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49" r:id="rId3"/>
  </p:sldMasterIdLst>
  <p:notesMasterIdLst>
    <p:notesMasterId r:id="rId22"/>
  </p:notesMasterIdLst>
  <p:handoutMasterIdLst>
    <p:handoutMasterId r:id="rId23"/>
  </p:handoutMasterIdLst>
  <p:sldIdLst>
    <p:sldId id="379" r:id="rId4"/>
    <p:sldId id="345" r:id="rId5"/>
    <p:sldId id="420" r:id="rId6"/>
    <p:sldId id="421" r:id="rId7"/>
    <p:sldId id="422" r:id="rId8"/>
    <p:sldId id="395" r:id="rId9"/>
    <p:sldId id="388" r:id="rId10"/>
    <p:sldId id="414" r:id="rId11"/>
    <p:sldId id="423" r:id="rId12"/>
    <p:sldId id="412" r:id="rId13"/>
    <p:sldId id="402" r:id="rId14"/>
    <p:sldId id="404" r:id="rId15"/>
    <p:sldId id="406" r:id="rId16"/>
    <p:sldId id="407" r:id="rId17"/>
    <p:sldId id="408" r:id="rId18"/>
    <p:sldId id="410" r:id="rId19"/>
    <p:sldId id="418" r:id="rId20"/>
    <p:sldId id="419" r:id="rId21"/>
  </p:sldIdLst>
  <p:sldSz cx="9144000" cy="6858000" type="screen4x3"/>
  <p:notesSz cx="6797675" cy="987425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6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nnart Reich" initials="LR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AA4EE"/>
    <a:srgbClr val="FDE3F9"/>
    <a:srgbClr val="F7FFFF"/>
    <a:srgbClr val="FEF4FD"/>
    <a:srgbClr val="D6FDCF"/>
    <a:srgbClr val="EEF8A6"/>
    <a:srgbClr val="B0FB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77" autoAdjust="0"/>
    <p:restoredTop sz="98862" autoAdjust="0"/>
  </p:normalViewPr>
  <p:slideViewPr>
    <p:cSldViewPr snapToGrid="0">
      <p:cViewPr>
        <p:scale>
          <a:sx n="86" d="100"/>
          <a:sy n="86" d="100"/>
        </p:scale>
        <p:origin x="-366" y="882"/>
      </p:cViewPr>
      <p:guideLst>
        <p:guide orient="horz" pos="166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4957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718" y="0"/>
            <a:ext cx="2944957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1565"/>
            <a:ext cx="2944957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718" y="9381565"/>
            <a:ext cx="2944957" cy="492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C8F6FFC-98E6-4A8C-8266-E962F1A31BB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73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8938" cy="53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8737" y="0"/>
            <a:ext cx="2978938" cy="53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58825"/>
            <a:ext cx="4956175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851" y="4702626"/>
            <a:ext cx="4965976" cy="4401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06831"/>
            <a:ext cx="2978938" cy="4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8737" y="9406831"/>
            <a:ext cx="2978938" cy="45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8" rIns="91415" bIns="4570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8B132B-0B2A-4EBC-8029-0BD24BBBE6C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0127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1075139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847666" y="9379318"/>
            <a:ext cx="3001179" cy="45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DF80094A-3C59-465D-A78C-ABCDF0F1D63E}" type="slidenum">
              <a:rPr lang="de-DE" altLang="de-DE">
                <a:latin typeface="Times New Roman" pitchFamily="18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de-DE" altLang="de-DE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0496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47483" y="9379692"/>
            <a:ext cx="3001362" cy="45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15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39050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0CE9B72-A6AB-44D8-B732-1838155E77D0}" type="slidenum">
              <a:rPr lang="de-DE" sz="1200" smtClean="0"/>
              <a:pPr eaLnBrk="1" hangingPunct="1"/>
              <a:t>16</a:t>
            </a:fld>
            <a:endParaRPr lang="de-DE" sz="12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39775"/>
            <a:ext cx="4937125" cy="3702050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761" y="4689992"/>
            <a:ext cx="4982156" cy="44452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15556755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xmlns="" id="{27ED57EF-039D-4714-BEFE-FB28D6624E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D28BEE3-6177-4EF0-800E-3C7DE895A4B9}" type="slidenum">
              <a:rPr lang="de-DE" altLang="de-DE"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17</a:t>
            </a:fld>
            <a:endParaRPr lang="de-DE" altLang="de-DE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xmlns="" id="{CD936821-AE0B-4275-9FFE-5AAB290595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xmlns="" id="{D96C2CCA-12F1-48F3-9153-FD74A0FECF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de-DE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259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301EB9-FAAC-448A-B70E-04EE54ABB409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22531" name="Rectangle 5"/>
          <p:cNvSpPr txBox="1">
            <a:spLocks noGrp="1" noChangeArrowheads="1"/>
          </p:cNvSpPr>
          <p:nvPr/>
        </p:nvSpPr>
        <p:spPr bwMode="auto">
          <a:xfrm>
            <a:off x="3925738" y="9502947"/>
            <a:ext cx="3001462" cy="461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224" tIns="0" rIns="19224" bIns="0" anchor="b"/>
          <a:lstStyle/>
          <a:p>
            <a:pPr algn="r" defTabSz="768702"/>
            <a:fld id="{A5B3CA19-90EE-4280-8335-06F24975726D}" type="slidenum">
              <a:rPr lang="en-GB" sz="1000" b="0" i="1" u="none"/>
              <a:pPr algn="r" defTabSz="768702"/>
              <a:t>18</a:t>
            </a:fld>
            <a:endParaRPr lang="en-GB" sz="1000" b="0" i="1" u="none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5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E21CC8F-1386-4F56-994B-AD481315C0F1}" type="slidenum">
              <a:rPr lang="de-DE" sz="1200" smtClean="0"/>
              <a:pPr eaLnBrk="1" hangingPunct="1"/>
              <a:t>2</a:t>
            </a:fld>
            <a:endParaRPr lang="de-DE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86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C644801-51A1-492F-8873-042EAF61FD4C}" type="slidenum">
              <a:rPr lang="de-DE" sz="1200" smtClean="0"/>
              <a:pPr eaLnBrk="1" hangingPunct="1"/>
              <a:t>3</a:t>
            </a:fld>
            <a:endParaRPr lang="de-DE" sz="12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1863" y="739775"/>
            <a:ext cx="4937125" cy="3702050"/>
          </a:xfrm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761" y="4689992"/>
            <a:ext cx="4982156" cy="444522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>
                <a:latin typeface="Arial" pitchFamily="34" charset="0"/>
                <a:cs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12045436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8737" y="9406831"/>
            <a:ext cx="2978938" cy="4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4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45963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18737" y="9406831"/>
            <a:ext cx="2978938" cy="45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fld id="{46DE9038-36AE-4F74-A75B-1F9BEC2D720F}" type="slidenum">
              <a:rPr lang="de-DE" sz="1200"/>
              <a:pPr algn="r" eaLnBrk="1" hangingPunct="1"/>
              <a:t>5</a:t>
            </a:fld>
            <a:endParaRPr lang="de-DE" sz="12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67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B672DCE-D5C4-4FC1-9E12-CCC0929F5A17}" type="slidenum">
              <a:rPr lang="de-DE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de-DE">
              <a:cs typeface="Arial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963613" y="738188"/>
            <a:ext cx="4921250" cy="369093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966" y="4675984"/>
            <a:ext cx="5021314" cy="4431591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de-DE"/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183045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 noChangeArrowheads="1"/>
          </p:cNvSpPr>
          <p:nvPr/>
        </p:nvSpPr>
        <p:spPr bwMode="auto">
          <a:xfrm>
            <a:off x="3818973" y="9406253"/>
            <a:ext cx="2978703" cy="45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5" tIns="45708" rIns="91415" bIns="45708" anchor="b"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fld id="{8D468439-1296-4CE6-ADA0-A12E490DF742}" type="slidenum">
              <a:rPr lang="de-DE" altLang="de-DE">
                <a:latin typeface="Arial" charset="0"/>
              </a:rPr>
              <a:pPr algn="r"/>
              <a:t>8</a:t>
            </a:fld>
            <a:endParaRPr lang="de-DE" altLang="de-DE">
              <a:latin typeface="Arial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899896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0797" y="9377901"/>
            <a:ext cx="2968050" cy="456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226" tIns="0" rIns="19226" bIns="0" anchor="b"/>
          <a:lstStyle>
            <a:lvl1pPr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76041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041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E1302C5B-0DF2-4525-BBBF-F7B5E8361B2D}" type="slidenum">
              <a:rPr lang="de-DE" altLang="en-US" sz="1000" i="1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10</a:t>
            </a:fld>
            <a:endParaRPr lang="de-DE" altLang="en-US" sz="1000" i="1">
              <a:solidFill>
                <a:srgbClr val="000000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6788" y="741363"/>
            <a:ext cx="4916487" cy="36861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559" y="4678607"/>
            <a:ext cx="5479729" cy="44287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941" tIns="46470" rIns="92941" bIns="46470"/>
          <a:lstStyle/>
          <a:p>
            <a:pPr defTabSz="768778"/>
            <a:endParaRPr lang="en-US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293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5200" y="738188"/>
            <a:ext cx="4921250" cy="3690937"/>
          </a:xfrm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21" y="4677052"/>
            <a:ext cx="5021204" cy="443122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>
                <a:latin typeface="Arial" pitchFamily="34" charset="0"/>
              </a:rPr>
              <a:t>MH: Unterscheidet sich der Font auf dieser Folie absichtlich von den anderen?</a:t>
            </a:r>
          </a:p>
        </p:txBody>
      </p:sp>
    </p:spTree>
    <p:extLst>
      <p:ext uri="{BB962C8B-B14F-4D97-AF65-F5344CB8AC3E}">
        <p14:creationId xmlns:p14="http://schemas.microsoft.com/office/powerpoint/2010/main" val="3158368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2964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5496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536983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28931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de-DE"/>
              <a:t>Wednesday April, 6th  2011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CF92E6-7AF6-449C-A430-3501971D2F1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404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C6B09-AB7B-45AF-A0F0-3B3DE66CD6EF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A50A3-BB7D-47EA-8F5D-FCC6A12BE79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816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F733F-69DD-410A-BF96-CD46B62E5B7E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49590-01F6-4F12-A93D-98BEDED6166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3770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F3C7-65F5-4B7A-9171-4D9AFF5B35BA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1762C-03C7-4223-819F-9B5647E7B5F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652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E109F-2B65-4C9D-BB1B-936699EF919F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E320A-88EE-4BE7-B704-A1C2C157FD9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388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23A-3E43-4AC7-A309-BF4A9B88C183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38EB-EAF4-401E-959F-654147288F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30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7BF4B7-FC49-46B9-8047-0B87933571B3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6226E-4C7C-4D26-8E81-E69EB5DF8EA7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9988059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0E90F-0D57-48E3-B3E3-E47EB1565671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2FE8A4-6BFC-4152-A28F-612A1019E53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34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03839-BFE9-4E13-AF94-7A2E695A232C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C36FC-4C83-4378-A5FF-D3BF28892F5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9659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11444-5E50-442F-9271-410A8D284E8B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EAD71-46D3-4B3B-B465-76BF0290A41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145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08482-516D-42D6-AB7C-4FCE9F685F0E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0592F4-73DD-48F7-9B6B-E35CAB8F86A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8630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DE917-3941-46D1-8F4B-FC13DDDBCFB6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33B40-D8B4-4E8E-B7F2-5EBCF52E86DA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185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BABA1-E4AB-4DD3-8B8A-B44FAA46A84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686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733F0-F18D-441D-8EBC-E440F5C0536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8001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47337-F80A-4F59-84AA-C611002CB8B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3661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19B37-5797-4365-BCC6-C52E73C5FB2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821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7B894-13F4-48F9-A257-1F6E4364B28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685972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3988E-41CC-457B-8E13-722E142ECF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5498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4C142-6C46-4517-8328-FBEEFC9FBB28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583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463B1-3238-4717-882A-508B496DC67F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8105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D31DE-DD7E-4B60-B89A-1185EBFDA8F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777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9B967-7DD0-41E7-8BE4-BC9622EF83E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3009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5D331-2967-4142-8FC0-E1AC3991217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9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9635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8980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9065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5780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2722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650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8"/>
          <p:cNvSpPr txBox="1">
            <a:spLocks noChangeArrowheads="1"/>
          </p:cNvSpPr>
          <p:nvPr userDrawn="1"/>
        </p:nvSpPr>
        <p:spPr bwMode="auto">
          <a:xfrm>
            <a:off x="6281738" y="6446838"/>
            <a:ext cx="2362200" cy="274637"/>
          </a:xfrm>
          <a:prstGeom prst="rect">
            <a:avLst/>
          </a:prstGeom>
          <a:noFill/>
          <a:ln>
            <a:noFill/>
          </a:ln>
        </p:spPr>
        <p:txBody>
          <a:bodyPr lIns="92075" tIns="46038" rIns="92075" bIns="46038" anchor="ctr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de-DE" sz="1200" b="1">
                <a:latin typeface="Arial Narrow" pitchFamily="34" charset="0"/>
                <a:cs typeface="Arial" charset="0"/>
              </a:rPr>
              <a:t>Page    </a:t>
            </a:r>
            <a:fld id="{A895DFDB-A363-48FC-A6F1-930FC66D1DD6}" type="slidenum">
              <a:rPr lang="de-DE" sz="1200" b="1" smtClean="0">
                <a:latin typeface="Arial Narrow" pitchFamily="34" charset="0"/>
                <a:cs typeface="Arial" charset="0"/>
              </a:rPr>
              <a:pPr algn="r">
                <a:spcBef>
                  <a:spcPct val="50000"/>
                </a:spcBef>
                <a:defRPr/>
              </a:pPr>
              <a:t>‹Nr.›</a:t>
            </a:fld>
            <a:endParaRPr lang="de-DE" sz="1200" b="1">
              <a:latin typeface="Arial Narrow" pitchFamily="34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9" r:id="rId1"/>
    <p:sldLayoutId id="2147484456" r:id="rId2"/>
    <p:sldLayoutId id="2147484457" r:id="rId3"/>
    <p:sldLayoutId id="2147484458" r:id="rId4"/>
    <p:sldLayoutId id="2147484459" r:id="rId5"/>
    <p:sldLayoutId id="2147484460" r:id="rId6"/>
    <p:sldLayoutId id="2147484461" r:id="rId7"/>
    <p:sldLayoutId id="2147484462" r:id="rId8"/>
    <p:sldLayoutId id="2147484463" r:id="rId9"/>
    <p:sldLayoutId id="2147484464" r:id="rId10"/>
    <p:sldLayoutId id="2147484465" r:id="rId11"/>
    <p:sldLayoutId id="2147484466" r:id="rId12"/>
    <p:sldLayoutId id="214748449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/>
            </a:lvl1pPr>
          </a:lstStyle>
          <a:p>
            <a:pPr>
              <a:defRPr/>
            </a:pPr>
            <a:fld id="{0B931161-EB18-4616-AC32-A70CC6CCC116}" type="datetimeFigureOut">
              <a:rPr lang="en-US"/>
              <a:pPr>
                <a:defRPr/>
              </a:pPr>
              <a:t>5/31/2023</a:t>
            </a:fld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8A461402-DC33-41AD-BC89-7D6116503F9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67" r:id="rId1"/>
    <p:sldLayoutId id="2147484468" r:id="rId2"/>
    <p:sldLayoutId id="2147484469" r:id="rId3"/>
    <p:sldLayoutId id="2147484470" r:id="rId4"/>
    <p:sldLayoutId id="2147484471" r:id="rId5"/>
    <p:sldLayoutId id="2147484472" r:id="rId6"/>
    <p:sldLayoutId id="2147484473" r:id="rId7"/>
    <p:sldLayoutId id="2147484474" r:id="rId8"/>
    <p:sldLayoutId id="2147484475" r:id="rId9"/>
    <p:sldLayoutId id="2147484476" r:id="rId10"/>
    <p:sldLayoutId id="214748447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0363" y="627221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fld id="{FA0140BD-DC48-4711-A5B7-944BE5CB8F6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8" r:id="rId1"/>
    <p:sldLayoutId id="2147484479" r:id="rId2"/>
    <p:sldLayoutId id="2147484480" r:id="rId3"/>
    <p:sldLayoutId id="2147484481" r:id="rId4"/>
    <p:sldLayoutId id="2147484482" r:id="rId5"/>
    <p:sldLayoutId id="2147484483" r:id="rId6"/>
    <p:sldLayoutId id="2147484484" r:id="rId7"/>
    <p:sldLayoutId id="2147484485" r:id="rId8"/>
    <p:sldLayoutId id="2147484486" r:id="rId9"/>
    <p:sldLayoutId id="2147484487" r:id="rId10"/>
    <p:sldLayoutId id="214748448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9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03"/>
          <p:cNvSpPr txBox="1">
            <a:spLocks noChangeArrowheads="1"/>
          </p:cNvSpPr>
          <p:nvPr/>
        </p:nvSpPr>
        <p:spPr bwMode="auto">
          <a:xfrm>
            <a:off x="685800" y="3614028"/>
            <a:ext cx="4627605" cy="584775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Date : 	16.03.2018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Duration :   120 Minutes.   70% of the evaluation score</a:t>
            </a:r>
            <a:endParaRPr lang="en-US" altLang="de-DE" sz="1000" b="1" dirty="0">
              <a:latin typeface="Arial Narrow" pitchFamily="34" charset="0"/>
            </a:endParaRPr>
          </a:p>
        </p:txBody>
      </p:sp>
      <p:sp>
        <p:nvSpPr>
          <p:cNvPr id="179309" name="Text Box 109"/>
          <p:cNvSpPr txBox="1">
            <a:spLocks noChangeArrowheads="1"/>
          </p:cNvSpPr>
          <p:nvPr/>
        </p:nvSpPr>
        <p:spPr bwMode="auto">
          <a:xfrm>
            <a:off x="923406" y="1074183"/>
            <a:ext cx="7297190" cy="2200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lvl="0" eaLnBrk="0" hangingPunct="0">
              <a:defRPr/>
            </a:pPr>
            <a:r>
              <a:rPr lang="en-US" sz="28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Cryptology System Design Fundamentals</a:t>
            </a:r>
          </a:p>
          <a:p>
            <a:pPr lvl="0" eaLnBrk="0" hangingPunct="0">
              <a:defRPr/>
            </a:pP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Grundlagen</a:t>
            </a:r>
            <a:r>
              <a:rPr lang="en-US" sz="16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des </a:t>
            </a: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kryptographischen</a:t>
            </a:r>
            <a:r>
              <a:rPr lang="en-US" sz="1600" b="1" dirty="0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</a:t>
            </a:r>
            <a:r>
              <a:rPr lang="en-US" sz="1600" b="1" dirty="0" err="1">
                <a:solidFill>
                  <a:srgbClr val="FC012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Systementwurfs</a:t>
            </a:r>
            <a:endParaRPr lang="en-US" sz="1600" b="1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eaLnBrk="0" hangingPunct="0">
              <a:defRPr/>
            </a:pPr>
            <a:endParaRPr lang="en-US" sz="1600" b="1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  <a:p>
            <a:pPr lvl="0" eaLnBrk="0" hangingPunct="0">
              <a:defRPr/>
            </a:pPr>
            <a:r>
              <a:rPr lang="en-US" sz="12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Module ID: ET-IDA-057, ET-IDA-110</a:t>
            </a:r>
            <a:endParaRPr lang="en-US" sz="600" b="1" dirty="0">
              <a:solidFill>
                <a:srgbClr val="1515F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defRPr/>
            </a:pPr>
            <a:endParaRPr lang="en-US" sz="1800" dirty="0">
              <a:solidFill>
                <a:srgbClr val="FC0128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pPr algn="ctr" eaLnBrk="0" hangingPunct="0"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Final Examination</a:t>
            </a:r>
          </a:p>
          <a:p>
            <a:pPr algn="ctr" eaLnBrk="0" hangingPunct="0">
              <a:defRPr/>
            </a:pPr>
            <a:r>
              <a:rPr lang="en-US" sz="18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Design-Problems Section: Open book examination part</a:t>
            </a:r>
          </a:p>
          <a:p>
            <a:pPr algn="ctr" eaLnBrk="0" hangingPunct="0">
              <a:defRPr/>
            </a:pPr>
            <a:r>
              <a:rPr lang="en-US" sz="11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V14-A  31.05.2023</a:t>
            </a:r>
            <a:endParaRPr lang="en-US" sz="1100" dirty="0"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4098923" y="3209188"/>
            <a:ext cx="944563" cy="25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5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Prof. W. Adi</a:t>
            </a:r>
            <a:endParaRPr lang="de-DE" sz="1050" u="sng" dirty="0"/>
          </a:p>
        </p:txBody>
      </p:sp>
      <p:sp>
        <p:nvSpPr>
          <p:cNvPr id="8" name="Text Box 107"/>
          <p:cNvSpPr txBox="1">
            <a:spLocks noChangeArrowheads="1"/>
          </p:cNvSpPr>
          <p:nvPr/>
        </p:nvSpPr>
        <p:spPr bwMode="auto">
          <a:xfrm>
            <a:off x="685800" y="4933950"/>
            <a:ext cx="3072123" cy="181588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Vorname       ………………………………………..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Nachname    ………………………………………..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Matrikel-Nr.  ……………………………………….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en-US" sz="1400" dirty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en-US" sz="1400" dirty="0">
                <a:latin typeface="Calibri" pitchFamily="34" charset="0"/>
              </a:rPr>
              <a:t>Fachrichtung: ……………………………………</a:t>
            </a:r>
          </a:p>
        </p:txBody>
      </p:sp>
      <p:sp>
        <p:nvSpPr>
          <p:cNvPr id="2" name="Rechteck 1"/>
          <p:cNvSpPr/>
          <p:nvPr/>
        </p:nvSpPr>
        <p:spPr>
          <a:xfrm>
            <a:off x="685800" y="4312578"/>
            <a:ext cx="4100512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Arial Narrow" panose="020B0606020202030204" pitchFamily="34" charset="0"/>
              </a:rPr>
              <a:t>Please write your answer on the same question sheet.</a:t>
            </a:r>
          </a:p>
          <a:p>
            <a:pPr algn="l"/>
            <a:r>
              <a:rPr lang="en-US" dirty="0" err="1">
                <a:latin typeface="Arial Narrow" panose="020B0606020202030204" pitchFamily="34" charset="0"/>
              </a:rPr>
              <a:t>Bitte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schreiben</a:t>
            </a:r>
            <a:r>
              <a:rPr lang="en-US" dirty="0">
                <a:latin typeface="Arial Narrow" panose="020B0606020202030204" pitchFamily="34" charset="0"/>
              </a:rPr>
              <a:t> </a:t>
            </a:r>
            <a:r>
              <a:rPr lang="en-US" dirty="0" err="1">
                <a:latin typeface="Arial Narrow" panose="020B0606020202030204" pitchFamily="34" charset="0"/>
              </a:rPr>
              <a:t>Sie</a:t>
            </a:r>
            <a:r>
              <a:rPr lang="en-US" dirty="0">
                <a:latin typeface="Arial Narrow" panose="020B0606020202030204" pitchFamily="34" charset="0"/>
              </a:rPr>
              <a:t> die </a:t>
            </a:r>
            <a:r>
              <a:rPr lang="en-US" dirty="0" err="1">
                <a:latin typeface="Arial Narrow" panose="020B0606020202030204" pitchFamily="34" charset="0"/>
              </a:rPr>
              <a:t>Lösungen</a:t>
            </a:r>
            <a:r>
              <a:rPr lang="en-US" dirty="0">
                <a:latin typeface="Arial Narrow" panose="020B0606020202030204" pitchFamily="34" charset="0"/>
              </a:rPr>
              <a:t> auf die </a:t>
            </a:r>
            <a:r>
              <a:rPr lang="en-US" dirty="0" err="1">
                <a:latin typeface="Arial Narrow" panose="020B0606020202030204" pitchFamily="34" charset="0"/>
              </a:rPr>
              <a:t>Aufgabenblätter</a:t>
            </a:r>
            <a:r>
              <a:rPr lang="en-US" dirty="0">
                <a:latin typeface="Arial Narrow" panose="020B0606020202030204" pitchFamily="34" charset="0"/>
              </a:rPr>
              <a:t>.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xmlns="" id="{1E0DB7B5-D1FF-4BC3-846D-6C0426C1F9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381000"/>
            <a:ext cx="18859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>
            <a:extLst>
              <a:ext uri="{FF2B5EF4-FFF2-40B4-BE49-F238E27FC236}">
                <a16:creationId xmlns:a16="http://schemas.microsoft.com/office/drawing/2014/main" xmlns="" id="{E4E855CA-4548-4E59-B185-BB95BC406A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81000"/>
            <a:ext cx="23939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>
            <a:extLst>
              <a:ext uri="{FF2B5EF4-FFF2-40B4-BE49-F238E27FC236}">
                <a16:creationId xmlns:a16="http://schemas.microsoft.com/office/drawing/2014/main" xmlns="" id="{E5A5F386-019C-4714-978F-228CC1AC9A54}"/>
              </a:ext>
            </a:extLst>
          </p:cNvPr>
          <p:cNvSpPr txBox="1"/>
          <p:nvPr/>
        </p:nvSpPr>
        <p:spPr>
          <a:xfrm rot="19560767">
            <a:off x="5206120" y="3513251"/>
            <a:ext cx="3169458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de-DE" sz="3200" dirty="0">
                <a:latin typeface="+mj-lt"/>
              </a:rPr>
              <a:t>Sample Solution</a:t>
            </a:r>
          </a:p>
        </p:txBody>
      </p:sp>
      <p:sp>
        <p:nvSpPr>
          <p:cNvPr id="14" name="Text Box 2">
            <a:extLst>
              <a:ext uri="{FF2B5EF4-FFF2-40B4-BE49-F238E27FC236}">
                <a16:creationId xmlns:a16="http://schemas.microsoft.com/office/drawing/2014/main" xmlns="" id="{5215222C-1ADF-4B2F-99C5-201D1DC95E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7654" y="6073664"/>
            <a:ext cx="13716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defPPr>
              <a:defRPr lang="de-DE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100" b="1" i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06.04.2021   - v12</a:t>
            </a:r>
            <a:endParaRPr lang="de-DE" sz="1100" u="sng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09965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42"/>
          <p:cNvSpPr>
            <a:spLocks noChangeArrowheads="1"/>
          </p:cNvSpPr>
          <p:nvPr/>
        </p:nvSpPr>
        <p:spPr bwMode="auto">
          <a:xfrm>
            <a:off x="485775" y="339850"/>
            <a:ext cx="7232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 Narrow" pitchFamily="34" charset="0"/>
              </a:rPr>
              <a:t>P3: </a:t>
            </a:r>
            <a:r>
              <a:rPr lang="en-US" altLang="en-US" sz="1800" b="1" dirty="0">
                <a:latin typeface="Arial Narrow" pitchFamily="34" charset="0"/>
              </a:rPr>
              <a:t>Compute the multiplicative inverse of x</a:t>
            </a:r>
            <a:r>
              <a:rPr lang="en-US" altLang="en-US" sz="1800" b="1" baseline="30000" dirty="0">
                <a:latin typeface="Arial Narrow" pitchFamily="34" charset="0"/>
              </a:rPr>
              <a:t>2 </a:t>
            </a:r>
            <a:r>
              <a:rPr lang="en-US" altLang="en-US" sz="1800" b="1" dirty="0">
                <a:latin typeface="Arial Narrow" pitchFamily="34" charset="0"/>
              </a:rPr>
              <a:t>+ 1 modulo P(x) = x</a:t>
            </a:r>
            <a:r>
              <a:rPr lang="en-US" altLang="en-US" sz="1800" b="1" baseline="30000" dirty="0">
                <a:latin typeface="Arial Narrow" pitchFamily="34" charset="0"/>
              </a:rPr>
              <a:t>7</a:t>
            </a:r>
            <a:r>
              <a:rPr lang="en-US" altLang="en-US" sz="1800" b="1" dirty="0">
                <a:latin typeface="Arial Narrow" pitchFamily="34" charset="0"/>
              </a:rPr>
              <a:t> + x</a:t>
            </a:r>
            <a:r>
              <a:rPr lang="en-US" altLang="en-US" sz="1800" b="1" baseline="30000" dirty="0">
                <a:latin typeface="Arial Narrow" pitchFamily="34" charset="0"/>
              </a:rPr>
              <a:t>6</a:t>
            </a:r>
            <a:r>
              <a:rPr lang="en-US" altLang="en-US" sz="1800" b="1" dirty="0">
                <a:latin typeface="Arial Narrow" pitchFamily="34" charset="0"/>
              </a:rPr>
              <a:t> + 1. </a:t>
            </a:r>
          </a:p>
        </p:txBody>
      </p:sp>
      <p:sp>
        <p:nvSpPr>
          <p:cNvPr id="9" name="Text Box 31"/>
          <p:cNvSpPr txBox="1">
            <a:spLocks noChangeArrowheads="1"/>
          </p:cNvSpPr>
          <p:nvPr/>
        </p:nvSpPr>
        <p:spPr bwMode="auto">
          <a:xfrm>
            <a:off x="8095495" y="425490"/>
            <a:ext cx="5020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Arial Narrow" pitchFamily="34" charset="0"/>
              </a:rPr>
              <a:t>(6P)</a:t>
            </a:r>
          </a:p>
        </p:txBody>
      </p:sp>
      <p:sp>
        <p:nvSpPr>
          <p:cNvPr id="10" name="Rectangle 42"/>
          <p:cNvSpPr>
            <a:spLocks noChangeArrowheads="1"/>
          </p:cNvSpPr>
          <p:nvPr/>
        </p:nvSpPr>
        <p:spPr bwMode="auto">
          <a:xfrm>
            <a:off x="496888" y="915354"/>
            <a:ext cx="7232650" cy="45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dirty="0">
                <a:latin typeface="Arial Narrow" pitchFamily="34" charset="0"/>
              </a:rPr>
              <a:t>Verify your result</a:t>
            </a:r>
          </a:p>
        </p:txBody>
      </p:sp>
      <p:graphicFrame>
        <p:nvGraphicFramePr>
          <p:cNvPr id="11" name="Group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118752"/>
              </p:ext>
            </p:extLst>
          </p:nvPr>
        </p:nvGraphicFramePr>
        <p:xfrm>
          <a:off x="485775" y="2148518"/>
          <a:ext cx="8327974" cy="2570912"/>
        </p:xfrm>
        <a:graphic>
          <a:graphicData uri="http://schemas.openxmlformats.org/drawingml/2006/table">
            <a:tbl>
              <a:tblPr rtl="1"/>
              <a:tblGrid>
                <a:gridCol w="103059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406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181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750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00298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16046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R(x)</a:t>
                      </a:r>
                      <a:endParaRPr kumimoji="0" lang="ar-S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Q(x)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B2(x)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B1(x)</a:t>
                      </a:r>
                      <a:endParaRPr kumimoji="0" lang="ar-SA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P2(x)</a:t>
                      </a:r>
                      <a:endParaRPr kumimoji="0" lang="ar-S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P1(x)</a:t>
                      </a:r>
                      <a:endParaRPr kumimoji="0" lang="ar-SA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 + 1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44906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0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6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kern="1200" cap="none" spc="0" normalizeH="0" baseline="3000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ea typeface="+mn-ea"/>
                          <a:cs typeface="Times New Roman" pitchFamily="18" charset="0"/>
                        </a:rPr>
                        <a:t>+x+1</a:t>
                      </a:r>
                      <a:endParaRPr kumimoji="0" lang="ar-SA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 Narrow" pitchFamily="34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5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4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3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</a:t>
                      </a:r>
                      <a:r>
                        <a:rPr kumimoji="0" lang="de-DE" sz="1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+x+1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1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Times New Roman" pitchFamily="18" charset="0"/>
                        </a:rPr>
                        <a:t>x</a:t>
                      </a: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ar-SA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cs typeface="Times New Roman" pitchFamily="18" charset="0"/>
                      </a:endParaRPr>
                    </a:p>
                  </a:txBody>
                  <a:tcPr marL="91435" marR="91435" marT="45733" marB="4573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2" name="Rectangle 42"/>
          <p:cNvSpPr>
            <a:spLocks noChangeArrowheads="1"/>
          </p:cNvSpPr>
          <p:nvPr/>
        </p:nvSpPr>
        <p:spPr bwMode="auto">
          <a:xfrm>
            <a:off x="463550" y="1544909"/>
            <a:ext cx="7232650" cy="45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latin typeface="Arial Narrow" pitchFamily="34" charset="0"/>
              </a:rPr>
              <a:t>Solution</a:t>
            </a:r>
          </a:p>
        </p:txBody>
      </p:sp>
      <p:sp>
        <p:nvSpPr>
          <p:cNvPr id="14" name="Line 40"/>
          <p:cNvSpPr>
            <a:spLocks noChangeShapeType="1"/>
          </p:cNvSpPr>
          <p:nvPr/>
        </p:nvSpPr>
        <p:spPr bwMode="auto">
          <a:xfrm flipH="1">
            <a:off x="1342470" y="314653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7" name="Line 41"/>
          <p:cNvSpPr>
            <a:spLocks noChangeShapeType="1"/>
          </p:cNvSpPr>
          <p:nvPr/>
        </p:nvSpPr>
        <p:spPr bwMode="auto">
          <a:xfrm flipH="1">
            <a:off x="2327511" y="2884124"/>
            <a:ext cx="5812203" cy="48243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18" name="Line 41"/>
          <p:cNvSpPr>
            <a:spLocks noChangeShapeType="1"/>
          </p:cNvSpPr>
          <p:nvPr/>
        </p:nvSpPr>
        <p:spPr bwMode="auto">
          <a:xfrm flipH="1">
            <a:off x="2232461" y="3382911"/>
            <a:ext cx="6002304" cy="31030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1" name="Line 43"/>
          <p:cNvSpPr>
            <a:spLocks noChangeShapeType="1"/>
          </p:cNvSpPr>
          <p:nvPr/>
        </p:nvSpPr>
        <p:spPr bwMode="auto">
          <a:xfrm flipH="1">
            <a:off x="3754625" y="2822801"/>
            <a:ext cx="1635361" cy="52739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2" name="Line 43"/>
          <p:cNvSpPr>
            <a:spLocks noChangeShapeType="1"/>
          </p:cNvSpPr>
          <p:nvPr/>
        </p:nvSpPr>
        <p:spPr bwMode="auto">
          <a:xfrm flipH="1">
            <a:off x="4348037" y="3520388"/>
            <a:ext cx="498726" cy="17282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endParaRPr lang="en-US"/>
          </a:p>
        </p:txBody>
      </p:sp>
      <p:sp>
        <p:nvSpPr>
          <p:cNvPr id="26" name="Rectangle 3"/>
          <p:cNvSpPr/>
          <p:nvPr/>
        </p:nvSpPr>
        <p:spPr>
          <a:xfrm>
            <a:off x="5759535" y="4964430"/>
            <a:ext cx="17299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b="1" dirty="0">
                <a:latin typeface="Arial Narrow" pitchFamily="34" charset="0"/>
              </a:rPr>
              <a:t>x</a:t>
            </a:r>
            <a:r>
              <a:rPr lang="en-US" altLang="en-US" b="1" baseline="30000" dirty="0">
                <a:latin typeface="Arial Narrow" pitchFamily="34" charset="0"/>
              </a:rPr>
              <a:t>7</a:t>
            </a:r>
            <a:r>
              <a:rPr lang="en-US" altLang="en-US" b="1" dirty="0">
                <a:latin typeface="Arial Narrow" pitchFamily="34" charset="0"/>
              </a:rPr>
              <a:t> =  x</a:t>
            </a:r>
            <a:r>
              <a:rPr lang="en-US" altLang="en-US" b="1" baseline="30000" dirty="0">
                <a:latin typeface="Arial Narrow" pitchFamily="34" charset="0"/>
              </a:rPr>
              <a:t>6</a:t>
            </a:r>
            <a:r>
              <a:rPr lang="en-US" altLang="en-US" b="1" dirty="0">
                <a:latin typeface="Arial Narrow" pitchFamily="34" charset="0"/>
              </a:rPr>
              <a:t> + 1</a:t>
            </a:r>
          </a:p>
          <a:p>
            <a:r>
              <a:rPr lang="en-US" altLang="en-US" b="1" dirty="0">
                <a:latin typeface="Arial Narrow" pitchFamily="34" charset="0"/>
              </a:rPr>
              <a:t>x</a:t>
            </a:r>
            <a:r>
              <a:rPr lang="en-US" altLang="en-US" b="1" baseline="30000" dirty="0">
                <a:latin typeface="Arial Narrow" pitchFamily="34" charset="0"/>
              </a:rPr>
              <a:t>8</a:t>
            </a:r>
            <a:r>
              <a:rPr lang="en-US" altLang="en-US" b="1" dirty="0">
                <a:latin typeface="Arial Narrow" pitchFamily="34" charset="0"/>
              </a:rPr>
              <a:t> =  x</a:t>
            </a:r>
            <a:r>
              <a:rPr lang="en-US" altLang="en-US" b="1" baseline="30000" dirty="0">
                <a:latin typeface="Arial Narrow" pitchFamily="34" charset="0"/>
              </a:rPr>
              <a:t>7</a:t>
            </a:r>
            <a:r>
              <a:rPr lang="en-US" altLang="en-US" b="1" dirty="0">
                <a:latin typeface="Arial Narrow" pitchFamily="34" charset="0"/>
              </a:rPr>
              <a:t> + x = x</a:t>
            </a:r>
            <a:r>
              <a:rPr lang="en-US" altLang="en-US" b="1" baseline="30000" dirty="0">
                <a:latin typeface="Arial Narrow" pitchFamily="34" charset="0"/>
              </a:rPr>
              <a:t>6</a:t>
            </a:r>
            <a:r>
              <a:rPr lang="en-US" altLang="en-US" b="1" dirty="0">
                <a:latin typeface="Arial Narrow" pitchFamily="34" charset="0"/>
              </a:rPr>
              <a:t> + x + 1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15CAE308-912E-4D12-A123-1B66B9EE0D04}"/>
              </a:ext>
            </a:extLst>
          </p:cNvPr>
          <p:cNvSpPr/>
          <p:nvPr/>
        </p:nvSpPr>
        <p:spPr>
          <a:xfrm>
            <a:off x="661612" y="4856907"/>
            <a:ext cx="4572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l"/>
            <a:r>
              <a:rPr lang="en-US" b="1" u="sng" dirty="0">
                <a:latin typeface="Arial Narrow" pitchFamily="34" charset="0"/>
                <a:cs typeface="Times New Roman" pitchFamily="18" charset="0"/>
              </a:rPr>
              <a:t>Check:</a:t>
            </a:r>
            <a:r>
              <a:rPr lang="en-US" b="1" dirty="0">
                <a:latin typeface="Arial Narrow" pitchFamily="34" charset="0"/>
                <a:cs typeface="Times New Roman" pitchFamily="18" charset="0"/>
              </a:rPr>
              <a:t>   (</a:t>
            </a:r>
            <a:r>
              <a:rPr lang="en-US" altLang="en-US" b="1" dirty="0">
                <a:latin typeface="Arial Narrow" pitchFamily="34" charset="0"/>
              </a:rPr>
              <a:t>x</a:t>
            </a:r>
            <a:r>
              <a:rPr lang="en-US" altLang="en-US" b="1" baseline="30000" dirty="0">
                <a:latin typeface="Arial Narrow" pitchFamily="34" charset="0"/>
              </a:rPr>
              <a:t>2 </a:t>
            </a:r>
            <a:r>
              <a:rPr lang="en-US" altLang="en-US" b="1" dirty="0">
                <a:latin typeface="Arial Narrow" pitchFamily="34" charset="0"/>
              </a:rPr>
              <a:t>+ 1 </a:t>
            </a:r>
            <a:r>
              <a:rPr lang="en-US" b="1" dirty="0">
                <a:latin typeface="Arial Narrow" pitchFamily="34" charset="0"/>
                <a:cs typeface="Times New Roman" pitchFamily="18" charset="0"/>
              </a:rPr>
              <a:t>) (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+x+1</a:t>
            </a:r>
            <a:r>
              <a:rPr lang="en-US" b="1" dirty="0">
                <a:latin typeface="Arial Narrow" pitchFamily="34" charset="0"/>
                <a:cs typeface="Times New Roman" pitchFamily="18" charset="0"/>
              </a:rPr>
              <a:t>)</a:t>
            </a:r>
          </a:p>
          <a:p>
            <a:pPr lvl="0" algn="l"/>
            <a:endParaRPr lang="de-DE" b="1" dirty="0">
              <a:latin typeface="Arial Narrow" pitchFamily="34" charset="0"/>
              <a:cs typeface="Times New Roman" pitchFamily="18" charset="0"/>
            </a:endParaRPr>
          </a:p>
          <a:p>
            <a:pPr lvl="0" algn="l"/>
            <a:r>
              <a:rPr lang="de-DE" b="1" dirty="0">
                <a:latin typeface="Arial Narrow" pitchFamily="34" charset="0"/>
                <a:cs typeface="Times New Roman" pitchFamily="18" charset="0"/>
              </a:rPr>
              <a:t>= 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8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7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2 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 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6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5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4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3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</a:t>
            </a:r>
            <a:r>
              <a:rPr lang="de-DE" baseline="30000" dirty="0">
                <a:latin typeface="Arial Narrow" pitchFamily="34" charset="0"/>
                <a:cs typeface="Times New Roman" pitchFamily="18" charset="0"/>
              </a:rPr>
              <a:t>2</a:t>
            </a:r>
            <a:r>
              <a:rPr lang="de-DE" dirty="0">
                <a:latin typeface="Arial Narrow" pitchFamily="34" charset="0"/>
                <a:cs typeface="Times New Roman" pitchFamily="18" charset="0"/>
              </a:rPr>
              <a:t>+x+1</a:t>
            </a:r>
          </a:p>
          <a:p>
            <a:pPr lvl="0" algn="l"/>
            <a:endParaRPr lang="de-DE" dirty="0">
              <a:latin typeface="Arial Narrow" pitchFamily="34" charset="0"/>
              <a:cs typeface="Times New Roman" pitchFamily="18" charset="0"/>
            </a:endParaRPr>
          </a:p>
          <a:p>
            <a:pPr algn="l"/>
            <a:r>
              <a:rPr lang="de-DE" dirty="0">
                <a:latin typeface="Arial Narrow" pitchFamily="34" charset="0"/>
                <a:cs typeface="Times New Roman" pitchFamily="18" charset="0"/>
              </a:rPr>
              <a:t>= </a:t>
            </a:r>
            <a:r>
              <a:rPr lang="en-US" altLang="en-US" b="1" dirty="0">
                <a:latin typeface="Arial Narrow" pitchFamily="34" charset="0"/>
              </a:rPr>
              <a:t>x</a:t>
            </a:r>
            <a:r>
              <a:rPr lang="en-US" altLang="en-US" b="1" baseline="30000" dirty="0">
                <a:latin typeface="Arial Narrow" pitchFamily="34" charset="0"/>
              </a:rPr>
              <a:t>6</a:t>
            </a:r>
            <a:r>
              <a:rPr lang="en-US" altLang="en-US" b="1" dirty="0">
                <a:latin typeface="Arial Narrow" pitchFamily="34" charset="0"/>
              </a:rPr>
              <a:t> + x + 1 + x</a:t>
            </a:r>
            <a:r>
              <a:rPr lang="en-US" altLang="en-US" b="1" baseline="30000" dirty="0">
                <a:latin typeface="Arial Narrow" pitchFamily="34" charset="0"/>
              </a:rPr>
              <a:t>6</a:t>
            </a:r>
            <a:r>
              <a:rPr lang="en-US" altLang="en-US" b="1" dirty="0">
                <a:latin typeface="Arial Narrow" pitchFamily="34" charset="0"/>
              </a:rPr>
              <a:t> + 1 + x + 1</a:t>
            </a:r>
          </a:p>
          <a:p>
            <a:pPr algn="l"/>
            <a:endParaRPr lang="de-DE" altLang="en-US" b="1" dirty="0">
              <a:latin typeface="Arial Narrow" pitchFamily="34" charset="0"/>
            </a:endParaRPr>
          </a:p>
          <a:p>
            <a:pPr algn="l"/>
            <a:r>
              <a:rPr lang="de-DE" altLang="en-US" b="1" dirty="0">
                <a:latin typeface="Arial Narrow" pitchFamily="34" charset="0"/>
              </a:rPr>
              <a:t>= 1</a:t>
            </a:r>
            <a:endParaRPr lang="en-US" alt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886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3D1C687-B493-4C7B-9441-FC34F2C55424}"/>
              </a:ext>
            </a:extLst>
          </p:cNvPr>
          <p:cNvSpPr/>
          <p:nvPr/>
        </p:nvSpPr>
        <p:spPr>
          <a:xfrm>
            <a:off x="564444" y="170668"/>
            <a:ext cx="80151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en-US" sz="1800" b="1" dirty="0">
                <a:latin typeface="Arial Narrow" pitchFamily="34" charset="0"/>
              </a:rPr>
              <a:t>A block cipher having a key length of 194 bits is encrypting a clear text. Where, the clear text block size is 256 bits and the unicity distance of the cipher n</a:t>
            </a:r>
            <a:r>
              <a:rPr lang="en-US" sz="1800" b="1" baseline="-25000" dirty="0">
                <a:latin typeface="Arial Narrow" pitchFamily="34" charset="0"/>
              </a:rPr>
              <a:t>u </a:t>
            </a:r>
            <a:r>
              <a:rPr lang="en-US" sz="1800" b="1" dirty="0">
                <a:latin typeface="Arial Narrow" pitchFamily="34" charset="0"/>
              </a:rPr>
              <a:t>=</a:t>
            </a:r>
            <a:r>
              <a:rPr lang="en-US" sz="1800" dirty="0"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258 bits. </a:t>
            </a:r>
          </a:p>
          <a:p>
            <a:pPr marL="266700" indent="-266700" algn="l" eaLnBrk="1" hangingPunct="1"/>
            <a:r>
              <a:rPr lang="en-US" sz="1800" b="1" dirty="0">
                <a:latin typeface="Arial Narrow" pitchFamily="34" charset="0"/>
              </a:rPr>
              <a:t>1. Compute the entropy of the clear text.</a:t>
            </a:r>
            <a:endParaRPr lang="en-US" sz="1800" b="1" baseline="-25000" dirty="0">
              <a:latin typeface="Arial Narrow" pitchFamily="34" charset="0"/>
            </a:endParaRPr>
          </a:p>
          <a:p>
            <a:pPr marL="266700" indent="-266700" algn="l" eaLnBrk="1" hangingPunct="1"/>
            <a:r>
              <a:rPr lang="en-US" sz="1800" b="1" dirty="0">
                <a:latin typeface="Arial Narrow" pitchFamily="34" charset="0"/>
              </a:rPr>
              <a:t>2. Compute the new unicity distance of the cipher if 64 random bits are appended to each clear text block. And the clear text is compressed  to 50% of its original length.</a:t>
            </a:r>
          </a:p>
          <a:p>
            <a:pPr marL="266700" indent="-266700" algn="l" eaLnBrk="1" hangingPunct="1"/>
            <a:r>
              <a:rPr lang="en-US" sz="1800" b="1" dirty="0">
                <a:latin typeface="Arial Narrow" pitchFamily="34" charset="0"/>
              </a:rPr>
              <a:t>3. Is the cipher theoretically breakable after this modification if the attacker can only observe 600 cipher text bits?    Why?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4CC4C305-94C8-4A2D-A81D-E64C0FF9A95E}"/>
              </a:ext>
            </a:extLst>
          </p:cNvPr>
          <p:cNvSpPr/>
          <p:nvPr/>
        </p:nvSpPr>
        <p:spPr>
          <a:xfrm>
            <a:off x="123334" y="170668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dirty="0">
                <a:latin typeface="Arial Narrow" pitchFamily="34" charset="0"/>
              </a:rPr>
              <a:t> </a:t>
            </a:r>
            <a:r>
              <a:rPr lang="en-US" sz="1800" b="1" u="sng" dirty="0">
                <a:latin typeface="Arial Narrow" pitchFamily="34" charset="0"/>
              </a:rPr>
              <a:t>P4:</a:t>
            </a:r>
            <a:r>
              <a:rPr lang="en-US" sz="1800" b="1" dirty="0">
                <a:latin typeface="Arial Narrow" pitchFamily="34" charset="0"/>
              </a:rPr>
              <a:t>	</a:t>
            </a:r>
            <a:endParaRPr lang="en-US" sz="1800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ED69AEB7-A317-44D1-BE7E-18F1F4F99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72731" y="170668"/>
            <a:ext cx="59503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b="1" dirty="0">
                <a:latin typeface="Arial Narrow" pitchFamily="34" charset="0"/>
              </a:rPr>
              <a:t>(9 P)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xmlns="" id="{39B3C242-9B72-434A-AA0C-C3DD4875B9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7" y="2426076"/>
            <a:ext cx="99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Solution: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xmlns="" id="{6BF69EA7-475A-4FA8-8EC0-416A1FA2E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43806" y="2478992"/>
            <a:ext cx="3459899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800" dirty="0">
                <a:latin typeface="Arial Narrow" pitchFamily="34" charset="0"/>
              </a:rPr>
              <a:t>K= 194 bits, n</a:t>
            </a:r>
            <a:r>
              <a:rPr lang="en-US" sz="1800" baseline="-25000" dirty="0">
                <a:latin typeface="Arial Narrow" pitchFamily="34" charset="0"/>
              </a:rPr>
              <a:t>u </a:t>
            </a:r>
            <a:r>
              <a:rPr lang="en-US" sz="1800" dirty="0">
                <a:latin typeface="Arial Narrow" pitchFamily="34" charset="0"/>
              </a:rPr>
              <a:t>=258 bits,   N = 256 bits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xmlns="" id="{4B1F14E4-19EA-4D1D-8411-173C0EFAE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73" y="2769364"/>
            <a:ext cx="465460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latin typeface="Arial Narrow" pitchFamily="34" charset="0"/>
              </a:rPr>
              <a:t>1.    Entropy of a clear text </a:t>
            </a:r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xmlns="" id="{C153DD37-795B-48D2-B115-660C3AB01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3176" y="3305131"/>
            <a:ext cx="524278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600" dirty="0">
                <a:latin typeface="Arial Narrow" pitchFamily="34" charset="0"/>
              </a:rPr>
              <a:t>As       r = [ N – H(x) ] / N     =&gt;  H(X)=N –</a:t>
            </a:r>
            <a:r>
              <a:rPr lang="en-US" sz="1600" dirty="0" err="1">
                <a:latin typeface="Arial Narrow" pitchFamily="34" charset="0"/>
              </a:rPr>
              <a:t>N.r</a:t>
            </a:r>
            <a:r>
              <a:rPr lang="en-US" sz="1600" dirty="0">
                <a:latin typeface="Arial Narrow" pitchFamily="34" charset="0"/>
              </a:rPr>
              <a:t> =&gt;  H(x)=N(1-r)   </a:t>
            </a:r>
          </a:p>
        </p:txBody>
      </p:sp>
      <p:sp>
        <p:nvSpPr>
          <p:cNvPr id="9" name="Text Box 14">
            <a:extLst>
              <a:ext uri="{FF2B5EF4-FFF2-40B4-BE49-F238E27FC236}">
                <a16:creationId xmlns:a16="http://schemas.microsoft.com/office/drawing/2014/main" xmlns="" id="{2A68E297-B1FF-4318-8C88-3897FB074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7" y="3977474"/>
            <a:ext cx="7641656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179388" indent="-179388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latin typeface="Arial Narrow" pitchFamily="34" charset="0"/>
              </a:rPr>
              <a:t>2</a:t>
            </a:r>
            <a:r>
              <a:rPr lang="en-US" sz="1600" dirty="0">
                <a:latin typeface="Arial Narrow" pitchFamily="34" charset="0"/>
              </a:rPr>
              <a:t>. New Unicity distance after compression</a:t>
            </a:r>
          </a:p>
        </p:txBody>
      </p:sp>
      <p:sp>
        <p:nvSpPr>
          <p:cNvPr id="10" name="Text Box 8">
            <a:extLst>
              <a:ext uri="{FF2B5EF4-FFF2-40B4-BE49-F238E27FC236}">
                <a16:creationId xmlns:a16="http://schemas.microsoft.com/office/drawing/2014/main" xmlns="" id="{58B27108-DB46-42F6-B522-962052122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755" y="3041066"/>
            <a:ext cx="6844727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dirty="0">
                <a:latin typeface="Arial Narrow" pitchFamily="34" charset="0"/>
              </a:rPr>
              <a:t>Unicity distance  n</a:t>
            </a:r>
            <a:r>
              <a:rPr lang="en-US" sz="1600" baseline="-25000" dirty="0">
                <a:latin typeface="Arial Narrow" pitchFamily="34" charset="0"/>
              </a:rPr>
              <a:t>u</a:t>
            </a:r>
            <a:r>
              <a:rPr lang="en-US" sz="1600" dirty="0">
                <a:latin typeface="Arial Narrow" pitchFamily="34" charset="0"/>
              </a:rPr>
              <a:t> = K/r  </a:t>
            </a:r>
            <a:r>
              <a:rPr lang="en-US" sz="1600" b="1" dirty="0">
                <a:latin typeface="Arial Narrow" pitchFamily="34" charset="0"/>
                <a:sym typeface="Wingdings" pitchFamily="2" charset="2"/>
              </a:rPr>
              <a:t> the redundancy is  r = K / </a:t>
            </a:r>
            <a:r>
              <a:rPr lang="en-US" sz="1600" b="1" dirty="0">
                <a:latin typeface="Arial Narrow" pitchFamily="34" charset="0"/>
              </a:rPr>
              <a:t>n</a:t>
            </a:r>
            <a:r>
              <a:rPr lang="en-US" sz="1600" b="1" baseline="-25000" dirty="0">
                <a:latin typeface="Arial Narrow" pitchFamily="34" charset="0"/>
              </a:rPr>
              <a:t>u</a:t>
            </a:r>
            <a:r>
              <a:rPr lang="en-US" sz="1600" b="1" dirty="0">
                <a:latin typeface="Arial Narrow" pitchFamily="34" charset="0"/>
              </a:rPr>
              <a:t> </a:t>
            </a:r>
            <a:r>
              <a:rPr lang="en-US" sz="1600" dirty="0">
                <a:latin typeface="Arial Narrow" pitchFamily="34" charset="0"/>
              </a:rPr>
              <a:t>=</a:t>
            </a:r>
            <a:r>
              <a:rPr lang="en-US" sz="1600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1600" dirty="0">
                <a:latin typeface="Arial Narrow" pitchFamily="34" charset="0"/>
              </a:rPr>
              <a:t>194/ 258 = </a:t>
            </a:r>
            <a:r>
              <a:rPr lang="en-US" sz="1600" b="1" dirty="0">
                <a:latin typeface="Arial Narrow" pitchFamily="34" charset="0"/>
              </a:rPr>
              <a:t>0,75</a:t>
            </a: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xmlns="" id="{B523D8BD-B218-4484-B6E5-64B5E1EB3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757" y="5832873"/>
            <a:ext cx="817942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179388" indent="-179388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dirty="0">
                <a:latin typeface="Arial Narrow" panose="020B0606020202030204" pitchFamily="34" charset="0"/>
              </a:rPr>
              <a:t>3. After modifications, the observer </a:t>
            </a:r>
            <a:r>
              <a:rPr lang="en-US" sz="1600" u="sng" dirty="0">
                <a:latin typeface="Arial Narrow" panose="020B0606020202030204" pitchFamily="34" charset="0"/>
              </a:rPr>
              <a:t>can </a:t>
            </a:r>
            <a:r>
              <a:rPr lang="en-US" sz="1600" dirty="0">
                <a:latin typeface="Arial Narrow" panose="020B0606020202030204" pitchFamily="34" charset="0"/>
              </a:rPr>
              <a:t> theoretically gain the secret key as the number of the observed cryptogram bits (600 bits) is greater than the new Unicity distance of the ciphering process (517 bits).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80B96236-4D06-4287-9350-719F9EA24A19}"/>
              </a:ext>
            </a:extLst>
          </p:cNvPr>
          <p:cNvSpPr/>
          <p:nvPr/>
        </p:nvSpPr>
        <p:spPr>
          <a:xfrm>
            <a:off x="764543" y="4282541"/>
            <a:ext cx="800463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/>
            <a:r>
              <a:rPr lang="en-US" sz="1600" dirty="0">
                <a:latin typeface="Arial Narrow" pitchFamily="34" charset="0"/>
              </a:rPr>
              <a:t>50% clear text compression results with a clear text</a:t>
            </a:r>
          </a:p>
          <a:p>
            <a:pPr algn="l" eaLnBrk="1" hangingPunct="1"/>
            <a:r>
              <a:rPr lang="en-US" sz="1600" dirty="0">
                <a:latin typeface="Arial Narrow" pitchFamily="34" charset="0"/>
              </a:rPr>
              <a:t> entropy  of 64 in each 128  bits block. Using the same cipher block size results with 192 bits compressed </a:t>
            </a:r>
          </a:p>
          <a:p>
            <a:pPr algn="l" eaLnBrk="1" hangingPunct="1"/>
            <a:r>
              <a:rPr lang="en-US" sz="1600" dirty="0">
                <a:latin typeface="Arial Narrow" pitchFamily="34" charset="0"/>
              </a:rPr>
              <a:t>clear text data in each block + 64 bits random padding</a:t>
            </a:r>
          </a:p>
          <a:p>
            <a:pPr algn="l" eaLnBrk="1" hangingPunct="1"/>
            <a:r>
              <a:rPr lang="en-US" sz="1600" dirty="0">
                <a:latin typeface="Arial Narrow" pitchFamily="34" charset="0"/>
              </a:rPr>
              <a:t>After 50% compression each 128 bits clear text include 64 entropy bits, therefore The  clear text entropy</a:t>
            </a:r>
            <a:br>
              <a:rPr lang="en-US" sz="1600" dirty="0">
                <a:latin typeface="Arial Narrow" pitchFamily="34" charset="0"/>
              </a:rPr>
            </a:br>
            <a:r>
              <a:rPr lang="en-US" sz="1600" dirty="0">
                <a:latin typeface="Arial Narrow" pitchFamily="34" charset="0"/>
              </a:rPr>
              <a:t> in the 192 bits is  192 x 64/128 = 96 bits. Therefore the new redundancy is: </a:t>
            </a:r>
            <a:r>
              <a:rPr lang="en-US" sz="1600" b="1" dirty="0">
                <a:latin typeface="Arial Narrow" pitchFamily="34" charset="0"/>
              </a:rPr>
              <a:t>r’= </a:t>
            </a:r>
            <a:r>
              <a:rPr lang="en-US" sz="1600" dirty="0">
                <a:latin typeface="Arial Narrow" pitchFamily="34" charset="0"/>
              </a:rPr>
              <a:t>256-(96+64)/256 = </a:t>
            </a:r>
            <a:r>
              <a:rPr lang="en-US" sz="1600" b="1" dirty="0">
                <a:latin typeface="Arial Narrow" pitchFamily="34" charset="0"/>
              </a:rPr>
              <a:t>0,375.</a:t>
            </a:r>
          </a:p>
          <a:p>
            <a:pPr algn="l" eaLnBrk="1" hangingPunct="1"/>
            <a:r>
              <a:rPr lang="en-US" sz="1600" dirty="0">
                <a:latin typeface="Arial Narrow" pitchFamily="34" charset="0"/>
              </a:rPr>
              <a:t>Therefore the </a:t>
            </a:r>
            <a:r>
              <a:rPr lang="en-US" sz="1600" b="1" u="sng" dirty="0">
                <a:latin typeface="Arial Narrow" pitchFamily="34" charset="0"/>
              </a:rPr>
              <a:t>new unicity distance </a:t>
            </a:r>
            <a:r>
              <a:rPr lang="en-US" sz="1600" dirty="0">
                <a:latin typeface="Arial Narrow" pitchFamily="34" charset="0"/>
              </a:rPr>
              <a:t>is n</a:t>
            </a:r>
            <a:r>
              <a:rPr lang="en-US" sz="1600" baseline="-25000" dirty="0">
                <a:latin typeface="Arial Narrow" pitchFamily="34" charset="0"/>
              </a:rPr>
              <a:t>u</a:t>
            </a:r>
            <a:r>
              <a:rPr lang="en-US" sz="1600" dirty="0">
                <a:latin typeface="Arial Narrow" pitchFamily="34" charset="0"/>
              </a:rPr>
              <a:t>’ = K/r’ = 194/0,375 = </a:t>
            </a:r>
            <a:r>
              <a:rPr lang="en-US" sz="1600" b="1" dirty="0">
                <a:latin typeface="Arial Narrow" pitchFamily="34" charset="0"/>
              </a:rPr>
              <a:t>517,33 bits</a:t>
            </a:r>
            <a:r>
              <a:rPr lang="en-US" sz="1600" dirty="0">
                <a:latin typeface="Arial Narrow" pitchFamily="34" charset="0"/>
              </a:rPr>
              <a:t>. </a:t>
            </a:r>
          </a:p>
        </p:txBody>
      </p:sp>
      <p:sp>
        <p:nvSpPr>
          <p:cNvPr id="14" name="Rechteck 3">
            <a:extLst>
              <a:ext uri="{FF2B5EF4-FFF2-40B4-BE49-F238E27FC236}">
                <a16:creationId xmlns:a16="http://schemas.microsoft.com/office/drawing/2014/main" xmlns="" id="{3E95B912-1DD9-4589-B04D-E56E57FFD5A1}"/>
              </a:ext>
            </a:extLst>
          </p:cNvPr>
          <p:cNvSpPr/>
          <p:nvPr/>
        </p:nvSpPr>
        <p:spPr>
          <a:xfrm>
            <a:off x="930491" y="3544132"/>
            <a:ext cx="298334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Arial Narrow" pitchFamily="34" charset="0"/>
              </a:rPr>
              <a:t>H(x)=N(r-1)=256(1-0.75) = 64 bits </a:t>
            </a:r>
            <a:endParaRPr lang="en-US" sz="16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441275A-0406-4ECB-9B85-67863026FE6C}"/>
              </a:ext>
            </a:extLst>
          </p:cNvPr>
          <p:cNvSpPr/>
          <p:nvPr/>
        </p:nvSpPr>
        <p:spPr bwMode="auto">
          <a:xfrm>
            <a:off x="4953680" y="3999995"/>
            <a:ext cx="2412529" cy="515963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192 bits compressed clear text H(x)=96 bits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D0BF6CD4-3722-440C-9078-A7032CDD7002}"/>
              </a:ext>
            </a:extLst>
          </p:cNvPr>
          <p:cNvSpPr/>
          <p:nvPr/>
        </p:nvSpPr>
        <p:spPr bwMode="auto">
          <a:xfrm>
            <a:off x="7380710" y="4008390"/>
            <a:ext cx="1467658" cy="51075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64 bit random padding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xmlns="" id="{A003E55F-F149-471E-B542-0BB89D373937}"/>
              </a:ext>
            </a:extLst>
          </p:cNvPr>
          <p:cNvCxnSpPr>
            <a:cxnSpLocks/>
          </p:cNvCxnSpPr>
          <p:nvPr/>
        </p:nvCxnSpPr>
        <p:spPr bwMode="auto">
          <a:xfrm>
            <a:off x="4953680" y="3831570"/>
            <a:ext cx="3867191" cy="19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16" name="Text Box 8">
            <a:extLst>
              <a:ext uri="{FF2B5EF4-FFF2-40B4-BE49-F238E27FC236}">
                <a16:creationId xmlns:a16="http://schemas.microsoft.com/office/drawing/2014/main" xmlns="" id="{D47644BB-76E3-4BEE-9872-ACE24FE39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1120" y="3636739"/>
            <a:ext cx="1563362" cy="3407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90000" tIns="46800" rIns="90000" bIns="4680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l" eaLnBrk="1" hangingPunct="1"/>
            <a:r>
              <a:rPr lang="en-US" sz="1600" b="1" dirty="0">
                <a:latin typeface="Arial Narrow" pitchFamily="34" charset="0"/>
              </a:rPr>
              <a:t>256 bits block</a:t>
            </a:r>
          </a:p>
        </p:txBody>
      </p:sp>
    </p:spTree>
    <p:extLst>
      <p:ext uri="{BB962C8B-B14F-4D97-AF65-F5344CB8AC3E}">
        <p14:creationId xmlns:p14="http://schemas.microsoft.com/office/powerpoint/2010/main" val="3142842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253999" y="728107"/>
            <a:ext cx="8636001" cy="3677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533400" indent="-5334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u="sng" dirty="0">
                <a:solidFill>
                  <a:srgbClr val="000000"/>
                </a:solidFill>
                <a:latin typeface="Arial Narrow" pitchFamily="34" charset="0"/>
              </a:rPr>
              <a:t>P5: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	</a:t>
            </a:r>
            <a:r>
              <a:rPr lang="en-US" sz="1600" b="1" dirty="0">
                <a:latin typeface="Arial Narrow" pitchFamily="34" charset="0"/>
              </a:rPr>
              <a:t>El-Gamal crypto system is set up . 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A prime number P = 6  x 13 + 1 = 79 is used to generate GF(P),  where q=13 is a prime.</a:t>
            </a:r>
            <a:b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</a:br>
            <a:endParaRPr lang="en-US" altLang="de-DE" sz="1600" b="1" dirty="0">
              <a:solidFill>
                <a:srgbClr val="000000"/>
              </a:solidFill>
              <a:latin typeface="Arial Narrow" pitchFamily="34" charset="0"/>
            </a:endParaRP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Prove that P is a prime according to Pocklington’s theorem.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Find  computationally the multiplicative orders of the elements  2 and 3 in GF(79). Compute the probability, that a randomly chosen element is a primitive one. 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de-DE" sz="1600" b="1" dirty="0" err="1">
                <a:solidFill>
                  <a:srgbClr val="000000"/>
                </a:solidFill>
                <a:latin typeface="Arial Narrow" pitchFamily="34" charset="0"/>
              </a:rPr>
              <a:t>ElGamal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 signature scheme according to Fig .1  is used  to sign M=6 in GF(79).  The element </a:t>
            </a:r>
            <a:r>
              <a:rPr lang="en-US" sz="1600" b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 = 3 is selected as a public group generator. Compute the signature S  for M  according to Fig.1. Assume  </a:t>
            </a:r>
            <a:r>
              <a:rPr lang="en-US" sz="1600" b="1" kern="0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X</a:t>
            </a:r>
            <a:r>
              <a:rPr lang="en-US" sz="1600" b="1" kern="0" baseline="-25000" dirty="0" err="1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a</a:t>
            </a:r>
            <a:r>
              <a:rPr lang="en-US" sz="1600" b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= 13 and </a:t>
            </a:r>
            <a:r>
              <a:rPr lang="en-US" sz="1600" b="1" u="sng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select your own adequate K</a:t>
            </a:r>
            <a:r>
              <a:rPr lang="en-US" sz="1600" b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.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FontTx/>
              <a:buAutoNum type="arabicPeriod"/>
            </a:pP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Encrypt the message  M using a simple secret-key multiplication cipher </a:t>
            </a:r>
            <a:r>
              <a:rPr lang="en-US" altLang="de-DE" sz="1600" b="1" dirty="0">
                <a:solidFill>
                  <a:srgbClr val="FF0000"/>
                </a:solidFill>
                <a:latin typeface="Arial Narrow" pitchFamily="34" charset="0"/>
              </a:rPr>
              <a:t>C(M) = K</a:t>
            </a:r>
            <a:r>
              <a:rPr lang="en-US" altLang="de-DE" sz="1600" b="1" baseline="-25000" dirty="0">
                <a:solidFill>
                  <a:srgbClr val="FF0000"/>
                </a:solidFill>
                <a:latin typeface="Arial Narrow" pitchFamily="34" charset="0"/>
              </a:rPr>
              <a:t>s</a:t>
            </a:r>
            <a:r>
              <a:rPr lang="en-US" altLang="de-DE" sz="1600" b="1" dirty="0">
                <a:solidFill>
                  <a:srgbClr val="FF0000"/>
                </a:solidFill>
                <a:latin typeface="Arial Narrow" pitchFamily="34" charset="0"/>
              </a:rPr>
              <a:t> . M   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mod  79.  Select K</a:t>
            </a:r>
            <a:r>
              <a:rPr lang="en-US" altLang="de-DE" sz="1600" b="1" baseline="-25000" dirty="0">
                <a:solidFill>
                  <a:srgbClr val="000000"/>
                </a:solidFill>
                <a:latin typeface="Arial Narrow" pitchFamily="34" charset="0"/>
              </a:rPr>
              <a:t>s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 = 32. Compute the number of possible keys for this cipher.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   Decrypt C(M)</a:t>
            </a:r>
          </a:p>
          <a:p>
            <a:pPr marL="342900" indent="-342900" eaLnBrk="1" hangingPunct="1">
              <a:spcBef>
                <a:spcPct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   Under which conditions is the cipher C(M) impossible to break ?   Why?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8249071" y="358775"/>
            <a:ext cx="700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de-DE" altLang="de-DE" sz="1800" b="1" dirty="0">
                <a:solidFill>
                  <a:srgbClr val="000000"/>
                </a:solidFill>
                <a:latin typeface="Arial Narrow" pitchFamily="34" charset="0"/>
              </a:rPr>
              <a:t>(35 P)</a:t>
            </a:r>
          </a:p>
        </p:txBody>
      </p:sp>
    </p:spTree>
    <p:extLst>
      <p:ext uri="{BB962C8B-B14F-4D97-AF65-F5344CB8AC3E}">
        <p14:creationId xmlns:p14="http://schemas.microsoft.com/office/powerpoint/2010/main" val="655661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940941" y="2560461"/>
            <a:ext cx="2261566" cy="331777"/>
          </a:xfrm>
          <a:prstGeom prst="rect">
            <a:avLst/>
          </a:prstGeom>
          <a:solidFill>
            <a:srgbClr val="FFFFE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971130" y="1258679"/>
            <a:ext cx="2626838" cy="701077"/>
          </a:xfrm>
          <a:prstGeom prst="rect">
            <a:avLst/>
          </a:prstGeom>
          <a:solidFill>
            <a:srgbClr val="FFFFAB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35097" y="2922863"/>
            <a:ext cx="368421" cy="240254"/>
          </a:xfrm>
          <a:prstGeom prst="rect">
            <a:avLst/>
          </a:prstGeom>
          <a:solidFill>
            <a:srgbClr val="FFFFFF"/>
          </a:solidFill>
          <a:ln w="19050">
            <a:solidFill>
              <a:srgbClr val="FC0128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2024995" y="2381945"/>
            <a:ext cx="3404771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618323" y="3413433"/>
            <a:ext cx="2017107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Signed Message</a:t>
            </a:r>
            <a:endParaRPr lang="en-US" sz="1200" b="1" kern="0" baseline="-25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669346" y="2207034"/>
            <a:ext cx="287556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2438400" y="2508641"/>
            <a:ext cx="2386574" cy="309958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C0128"/>
                </a:solidFill>
                <a:latin typeface="Arial Narrow" panose="020B0606020202030204" pitchFamily="34" charset="0"/>
                <a:sym typeface="Symbol" pitchFamily="18" charset="2"/>
              </a:rPr>
              <a:t>k</a:t>
            </a:r>
            <a:r>
              <a:rPr lang="en-AU" b="1" kern="0" dirty="0">
                <a:solidFill>
                  <a:srgbClr val="FC0128"/>
                </a:solidFill>
                <a:latin typeface="Arial Narrow" panose="020B0606020202030204" pitchFamily="34" charset="0"/>
              </a:rPr>
              <a:t> </a:t>
            </a:r>
            <a:r>
              <a:rPr lang="en-AU" b="1" kern="0" baseline="30000" dirty="0">
                <a:solidFill>
                  <a:srgbClr val="FC0128"/>
                </a:solidFill>
                <a:latin typeface="Arial Narrow" panose="020B0606020202030204" pitchFamily="34" charset="0"/>
              </a:rPr>
              <a:t>-1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( MD - 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r</a:t>
            </a:r>
            <a:r>
              <a:rPr lang="en-US" b="1" kern="0" dirty="0">
                <a:solidFill>
                  <a:srgbClr val="023DD0"/>
                </a:solidFill>
                <a:latin typeface="Arial Narrow" panose="020B0606020202030204" pitchFamily="34" charset="0"/>
                <a:sym typeface="Symbol" pitchFamily="18" charset="2"/>
              </a:rPr>
              <a:t> 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. </a:t>
            </a:r>
            <a:r>
              <a:rPr lang="en-AU" b="1" kern="0" dirty="0" err="1">
                <a:solidFill>
                  <a:srgbClr val="FC0128"/>
                </a:solidFill>
                <a:latin typeface="Arial Narrow" panose="020B0606020202030204" pitchFamily="34" charset="0"/>
              </a:rPr>
              <a:t>X</a:t>
            </a:r>
            <a:r>
              <a:rPr lang="en-AU" b="1" kern="0" baseline="-25000" dirty="0" err="1">
                <a:solidFill>
                  <a:srgbClr val="FC0128"/>
                </a:solidFill>
                <a:latin typeface="Arial Narrow" panose="020B0606020202030204" pitchFamily="34" charset="0"/>
              </a:rPr>
              <a:t>a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) mod (P-1)  =  S</a:t>
            </a:r>
            <a:endParaRPr lang="en-AU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6475394" y="2966130"/>
            <a:ext cx="1361568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Then M is authentic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197057" y="1258679"/>
            <a:ext cx="1980327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  is primitive in GF(P)</a:t>
            </a:r>
            <a:endParaRPr lang="en-US" sz="1200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938770" y="1390758"/>
            <a:ext cx="1892270" cy="740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X</a:t>
            </a:r>
            <a:r>
              <a:rPr lang="en-AU" b="1" kern="0" baseline="-25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AU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= Secret Key of A</a:t>
            </a: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endParaRPr lang="en-AU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AU" b="1" kern="0" baseline="30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Xa</a:t>
            </a:r>
            <a:r>
              <a:rPr lang="en-US" b="1" i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 =  </a:t>
            </a:r>
            <a:r>
              <a:rPr lang="en-AU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y</a:t>
            </a:r>
            <a:r>
              <a:rPr lang="en-AU" b="1" kern="0" baseline="-25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endParaRPr lang="en-AU" b="1" kern="0" baseline="-25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5614953" y="3207833"/>
            <a:ext cx="0" cy="25177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981330" y="2904911"/>
            <a:ext cx="275956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FC0128"/>
                </a:solidFill>
                <a:latin typeface="Arial Narrow" panose="020B0606020202030204" pitchFamily="34" charset="0"/>
              </a:rPr>
              <a:t>k</a:t>
            </a:r>
            <a:endParaRPr lang="en-US" sz="1200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763482" y="1092937"/>
            <a:ext cx="220764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FC0128"/>
                </a:solidFill>
                <a:latin typeface="Arial Narrow" panose="020B0606020202030204" pitchFamily="34" charset="0"/>
              </a:rPr>
              <a:t>User A signs M     </a:t>
            </a:r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6302312" y="1163885"/>
            <a:ext cx="13876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u="sng" kern="0" dirty="0">
                <a:solidFill>
                  <a:srgbClr val="FC0128"/>
                </a:solidFill>
                <a:latin typeface="Arial Narrow" panose="020B0606020202030204" pitchFamily="34" charset="0"/>
              </a:rPr>
              <a:t>Verifier </a:t>
            </a:r>
            <a:r>
              <a:rPr lang="en-US" sz="1600" b="1" kern="0" dirty="0">
                <a:solidFill>
                  <a:srgbClr val="FC0128"/>
                </a:solidFill>
                <a:latin typeface="Arial Narrow" panose="020B0606020202030204" pitchFamily="34" charset="0"/>
              </a:rPr>
              <a:t>    </a:t>
            </a:r>
          </a:p>
        </p:txBody>
      </p:sp>
      <p:sp>
        <p:nvSpPr>
          <p:cNvPr id="16" name="Text Box 17"/>
          <p:cNvSpPr txBox="1">
            <a:spLocks noChangeArrowheads="1"/>
          </p:cNvSpPr>
          <p:nvPr/>
        </p:nvSpPr>
        <p:spPr bwMode="auto">
          <a:xfrm>
            <a:off x="3073625" y="1549836"/>
            <a:ext cx="3089393" cy="340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AU" sz="1600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y</a:t>
            </a:r>
            <a:r>
              <a:rPr lang="en-AU" sz="1600" b="1" kern="0" baseline="-25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AU" sz="16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AU" sz="1600" b="1" kern="0" dirty="0">
                <a:solidFill>
                  <a:srgbClr val="023DD0"/>
                </a:solidFill>
                <a:latin typeface="Arial Narrow" panose="020B0606020202030204" pitchFamily="34" charset="0"/>
              </a:rPr>
              <a:t>= </a:t>
            </a:r>
            <a:r>
              <a:rPr lang="en-US" sz="16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public key of A                </a:t>
            </a:r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>
            <a:off x="2349750" y="3062769"/>
            <a:ext cx="378454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V="1">
            <a:off x="2390694" y="1791234"/>
            <a:ext cx="1160870" cy="21521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19" name="Group 20"/>
          <p:cNvGrpSpPr>
            <a:grpSpLocks/>
          </p:cNvGrpSpPr>
          <p:nvPr/>
        </p:nvGrpSpPr>
        <p:grpSpPr bwMode="auto">
          <a:xfrm>
            <a:off x="1163324" y="2297010"/>
            <a:ext cx="413934" cy="176751"/>
            <a:chOff x="807" y="2428"/>
            <a:chExt cx="315" cy="178"/>
          </a:xfrm>
        </p:grpSpPr>
        <p:sp>
          <p:nvSpPr>
            <p:cNvPr id="20" name="Freeform 21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5 w 445"/>
                <a:gd name="T11" fmla="*/ 25 h 207"/>
                <a:gd name="T12" fmla="*/ 41 w 445"/>
                <a:gd name="T13" fmla="*/ 58 h 207"/>
                <a:gd name="T14" fmla="*/ 63 w 445"/>
                <a:gd name="T15" fmla="*/ 4 h 207"/>
                <a:gd name="T16" fmla="*/ 5 w 445"/>
                <a:gd name="T17" fmla="*/ 25 h 207"/>
                <a:gd name="T18" fmla="*/ 4 w 445"/>
                <a:gd name="T19" fmla="*/ 33 h 207"/>
                <a:gd name="T20" fmla="*/ 13 w 445"/>
                <a:gd name="T21" fmla="*/ 89 h 207"/>
                <a:gd name="T22" fmla="*/ 27 w 445"/>
                <a:gd name="T23" fmla="*/ 52 h 207"/>
                <a:gd name="T24" fmla="*/ 4 w 445"/>
                <a:gd name="T25" fmla="*/ 33 h 207"/>
                <a:gd name="T26" fmla="*/ 66 w 445"/>
                <a:gd name="T27" fmla="*/ 9 h 207"/>
                <a:gd name="T28" fmla="*/ 52 w 445"/>
                <a:gd name="T29" fmla="*/ 43 h 207"/>
                <a:gd name="T30" fmla="*/ 75 w 445"/>
                <a:gd name="T31" fmla="*/ 65 h 207"/>
                <a:gd name="T32" fmla="*/ 66 w 445"/>
                <a:gd name="T33" fmla="*/ 9 h 207"/>
                <a:gd name="T34" fmla="*/ 30 w 445"/>
                <a:gd name="T35" fmla="*/ 56 h 207"/>
                <a:gd name="T36" fmla="*/ 16 w 445"/>
                <a:gd name="T37" fmla="*/ 91 h 207"/>
                <a:gd name="T38" fmla="*/ 73 w 445"/>
                <a:gd name="T39" fmla="*/ 69 h 207"/>
                <a:gd name="T40" fmla="*/ 50 w 445"/>
                <a:gd name="T41" fmla="*/ 47 h 207"/>
                <a:gd name="T42" fmla="*/ 43 w 445"/>
                <a:gd name="T43" fmla="*/ 66 h 207"/>
                <a:gd name="T44" fmla="*/ 30 w 445"/>
                <a:gd name="T45" fmla="*/ 56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1" name="Freeform 22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4 h 207"/>
                <a:gd name="T2" fmla="*/ 67 w 445"/>
                <a:gd name="T3" fmla="*/ 0 h 207"/>
                <a:gd name="T4" fmla="*/ 79 w 445"/>
                <a:gd name="T5" fmla="*/ 71 h 207"/>
                <a:gd name="T6" fmla="*/ 11 w 445"/>
                <a:gd name="T7" fmla="*/ 98 h 207"/>
                <a:gd name="T8" fmla="*/ 0 w 445"/>
                <a:gd name="T9" fmla="*/ 24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2" name="Freeform 23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2 h 115"/>
                <a:gd name="T2" fmla="*/ 35 w 327"/>
                <a:gd name="T3" fmla="*/ 54 h 115"/>
                <a:gd name="T4" fmla="*/ 57 w 327"/>
                <a:gd name="T5" fmla="*/ 0 h 115"/>
                <a:gd name="T6" fmla="*/ 0 w 327"/>
                <a:gd name="T7" fmla="*/ 22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3" name="Freeform 24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9 w 130"/>
                <a:gd name="T3" fmla="*/ 58 h 119"/>
                <a:gd name="T4" fmla="*/ 23 w 130"/>
                <a:gd name="T5" fmla="*/ 20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4" name="Freeform 25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14 w 129"/>
                <a:gd name="T1" fmla="*/ 0 h 119"/>
                <a:gd name="T2" fmla="*/ 0 w 129"/>
                <a:gd name="T3" fmla="*/ 36 h 119"/>
                <a:gd name="T4" fmla="*/ 23 w 129"/>
                <a:gd name="T5" fmla="*/ 58 h 119"/>
                <a:gd name="T6" fmla="*/ 14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5" name="Freeform 26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14 w 321"/>
                <a:gd name="T1" fmla="*/ 8 h 92"/>
                <a:gd name="T2" fmla="*/ 0 w 321"/>
                <a:gd name="T3" fmla="*/ 43 h 92"/>
                <a:gd name="T4" fmla="*/ 57 w 321"/>
                <a:gd name="T5" fmla="*/ 21 h 92"/>
                <a:gd name="T6" fmla="*/ 33 w 321"/>
                <a:gd name="T7" fmla="*/ 0 h 92"/>
                <a:gd name="T8" fmla="*/ 27 w 321"/>
                <a:gd name="T9" fmla="*/ 19 h 92"/>
                <a:gd name="T10" fmla="*/ 14 w 321"/>
                <a:gd name="T11" fmla="*/ 8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26" name="Freeform 27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6 w 73"/>
                <a:gd name="T1" fmla="*/ 22 h 73"/>
                <a:gd name="T2" fmla="*/ 6 w 73"/>
                <a:gd name="T3" fmla="*/ 24 h 73"/>
                <a:gd name="T4" fmla="*/ 2 w 73"/>
                <a:gd name="T5" fmla="*/ 9 h 73"/>
                <a:gd name="T6" fmla="*/ 4 w 73"/>
                <a:gd name="T7" fmla="*/ 34 h 73"/>
                <a:gd name="T8" fmla="*/ 6 w 73"/>
                <a:gd name="T9" fmla="*/ 30 h 73"/>
                <a:gd name="T10" fmla="*/ 6 w 73"/>
                <a:gd name="T11" fmla="*/ 34 h 73"/>
                <a:gd name="T12" fmla="*/ 3 w 73"/>
                <a:gd name="T13" fmla="*/ 35 h 73"/>
                <a:gd name="T14" fmla="*/ 3 w 73"/>
                <a:gd name="T15" fmla="*/ 34 h 73"/>
                <a:gd name="T16" fmla="*/ 4 w 73"/>
                <a:gd name="T17" fmla="*/ 34 h 73"/>
                <a:gd name="T18" fmla="*/ 1 w 73"/>
                <a:gd name="T19" fmla="*/ 9 h 73"/>
                <a:gd name="T20" fmla="*/ 1 w 73"/>
                <a:gd name="T21" fmla="*/ 11 h 73"/>
                <a:gd name="T22" fmla="*/ 0 w 73"/>
                <a:gd name="T23" fmla="*/ 11 h 73"/>
                <a:gd name="T24" fmla="*/ 0 w 73"/>
                <a:gd name="T25" fmla="*/ 9 h 73"/>
                <a:gd name="T26" fmla="*/ 2 w 73"/>
                <a:gd name="T27" fmla="*/ 7 h 73"/>
                <a:gd name="T28" fmla="*/ 6 w 73"/>
                <a:gd name="T29" fmla="*/ 22 h 73"/>
                <a:gd name="T30" fmla="*/ 6 w 73"/>
                <a:gd name="T31" fmla="*/ 3 h 73"/>
                <a:gd name="T32" fmla="*/ 8 w 73"/>
                <a:gd name="T33" fmla="*/ 0 h 73"/>
                <a:gd name="T34" fmla="*/ 9 w 73"/>
                <a:gd name="T35" fmla="*/ 0 h 73"/>
                <a:gd name="T36" fmla="*/ 9 w 73"/>
                <a:gd name="T37" fmla="*/ 3 h 73"/>
                <a:gd name="T38" fmla="*/ 8 w 73"/>
                <a:gd name="T39" fmla="*/ 3 h 73"/>
                <a:gd name="T40" fmla="*/ 12 w 73"/>
                <a:gd name="T41" fmla="*/ 26 h 73"/>
                <a:gd name="T42" fmla="*/ 12 w 73"/>
                <a:gd name="T43" fmla="*/ 26 h 73"/>
                <a:gd name="T44" fmla="*/ 12 w 73"/>
                <a:gd name="T45" fmla="*/ 26 h 73"/>
                <a:gd name="T46" fmla="*/ 9 w 73"/>
                <a:gd name="T47" fmla="*/ 29 h 73"/>
                <a:gd name="T48" fmla="*/ 8 w 73"/>
                <a:gd name="T49" fmla="*/ 29 h 73"/>
                <a:gd name="T50" fmla="*/ 9 w 73"/>
                <a:gd name="T51" fmla="*/ 29 h 73"/>
                <a:gd name="T52" fmla="*/ 10 w 73"/>
                <a:gd name="T53" fmla="*/ 26 h 73"/>
                <a:gd name="T54" fmla="*/ 7 w 73"/>
                <a:gd name="T55" fmla="*/ 4 h 73"/>
                <a:gd name="T56" fmla="*/ 6 w 73"/>
                <a:gd name="T57" fmla="*/ 22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sz="1200" b="1" ker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  <p:sp>
        <p:nvSpPr>
          <p:cNvPr id="27" name="Text Box 28"/>
          <p:cNvSpPr txBox="1">
            <a:spLocks noChangeArrowheads="1"/>
          </p:cNvSpPr>
          <p:nvPr/>
        </p:nvSpPr>
        <p:spPr bwMode="auto">
          <a:xfrm>
            <a:off x="1141458" y="3184581"/>
            <a:ext cx="1494814" cy="525401"/>
          </a:xfrm>
          <a:prstGeom prst="rect">
            <a:avLst/>
          </a:prstGeom>
          <a:solidFill>
            <a:srgbClr val="FFFFAB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FC0128"/>
                </a:solidFill>
                <a:latin typeface="Arial Narrow" panose="020B0606020202030204" pitchFamily="34" charset="0"/>
                <a:sym typeface="Symbol" pitchFamily="18" charset="2"/>
              </a:rPr>
              <a:t>k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 Random unit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 in Z</a:t>
            </a:r>
            <a:r>
              <a:rPr lang="en-US" b="1" kern="0" baseline="-2500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P-1</a:t>
            </a:r>
          </a:p>
        </p:txBody>
      </p:sp>
      <p:sp>
        <p:nvSpPr>
          <p:cNvPr id="28" name="Rectangle 29"/>
          <p:cNvSpPr>
            <a:spLocks noChangeArrowheads="1"/>
          </p:cNvSpPr>
          <p:nvPr/>
        </p:nvSpPr>
        <p:spPr bwMode="auto">
          <a:xfrm>
            <a:off x="2727040" y="2914654"/>
            <a:ext cx="1525314" cy="296230"/>
          </a:xfrm>
          <a:prstGeom prst="rect">
            <a:avLst/>
          </a:prstGeom>
          <a:solidFill>
            <a:srgbClr val="99FF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29" name="Text Box 30"/>
          <p:cNvSpPr txBox="1">
            <a:spLocks noChangeArrowheads="1"/>
          </p:cNvSpPr>
          <p:nvPr/>
        </p:nvSpPr>
        <p:spPr bwMode="auto">
          <a:xfrm>
            <a:off x="2601480" y="2884387"/>
            <a:ext cx="1639967" cy="309958"/>
          </a:xfrm>
          <a:prstGeom prst="rect">
            <a:avLst/>
          </a:prstGeom>
          <a:solidFill>
            <a:srgbClr val="FFFF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sym typeface="Symbol" pitchFamily="18" charset="2"/>
              </a:rPr>
              <a:t></a:t>
            </a:r>
            <a:r>
              <a:rPr lang="en-AU" b="1" kern="0" baseline="30000" dirty="0">
                <a:solidFill>
                  <a:srgbClr val="FF0000"/>
                </a:solidFill>
                <a:latin typeface="Arial Narrow" panose="020B0606020202030204" pitchFamily="34" charset="0"/>
              </a:rPr>
              <a:t>k</a:t>
            </a:r>
            <a:r>
              <a:rPr lang="en-US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sym typeface="Symbol" pitchFamily="18" charset="2"/>
              </a:rPr>
              <a:t> =  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r</a:t>
            </a:r>
          </a:p>
        </p:txBody>
      </p:sp>
      <p:sp>
        <p:nvSpPr>
          <p:cNvPr id="30" name="Text Box 31"/>
          <p:cNvSpPr txBox="1">
            <a:spLocks noChangeArrowheads="1"/>
          </p:cNvSpPr>
          <p:nvPr/>
        </p:nvSpPr>
        <p:spPr bwMode="auto">
          <a:xfrm>
            <a:off x="5408502" y="2189989"/>
            <a:ext cx="378928" cy="1017844"/>
          </a:xfrm>
          <a:prstGeom prst="rect">
            <a:avLst/>
          </a:prstGeom>
          <a:solidFill>
            <a:srgbClr val="FFFFAB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MD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b="1" kern="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6090378" y="2579268"/>
            <a:ext cx="1962695" cy="309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 </a:t>
            </a:r>
            <a:r>
              <a:rPr lang="en-US" b="1" i="1" kern="0" baseline="3000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MD</a:t>
            </a:r>
            <a:r>
              <a:rPr lang="en-US" b="1" i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    = </a:t>
            </a:r>
            <a:r>
              <a:rPr lang="en-AU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en-AU" b="1" kern="0" dirty="0" err="1">
                <a:solidFill>
                  <a:srgbClr val="000000"/>
                </a:solidFill>
                <a:latin typeface="Arial Narrow" panose="020B0606020202030204" pitchFamily="34" charset="0"/>
              </a:rPr>
              <a:t>y</a:t>
            </a:r>
            <a:r>
              <a:rPr lang="en-AU" b="1" kern="0" baseline="-25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a</a:t>
            </a:r>
            <a:r>
              <a:rPr lang="en-AU" b="1" kern="0" baseline="30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r>
              <a:rPr lang="en-AU" b="1" kern="0" baseline="-25000" dirty="0">
                <a:solidFill>
                  <a:srgbClr val="000000"/>
                </a:solidFill>
                <a:latin typeface="Arial Narrow" panose="020B0606020202030204" pitchFamily="34" charset="0"/>
              </a:rPr>
              <a:t>  </a:t>
            </a:r>
            <a:r>
              <a:rPr lang="en-US" b="1" kern="0" dirty="0">
                <a:solidFill>
                  <a:srgbClr val="000000"/>
                </a:solidFill>
                <a:latin typeface="Arial Narrow" panose="020B0606020202030204" pitchFamily="34" charset="0"/>
                <a:sym typeface="Symbol" pitchFamily="18" charset="2"/>
              </a:rPr>
              <a:t>.</a:t>
            </a:r>
            <a:r>
              <a:rPr lang="en-AU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 r </a:t>
            </a:r>
            <a:r>
              <a:rPr lang="en-AU" b="1" kern="0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S</a:t>
            </a:r>
            <a:r>
              <a:rPr lang="en-AU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    mod P</a:t>
            </a:r>
            <a:endParaRPr lang="en-US" b="1" kern="0" baseline="300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2" name="Text Box 35"/>
          <p:cNvSpPr txBox="1">
            <a:spLocks noChangeArrowheads="1"/>
          </p:cNvSpPr>
          <p:nvPr/>
        </p:nvSpPr>
        <p:spPr bwMode="auto">
          <a:xfrm>
            <a:off x="6924439" y="2033824"/>
            <a:ext cx="258702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If</a:t>
            </a:r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7067283" y="2306978"/>
            <a:ext cx="0" cy="19057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 Box 38"/>
          <p:cNvSpPr txBox="1">
            <a:spLocks noChangeArrowheads="1"/>
          </p:cNvSpPr>
          <p:nvPr/>
        </p:nvSpPr>
        <p:spPr bwMode="auto">
          <a:xfrm>
            <a:off x="2971129" y="951116"/>
            <a:ext cx="1457311" cy="279180"/>
          </a:xfrm>
          <a:prstGeom prst="rect">
            <a:avLst/>
          </a:prstGeom>
          <a:solidFill>
            <a:srgbClr val="FFFFAB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marL="0" marR="0" lvl="0" indent="0" algn="ctr" defTabSz="7620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</a:rPr>
              <a:t>public directory</a:t>
            </a:r>
            <a:endParaRPr kumimoji="0" lang="en-US" sz="1600" b="1" i="0" u="none" strike="noStrike" kern="0" cap="none" spc="0" normalizeH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sp>
        <p:nvSpPr>
          <p:cNvPr id="35" name="Line 39"/>
          <p:cNvSpPr>
            <a:spLocks noChangeShapeType="1"/>
          </p:cNvSpPr>
          <p:nvPr/>
        </p:nvSpPr>
        <p:spPr bwMode="auto">
          <a:xfrm>
            <a:off x="5232021" y="1830688"/>
            <a:ext cx="1337789" cy="919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none" w="med" len="med"/>
            <a:tailEnd type="arrow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Text Box 40"/>
          <p:cNvSpPr txBox="1">
            <a:spLocks noChangeArrowheads="1"/>
          </p:cNvSpPr>
          <p:nvPr/>
        </p:nvSpPr>
        <p:spPr bwMode="auto">
          <a:xfrm>
            <a:off x="6635430" y="1694034"/>
            <a:ext cx="1041497" cy="371513"/>
          </a:xfrm>
          <a:prstGeom prst="rect">
            <a:avLst/>
          </a:prstGeom>
          <a:solidFill>
            <a:srgbClr val="FFFFE5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ysClr val="windowText" lastClr="000000"/>
                </a:solidFill>
                <a:latin typeface="Arial Narrow" panose="020B0606020202030204" pitchFamily="34" charset="0"/>
                <a:sym typeface="Symbol" pitchFamily="18" charset="2"/>
              </a:rPr>
              <a:t>p, </a:t>
            </a:r>
            <a:r>
              <a:rPr lang="en-AU" sz="1800" b="1" kern="0" dirty="0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, </a:t>
            </a:r>
            <a:r>
              <a:rPr lang="en-AU" sz="1800" b="1" kern="0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y</a:t>
            </a:r>
            <a:r>
              <a:rPr lang="en-AU" sz="1800" b="1" kern="0" baseline="-25000" dirty="0" err="1">
                <a:solidFill>
                  <a:sysClr val="windowText" lastClr="000000"/>
                </a:solidFill>
                <a:latin typeface="Arial Narrow" panose="020B0606020202030204" pitchFamily="34" charset="0"/>
              </a:rPr>
              <a:t>a</a:t>
            </a:r>
            <a:endParaRPr lang="en-US" sz="1800" b="1" kern="0" baseline="-25000" dirty="0">
              <a:solidFill>
                <a:sysClr val="windowText" lastClr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7" name="Line 44"/>
          <p:cNvSpPr>
            <a:spLocks noChangeShapeType="1"/>
          </p:cNvSpPr>
          <p:nvPr/>
        </p:nvSpPr>
        <p:spPr bwMode="auto">
          <a:xfrm>
            <a:off x="4868656" y="2661389"/>
            <a:ext cx="575565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8" name="Line 46"/>
          <p:cNvSpPr>
            <a:spLocks noChangeShapeType="1"/>
          </p:cNvSpPr>
          <p:nvPr/>
        </p:nvSpPr>
        <p:spPr bwMode="auto">
          <a:xfrm flipV="1">
            <a:off x="4252354" y="3054387"/>
            <a:ext cx="1183983" cy="296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 sz="1200" b="1" kern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9" name="Text Box 54"/>
          <p:cNvSpPr txBox="1">
            <a:spLocks noChangeArrowheads="1"/>
          </p:cNvSpPr>
          <p:nvPr/>
        </p:nvSpPr>
        <p:spPr bwMode="auto">
          <a:xfrm>
            <a:off x="4095748" y="3922642"/>
            <a:ext cx="9525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Fig. 1</a:t>
            </a:r>
          </a:p>
        </p:txBody>
      </p:sp>
      <p:sp>
        <p:nvSpPr>
          <p:cNvPr id="40" name="Text Box 8"/>
          <p:cNvSpPr txBox="1">
            <a:spLocks noChangeArrowheads="1"/>
          </p:cNvSpPr>
          <p:nvPr/>
        </p:nvSpPr>
        <p:spPr bwMode="auto">
          <a:xfrm>
            <a:off x="2069425" y="2521872"/>
            <a:ext cx="375721" cy="279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solidFill>
                  <a:srgbClr val="000000"/>
                </a:solidFill>
                <a:latin typeface="Arial Narrow" panose="020B0606020202030204" pitchFamily="34" charset="0"/>
              </a:rPr>
              <a:t>S =</a:t>
            </a:r>
          </a:p>
        </p:txBody>
      </p:sp>
    </p:spTree>
    <p:extLst>
      <p:ext uri="{BB962C8B-B14F-4D97-AF65-F5344CB8AC3E}">
        <p14:creationId xmlns:p14="http://schemas.microsoft.com/office/powerpoint/2010/main" val="3830485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Text Box 2"/>
          <p:cNvSpPr txBox="1">
            <a:spLocks noChangeArrowheads="1"/>
          </p:cNvSpPr>
          <p:nvPr/>
        </p:nvSpPr>
        <p:spPr bwMode="auto">
          <a:xfrm>
            <a:off x="151517" y="282575"/>
            <a:ext cx="99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Solution:</a:t>
            </a:r>
          </a:p>
        </p:txBody>
      </p:sp>
      <p:sp>
        <p:nvSpPr>
          <p:cNvPr id="13315" name="Text Box 11"/>
          <p:cNvSpPr txBox="1">
            <a:spLocks noChangeArrowheads="1"/>
          </p:cNvSpPr>
          <p:nvPr/>
        </p:nvSpPr>
        <p:spPr bwMode="auto">
          <a:xfrm>
            <a:off x="408692" y="1008063"/>
            <a:ext cx="8152979" cy="1522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buNone/>
            </a:pPr>
            <a:r>
              <a:rPr lang="en-US" sz="1600" dirty="0"/>
              <a:t>P =  R . F + 1 =6. 13 +1 = 79 , F =13  and R = 6.        Is 79  a prime?</a:t>
            </a:r>
            <a:endParaRPr lang="de-DE" sz="1600" dirty="0"/>
          </a:p>
          <a:p>
            <a:pPr>
              <a:buNone/>
            </a:pPr>
            <a:r>
              <a:rPr lang="en-US" sz="1600" u="sng" dirty="0"/>
              <a:t>Proof:</a:t>
            </a:r>
            <a:r>
              <a:rPr lang="en-US" sz="1600" dirty="0"/>
              <a:t>   1.   </a:t>
            </a:r>
            <a:r>
              <a:rPr lang="en-US" sz="1600" dirty="0" err="1"/>
              <a:t>gcd</a:t>
            </a:r>
            <a:r>
              <a:rPr lang="en-US" sz="1600" dirty="0"/>
              <a:t> ( a </a:t>
            </a:r>
            <a:r>
              <a:rPr lang="en-US" sz="1600" baseline="30000" dirty="0"/>
              <a:t>(P-1)/ </a:t>
            </a:r>
            <a:r>
              <a:rPr lang="en-US" sz="1600" baseline="30000" dirty="0" err="1"/>
              <a:t>pj</a:t>
            </a:r>
            <a:r>
              <a:rPr lang="en-US" sz="1600" dirty="0"/>
              <a:t> –1 , P ) = </a:t>
            </a:r>
            <a:r>
              <a:rPr lang="en-US" sz="1600" dirty="0" err="1"/>
              <a:t>gcd</a:t>
            </a:r>
            <a:r>
              <a:rPr lang="en-US" sz="1600" dirty="0"/>
              <a:t> ( 6 </a:t>
            </a:r>
            <a:r>
              <a:rPr lang="en-US" sz="1600" baseline="30000" dirty="0"/>
              <a:t>138/ 23</a:t>
            </a:r>
            <a:r>
              <a:rPr lang="en-US" sz="1600" dirty="0"/>
              <a:t> –1 , </a:t>
            </a:r>
            <a:r>
              <a:rPr lang="en-US" sz="1600" dirty="0" smtClean="0"/>
              <a:t>79 </a:t>
            </a:r>
            <a:r>
              <a:rPr lang="en-US" sz="1600" dirty="0"/>
              <a:t>) = </a:t>
            </a:r>
            <a:r>
              <a:rPr lang="en-US" sz="1600" dirty="0" err="1"/>
              <a:t>gcd</a:t>
            </a:r>
            <a:r>
              <a:rPr lang="en-US" sz="1600" dirty="0"/>
              <a:t> ( 63 , 139 ) = 1  is true</a:t>
            </a:r>
            <a:endParaRPr lang="de-DE" sz="1600" dirty="0"/>
          </a:p>
          <a:p>
            <a:pPr>
              <a:buNone/>
            </a:pPr>
            <a:r>
              <a:rPr lang="en-US" sz="1600" dirty="0"/>
              <a:t>             2.   a </a:t>
            </a:r>
            <a:r>
              <a:rPr lang="en-US" sz="1600" baseline="30000" dirty="0"/>
              <a:t>P-1</a:t>
            </a:r>
            <a:r>
              <a:rPr lang="en-US" sz="1600" dirty="0"/>
              <a:t> = 1 ( mod P ) </a:t>
            </a:r>
            <a:r>
              <a:rPr lang="en-US" sz="1600" dirty="0">
                <a:sym typeface="Wingdings"/>
              </a:rPr>
              <a:t></a:t>
            </a:r>
            <a:r>
              <a:rPr lang="en-US" sz="1600" dirty="0"/>
              <a:t> </a:t>
            </a:r>
            <a:r>
              <a:rPr lang="en-US" sz="1600" dirty="0" smtClean="0"/>
              <a:t>6</a:t>
            </a:r>
            <a:r>
              <a:rPr lang="en-US" sz="1600" baseline="30000" dirty="0" smtClean="0"/>
              <a:t>78</a:t>
            </a:r>
            <a:r>
              <a:rPr lang="en-US" sz="1600" dirty="0" smtClean="0"/>
              <a:t> </a:t>
            </a:r>
            <a:r>
              <a:rPr lang="en-US" sz="1600" dirty="0"/>
              <a:t>= 1 (mod </a:t>
            </a:r>
            <a:r>
              <a:rPr lang="en-US" sz="1600" dirty="0" smtClean="0"/>
              <a:t>79)  </a:t>
            </a:r>
            <a:r>
              <a:rPr lang="en-US" sz="1600" dirty="0"/>
              <a:t>is true</a:t>
            </a:r>
            <a:endParaRPr lang="de-DE" sz="1600" dirty="0"/>
          </a:p>
          <a:p>
            <a:pPr>
              <a:buNone/>
            </a:pPr>
            <a:r>
              <a:rPr lang="en-US" sz="1600" dirty="0"/>
              <a:t>             3.</a:t>
            </a:r>
            <a:r>
              <a:rPr lang="en-US" sz="1600" baseline="-25000" dirty="0"/>
              <a:t>     </a:t>
            </a:r>
            <a:r>
              <a:rPr lang="en-US" sz="1600" dirty="0"/>
              <a:t>F &gt; </a:t>
            </a:r>
            <a:r>
              <a:rPr lang="en-US" sz="1600" dirty="0" smtClean="0">
                <a:sym typeface="Symbol"/>
              </a:rPr>
              <a:t></a:t>
            </a:r>
            <a:r>
              <a:rPr lang="en-US" sz="1600" dirty="0" smtClean="0"/>
              <a:t>79  </a:t>
            </a:r>
            <a:r>
              <a:rPr lang="en-US" sz="1600" dirty="0"/>
              <a:t>= </a:t>
            </a:r>
            <a:r>
              <a:rPr lang="en-US" sz="1600" dirty="0" smtClean="0"/>
              <a:t>8,xx   </a:t>
            </a:r>
            <a:r>
              <a:rPr lang="en-US" sz="1600" dirty="0"/>
              <a:t>that is    23 &gt; </a:t>
            </a:r>
            <a:r>
              <a:rPr lang="en-US" sz="1600" dirty="0" smtClean="0"/>
              <a:t>8,xx  </a:t>
            </a:r>
            <a:r>
              <a:rPr lang="en-US" sz="1600" dirty="0"/>
              <a:t>is true  </a:t>
            </a:r>
            <a:endParaRPr lang="de-DE" sz="1600" dirty="0"/>
          </a:p>
          <a:p>
            <a:pPr>
              <a:buNone/>
            </a:pPr>
            <a:r>
              <a:rPr lang="en-US" sz="1600" dirty="0"/>
              <a:t>                  As all conditions 1, 2 and 3  are all true  </a:t>
            </a:r>
            <a:r>
              <a:rPr lang="en-US" sz="1600" dirty="0">
                <a:sym typeface="Symbol"/>
              </a:rPr>
              <a:t></a:t>
            </a:r>
            <a:r>
              <a:rPr lang="en-US" sz="1600" dirty="0"/>
              <a:t>   </a:t>
            </a:r>
            <a:r>
              <a:rPr lang="en-US" sz="1600" dirty="0" smtClean="0"/>
              <a:t>79  </a:t>
            </a:r>
            <a:r>
              <a:rPr lang="en-US" sz="1600" dirty="0"/>
              <a:t>is a prime number.</a:t>
            </a:r>
            <a:endParaRPr lang="de-DE" sz="1600" dirty="0"/>
          </a:p>
        </p:txBody>
      </p:sp>
      <p:sp>
        <p:nvSpPr>
          <p:cNvPr id="13316" name="Rectangle 17"/>
          <p:cNvSpPr>
            <a:spLocks noChangeArrowheads="1"/>
          </p:cNvSpPr>
          <p:nvPr/>
        </p:nvSpPr>
        <p:spPr bwMode="auto">
          <a:xfrm>
            <a:off x="115004" y="673100"/>
            <a:ext cx="50482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1. Prove that P is prime according to Pocklington’s Theorem. </a:t>
            </a:r>
            <a:endParaRPr lang="en-US" altLang="de-DE" sz="1600" dirty="0">
              <a:latin typeface="Times New Roman" pitchFamily="18" charset="0"/>
            </a:endParaRPr>
          </a:p>
        </p:txBody>
      </p:sp>
      <p:sp>
        <p:nvSpPr>
          <p:cNvPr id="13317" name="Rectangle 19"/>
          <p:cNvSpPr>
            <a:spLocks noChangeArrowheads="1"/>
          </p:cNvSpPr>
          <p:nvPr/>
        </p:nvSpPr>
        <p:spPr bwMode="auto">
          <a:xfrm>
            <a:off x="151517" y="2557360"/>
            <a:ext cx="78946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de-DE" sz="1600" b="1" dirty="0">
                <a:latin typeface="Arial Narrow" pitchFamily="34" charset="0"/>
              </a:rPr>
              <a:t>2. 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Find  computationally the multiplicative orders of the elements  2 and 3 in GF(79). Compute the probability, that a randomly chosen element is a primitive one. </a:t>
            </a:r>
            <a:r>
              <a:rPr lang="en-US" altLang="de-DE" sz="1600" b="1" dirty="0">
                <a:latin typeface="Arial Narrow" pitchFamily="34" charset="0"/>
              </a:rPr>
              <a:t> </a:t>
            </a:r>
          </a:p>
        </p:txBody>
      </p:sp>
      <p:sp>
        <p:nvSpPr>
          <p:cNvPr id="13318" name="Text Box 11"/>
          <p:cNvSpPr txBox="1">
            <a:spLocks noChangeArrowheads="1"/>
          </p:cNvSpPr>
          <p:nvPr/>
        </p:nvSpPr>
        <p:spPr bwMode="auto">
          <a:xfrm>
            <a:off x="86753" y="3210215"/>
            <a:ext cx="9203999" cy="1719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algn="l" defTabSz="7620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defTabSz="76200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defTabSz="7620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defTabSz="7620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defTabSz="7620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285750" indent="-285750"/>
            <a:r>
              <a:rPr lang="en-US" sz="1600" dirty="0"/>
              <a:t>Possible multiplicative orders are the divisors of  </a:t>
            </a:r>
            <a:r>
              <a:rPr lang="en-US" sz="1600" dirty="0" err="1"/>
              <a:t>of</a:t>
            </a:r>
            <a:r>
              <a:rPr lang="en-US" sz="1600" dirty="0"/>
              <a:t> </a:t>
            </a:r>
            <a:r>
              <a:rPr lang="el-GR" sz="1600" dirty="0"/>
              <a:t>φ</a:t>
            </a:r>
            <a:r>
              <a:rPr lang="en-US" sz="1600" dirty="0"/>
              <a:t> (79) = </a:t>
            </a:r>
            <a:r>
              <a:rPr lang="de-DE" sz="1600" dirty="0"/>
              <a:t>78 </a:t>
            </a:r>
            <a:r>
              <a:rPr lang="en-US" sz="1600" dirty="0"/>
              <a:t>that is  =&gt;   1, </a:t>
            </a:r>
            <a:r>
              <a:rPr lang="en-US" sz="1600" b="1" dirty="0"/>
              <a:t>2,3,6,13,26,39</a:t>
            </a:r>
            <a:r>
              <a:rPr lang="en-US" sz="1600" dirty="0"/>
              <a:t>, 78</a:t>
            </a:r>
            <a:endParaRPr lang="de-DE" sz="1600" dirty="0"/>
          </a:p>
          <a:p>
            <a:pPr marL="285750" indent="-285750"/>
            <a:r>
              <a:rPr lang="en-US" sz="1600" dirty="0"/>
              <a:t>Checking if the </a:t>
            </a:r>
            <a:r>
              <a:rPr lang="en-US" sz="1600" u="sng" dirty="0"/>
              <a:t>element 2 </a:t>
            </a:r>
            <a:r>
              <a:rPr lang="en-US" sz="1600" dirty="0"/>
              <a:t>is a primitive one: 2 </a:t>
            </a:r>
            <a:r>
              <a:rPr lang="en-US" sz="1600" baseline="30000" dirty="0"/>
              <a:t>1</a:t>
            </a:r>
            <a:r>
              <a:rPr lang="en-US" sz="1600" dirty="0"/>
              <a:t> ≠ 1 , 2 </a:t>
            </a:r>
            <a:r>
              <a:rPr lang="en-US" sz="1600" baseline="30000" dirty="0"/>
              <a:t>2</a:t>
            </a:r>
            <a:r>
              <a:rPr lang="en-US" sz="1600" dirty="0"/>
              <a:t> ≠ 1 ,2 </a:t>
            </a:r>
            <a:r>
              <a:rPr lang="en-US" sz="1600" baseline="30000" dirty="0"/>
              <a:t>3</a:t>
            </a:r>
            <a:r>
              <a:rPr lang="en-US" sz="1600" dirty="0"/>
              <a:t> ≠ 1,  2 </a:t>
            </a:r>
            <a:r>
              <a:rPr lang="en-US" sz="1600" baseline="30000" dirty="0"/>
              <a:t>6</a:t>
            </a:r>
            <a:r>
              <a:rPr lang="en-US" sz="1600" dirty="0"/>
              <a:t> ≠ 1, 2</a:t>
            </a:r>
            <a:r>
              <a:rPr lang="en-US" sz="1600" baseline="30000" dirty="0"/>
              <a:t>13</a:t>
            </a:r>
            <a:r>
              <a:rPr lang="en-US" sz="1600" dirty="0"/>
              <a:t> =55≠ 1, </a:t>
            </a:r>
            <a:br>
              <a:rPr lang="en-US" sz="1600" dirty="0"/>
            </a:br>
            <a:r>
              <a:rPr lang="en-US" sz="1600" dirty="0"/>
              <a:t> 2</a:t>
            </a:r>
            <a:r>
              <a:rPr lang="en-US" sz="1600" baseline="30000" dirty="0"/>
              <a:t>26</a:t>
            </a:r>
            <a:r>
              <a:rPr lang="en-US" sz="1600" dirty="0"/>
              <a:t> =26 ≠ 1, 2</a:t>
            </a:r>
            <a:r>
              <a:rPr lang="en-US" sz="1600" baseline="30000" dirty="0"/>
              <a:t>39</a:t>
            </a:r>
            <a:r>
              <a:rPr lang="en-US" sz="1600" dirty="0"/>
              <a:t> =1,</a:t>
            </a:r>
            <a:r>
              <a:rPr lang="en-US" sz="1600" dirty="0">
                <a:sym typeface="Symbol"/>
              </a:rPr>
              <a:t>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Ord (2) = 39 </a:t>
            </a:r>
            <a:r>
              <a:rPr lang="en-US" sz="1600" dirty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1600" dirty="0">
                <a:solidFill>
                  <a:srgbClr val="FF0000"/>
                </a:solidFill>
              </a:rPr>
              <a:t> 2 </a:t>
            </a:r>
            <a:r>
              <a:rPr lang="en-US" sz="1600" dirty="0"/>
              <a:t>is not  a primitive element.</a:t>
            </a:r>
            <a:br>
              <a:rPr lang="en-US" sz="1600" dirty="0"/>
            </a:br>
            <a:endParaRPr lang="en-US" sz="1600" dirty="0"/>
          </a:p>
          <a:p>
            <a:pPr marL="285750" indent="-285750"/>
            <a:r>
              <a:rPr lang="en-US" sz="1600" dirty="0"/>
              <a:t>Checking if the </a:t>
            </a:r>
            <a:r>
              <a:rPr lang="en-US" sz="1600" u="sng" dirty="0"/>
              <a:t>element 3 </a:t>
            </a:r>
            <a:r>
              <a:rPr lang="en-US" sz="1600" dirty="0"/>
              <a:t>is a primitive one: 3</a:t>
            </a:r>
            <a:r>
              <a:rPr lang="en-US" sz="1600" baseline="30000" dirty="0"/>
              <a:t>1</a:t>
            </a:r>
            <a:r>
              <a:rPr lang="en-US" sz="1600" dirty="0"/>
              <a:t> ≠ 1 , 3</a:t>
            </a:r>
            <a:r>
              <a:rPr lang="en-US" sz="1600" baseline="30000" dirty="0"/>
              <a:t>2</a:t>
            </a:r>
            <a:r>
              <a:rPr lang="en-US" sz="1600" dirty="0"/>
              <a:t> ≠ 1 ,3</a:t>
            </a:r>
            <a:r>
              <a:rPr lang="en-US" sz="1600" baseline="30000" dirty="0"/>
              <a:t>3</a:t>
            </a:r>
            <a:r>
              <a:rPr lang="en-US" sz="1600" dirty="0"/>
              <a:t> ≠ 1,  3</a:t>
            </a:r>
            <a:r>
              <a:rPr lang="en-US" sz="1600" baseline="30000" dirty="0"/>
              <a:t>6</a:t>
            </a:r>
            <a:r>
              <a:rPr lang="en-US" sz="1600" dirty="0"/>
              <a:t> =18≠ 1, 3</a:t>
            </a:r>
            <a:r>
              <a:rPr lang="en-US" sz="1600" baseline="30000" dirty="0"/>
              <a:t>13</a:t>
            </a:r>
            <a:r>
              <a:rPr lang="en-US" sz="1600" dirty="0"/>
              <a:t> =24≠ 1,  </a:t>
            </a:r>
            <a:br>
              <a:rPr lang="en-US" sz="1600" dirty="0"/>
            </a:br>
            <a:r>
              <a:rPr lang="en-US" sz="1600" dirty="0"/>
              <a:t>3</a:t>
            </a:r>
            <a:r>
              <a:rPr lang="en-US" sz="1600" baseline="30000" dirty="0"/>
              <a:t>26</a:t>
            </a:r>
            <a:r>
              <a:rPr lang="en-US" sz="1600" dirty="0"/>
              <a:t> =23 ≠ 1, 3</a:t>
            </a:r>
            <a:r>
              <a:rPr lang="en-US" sz="1600" baseline="30000" dirty="0"/>
              <a:t>39</a:t>
            </a:r>
            <a:r>
              <a:rPr lang="en-US" sz="1600" dirty="0"/>
              <a:t> =78 ≠ 1,</a:t>
            </a:r>
            <a:r>
              <a:rPr lang="en-US" sz="1600" dirty="0">
                <a:sym typeface="Symbol"/>
              </a:rPr>
              <a:t></a:t>
            </a:r>
            <a:r>
              <a:rPr lang="en-US" sz="1600" dirty="0"/>
              <a:t> </a:t>
            </a:r>
            <a:r>
              <a:rPr lang="en-US" sz="1600" dirty="0">
                <a:solidFill>
                  <a:srgbClr val="FF0000"/>
                </a:solidFill>
              </a:rPr>
              <a:t>Ord (3) = 78 </a:t>
            </a:r>
            <a:r>
              <a:rPr lang="en-US" sz="1600" dirty="0">
                <a:solidFill>
                  <a:srgbClr val="FF0000"/>
                </a:solidFill>
                <a:sym typeface="Symbol"/>
              </a:rPr>
              <a:t></a:t>
            </a:r>
            <a:r>
              <a:rPr lang="en-US" sz="1600" dirty="0">
                <a:solidFill>
                  <a:srgbClr val="FF0000"/>
                </a:solidFill>
              </a:rPr>
              <a:t> 3 </a:t>
            </a:r>
            <a:r>
              <a:rPr lang="en-US" sz="1600" dirty="0"/>
              <a:t>is a primitive element</a:t>
            </a:r>
            <a:endParaRPr lang="de-DE" sz="1600" dirty="0"/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159454" y="4991752"/>
            <a:ext cx="4959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de-DE" sz="1600" b="1" dirty="0">
                <a:latin typeface="Arial Narrow" pitchFamily="34" charset="0"/>
              </a:rPr>
              <a:t>the probability that a randomly selected element is primitive.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231911" y="5372100"/>
            <a:ext cx="4814436" cy="95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# of all non-zero elements</a:t>
            </a:r>
            <a:r>
              <a:rPr lang="en-US" altLang="de-DE" sz="1400" b="1" dirty="0">
                <a:solidFill>
                  <a:srgbClr val="FF0000"/>
                </a:solidFill>
                <a:latin typeface="Arial Narrow" pitchFamily="34" charset="0"/>
                <a:cs typeface="Arial" pitchFamily="34" charset="0"/>
              </a:rPr>
              <a:t> </a:t>
            </a: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:      </a:t>
            </a:r>
            <a:r>
              <a:rPr lang="en-US" altLang="de-DE" sz="1400" dirty="0">
                <a:latin typeface="Arial Narrow" pitchFamily="34" charset="0"/>
              </a:rPr>
              <a:t>79</a:t>
            </a: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 – 1 = </a:t>
            </a:r>
            <a:r>
              <a:rPr lang="en-US" altLang="de-DE" sz="1400" dirty="0">
                <a:latin typeface="Arial Narrow" pitchFamily="34" charset="0"/>
              </a:rPr>
              <a:t>78</a:t>
            </a:r>
            <a:endParaRPr lang="en-US" altLang="de-DE" sz="1400" b="1" dirty="0">
              <a:solidFill>
                <a:srgbClr val="FF0000"/>
              </a:solidFill>
              <a:latin typeface="Arial Narrow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#  of primitive elements:     </a:t>
            </a:r>
            <a:r>
              <a:rPr lang="el-GR" altLang="de-DE" sz="1400" dirty="0">
                <a:latin typeface="Arial Narrow" pitchFamily="34" charset="0"/>
                <a:cs typeface="Arial" pitchFamily="34" charset="0"/>
              </a:rPr>
              <a:t>φ</a:t>
            </a:r>
            <a:r>
              <a:rPr lang="de-DE" altLang="de-DE" sz="1400" dirty="0">
                <a:latin typeface="Arial Narrow" pitchFamily="34" charset="0"/>
                <a:cs typeface="Arial" pitchFamily="34" charset="0"/>
              </a:rPr>
              <a:t> ( </a:t>
            </a:r>
            <a:r>
              <a:rPr lang="de-DE" altLang="de-DE" sz="1400" dirty="0">
                <a:latin typeface="Arial Narrow" pitchFamily="34" charset="0"/>
              </a:rPr>
              <a:t>78</a:t>
            </a:r>
            <a:r>
              <a:rPr lang="de-DE" altLang="de-DE" sz="1400" dirty="0">
                <a:latin typeface="Arial Narrow" pitchFamily="34" charset="0"/>
                <a:cs typeface="Arial" pitchFamily="34" charset="0"/>
              </a:rPr>
              <a:t>) </a:t>
            </a: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= </a:t>
            </a:r>
            <a:r>
              <a:rPr lang="el-GR" altLang="de-DE" sz="1400" dirty="0">
                <a:latin typeface="Arial Narrow" pitchFamily="34" charset="0"/>
                <a:cs typeface="Arial" pitchFamily="34" charset="0"/>
              </a:rPr>
              <a:t>φ</a:t>
            </a:r>
            <a:r>
              <a:rPr lang="de-DE" altLang="de-DE" sz="1400" dirty="0">
                <a:latin typeface="Arial Narrow" pitchFamily="34" charset="0"/>
                <a:cs typeface="Arial" pitchFamily="34" charset="0"/>
              </a:rPr>
              <a:t> ( 2.3.13) </a:t>
            </a: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= (2-1)(3-1)(13-1) = 24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de-DE" sz="1400" dirty="0">
              <a:latin typeface="Arial Narrow" pitchFamily="34" charset="0"/>
              <a:cs typeface="Arial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 P( element=primitive ) = ( 24 / 78 ) . 100 = </a:t>
            </a:r>
            <a:r>
              <a:rPr lang="en-US" altLang="de-DE" sz="1400" dirty="0">
                <a:latin typeface="Arial Narrow" pitchFamily="34" charset="0"/>
              </a:rPr>
              <a:t>30</a:t>
            </a:r>
            <a:r>
              <a:rPr lang="en-US" altLang="de-DE" sz="1400" dirty="0">
                <a:latin typeface="Arial Narrow" pitchFamily="34" charset="0"/>
                <a:cs typeface="Arial" pitchFamily="34" charset="0"/>
              </a:rPr>
              <a:t>,77%</a:t>
            </a:r>
            <a:endParaRPr lang="en-US" altLang="de-DE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75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04392" y="98503"/>
            <a:ext cx="84527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 algn="just"/>
            <a:r>
              <a:rPr lang="en-US" b="1" dirty="0">
                <a:latin typeface="Arial Narrow" pitchFamily="34" charset="0"/>
              </a:rPr>
              <a:t>3. </a:t>
            </a:r>
            <a:r>
              <a:rPr lang="en-US" altLang="de-DE" b="1" dirty="0" err="1">
                <a:latin typeface="Arial Narrow" pitchFamily="34" charset="0"/>
              </a:rPr>
              <a:t>ElGamal</a:t>
            </a:r>
            <a:r>
              <a:rPr lang="en-US" altLang="de-DE" b="1" dirty="0">
                <a:latin typeface="Arial Narrow" pitchFamily="34" charset="0"/>
              </a:rPr>
              <a:t> signature scheme according to Fig .1  is used  to sign the message M=6 using GF(79).  The element </a:t>
            </a:r>
            <a:r>
              <a:rPr lang="en-US" b="1" kern="0" dirty="0">
                <a:latin typeface="Arial Narrow" pitchFamily="34" charset="0"/>
                <a:sym typeface="Symbol" pitchFamily="18" charset="2"/>
              </a:rPr>
              <a:t> = 3 is selected as a public group generator. Compute the multiplicative order of  and the Signature PS  for M  according to Fig.1. Assume </a:t>
            </a:r>
            <a:r>
              <a:rPr lang="en-US" b="1" kern="0" dirty="0" err="1">
                <a:latin typeface="Arial Narrow" pitchFamily="34" charset="0"/>
                <a:sym typeface="Symbol" pitchFamily="18" charset="2"/>
              </a:rPr>
              <a:t>X</a:t>
            </a:r>
            <a:r>
              <a:rPr lang="en-US" b="1" kern="0" baseline="-25000" dirty="0" err="1">
                <a:latin typeface="Arial Narrow" pitchFamily="34" charset="0"/>
                <a:sym typeface="Symbol" pitchFamily="18" charset="2"/>
              </a:rPr>
              <a:t>a</a:t>
            </a:r>
            <a:r>
              <a:rPr lang="en-US" b="1" kern="0" dirty="0">
                <a:latin typeface="Arial Narrow" pitchFamily="34" charset="0"/>
                <a:sym typeface="Symbol" pitchFamily="18" charset="2"/>
              </a:rPr>
              <a:t> = 13 and </a:t>
            </a:r>
            <a:r>
              <a:rPr lang="en-US" b="1" u="sng" kern="0" dirty="0">
                <a:latin typeface="Arial Narrow" pitchFamily="34" charset="0"/>
                <a:sym typeface="Symbol" pitchFamily="18" charset="2"/>
              </a:rPr>
              <a:t>select your own adequate K.</a:t>
            </a:r>
          </a:p>
          <a:p>
            <a:pPr marL="173038" indent="-173038" algn="just" eaLnBrk="1" hangingPunct="1"/>
            <a:endParaRPr lang="en-US" b="1" dirty="0">
              <a:latin typeface="Arial Narrow" pitchFamily="34" charset="0"/>
            </a:endParaRPr>
          </a:p>
        </p:txBody>
      </p:sp>
      <p:sp>
        <p:nvSpPr>
          <p:cNvPr id="22" name="Rechteck 21"/>
          <p:cNvSpPr/>
          <p:nvPr/>
        </p:nvSpPr>
        <p:spPr>
          <a:xfrm>
            <a:off x="455123" y="1457923"/>
            <a:ext cx="25923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</a:t>
            </a:r>
            <a:r>
              <a:rPr lang="en-AU" sz="1800" b="1" kern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800" b="1" kern="0" baseline="30000" dirty="0" err="1">
                <a:solidFill>
                  <a:srgbClr val="000000"/>
                </a:solidFill>
                <a:latin typeface="Arial Narrow" pitchFamily="34" charset="0"/>
              </a:rPr>
              <a:t>Xa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= </a:t>
            </a:r>
            <a:r>
              <a:rPr lang="en-AU" sz="1800" b="1" kern="0" dirty="0" err="1">
                <a:solidFill>
                  <a:srgbClr val="000000"/>
                </a:solidFill>
                <a:latin typeface="Arial Narrow" pitchFamily="34" charset="0"/>
              </a:rPr>
              <a:t>y</a:t>
            </a:r>
            <a:r>
              <a:rPr lang="en-AU" sz="1800" b="1" kern="0" baseline="-25000" dirty="0" err="1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= 3</a:t>
            </a:r>
            <a:r>
              <a:rPr lang="en-US" sz="1800" b="1" i="1" kern="0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13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mod 79 = 24</a:t>
            </a:r>
            <a:endParaRPr lang="en-AU" sz="1800" b="1" kern="0" baseline="-25000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23" name="Rechteck 22"/>
          <p:cNvSpPr/>
          <p:nvPr/>
        </p:nvSpPr>
        <p:spPr>
          <a:xfrm>
            <a:off x="402787" y="1818924"/>
            <a:ext cx="3754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b="1" i="1" kern="0" dirty="0">
                <a:latin typeface="Arial Narrow" pitchFamily="34" charset="0"/>
                <a:sym typeface="Symbol" pitchFamily="18" charset="2"/>
              </a:rPr>
              <a:t>Select 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k=5     =&gt;  r = </a:t>
            </a:r>
            <a:r>
              <a:rPr lang="en-AU" sz="1800" b="1" kern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800" b="1" kern="0" baseline="30000" dirty="0">
                <a:solidFill>
                  <a:srgbClr val="000000"/>
                </a:solidFill>
                <a:latin typeface="Arial Narrow" pitchFamily="34" charset="0"/>
              </a:rPr>
              <a:t>k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= 3 </a:t>
            </a:r>
            <a:r>
              <a:rPr lang="en-US" sz="1800" b="1" i="1" kern="0" baseline="3000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5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mod 79 = 6</a:t>
            </a:r>
            <a:endParaRPr lang="de-DE" sz="1800" dirty="0"/>
          </a:p>
        </p:txBody>
      </p:sp>
      <p:sp>
        <p:nvSpPr>
          <p:cNvPr id="25" name="Rechteck 24"/>
          <p:cNvSpPr/>
          <p:nvPr/>
        </p:nvSpPr>
        <p:spPr>
          <a:xfrm>
            <a:off x="406457" y="2146990"/>
            <a:ext cx="44547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i="1" kern="0" dirty="0">
                <a:latin typeface="Arial Narrow" pitchFamily="34" charset="0"/>
                <a:sym typeface="Symbol" pitchFamily="18" charset="2"/>
              </a:rPr>
              <a:t>Calculate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k</a:t>
            </a:r>
            <a:r>
              <a:rPr lang="en-AU" sz="1800" b="1" kern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800" b="1" kern="0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in 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Z</a:t>
            </a:r>
            <a:r>
              <a:rPr lang="en-US" sz="1800" b="1" kern="0" baseline="-2500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P-1 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=  5</a:t>
            </a:r>
            <a:r>
              <a:rPr lang="en-AU" sz="1800" b="1" kern="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n-AU" sz="1800" b="1" kern="0" baseline="30000" dirty="0">
                <a:solidFill>
                  <a:srgbClr val="000000"/>
                </a:solidFill>
                <a:latin typeface="Arial Narrow" pitchFamily="34" charset="0"/>
              </a:rPr>
              <a:t>-1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 mod 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(P-1)</a:t>
            </a:r>
          </a:p>
          <a:p>
            <a:pPr algn="l"/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 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k</a:t>
            </a:r>
            <a:r>
              <a:rPr kumimoji="0" lang="en-AU" sz="1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en-AU" sz="1800" b="1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-1</a:t>
            </a:r>
            <a:r>
              <a:rPr kumimoji="0" lang="en-US" sz="18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  <a:sym typeface="Symbol" pitchFamily="18" charset="2"/>
              </a:rPr>
              <a:t> </a:t>
            </a:r>
            <a:r>
              <a:rPr lang="en-US" sz="1800" b="1" i="1" kern="0" dirty="0">
                <a:solidFill>
                  <a:srgbClr val="000000"/>
                </a:solidFill>
                <a:latin typeface="Arial Narrow" pitchFamily="34" charset="0"/>
                <a:sym typeface="Symbol" pitchFamily="18" charset="2"/>
              </a:rPr>
              <a:t>= -31 mod 78 =-31+78 = 47</a:t>
            </a:r>
            <a:endParaRPr lang="de-DE" sz="1800" dirty="0"/>
          </a:p>
        </p:txBody>
      </p:sp>
      <p:sp>
        <p:nvSpPr>
          <p:cNvPr id="27" name="Text Box 9"/>
          <p:cNvSpPr txBox="1">
            <a:spLocks noChangeArrowheads="1"/>
          </p:cNvSpPr>
          <p:nvPr/>
        </p:nvSpPr>
        <p:spPr bwMode="auto">
          <a:xfrm>
            <a:off x="1768511" y="2875238"/>
            <a:ext cx="712759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FC0128"/>
                </a:solidFill>
                <a:latin typeface="Arial Narrow" pitchFamily="34" charset="0"/>
                <a:cs typeface="+mn-cs"/>
                <a:sym typeface="Symbol" pitchFamily="18" charset="2"/>
              </a:rPr>
              <a:t>k</a:t>
            </a:r>
            <a:r>
              <a:rPr lang="en-AU" sz="1800" b="1" kern="0" dirty="0">
                <a:solidFill>
                  <a:srgbClr val="FC0128"/>
                </a:solidFill>
                <a:latin typeface="Arial Narrow" pitchFamily="34" charset="0"/>
                <a:cs typeface="+mn-cs"/>
              </a:rPr>
              <a:t> </a:t>
            </a:r>
            <a:r>
              <a:rPr lang="en-AU" sz="1800" b="1" kern="0" baseline="30000" dirty="0">
                <a:solidFill>
                  <a:srgbClr val="FC0128"/>
                </a:solidFill>
                <a:latin typeface="Arial Narrow" pitchFamily="34" charset="0"/>
                <a:cs typeface="+mn-cs"/>
              </a:rPr>
              <a:t>-1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( M - 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r</a:t>
            </a:r>
            <a:r>
              <a:rPr lang="en-US" sz="1800" b="1" kern="0" dirty="0">
                <a:solidFill>
                  <a:srgbClr val="023DD0"/>
                </a:solidFill>
                <a:latin typeface="Arial Narrow" pitchFamily="34" charset="0"/>
                <a:cs typeface="+mn-cs"/>
                <a:sym typeface="Symbol" pitchFamily="18" charset="2"/>
              </a:rPr>
              <a:t> 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  <a:sym typeface="Symbol" pitchFamily="18" charset="2"/>
              </a:rPr>
              <a:t>. </a:t>
            </a:r>
            <a:r>
              <a:rPr lang="en-AU" sz="1800" b="1" kern="0" dirty="0" err="1">
                <a:solidFill>
                  <a:srgbClr val="FC0128"/>
                </a:solidFill>
                <a:latin typeface="Arial Narrow" pitchFamily="34" charset="0"/>
                <a:cs typeface="+mn-cs"/>
              </a:rPr>
              <a:t>X</a:t>
            </a:r>
            <a:r>
              <a:rPr lang="en-AU" sz="1800" b="1" kern="0" baseline="-25000" dirty="0" err="1">
                <a:solidFill>
                  <a:srgbClr val="FC0128"/>
                </a:solidFill>
                <a:latin typeface="Arial Narrow" pitchFamily="34" charset="0"/>
                <a:cs typeface="+mn-cs"/>
              </a:rPr>
              <a:t>a</a:t>
            </a: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 ) mod (P-1)  = 47 (6 - 6.13) mod 78 = 47( 6 - 0) mod 78 = 48</a:t>
            </a:r>
            <a:endParaRPr lang="en-AU" sz="1800" b="1" kern="0" dirty="0">
              <a:solidFill>
                <a:srgbClr val="00000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9" name="Rechteck 28"/>
          <p:cNvSpPr/>
          <p:nvPr/>
        </p:nvSpPr>
        <p:spPr>
          <a:xfrm>
            <a:off x="523240" y="1167712"/>
            <a:ext cx="14606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kern="0" dirty="0">
                <a:latin typeface="Arial Narrow" pitchFamily="34" charset="0"/>
              </a:rPr>
              <a:t>User A signs M=6 </a:t>
            </a:r>
            <a:endParaRPr lang="de-DE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35B8810B-2C69-4AB0-A3D1-BEA7952410F8}"/>
              </a:ext>
            </a:extLst>
          </p:cNvPr>
          <p:cNvSpPr/>
          <p:nvPr/>
        </p:nvSpPr>
        <p:spPr>
          <a:xfrm>
            <a:off x="247896" y="3238886"/>
            <a:ext cx="721537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lvl="0" indent="-173038" algn="l">
              <a:spcAft>
                <a:spcPts val="600"/>
              </a:spcAft>
            </a:pPr>
            <a:r>
              <a:rPr lang="en-US" altLang="de-DE" b="1" dirty="0">
                <a:latin typeface="Arial Narrow" pitchFamily="34" charset="0"/>
              </a:rPr>
              <a:t>4. </a:t>
            </a:r>
            <a:r>
              <a:rPr lang="en-GB" altLang="de-DE" b="1" dirty="0">
                <a:latin typeface="Arial Narrow" pitchFamily="34" charset="0"/>
              </a:rPr>
              <a:t>Encrypt the message  M using a simple secret-key multiplication  cipher C(M) = Ks . M   mod  79.  Select Ks = 32. Compute the number of possible keys for this cipher.</a:t>
            </a:r>
            <a:endParaRPr lang="en-US" altLang="de-DE" sz="1600" b="1" dirty="0">
              <a:solidFill>
                <a:srgbClr val="000000"/>
              </a:solidFill>
              <a:latin typeface="Arial Narrow" pitchFamily="34" charset="0"/>
            </a:endParaRPr>
          </a:p>
        </p:txBody>
      </p:sp>
      <p:sp>
        <p:nvSpPr>
          <p:cNvPr id="15" name="Rechteck 10">
            <a:extLst>
              <a:ext uri="{FF2B5EF4-FFF2-40B4-BE49-F238E27FC236}">
                <a16:creationId xmlns:a16="http://schemas.microsoft.com/office/drawing/2014/main" xmlns="" id="{55DBFFCD-1D56-4449-81DA-7D3E045BB7D6}"/>
              </a:ext>
            </a:extLst>
          </p:cNvPr>
          <p:cNvSpPr/>
          <p:nvPr/>
        </p:nvSpPr>
        <p:spPr>
          <a:xfrm>
            <a:off x="-41252" y="3710846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defTabSz="762000"/>
            <a:r>
              <a:rPr lang="de-DE" sz="1600" dirty="0">
                <a:latin typeface="Arial Narrow" pitchFamily="34" charset="0"/>
                <a:cs typeface="Arial" charset="0"/>
              </a:rPr>
              <a:t>C(M)  = K</a:t>
            </a:r>
            <a:r>
              <a:rPr lang="de-DE" sz="1600" baseline="-25000" dirty="0">
                <a:latin typeface="Arial Narrow" pitchFamily="34" charset="0"/>
                <a:cs typeface="Arial" charset="0"/>
              </a:rPr>
              <a:t>S</a:t>
            </a:r>
            <a:r>
              <a:rPr lang="de-DE" sz="1600" dirty="0">
                <a:latin typeface="Arial Narrow" pitchFamily="34" charset="0"/>
                <a:cs typeface="Arial" charset="0"/>
              </a:rPr>
              <a:t> . M  mod  79 =  32 x 6 mod 79 = 34</a:t>
            </a:r>
            <a:endParaRPr lang="en-US" sz="1600" dirty="0">
              <a:latin typeface="Arial Narrow" pitchFamily="34" charset="0"/>
              <a:cs typeface="Arial" charset="0"/>
            </a:endParaRPr>
          </a:p>
        </p:txBody>
      </p:sp>
      <p:sp>
        <p:nvSpPr>
          <p:cNvPr id="16" name="Rechteck 11">
            <a:extLst>
              <a:ext uri="{FF2B5EF4-FFF2-40B4-BE49-F238E27FC236}">
                <a16:creationId xmlns:a16="http://schemas.microsoft.com/office/drawing/2014/main" xmlns="" id="{C9121EC0-43D3-464D-8B9D-2A8B909C3CD6}"/>
              </a:ext>
            </a:extLst>
          </p:cNvPr>
          <p:cNvSpPr/>
          <p:nvPr/>
        </p:nvSpPr>
        <p:spPr>
          <a:xfrm>
            <a:off x="4238062" y="3715808"/>
            <a:ext cx="28312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600" dirty="0">
                <a:latin typeface="Arial Narrow" pitchFamily="34" charset="0"/>
              </a:rPr>
              <a:t># </a:t>
            </a:r>
            <a:r>
              <a:rPr lang="de-DE" sz="1600" dirty="0" err="1">
                <a:latin typeface="Arial Narrow" pitchFamily="34" charset="0"/>
              </a:rPr>
              <a:t>possible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keys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 err="1">
                <a:latin typeface="Arial Narrow" pitchFamily="34" charset="0"/>
              </a:rPr>
              <a:t>for</a:t>
            </a:r>
            <a:r>
              <a:rPr lang="de-DE" sz="1600" dirty="0">
                <a:latin typeface="Arial Narrow" pitchFamily="34" charset="0"/>
              </a:rPr>
              <a:t> </a:t>
            </a:r>
            <a:r>
              <a:rPr lang="de-DE" sz="1600" dirty="0">
                <a:latin typeface="Arial Narrow" pitchFamily="34" charset="0"/>
                <a:cs typeface="Arial" charset="0"/>
              </a:rPr>
              <a:t>K</a:t>
            </a:r>
            <a:r>
              <a:rPr lang="de-DE" sz="1600" baseline="-25000" dirty="0">
                <a:latin typeface="Arial Narrow" pitchFamily="34" charset="0"/>
                <a:cs typeface="Arial" charset="0"/>
              </a:rPr>
              <a:t>S</a:t>
            </a:r>
            <a:r>
              <a:rPr lang="de-DE" sz="1600" dirty="0">
                <a:latin typeface="Arial Narrow" pitchFamily="34" charset="0"/>
              </a:rPr>
              <a:t> = </a:t>
            </a:r>
            <a:r>
              <a:rPr lang="el-GR" sz="1600" dirty="0">
                <a:solidFill>
                  <a:srgbClr val="000000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(79) = 78.</a:t>
            </a:r>
            <a:endParaRPr lang="de-DE" sz="1600" dirty="0">
              <a:solidFill>
                <a:srgbClr val="FF0000"/>
              </a:solidFill>
            </a:endParaRPr>
          </a:p>
        </p:txBody>
      </p:sp>
      <p:sp>
        <p:nvSpPr>
          <p:cNvPr id="26" name="Text Box 8"/>
          <p:cNvSpPr txBox="1">
            <a:spLocks noChangeArrowheads="1"/>
          </p:cNvSpPr>
          <p:nvPr/>
        </p:nvSpPr>
        <p:spPr bwMode="auto">
          <a:xfrm>
            <a:off x="455123" y="2871601"/>
            <a:ext cx="1398438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b="1" kern="0" dirty="0">
                <a:solidFill>
                  <a:srgbClr val="000000"/>
                </a:solidFill>
                <a:latin typeface="Arial Narrow" pitchFamily="34" charset="0"/>
                <a:cs typeface="+mn-cs"/>
              </a:rPr>
              <a:t>Signature S =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05D6C6C4-15A0-4E8D-8213-B23156546097}"/>
              </a:ext>
            </a:extLst>
          </p:cNvPr>
          <p:cNvSpPr/>
          <p:nvPr/>
        </p:nvSpPr>
        <p:spPr>
          <a:xfrm>
            <a:off x="245364" y="4325128"/>
            <a:ext cx="130997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de-DE" b="1" dirty="0">
                <a:solidFill>
                  <a:srgbClr val="000000"/>
                </a:solidFill>
                <a:latin typeface="Arial Narrow" pitchFamily="34" charset="0"/>
              </a:rPr>
              <a:t>5. Decrypt C(M)</a:t>
            </a:r>
            <a:endParaRPr lang="en-GB" dirty="0"/>
          </a:p>
        </p:txBody>
      </p:sp>
      <p:sp>
        <p:nvSpPr>
          <p:cNvPr id="19" name="Rechteck 10">
            <a:extLst>
              <a:ext uri="{FF2B5EF4-FFF2-40B4-BE49-F238E27FC236}">
                <a16:creationId xmlns:a16="http://schemas.microsoft.com/office/drawing/2014/main" xmlns="" id="{FD7CD253-A863-4100-A287-D9F16DF32295}"/>
              </a:ext>
            </a:extLst>
          </p:cNvPr>
          <p:cNvSpPr/>
          <p:nvPr/>
        </p:nvSpPr>
        <p:spPr>
          <a:xfrm>
            <a:off x="386895" y="4592734"/>
            <a:ext cx="422646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l" defTabSz="762000"/>
            <a:r>
              <a:rPr lang="de-DE" sz="1600" u="sng" dirty="0" err="1">
                <a:latin typeface="Arial Narrow" pitchFamily="34" charset="0"/>
                <a:cs typeface="Arial" charset="0"/>
              </a:rPr>
              <a:t>Calculate</a:t>
            </a:r>
            <a:r>
              <a:rPr lang="de-DE" sz="1600" u="sng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sng" dirty="0" err="1">
                <a:latin typeface="Arial Narrow" pitchFamily="34" charset="0"/>
                <a:cs typeface="Arial" charset="0"/>
              </a:rPr>
              <a:t>the</a:t>
            </a:r>
            <a:r>
              <a:rPr lang="de-DE" sz="1600" u="sng" dirty="0">
                <a:latin typeface="Arial Narrow" pitchFamily="34" charset="0"/>
                <a:cs typeface="Arial" charset="0"/>
              </a:rPr>
              <a:t> inverse </a:t>
            </a:r>
            <a:r>
              <a:rPr lang="de-DE" sz="1600" u="sng" dirty="0" err="1">
                <a:latin typeface="Arial Narrow" pitchFamily="34" charset="0"/>
                <a:cs typeface="Arial" charset="0"/>
              </a:rPr>
              <a:t>key</a:t>
            </a:r>
            <a:r>
              <a:rPr lang="de-DE" sz="1600" u="sng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sng" dirty="0" err="1">
                <a:latin typeface="Arial Narrow" pitchFamily="34" charset="0"/>
                <a:cs typeface="Arial" charset="0"/>
              </a:rPr>
              <a:t>to</a:t>
            </a:r>
            <a:r>
              <a:rPr lang="de-DE" sz="1600" u="sng" dirty="0">
                <a:latin typeface="Arial Narrow" pitchFamily="34" charset="0"/>
                <a:cs typeface="Arial" charset="0"/>
              </a:rPr>
              <a:t> </a:t>
            </a:r>
            <a:r>
              <a:rPr lang="de-DE" sz="1600" u="sng" dirty="0" err="1">
                <a:latin typeface="Arial Narrow" pitchFamily="34" charset="0"/>
                <a:cs typeface="Arial" charset="0"/>
              </a:rPr>
              <a:t>retrieve</a:t>
            </a:r>
            <a:r>
              <a:rPr lang="de-DE" sz="1600" u="sng" dirty="0">
                <a:latin typeface="Arial Narrow" pitchFamily="34" charset="0"/>
                <a:cs typeface="Arial" charset="0"/>
              </a:rPr>
              <a:t> M: </a:t>
            </a:r>
          </a:p>
          <a:p>
            <a:pPr marL="342900" indent="-342900" algn="l" defTabSz="762000"/>
            <a:r>
              <a:rPr lang="de-DE" sz="1600" dirty="0" err="1">
                <a:latin typeface="Arial Narrow" pitchFamily="34" charset="0"/>
                <a:cs typeface="Arial" charset="0"/>
              </a:rPr>
              <a:t>K</a:t>
            </a:r>
            <a:r>
              <a:rPr lang="de-DE" sz="1600" baseline="-25000" dirty="0" err="1">
                <a:latin typeface="Arial Narrow" pitchFamily="34" charset="0"/>
                <a:cs typeface="Arial" charset="0"/>
              </a:rPr>
              <a:t>s</a:t>
            </a:r>
            <a:r>
              <a:rPr lang="de-DE" sz="1600" dirty="0">
                <a:latin typeface="Arial Narrow" pitchFamily="34" charset="0"/>
                <a:cs typeface="Arial" charset="0"/>
              </a:rPr>
              <a:t>=32, 	 K</a:t>
            </a:r>
            <a:r>
              <a:rPr lang="de-DE" sz="1600" baseline="-25000" dirty="0">
                <a:latin typeface="Arial Narrow" pitchFamily="34" charset="0"/>
                <a:cs typeface="Arial" charset="0"/>
              </a:rPr>
              <a:t>S </a:t>
            </a:r>
            <a:r>
              <a:rPr lang="de-DE" sz="1600" baseline="30000" dirty="0">
                <a:latin typeface="Arial Narrow" pitchFamily="34" charset="0"/>
                <a:cs typeface="Arial" charset="0"/>
              </a:rPr>
              <a:t>-1</a:t>
            </a:r>
            <a:r>
              <a:rPr lang="de-DE" sz="1600" dirty="0">
                <a:latin typeface="Arial Narrow" pitchFamily="34" charset="0"/>
                <a:cs typeface="Arial" charset="0"/>
              </a:rPr>
              <a:t>  mod  79 = -37 </a:t>
            </a:r>
            <a:r>
              <a:rPr lang="de-DE" sz="1600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dirty="0">
                <a:latin typeface="Arial Narrow" pitchFamily="34" charset="0"/>
                <a:cs typeface="Arial" charset="0"/>
              </a:rPr>
              <a:t> 79 = -37 +79 =  42    </a:t>
            </a:r>
          </a:p>
          <a:p>
            <a:pPr marL="342900" indent="-342900" algn="l" defTabSz="762000"/>
            <a:r>
              <a:rPr lang="de-DE" sz="1600" dirty="0">
                <a:latin typeface="Arial Narrow" pitchFamily="34" charset="0"/>
                <a:cs typeface="Arial" charset="0"/>
              </a:rPr>
              <a:t>=&gt; M = K</a:t>
            </a:r>
            <a:r>
              <a:rPr lang="de-DE" sz="1600" baseline="-25000" dirty="0">
                <a:latin typeface="Arial Narrow" pitchFamily="34" charset="0"/>
                <a:cs typeface="Arial" charset="0"/>
              </a:rPr>
              <a:t>S </a:t>
            </a:r>
            <a:r>
              <a:rPr lang="de-DE" sz="1600" baseline="30000" dirty="0">
                <a:latin typeface="Arial Narrow" pitchFamily="34" charset="0"/>
                <a:cs typeface="Arial" charset="0"/>
              </a:rPr>
              <a:t>-1</a:t>
            </a:r>
            <a:r>
              <a:rPr lang="de-DE" sz="1600" dirty="0">
                <a:latin typeface="Arial Narrow" pitchFamily="34" charset="0"/>
                <a:cs typeface="Arial" charset="0"/>
              </a:rPr>
              <a:t> . C(M) </a:t>
            </a:r>
            <a:r>
              <a:rPr lang="de-DE" sz="1600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dirty="0">
                <a:latin typeface="Arial Narrow" pitchFamily="34" charset="0"/>
                <a:cs typeface="Arial" charset="0"/>
              </a:rPr>
              <a:t>  79 = 42 x 34 </a:t>
            </a:r>
            <a:r>
              <a:rPr lang="de-DE" sz="1600" dirty="0" err="1">
                <a:latin typeface="Arial Narrow" pitchFamily="34" charset="0"/>
                <a:cs typeface="Arial" charset="0"/>
              </a:rPr>
              <a:t>mod</a:t>
            </a:r>
            <a:r>
              <a:rPr lang="de-DE" sz="1600" dirty="0">
                <a:latin typeface="Arial Narrow" pitchFamily="34" charset="0"/>
                <a:cs typeface="Arial" charset="0"/>
              </a:rPr>
              <a:t> 79 = 6 </a:t>
            </a:r>
            <a:endParaRPr lang="en-US" sz="1600" dirty="0">
              <a:latin typeface="Arial Narrow" pitchFamily="34" charset="0"/>
              <a:cs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A5D4047-CB69-4B85-8419-986BBB3F9F67}"/>
              </a:ext>
            </a:extLst>
          </p:cNvPr>
          <p:cNvSpPr/>
          <p:nvPr/>
        </p:nvSpPr>
        <p:spPr>
          <a:xfrm>
            <a:off x="304392" y="5705533"/>
            <a:ext cx="73450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altLang="de-DE" b="1" dirty="0">
                <a:solidFill>
                  <a:srgbClr val="000000"/>
                </a:solidFill>
                <a:latin typeface="Arial Narrow" pitchFamily="34" charset="0"/>
              </a:rPr>
              <a:t>6. Under which conditions is the cipher C(M) impossible to break ?   Why?</a:t>
            </a:r>
            <a:endParaRPr lang="en-GB" dirty="0"/>
          </a:p>
        </p:txBody>
      </p:sp>
      <p:sp>
        <p:nvSpPr>
          <p:cNvPr id="21" name="Text Box 10">
            <a:extLst>
              <a:ext uri="{FF2B5EF4-FFF2-40B4-BE49-F238E27FC236}">
                <a16:creationId xmlns:a16="http://schemas.microsoft.com/office/drawing/2014/main" xmlns="" id="{0D65E02B-39CE-4E56-BA3B-4A0E151A9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23" y="5973139"/>
            <a:ext cx="854336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dirty="0">
                <a:latin typeface="Arial Narrow" pitchFamily="34" charset="0"/>
              </a:rPr>
              <a:t>As the modulus used in C(M) is a prime number, ciphering operates in a multiplicative group in GF(79).</a:t>
            </a:r>
          </a:p>
          <a:p>
            <a:pPr algn="l"/>
            <a:r>
              <a:rPr lang="en-US" dirty="0">
                <a:latin typeface="Arial Narrow" pitchFamily="34" charset="0"/>
              </a:rPr>
              <a:t>The cipher is impossible to break if the key is not repeatedly used Key-length= clear text length. The cipher is then equivalent to </a:t>
            </a:r>
          </a:p>
          <a:p>
            <a:pPr algn="l"/>
            <a:r>
              <a:rPr lang="en-US" dirty="0">
                <a:latin typeface="Arial Narrow" pitchFamily="34" charset="0"/>
              </a:rPr>
              <a:t>a general </a:t>
            </a:r>
            <a:r>
              <a:rPr lang="en-US" dirty="0" err="1">
                <a:latin typeface="Arial Narrow" pitchFamily="34" charset="0"/>
              </a:rPr>
              <a:t>Vernam</a:t>
            </a:r>
            <a:r>
              <a:rPr lang="en-US" dirty="0">
                <a:latin typeface="Arial Narrow" pitchFamily="34" charset="0"/>
              </a:rPr>
              <a:t> Cipher. In that case Key Entropy = Clear text Entropy (Shannon perfect secrecy condition holds)</a:t>
            </a:r>
            <a:endParaRPr lang="en-US" baseline="-25000" dirty="0">
              <a:latin typeface="Arial Narrow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xmlns="" id="{51F6D2EB-FEC0-4196-939F-7441286AE0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1305" y="1297983"/>
            <a:ext cx="4495800" cy="1181100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xmlns="" id="{46BA6CEF-63A0-4F09-89BE-A54712AB7E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9374" y="4319379"/>
            <a:ext cx="4196730" cy="119062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464315C8-4E87-47E0-A007-D716FD562D27}"/>
              </a:ext>
            </a:extLst>
          </p:cNvPr>
          <p:cNvSpPr txBox="1"/>
          <p:nvPr/>
        </p:nvSpPr>
        <p:spPr>
          <a:xfrm>
            <a:off x="431799" y="4017359"/>
            <a:ext cx="457200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It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 is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the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number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of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invertible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integers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de-DE" sz="1600" dirty="0" err="1">
                <a:solidFill>
                  <a:srgbClr val="000000"/>
                </a:solidFill>
                <a:latin typeface="Arial Narrow" pitchFamily="34" charset="0"/>
              </a:rPr>
              <a:t>modulo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 79, 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840418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98476" y="401638"/>
            <a:ext cx="7877175" cy="354969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just" eaLnBrk="1" hangingPunct="1">
              <a:defRPr/>
            </a:pPr>
            <a:r>
              <a:rPr lang="en-US" sz="1800" b="1" u="sng" dirty="0">
                <a:latin typeface="Arial Narrow" pitchFamily="34" charset="0"/>
              </a:rPr>
              <a:t>P6:</a:t>
            </a:r>
            <a:r>
              <a:rPr lang="en-US" sz="1800" b="1" dirty="0">
                <a:latin typeface="Arial Narrow" pitchFamily="34" charset="0"/>
              </a:rPr>
              <a:t>	</a:t>
            </a:r>
          </a:p>
          <a:p>
            <a:pPr marL="0" indent="0" algn="just" eaLnBrk="1" hangingPunct="1">
              <a:defRPr/>
            </a:pPr>
            <a:r>
              <a:rPr lang="en-US" sz="1800" b="1" dirty="0">
                <a:latin typeface="Arial Narrow" pitchFamily="34" charset="0"/>
              </a:rPr>
              <a:t>A Massey-</a:t>
            </a:r>
            <a:r>
              <a:rPr lang="en-US" sz="1800" b="1" dirty="0" err="1">
                <a:latin typeface="Arial Narrow" pitchFamily="34" charset="0"/>
              </a:rPr>
              <a:t>Omura</a:t>
            </a:r>
            <a:r>
              <a:rPr lang="en-US" sz="1800" b="1" dirty="0">
                <a:latin typeface="Arial Narrow" pitchFamily="34" charset="0"/>
              </a:rPr>
              <a:t> lock for Shamir‘s 3-Pass Protocol is set up over GF(2</a:t>
            </a:r>
            <a:r>
              <a:rPr lang="en-US" sz="1800" b="1" baseline="30000" dirty="0">
                <a:latin typeface="Arial Narrow" pitchFamily="34" charset="0"/>
              </a:rPr>
              <a:t>6</a:t>
            </a:r>
            <a:r>
              <a:rPr lang="en-US" sz="1800" b="1" dirty="0">
                <a:latin typeface="Arial Narrow" pitchFamily="34" charset="0"/>
              </a:rPr>
              <a:t>) using the irreducible polynomial </a:t>
            </a:r>
            <a:r>
              <a:rPr lang="en-US" sz="1800" b="1" dirty="0">
                <a:solidFill>
                  <a:schemeClr val="tx2"/>
                </a:solidFill>
                <a:latin typeface="Arial Narrow" pitchFamily="34" charset="0"/>
              </a:rPr>
              <a:t>p(x) = x</a:t>
            </a:r>
            <a:r>
              <a:rPr lang="en-US" sz="1800" b="1" baseline="30000" dirty="0">
                <a:solidFill>
                  <a:schemeClr val="tx2"/>
                </a:solidFill>
                <a:latin typeface="Arial Narrow" pitchFamily="34" charset="0"/>
              </a:rPr>
              <a:t>6</a:t>
            </a:r>
            <a:r>
              <a:rPr lang="en-US" sz="1800" b="1" dirty="0">
                <a:solidFill>
                  <a:schemeClr val="tx2"/>
                </a:solidFill>
                <a:latin typeface="Arial Narrow" pitchFamily="34" charset="0"/>
              </a:rPr>
              <a:t> +  x</a:t>
            </a:r>
            <a:r>
              <a:rPr lang="en-US" sz="1800" b="1" baseline="30000" dirty="0">
                <a:solidFill>
                  <a:schemeClr val="tx2"/>
                </a:solidFill>
                <a:latin typeface="Arial Narrow" pitchFamily="34" charset="0"/>
              </a:rPr>
              <a:t>4</a:t>
            </a:r>
            <a:r>
              <a:rPr lang="en-US" sz="1800" b="1" dirty="0">
                <a:solidFill>
                  <a:schemeClr val="tx2"/>
                </a:solidFill>
                <a:latin typeface="Arial Narrow" pitchFamily="34" charset="0"/>
              </a:rPr>
              <a:t> + x</a:t>
            </a:r>
            <a:r>
              <a:rPr lang="en-US" sz="1800" b="1" baseline="30000" dirty="0">
                <a:solidFill>
                  <a:schemeClr val="tx2"/>
                </a:solidFill>
                <a:latin typeface="Arial Narrow" pitchFamily="34" charset="0"/>
              </a:rPr>
              <a:t>2 </a:t>
            </a:r>
            <a:r>
              <a:rPr lang="en-US" sz="1800" b="1" dirty="0">
                <a:solidFill>
                  <a:schemeClr val="tx2"/>
                </a:solidFill>
                <a:latin typeface="Arial Narrow" pitchFamily="34" charset="0"/>
              </a:rPr>
              <a:t>+ x+ 1</a:t>
            </a:r>
            <a:r>
              <a:rPr lang="en-US" sz="1800" b="1" dirty="0">
                <a:latin typeface="Arial Narrow" pitchFamily="34" charset="0"/>
              </a:rPr>
              <a:t> as a field modulus.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multiplicative </a:t>
            </a:r>
            <a:r>
              <a:rPr lang="en-US" sz="1800" b="1" u="sng" dirty="0">
                <a:latin typeface="Arial Narrow" pitchFamily="34" charset="0"/>
              </a:rPr>
              <a:t>order of  x</a:t>
            </a:r>
            <a:r>
              <a:rPr lang="en-US" sz="1800" b="1" dirty="0">
                <a:latin typeface="Arial Narrow" pitchFamily="34" charset="0"/>
              </a:rPr>
              <a:t> 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The secret key for users A and B are 16 and 23 respectively. A message M = x</a:t>
            </a:r>
            <a:r>
              <a:rPr lang="en-US" sz="1800" b="1" baseline="30000" dirty="0">
                <a:latin typeface="Arial Narrow" pitchFamily="34" charset="0"/>
              </a:rPr>
              <a:t>8 </a:t>
            </a:r>
            <a:r>
              <a:rPr lang="en-US" sz="1800" b="1" dirty="0">
                <a:latin typeface="Arial Narrow" pitchFamily="34" charset="0"/>
              </a:rPr>
              <a:t> is sent from A to B. Compute all the exchanged 3-pass messages as powers of x with the smallest possible power of x.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number of possible distinct secret keys for each user</a:t>
            </a:r>
          </a:p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maximum number of simple exponentiation search cycles required to break the cipher by a known clear text–cipher text attack?  (technical reasons are required!)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025234" y="295275"/>
            <a:ext cx="700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b="1" dirty="0">
                <a:latin typeface="Arial Narrow" pitchFamily="34" charset="0"/>
              </a:rPr>
              <a:t>(15 P)</a:t>
            </a:r>
          </a:p>
        </p:txBody>
      </p:sp>
    </p:spTree>
    <p:extLst>
      <p:ext uri="{BB962C8B-B14F-4D97-AF65-F5344CB8AC3E}">
        <p14:creationId xmlns:p14="http://schemas.microsoft.com/office/powerpoint/2010/main" val="19504949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>
            <a:extLst>
              <a:ext uri="{FF2B5EF4-FFF2-40B4-BE49-F238E27FC236}">
                <a16:creationId xmlns:a16="http://schemas.microsoft.com/office/drawing/2014/main" xmlns="" id="{C0DD33A9-7C8D-4E66-A25C-F48F6201F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588" y="225425"/>
            <a:ext cx="99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Solution:</a:t>
            </a:r>
          </a:p>
        </p:txBody>
      </p:sp>
      <p:sp>
        <p:nvSpPr>
          <p:cNvPr id="9219" name="Text Box 4">
            <a:extLst>
              <a:ext uri="{FF2B5EF4-FFF2-40B4-BE49-F238E27FC236}">
                <a16:creationId xmlns:a16="http://schemas.microsoft.com/office/drawing/2014/main" xmlns="" id="{2CE30D5D-FA96-43D6-A7BE-2E3D47030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927717"/>
            <a:ext cx="4320711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P(x)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400" dirty="0">
                <a:latin typeface="Arial Narrow" panose="020B0606020202030204" pitchFamily="34" charset="0"/>
              </a:rPr>
              <a:t> + 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400" dirty="0">
                <a:latin typeface="Arial Narrow" panose="020B0606020202030204" pitchFamily="34" charset="0"/>
              </a:rPr>
              <a:t> +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</a:t>
            </a:r>
            <a:r>
              <a:rPr lang="en-US" altLang="de-DE" sz="1400" dirty="0">
                <a:latin typeface="Arial Narrow" panose="020B0606020202030204" pitchFamily="34" charset="0"/>
              </a:rPr>
              <a:t>+ 1 = 0      =&gt;         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400" dirty="0">
                <a:latin typeface="Arial Narrow" panose="020B0606020202030204" pitchFamily="34" charset="0"/>
              </a:rPr>
              <a:t>  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</a:t>
            </a:r>
            <a:endParaRPr lang="de-DE" altLang="de-DE" sz="1400" dirty="0">
              <a:latin typeface="Arial Narrow" panose="020B0606020202030204" pitchFamily="34" charset="0"/>
            </a:endParaRPr>
          </a:p>
        </p:txBody>
      </p:sp>
      <p:sp>
        <p:nvSpPr>
          <p:cNvPr id="9220" name="Text Box 6">
            <a:extLst>
              <a:ext uri="{FF2B5EF4-FFF2-40B4-BE49-F238E27FC236}">
                <a16:creationId xmlns:a16="http://schemas.microsoft.com/office/drawing/2014/main" xmlns="" id="{4505C107-F2E9-4B89-A377-D7506B1D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3737" y="1221621"/>
            <a:ext cx="2734043" cy="3972499"/>
          </a:xfrm>
          <a:prstGeom prst="rect">
            <a:avLst/>
          </a:prstGeom>
          <a:noFill/>
          <a:ln w="9525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0000" tIns="46800" rIns="90000" bIns="46800"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1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</a:t>
            </a:r>
            <a:r>
              <a:rPr lang="en-US" altLang="de-DE" sz="1400" dirty="0">
                <a:latin typeface="Arial Narrow" panose="020B0606020202030204" pitchFamily="34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400" dirty="0">
                <a:latin typeface="Arial Narrow" panose="020B0606020202030204" pitchFamily="34" charset="0"/>
              </a:rPr>
              <a:t>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7</a:t>
            </a:r>
            <a:r>
              <a:rPr lang="en-US" altLang="de-DE" sz="1400" dirty="0">
                <a:latin typeface="Arial Narrow" panose="020B0606020202030204" pitchFamily="34" charset="0"/>
              </a:rPr>
              <a:t>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8</a:t>
            </a:r>
            <a:r>
              <a:rPr lang="en-US" altLang="de-DE" sz="1400" dirty="0">
                <a:latin typeface="Arial Narrow" panose="020B0606020202030204" pitchFamily="34" charset="0"/>
              </a:rPr>
              <a:t>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b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    </a:t>
            </a:r>
            <a:r>
              <a:rPr kumimoji="0" lang="en-US" altLang="de-DE" sz="1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b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lang="en-US" altLang="de-DE" sz="1400" dirty="0">
                <a:latin typeface="Arial Narrow" panose="020B0606020202030204" pitchFamily="34" charset="0"/>
              </a:rPr>
              <a:t>   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9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400" dirty="0">
                <a:latin typeface="Arial Narrow" panose="020B0606020202030204" pitchFamily="34" charset="0"/>
              </a:rPr>
              <a:t> +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 </a:t>
            </a:r>
            <a:r>
              <a:rPr lang="en-US" altLang="de-DE" sz="1400" dirty="0">
                <a:latin typeface="Arial Narrow" panose="020B0606020202030204" pitchFamily="34" charset="0"/>
              </a:rPr>
              <a:t>+x</a:t>
            </a:r>
            <a:br>
              <a:rPr lang="en-US" altLang="de-DE" sz="1400" dirty="0">
                <a:latin typeface="Arial Narrow" panose="020B0606020202030204" pitchFamily="34" charset="0"/>
              </a:rPr>
            </a:b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20</a:t>
            </a:r>
            <a:r>
              <a:rPr lang="en-US" altLang="de-DE" sz="1400" dirty="0">
                <a:latin typeface="Arial Narrow" panose="020B0606020202030204" pitchFamily="34" charset="0"/>
              </a:rPr>
              <a:t>= (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)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=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10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=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  </a:t>
            </a:r>
            <a:r>
              <a:rPr kumimoji="0" lang="en-US" altLang="de-DE" sz="1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+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</a:t>
            </a:r>
            <a:b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 =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5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3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</a:t>
            </a:r>
            <a:endParaRPr kumimoji="0" lang="en-US" altLang="de-DE" sz="1400" b="0" i="0" u="none" strike="noStrike" kern="1200" cap="none" spc="0" normalizeH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lang="en-US" altLang="de-DE" sz="1400" baseline="30000" dirty="0">
                <a:solidFill>
                  <a:srgbClr val="000000"/>
                </a:solidFill>
                <a:latin typeface="Arial Narrow" panose="020B0606020202030204" pitchFamily="34" charset="0"/>
              </a:rPr>
              <a:t>21</a:t>
            </a:r>
            <a:r>
              <a:rPr lang="en-US" altLang="de-DE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20</a:t>
            </a:r>
            <a:r>
              <a:rPr kumimoji="0" lang="en-US" altLang="de-DE" sz="1400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  =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solidFill>
                  <a:srgbClr val="000000"/>
                </a:solidFill>
                <a:latin typeface="Arial Narrow" panose="020B0606020202030204" pitchFamily="34" charset="0"/>
              </a:rPr>
              <a:t>       =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+ 1 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4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+ x </a:t>
            </a:r>
            <a:endParaRPr kumimoji="0" lang="en-US" altLang="de-DE" sz="1400" b="0" i="0" u="none" strike="noStrike" kern="120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       =1</a:t>
            </a:r>
          </a:p>
        </p:txBody>
      </p:sp>
      <p:sp>
        <p:nvSpPr>
          <p:cNvPr id="9221" name="Text Box 7">
            <a:extLst>
              <a:ext uri="{FF2B5EF4-FFF2-40B4-BE49-F238E27FC236}">
                <a16:creationId xmlns:a16="http://schemas.microsoft.com/office/drawing/2014/main" xmlns="" id="{245AD5D2-6166-4FDF-812F-6CFF0C605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3775" y="1221621"/>
            <a:ext cx="4645819" cy="1746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Possible multiplicative orders are the divisors of  2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400" dirty="0">
                <a:latin typeface="Arial Narrow" panose="020B0606020202030204" pitchFamily="34" charset="0"/>
              </a:rPr>
              <a:t> -1 = </a:t>
            </a:r>
            <a:r>
              <a:rPr lang="en-US" altLang="de-DE" sz="1400" b="1" dirty="0">
                <a:latin typeface="Arial Narrow" panose="020B0606020202030204" pitchFamily="34" charset="0"/>
              </a:rPr>
              <a:t>63 = 7 x 3</a:t>
            </a:r>
            <a:r>
              <a:rPr lang="en-US" altLang="de-DE" sz="1400" b="1" baseline="30000" dirty="0">
                <a:latin typeface="Arial Narrow" panose="020B0606020202030204" pitchFamily="34" charset="0"/>
              </a:rPr>
              <a:t>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 Divisors of 63 are:     1, 3, 7, 9, 21, 63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r>
              <a:rPr lang="en-US" altLang="de-DE" sz="1400" dirty="0">
                <a:latin typeface="Arial Narrow" panose="020B0606020202030204" pitchFamily="34" charset="0"/>
              </a:rPr>
              <a:t>Finding the order of x:</a:t>
            </a:r>
            <a:br>
              <a:rPr lang="en-US" altLang="de-DE" sz="1400" dirty="0">
                <a:latin typeface="Arial Narrow" panose="020B0606020202030204" pitchFamily="34" charset="0"/>
              </a:rPr>
            </a:br>
            <a:r>
              <a:rPr lang="en-US" altLang="de-DE" sz="1400" dirty="0">
                <a:latin typeface="Arial Narrow" panose="020B0606020202030204" pitchFamily="34" charset="0"/>
              </a:rPr>
              <a:t>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1</a:t>
            </a:r>
            <a:r>
              <a:rPr lang="en-US" altLang="de-DE" sz="1400" dirty="0">
                <a:latin typeface="Arial Narrow" panose="020B0606020202030204" pitchFamily="34" charset="0"/>
              </a:rPr>
              <a:t> ≠1,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400" dirty="0">
                <a:latin typeface="Arial Narrow" panose="020B0606020202030204" pitchFamily="34" charset="0"/>
              </a:rPr>
              <a:t> ≠1,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7</a:t>
            </a:r>
            <a:r>
              <a:rPr lang="en-US" altLang="de-DE" sz="1400" dirty="0">
                <a:latin typeface="Arial Narrow" panose="020B0606020202030204" pitchFamily="34" charset="0"/>
              </a:rPr>
              <a:t> =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400" dirty="0">
                <a:latin typeface="Arial Narrow" panose="020B0606020202030204" pitchFamily="34" charset="0"/>
              </a:rPr>
              <a:t> +x ≠1, x</a:t>
            </a:r>
            <a:r>
              <a:rPr lang="en-US" altLang="de-DE" sz="1400" baseline="30000" dirty="0">
                <a:latin typeface="Arial Narrow" panose="020B0606020202030204" pitchFamily="34" charset="0"/>
              </a:rPr>
              <a:t>9</a:t>
            </a:r>
            <a:r>
              <a:rPr lang="en-US" altLang="de-DE" sz="1400" dirty="0">
                <a:latin typeface="Arial Narrow" panose="020B0606020202030204" pitchFamily="34" charset="0"/>
              </a:rPr>
              <a:t>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≠ </a:t>
            </a:r>
            <a:r>
              <a:rPr lang="en-US" altLang="de-DE" sz="1400" dirty="0">
                <a:latin typeface="Arial Narrow" panose="020B0606020202030204" pitchFamily="34" charset="0"/>
              </a:rPr>
              <a:t>1 , 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X</a:t>
            </a:r>
            <a:r>
              <a:rPr kumimoji="0" lang="en-US" altLang="de-DE" sz="14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21</a:t>
            </a:r>
            <a:r>
              <a:rPr kumimoji="0" lang="en-US" altLang="de-DE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= 1</a:t>
            </a:r>
            <a:r>
              <a:rPr lang="en-US" altLang="de-DE" sz="1400" dirty="0">
                <a:latin typeface="Arial Narrow" panose="020B0606020202030204" pitchFamily="34" charset="0"/>
              </a:rPr>
              <a:t> </a:t>
            </a:r>
            <a:br>
              <a:rPr lang="en-US" altLang="de-DE" sz="1400" dirty="0">
                <a:latin typeface="Arial Narrow" panose="020B0606020202030204" pitchFamily="34" charset="0"/>
              </a:rPr>
            </a:br>
            <a:r>
              <a:rPr lang="en-US" altLang="de-DE" sz="1400" dirty="0">
                <a:latin typeface="Arial Narrow" panose="020B0606020202030204" pitchFamily="34" charset="0"/>
              </a:rPr>
              <a:t>=&gt; multiplicative order of x is  21</a:t>
            </a:r>
          </a:p>
          <a:p>
            <a:pPr eaLnBrk="1" hangingPunct="1">
              <a:spcBef>
                <a:spcPct val="0"/>
              </a:spcBef>
              <a:buNone/>
            </a:pPr>
            <a:endParaRPr lang="de-DE" altLang="de-DE" sz="1400" baseline="30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de-DE" altLang="de-DE" sz="1400" baseline="30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de-DE" altLang="de-DE" sz="1400" baseline="30000" dirty="0">
              <a:latin typeface="Arial Narrow" panose="020B0606020202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1400" baseline="30000" dirty="0">
              <a:latin typeface="Arial Narrow" panose="020B0606020202030204" pitchFamily="34" charset="0"/>
            </a:endParaRPr>
          </a:p>
        </p:txBody>
      </p:sp>
      <p:sp>
        <p:nvSpPr>
          <p:cNvPr id="9223" name="Text Box 9">
            <a:extLst>
              <a:ext uri="{FF2B5EF4-FFF2-40B4-BE49-F238E27FC236}">
                <a16:creationId xmlns:a16="http://schemas.microsoft.com/office/drawing/2014/main" xmlns="" id="{EF69F86B-5FE0-4C54-AA22-CDFAA13E6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275" y="525463"/>
            <a:ext cx="7004050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 algn="just" eaLnBrk="1" hangingPunct="1">
              <a:spcBef>
                <a:spcPts val="80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1600" b="1" dirty="0">
                <a:latin typeface="Arial Narrow" pitchFamily="34" charset="0"/>
              </a:rPr>
              <a:t>Write p(x) in binary form and find out the multiplicative </a:t>
            </a:r>
            <a:r>
              <a:rPr lang="en-US" sz="1600" b="1" u="sng" dirty="0">
                <a:latin typeface="Arial Narrow" pitchFamily="34" charset="0"/>
              </a:rPr>
              <a:t>order of x</a:t>
            </a:r>
            <a:r>
              <a:rPr lang="en-US" sz="1600" b="1" dirty="0">
                <a:latin typeface="Arial Narrow" pitchFamily="34" charset="0"/>
              </a:rPr>
              <a:t> 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EC42649A-B1C3-4C33-8556-07AA67C3D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761" y="3046330"/>
            <a:ext cx="4645819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lang="en-US" sz="1600" b="1" dirty="0">
                <a:latin typeface="Arial Narrow" pitchFamily="34" charset="0"/>
              </a:rPr>
              <a:t>2.          E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=16 and E</a:t>
            </a:r>
            <a:r>
              <a:rPr lang="en-US" sz="1600" b="1" baseline="-25000" dirty="0">
                <a:latin typeface="Arial Narrow" pitchFamily="34" charset="0"/>
              </a:rPr>
              <a:t>b</a:t>
            </a:r>
            <a:r>
              <a:rPr lang="en-US" sz="1600" b="1" dirty="0">
                <a:latin typeface="Arial Narrow" pitchFamily="34" charset="0"/>
              </a:rPr>
              <a:t> =23 and their inverses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D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and D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lang="en-US" sz="1600" b="1" dirty="0">
                <a:latin typeface="Arial Narrow" pitchFamily="34" charset="0"/>
              </a:rPr>
              <a:t>   </a:t>
            </a:r>
            <a:endParaRPr lang="en-US" sz="1600" b="1" baseline="-25000" dirty="0">
              <a:latin typeface="Arial Narrow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xmlns="" id="{2086827B-9871-4B8D-98AA-1CEC54CBB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300" y="3800897"/>
            <a:ext cx="372983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66700" indent="-266700"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indent="0" algn="just" eaLnBrk="1" hangingPunct="1">
              <a:spcBef>
                <a:spcPts val="800"/>
              </a:spcBef>
              <a:spcAft>
                <a:spcPts val="0"/>
              </a:spcAft>
              <a:buNone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</a:t>
            </a:r>
            <a:endParaRPr lang="en-US" sz="1600" b="1" baseline="-25000" dirty="0">
              <a:latin typeface="Arial Narrow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xmlns="" id="{C5F1A054-67B4-4C19-94DC-65625C5BCB1E}"/>
              </a:ext>
            </a:extLst>
          </p:cNvPr>
          <p:cNvSpPr txBox="1"/>
          <p:nvPr/>
        </p:nvSpPr>
        <p:spPr>
          <a:xfrm>
            <a:off x="-1627943" y="4896200"/>
            <a:ext cx="49394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xmlns="" id="{9E01158F-9B79-4550-B75A-8635CBC722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4269" y="3885773"/>
            <a:ext cx="4695825" cy="800100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xmlns="" id="{CAEC7288-DA79-4C5F-B05F-7B273031C1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4269" y="4934078"/>
            <a:ext cx="45053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1229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320782" y="156119"/>
            <a:ext cx="6920994" cy="6065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63" tIns="41269" rIns="79363" bIns="41269">
            <a:spAutoFit/>
          </a:bodyPr>
          <a:lstStyle/>
          <a:p>
            <a:pPr marL="403159" indent="-403159" algn="l" defTabSz="671932"/>
            <a:r>
              <a:rPr lang="en-GB" sz="1800" b="1" u="sng" dirty="0">
                <a:solidFill>
                  <a:srgbClr val="000000"/>
                </a:solidFill>
                <a:latin typeface="Arial Narrow" pitchFamily="34" charset="0"/>
              </a:rPr>
              <a:t>Solution : </a:t>
            </a:r>
            <a:r>
              <a:rPr lang="en-AU" sz="1800" b="1" u="sng" dirty="0">
                <a:latin typeface="Arial Narrow" pitchFamily="34" charset="0"/>
              </a:rPr>
              <a:t> </a:t>
            </a:r>
          </a:p>
          <a:p>
            <a:pPr marL="403159" indent="-403159" algn="l" defTabSz="671932"/>
            <a:r>
              <a:rPr lang="en-AU" sz="1600" b="1" dirty="0">
                <a:latin typeface="Arial Narrow" pitchFamily="34" charset="0"/>
              </a:rPr>
              <a:t>2.</a:t>
            </a:r>
          </a:p>
        </p:txBody>
      </p:sp>
      <p:sp>
        <p:nvSpPr>
          <p:cNvPr id="56" name="Rectangle 55"/>
          <p:cNvSpPr>
            <a:spLocks noChangeArrowheads="1"/>
          </p:cNvSpPr>
          <p:nvPr/>
        </p:nvSpPr>
        <p:spPr bwMode="auto">
          <a:xfrm>
            <a:off x="3741886" y="2493052"/>
            <a:ext cx="1043876" cy="44376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57" name="Rectangle 56"/>
          <p:cNvSpPr>
            <a:spLocks noChangeArrowheads="1"/>
          </p:cNvSpPr>
          <p:nvPr/>
        </p:nvSpPr>
        <p:spPr bwMode="auto">
          <a:xfrm>
            <a:off x="2252416" y="664120"/>
            <a:ext cx="3876261" cy="632745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grpSp>
        <p:nvGrpSpPr>
          <p:cNvPr id="58" name="Group 57"/>
          <p:cNvGrpSpPr>
            <a:grpSpLocks/>
          </p:cNvGrpSpPr>
          <p:nvPr/>
        </p:nvGrpSpPr>
        <p:grpSpPr bwMode="auto">
          <a:xfrm>
            <a:off x="6314847" y="1131679"/>
            <a:ext cx="337370" cy="191783"/>
            <a:chOff x="5808" y="3571"/>
            <a:chExt cx="352" cy="146"/>
          </a:xfrm>
        </p:grpSpPr>
        <p:sp>
          <p:nvSpPr>
            <p:cNvPr id="138" name="Freeform 137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9" name="Freeform 138"/>
            <p:cNvSpPr>
              <a:spLocks/>
            </p:cNvSpPr>
            <p:nvPr/>
          </p:nvSpPr>
          <p:spPr bwMode="auto">
            <a:xfrm>
              <a:off x="5997" y="3571"/>
              <a:ext cx="163" cy="146"/>
            </a:xfrm>
            <a:custGeom>
              <a:avLst/>
              <a:gdLst>
                <a:gd name="T0" fmla="*/ 33 w 214"/>
                <a:gd name="T1" fmla="*/ 0 h 160"/>
                <a:gd name="T2" fmla="*/ 40 w 214"/>
                <a:gd name="T3" fmla="*/ 0 h 160"/>
                <a:gd name="T4" fmla="*/ 47 w 214"/>
                <a:gd name="T5" fmla="*/ 0 h 160"/>
                <a:gd name="T6" fmla="*/ 53 w 214"/>
                <a:gd name="T7" fmla="*/ 4 h 160"/>
                <a:gd name="T8" fmla="*/ 59 w 214"/>
                <a:gd name="T9" fmla="*/ 9 h 160"/>
                <a:gd name="T10" fmla="*/ 62 w 214"/>
                <a:gd name="T11" fmla="*/ 16 h 160"/>
                <a:gd name="T12" fmla="*/ 66 w 214"/>
                <a:gd name="T13" fmla="*/ 25 h 160"/>
                <a:gd name="T14" fmla="*/ 70 w 214"/>
                <a:gd name="T15" fmla="*/ 35 h 160"/>
                <a:gd name="T16" fmla="*/ 72 w 214"/>
                <a:gd name="T17" fmla="*/ 44 h 160"/>
                <a:gd name="T18" fmla="*/ 72 w 214"/>
                <a:gd name="T19" fmla="*/ 57 h 160"/>
                <a:gd name="T20" fmla="*/ 72 w 214"/>
                <a:gd name="T21" fmla="*/ 67 h 160"/>
                <a:gd name="T22" fmla="*/ 70 w 214"/>
                <a:gd name="T23" fmla="*/ 76 h 160"/>
                <a:gd name="T24" fmla="*/ 66 w 214"/>
                <a:gd name="T25" fmla="*/ 85 h 160"/>
                <a:gd name="T26" fmla="*/ 62 w 214"/>
                <a:gd name="T27" fmla="*/ 95 h 160"/>
                <a:gd name="T28" fmla="*/ 59 w 214"/>
                <a:gd name="T29" fmla="*/ 100 h 160"/>
                <a:gd name="T30" fmla="*/ 53 w 214"/>
                <a:gd name="T31" fmla="*/ 109 h 160"/>
                <a:gd name="T32" fmla="*/ 47 w 214"/>
                <a:gd name="T33" fmla="*/ 110 h 160"/>
                <a:gd name="T34" fmla="*/ 40 w 214"/>
                <a:gd name="T35" fmla="*/ 110 h 160"/>
                <a:gd name="T36" fmla="*/ 33 w 214"/>
                <a:gd name="T37" fmla="*/ 110 h 160"/>
                <a:gd name="T38" fmla="*/ 25 w 214"/>
                <a:gd name="T39" fmla="*/ 110 h 160"/>
                <a:gd name="T40" fmla="*/ 19 w 214"/>
                <a:gd name="T41" fmla="*/ 109 h 160"/>
                <a:gd name="T42" fmla="*/ 15 w 214"/>
                <a:gd name="T43" fmla="*/ 100 h 160"/>
                <a:gd name="T44" fmla="*/ 9 w 214"/>
                <a:gd name="T45" fmla="*/ 95 h 160"/>
                <a:gd name="T46" fmla="*/ 6 w 214"/>
                <a:gd name="T47" fmla="*/ 85 h 160"/>
                <a:gd name="T48" fmla="*/ 2 w 214"/>
                <a:gd name="T49" fmla="*/ 76 h 160"/>
                <a:gd name="T50" fmla="*/ 0 w 214"/>
                <a:gd name="T51" fmla="*/ 67 h 160"/>
                <a:gd name="T52" fmla="*/ 0 w 214"/>
                <a:gd name="T53" fmla="*/ 57 h 160"/>
                <a:gd name="T54" fmla="*/ 0 w 214"/>
                <a:gd name="T55" fmla="*/ 44 h 160"/>
                <a:gd name="T56" fmla="*/ 2 w 214"/>
                <a:gd name="T57" fmla="*/ 35 h 160"/>
                <a:gd name="T58" fmla="*/ 6 w 214"/>
                <a:gd name="T59" fmla="*/ 25 h 160"/>
                <a:gd name="T60" fmla="*/ 9 w 214"/>
                <a:gd name="T61" fmla="*/ 16 h 160"/>
                <a:gd name="T62" fmla="*/ 15 w 214"/>
                <a:gd name="T63" fmla="*/ 9 h 160"/>
                <a:gd name="T64" fmla="*/ 19 w 214"/>
                <a:gd name="T65" fmla="*/ 4 h 160"/>
                <a:gd name="T66" fmla="*/ 25 w 214"/>
                <a:gd name="T67" fmla="*/ 0 h 160"/>
                <a:gd name="T68" fmla="*/ 33 w 214"/>
                <a:gd name="T69" fmla="*/ 0 h 160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14"/>
                <a:gd name="T106" fmla="*/ 0 h 160"/>
                <a:gd name="T107" fmla="*/ 214 w 214"/>
                <a:gd name="T108" fmla="*/ 160 h 160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14" h="160">
                  <a:moveTo>
                    <a:pt x="96" y="0"/>
                  </a:moveTo>
                  <a:lnTo>
                    <a:pt x="118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5" y="13"/>
                  </a:lnTo>
                  <a:lnTo>
                    <a:pt x="186" y="23"/>
                  </a:lnTo>
                  <a:lnTo>
                    <a:pt x="197" y="36"/>
                  </a:lnTo>
                  <a:lnTo>
                    <a:pt x="209" y="50"/>
                  </a:lnTo>
                  <a:lnTo>
                    <a:pt x="214" y="64"/>
                  </a:lnTo>
                  <a:lnTo>
                    <a:pt x="214" y="82"/>
                  </a:lnTo>
                  <a:lnTo>
                    <a:pt x="214" y="96"/>
                  </a:lnTo>
                  <a:lnTo>
                    <a:pt x="209" y="110"/>
                  </a:lnTo>
                  <a:lnTo>
                    <a:pt x="197" y="123"/>
                  </a:lnTo>
                  <a:lnTo>
                    <a:pt x="186" y="137"/>
                  </a:lnTo>
                  <a:lnTo>
                    <a:pt x="175" y="146"/>
                  </a:lnTo>
                  <a:lnTo>
                    <a:pt x="158" y="156"/>
                  </a:lnTo>
                  <a:lnTo>
                    <a:pt x="141" y="160"/>
                  </a:lnTo>
                  <a:lnTo>
                    <a:pt x="118" y="160"/>
                  </a:lnTo>
                  <a:lnTo>
                    <a:pt x="96" y="160"/>
                  </a:lnTo>
                  <a:lnTo>
                    <a:pt x="73" y="160"/>
                  </a:lnTo>
                  <a:lnTo>
                    <a:pt x="56" y="156"/>
                  </a:lnTo>
                  <a:lnTo>
                    <a:pt x="45" y="146"/>
                  </a:lnTo>
                  <a:lnTo>
                    <a:pt x="28" y="137"/>
                  </a:lnTo>
                  <a:lnTo>
                    <a:pt x="17" y="123"/>
                  </a:lnTo>
                  <a:lnTo>
                    <a:pt x="6" y="110"/>
                  </a:lnTo>
                  <a:lnTo>
                    <a:pt x="0" y="96"/>
                  </a:lnTo>
                  <a:lnTo>
                    <a:pt x="0" y="82"/>
                  </a:lnTo>
                  <a:lnTo>
                    <a:pt x="0" y="64"/>
                  </a:lnTo>
                  <a:lnTo>
                    <a:pt x="6" y="50"/>
                  </a:lnTo>
                  <a:lnTo>
                    <a:pt x="17" y="36"/>
                  </a:lnTo>
                  <a:lnTo>
                    <a:pt x="28" y="23"/>
                  </a:lnTo>
                  <a:lnTo>
                    <a:pt x="45" y="13"/>
                  </a:lnTo>
                  <a:lnTo>
                    <a:pt x="56" y="4"/>
                  </a:lnTo>
                  <a:lnTo>
                    <a:pt x="73" y="0"/>
                  </a:lnTo>
                  <a:lnTo>
                    <a:pt x="96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40" name="Rectangle 139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41" name="Rectangle 140"/>
            <p:cNvSpPr>
              <a:spLocks noChangeArrowheads="1"/>
            </p:cNvSpPr>
            <p:nvPr/>
          </p:nvSpPr>
          <p:spPr bwMode="auto">
            <a:xfrm>
              <a:off x="5808" y="3600"/>
              <a:ext cx="193" cy="29"/>
            </a:xfrm>
            <a:prstGeom prst="rect">
              <a:avLst/>
            </a:prstGeom>
            <a:solidFill>
              <a:srgbClr val="0000FF"/>
            </a:solidFill>
            <a:ln w="17463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42" name="Freeform 141"/>
            <p:cNvSpPr>
              <a:spLocks noEditPoints="1"/>
            </p:cNvSpPr>
            <p:nvPr/>
          </p:nvSpPr>
          <p:spPr bwMode="auto">
            <a:xfrm>
              <a:off x="5808" y="3624"/>
              <a:ext cx="68" cy="59"/>
            </a:xfrm>
            <a:custGeom>
              <a:avLst/>
              <a:gdLst>
                <a:gd name="T0" fmla="*/ 0 w 90"/>
                <a:gd name="T1" fmla="*/ 0 h 64"/>
                <a:gd name="T2" fmla="*/ 11 w 90"/>
                <a:gd name="T3" fmla="*/ 0 h 64"/>
                <a:gd name="T4" fmla="*/ 9 w 90"/>
                <a:gd name="T5" fmla="*/ 40 h 64"/>
                <a:gd name="T6" fmla="*/ 9 w 90"/>
                <a:gd name="T7" fmla="*/ 43 h 64"/>
                <a:gd name="T8" fmla="*/ 8 w 90"/>
                <a:gd name="T9" fmla="*/ 43 h 64"/>
                <a:gd name="T10" fmla="*/ 8 w 90"/>
                <a:gd name="T11" fmla="*/ 46 h 64"/>
                <a:gd name="T12" fmla="*/ 6 w 90"/>
                <a:gd name="T13" fmla="*/ 46 h 64"/>
                <a:gd name="T14" fmla="*/ 4 w 90"/>
                <a:gd name="T15" fmla="*/ 46 h 64"/>
                <a:gd name="T16" fmla="*/ 4 w 90"/>
                <a:gd name="T17" fmla="*/ 43 h 64"/>
                <a:gd name="T18" fmla="*/ 4 w 90"/>
                <a:gd name="T19" fmla="*/ 40 h 64"/>
                <a:gd name="T20" fmla="*/ 0 w 90"/>
                <a:gd name="T21" fmla="*/ 0 h 64"/>
                <a:gd name="T22" fmla="*/ 18 w 90"/>
                <a:gd name="T23" fmla="*/ 0 h 64"/>
                <a:gd name="T24" fmla="*/ 29 w 90"/>
                <a:gd name="T25" fmla="*/ 0 h 64"/>
                <a:gd name="T26" fmla="*/ 26 w 90"/>
                <a:gd name="T27" fmla="*/ 40 h 64"/>
                <a:gd name="T28" fmla="*/ 26 w 90"/>
                <a:gd name="T29" fmla="*/ 43 h 64"/>
                <a:gd name="T30" fmla="*/ 26 w 90"/>
                <a:gd name="T31" fmla="*/ 46 h 64"/>
                <a:gd name="T32" fmla="*/ 24 w 90"/>
                <a:gd name="T33" fmla="*/ 46 h 64"/>
                <a:gd name="T34" fmla="*/ 22 w 90"/>
                <a:gd name="T35" fmla="*/ 46 h 64"/>
                <a:gd name="T36" fmla="*/ 22 w 90"/>
                <a:gd name="T37" fmla="*/ 43 h 64"/>
                <a:gd name="T38" fmla="*/ 20 w 90"/>
                <a:gd name="T39" fmla="*/ 40 h 64"/>
                <a:gd name="T40" fmla="*/ 18 w 90"/>
                <a:gd name="T41" fmla="*/ 0 h 64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90"/>
                <a:gd name="T64" fmla="*/ 0 h 64"/>
                <a:gd name="T65" fmla="*/ 90 w 90"/>
                <a:gd name="T66" fmla="*/ 64 h 64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90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  <a:close/>
                  <a:moveTo>
                    <a:pt x="57" y="0"/>
                  </a:moveTo>
                  <a:lnTo>
                    <a:pt x="90" y="0"/>
                  </a:lnTo>
                  <a:lnTo>
                    <a:pt x="79" y="55"/>
                  </a:lnTo>
                  <a:lnTo>
                    <a:pt x="79" y="60"/>
                  </a:lnTo>
                  <a:lnTo>
                    <a:pt x="79" y="64"/>
                  </a:lnTo>
                  <a:lnTo>
                    <a:pt x="74" y="64"/>
                  </a:lnTo>
                  <a:lnTo>
                    <a:pt x="68" y="64"/>
                  </a:lnTo>
                  <a:lnTo>
                    <a:pt x="68" y="60"/>
                  </a:lnTo>
                  <a:lnTo>
                    <a:pt x="62" y="55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43" name="Freeform 142"/>
            <p:cNvSpPr>
              <a:spLocks/>
            </p:cNvSpPr>
            <p:nvPr/>
          </p:nvSpPr>
          <p:spPr bwMode="auto">
            <a:xfrm>
              <a:off x="5808" y="3624"/>
              <a:ext cx="25" cy="59"/>
            </a:xfrm>
            <a:custGeom>
              <a:avLst/>
              <a:gdLst>
                <a:gd name="T0" fmla="*/ 0 w 34"/>
                <a:gd name="T1" fmla="*/ 0 h 64"/>
                <a:gd name="T2" fmla="*/ 10 w 34"/>
                <a:gd name="T3" fmla="*/ 0 h 64"/>
                <a:gd name="T4" fmla="*/ 8 w 34"/>
                <a:gd name="T5" fmla="*/ 40 h 64"/>
                <a:gd name="T6" fmla="*/ 8 w 34"/>
                <a:gd name="T7" fmla="*/ 43 h 64"/>
                <a:gd name="T8" fmla="*/ 7 w 34"/>
                <a:gd name="T9" fmla="*/ 43 h 64"/>
                <a:gd name="T10" fmla="*/ 7 w 34"/>
                <a:gd name="T11" fmla="*/ 46 h 64"/>
                <a:gd name="T12" fmla="*/ 5 w 34"/>
                <a:gd name="T13" fmla="*/ 46 h 64"/>
                <a:gd name="T14" fmla="*/ 4 w 34"/>
                <a:gd name="T15" fmla="*/ 46 h 64"/>
                <a:gd name="T16" fmla="*/ 4 w 34"/>
                <a:gd name="T17" fmla="*/ 43 h 64"/>
                <a:gd name="T18" fmla="*/ 4 w 34"/>
                <a:gd name="T19" fmla="*/ 40 h 64"/>
                <a:gd name="T20" fmla="*/ 0 w 34"/>
                <a:gd name="T21" fmla="*/ 0 h 6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34"/>
                <a:gd name="T34" fmla="*/ 0 h 64"/>
                <a:gd name="T35" fmla="*/ 34 w 34"/>
                <a:gd name="T36" fmla="*/ 64 h 6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34" h="64">
                  <a:moveTo>
                    <a:pt x="0" y="0"/>
                  </a:moveTo>
                  <a:lnTo>
                    <a:pt x="34" y="0"/>
                  </a:lnTo>
                  <a:lnTo>
                    <a:pt x="28" y="55"/>
                  </a:lnTo>
                  <a:lnTo>
                    <a:pt x="28" y="60"/>
                  </a:lnTo>
                  <a:lnTo>
                    <a:pt x="23" y="60"/>
                  </a:lnTo>
                  <a:lnTo>
                    <a:pt x="23" y="64"/>
                  </a:lnTo>
                  <a:lnTo>
                    <a:pt x="17" y="64"/>
                  </a:lnTo>
                  <a:lnTo>
                    <a:pt x="12" y="64"/>
                  </a:lnTo>
                  <a:lnTo>
                    <a:pt x="12" y="60"/>
                  </a:lnTo>
                  <a:lnTo>
                    <a:pt x="12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44" name="Freeform 143"/>
            <p:cNvSpPr>
              <a:spLocks/>
            </p:cNvSpPr>
            <p:nvPr/>
          </p:nvSpPr>
          <p:spPr bwMode="auto">
            <a:xfrm>
              <a:off x="5851" y="3624"/>
              <a:ext cx="25" cy="59"/>
            </a:xfrm>
            <a:custGeom>
              <a:avLst/>
              <a:gdLst>
                <a:gd name="T0" fmla="*/ 0 w 33"/>
                <a:gd name="T1" fmla="*/ 0 h 64"/>
                <a:gd name="T2" fmla="*/ 11 w 33"/>
                <a:gd name="T3" fmla="*/ 0 h 64"/>
                <a:gd name="T4" fmla="*/ 8 w 33"/>
                <a:gd name="T5" fmla="*/ 40 h 64"/>
                <a:gd name="T6" fmla="*/ 8 w 33"/>
                <a:gd name="T7" fmla="*/ 43 h 64"/>
                <a:gd name="T8" fmla="*/ 8 w 33"/>
                <a:gd name="T9" fmla="*/ 46 h 64"/>
                <a:gd name="T10" fmla="*/ 6 w 33"/>
                <a:gd name="T11" fmla="*/ 46 h 64"/>
                <a:gd name="T12" fmla="*/ 4 w 33"/>
                <a:gd name="T13" fmla="*/ 46 h 64"/>
                <a:gd name="T14" fmla="*/ 4 w 33"/>
                <a:gd name="T15" fmla="*/ 43 h 64"/>
                <a:gd name="T16" fmla="*/ 2 w 33"/>
                <a:gd name="T17" fmla="*/ 40 h 64"/>
                <a:gd name="T18" fmla="*/ 0 w 33"/>
                <a:gd name="T19" fmla="*/ 0 h 6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3"/>
                <a:gd name="T31" fmla="*/ 0 h 64"/>
                <a:gd name="T32" fmla="*/ 33 w 33"/>
                <a:gd name="T33" fmla="*/ 64 h 6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3" h="64">
                  <a:moveTo>
                    <a:pt x="0" y="0"/>
                  </a:moveTo>
                  <a:lnTo>
                    <a:pt x="33" y="0"/>
                  </a:lnTo>
                  <a:lnTo>
                    <a:pt x="22" y="55"/>
                  </a:lnTo>
                  <a:lnTo>
                    <a:pt x="22" y="60"/>
                  </a:lnTo>
                  <a:lnTo>
                    <a:pt x="22" y="64"/>
                  </a:lnTo>
                  <a:lnTo>
                    <a:pt x="17" y="64"/>
                  </a:lnTo>
                  <a:lnTo>
                    <a:pt x="11" y="64"/>
                  </a:lnTo>
                  <a:lnTo>
                    <a:pt x="11" y="60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solidFill>
              <a:srgbClr val="0000FF"/>
            </a:solidFill>
            <a:ln w="17463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pic>
          <p:nvPicPr>
            <p:cNvPr id="145" name="Picture 14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044" y="3591"/>
              <a:ext cx="95" cy="10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</p:pic>
      </p:grpSp>
      <p:grpSp>
        <p:nvGrpSpPr>
          <p:cNvPr id="59" name="Group 58"/>
          <p:cNvGrpSpPr>
            <a:grpSpLocks/>
          </p:cNvGrpSpPr>
          <p:nvPr/>
        </p:nvGrpSpPr>
        <p:grpSpPr bwMode="auto">
          <a:xfrm>
            <a:off x="687352" y="1173675"/>
            <a:ext cx="403164" cy="187584"/>
            <a:chOff x="479" y="2099"/>
            <a:chExt cx="325" cy="139"/>
          </a:xfrm>
        </p:grpSpPr>
        <p:sp>
          <p:nvSpPr>
            <p:cNvPr id="130" name="Freeform 129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1" name="Freeform 130"/>
            <p:cNvSpPr>
              <a:spLocks/>
            </p:cNvSpPr>
            <p:nvPr/>
          </p:nvSpPr>
          <p:spPr bwMode="auto">
            <a:xfrm>
              <a:off x="650" y="2099"/>
              <a:ext cx="154" cy="139"/>
            </a:xfrm>
            <a:custGeom>
              <a:avLst/>
              <a:gdLst>
                <a:gd name="T0" fmla="*/ 30 w 203"/>
                <a:gd name="T1" fmla="*/ 0 h 152"/>
                <a:gd name="T2" fmla="*/ 37 w 203"/>
                <a:gd name="T3" fmla="*/ 0 h 152"/>
                <a:gd name="T4" fmla="*/ 43 w 203"/>
                <a:gd name="T5" fmla="*/ 5 h 152"/>
                <a:gd name="T6" fmla="*/ 49 w 203"/>
                <a:gd name="T7" fmla="*/ 5 h 152"/>
                <a:gd name="T8" fmla="*/ 54 w 203"/>
                <a:gd name="T9" fmla="*/ 10 h 152"/>
                <a:gd name="T10" fmla="*/ 58 w 203"/>
                <a:gd name="T11" fmla="*/ 16 h 152"/>
                <a:gd name="T12" fmla="*/ 61 w 203"/>
                <a:gd name="T13" fmla="*/ 26 h 152"/>
                <a:gd name="T14" fmla="*/ 65 w 203"/>
                <a:gd name="T15" fmla="*/ 32 h 152"/>
                <a:gd name="T16" fmla="*/ 68 w 203"/>
                <a:gd name="T17" fmla="*/ 42 h 152"/>
                <a:gd name="T18" fmla="*/ 68 w 203"/>
                <a:gd name="T19" fmla="*/ 54 h 152"/>
                <a:gd name="T20" fmla="*/ 68 w 203"/>
                <a:gd name="T21" fmla="*/ 64 h 152"/>
                <a:gd name="T22" fmla="*/ 65 w 203"/>
                <a:gd name="T23" fmla="*/ 74 h 152"/>
                <a:gd name="T24" fmla="*/ 61 w 203"/>
                <a:gd name="T25" fmla="*/ 83 h 152"/>
                <a:gd name="T26" fmla="*/ 58 w 203"/>
                <a:gd name="T27" fmla="*/ 91 h 152"/>
                <a:gd name="T28" fmla="*/ 54 w 203"/>
                <a:gd name="T29" fmla="*/ 96 h 152"/>
                <a:gd name="T30" fmla="*/ 49 w 203"/>
                <a:gd name="T31" fmla="*/ 102 h 152"/>
                <a:gd name="T32" fmla="*/ 43 w 203"/>
                <a:gd name="T33" fmla="*/ 106 h 152"/>
                <a:gd name="T34" fmla="*/ 37 w 203"/>
                <a:gd name="T35" fmla="*/ 106 h 152"/>
                <a:gd name="T36" fmla="*/ 30 w 203"/>
                <a:gd name="T37" fmla="*/ 106 h 152"/>
                <a:gd name="T38" fmla="*/ 24 w 203"/>
                <a:gd name="T39" fmla="*/ 106 h 152"/>
                <a:gd name="T40" fmla="*/ 19 w 203"/>
                <a:gd name="T41" fmla="*/ 102 h 152"/>
                <a:gd name="T42" fmla="*/ 15 w 203"/>
                <a:gd name="T43" fmla="*/ 96 h 152"/>
                <a:gd name="T44" fmla="*/ 10 w 203"/>
                <a:gd name="T45" fmla="*/ 91 h 152"/>
                <a:gd name="T46" fmla="*/ 6 w 203"/>
                <a:gd name="T47" fmla="*/ 83 h 152"/>
                <a:gd name="T48" fmla="*/ 4 w 203"/>
                <a:gd name="T49" fmla="*/ 74 h 152"/>
                <a:gd name="T50" fmla="*/ 2 w 203"/>
                <a:gd name="T51" fmla="*/ 64 h 152"/>
                <a:gd name="T52" fmla="*/ 0 w 203"/>
                <a:gd name="T53" fmla="*/ 54 h 152"/>
                <a:gd name="T54" fmla="*/ 2 w 203"/>
                <a:gd name="T55" fmla="*/ 42 h 152"/>
                <a:gd name="T56" fmla="*/ 4 w 203"/>
                <a:gd name="T57" fmla="*/ 32 h 152"/>
                <a:gd name="T58" fmla="*/ 6 w 203"/>
                <a:gd name="T59" fmla="*/ 26 h 152"/>
                <a:gd name="T60" fmla="*/ 10 w 203"/>
                <a:gd name="T61" fmla="*/ 16 h 152"/>
                <a:gd name="T62" fmla="*/ 15 w 203"/>
                <a:gd name="T63" fmla="*/ 10 h 152"/>
                <a:gd name="T64" fmla="*/ 19 w 203"/>
                <a:gd name="T65" fmla="*/ 5 h 152"/>
                <a:gd name="T66" fmla="*/ 24 w 203"/>
                <a:gd name="T67" fmla="*/ 5 h 152"/>
                <a:gd name="T68" fmla="*/ 30 w 203"/>
                <a:gd name="T69" fmla="*/ 0 h 152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203"/>
                <a:gd name="T106" fmla="*/ 0 h 152"/>
                <a:gd name="T107" fmla="*/ 203 w 203"/>
                <a:gd name="T108" fmla="*/ 152 h 152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203" h="152">
                  <a:moveTo>
                    <a:pt x="91" y="0"/>
                  </a:moveTo>
                  <a:lnTo>
                    <a:pt x="113" y="0"/>
                  </a:lnTo>
                  <a:lnTo>
                    <a:pt x="130" y="5"/>
                  </a:lnTo>
                  <a:lnTo>
                    <a:pt x="147" y="5"/>
                  </a:lnTo>
                  <a:lnTo>
                    <a:pt x="164" y="14"/>
                  </a:lnTo>
                  <a:lnTo>
                    <a:pt x="175" y="23"/>
                  </a:lnTo>
                  <a:lnTo>
                    <a:pt x="186" y="37"/>
                  </a:lnTo>
                  <a:lnTo>
                    <a:pt x="198" y="46"/>
                  </a:lnTo>
                  <a:lnTo>
                    <a:pt x="203" y="60"/>
                  </a:lnTo>
                  <a:lnTo>
                    <a:pt x="203" y="78"/>
                  </a:lnTo>
                  <a:lnTo>
                    <a:pt x="203" y="92"/>
                  </a:lnTo>
                  <a:lnTo>
                    <a:pt x="198" y="106"/>
                  </a:lnTo>
                  <a:lnTo>
                    <a:pt x="186" y="119"/>
                  </a:lnTo>
                  <a:lnTo>
                    <a:pt x="175" y="129"/>
                  </a:lnTo>
                  <a:lnTo>
                    <a:pt x="164" y="138"/>
                  </a:lnTo>
                  <a:lnTo>
                    <a:pt x="147" y="147"/>
                  </a:lnTo>
                  <a:lnTo>
                    <a:pt x="130" y="152"/>
                  </a:lnTo>
                  <a:lnTo>
                    <a:pt x="113" y="152"/>
                  </a:lnTo>
                  <a:lnTo>
                    <a:pt x="91" y="152"/>
                  </a:lnTo>
                  <a:lnTo>
                    <a:pt x="74" y="152"/>
                  </a:lnTo>
                  <a:lnTo>
                    <a:pt x="57" y="147"/>
                  </a:lnTo>
                  <a:lnTo>
                    <a:pt x="45" y="138"/>
                  </a:lnTo>
                  <a:lnTo>
                    <a:pt x="29" y="129"/>
                  </a:lnTo>
                  <a:lnTo>
                    <a:pt x="17" y="119"/>
                  </a:lnTo>
                  <a:lnTo>
                    <a:pt x="12" y="106"/>
                  </a:lnTo>
                  <a:lnTo>
                    <a:pt x="6" y="92"/>
                  </a:lnTo>
                  <a:lnTo>
                    <a:pt x="0" y="78"/>
                  </a:lnTo>
                  <a:lnTo>
                    <a:pt x="6" y="60"/>
                  </a:lnTo>
                  <a:lnTo>
                    <a:pt x="12" y="46"/>
                  </a:lnTo>
                  <a:lnTo>
                    <a:pt x="17" y="37"/>
                  </a:lnTo>
                  <a:lnTo>
                    <a:pt x="29" y="23"/>
                  </a:lnTo>
                  <a:lnTo>
                    <a:pt x="45" y="14"/>
                  </a:lnTo>
                  <a:lnTo>
                    <a:pt x="57" y="5"/>
                  </a:lnTo>
                  <a:lnTo>
                    <a:pt x="74" y="5"/>
                  </a:lnTo>
                  <a:lnTo>
                    <a:pt x="91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2" name="Rectangle 131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solidFill>
              <a:srgbClr val="FF0066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3" name="Rectangle 132"/>
            <p:cNvSpPr>
              <a:spLocks noChangeArrowheads="1"/>
            </p:cNvSpPr>
            <p:nvPr/>
          </p:nvSpPr>
          <p:spPr bwMode="auto">
            <a:xfrm>
              <a:off x="479" y="2147"/>
              <a:ext cx="175" cy="24"/>
            </a:xfrm>
            <a:prstGeom prst="rect">
              <a:avLst/>
            </a:prstGeom>
            <a:noFill/>
            <a:ln w="17463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4" name="Freeform 133"/>
            <p:cNvSpPr>
              <a:spLocks noEditPoints="1"/>
            </p:cNvSpPr>
            <p:nvPr/>
          </p:nvSpPr>
          <p:spPr bwMode="auto">
            <a:xfrm>
              <a:off x="479" y="2167"/>
              <a:ext cx="59" cy="54"/>
            </a:xfrm>
            <a:custGeom>
              <a:avLst/>
              <a:gdLst>
                <a:gd name="T0" fmla="*/ 0 w 79"/>
                <a:gd name="T1" fmla="*/ 0 h 59"/>
                <a:gd name="T2" fmla="*/ 9 w 79"/>
                <a:gd name="T3" fmla="*/ 0 h 59"/>
                <a:gd name="T4" fmla="*/ 7 w 79"/>
                <a:gd name="T5" fmla="*/ 38 h 59"/>
                <a:gd name="T6" fmla="*/ 7 w 79"/>
                <a:gd name="T7" fmla="*/ 41 h 59"/>
                <a:gd name="T8" fmla="*/ 5 w 79"/>
                <a:gd name="T9" fmla="*/ 41 h 59"/>
                <a:gd name="T10" fmla="*/ 3 w 79"/>
                <a:gd name="T11" fmla="*/ 41 h 59"/>
                <a:gd name="T12" fmla="*/ 1 w 79"/>
                <a:gd name="T13" fmla="*/ 38 h 59"/>
                <a:gd name="T14" fmla="*/ 0 w 79"/>
                <a:gd name="T15" fmla="*/ 0 h 59"/>
                <a:gd name="T16" fmla="*/ 16 w 79"/>
                <a:gd name="T17" fmla="*/ 0 h 59"/>
                <a:gd name="T18" fmla="*/ 25 w 79"/>
                <a:gd name="T19" fmla="*/ 0 h 59"/>
                <a:gd name="T20" fmla="*/ 23 w 79"/>
                <a:gd name="T21" fmla="*/ 38 h 59"/>
                <a:gd name="T22" fmla="*/ 23 w 79"/>
                <a:gd name="T23" fmla="*/ 41 h 59"/>
                <a:gd name="T24" fmla="*/ 21 w 79"/>
                <a:gd name="T25" fmla="*/ 41 h 59"/>
                <a:gd name="T26" fmla="*/ 19 w 79"/>
                <a:gd name="T27" fmla="*/ 41 h 59"/>
                <a:gd name="T28" fmla="*/ 17 w 79"/>
                <a:gd name="T29" fmla="*/ 38 h 59"/>
                <a:gd name="T30" fmla="*/ 16 w 79"/>
                <a:gd name="T31" fmla="*/ 0 h 5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9"/>
                <a:gd name="T49" fmla="*/ 0 h 59"/>
                <a:gd name="T50" fmla="*/ 79 w 79"/>
                <a:gd name="T51" fmla="*/ 59 h 5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9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  <a:close/>
                  <a:moveTo>
                    <a:pt x="51" y="0"/>
                  </a:moveTo>
                  <a:lnTo>
                    <a:pt x="79" y="0"/>
                  </a:lnTo>
                  <a:lnTo>
                    <a:pt x="73" y="55"/>
                  </a:lnTo>
                  <a:lnTo>
                    <a:pt x="73" y="59"/>
                  </a:lnTo>
                  <a:lnTo>
                    <a:pt x="68" y="59"/>
                  </a:lnTo>
                  <a:lnTo>
                    <a:pt x="62" y="59"/>
                  </a:lnTo>
                  <a:lnTo>
                    <a:pt x="56" y="55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FF0066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5" name="Freeform 134"/>
            <p:cNvSpPr>
              <a:spLocks/>
            </p:cNvSpPr>
            <p:nvPr/>
          </p:nvSpPr>
          <p:spPr bwMode="auto">
            <a:xfrm>
              <a:off x="479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3" y="55"/>
                  </a:lnTo>
                  <a:lnTo>
                    <a:pt x="23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6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36" name="Freeform 135"/>
            <p:cNvSpPr>
              <a:spLocks/>
            </p:cNvSpPr>
            <p:nvPr/>
          </p:nvSpPr>
          <p:spPr bwMode="auto">
            <a:xfrm>
              <a:off x="517" y="2167"/>
              <a:ext cx="21" cy="54"/>
            </a:xfrm>
            <a:custGeom>
              <a:avLst/>
              <a:gdLst>
                <a:gd name="T0" fmla="*/ 0 w 28"/>
                <a:gd name="T1" fmla="*/ 0 h 59"/>
                <a:gd name="T2" fmla="*/ 9 w 28"/>
                <a:gd name="T3" fmla="*/ 0 h 59"/>
                <a:gd name="T4" fmla="*/ 8 w 28"/>
                <a:gd name="T5" fmla="*/ 38 h 59"/>
                <a:gd name="T6" fmla="*/ 8 w 28"/>
                <a:gd name="T7" fmla="*/ 41 h 59"/>
                <a:gd name="T8" fmla="*/ 6 w 28"/>
                <a:gd name="T9" fmla="*/ 41 h 59"/>
                <a:gd name="T10" fmla="*/ 4 w 28"/>
                <a:gd name="T11" fmla="*/ 41 h 59"/>
                <a:gd name="T12" fmla="*/ 2 w 28"/>
                <a:gd name="T13" fmla="*/ 38 h 59"/>
                <a:gd name="T14" fmla="*/ 0 w 28"/>
                <a:gd name="T15" fmla="*/ 0 h 59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59"/>
                <a:gd name="T26" fmla="*/ 28 w 28"/>
                <a:gd name="T27" fmla="*/ 59 h 59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59">
                  <a:moveTo>
                    <a:pt x="0" y="0"/>
                  </a:moveTo>
                  <a:lnTo>
                    <a:pt x="28" y="0"/>
                  </a:lnTo>
                  <a:lnTo>
                    <a:pt x="22" y="55"/>
                  </a:lnTo>
                  <a:lnTo>
                    <a:pt x="22" y="59"/>
                  </a:lnTo>
                  <a:lnTo>
                    <a:pt x="17" y="59"/>
                  </a:lnTo>
                  <a:lnTo>
                    <a:pt x="11" y="59"/>
                  </a:lnTo>
                  <a:lnTo>
                    <a:pt x="5" y="55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pic>
          <p:nvPicPr>
            <p:cNvPr id="137" name="Picture 13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72" y="2112"/>
              <a:ext cx="107" cy="1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60" name="Group 59"/>
          <p:cNvGrpSpPr>
            <a:grpSpLocks/>
          </p:cNvGrpSpPr>
          <p:nvPr/>
        </p:nvGrpSpPr>
        <p:grpSpPr bwMode="auto">
          <a:xfrm>
            <a:off x="747302" y="2545352"/>
            <a:ext cx="440962" cy="249178"/>
            <a:chOff x="807" y="2428"/>
            <a:chExt cx="315" cy="178"/>
          </a:xfrm>
        </p:grpSpPr>
        <p:sp>
          <p:nvSpPr>
            <p:cNvPr id="123" name="Freeform 122"/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4" name="Freeform 123"/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5" name="Freeform 124"/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6" name="Freeform 125"/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7" name="Freeform 126"/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8" name="Freeform 127"/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9" name="Freeform 128"/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</p:grpSp>
      <p:sp>
        <p:nvSpPr>
          <p:cNvPr id="61" name="Line 31"/>
          <p:cNvSpPr>
            <a:spLocks noChangeShapeType="1"/>
          </p:cNvSpPr>
          <p:nvPr/>
        </p:nvSpPr>
        <p:spPr bwMode="auto">
          <a:xfrm>
            <a:off x="4843867" y="2740829"/>
            <a:ext cx="894244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62" name="Text Box 32"/>
          <p:cNvSpPr txBox="1">
            <a:spLocks noChangeArrowheads="1"/>
          </p:cNvSpPr>
          <p:nvPr/>
        </p:nvSpPr>
        <p:spPr bwMode="auto">
          <a:xfrm>
            <a:off x="611195" y="748113"/>
            <a:ext cx="1048236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116"/>
              <a:t>User A</a:t>
            </a: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6264467" y="687918"/>
            <a:ext cx="1058303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116"/>
              <a:t>User B</a:t>
            </a:r>
          </a:p>
        </p:txBody>
      </p:sp>
      <p:sp>
        <p:nvSpPr>
          <p:cNvPr id="64" name="Text Box 34"/>
          <p:cNvSpPr txBox="1">
            <a:spLocks noChangeArrowheads="1"/>
          </p:cNvSpPr>
          <p:nvPr/>
        </p:nvSpPr>
        <p:spPr bwMode="auto">
          <a:xfrm>
            <a:off x="3193134" y="798509"/>
            <a:ext cx="1967205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587" b="0" u="none" dirty="0"/>
              <a:t>Arithmetic in GF(2</a:t>
            </a:r>
            <a:r>
              <a:rPr lang="en-AU" sz="1587" b="0" u="none" baseline="30000" dirty="0"/>
              <a:t>6</a:t>
            </a:r>
            <a:r>
              <a:rPr lang="en-AU" sz="1587" b="0" u="none" dirty="0"/>
              <a:t>)</a:t>
            </a:r>
          </a:p>
        </p:txBody>
      </p:sp>
      <p:sp>
        <p:nvSpPr>
          <p:cNvPr id="66" name="Text Box 36"/>
          <p:cNvSpPr txBox="1">
            <a:spLocks noChangeArrowheads="1"/>
          </p:cNvSpPr>
          <p:nvPr/>
        </p:nvSpPr>
        <p:spPr bwMode="auto">
          <a:xfrm>
            <a:off x="320782" y="1427626"/>
            <a:ext cx="2748964" cy="58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587" b="0" u="none" dirty="0" err="1">
                <a:solidFill>
                  <a:schemeClr val="hlink"/>
                </a:solidFill>
              </a:rPr>
              <a:t>E</a:t>
            </a:r>
            <a:r>
              <a:rPr lang="en-AU" sz="1587" u="none" baseline="-25000" dirty="0" err="1">
                <a:solidFill>
                  <a:schemeClr val="hlink"/>
                </a:solidFill>
              </a:rPr>
              <a:t>a</a:t>
            </a:r>
            <a:r>
              <a:rPr lang="en-AU" sz="1587" b="0" u="none" dirty="0"/>
              <a:t> =  </a:t>
            </a:r>
            <a:r>
              <a:rPr lang="en-AU" sz="1587" b="0" u="none" dirty="0">
                <a:solidFill>
                  <a:srgbClr val="FF0000"/>
                </a:solidFill>
              </a:rPr>
              <a:t>16</a:t>
            </a:r>
            <a:r>
              <a:rPr lang="en-AU" sz="1587" b="0" u="none" dirty="0"/>
              <a:t> </a:t>
            </a:r>
          </a:p>
          <a:p>
            <a:pPr defTabSz="671932"/>
            <a:r>
              <a:rPr lang="en-AU" sz="1587" b="0" u="none" dirty="0">
                <a:solidFill>
                  <a:schemeClr val="hlink"/>
                </a:solidFill>
              </a:rPr>
              <a:t>D</a:t>
            </a:r>
            <a:r>
              <a:rPr lang="en-AU" sz="1587" u="none" baseline="-25000" dirty="0">
                <a:solidFill>
                  <a:schemeClr val="hlink"/>
                </a:solidFill>
              </a:rPr>
              <a:t>a</a:t>
            </a:r>
            <a:r>
              <a:rPr lang="en-AU" sz="1587" b="0" u="none" dirty="0"/>
              <a:t> = E</a:t>
            </a:r>
            <a:r>
              <a:rPr lang="en-AU" sz="1587" u="none" baseline="-25000" dirty="0"/>
              <a:t>a</a:t>
            </a:r>
            <a:r>
              <a:rPr lang="en-AU" sz="1587" b="0" u="none" baseline="30000" dirty="0"/>
              <a:t>-1 </a:t>
            </a:r>
            <a:r>
              <a:rPr lang="en-AU" sz="1587" b="0" u="none" dirty="0"/>
              <a:t>=16 </a:t>
            </a:r>
            <a:r>
              <a:rPr lang="en-AU" sz="1587" b="0" u="none" baseline="30000" dirty="0"/>
              <a:t>-1</a:t>
            </a:r>
            <a:r>
              <a:rPr lang="en-AU" sz="1587" b="0" u="none" dirty="0"/>
              <a:t> mod 63 =</a:t>
            </a:r>
            <a:r>
              <a:rPr lang="en-AU" sz="1587" b="0" u="none" dirty="0">
                <a:solidFill>
                  <a:srgbClr val="FF0000"/>
                </a:solidFill>
              </a:rPr>
              <a:t>4</a:t>
            </a:r>
            <a:endParaRPr lang="en-US" sz="1587" b="0" u="none" dirty="0">
              <a:solidFill>
                <a:srgbClr val="FF0000"/>
              </a:solidFill>
            </a:endParaRPr>
          </a:p>
        </p:txBody>
      </p:sp>
      <p:grpSp>
        <p:nvGrpSpPr>
          <p:cNvPr id="67" name="Group 66"/>
          <p:cNvGrpSpPr>
            <a:grpSpLocks/>
          </p:cNvGrpSpPr>
          <p:nvPr/>
        </p:nvGrpSpPr>
        <p:grpSpPr bwMode="auto">
          <a:xfrm rot="1330692">
            <a:off x="2465197" y="750913"/>
            <a:ext cx="373768" cy="443761"/>
            <a:chOff x="4896" y="2352"/>
            <a:chExt cx="735" cy="826"/>
          </a:xfrm>
        </p:grpSpPr>
        <p:sp>
          <p:nvSpPr>
            <p:cNvPr id="116" name="Freeform 115"/>
            <p:cNvSpPr>
              <a:spLocks/>
            </p:cNvSpPr>
            <p:nvPr/>
          </p:nvSpPr>
          <p:spPr bwMode="auto">
            <a:xfrm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7" name="Freeform 116"/>
            <p:cNvSpPr>
              <a:spLocks/>
            </p:cNvSpPr>
            <p:nvPr/>
          </p:nvSpPr>
          <p:spPr bwMode="auto">
            <a:xfrm rot="-46753">
              <a:off x="4896" y="2352"/>
              <a:ext cx="735" cy="826"/>
            </a:xfrm>
            <a:custGeom>
              <a:avLst/>
              <a:gdLst>
                <a:gd name="T0" fmla="*/ 377 w 735"/>
                <a:gd name="T1" fmla="*/ 826 h 826"/>
                <a:gd name="T2" fmla="*/ 68 w 735"/>
                <a:gd name="T3" fmla="*/ 563 h 826"/>
                <a:gd name="T4" fmla="*/ 45 w 735"/>
                <a:gd name="T5" fmla="*/ 540 h 826"/>
                <a:gd name="T6" fmla="*/ 27 w 735"/>
                <a:gd name="T7" fmla="*/ 517 h 826"/>
                <a:gd name="T8" fmla="*/ 14 w 735"/>
                <a:gd name="T9" fmla="*/ 486 h 826"/>
                <a:gd name="T10" fmla="*/ 5 w 735"/>
                <a:gd name="T11" fmla="*/ 454 h 826"/>
                <a:gd name="T12" fmla="*/ 0 w 735"/>
                <a:gd name="T13" fmla="*/ 440 h 826"/>
                <a:gd name="T14" fmla="*/ 0 w 735"/>
                <a:gd name="T15" fmla="*/ 422 h 826"/>
                <a:gd name="T16" fmla="*/ 0 w 735"/>
                <a:gd name="T17" fmla="*/ 404 h 826"/>
                <a:gd name="T18" fmla="*/ 0 w 735"/>
                <a:gd name="T19" fmla="*/ 386 h 826"/>
                <a:gd name="T20" fmla="*/ 0 w 735"/>
                <a:gd name="T21" fmla="*/ 368 h 826"/>
                <a:gd name="T22" fmla="*/ 0 w 735"/>
                <a:gd name="T23" fmla="*/ 350 h 826"/>
                <a:gd name="T24" fmla="*/ 5 w 735"/>
                <a:gd name="T25" fmla="*/ 331 h 826"/>
                <a:gd name="T26" fmla="*/ 9 w 735"/>
                <a:gd name="T27" fmla="*/ 313 h 826"/>
                <a:gd name="T28" fmla="*/ 14 w 735"/>
                <a:gd name="T29" fmla="*/ 291 h 826"/>
                <a:gd name="T30" fmla="*/ 23 w 735"/>
                <a:gd name="T31" fmla="*/ 272 h 826"/>
                <a:gd name="T32" fmla="*/ 27 w 735"/>
                <a:gd name="T33" fmla="*/ 254 h 826"/>
                <a:gd name="T34" fmla="*/ 36 w 735"/>
                <a:gd name="T35" fmla="*/ 236 h 826"/>
                <a:gd name="T36" fmla="*/ 45 w 735"/>
                <a:gd name="T37" fmla="*/ 214 h 826"/>
                <a:gd name="T38" fmla="*/ 54 w 735"/>
                <a:gd name="T39" fmla="*/ 195 h 826"/>
                <a:gd name="T40" fmla="*/ 68 w 735"/>
                <a:gd name="T41" fmla="*/ 177 h 826"/>
                <a:gd name="T42" fmla="*/ 82 w 735"/>
                <a:gd name="T43" fmla="*/ 159 h 826"/>
                <a:gd name="T44" fmla="*/ 104 w 735"/>
                <a:gd name="T45" fmla="*/ 123 h 826"/>
                <a:gd name="T46" fmla="*/ 132 w 735"/>
                <a:gd name="T47" fmla="*/ 96 h 826"/>
                <a:gd name="T48" fmla="*/ 163 w 735"/>
                <a:gd name="T49" fmla="*/ 68 h 826"/>
                <a:gd name="T50" fmla="*/ 191 w 735"/>
                <a:gd name="T51" fmla="*/ 46 h 826"/>
                <a:gd name="T52" fmla="*/ 222 w 735"/>
                <a:gd name="T53" fmla="*/ 28 h 826"/>
                <a:gd name="T54" fmla="*/ 254 w 735"/>
                <a:gd name="T55" fmla="*/ 14 h 826"/>
                <a:gd name="T56" fmla="*/ 286 w 735"/>
                <a:gd name="T57" fmla="*/ 5 h 826"/>
                <a:gd name="T58" fmla="*/ 318 w 735"/>
                <a:gd name="T59" fmla="*/ 0 h 826"/>
                <a:gd name="T60" fmla="*/ 345 w 735"/>
                <a:gd name="T61" fmla="*/ 0 h 826"/>
                <a:gd name="T62" fmla="*/ 372 w 735"/>
                <a:gd name="T63" fmla="*/ 9 h 826"/>
                <a:gd name="T64" fmla="*/ 399 w 735"/>
                <a:gd name="T65" fmla="*/ 23 h 826"/>
                <a:gd name="T66" fmla="*/ 426 w 735"/>
                <a:gd name="T67" fmla="*/ 37 h 826"/>
                <a:gd name="T68" fmla="*/ 735 w 735"/>
                <a:gd name="T69" fmla="*/ 304 h 826"/>
                <a:gd name="T70" fmla="*/ 699 w 735"/>
                <a:gd name="T71" fmla="*/ 354 h 826"/>
                <a:gd name="T72" fmla="*/ 390 w 735"/>
                <a:gd name="T73" fmla="*/ 91 h 826"/>
                <a:gd name="T74" fmla="*/ 367 w 735"/>
                <a:gd name="T75" fmla="*/ 77 h 826"/>
                <a:gd name="T76" fmla="*/ 349 w 735"/>
                <a:gd name="T77" fmla="*/ 68 h 826"/>
                <a:gd name="T78" fmla="*/ 327 w 735"/>
                <a:gd name="T79" fmla="*/ 64 h 826"/>
                <a:gd name="T80" fmla="*/ 304 w 735"/>
                <a:gd name="T81" fmla="*/ 59 h 826"/>
                <a:gd name="T82" fmla="*/ 277 w 735"/>
                <a:gd name="T83" fmla="*/ 64 h 826"/>
                <a:gd name="T84" fmla="*/ 254 w 735"/>
                <a:gd name="T85" fmla="*/ 68 h 826"/>
                <a:gd name="T86" fmla="*/ 227 w 735"/>
                <a:gd name="T87" fmla="*/ 82 h 826"/>
                <a:gd name="T88" fmla="*/ 204 w 735"/>
                <a:gd name="T89" fmla="*/ 96 h 826"/>
                <a:gd name="T90" fmla="*/ 177 w 735"/>
                <a:gd name="T91" fmla="*/ 114 h 826"/>
                <a:gd name="T92" fmla="*/ 154 w 735"/>
                <a:gd name="T93" fmla="*/ 132 h 826"/>
                <a:gd name="T94" fmla="*/ 132 w 735"/>
                <a:gd name="T95" fmla="*/ 159 h 826"/>
                <a:gd name="T96" fmla="*/ 113 w 735"/>
                <a:gd name="T97" fmla="*/ 186 h 826"/>
                <a:gd name="T98" fmla="*/ 95 w 735"/>
                <a:gd name="T99" fmla="*/ 218 h 826"/>
                <a:gd name="T100" fmla="*/ 77 w 735"/>
                <a:gd name="T101" fmla="*/ 245 h 826"/>
                <a:gd name="T102" fmla="*/ 68 w 735"/>
                <a:gd name="T103" fmla="*/ 277 h 826"/>
                <a:gd name="T104" fmla="*/ 59 w 735"/>
                <a:gd name="T105" fmla="*/ 309 h 826"/>
                <a:gd name="T106" fmla="*/ 50 w 735"/>
                <a:gd name="T107" fmla="*/ 341 h 826"/>
                <a:gd name="T108" fmla="*/ 50 w 735"/>
                <a:gd name="T109" fmla="*/ 368 h 826"/>
                <a:gd name="T110" fmla="*/ 50 w 735"/>
                <a:gd name="T111" fmla="*/ 400 h 826"/>
                <a:gd name="T112" fmla="*/ 54 w 735"/>
                <a:gd name="T113" fmla="*/ 427 h 826"/>
                <a:gd name="T114" fmla="*/ 59 w 735"/>
                <a:gd name="T115" fmla="*/ 449 h 826"/>
                <a:gd name="T116" fmla="*/ 73 w 735"/>
                <a:gd name="T117" fmla="*/ 472 h 826"/>
                <a:gd name="T118" fmla="*/ 86 w 735"/>
                <a:gd name="T119" fmla="*/ 490 h 826"/>
                <a:gd name="T120" fmla="*/ 104 w 735"/>
                <a:gd name="T121" fmla="*/ 508 h 826"/>
                <a:gd name="T122" fmla="*/ 413 w 735"/>
                <a:gd name="T123" fmla="*/ 772 h 826"/>
                <a:gd name="T124" fmla="*/ 377 w 735"/>
                <a:gd name="T125" fmla="*/ 826 h 82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735"/>
                <a:gd name="T190" fmla="*/ 0 h 826"/>
                <a:gd name="T191" fmla="*/ 735 w 735"/>
                <a:gd name="T192" fmla="*/ 826 h 826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735" h="826">
                  <a:moveTo>
                    <a:pt x="377" y="826"/>
                  </a:moveTo>
                  <a:lnTo>
                    <a:pt x="68" y="563"/>
                  </a:lnTo>
                  <a:lnTo>
                    <a:pt x="45" y="540"/>
                  </a:lnTo>
                  <a:lnTo>
                    <a:pt x="27" y="517"/>
                  </a:lnTo>
                  <a:lnTo>
                    <a:pt x="14" y="486"/>
                  </a:lnTo>
                  <a:lnTo>
                    <a:pt x="5" y="454"/>
                  </a:lnTo>
                  <a:lnTo>
                    <a:pt x="0" y="440"/>
                  </a:lnTo>
                  <a:lnTo>
                    <a:pt x="0" y="422"/>
                  </a:lnTo>
                  <a:lnTo>
                    <a:pt x="0" y="404"/>
                  </a:lnTo>
                  <a:lnTo>
                    <a:pt x="0" y="386"/>
                  </a:lnTo>
                  <a:lnTo>
                    <a:pt x="0" y="368"/>
                  </a:lnTo>
                  <a:lnTo>
                    <a:pt x="0" y="350"/>
                  </a:lnTo>
                  <a:lnTo>
                    <a:pt x="5" y="331"/>
                  </a:lnTo>
                  <a:lnTo>
                    <a:pt x="9" y="313"/>
                  </a:lnTo>
                  <a:lnTo>
                    <a:pt x="14" y="291"/>
                  </a:lnTo>
                  <a:lnTo>
                    <a:pt x="23" y="272"/>
                  </a:lnTo>
                  <a:lnTo>
                    <a:pt x="27" y="254"/>
                  </a:lnTo>
                  <a:lnTo>
                    <a:pt x="36" y="236"/>
                  </a:lnTo>
                  <a:lnTo>
                    <a:pt x="45" y="214"/>
                  </a:lnTo>
                  <a:lnTo>
                    <a:pt x="54" y="195"/>
                  </a:lnTo>
                  <a:lnTo>
                    <a:pt x="68" y="177"/>
                  </a:lnTo>
                  <a:lnTo>
                    <a:pt x="82" y="159"/>
                  </a:lnTo>
                  <a:lnTo>
                    <a:pt x="104" y="123"/>
                  </a:lnTo>
                  <a:lnTo>
                    <a:pt x="132" y="96"/>
                  </a:lnTo>
                  <a:lnTo>
                    <a:pt x="163" y="68"/>
                  </a:lnTo>
                  <a:lnTo>
                    <a:pt x="191" y="46"/>
                  </a:lnTo>
                  <a:lnTo>
                    <a:pt x="222" y="28"/>
                  </a:lnTo>
                  <a:lnTo>
                    <a:pt x="254" y="14"/>
                  </a:lnTo>
                  <a:lnTo>
                    <a:pt x="286" y="5"/>
                  </a:lnTo>
                  <a:lnTo>
                    <a:pt x="318" y="0"/>
                  </a:lnTo>
                  <a:lnTo>
                    <a:pt x="345" y="0"/>
                  </a:lnTo>
                  <a:lnTo>
                    <a:pt x="372" y="9"/>
                  </a:lnTo>
                  <a:lnTo>
                    <a:pt x="399" y="23"/>
                  </a:lnTo>
                  <a:lnTo>
                    <a:pt x="426" y="37"/>
                  </a:lnTo>
                  <a:lnTo>
                    <a:pt x="735" y="304"/>
                  </a:lnTo>
                  <a:lnTo>
                    <a:pt x="699" y="354"/>
                  </a:lnTo>
                  <a:lnTo>
                    <a:pt x="390" y="91"/>
                  </a:lnTo>
                  <a:lnTo>
                    <a:pt x="367" y="77"/>
                  </a:lnTo>
                  <a:lnTo>
                    <a:pt x="349" y="68"/>
                  </a:lnTo>
                  <a:lnTo>
                    <a:pt x="327" y="64"/>
                  </a:lnTo>
                  <a:lnTo>
                    <a:pt x="304" y="59"/>
                  </a:lnTo>
                  <a:lnTo>
                    <a:pt x="277" y="64"/>
                  </a:lnTo>
                  <a:lnTo>
                    <a:pt x="254" y="68"/>
                  </a:lnTo>
                  <a:lnTo>
                    <a:pt x="227" y="82"/>
                  </a:lnTo>
                  <a:lnTo>
                    <a:pt x="204" y="96"/>
                  </a:lnTo>
                  <a:lnTo>
                    <a:pt x="177" y="114"/>
                  </a:lnTo>
                  <a:lnTo>
                    <a:pt x="154" y="132"/>
                  </a:lnTo>
                  <a:lnTo>
                    <a:pt x="132" y="159"/>
                  </a:lnTo>
                  <a:lnTo>
                    <a:pt x="113" y="186"/>
                  </a:lnTo>
                  <a:lnTo>
                    <a:pt x="95" y="218"/>
                  </a:lnTo>
                  <a:lnTo>
                    <a:pt x="77" y="245"/>
                  </a:lnTo>
                  <a:lnTo>
                    <a:pt x="68" y="277"/>
                  </a:lnTo>
                  <a:lnTo>
                    <a:pt x="59" y="309"/>
                  </a:lnTo>
                  <a:lnTo>
                    <a:pt x="50" y="341"/>
                  </a:lnTo>
                  <a:lnTo>
                    <a:pt x="50" y="368"/>
                  </a:lnTo>
                  <a:lnTo>
                    <a:pt x="50" y="400"/>
                  </a:lnTo>
                  <a:lnTo>
                    <a:pt x="54" y="427"/>
                  </a:lnTo>
                  <a:lnTo>
                    <a:pt x="59" y="449"/>
                  </a:lnTo>
                  <a:lnTo>
                    <a:pt x="73" y="472"/>
                  </a:lnTo>
                  <a:lnTo>
                    <a:pt x="86" y="490"/>
                  </a:lnTo>
                  <a:lnTo>
                    <a:pt x="104" y="508"/>
                  </a:lnTo>
                  <a:lnTo>
                    <a:pt x="413" y="772"/>
                  </a:lnTo>
                  <a:lnTo>
                    <a:pt x="377" y="826"/>
                  </a:lnTo>
                </a:path>
              </a:pathLst>
            </a:custGeom>
            <a:solidFill>
              <a:schemeClr val="tx2"/>
            </a:solidFill>
            <a:ln w="14288">
              <a:solidFill>
                <a:schemeClr val="tx2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8" name="Line 40"/>
            <p:cNvSpPr>
              <a:spLocks noChangeShapeType="1"/>
            </p:cNvSpPr>
            <p:nvPr/>
          </p:nvSpPr>
          <p:spPr bwMode="auto">
            <a:xfrm flipV="1">
              <a:off x="5037" y="2479"/>
              <a:ext cx="281" cy="4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9" name="Line 41"/>
            <p:cNvSpPr>
              <a:spLocks noChangeShapeType="1"/>
            </p:cNvSpPr>
            <p:nvPr/>
          </p:nvSpPr>
          <p:spPr bwMode="auto">
            <a:xfrm flipV="1">
              <a:off x="5077" y="2516"/>
              <a:ext cx="282" cy="4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0" name="Line 42"/>
            <p:cNvSpPr>
              <a:spLocks noChangeShapeType="1"/>
            </p:cNvSpPr>
            <p:nvPr/>
          </p:nvSpPr>
          <p:spPr bwMode="auto">
            <a:xfrm flipV="1">
              <a:off x="5318" y="2706"/>
              <a:ext cx="277" cy="413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1" name="Freeform 120"/>
            <p:cNvSpPr>
              <a:spLocks/>
            </p:cNvSpPr>
            <p:nvPr/>
          </p:nvSpPr>
          <p:spPr bwMode="auto">
            <a:xfrm>
              <a:off x="5268" y="2729"/>
              <a:ext cx="172" cy="172"/>
            </a:xfrm>
            <a:custGeom>
              <a:avLst/>
              <a:gdLst>
                <a:gd name="T0" fmla="*/ 113 w 172"/>
                <a:gd name="T1" fmla="*/ 172 h 172"/>
                <a:gd name="T2" fmla="*/ 27 w 172"/>
                <a:gd name="T3" fmla="*/ 100 h 172"/>
                <a:gd name="T4" fmla="*/ 23 w 172"/>
                <a:gd name="T5" fmla="*/ 95 h 172"/>
                <a:gd name="T6" fmla="*/ 14 w 172"/>
                <a:gd name="T7" fmla="*/ 86 h 172"/>
                <a:gd name="T8" fmla="*/ 9 w 172"/>
                <a:gd name="T9" fmla="*/ 81 h 172"/>
                <a:gd name="T10" fmla="*/ 5 w 172"/>
                <a:gd name="T11" fmla="*/ 72 h 172"/>
                <a:gd name="T12" fmla="*/ 5 w 172"/>
                <a:gd name="T13" fmla="*/ 68 h 172"/>
                <a:gd name="T14" fmla="*/ 0 w 172"/>
                <a:gd name="T15" fmla="*/ 59 h 172"/>
                <a:gd name="T16" fmla="*/ 0 w 172"/>
                <a:gd name="T17" fmla="*/ 54 h 172"/>
                <a:gd name="T18" fmla="*/ 0 w 172"/>
                <a:gd name="T19" fmla="*/ 45 h 172"/>
                <a:gd name="T20" fmla="*/ 0 w 172"/>
                <a:gd name="T21" fmla="*/ 36 h 172"/>
                <a:gd name="T22" fmla="*/ 5 w 172"/>
                <a:gd name="T23" fmla="*/ 32 h 172"/>
                <a:gd name="T24" fmla="*/ 5 w 172"/>
                <a:gd name="T25" fmla="*/ 23 h 172"/>
                <a:gd name="T26" fmla="*/ 9 w 172"/>
                <a:gd name="T27" fmla="*/ 18 h 172"/>
                <a:gd name="T28" fmla="*/ 14 w 172"/>
                <a:gd name="T29" fmla="*/ 13 h 172"/>
                <a:gd name="T30" fmla="*/ 18 w 172"/>
                <a:gd name="T31" fmla="*/ 9 h 172"/>
                <a:gd name="T32" fmla="*/ 23 w 172"/>
                <a:gd name="T33" fmla="*/ 4 h 172"/>
                <a:gd name="T34" fmla="*/ 27 w 172"/>
                <a:gd name="T35" fmla="*/ 0 h 172"/>
                <a:gd name="T36" fmla="*/ 36 w 172"/>
                <a:gd name="T37" fmla="*/ 0 h 172"/>
                <a:gd name="T38" fmla="*/ 41 w 172"/>
                <a:gd name="T39" fmla="*/ 0 h 172"/>
                <a:gd name="T40" fmla="*/ 50 w 172"/>
                <a:gd name="T41" fmla="*/ 0 h 172"/>
                <a:gd name="T42" fmla="*/ 54 w 172"/>
                <a:gd name="T43" fmla="*/ 0 h 172"/>
                <a:gd name="T44" fmla="*/ 63 w 172"/>
                <a:gd name="T45" fmla="*/ 4 h 172"/>
                <a:gd name="T46" fmla="*/ 73 w 172"/>
                <a:gd name="T47" fmla="*/ 4 h 172"/>
                <a:gd name="T48" fmla="*/ 77 w 172"/>
                <a:gd name="T49" fmla="*/ 9 h 172"/>
                <a:gd name="T50" fmla="*/ 86 w 172"/>
                <a:gd name="T51" fmla="*/ 13 h 172"/>
                <a:gd name="T52" fmla="*/ 172 w 172"/>
                <a:gd name="T53" fmla="*/ 91 h 172"/>
                <a:gd name="T54" fmla="*/ 163 w 172"/>
                <a:gd name="T55" fmla="*/ 100 h 172"/>
                <a:gd name="T56" fmla="*/ 77 w 172"/>
                <a:gd name="T57" fmla="*/ 23 h 172"/>
                <a:gd name="T58" fmla="*/ 73 w 172"/>
                <a:gd name="T59" fmla="*/ 18 h 172"/>
                <a:gd name="T60" fmla="*/ 68 w 172"/>
                <a:gd name="T61" fmla="*/ 18 h 172"/>
                <a:gd name="T62" fmla="*/ 63 w 172"/>
                <a:gd name="T63" fmla="*/ 13 h 172"/>
                <a:gd name="T64" fmla="*/ 54 w 172"/>
                <a:gd name="T65" fmla="*/ 13 h 172"/>
                <a:gd name="T66" fmla="*/ 50 w 172"/>
                <a:gd name="T67" fmla="*/ 13 h 172"/>
                <a:gd name="T68" fmla="*/ 45 w 172"/>
                <a:gd name="T69" fmla="*/ 9 h 172"/>
                <a:gd name="T70" fmla="*/ 41 w 172"/>
                <a:gd name="T71" fmla="*/ 13 h 172"/>
                <a:gd name="T72" fmla="*/ 36 w 172"/>
                <a:gd name="T73" fmla="*/ 13 h 172"/>
                <a:gd name="T74" fmla="*/ 32 w 172"/>
                <a:gd name="T75" fmla="*/ 13 h 172"/>
                <a:gd name="T76" fmla="*/ 27 w 172"/>
                <a:gd name="T77" fmla="*/ 18 h 172"/>
                <a:gd name="T78" fmla="*/ 23 w 172"/>
                <a:gd name="T79" fmla="*/ 23 h 172"/>
                <a:gd name="T80" fmla="*/ 18 w 172"/>
                <a:gd name="T81" fmla="*/ 27 h 172"/>
                <a:gd name="T82" fmla="*/ 14 w 172"/>
                <a:gd name="T83" fmla="*/ 32 h 172"/>
                <a:gd name="T84" fmla="*/ 14 w 172"/>
                <a:gd name="T85" fmla="*/ 36 h 172"/>
                <a:gd name="T86" fmla="*/ 14 w 172"/>
                <a:gd name="T87" fmla="*/ 41 h 172"/>
                <a:gd name="T88" fmla="*/ 14 w 172"/>
                <a:gd name="T89" fmla="*/ 45 h 172"/>
                <a:gd name="T90" fmla="*/ 14 w 172"/>
                <a:gd name="T91" fmla="*/ 54 h 172"/>
                <a:gd name="T92" fmla="*/ 14 w 172"/>
                <a:gd name="T93" fmla="*/ 59 h 172"/>
                <a:gd name="T94" fmla="*/ 14 w 172"/>
                <a:gd name="T95" fmla="*/ 63 h 172"/>
                <a:gd name="T96" fmla="*/ 18 w 172"/>
                <a:gd name="T97" fmla="*/ 72 h 172"/>
                <a:gd name="T98" fmla="*/ 18 w 172"/>
                <a:gd name="T99" fmla="*/ 77 h 172"/>
                <a:gd name="T100" fmla="*/ 23 w 172"/>
                <a:gd name="T101" fmla="*/ 81 h 172"/>
                <a:gd name="T102" fmla="*/ 27 w 172"/>
                <a:gd name="T103" fmla="*/ 86 h 172"/>
                <a:gd name="T104" fmla="*/ 32 w 172"/>
                <a:gd name="T105" fmla="*/ 91 h 172"/>
                <a:gd name="T106" fmla="*/ 118 w 172"/>
                <a:gd name="T107" fmla="*/ 163 h 172"/>
                <a:gd name="T108" fmla="*/ 113 w 172"/>
                <a:gd name="T109" fmla="*/ 172 h 172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72"/>
                <a:gd name="T166" fmla="*/ 0 h 172"/>
                <a:gd name="T167" fmla="*/ 172 w 172"/>
                <a:gd name="T168" fmla="*/ 172 h 172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72" h="172">
                  <a:moveTo>
                    <a:pt x="113" y="172"/>
                  </a:moveTo>
                  <a:lnTo>
                    <a:pt x="27" y="100"/>
                  </a:lnTo>
                  <a:lnTo>
                    <a:pt x="23" y="95"/>
                  </a:lnTo>
                  <a:lnTo>
                    <a:pt x="14" y="86"/>
                  </a:lnTo>
                  <a:lnTo>
                    <a:pt x="9" y="81"/>
                  </a:lnTo>
                  <a:lnTo>
                    <a:pt x="5" y="72"/>
                  </a:lnTo>
                  <a:lnTo>
                    <a:pt x="5" y="68"/>
                  </a:lnTo>
                  <a:lnTo>
                    <a:pt x="0" y="59"/>
                  </a:lnTo>
                  <a:lnTo>
                    <a:pt x="0" y="54"/>
                  </a:lnTo>
                  <a:lnTo>
                    <a:pt x="0" y="45"/>
                  </a:lnTo>
                  <a:lnTo>
                    <a:pt x="0" y="36"/>
                  </a:lnTo>
                  <a:lnTo>
                    <a:pt x="5" y="32"/>
                  </a:lnTo>
                  <a:lnTo>
                    <a:pt x="5" y="23"/>
                  </a:lnTo>
                  <a:lnTo>
                    <a:pt x="9" y="18"/>
                  </a:lnTo>
                  <a:lnTo>
                    <a:pt x="14" y="13"/>
                  </a:lnTo>
                  <a:lnTo>
                    <a:pt x="18" y="9"/>
                  </a:lnTo>
                  <a:lnTo>
                    <a:pt x="23" y="4"/>
                  </a:lnTo>
                  <a:lnTo>
                    <a:pt x="27" y="0"/>
                  </a:lnTo>
                  <a:lnTo>
                    <a:pt x="36" y="0"/>
                  </a:lnTo>
                  <a:lnTo>
                    <a:pt x="41" y="0"/>
                  </a:lnTo>
                  <a:lnTo>
                    <a:pt x="50" y="0"/>
                  </a:lnTo>
                  <a:lnTo>
                    <a:pt x="54" y="0"/>
                  </a:lnTo>
                  <a:lnTo>
                    <a:pt x="63" y="4"/>
                  </a:lnTo>
                  <a:lnTo>
                    <a:pt x="73" y="4"/>
                  </a:lnTo>
                  <a:lnTo>
                    <a:pt x="77" y="9"/>
                  </a:lnTo>
                  <a:lnTo>
                    <a:pt x="86" y="13"/>
                  </a:lnTo>
                  <a:lnTo>
                    <a:pt x="172" y="91"/>
                  </a:lnTo>
                  <a:lnTo>
                    <a:pt x="163" y="100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68" y="18"/>
                  </a:lnTo>
                  <a:lnTo>
                    <a:pt x="63" y="13"/>
                  </a:lnTo>
                  <a:lnTo>
                    <a:pt x="54" y="13"/>
                  </a:lnTo>
                  <a:lnTo>
                    <a:pt x="50" y="13"/>
                  </a:lnTo>
                  <a:lnTo>
                    <a:pt x="45" y="9"/>
                  </a:lnTo>
                  <a:lnTo>
                    <a:pt x="41" y="13"/>
                  </a:lnTo>
                  <a:lnTo>
                    <a:pt x="36" y="13"/>
                  </a:lnTo>
                  <a:lnTo>
                    <a:pt x="32" y="13"/>
                  </a:lnTo>
                  <a:lnTo>
                    <a:pt x="27" y="18"/>
                  </a:lnTo>
                  <a:lnTo>
                    <a:pt x="23" y="23"/>
                  </a:lnTo>
                  <a:lnTo>
                    <a:pt x="18" y="27"/>
                  </a:lnTo>
                  <a:lnTo>
                    <a:pt x="14" y="32"/>
                  </a:lnTo>
                  <a:lnTo>
                    <a:pt x="14" y="36"/>
                  </a:lnTo>
                  <a:lnTo>
                    <a:pt x="14" y="41"/>
                  </a:lnTo>
                  <a:lnTo>
                    <a:pt x="14" y="45"/>
                  </a:lnTo>
                  <a:lnTo>
                    <a:pt x="14" y="54"/>
                  </a:lnTo>
                  <a:lnTo>
                    <a:pt x="14" y="59"/>
                  </a:lnTo>
                  <a:lnTo>
                    <a:pt x="14" y="63"/>
                  </a:lnTo>
                  <a:lnTo>
                    <a:pt x="18" y="72"/>
                  </a:lnTo>
                  <a:lnTo>
                    <a:pt x="18" y="77"/>
                  </a:lnTo>
                  <a:lnTo>
                    <a:pt x="23" y="81"/>
                  </a:lnTo>
                  <a:lnTo>
                    <a:pt x="27" y="86"/>
                  </a:lnTo>
                  <a:lnTo>
                    <a:pt x="32" y="91"/>
                  </a:lnTo>
                  <a:lnTo>
                    <a:pt x="118" y="163"/>
                  </a:lnTo>
                  <a:lnTo>
                    <a:pt x="113" y="172"/>
                  </a:lnTo>
                  <a:close/>
                </a:path>
              </a:pathLst>
            </a:custGeom>
            <a:solidFill>
              <a:schemeClr val="tx2"/>
            </a:solidFill>
            <a:ln w="952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22" name="Line 44"/>
            <p:cNvSpPr>
              <a:spLocks noChangeShapeType="1"/>
            </p:cNvSpPr>
            <p:nvPr/>
          </p:nvSpPr>
          <p:spPr bwMode="auto">
            <a:xfrm flipV="1">
              <a:off x="5371" y="2829"/>
              <a:ext cx="60" cy="74"/>
            </a:xfrm>
            <a:prstGeom prst="line">
              <a:avLst/>
            </a:prstGeom>
            <a:noFill/>
            <a:ln w="14351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</p:grpSp>
      <p:sp>
        <p:nvSpPr>
          <p:cNvPr id="68" name="Text Box 45"/>
          <p:cNvSpPr txBox="1">
            <a:spLocks noChangeArrowheads="1"/>
          </p:cNvSpPr>
          <p:nvPr/>
        </p:nvSpPr>
        <p:spPr bwMode="auto">
          <a:xfrm>
            <a:off x="1197806" y="2525455"/>
            <a:ext cx="566182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Bookman Old Style" pitchFamily="18" charset="0"/>
              </a:rPr>
              <a:t>= M</a:t>
            </a:r>
          </a:p>
        </p:txBody>
      </p:sp>
      <p:sp>
        <p:nvSpPr>
          <p:cNvPr id="70" name="Text Box 47"/>
          <p:cNvSpPr txBox="1">
            <a:spLocks noChangeArrowheads="1"/>
          </p:cNvSpPr>
          <p:nvPr/>
        </p:nvSpPr>
        <p:spPr bwMode="auto">
          <a:xfrm>
            <a:off x="3723856" y="2568302"/>
            <a:ext cx="1064714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b="0" u="none" dirty="0">
                <a:latin typeface="Bookman Old Style" pitchFamily="18" charset="0"/>
              </a:rPr>
              <a:t>(x</a:t>
            </a:r>
            <a:r>
              <a:rPr lang="en-US" sz="1587" b="0" u="none" baseline="30000" dirty="0">
                <a:latin typeface="Bookman Old Style" pitchFamily="18" charset="0"/>
              </a:rPr>
              <a:t>8 </a:t>
            </a:r>
            <a:r>
              <a:rPr lang="en-US" sz="1587" b="0" u="none" dirty="0">
                <a:latin typeface="Bookman Old Style" pitchFamily="18" charset="0"/>
              </a:rPr>
              <a:t>)</a:t>
            </a:r>
            <a:r>
              <a:rPr lang="en-US" sz="1587" b="0" u="none" baseline="30000" dirty="0">
                <a:latin typeface="Bookman Old Style" pitchFamily="18" charset="0"/>
              </a:rPr>
              <a:t>16</a:t>
            </a:r>
            <a:r>
              <a:rPr lang="en-US" sz="1587" b="0" u="none" dirty="0">
                <a:latin typeface="Bookman Old Style" pitchFamily="18" charset="0"/>
              </a:rPr>
              <a:t>=x</a:t>
            </a:r>
            <a:r>
              <a:rPr lang="en-US" sz="1587" b="0" u="none" baseline="30000" dirty="0">
                <a:latin typeface="Bookman Old Style" pitchFamily="18" charset="0"/>
              </a:rPr>
              <a:t>2</a:t>
            </a:r>
          </a:p>
        </p:txBody>
      </p:sp>
      <p:sp>
        <p:nvSpPr>
          <p:cNvPr id="71" name="Text Box 48"/>
          <p:cNvSpPr txBox="1">
            <a:spLocks noChangeArrowheads="1"/>
          </p:cNvSpPr>
          <p:nvPr/>
        </p:nvSpPr>
        <p:spPr bwMode="auto">
          <a:xfrm>
            <a:off x="6061484" y="1361259"/>
            <a:ext cx="2772369" cy="58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587" b="0" u="none" dirty="0" err="1">
                <a:solidFill>
                  <a:srgbClr val="023DD0"/>
                </a:solidFill>
              </a:rPr>
              <a:t>E</a:t>
            </a:r>
            <a:r>
              <a:rPr lang="en-AU" sz="1587" u="none" baseline="-25000" dirty="0" err="1">
                <a:solidFill>
                  <a:srgbClr val="023DD0"/>
                </a:solidFill>
              </a:rPr>
              <a:t>b</a:t>
            </a:r>
            <a:r>
              <a:rPr lang="en-AU" sz="1587" b="0" u="none" dirty="0"/>
              <a:t> =  </a:t>
            </a:r>
            <a:r>
              <a:rPr lang="en-AU" sz="1587" b="0" u="none" dirty="0">
                <a:solidFill>
                  <a:srgbClr val="FF0000"/>
                </a:solidFill>
              </a:rPr>
              <a:t>23</a:t>
            </a:r>
          </a:p>
          <a:p>
            <a:pPr defTabSz="671932"/>
            <a:r>
              <a:rPr lang="en-AU" sz="1587" b="0" u="none" dirty="0">
                <a:solidFill>
                  <a:srgbClr val="023DD0"/>
                </a:solidFill>
              </a:rPr>
              <a:t>D</a:t>
            </a:r>
            <a:r>
              <a:rPr lang="en-AU" sz="1587" u="none" baseline="-25000" dirty="0">
                <a:solidFill>
                  <a:srgbClr val="023DD0"/>
                </a:solidFill>
              </a:rPr>
              <a:t>b</a:t>
            </a:r>
            <a:r>
              <a:rPr lang="en-AU" sz="1587" b="0" u="none" dirty="0"/>
              <a:t> = E</a:t>
            </a:r>
            <a:r>
              <a:rPr lang="en-AU" sz="1587" u="none" baseline="-25000" dirty="0"/>
              <a:t>b</a:t>
            </a:r>
            <a:r>
              <a:rPr lang="en-AU" sz="1587" b="0" u="none" baseline="30000" dirty="0"/>
              <a:t>-1</a:t>
            </a:r>
            <a:r>
              <a:rPr lang="en-AU" sz="1587" b="0" u="none" dirty="0"/>
              <a:t> =23 </a:t>
            </a:r>
            <a:r>
              <a:rPr lang="en-AU" sz="1587" b="0" u="none" baseline="30000" dirty="0"/>
              <a:t>-1</a:t>
            </a:r>
            <a:r>
              <a:rPr lang="en-AU" sz="1587" b="0" u="none" dirty="0"/>
              <a:t> mod 63 =</a:t>
            </a:r>
            <a:r>
              <a:rPr lang="en-AU" sz="1587" b="0" u="none" dirty="0">
                <a:solidFill>
                  <a:srgbClr val="FF0000"/>
                </a:solidFill>
              </a:rPr>
              <a:t>11</a:t>
            </a:r>
            <a:endParaRPr lang="en-US" sz="1587" b="0" u="none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799548" y="3444968"/>
            <a:ext cx="251992" cy="23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AU" sz="1411" b="0" u="none" baseline="-25000" dirty="0">
                <a:solidFill>
                  <a:schemeClr val="hlink"/>
                </a:solidFill>
              </a:rPr>
              <a:t>4</a:t>
            </a:r>
            <a:endParaRPr lang="en-US" sz="1411" u="none" baseline="-25000" dirty="0">
              <a:solidFill>
                <a:schemeClr val="hlink"/>
              </a:solidFill>
            </a:endParaRPr>
          </a:p>
        </p:txBody>
      </p:sp>
      <p:sp>
        <p:nvSpPr>
          <p:cNvPr id="73" name="Text Box 50"/>
          <p:cNvSpPr txBox="1">
            <a:spLocks noChangeArrowheads="1"/>
          </p:cNvSpPr>
          <p:nvPr/>
        </p:nvSpPr>
        <p:spPr bwMode="auto">
          <a:xfrm>
            <a:off x="605299" y="3551359"/>
            <a:ext cx="1326005" cy="526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2822" b="0" u="none">
                <a:latin typeface="Bookman Old Style" pitchFamily="18" charset="0"/>
              </a:rPr>
              <a:t>(        )</a:t>
            </a:r>
          </a:p>
        </p:txBody>
      </p:sp>
      <p:sp>
        <p:nvSpPr>
          <p:cNvPr id="74" name="Text Box 51"/>
          <p:cNvSpPr txBox="1">
            <a:spLocks noChangeArrowheads="1"/>
          </p:cNvSpPr>
          <p:nvPr/>
        </p:nvSpPr>
        <p:spPr bwMode="auto">
          <a:xfrm>
            <a:off x="7489617" y="3624293"/>
            <a:ext cx="325282" cy="255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AU" sz="1587" b="0" u="none" baseline="-25000" dirty="0">
                <a:solidFill>
                  <a:srgbClr val="023DD0"/>
                </a:solidFill>
              </a:rPr>
              <a:t>11</a:t>
            </a:r>
            <a:endParaRPr lang="en-US" sz="1587" u="none" baseline="-25000" dirty="0">
              <a:solidFill>
                <a:srgbClr val="023DD0"/>
              </a:solidFill>
            </a:endParaRPr>
          </a:p>
        </p:txBody>
      </p: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3809080" y="3769740"/>
            <a:ext cx="685940" cy="44236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76" name="Line 53"/>
          <p:cNvSpPr>
            <a:spLocks noChangeShapeType="1"/>
          </p:cNvSpPr>
          <p:nvPr/>
        </p:nvSpPr>
        <p:spPr bwMode="auto">
          <a:xfrm>
            <a:off x="4682603" y="3930725"/>
            <a:ext cx="1122702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79" name="Line 56"/>
          <p:cNvSpPr>
            <a:spLocks noChangeShapeType="1"/>
          </p:cNvSpPr>
          <p:nvPr/>
        </p:nvSpPr>
        <p:spPr bwMode="auto">
          <a:xfrm>
            <a:off x="2435800" y="3930725"/>
            <a:ext cx="13102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grpSp>
        <p:nvGrpSpPr>
          <p:cNvPr id="80" name="Group 79"/>
          <p:cNvGrpSpPr>
            <a:grpSpLocks/>
          </p:cNvGrpSpPr>
          <p:nvPr/>
        </p:nvGrpSpPr>
        <p:grpSpPr bwMode="auto">
          <a:xfrm>
            <a:off x="2311211" y="2900419"/>
            <a:ext cx="3750273" cy="778333"/>
            <a:chOff x="1784" y="2508"/>
            <a:chExt cx="2679" cy="556"/>
          </a:xfrm>
        </p:grpSpPr>
        <p:sp>
          <p:nvSpPr>
            <p:cNvPr id="110" name="Line 58"/>
            <p:cNvSpPr>
              <a:spLocks noChangeShapeType="1"/>
            </p:cNvSpPr>
            <p:nvPr/>
          </p:nvSpPr>
          <p:spPr bwMode="auto">
            <a:xfrm flipH="1">
              <a:off x="3388" y="2508"/>
              <a:ext cx="1075" cy="23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1" name="Line 59"/>
            <p:cNvSpPr>
              <a:spLocks noChangeShapeType="1"/>
            </p:cNvSpPr>
            <p:nvPr/>
          </p:nvSpPr>
          <p:spPr bwMode="auto">
            <a:xfrm flipH="1">
              <a:off x="1784" y="2838"/>
              <a:ext cx="981" cy="22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2" name="Rectangle 111"/>
            <p:cNvSpPr>
              <a:spLocks noChangeArrowheads="1"/>
            </p:cNvSpPr>
            <p:nvPr/>
          </p:nvSpPr>
          <p:spPr bwMode="auto">
            <a:xfrm>
              <a:off x="2817" y="2649"/>
              <a:ext cx="541" cy="317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15" name="Text Box 63"/>
            <p:cNvSpPr txBox="1">
              <a:spLocks noChangeArrowheads="1"/>
            </p:cNvSpPr>
            <p:nvPr/>
          </p:nvSpPr>
          <p:spPr bwMode="auto">
            <a:xfrm>
              <a:off x="2336" y="2682"/>
              <a:ext cx="132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pPr algn="ctr" defTabSz="671932"/>
              <a:endParaRPr lang="en-US" sz="1587" u="none" dirty="0"/>
            </a:p>
          </p:txBody>
        </p:sp>
      </p:grpSp>
      <p:sp>
        <p:nvSpPr>
          <p:cNvPr id="81" name="Text Box 64"/>
          <p:cNvSpPr txBox="1">
            <a:spLocks noChangeArrowheads="1"/>
          </p:cNvSpPr>
          <p:nvPr/>
        </p:nvSpPr>
        <p:spPr bwMode="auto">
          <a:xfrm>
            <a:off x="3027095" y="3626952"/>
            <a:ext cx="298480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/>
              <a:t>3</a:t>
            </a:r>
          </a:p>
        </p:txBody>
      </p:sp>
      <p:sp>
        <p:nvSpPr>
          <p:cNvPr id="82" name="Rectangle 81"/>
          <p:cNvSpPr>
            <a:spLocks noChangeArrowheads="1"/>
          </p:cNvSpPr>
          <p:nvPr/>
        </p:nvSpPr>
        <p:spPr bwMode="auto">
          <a:xfrm>
            <a:off x="907134" y="3614352"/>
            <a:ext cx="757333" cy="443762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86" name="Rectangle 85"/>
          <p:cNvSpPr>
            <a:spLocks noChangeArrowheads="1"/>
          </p:cNvSpPr>
          <p:nvPr/>
        </p:nvSpPr>
        <p:spPr bwMode="auto">
          <a:xfrm>
            <a:off x="6866590" y="3687289"/>
            <a:ext cx="687339" cy="443761"/>
          </a:xfrm>
          <a:prstGeom prst="rect">
            <a:avLst/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 b="0" dirty="0"/>
          </a:p>
        </p:txBody>
      </p:sp>
      <p:sp>
        <p:nvSpPr>
          <p:cNvPr id="95" name="Text Box 90"/>
          <p:cNvSpPr txBox="1">
            <a:spLocks noChangeArrowheads="1"/>
          </p:cNvSpPr>
          <p:nvPr/>
        </p:nvSpPr>
        <p:spPr bwMode="auto">
          <a:xfrm>
            <a:off x="2789969" y="731314"/>
            <a:ext cx="341760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671932"/>
            <a:r>
              <a:rPr lang="en-AU" sz="1587" b="0" u="none"/>
              <a:t>**</a:t>
            </a:r>
          </a:p>
        </p:txBody>
      </p:sp>
      <p:sp>
        <p:nvSpPr>
          <p:cNvPr id="96" name="Line 91"/>
          <p:cNvSpPr>
            <a:spLocks noChangeShapeType="1"/>
          </p:cNvSpPr>
          <p:nvPr/>
        </p:nvSpPr>
        <p:spPr bwMode="auto">
          <a:xfrm>
            <a:off x="2367206" y="2740829"/>
            <a:ext cx="1310285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de-DE" sz="1764"/>
          </a:p>
        </p:txBody>
      </p:sp>
      <p:sp>
        <p:nvSpPr>
          <p:cNvPr id="2" name="TextBox 1"/>
          <p:cNvSpPr txBox="1"/>
          <p:nvPr/>
        </p:nvSpPr>
        <p:spPr>
          <a:xfrm>
            <a:off x="203188" y="2050508"/>
            <a:ext cx="10826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M=x</a:t>
            </a:r>
            <a:r>
              <a:rPr lang="en-US" sz="2000" baseline="30000" dirty="0"/>
              <a:t>8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2652081" y="2041798"/>
            <a:ext cx="3174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Y</a:t>
            </a:r>
            <a:r>
              <a:rPr lang="en-US" altLang="de-DE" sz="16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 = M </a:t>
            </a:r>
            <a:r>
              <a:rPr lang="en-US" altLang="de-DE" sz="1600" baseline="30000" dirty="0" err="1">
                <a:latin typeface="Arial Narrow" panose="020B0606020202030204" pitchFamily="34" charset="0"/>
                <a:cs typeface="Arial" panose="020B0604020202020204" pitchFamily="34" charset="0"/>
              </a:rPr>
              <a:t>E</a:t>
            </a:r>
            <a:r>
              <a:rPr lang="en-US" altLang="de-DE" sz="1600" baseline="16000" dirty="0" err="1">
                <a:latin typeface="Arial Narrow" panose="020B0606020202030204" pitchFamily="34" charset="0"/>
                <a:cs typeface="Arial" panose="020B0604020202020204" pitchFamily="34" charset="0"/>
              </a:rPr>
              <a:t>a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 =  </a:t>
            </a:r>
            <a:r>
              <a:rPr lang="en-US" sz="1587" dirty="0"/>
              <a:t>x</a:t>
            </a:r>
            <a:r>
              <a:rPr lang="en-US" sz="1587" baseline="30000" dirty="0"/>
              <a:t>8.16 mod 21 </a:t>
            </a:r>
            <a:r>
              <a:rPr lang="en-US" sz="1587" dirty="0"/>
              <a:t>= x</a:t>
            </a:r>
            <a:r>
              <a:rPr lang="en-US" sz="1587" baseline="30000" dirty="0"/>
              <a:t>2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144450" y="4140810"/>
            <a:ext cx="26757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Y</a:t>
            </a:r>
            <a:r>
              <a:rPr lang="en-US" altLang="de-DE" sz="16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3 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= Y</a:t>
            </a:r>
            <a:r>
              <a:rPr lang="en-US" altLang="de-DE" sz="16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en-US" altLang="de-DE" sz="16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Da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 = </a:t>
            </a:r>
            <a:r>
              <a:rPr lang="en-US" sz="1587" dirty="0"/>
              <a:t>x </a:t>
            </a:r>
            <a:r>
              <a:rPr lang="en-US" sz="1587" baseline="30000" dirty="0"/>
              <a:t>4. 4 mod 21 </a:t>
            </a:r>
            <a:r>
              <a:rPr lang="en-US" sz="1587" dirty="0"/>
              <a:t>= x</a:t>
            </a:r>
            <a:r>
              <a:rPr lang="en-US" sz="1587" baseline="30000" dirty="0"/>
              <a:t>16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5476715" y="4372346"/>
            <a:ext cx="2824745" cy="336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7" dirty="0"/>
              <a:t>Note: (x</a:t>
            </a:r>
            <a:r>
              <a:rPr lang="en-US" sz="1587" baseline="30000" dirty="0"/>
              <a:t>16</a:t>
            </a:r>
            <a:r>
              <a:rPr lang="en-US" sz="1587" dirty="0"/>
              <a:t>)</a:t>
            </a:r>
            <a:r>
              <a:rPr lang="en-US" sz="1587" baseline="30000" dirty="0"/>
              <a:t>11 mod 21</a:t>
            </a:r>
            <a:r>
              <a:rPr lang="en-US" sz="1587" dirty="0"/>
              <a:t>= x</a:t>
            </a:r>
            <a:r>
              <a:rPr lang="en-US" sz="1587" baseline="30000" dirty="0"/>
              <a:t>8</a:t>
            </a:r>
            <a:r>
              <a:rPr lang="en-US" sz="1587" dirty="0"/>
              <a:t>=M</a:t>
            </a:r>
            <a:endParaRPr lang="en-US" sz="1587" baseline="30000" dirty="0"/>
          </a:p>
        </p:txBody>
      </p:sp>
      <p:sp>
        <p:nvSpPr>
          <p:cNvPr id="153" name="Text Box 78"/>
          <p:cNvSpPr txBox="1">
            <a:spLocks noChangeArrowheads="1"/>
          </p:cNvSpPr>
          <p:nvPr/>
        </p:nvSpPr>
        <p:spPr bwMode="auto">
          <a:xfrm>
            <a:off x="1628313" y="2519880"/>
            <a:ext cx="497252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Bookman Old Style" pitchFamily="18" charset="0"/>
              </a:rPr>
              <a:t>= x</a:t>
            </a:r>
          </a:p>
        </p:txBody>
      </p:sp>
      <p:sp>
        <p:nvSpPr>
          <p:cNvPr id="154" name="Rectangle 153"/>
          <p:cNvSpPr>
            <a:spLocks noChangeArrowheads="1"/>
          </p:cNvSpPr>
          <p:nvPr/>
        </p:nvSpPr>
        <p:spPr bwMode="auto">
          <a:xfrm>
            <a:off x="1955474" y="2382595"/>
            <a:ext cx="251992" cy="237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AU" sz="1411" b="0" u="none" baseline="-25000" dirty="0"/>
              <a:t>8</a:t>
            </a:r>
            <a:endParaRPr lang="en-US" sz="1411" u="none" baseline="-25000" dirty="0"/>
          </a:p>
        </p:txBody>
      </p:sp>
      <p:sp>
        <p:nvSpPr>
          <p:cNvPr id="149" name="TextBox 148">
            <a:extLst>
              <a:ext uri="{FF2B5EF4-FFF2-40B4-BE49-F238E27FC236}">
                <a16:creationId xmlns:a16="http://schemas.microsoft.com/office/drawing/2014/main" xmlns="" id="{CD7E739A-1CB7-4881-9762-BBB83C927153}"/>
              </a:ext>
            </a:extLst>
          </p:cNvPr>
          <p:cNvSpPr txBox="1"/>
          <p:nvPr/>
        </p:nvSpPr>
        <p:spPr>
          <a:xfrm>
            <a:off x="5686049" y="2559674"/>
            <a:ext cx="33676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Y</a:t>
            </a:r>
            <a:r>
              <a:rPr lang="en-US" altLang="de-DE" sz="16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2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= Y</a:t>
            </a:r>
            <a:r>
              <a:rPr lang="en-US" altLang="de-DE" sz="16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1</a:t>
            </a:r>
            <a:r>
              <a:rPr lang="en-US" altLang="de-DE" sz="16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Eb</a:t>
            </a:r>
            <a:r>
              <a:rPr lang="en-US" altLang="de-DE" sz="1600" dirty="0">
                <a:latin typeface="Arial Narrow" panose="020B0606020202030204" pitchFamily="34" charset="0"/>
                <a:cs typeface="Arial" panose="020B0604020202020204" pitchFamily="34" charset="0"/>
              </a:rPr>
              <a:t> = </a:t>
            </a:r>
            <a:r>
              <a:rPr lang="en-US" sz="1587" dirty="0"/>
              <a:t>(x</a:t>
            </a:r>
            <a:r>
              <a:rPr lang="en-US" sz="1587" baseline="30000" dirty="0"/>
              <a:t>2</a:t>
            </a:r>
            <a:r>
              <a:rPr lang="en-US" sz="1587" dirty="0"/>
              <a:t>)</a:t>
            </a:r>
            <a:r>
              <a:rPr lang="en-US" sz="1587" baseline="30000" dirty="0"/>
              <a:t>23</a:t>
            </a:r>
            <a:r>
              <a:rPr lang="en-US" sz="1587" dirty="0"/>
              <a:t> = x </a:t>
            </a:r>
            <a:r>
              <a:rPr lang="en-US" sz="1587" baseline="30000" dirty="0"/>
              <a:t>2.23 mod 21</a:t>
            </a:r>
            <a:r>
              <a:rPr lang="en-US" sz="1587" dirty="0"/>
              <a:t>=x</a:t>
            </a:r>
            <a:r>
              <a:rPr lang="en-US" sz="1587" baseline="30000" dirty="0"/>
              <a:t>4</a:t>
            </a:r>
            <a:r>
              <a:rPr lang="en-US" sz="1587" dirty="0"/>
              <a:t> </a:t>
            </a:r>
            <a:endParaRPr lang="en-US" sz="1587" baseline="30000" dirty="0"/>
          </a:p>
        </p:txBody>
      </p:sp>
      <p:sp>
        <p:nvSpPr>
          <p:cNvPr id="155" name="Text Box 47">
            <a:extLst>
              <a:ext uri="{FF2B5EF4-FFF2-40B4-BE49-F238E27FC236}">
                <a16:creationId xmlns:a16="http://schemas.microsoft.com/office/drawing/2014/main" xmlns="" id="{81836BF3-A0C6-4481-93B1-C3BA0A38E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4454" y="3139131"/>
            <a:ext cx="620683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Bookman Old Style" pitchFamily="18" charset="0"/>
              </a:rPr>
              <a:t>(x</a:t>
            </a:r>
            <a:r>
              <a:rPr lang="en-US" sz="1587" u="none" baseline="30000" dirty="0">
                <a:latin typeface="Bookman Old Style" pitchFamily="18" charset="0"/>
              </a:rPr>
              <a:t>4 </a:t>
            </a:r>
            <a:r>
              <a:rPr lang="en-US" sz="1587" u="none" dirty="0">
                <a:latin typeface="Bookman Old Style" pitchFamily="18" charset="0"/>
              </a:rPr>
              <a:t>)</a:t>
            </a:r>
            <a:r>
              <a:rPr lang="en-US" sz="1587" u="none" baseline="30000" dirty="0">
                <a:latin typeface="Bookman Old Style" pitchFamily="18" charset="0"/>
              </a:rPr>
              <a:t> </a:t>
            </a:r>
          </a:p>
        </p:txBody>
      </p:sp>
      <p:sp>
        <p:nvSpPr>
          <p:cNvPr id="156" name="Text Box 47">
            <a:extLst>
              <a:ext uri="{FF2B5EF4-FFF2-40B4-BE49-F238E27FC236}">
                <a16:creationId xmlns:a16="http://schemas.microsoft.com/office/drawing/2014/main" xmlns="" id="{0BEB1024-D2A4-44D1-AF26-97183ACD61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454" y="3658431"/>
            <a:ext cx="574196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Bookman Old Style" pitchFamily="18" charset="0"/>
              </a:rPr>
              <a:t>(x</a:t>
            </a:r>
            <a:r>
              <a:rPr lang="en-US" sz="1587" u="none" baseline="30000" dirty="0">
                <a:latin typeface="Bookman Old Style" pitchFamily="18" charset="0"/>
              </a:rPr>
              <a:t>4</a:t>
            </a:r>
            <a:r>
              <a:rPr lang="en-US" sz="1587" u="none" dirty="0">
                <a:latin typeface="Bookman Old Style" pitchFamily="18" charset="0"/>
              </a:rPr>
              <a:t>)</a:t>
            </a:r>
            <a:r>
              <a:rPr lang="en-US" sz="1587" u="none" baseline="30000" dirty="0">
                <a:latin typeface="Bookman Old Style" pitchFamily="18" charset="0"/>
              </a:rPr>
              <a:t> </a:t>
            </a:r>
          </a:p>
        </p:txBody>
      </p:sp>
      <p:sp>
        <p:nvSpPr>
          <p:cNvPr id="157" name="Text Box 47">
            <a:extLst>
              <a:ext uri="{FF2B5EF4-FFF2-40B4-BE49-F238E27FC236}">
                <a16:creationId xmlns:a16="http://schemas.microsoft.com/office/drawing/2014/main" xmlns="" id="{D5092A67-2F0E-4A32-849C-520E20BF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9570" y="3861624"/>
            <a:ext cx="710451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u="none" dirty="0">
                <a:latin typeface="Bookman Old Style" pitchFamily="18" charset="0"/>
              </a:rPr>
              <a:t>(x</a:t>
            </a:r>
            <a:r>
              <a:rPr lang="en-US" sz="1587" u="none" baseline="30000" dirty="0">
                <a:latin typeface="Bookman Old Style" pitchFamily="18" charset="0"/>
              </a:rPr>
              <a:t>16 </a:t>
            </a:r>
            <a:r>
              <a:rPr lang="en-US" sz="1587" u="none" dirty="0">
                <a:latin typeface="Bookman Old Style" pitchFamily="18" charset="0"/>
              </a:rPr>
              <a:t>)</a:t>
            </a:r>
            <a:r>
              <a:rPr lang="en-US" sz="1587" u="none" baseline="30000" dirty="0">
                <a:latin typeface="Bookman Old Style" pitchFamily="18" charset="0"/>
              </a:rPr>
              <a:t> </a:t>
            </a:r>
          </a:p>
        </p:txBody>
      </p:sp>
      <p:sp>
        <p:nvSpPr>
          <p:cNvPr id="158" name="Text Box 47">
            <a:extLst>
              <a:ext uri="{FF2B5EF4-FFF2-40B4-BE49-F238E27FC236}">
                <a16:creationId xmlns:a16="http://schemas.microsoft.com/office/drawing/2014/main" xmlns="" id="{6D66B258-EC5B-475C-8303-A23BE97F0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2243" y="3724808"/>
            <a:ext cx="673582" cy="336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defTabSz="671932"/>
            <a:r>
              <a:rPr lang="en-US" sz="1587" b="0" u="none" dirty="0">
                <a:latin typeface="Bookman Old Style" pitchFamily="18" charset="0"/>
              </a:rPr>
              <a:t>(x</a:t>
            </a:r>
            <a:r>
              <a:rPr lang="en-US" sz="1587" b="0" u="none" baseline="30000" dirty="0">
                <a:latin typeface="Bookman Old Style" pitchFamily="18" charset="0"/>
              </a:rPr>
              <a:t>16 </a:t>
            </a:r>
            <a:r>
              <a:rPr lang="en-US" sz="1587" b="0" u="none" dirty="0">
                <a:latin typeface="Bookman Old Style" pitchFamily="18" charset="0"/>
              </a:rPr>
              <a:t>)</a:t>
            </a:r>
            <a:r>
              <a:rPr lang="en-US" sz="1587" b="0" u="none" baseline="30000" dirty="0">
                <a:latin typeface="Bookman Old Style" pitchFamily="18" charset="0"/>
              </a:rPr>
              <a:t> </a:t>
            </a:r>
          </a:p>
        </p:txBody>
      </p:sp>
      <p:sp>
        <p:nvSpPr>
          <p:cNvPr id="159" name="Text Box 47">
            <a:extLst>
              <a:ext uri="{FF2B5EF4-FFF2-40B4-BE49-F238E27FC236}">
                <a16:creationId xmlns:a16="http://schemas.microsoft.com/office/drawing/2014/main" xmlns="" id="{C5672C81-8C70-43A6-B366-81F58AF9E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7253" y="3747223"/>
            <a:ext cx="1327351" cy="61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b="1" u="sng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defTabSz="179388"/>
            <a:r>
              <a:rPr lang="en-US" sz="1800" u="none" dirty="0">
                <a:latin typeface="Bookman Old Style" pitchFamily="18" charset="0"/>
              </a:rPr>
              <a:t>= </a:t>
            </a:r>
            <a:r>
              <a:rPr kumimoji="0" lang="en-US" sz="158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 </a:t>
            </a:r>
            <a:r>
              <a:rPr lang="en-US" sz="1587" b="0" u="none" baseline="30000" dirty="0">
                <a:solidFill>
                  <a:srgbClr val="000000"/>
                </a:solidFill>
                <a:latin typeface="Times New Roman" pitchFamily="18" charset="0"/>
              </a:rPr>
              <a:t>16</a:t>
            </a:r>
            <a:r>
              <a:rPr kumimoji="0" lang="en-US" sz="158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x11 mod 21</a:t>
            </a:r>
            <a:br>
              <a:rPr kumimoji="0" lang="en-US" sz="158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1587" b="0" i="0" u="none" strike="noStrike" kern="1200" cap="none" spc="0" normalizeH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= </a:t>
            </a:r>
            <a:r>
              <a:rPr kumimoji="0" lang="en-US" sz="158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x</a:t>
            </a:r>
            <a:r>
              <a:rPr kumimoji="0" lang="en-US" sz="1587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8</a:t>
            </a:r>
            <a:endParaRPr lang="en-US" sz="1800" u="none" baseline="30000" dirty="0">
              <a:latin typeface="Bookman Old Style" pitchFamily="18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465651" y="4850246"/>
            <a:ext cx="799977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 startAt="3"/>
            </a:pPr>
            <a:r>
              <a:rPr lang="de-DE" sz="1600" dirty="0">
                <a:latin typeface="Arial Narrow" pitchFamily="34" charset="0"/>
              </a:rPr>
              <a:t>Maximum # possible </a:t>
            </a:r>
            <a:r>
              <a:rPr lang="de-DE" sz="1600" dirty="0" err="1">
                <a:latin typeface="Arial Narrow" pitchFamily="34" charset="0"/>
              </a:rPr>
              <a:t>keys</a:t>
            </a:r>
            <a:r>
              <a:rPr lang="de-DE" sz="1600" dirty="0">
                <a:latin typeface="Arial Narrow" pitchFamily="34" charset="0"/>
              </a:rPr>
              <a:t> for </a:t>
            </a:r>
            <a:r>
              <a:rPr lang="de-DE" sz="1600" dirty="0" err="1">
                <a:latin typeface="Arial Narrow" pitchFamily="34" charset="0"/>
                <a:cs typeface="Arial" charset="0"/>
              </a:rPr>
              <a:t>each</a:t>
            </a:r>
            <a:r>
              <a:rPr lang="de-DE" sz="1600" dirty="0">
                <a:latin typeface="Arial Narrow" pitchFamily="34" charset="0"/>
                <a:cs typeface="Arial" charset="0"/>
              </a:rPr>
              <a:t> </a:t>
            </a:r>
            <a:r>
              <a:rPr lang="de-DE" sz="1600" dirty="0" err="1">
                <a:latin typeface="Arial Narrow" pitchFamily="34" charset="0"/>
                <a:cs typeface="Arial" charset="0"/>
              </a:rPr>
              <a:t>user</a:t>
            </a:r>
            <a:r>
              <a:rPr lang="de-DE" sz="1600" dirty="0">
                <a:latin typeface="Arial Narrow" pitchFamily="34" charset="0"/>
              </a:rPr>
              <a:t> = </a:t>
            </a:r>
            <a:r>
              <a:rPr lang="el-GR" sz="1600" dirty="0">
                <a:solidFill>
                  <a:srgbClr val="000000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altLang="de-DE" sz="1600" dirty="0">
                <a:latin typeface="Arial Narrow" panose="020B0606020202030204" pitchFamily="34" charset="0"/>
              </a:rPr>
              <a:t>2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6</a:t>
            </a:r>
            <a:r>
              <a:rPr lang="en-US" altLang="de-DE" sz="1600" dirty="0">
                <a:latin typeface="Arial Narrow" panose="020B0606020202030204" pitchFamily="34" charset="0"/>
              </a:rPr>
              <a:t> -1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) = </a:t>
            </a:r>
            <a:r>
              <a:rPr lang="el-GR" sz="1600" dirty="0">
                <a:solidFill>
                  <a:srgbClr val="000000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</a:rPr>
              <a:t>63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) = </a:t>
            </a:r>
            <a:r>
              <a:rPr lang="el-GR" sz="1600" dirty="0">
                <a:solidFill>
                  <a:srgbClr val="000000"/>
                </a:solidFill>
                <a:latin typeface="Arial Narrow" pitchFamily="34" charset="0"/>
              </a:rPr>
              <a:t>φ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(</a:t>
            </a:r>
            <a:r>
              <a:rPr lang="en-US" sz="1600" dirty="0">
                <a:latin typeface="Arial Narrow" panose="020B0606020202030204" pitchFamily="34" charset="0"/>
              </a:rPr>
              <a:t>3</a:t>
            </a:r>
            <a:r>
              <a:rPr lang="en-US" sz="1600" baseline="30000" dirty="0">
                <a:latin typeface="Arial Narrow" panose="020B0606020202030204" pitchFamily="34" charset="0"/>
              </a:rPr>
              <a:t>2</a:t>
            </a:r>
            <a:r>
              <a:rPr lang="en-US" sz="1600" dirty="0">
                <a:latin typeface="Arial Narrow" panose="020B0606020202030204" pitchFamily="34" charset="0"/>
              </a:rPr>
              <a:t>*7</a:t>
            </a:r>
            <a:r>
              <a:rPr lang="de-DE" sz="1600" dirty="0">
                <a:solidFill>
                  <a:srgbClr val="000000"/>
                </a:solidFill>
                <a:latin typeface="Arial Narrow" pitchFamily="34" charset="0"/>
              </a:rPr>
              <a:t>) = 63* (1-1/3)*(1-1/7) = 36 </a:t>
            </a:r>
            <a:endParaRPr lang="de-DE" sz="1600" dirty="0">
              <a:latin typeface="Arial Narrow" panose="020B0606020202030204" pitchFamily="34" charset="0"/>
            </a:endParaRPr>
          </a:p>
        </p:txBody>
      </p:sp>
      <p:sp>
        <p:nvSpPr>
          <p:cNvPr id="87" name="Textfeld 86">
            <a:extLst>
              <a:ext uri="{FF2B5EF4-FFF2-40B4-BE49-F238E27FC236}">
                <a16:creationId xmlns:a16="http://schemas.microsoft.com/office/drawing/2014/main" xmlns="" id="{6FEE0322-53E7-44B5-BE92-5E381EC1E1EF}"/>
              </a:ext>
            </a:extLst>
          </p:cNvPr>
          <p:cNvSpPr txBox="1"/>
          <p:nvPr/>
        </p:nvSpPr>
        <p:spPr>
          <a:xfrm>
            <a:off x="440038" y="5258928"/>
            <a:ext cx="789161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AutoNum type="arabicPeriod" startAt="4"/>
            </a:pPr>
            <a:r>
              <a:rPr lang="de-DE" dirty="0">
                <a:latin typeface="Arial Narrow" pitchFamily="34" charset="0"/>
              </a:rPr>
              <a:t>In </a:t>
            </a:r>
            <a:r>
              <a:rPr lang="de-DE" dirty="0" err="1">
                <a:latin typeface="Arial Narrow" pitchFamily="34" charset="0"/>
              </a:rPr>
              <a:t>the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most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secure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cases</a:t>
            </a:r>
            <a:r>
              <a:rPr lang="de-DE" dirty="0">
                <a:latin typeface="Arial Narrow" pitchFamily="34" charset="0"/>
              </a:rPr>
              <a:t>, and </a:t>
            </a:r>
            <a:r>
              <a:rPr lang="de-DE" dirty="0" err="1">
                <a:latin typeface="Arial Narrow" pitchFamily="34" charset="0"/>
              </a:rPr>
              <a:t>if</a:t>
            </a:r>
            <a:r>
              <a:rPr lang="de-DE" dirty="0">
                <a:latin typeface="Arial Narrow" pitchFamily="34" charset="0"/>
              </a:rPr>
              <a:t> a </a:t>
            </a:r>
            <a:r>
              <a:rPr lang="de-DE" dirty="0" err="1">
                <a:latin typeface="Arial Narrow" pitchFamily="34" charset="0"/>
              </a:rPr>
              <a:t>cleartext-cipher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text</a:t>
            </a:r>
            <a:r>
              <a:rPr lang="de-DE" dirty="0">
                <a:latin typeface="Arial Narrow" pitchFamily="34" charset="0"/>
              </a:rPr>
              <a:t> pair is </a:t>
            </a:r>
            <a:r>
              <a:rPr lang="de-DE" dirty="0" err="1">
                <a:latin typeface="Arial Narrow" pitchFamily="34" charset="0"/>
              </a:rPr>
              <a:t>known</a:t>
            </a:r>
            <a:r>
              <a:rPr lang="de-DE" dirty="0">
                <a:latin typeface="Arial Narrow" pitchFamily="34" charset="0"/>
              </a:rPr>
              <a:t>, A maximum </a:t>
            </a:r>
            <a:r>
              <a:rPr lang="de-DE" dirty="0" err="1">
                <a:latin typeface="Arial Narrow" pitchFamily="34" charset="0"/>
              </a:rPr>
              <a:t>of</a:t>
            </a:r>
            <a:r>
              <a:rPr lang="de-DE" dirty="0">
                <a:latin typeface="Arial Narrow" pitchFamily="34" charset="0"/>
              </a:rPr>
              <a:t> 63 </a:t>
            </a:r>
            <a:r>
              <a:rPr lang="de-DE" dirty="0" err="1">
                <a:latin typeface="Arial Narrow" pitchFamily="34" charset="0"/>
              </a:rPr>
              <a:t>search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cycles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are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required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to</a:t>
            </a:r>
            <a:r>
              <a:rPr lang="de-DE" dirty="0">
                <a:latin typeface="Arial Narrow" pitchFamily="34" charset="0"/>
              </a:rPr>
              <a:t> find out </a:t>
            </a:r>
            <a:r>
              <a:rPr lang="de-DE" dirty="0" err="1">
                <a:latin typeface="Arial Narrow" pitchFamily="34" charset="0"/>
              </a:rPr>
              <a:t>E</a:t>
            </a:r>
            <a:r>
              <a:rPr lang="de-DE" baseline="-25000" dirty="0" err="1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or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E</a:t>
            </a:r>
            <a:r>
              <a:rPr lang="de-DE" baseline="-25000" dirty="0" err="1">
                <a:latin typeface="Arial Narrow" pitchFamily="34" charset="0"/>
              </a:rPr>
              <a:t>b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if</a:t>
            </a:r>
            <a:r>
              <a:rPr lang="de-DE" dirty="0">
                <a:latin typeface="Arial Narrow" pitchFamily="34" charset="0"/>
              </a:rPr>
              <a:t> M </a:t>
            </a:r>
            <a:r>
              <a:rPr lang="de-DE" dirty="0" err="1">
                <a:latin typeface="Arial Narrow" pitchFamily="34" charset="0"/>
              </a:rPr>
              <a:t>happens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to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be</a:t>
            </a:r>
            <a:r>
              <a:rPr lang="de-DE" dirty="0">
                <a:latin typeface="Arial Narrow" pitchFamily="34" charset="0"/>
              </a:rPr>
              <a:t> a primitive </a:t>
            </a:r>
            <a:r>
              <a:rPr lang="de-DE" dirty="0" err="1">
                <a:latin typeface="Arial Narrow" pitchFamily="34" charset="0"/>
              </a:rPr>
              <a:t>element</a:t>
            </a:r>
            <a:r>
              <a:rPr lang="de-DE" dirty="0">
                <a:latin typeface="Arial Narrow" pitchFamily="34" charset="0"/>
              </a:rPr>
              <a:t>. Only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φ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</a:t>
            </a:r>
            <a:r>
              <a:rPr kumimoji="0" lang="en-US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2</a:t>
            </a:r>
            <a:r>
              <a:rPr kumimoji="0" lang="en-US" altLang="de-DE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</a:t>
            </a:r>
            <a:r>
              <a:rPr kumimoji="0" lang="en-US" alt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 -1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 = </a:t>
            </a:r>
            <a:r>
              <a:rPr kumimoji="0" lang="el-GR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φ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(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63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) = 36 such Ms do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exist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  </a:t>
            </a:r>
          </a:p>
          <a:p>
            <a:pPr algn="l"/>
            <a:r>
              <a:rPr lang="de-DE" dirty="0">
                <a:solidFill>
                  <a:srgbClr val="000000"/>
                </a:solidFill>
                <a:latin typeface="Arial Narrow" pitchFamily="34" charset="0"/>
              </a:rPr>
              <a:t>       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In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worst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case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,  M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may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not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be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primitive and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has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an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order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of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3  (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as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possible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orders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are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3, 9, 21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or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63</a:t>
            </a:r>
            <a:r>
              <a:rPr lang="de-DE" dirty="0">
                <a:latin typeface="Arial Narrow" pitchFamily="34" charset="0"/>
              </a:rPr>
              <a:t>. in GF(2</a:t>
            </a:r>
            <a:r>
              <a:rPr lang="de-DE" baseline="30000" dirty="0">
                <a:latin typeface="Arial Narrow" pitchFamily="34" charset="0"/>
              </a:rPr>
              <a:t>6</a:t>
            </a:r>
            <a:r>
              <a:rPr lang="de-DE" dirty="0">
                <a:latin typeface="Arial Narrow" pitchFamily="34" charset="0"/>
              </a:rPr>
              <a:t>) ).</a:t>
            </a:r>
          </a:p>
          <a:p>
            <a:pPr algn="l"/>
            <a:r>
              <a:rPr lang="de-DE" dirty="0">
                <a:latin typeface="Arial Narrow" pitchFamily="34" charset="0"/>
              </a:rPr>
              <a:t>       This is </a:t>
            </a:r>
            <a:r>
              <a:rPr lang="de-DE" dirty="0" err="1">
                <a:latin typeface="Arial Narrow" pitchFamily="34" charset="0"/>
              </a:rPr>
              <a:t>the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reason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why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when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setting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up</a:t>
            </a:r>
            <a:r>
              <a:rPr lang="de-DE" dirty="0">
                <a:latin typeface="Arial Narrow" pitchFamily="34" charset="0"/>
              </a:rPr>
              <a:t> GF(2</a:t>
            </a:r>
            <a:r>
              <a:rPr lang="de-DE" baseline="30000" dirty="0">
                <a:latin typeface="Arial Narrow" pitchFamily="34" charset="0"/>
              </a:rPr>
              <a:t>m</a:t>
            </a:r>
            <a:r>
              <a:rPr lang="de-DE" dirty="0">
                <a:latin typeface="Arial Narrow" pitchFamily="34" charset="0"/>
              </a:rPr>
              <a:t>),  2</a:t>
            </a:r>
            <a:r>
              <a:rPr lang="de-DE" baseline="30000" dirty="0">
                <a:latin typeface="Arial Narrow" pitchFamily="34" charset="0"/>
              </a:rPr>
              <a:t>m</a:t>
            </a:r>
            <a:r>
              <a:rPr lang="de-DE" dirty="0">
                <a:latin typeface="Arial Narrow" pitchFamily="34" charset="0"/>
              </a:rPr>
              <a:t>-1 </a:t>
            </a:r>
            <a:r>
              <a:rPr lang="de-DE" dirty="0" err="1">
                <a:latin typeface="Arial Narrow" pitchFamily="34" charset="0"/>
              </a:rPr>
              <a:t>should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be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selected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as</a:t>
            </a:r>
            <a:r>
              <a:rPr lang="de-DE" dirty="0">
                <a:latin typeface="Arial Narrow" pitchFamily="34" charset="0"/>
              </a:rPr>
              <a:t> a prime </a:t>
            </a:r>
            <a:r>
              <a:rPr lang="de-DE" dirty="0" err="1">
                <a:latin typeface="Arial Narrow" pitchFamily="34" charset="0"/>
              </a:rPr>
              <a:t>number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for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highest</a:t>
            </a:r>
            <a:endParaRPr lang="de-DE" dirty="0">
              <a:latin typeface="Arial Narrow" pitchFamily="34" charset="0"/>
            </a:endParaRPr>
          </a:p>
          <a:p>
            <a:pPr algn="l"/>
            <a:r>
              <a:rPr lang="de-DE" dirty="0">
                <a:latin typeface="Arial Narrow" pitchFamily="34" charset="0"/>
              </a:rPr>
              <a:t>       </a:t>
            </a:r>
            <a:r>
              <a:rPr lang="de-DE" dirty="0" err="1">
                <a:latin typeface="Arial Narrow" pitchFamily="34" charset="0"/>
              </a:rPr>
              <a:t>security</a:t>
            </a:r>
            <a:r>
              <a:rPr lang="de-DE" dirty="0">
                <a:latin typeface="Arial Narrow" pitchFamily="34" charset="0"/>
              </a:rPr>
              <a:t>. In </a:t>
            </a:r>
            <a:r>
              <a:rPr lang="de-DE" dirty="0" err="1">
                <a:latin typeface="Arial Narrow" pitchFamily="34" charset="0"/>
              </a:rPr>
              <a:t>that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case</a:t>
            </a:r>
            <a:r>
              <a:rPr lang="de-DE" dirty="0">
                <a:latin typeface="Arial Narrow" pitchFamily="34" charset="0"/>
              </a:rPr>
              <a:t> all  </a:t>
            </a:r>
            <a:r>
              <a:rPr lang="de-DE" dirty="0" err="1">
                <a:latin typeface="Arial Narrow" pitchFamily="34" charset="0"/>
              </a:rPr>
              <a:t>messages</a:t>
            </a:r>
            <a:r>
              <a:rPr lang="de-DE" dirty="0">
                <a:latin typeface="Arial Narrow" pitchFamily="34" charset="0"/>
              </a:rPr>
              <a:t>, </a:t>
            </a:r>
            <a:r>
              <a:rPr lang="de-DE" dirty="0" err="1">
                <a:latin typeface="Arial Narrow" pitchFamily="34" charset="0"/>
              </a:rPr>
              <a:t>except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the</a:t>
            </a:r>
            <a:r>
              <a:rPr lang="de-DE" dirty="0">
                <a:latin typeface="Arial Narrow" pitchFamily="34" charset="0"/>
              </a:rPr>
              <a:t> trivial </a:t>
            </a:r>
            <a:r>
              <a:rPr lang="de-DE" dirty="0" err="1">
                <a:latin typeface="Arial Narrow" pitchFamily="34" charset="0"/>
              </a:rPr>
              <a:t>message</a:t>
            </a:r>
            <a:r>
              <a:rPr lang="de-DE" dirty="0">
                <a:latin typeface="Arial Narrow" pitchFamily="34" charset="0"/>
              </a:rPr>
              <a:t> M=1 </a:t>
            </a:r>
            <a:r>
              <a:rPr lang="de-DE" dirty="0" err="1">
                <a:latin typeface="Arial Narrow" pitchFamily="34" charset="0"/>
              </a:rPr>
              <a:t>have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the</a:t>
            </a:r>
            <a:r>
              <a:rPr lang="de-DE" dirty="0">
                <a:latin typeface="Arial Narrow" pitchFamily="34" charset="0"/>
              </a:rPr>
              <a:t> maximum </a:t>
            </a:r>
            <a:r>
              <a:rPr lang="de-DE" dirty="0" err="1">
                <a:latin typeface="Arial Narrow" pitchFamily="34" charset="0"/>
              </a:rPr>
              <a:t>order</a:t>
            </a:r>
            <a:endParaRPr lang="de-DE" dirty="0">
              <a:latin typeface="Arial Narrow" pitchFamily="34" charset="0"/>
            </a:endParaRPr>
          </a:p>
          <a:p>
            <a:pPr algn="l"/>
            <a:r>
              <a:rPr lang="de-DE" dirty="0">
                <a:latin typeface="Arial Narrow" pitchFamily="34" charset="0"/>
              </a:rPr>
              <a:t>       </a:t>
            </a:r>
            <a:r>
              <a:rPr lang="de-DE" dirty="0" err="1">
                <a:latin typeface="Arial Narrow" pitchFamily="34" charset="0"/>
              </a:rPr>
              <a:t>which</a:t>
            </a:r>
            <a:r>
              <a:rPr lang="de-DE" dirty="0">
                <a:latin typeface="Arial Narrow" pitchFamily="34" charset="0"/>
              </a:rPr>
              <a:t> is 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2</a:t>
            </a:r>
            <a:r>
              <a:rPr kumimoji="0" lang="de-DE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-1 and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require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that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much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cycles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for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revealing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secret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keys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by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a simple </a:t>
            </a:r>
            <a:r>
              <a:rPr kumimoji="0" lang="de-DE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search</a:t>
            </a:r>
            <a:r>
              <a:rPr kumimoji="0" lang="de-DE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..  </a:t>
            </a:r>
            <a:endParaRPr lang="de-DE" dirty="0">
              <a:latin typeface="Arial Narrow" pitchFamily="34" charset="0"/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xmlns="" id="{45F56E12-9D48-41E2-906C-015073327F11}"/>
              </a:ext>
            </a:extLst>
          </p:cNvPr>
          <p:cNvSpPr txBox="1"/>
          <p:nvPr/>
        </p:nvSpPr>
        <p:spPr>
          <a:xfrm>
            <a:off x="5754714" y="3737148"/>
            <a:ext cx="120269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de-DE" sz="1800" dirty="0">
                <a:latin typeface="Arial Narrow" panose="020B0606020202030204" pitchFamily="34" charset="0"/>
                <a:cs typeface="Arial" panose="020B0604020202020204" pitchFamily="34" charset="0"/>
              </a:rPr>
              <a:t>M =Y</a:t>
            </a:r>
            <a:r>
              <a:rPr lang="en-US" altLang="de-DE" sz="1800" baseline="-25000" dirty="0">
                <a:latin typeface="Arial Narrow" panose="020B0606020202030204" pitchFamily="34" charset="0"/>
                <a:cs typeface="Arial" panose="020B0604020202020204" pitchFamily="34" charset="0"/>
              </a:rPr>
              <a:t>3</a:t>
            </a:r>
            <a:r>
              <a:rPr lang="en-US" altLang="de-DE" sz="1800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  <a:r>
              <a:rPr lang="en-US" altLang="de-DE" sz="1800" baseline="30000" dirty="0">
                <a:latin typeface="Arial Narrow" panose="020B0606020202030204" pitchFamily="34" charset="0"/>
                <a:cs typeface="Arial" panose="020B0604020202020204" pitchFamily="34" charset="0"/>
              </a:rPr>
              <a:t>Db</a:t>
            </a:r>
            <a:r>
              <a:rPr lang="en-US" altLang="de-DE" sz="1800" dirty="0">
                <a:latin typeface="Arial Narrow" panose="020B0606020202030204" pitchFamily="34" charset="0"/>
                <a:cs typeface="Arial" panose="020B0604020202020204" pitchFamily="34" charset="0"/>
              </a:rPr>
              <a:t> =</a:t>
            </a:r>
            <a:endParaRPr lang="en-US" sz="1800" dirty="0"/>
          </a:p>
        </p:txBody>
      </p:sp>
      <p:grpSp>
        <p:nvGrpSpPr>
          <p:cNvPr id="88" name="Group 87">
            <a:extLst>
              <a:ext uri="{FF2B5EF4-FFF2-40B4-BE49-F238E27FC236}">
                <a16:creationId xmlns:a16="http://schemas.microsoft.com/office/drawing/2014/main" xmlns="" id="{5400C428-7AB7-4C86-8AFE-8130CBE81800}"/>
              </a:ext>
            </a:extLst>
          </p:cNvPr>
          <p:cNvGrpSpPr>
            <a:grpSpLocks/>
          </p:cNvGrpSpPr>
          <p:nvPr/>
        </p:nvGrpSpPr>
        <p:grpSpPr bwMode="auto">
          <a:xfrm>
            <a:off x="8174252" y="4123023"/>
            <a:ext cx="440962" cy="249178"/>
            <a:chOff x="807" y="2428"/>
            <a:chExt cx="315" cy="178"/>
          </a:xfrm>
        </p:grpSpPr>
        <p:sp>
          <p:nvSpPr>
            <p:cNvPr id="89" name="Freeform 122">
              <a:extLst>
                <a:ext uri="{FF2B5EF4-FFF2-40B4-BE49-F238E27FC236}">
                  <a16:creationId xmlns:a16="http://schemas.microsoft.com/office/drawing/2014/main" xmlns="" id="{B947A175-4974-4F87-8806-8460DCC4D2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7 w 445"/>
                <a:gd name="T11" fmla="*/ 29 h 207"/>
                <a:gd name="T12" fmla="*/ 58 w 445"/>
                <a:gd name="T13" fmla="*/ 68 h 207"/>
                <a:gd name="T14" fmla="*/ 89 w 445"/>
                <a:gd name="T15" fmla="*/ 5 h 207"/>
                <a:gd name="T16" fmla="*/ 7 w 445"/>
                <a:gd name="T17" fmla="*/ 29 h 207"/>
                <a:gd name="T18" fmla="*/ 6 w 445"/>
                <a:gd name="T19" fmla="*/ 38 h 207"/>
                <a:gd name="T20" fmla="*/ 18 w 445"/>
                <a:gd name="T21" fmla="*/ 103 h 207"/>
                <a:gd name="T22" fmla="*/ 38 w 445"/>
                <a:gd name="T23" fmla="*/ 61 h 207"/>
                <a:gd name="T24" fmla="*/ 6 w 445"/>
                <a:gd name="T25" fmla="*/ 38 h 207"/>
                <a:gd name="T26" fmla="*/ 93 w 445"/>
                <a:gd name="T27" fmla="*/ 10 h 207"/>
                <a:gd name="T28" fmla="*/ 74 w 445"/>
                <a:gd name="T29" fmla="*/ 50 h 207"/>
                <a:gd name="T30" fmla="*/ 106 w 445"/>
                <a:gd name="T31" fmla="*/ 76 h 207"/>
                <a:gd name="T32" fmla="*/ 93 w 445"/>
                <a:gd name="T33" fmla="*/ 10 h 207"/>
                <a:gd name="T34" fmla="*/ 42 w 445"/>
                <a:gd name="T35" fmla="*/ 65 h 207"/>
                <a:gd name="T36" fmla="*/ 23 w 445"/>
                <a:gd name="T37" fmla="*/ 106 h 207"/>
                <a:gd name="T38" fmla="*/ 103 w 445"/>
                <a:gd name="T39" fmla="*/ 80 h 207"/>
                <a:gd name="T40" fmla="*/ 71 w 445"/>
                <a:gd name="T41" fmla="*/ 55 h 207"/>
                <a:gd name="T42" fmla="*/ 61 w 445"/>
                <a:gd name="T43" fmla="*/ 77 h 207"/>
                <a:gd name="T44" fmla="*/ 42 w 445"/>
                <a:gd name="T45" fmla="*/ 65 h 207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45"/>
                <a:gd name="T70" fmla="*/ 0 h 207"/>
                <a:gd name="T71" fmla="*/ 445 w 445"/>
                <a:gd name="T72" fmla="*/ 207 h 207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  <a:close/>
                  <a:moveTo>
                    <a:pt x="28" y="55"/>
                  </a:moveTo>
                  <a:lnTo>
                    <a:pt x="231" y="124"/>
                  </a:lnTo>
                  <a:lnTo>
                    <a:pt x="355" y="9"/>
                  </a:lnTo>
                  <a:lnTo>
                    <a:pt x="28" y="55"/>
                  </a:lnTo>
                  <a:close/>
                  <a:moveTo>
                    <a:pt x="22" y="69"/>
                  </a:moveTo>
                  <a:lnTo>
                    <a:pt x="73" y="188"/>
                  </a:lnTo>
                  <a:lnTo>
                    <a:pt x="152" y="110"/>
                  </a:lnTo>
                  <a:lnTo>
                    <a:pt x="22" y="69"/>
                  </a:lnTo>
                  <a:close/>
                  <a:moveTo>
                    <a:pt x="372" y="19"/>
                  </a:moveTo>
                  <a:lnTo>
                    <a:pt x="293" y="92"/>
                  </a:lnTo>
                  <a:lnTo>
                    <a:pt x="422" y="138"/>
                  </a:lnTo>
                  <a:lnTo>
                    <a:pt x="372" y="19"/>
                  </a:lnTo>
                  <a:close/>
                  <a:moveTo>
                    <a:pt x="169" y="119"/>
                  </a:moveTo>
                  <a:lnTo>
                    <a:pt x="90" y="193"/>
                  </a:lnTo>
                  <a:lnTo>
                    <a:pt x="411" y="147"/>
                  </a:lnTo>
                  <a:lnTo>
                    <a:pt x="281" y="101"/>
                  </a:lnTo>
                  <a:lnTo>
                    <a:pt x="242" y="142"/>
                  </a:lnTo>
                  <a:lnTo>
                    <a:pt x="169" y="119"/>
                  </a:lnTo>
                  <a:close/>
                </a:path>
              </a:pathLst>
            </a:custGeom>
            <a:solidFill>
              <a:srgbClr val="00FF00"/>
            </a:solidFill>
            <a:ln w="9525">
              <a:noFill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92" name="Freeform 123">
              <a:extLst>
                <a:ext uri="{FF2B5EF4-FFF2-40B4-BE49-F238E27FC236}">
                  <a16:creationId xmlns:a16="http://schemas.microsoft.com/office/drawing/2014/main" xmlns="" id="{D3882068-57DA-4B13-9B45-533EC58B6737}"/>
                </a:ext>
              </a:extLst>
            </p:cNvPr>
            <p:cNvSpPr>
              <a:spLocks/>
            </p:cNvSpPr>
            <p:nvPr/>
          </p:nvSpPr>
          <p:spPr bwMode="auto">
            <a:xfrm>
              <a:off x="807" y="2428"/>
              <a:ext cx="315" cy="178"/>
            </a:xfrm>
            <a:custGeom>
              <a:avLst/>
              <a:gdLst>
                <a:gd name="T0" fmla="*/ 0 w 445"/>
                <a:gd name="T1" fmla="*/ 28 h 207"/>
                <a:gd name="T2" fmla="*/ 95 w 445"/>
                <a:gd name="T3" fmla="*/ 0 h 207"/>
                <a:gd name="T4" fmla="*/ 112 w 445"/>
                <a:gd name="T5" fmla="*/ 83 h 207"/>
                <a:gd name="T6" fmla="*/ 16 w 445"/>
                <a:gd name="T7" fmla="*/ 114 h 207"/>
                <a:gd name="T8" fmla="*/ 0 w 445"/>
                <a:gd name="T9" fmla="*/ 28 h 20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5"/>
                <a:gd name="T16" fmla="*/ 0 h 207"/>
                <a:gd name="T17" fmla="*/ 445 w 445"/>
                <a:gd name="T18" fmla="*/ 207 h 20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5" h="207">
                  <a:moveTo>
                    <a:pt x="0" y="51"/>
                  </a:moveTo>
                  <a:lnTo>
                    <a:pt x="377" y="0"/>
                  </a:lnTo>
                  <a:lnTo>
                    <a:pt x="445" y="152"/>
                  </a:lnTo>
                  <a:lnTo>
                    <a:pt x="67" y="207"/>
                  </a:lnTo>
                  <a:lnTo>
                    <a:pt x="0" y="51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93" name="Freeform 124">
              <a:extLst>
                <a:ext uri="{FF2B5EF4-FFF2-40B4-BE49-F238E27FC236}">
                  <a16:creationId xmlns:a16="http://schemas.microsoft.com/office/drawing/2014/main" xmlns="" id="{2464DAB5-34F5-40E0-916E-B769F1E55017}"/>
                </a:ext>
              </a:extLst>
            </p:cNvPr>
            <p:cNvSpPr>
              <a:spLocks/>
            </p:cNvSpPr>
            <p:nvPr/>
          </p:nvSpPr>
          <p:spPr bwMode="auto">
            <a:xfrm>
              <a:off x="827" y="2435"/>
              <a:ext cx="231" cy="99"/>
            </a:xfrm>
            <a:custGeom>
              <a:avLst/>
              <a:gdLst>
                <a:gd name="T0" fmla="*/ 0 w 327"/>
                <a:gd name="T1" fmla="*/ 25 h 115"/>
                <a:gd name="T2" fmla="*/ 50 w 327"/>
                <a:gd name="T3" fmla="*/ 63 h 115"/>
                <a:gd name="T4" fmla="*/ 81 w 327"/>
                <a:gd name="T5" fmla="*/ 0 h 115"/>
                <a:gd name="T6" fmla="*/ 0 w 327"/>
                <a:gd name="T7" fmla="*/ 25 h 11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7"/>
                <a:gd name="T13" fmla="*/ 0 h 115"/>
                <a:gd name="T14" fmla="*/ 327 w 327"/>
                <a:gd name="T15" fmla="*/ 115 h 11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7" h="115">
                  <a:moveTo>
                    <a:pt x="0" y="46"/>
                  </a:moveTo>
                  <a:lnTo>
                    <a:pt x="203" y="115"/>
                  </a:lnTo>
                  <a:lnTo>
                    <a:pt x="327" y="0"/>
                  </a:lnTo>
                  <a:lnTo>
                    <a:pt x="0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94" name="Freeform 125">
              <a:extLst>
                <a:ext uri="{FF2B5EF4-FFF2-40B4-BE49-F238E27FC236}">
                  <a16:creationId xmlns:a16="http://schemas.microsoft.com/office/drawing/2014/main" xmlns="" id="{DB7ECE94-29B2-488B-ABB7-9D2142F4A4DF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" y="2486"/>
              <a:ext cx="92" cy="103"/>
            </a:xfrm>
            <a:custGeom>
              <a:avLst/>
              <a:gdLst>
                <a:gd name="T0" fmla="*/ 0 w 130"/>
                <a:gd name="T1" fmla="*/ 0 h 119"/>
                <a:gd name="T2" fmla="*/ 13 w 130"/>
                <a:gd name="T3" fmla="*/ 67 h 119"/>
                <a:gd name="T4" fmla="*/ 33 w 130"/>
                <a:gd name="T5" fmla="*/ 23 h 119"/>
                <a:gd name="T6" fmla="*/ 0 w 130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30"/>
                <a:gd name="T13" fmla="*/ 0 h 119"/>
                <a:gd name="T14" fmla="*/ 130 w 130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30" h="119">
                  <a:moveTo>
                    <a:pt x="0" y="0"/>
                  </a:moveTo>
                  <a:lnTo>
                    <a:pt x="51" y="119"/>
                  </a:lnTo>
                  <a:lnTo>
                    <a:pt x="130" y="41"/>
                  </a:lnTo>
                  <a:lnTo>
                    <a:pt x="0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97" name="Freeform 126">
              <a:extLst>
                <a:ext uri="{FF2B5EF4-FFF2-40B4-BE49-F238E27FC236}">
                  <a16:creationId xmlns:a16="http://schemas.microsoft.com/office/drawing/2014/main" xmlns="" id="{98809F3C-CE8A-48C8-BCE2-7057F186EE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5" y="2444"/>
              <a:ext cx="91" cy="103"/>
            </a:xfrm>
            <a:custGeom>
              <a:avLst/>
              <a:gdLst>
                <a:gd name="T0" fmla="*/ 20 w 129"/>
                <a:gd name="T1" fmla="*/ 0 h 119"/>
                <a:gd name="T2" fmla="*/ 0 w 129"/>
                <a:gd name="T3" fmla="*/ 42 h 119"/>
                <a:gd name="T4" fmla="*/ 32 w 129"/>
                <a:gd name="T5" fmla="*/ 67 h 119"/>
                <a:gd name="T6" fmla="*/ 20 w 129"/>
                <a:gd name="T7" fmla="*/ 0 h 11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29"/>
                <a:gd name="T13" fmla="*/ 0 h 119"/>
                <a:gd name="T14" fmla="*/ 129 w 129"/>
                <a:gd name="T15" fmla="*/ 119 h 11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9" h="119">
                  <a:moveTo>
                    <a:pt x="79" y="0"/>
                  </a:moveTo>
                  <a:lnTo>
                    <a:pt x="0" y="73"/>
                  </a:lnTo>
                  <a:lnTo>
                    <a:pt x="129" y="119"/>
                  </a:lnTo>
                  <a:lnTo>
                    <a:pt x="79" y="0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05" name="Freeform 127">
              <a:extLst>
                <a:ext uri="{FF2B5EF4-FFF2-40B4-BE49-F238E27FC236}">
                  <a16:creationId xmlns:a16="http://schemas.microsoft.com/office/drawing/2014/main" xmlns="" id="{8650602B-D805-4918-B974-6B2E1103598A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" y="2515"/>
              <a:ext cx="227" cy="79"/>
            </a:xfrm>
            <a:custGeom>
              <a:avLst/>
              <a:gdLst>
                <a:gd name="T0" fmla="*/ 20 w 321"/>
                <a:gd name="T1" fmla="*/ 9 h 92"/>
                <a:gd name="T2" fmla="*/ 0 w 321"/>
                <a:gd name="T3" fmla="*/ 50 h 92"/>
                <a:gd name="T4" fmla="*/ 81 w 321"/>
                <a:gd name="T5" fmla="*/ 25 h 92"/>
                <a:gd name="T6" fmla="*/ 47 w 321"/>
                <a:gd name="T7" fmla="*/ 0 h 92"/>
                <a:gd name="T8" fmla="*/ 38 w 321"/>
                <a:gd name="T9" fmla="*/ 22 h 92"/>
                <a:gd name="T10" fmla="*/ 20 w 321"/>
                <a:gd name="T11" fmla="*/ 9 h 9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21"/>
                <a:gd name="T19" fmla="*/ 0 h 92"/>
                <a:gd name="T20" fmla="*/ 321 w 321"/>
                <a:gd name="T21" fmla="*/ 92 h 9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21" h="92">
                  <a:moveTo>
                    <a:pt x="79" y="18"/>
                  </a:moveTo>
                  <a:lnTo>
                    <a:pt x="0" y="92"/>
                  </a:lnTo>
                  <a:lnTo>
                    <a:pt x="321" y="46"/>
                  </a:lnTo>
                  <a:lnTo>
                    <a:pt x="191" y="0"/>
                  </a:lnTo>
                  <a:lnTo>
                    <a:pt x="152" y="41"/>
                  </a:lnTo>
                  <a:lnTo>
                    <a:pt x="79" y="18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  <p:sp>
          <p:nvSpPr>
            <p:cNvPr id="106" name="Freeform 128">
              <a:extLst>
                <a:ext uri="{FF2B5EF4-FFF2-40B4-BE49-F238E27FC236}">
                  <a16:creationId xmlns:a16="http://schemas.microsoft.com/office/drawing/2014/main" xmlns="" id="{26B4B2E4-B29E-4E86-843E-978A19A3157E}"/>
                </a:ext>
              </a:extLst>
            </p:cNvPr>
            <p:cNvSpPr>
              <a:spLocks/>
            </p:cNvSpPr>
            <p:nvPr/>
          </p:nvSpPr>
          <p:spPr bwMode="auto">
            <a:xfrm>
              <a:off x="935" y="2459"/>
              <a:ext cx="51" cy="63"/>
            </a:xfrm>
            <a:custGeom>
              <a:avLst/>
              <a:gdLst>
                <a:gd name="T0" fmla="*/ 9 w 73"/>
                <a:gd name="T1" fmla="*/ 26 h 73"/>
                <a:gd name="T2" fmla="*/ 8 w 73"/>
                <a:gd name="T3" fmla="*/ 28 h 73"/>
                <a:gd name="T4" fmla="*/ 3 w 73"/>
                <a:gd name="T5" fmla="*/ 10 h 73"/>
                <a:gd name="T6" fmla="*/ 6 w 73"/>
                <a:gd name="T7" fmla="*/ 39 h 73"/>
                <a:gd name="T8" fmla="*/ 8 w 73"/>
                <a:gd name="T9" fmla="*/ 35 h 73"/>
                <a:gd name="T10" fmla="*/ 8 w 73"/>
                <a:gd name="T11" fmla="*/ 39 h 73"/>
                <a:gd name="T12" fmla="*/ 4 w 73"/>
                <a:gd name="T13" fmla="*/ 41 h 73"/>
                <a:gd name="T14" fmla="*/ 4 w 73"/>
                <a:gd name="T15" fmla="*/ 39 h 73"/>
                <a:gd name="T16" fmla="*/ 6 w 73"/>
                <a:gd name="T17" fmla="*/ 39 h 73"/>
                <a:gd name="T18" fmla="*/ 1 w 73"/>
                <a:gd name="T19" fmla="*/ 10 h 73"/>
                <a:gd name="T20" fmla="*/ 1 w 73"/>
                <a:gd name="T21" fmla="*/ 13 h 73"/>
                <a:gd name="T22" fmla="*/ 0 w 73"/>
                <a:gd name="T23" fmla="*/ 13 h 73"/>
                <a:gd name="T24" fmla="*/ 0 w 73"/>
                <a:gd name="T25" fmla="*/ 10 h 73"/>
                <a:gd name="T26" fmla="*/ 3 w 73"/>
                <a:gd name="T27" fmla="*/ 8 h 73"/>
                <a:gd name="T28" fmla="*/ 9 w 73"/>
                <a:gd name="T29" fmla="*/ 26 h 73"/>
                <a:gd name="T30" fmla="*/ 9 w 73"/>
                <a:gd name="T31" fmla="*/ 3 h 73"/>
                <a:gd name="T32" fmla="*/ 12 w 73"/>
                <a:gd name="T33" fmla="*/ 0 h 73"/>
                <a:gd name="T34" fmla="*/ 13 w 73"/>
                <a:gd name="T35" fmla="*/ 0 h 73"/>
                <a:gd name="T36" fmla="*/ 13 w 73"/>
                <a:gd name="T37" fmla="*/ 3 h 73"/>
                <a:gd name="T38" fmla="*/ 12 w 73"/>
                <a:gd name="T39" fmla="*/ 3 h 73"/>
                <a:gd name="T40" fmla="*/ 17 w 73"/>
                <a:gd name="T41" fmla="*/ 30 h 73"/>
                <a:gd name="T42" fmla="*/ 17 w 73"/>
                <a:gd name="T43" fmla="*/ 30 h 73"/>
                <a:gd name="T44" fmla="*/ 17 w 73"/>
                <a:gd name="T45" fmla="*/ 30 h 73"/>
                <a:gd name="T46" fmla="*/ 13 w 73"/>
                <a:gd name="T47" fmla="*/ 34 h 73"/>
                <a:gd name="T48" fmla="*/ 12 w 73"/>
                <a:gd name="T49" fmla="*/ 34 h 73"/>
                <a:gd name="T50" fmla="*/ 13 w 73"/>
                <a:gd name="T51" fmla="*/ 34 h 73"/>
                <a:gd name="T52" fmla="*/ 15 w 73"/>
                <a:gd name="T53" fmla="*/ 30 h 73"/>
                <a:gd name="T54" fmla="*/ 10 w 73"/>
                <a:gd name="T55" fmla="*/ 5 h 73"/>
                <a:gd name="T56" fmla="*/ 9 w 73"/>
                <a:gd name="T57" fmla="*/ 26 h 73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73"/>
                <a:gd name="T89" fmla="*/ 73 w 73"/>
                <a:gd name="T90" fmla="*/ 73 h 73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73">
                  <a:moveTo>
                    <a:pt x="39" y="46"/>
                  </a:moveTo>
                  <a:lnTo>
                    <a:pt x="34" y="50"/>
                  </a:lnTo>
                  <a:lnTo>
                    <a:pt x="11" y="18"/>
                  </a:lnTo>
                  <a:lnTo>
                    <a:pt x="23" y="69"/>
                  </a:lnTo>
                  <a:lnTo>
                    <a:pt x="34" y="64"/>
                  </a:lnTo>
                  <a:lnTo>
                    <a:pt x="34" y="69"/>
                  </a:lnTo>
                  <a:lnTo>
                    <a:pt x="17" y="73"/>
                  </a:lnTo>
                  <a:lnTo>
                    <a:pt x="17" y="69"/>
                  </a:lnTo>
                  <a:lnTo>
                    <a:pt x="23" y="69"/>
                  </a:lnTo>
                  <a:lnTo>
                    <a:pt x="6" y="18"/>
                  </a:lnTo>
                  <a:lnTo>
                    <a:pt x="6" y="23"/>
                  </a:lnTo>
                  <a:lnTo>
                    <a:pt x="0" y="23"/>
                  </a:lnTo>
                  <a:lnTo>
                    <a:pt x="0" y="18"/>
                  </a:lnTo>
                  <a:lnTo>
                    <a:pt x="11" y="14"/>
                  </a:lnTo>
                  <a:lnTo>
                    <a:pt x="39" y="46"/>
                  </a:lnTo>
                  <a:lnTo>
                    <a:pt x="39" y="5"/>
                  </a:lnTo>
                  <a:lnTo>
                    <a:pt x="51" y="0"/>
                  </a:lnTo>
                  <a:lnTo>
                    <a:pt x="56" y="0"/>
                  </a:lnTo>
                  <a:lnTo>
                    <a:pt x="56" y="5"/>
                  </a:lnTo>
                  <a:lnTo>
                    <a:pt x="51" y="5"/>
                  </a:lnTo>
                  <a:lnTo>
                    <a:pt x="68" y="55"/>
                  </a:lnTo>
                  <a:lnTo>
                    <a:pt x="73" y="55"/>
                  </a:lnTo>
                  <a:lnTo>
                    <a:pt x="68" y="55"/>
                  </a:lnTo>
                  <a:lnTo>
                    <a:pt x="56" y="60"/>
                  </a:lnTo>
                  <a:lnTo>
                    <a:pt x="51" y="60"/>
                  </a:lnTo>
                  <a:lnTo>
                    <a:pt x="56" y="60"/>
                  </a:lnTo>
                  <a:lnTo>
                    <a:pt x="62" y="55"/>
                  </a:lnTo>
                  <a:lnTo>
                    <a:pt x="45" y="9"/>
                  </a:lnTo>
                  <a:lnTo>
                    <a:pt x="39" y="46"/>
                  </a:lnTo>
                </a:path>
              </a:pathLst>
            </a:custGeom>
            <a:noFill/>
            <a:ln w="1746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de-DE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b="1" u="sng"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de-DE" sz="1764"/>
            </a:p>
          </p:txBody>
        </p:sp>
      </p:grpSp>
    </p:spTree>
    <p:extLst>
      <p:ext uri="{BB962C8B-B14F-4D97-AF65-F5344CB8AC3E}">
        <p14:creationId xmlns:p14="http://schemas.microsoft.com/office/powerpoint/2010/main" val="356740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5794375" y="1052513"/>
            <a:ext cx="2449513" cy="48958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l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7219950" y="1235075"/>
            <a:ext cx="9175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 b="1" u="sng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Marks: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802313" y="17002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1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795963" y="16287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7092950" y="1628775"/>
            <a:ext cx="1588" cy="432117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5795963" y="20605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795963" y="24923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5795963" y="29241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5795963" y="33559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795963" y="37877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5795963" y="42195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5795963" y="46513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5795963" y="50831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5795963" y="5514975"/>
            <a:ext cx="244792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0" name="Text Box 23"/>
          <p:cNvSpPr txBox="1">
            <a:spLocks noChangeArrowheads="1"/>
          </p:cNvSpPr>
          <p:nvPr/>
        </p:nvSpPr>
        <p:spPr bwMode="auto">
          <a:xfrm>
            <a:off x="5988050" y="5089525"/>
            <a:ext cx="727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8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Total</a:t>
            </a:r>
          </a:p>
        </p:txBody>
      </p:sp>
      <p:sp>
        <p:nvSpPr>
          <p:cNvPr id="6161" name="Text Box 24"/>
          <p:cNvSpPr txBox="1">
            <a:spLocks noChangeArrowheads="1"/>
          </p:cNvSpPr>
          <p:nvPr/>
        </p:nvSpPr>
        <p:spPr bwMode="auto">
          <a:xfrm>
            <a:off x="5795963" y="620713"/>
            <a:ext cx="2031325" cy="369332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/>
            <a:r>
              <a:rPr lang="en-US" sz="1800" b="1" dirty="0">
                <a:latin typeface="Arial" pitchFamily="34" charset="0"/>
                <a:cs typeface="Arial" pitchFamily="34" charset="0"/>
              </a:rPr>
              <a:t>Max   70% marks</a:t>
            </a:r>
          </a:p>
        </p:txBody>
      </p:sp>
      <p:sp>
        <p:nvSpPr>
          <p:cNvPr id="6162" name="Text Box 4"/>
          <p:cNvSpPr txBox="1">
            <a:spLocks noChangeArrowheads="1"/>
          </p:cNvSpPr>
          <p:nvPr/>
        </p:nvSpPr>
        <p:spPr bwMode="auto">
          <a:xfrm>
            <a:off x="5827713" y="21066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2</a:t>
            </a:r>
          </a:p>
        </p:txBody>
      </p:sp>
      <p:sp>
        <p:nvSpPr>
          <p:cNvPr id="6163" name="Text Box 4"/>
          <p:cNvSpPr txBox="1">
            <a:spLocks noChangeArrowheads="1"/>
          </p:cNvSpPr>
          <p:nvPr/>
        </p:nvSpPr>
        <p:spPr bwMode="auto">
          <a:xfrm>
            <a:off x="5853113" y="2513013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3</a:t>
            </a:r>
          </a:p>
        </p:txBody>
      </p:sp>
      <p:sp>
        <p:nvSpPr>
          <p:cNvPr id="6164" name="Text Box 4"/>
          <p:cNvSpPr txBox="1">
            <a:spLocks noChangeArrowheads="1"/>
          </p:cNvSpPr>
          <p:nvPr/>
        </p:nvSpPr>
        <p:spPr bwMode="auto">
          <a:xfrm>
            <a:off x="5864225" y="3000375"/>
            <a:ext cx="12207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4</a:t>
            </a:r>
          </a:p>
        </p:txBody>
      </p:sp>
      <p:sp>
        <p:nvSpPr>
          <p:cNvPr id="6165" name="Text Box 4"/>
          <p:cNvSpPr txBox="1">
            <a:spLocks noChangeArrowheads="1"/>
          </p:cNvSpPr>
          <p:nvPr/>
        </p:nvSpPr>
        <p:spPr bwMode="auto">
          <a:xfrm>
            <a:off x="5849938" y="3419475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5</a:t>
            </a:r>
          </a:p>
        </p:txBody>
      </p:sp>
      <p:sp>
        <p:nvSpPr>
          <p:cNvPr id="6166" name="Text Box 4"/>
          <p:cNvSpPr txBox="1">
            <a:spLocks noChangeArrowheads="1"/>
          </p:cNvSpPr>
          <p:nvPr/>
        </p:nvSpPr>
        <p:spPr bwMode="auto">
          <a:xfrm>
            <a:off x="5834063" y="3813175"/>
            <a:ext cx="12207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49263"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de-DE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Problem  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83687" y="357015"/>
            <a:ext cx="8021355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533400" indent="-5334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sz="1800" b="1" dirty="0">
                <a:latin typeface="Arial Narrow" pitchFamily="34" charset="0"/>
              </a:rPr>
              <a:t>     </a:t>
            </a:r>
            <a:r>
              <a:rPr lang="en-US" sz="1800" b="1" u="sng" dirty="0">
                <a:latin typeface="Arial Narrow" pitchFamily="34" charset="0"/>
              </a:rPr>
              <a:t> P1:</a:t>
            </a:r>
            <a:r>
              <a:rPr lang="en-US" sz="1800" b="1" dirty="0">
                <a:latin typeface="Arial Narrow" pitchFamily="34" charset="0"/>
              </a:rPr>
              <a:t>	</a:t>
            </a:r>
          </a:p>
          <a:p>
            <a:pPr algn="just" eaLnBrk="1" hangingPunct="1"/>
            <a:r>
              <a:rPr lang="en-US" sz="1800" b="1" dirty="0">
                <a:latin typeface="Arial Narrow" pitchFamily="34" charset="0"/>
              </a:rPr>
              <a:t>         A RSA cryptosystem with two users A and B having the following secret prime</a:t>
            </a:r>
          </a:p>
          <a:p>
            <a:pPr algn="just" eaLnBrk="1" hangingPunct="1"/>
            <a:r>
              <a:rPr lang="en-US" sz="1800" b="1" dirty="0">
                <a:latin typeface="Arial Narrow" pitchFamily="34" charset="0"/>
              </a:rPr>
              <a:t>         number pairs:  for </a:t>
            </a:r>
            <a:r>
              <a:rPr lang="en-US" sz="1800" b="1" u="sng" dirty="0">
                <a:latin typeface="Arial Narrow" pitchFamily="34" charset="0"/>
              </a:rPr>
              <a:t>user A</a:t>
            </a:r>
            <a:r>
              <a:rPr lang="en-US" sz="1800" b="1" dirty="0">
                <a:latin typeface="Arial Narrow" pitchFamily="34" charset="0"/>
              </a:rPr>
              <a:t>: 11 and 23 and for </a:t>
            </a:r>
            <a:r>
              <a:rPr lang="en-US" sz="1800" b="1" u="sng" dirty="0">
                <a:latin typeface="Arial Narrow" pitchFamily="34" charset="0"/>
              </a:rPr>
              <a:t>user B</a:t>
            </a:r>
            <a:r>
              <a:rPr lang="en-US" sz="1800" b="1" dirty="0">
                <a:latin typeface="Arial Narrow" pitchFamily="34" charset="0"/>
              </a:rPr>
              <a:t>: 13 and 17</a:t>
            </a:r>
          </a:p>
          <a:p>
            <a:pPr algn="just" eaLnBrk="1" hangingPunct="1"/>
            <a:endParaRPr lang="en-US" sz="1800" b="1" dirty="0">
              <a:latin typeface="Arial Narrow" pitchFamily="34" charset="0"/>
            </a:endParaRP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Find out the adequate public key of user A from the following list of integers: [15, 87, 112] giving the reason for your choice. Compute the corresponding secret key of user A.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Find out the adequate public key of user B from the following list of integers:  [55,120,159] giving the reason for your choice. Compute the corresponding secret key of user B.</a:t>
            </a:r>
          </a:p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800" b="1" dirty="0">
                <a:latin typeface="Arial Narrow" pitchFamily="34" charset="0"/>
              </a:rPr>
              <a:t>How many distinct public keys are possible for each user?</a:t>
            </a:r>
            <a:endParaRPr lang="en-US" sz="1800" b="1" u="sng" dirty="0">
              <a:latin typeface="Arial Narrow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8141121" y="172349"/>
            <a:ext cx="70083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sz="1800" b="1" dirty="0">
                <a:latin typeface="Arial Narrow" pitchFamily="34" charset="0"/>
              </a:rPr>
              <a:t>(25 P)</a:t>
            </a:r>
          </a:p>
        </p:txBody>
      </p:sp>
      <p:sp>
        <p:nvSpPr>
          <p:cNvPr id="4" name="Rectangle 2"/>
          <p:cNvSpPr/>
          <p:nvPr/>
        </p:nvSpPr>
        <p:spPr>
          <a:xfrm>
            <a:off x="583765" y="3789949"/>
            <a:ext cx="864944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latin typeface="Arial Narrow" pitchFamily="34" charset="0"/>
              </a:rPr>
              <a:t>4.   User B encrypts the message  M=19, and send the resulting cryptogram  Y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 to A. User</a:t>
            </a:r>
          </a:p>
          <a:p>
            <a:pPr algn="l"/>
            <a:r>
              <a:rPr lang="en-US" sz="1800" b="1" dirty="0">
                <a:latin typeface="Arial Narrow" pitchFamily="34" charset="0"/>
              </a:rPr>
              <a:t>      B then signs h= </a:t>
            </a:r>
            <a:r>
              <a:rPr lang="en-US" altLang="de-DE" sz="1800" b="1" dirty="0">
                <a:solidFill>
                  <a:srgbClr val="000000"/>
                </a:solidFill>
                <a:latin typeface="Arial Narrow" pitchFamily="34" charset="0"/>
              </a:rPr>
              <a:t>( M</a:t>
            </a:r>
            <a:r>
              <a:rPr lang="en-US" altLang="de-DE" sz="1800" b="1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altLang="de-DE" sz="1800" b="1" dirty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en-US" sz="1800" b="1" dirty="0">
                <a:latin typeface="Arial Narrow" pitchFamily="34" charset="0"/>
              </a:rPr>
              <a:t>mod  N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 and generates the signature S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 . Compute Y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 and  S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.</a:t>
            </a:r>
          </a:p>
          <a:p>
            <a:pPr algn="l"/>
            <a:r>
              <a:rPr lang="en-US" sz="1800" b="1" dirty="0">
                <a:latin typeface="Arial Narrow" pitchFamily="34" charset="0"/>
              </a:rPr>
              <a:t> </a:t>
            </a:r>
          </a:p>
          <a:p>
            <a:pPr algn="l"/>
            <a:r>
              <a:rPr lang="en-US" sz="1800" b="1" dirty="0">
                <a:latin typeface="Arial Narrow" pitchFamily="34" charset="0"/>
              </a:rPr>
              <a:t>5.  For which range of the values of M can an attacker compute M by observing S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 ?  Why?</a:t>
            </a:r>
          </a:p>
          <a:p>
            <a:pPr algn="l"/>
            <a:endParaRPr lang="en-US" sz="1800" b="1" dirty="0">
              <a:latin typeface="Arial Narrow" pitchFamily="34" charset="0"/>
            </a:endParaRPr>
          </a:p>
          <a:p>
            <a:pPr marL="533400" indent="-533400" algn="just"/>
            <a:r>
              <a:rPr lang="en-US" sz="1800" b="1" dirty="0">
                <a:latin typeface="Arial Narrow" pitchFamily="34" charset="0"/>
              </a:rPr>
              <a:t>6.  Decipher the cryptogram Y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 on user</a:t>
            </a:r>
            <a:r>
              <a:rPr lang="en-US" sz="1800" b="1" u="sng" dirty="0">
                <a:latin typeface="Arial Narrow" pitchFamily="34" charset="0"/>
              </a:rPr>
              <a:t> A</a:t>
            </a:r>
            <a:r>
              <a:rPr lang="en-US" sz="1800" b="1" dirty="0">
                <a:latin typeface="Arial Narrow" pitchFamily="34" charset="0"/>
              </a:rPr>
              <a:t>’s</a:t>
            </a:r>
            <a:r>
              <a:rPr lang="en-US" sz="18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site and verify the Signature  S</a:t>
            </a:r>
            <a:r>
              <a:rPr lang="en-US" sz="1800" b="1" baseline="-25000" dirty="0">
                <a:latin typeface="Arial Narrow" pitchFamily="34" charset="0"/>
              </a:rPr>
              <a:t>BA</a:t>
            </a:r>
            <a:r>
              <a:rPr lang="en-US" sz="1800" b="1" dirty="0">
                <a:latin typeface="Arial Narrow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2364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665163" y="19205"/>
            <a:ext cx="995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800" b="1" u="sng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Solution:</a:t>
            </a:r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46893" y="348578"/>
            <a:ext cx="801687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14375" indent="-263525" algn="just" eaLnBrk="1" hangingPunct="1">
              <a:spcAft>
                <a:spcPts val="600"/>
              </a:spcAft>
              <a:buFontTx/>
              <a:buAutoNum type="arabicPeriod"/>
            </a:pPr>
            <a:r>
              <a:rPr lang="en-US" sz="1600" b="1" dirty="0">
                <a:latin typeface="Arial Narrow" pitchFamily="34" charset="0"/>
              </a:rPr>
              <a:t>Find out the adequate public key of user A from the following list of integers: [15, 87, 112] giving the reason for your choice. Compute the corresponding secret key of user A.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85497" y="1237016"/>
            <a:ext cx="386458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latin typeface="Arial Narrow" pitchFamily="34" charset="0"/>
              </a:rPr>
              <a:t>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11 x 23 = 253,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) = (11-1)(23-1) = 220</a:t>
            </a:r>
          </a:p>
          <a:p>
            <a:pPr algn="l"/>
            <a:r>
              <a:rPr lang="de-DE" dirty="0">
                <a:latin typeface="Arial Narrow" pitchFamily="34" charset="0"/>
              </a:rPr>
              <a:t>gcd [ E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,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) ] = 1  =&gt; select  87  as gcd (87,220) = 1</a:t>
            </a:r>
          </a:p>
          <a:p>
            <a:pPr algn="l"/>
            <a:r>
              <a:rPr lang="de-DE" dirty="0">
                <a:latin typeface="Arial Narrow" pitchFamily="34" charset="0"/>
              </a:rPr>
              <a:t>E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87</a:t>
            </a:r>
          </a:p>
          <a:p>
            <a:pPr algn="l"/>
            <a:r>
              <a:rPr lang="de-DE" dirty="0">
                <a:latin typeface="Arial Narrow" pitchFamily="34" charset="0"/>
              </a:rPr>
              <a:t>D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43 mod 220 =  (see computation below)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4827764" y="1535110"/>
            <a:ext cx="2854325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sz="1200" b="1" dirty="0">
                <a:latin typeface="Arial Narrow" pitchFamily="34" charset="0"/>
                <a:cs typeface="Arial" charset="0"/>
              </a:rPr>
              <a:t>D</a:t>
            </a:r>
            <a:r>
              <a:rPr lang="en-US" sz="1200" b="1" baseline="-25000" dirty="0">
                <a:latin typeface="Arial Narrow" pitchFamily="34" charset="0"/>
                <a:cs typeface="Arial" charset="0"/>
              </a:rPr>
              <a:t>A</a:t>
            </a:r>
            <a:r>
              <a:rPr lang="en-US" sz="1200" b="1" dirty="0">
                <a:latin typeface="Arial Narrow" pitchFamily="34" charset="0"/>
                <a:cs typeface="Arial" charset="0"/>
              </a:rPr>
              <a:t> = 87 </a:t>
            </a:r>
            <a:r>
              <a:rPr lang="en-US" sz="1200" b="1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200" b="1" dirty="0">
                <a:latin typeface="Arial Narrow" pitchFamily="34" charset="0"/>
                <a:cs typeface="Arial" charset="0"/>
              </a:rPr>
              <a:t>mod  220 =43</a:t>
            </a:r>
            <a:endParaRPr lang="en-US" sz="1200" b="1" baseline="30000" dirty="0">
              <a:latin typeface="Arial Narrow" pitchFamily="34" charset="0"/>
              <a:cs typeface="Arial" charset="0"/>
            </a:endParaRPr>
          </a:p>
        </p:txBody>
      </p:sp>
      <p:sp>
        <p:nvSpPr>
          <p:cNvPr id="7" name="Text Box 112"/>
          <p:cNvSpPr txBox="1">
            <a:spLocks noChangeArrowheads="1"/>
          </p:cNvSpPr>
          <p:nvPr/>
        </p:nvSpPr>
        <p:spPr bwMode="auto">
          <a:xfrm>
            <a:off x="831350" y="4038296"/>
            <a:ext cx="362952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N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= 13 x 17 =221 , </a:t>
            </a:r>
            <a:r>
              <a:rPr lang="el-GR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) = (13-1)(17-1) = 192</a:t>
            </a:r>
          </a:p>
          <a:p>
            <a:pPr algn="l"/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gcd (E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, </a:t>
            </a:r>
            <a:r>
              <a:rPr lang="el-GR" dirty="0">
                <a:solidFill>
                  <a:schemeClr val="tx2"/>
                </a:solidFill>
                <a:latin typeface="Arial Narrow" pitchFamily="34" charset="0"/>
              </a:rPr>
              <a:t>φ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(N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) ] =1  =&gt; select 3 as </a:t>
            </a:r>
            <a:r>
              <a:rPr lang="de-DE" dirty="0" err="1">
                <a:solidFill>
                  <a:schemeClr val="tx2"/>
                </a:solidFill>
                <a:latin typeface="Arial Narrow" pitchFamily="34" charset="0"/>
              </a:rPr>
              <a:t>gcd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(55,192) = 1</a:t>
            </a:r>
          </a:p>
          <a:p>
            <a:pPr algn="l"/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E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= 55</a:t>
            </a:r>
          </a:p>
          <a:p>
            <a:pPr algn="l"/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D</a:t>
            </a:r>
            <a:r>
              <a:rPr lang="de-DE" baseline="-25000" dirty="0">
                <a:solidFill>
                  <a:schemeClr val="tx2"/>
                </a:solidFill>
                <a:latin typeface="Arial Narrow" pitchFamily="34" charset="0"/>
              </a:rPr>
              <a:t>B</a:t>
            </a:r>
            <a:r>
              <a:rPr lang="de-DE" dirty="0">
                <a:solidFill>
                  <a:schemeClr val="tx2"/>
                </a:solidFill>
                <a:latin typeface="Arial Narrow" pitchFamily="34" charset="0"/>
              </a:rPr>
              <a:t> = 7 mod 192  (see computation below)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4912042" y="4065280"/>
            <a:ext cx="2425700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l" defTabSz="762000"/>
            <a:r>
              <a:rPr lang="en-US" sz="1200" b="1" dirty="0">
                <a:latin typeface="Arial Narrow" pitchFamily="34" charset="0"/>
                <a:cs typeface="Arial" charset="0"/>
              </a:rPr>
              <a:t>D</a:t>
            </a:r>
            <a:r>
              <a:rPr lang="en-US" sz="1200" b="1" baseline="-25000" dirty="0">
                <a:latin typeface="Arial Narrow" pitchFamily="34" charset="0"/>
                <a:cs typeface="Arial" charset="0"/>
              </a:rPr>
              <a:t>B</a:t>
            </a:r>
            <a:r>
              <a:rPr lang="en-US" sz="1200" b="1" dirty="0">
                <a:latin typeface="Arial Narrow" pitchFamily="34" charset="0"/>
                <a:cs typeface="Arial" charset="0"/>
              </a:rPr>
              <a:t> = 55 </a:t>
            </a:r>
            <a:r>
              <a:rPr lang="en-US" sz="1200" b="1" baseline="30000" dirty="0">
                <a:latin typeface="Arial Narrow" pitchFamily="34" charset="0"/>
                <a:cs typeface="Arial" charset="0"/>
              </a:rPr>
              <a:t>-1 </a:t>
            </a:r>
            <a:r>
              <a:rPr lang="en-US" sz="1200" b="1" dirty="0">
                <a:latin typeface="Arial Narrow" pitchFamily="34" charset="0"/>
                <a:cs typeface="Arial" charset="0"/>
              </a:rPr>
              <a:t>mod  192 = 7</a:t>
            </a:r>
            <a:endParaRPr lang="en-US" sz="1200" b="1" u="sng" baseline="30000" dirty="0">
              <a:latin typeface="Arial Narrow" pitchFamily="34" charset="0"/>
              <a:cs typeface="Arial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28686" y="5253332"/>
            <a:ext cx="4487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0488" algn="l" defTabSz="179388" eaLnBrk="1" hangingPunct="1">
              <a:spcAft>
                <a:spcPts val="600"/>
              </a:spcAft>
              <a:tabLst>
                <a:tab pos="90488" algn="l"/>
              </a:tabLst>
            </a:pPr>
            <a:r>
              <a:rPr lang="en-US" sz="1600" b="1" dirty="0">
                <a:latin typeface="Arial Narrow" pitchFamily="34" charset="0"/>
              </a:rPr>
              <a:t>3. How many public keys are possible for each user?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1372662" y="5607485"/>
            <a:ext cx="686938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latin typeface="Arial Narrow" pitchFamily="34" charset="0"/>
              </a:rPr>
              <a:t># of keys for user A 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[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)] 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(220 ) 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(2</a:t>
            </a:r>
            <a:r>
              <a:rPr lang="de-DE" baseline="30000" dirty="0">
                <a:latin typeface="Arial Narrow" pitchFamily="34" charset="0"/>
              </a:rPr>
              <a:t>2</a:t>
            </a:r>
            <a:r>
              <a:rPr lang="de-DE" dirty="0">
                <a:latin typeface="Arial Narrow" pitchFamily="34" charset="0"/>
              </a:rPr>
              <a:t> . 5. 11)= 220(1 -1/2 ).(1 – 1/5).(1 – 1/11) = 80 keys</a:t>
            </a: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1374250" y="5847198"/>
            <a:ext cx="596349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dirty="0">
                <a:latin typeface="Arial Narrow" pitchFamily="34" charset="0"/>
              </a:rPr>
              <a:t># of keys for user B 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[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(N</a:t>
            </a:r>
            <a:r>
              <a:rPr lang="de-DE" baseline="-25000" dirty="0">
                <a:latin typeface="Arial Narrow" pitchFamily="34" charset="0"/>
              </a:rPr>
              <a:t>B</a:t>
            </a:r>
            <a:r>
              <a:rPr lang="de-DE" dirty="0">
                <a:latin typeface="Arial Narrow" pitchFamily="34" charset="0"/>
              </a:rPr>
              <a:t> )] 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(192 ) == </a:t>
            </a:r>
            <a:r>
              <a:rPr lang="el-GR" dirty="0">
                <a:latin typeface="Arial Narrow" pitchFamily="34" charset="0"/>
              </a:rPr>
              <a:t>φ</a:t>
            </a:r>
            <a:r>
              <a:rPr lang="de-DE" dirty="0">
                <a:latin typeface="Arial Narrow" pitchFamily="34" charset="0"/>
              </a:rPr>
              <a:t> (2</a:t>
            </a:r>
            <a:r>
              <a:rPr lang="de-DE" baseline="30000" dirty="0">
                <a:latin typeface="Arial Narrow" pitchFamily="34" charset="0"/>
              </a:rPr>
              <a:t>6</a:t>
            </a:r>
            <a:r>
              <a:rPr lang="de-DE" dirty="0">
                <a:latin typeface="Arial Narrow" pitchFamily="34" charset="0"/>
              </a:rPr>
              <a:t> . 3)= 192(1 -1/2 ) (1 -1/3 ) = 64 keys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489548" y="1264356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8595620" y="3839651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8296767" y="5594957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8" name="Text Box 112">
            <a:extLst>
              <a:ext uri="{FF2B5EF4-FFF2-40B4-BE49-F238E27FC236}">
                <a16:creationId xmlns:a16="http://schemas.microsoft.com/office/drawing/2014/main" xmlns="" id="{F959A9F1-7496-4C2D-B477-C3E921EB77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354" y="3150051"/>
            <a:ext cx="8906605" cy="72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0850" algn="l" eaLnBrk="1" hangingPunct="1">
              <a:spcAft>
                <a:spcPts val="600"/>
              </a:spcAft>
            </a:pPr>
            <a:r>
              <a:rPr lang="en-US" sz="1800" b="1" dirty="0">
                <a:latin typeface="Arial Narrow" pitchFamily="34" charset="0"/>
              </a:rPr>
              <a:t>2.Find out the adequate public key of user B from the following list of integers:  [55,120,159]</a:t>
            </a:r>
          </a:p>
          <a:p>
            <a:pPr marL="450850" algn="l" eaLnBrk="1" hangingPunct="1">
              <a:spcAft>
                <a:spcPts val="600"/>
              </a:spcAft>
            </a:pPr>
            <a:r>
              <a:rPr lang="en-US" sz="1800" b="1" dirty="0">
                <a:latin typeface="Arial Narrow" pitchFamily="34" charset="0"/>
              </a:rPr>
              <a:t> giving the reason for your choice. Compute the corresponding secret key of user B.</a:t>
            </a:r>
          </a:p>
        </p:txBody>
      </p:sp>
      <p:graphicFrame>
        <p:nvGraphicFramePr>
          <p:cNvPr id="20" name="Objekt 19">
            <a:extLst>
              <a:ext uri="{FF2B5EF4-FFF2-40B4-BE49-F238E27FC236}">
                <a16:creationId xmlns:a16="http://schemas.microsoft.com/office/drawing/2014/main" xmlns="" id="{55F62F77-3533-4935-A3CD-D0C2BB3F33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474298"/>
              </p:ext>
            </p:extLst>
          </p:nvPr>
        </p:nvGraphicFramePr>
        <p:xfrm>
          <a:off x="4572000" y="1804701"/>
          <a:ext cx="4392612" cy="1222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Worksheet" r:id="rId4" imgW="5067485" imgH="1409647" progId="Excel.Sheet.8">
                  <p:embed/>
                </p:oleObj>
              </mc:Choice>
              <mc:Fallback>
                <p:oleObj name="Worksheet" r:id="rId4" imgW="5067485" imgH="1409647" progId="Excel.Sheet.8">
                  <p:embed/>
                  <p:pic>
                    <p:nvPicPr>
                      <p:cNvPr id="6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804701"/>
                        <a:ext cx="4392612" cy="1222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xmlns="" id="{74B82E2A-3510-414D-ADCE-CBF97404E1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415860"/>
              </p:ext>
            </p:extLst>
          </p:nvPr>
        </p:nvGraphicFramePr>
        <p:xfrm>
          <a:off x="5016133" y="4311229"/>
          <a:ext cx="3771247" cy="8246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Arbeitsblatt" r:id="rId6" imgW="4934131" imgH="1009834" progId="Excel.Sheet.8">
                  <p:embed/>
                </p:oleObj>
              </mc:Choice>
              <mc:Fallback>
                <p:oleObj name="Arbeitsblatt" r:id="rId6" imgW="4934131" imgH="1009834" progId="Excel.Sheet.8">
                  <p:embed/>
                  <p:pic>
                    <p:nvPicPr>
                      <p:cNvPr id="19" name="Objek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133" y="4311229"/>
                        <a:ext cx="3771247" cy="8246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649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420832" y="246490"/>
            <a:ext cx="7996238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 dirty="0">
                <a:latin typeface="Arial Narrow" pitchFamily="34" charset="0"/>
              </a:rPr>
              <a:t>4.   User B encrypts the message  M=19, and send the resulting cryptogram  Y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 to A. User</a:t>
            </a:r>
          </a:p>
          <a:p>
            <a:pPr algn="l"/>
            <a:r>
              <a:rPr lang="en-US" sz="1600" b="1" dirty="0">
                <a:latin typeface="Arial Narrow" pitchFamily="34" charset="0"/>
              </a:rPr>
              <a:t>      B then signs h= 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( M</a:t>
            </a:r>
            <a:r>
              <a:rPr lang="en-US" altLang="de-DE" sz="1600" b="1" baseline="30000" dirty="0">
                <a:solidFill>
                  <a:srgbClr val="000000"/>
                </a:solidFill>
                <a:latin typeface="Arial Narrow" pitchFamily="34" charset="0"/>
              </a:rPr>
              <a:t>2</a:t>
            </a:r>
            <a:r>
              <a:rPr lang="en-US" altLang="de-DE" sz="1600" b="1" dirty="0">
                <a:solidFill>
                  <a:srgbClr val="000000"/>
                </a:solidFill>
                <a:latin typeface="Arial Narrow" pitchFamily="34" charset="0"/>
              </a:rPr>
              <a:t>)</a:t>
            </a:r>
            <a:r>
              <a:rPr lang="en-US" sz="1600" b="1" dirty="0">
                <a:latin typeface="Arial Narrow" pitchFamily="34" charset="0"/>
              </a:rPr>
              <a:t>mod N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 and generates the signature S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 . Compute Y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 and </a:t>
            </a:r>
            <a:br>
              <a:rPr lang="en-US" sz="1600" b="1" dirty="0">
                <a:latin typeface="Arial Narrow" pitchFamily="34" charset="0"/>
              </a:rPr>
            </a:br>
            <a:r>
              <a:rPr lang="en-US" sz="1600" b="1" dirty="0">
                <a:latin typeface="Arial Narrow" pitchFamily="34" charset="0"/>
              </a:rPr>
              <a:t>      S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. Can an attacker get M by observing S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 . if yes how? If No, why?</a:t>
            </a:r>
          </a:p>
          <a:p>
            <a:pPr marL="450850" algn="l" eaLnBrk="1" hangingPunct="1">
              <a:spcAft>
                <a:spcPts val="600"/>
              </a:spcAft>
            </a:pPr>
            <a:endParaRPr lang="en-US" sz="1600" b="1" dirty="0">
              <a:latin typeface="Arial Narrow" pitchFamily="34" charset="0"/>
            </a:endParaRPr>
          </a:p>
          <a:p>
            <a:pPr marL="266700" indent="-266700" algn="l"/>
            <a:endParaRPr lang="de-DE" sz="1600" b="1" dirty="0">
              <a:latin typeface="Arial Narrow" pitchFamily="34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937" y="4550184"/>
            <a:ext cx="799623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algn="l" eaLnBrk="1" hangingPunct="1">
              <a:spcAft>
                <a:spcPts val="600"/>
              </a:spcAft>
            </a:pPr>
            <a:r>
              <a:rPr lang="en-US" sz="1600" b="1" dirty="0">
                <a:latin typeface="Arial Narrow" pitchFamily="34" charset="0"/>
              </a:rPr>
              <a:t>6.    Decipher the cryptogram Y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r>
              <a:rPr lang="en-US" sz="1600" b="1" dirty="0">
                <a:latin typeface="Arial Narrow" pitchFamily="34" charset="0"/>
              </a:rPr>
              <a:t> on user</a:t>
            </a:r>
            <a:r>
              <a:rPr lang="en-US" sz="1600" b="1" u="sng" dirty="0">
                <a:latin typeface="Arial Narrow" pitchFamily="34" charset="0"/>
              </a:rPr>
              <a:t> A</a:t>
            </a:r>
            <a:r>
              <a:rPr lang="en-US" sz="1600" b="1" dirty="0">
                <a:latin typeface="Arial Narrow" pitchFamily="34" charset="0"/>
              </a:rPr>
              <a:t>’s</a:t>
            </a:r>
            <a:r>
              <a:rPr lang="en-US" sz="1600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1600" b="1" dirty="0">
                <a:latin typeface="Arial Narrow" pitchFamily="34" charset="0"/>
              </a:rPr>
              <a:t>site and verify the Signature  S</a:t>
            </a:r>
            <a:r>
              <a:rPr lang="en-US" sz="1600" b="1" baseline="-25000" dirty="0">
                <a:latin typeface="Arial Narrow" pitchFamily="34" charset="0"/>
              </a:rPr>
              <a:t>BA</a:t>
            </a:r>
            <a:endParaRPr lang="en-US" sz="1600" b="1" dirty="0">
              <a:latin typeface="Arial Narrow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031175" y="1492985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142635" y="2492699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xmlns="" id="{A08E5D84-D90E-4611-A81C-33B783EE0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103" y="1185208"/>
            <a:ext cx="344838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u="sng" dirty="0">
                <a:latin typeface="Arial Narrow" pitchFamily="34" charset="0"/>
              </a:rPr>
              <a:t>Encryption:</a:t>
            </a:r>
          </a:p>
          <a:p>
            <a:pPr algn="l"/>
            <a:r>
              <a:rPr lang="de-DE" dirty="0">
                <a:latin typeface="Arial Narrow" pitchFamily="34" charset="0"/>
              </a:rPr>
              <a:t>Y</a:t>
            </a:r>
            <a:r>
              <a:rPr lang="de-DE" baseline="-25000" dirty="0">
                <a:latin typeface="Arial Narrow" pitchFamily="34" charset="0"/>
              </a:rPr>
              <a:t>BA</a:t>
            </a:r>
            <a:r>
              <a:rPr lang="de-DE" dirty="0">
                <a:latin typeface="Arial Narrow" pitchFamily="34" charset="0"/>
              </a:rPr>
              <a:t> =(M)</a:t>
            </a:r>
            <a:r>
              <a:rPr lang="de-DE" baseline="30000" dirty="0">
                <a:latin typeface="Arial Narrow" pitchFamily="34" charset="0"/>
              </a:rPr>
              <a:t>Ea</a:t>
            </a:r>
            <a:r>
              <a:rPr lang="de-DE" dirty="0">
                <a:latin typeface="Arial Narrow" pitchFamily="34" charset="0"/>
              </a:rPr>
              <a:t> mod 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(19)</a:t>
            </a:r>
            <a:r>
              <a:rPr lang="de-DE" baseline="30000" dirty="0">
                <a:latin typeface="Arial Narrow" pitchFamily="34" charset="0"/>
              </a:rPr>
              <a:t>87</a:t>
            </a:r>
            <a:r>
              <a:rPr lang="de-DE" dirty="0">
                <a:latin typeface="Arial Narrow" pitchFamily="34" charset="0"/>
              </a:rPr>
              <a:t> mod 253=178</a:t>
            </a:r>
          </a:p>
          <a:p>
            <a:pPr algn="l"/>
            <a:r>
              <a:rPr lang="de-DE" dirty="0">
                <a:latin typeface="Arial Narrow" pitchFamily="34" charset="0"/>
              </a:rPr>
              <a:t> </a:t>
            </a:r>
          </a:p>
          <a:p>
            <a:pPr algn="l"/>
            <a:r>
              <a:rPr lang="de-DE" u="sng" dirty="0">
                <a:latin typeface="Arial Narrow" pitchFamily="34" charset="0"/>
              </a:rPr>
              <a:t>Sings:</a:t>
            </a:r>
          </a:p>
          <a:p>
            <a:pPr algn="l"/>
            <a:r>
              <a:rPr lang="de-DE" dirty="0">
                <a:latin typeface="Arial Narrow" pitchFamily="34" charset="0"/>
              </a:rPr>
              <a:t>H(M) = h  = </a:t>
            </a:r>
            <a:r>
              <a:rPr lang="en-US" altLang="de-DE" dirty="0">
                <a:solidFill>
                  <a:srgbClr val="000000"/>
                </a:solidFill>
                <a:latin typeface="Arial Narrow" pitchFamily="34" charset="0"/>
              </a:rPr>
              <a:t>(M</a:t>
            </a:r>
            <a:r>
              <a:rPr lang="en-US" altLang="de-DE" baseline="30000" dirty="0">
                <a:solidFill>
                  <a:srgbClr val="000000"/>
                </a:solidFill>
                <a:latin typeface="Arial Narrow" pitchFamily="34" charset="0"/>
              </a:rPr>
              <a:t>2  </a:t>
            </a:r>
            <a:r>
              <a:rPr lang="en-US" altLang="de-DE" dirty="0">
                <a:solidFill>
                  <a:srgbClr val="000000"/>
                </a:solidFill>
                <a:latin typeface="Arial Narrow" pitchFamily="34" charset="0"/>
              </a:rPr>
              <a:t>mod N</a:t>
            </a:r>
            <a:r>
              <a:rPr lang="en-US" altLang="de-DE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altLang="de-DE" dirty="0">
                <a:solidFill>
                  <a:srgbClr val="000000"/>
                </a:solidFill>
                <a:latin typeface="Arial Narrow" pitchFamily="34" charset="0"/>
              </a:rPr>
              <a:t>) </a:t>
            </a:r>
            <a:r>
              <a:rPr lang="en-US" dirty="0">
                <a:latin typeface="Arial Narrow" pitchFamily="34" charset="0"/>
              </a:rPr>
              <a:t>=    19</a:t>
            </a:r>
            <a:r>
              <a:rPr lang="en-US" baseline="30000" dirty="0">
                <a:latin typeface="Arial Narrow" pitchFamily="34" charset="0"/>
              </a:rPr>
              <a:t>2  </a:t>
            </a:r>
            <a:r>
              <a:rPr lang="en-US" dirty="0">
                <a:latin typeface="Arial Narrow" pitchFamily="34" charset="0"/>
              </a:rPr>
              <a:t>mod 253  =  108</a:t>
            </a:r>
          </a:p>
          <a:p>
            <a:pPr algn="l"/>
            <a:r>
              <a:rPr lang="de-DE" dirty="0">
                <a:latin typeface="Arial Narrow" pitchFamily="34" charset="0"/>
              </a:rPr>
              <a:t>S</a:t>
            </a:r>
            <a:r>
              <a:rPr lang="de-DE" baseline="-25000" dirty="0">
                <a:latin typeface="Arial Narrow" pitchFamily="34" charset="0"/>
              </a:rPr>
              <a:t>BA</a:t>
            </a:r>
            <a:r>
              <a:rPr lang="de-DE" dirty="0">
                <a:latin typeface="Arial Narrow" pitchFamily="34" charset="0"/>
              </a:rPr>
              <a:t> =(h)</a:t>
            </a:r>
            <a:r>
              <a:rPr lang="de-DE" baseline="30000" dirty="0">
                <a:latin typeface="Arial Narrow" pitchFamily="34" charset="0"/>
              </a:rPr>
              <a:t>Db</a:t>
            </a:r>
            <a:r>
              <a:rPr lang="de-DE" dirty="0">
                <a:latin typeface="Arial Narrow" pitchFamily="34" charset="0"/>
              </a:rPr>
              <a:t> mod N</a:t>
            </a:r>
            <a:r>
              <a:rPr lang="de-DE" baseline="-25000" dirty="0">
                <a:latin typeface="Arial Narrow" pitchFamily="34" charset="0"/>
              </a:rPr>
              <a:t>b</a:t>
            </a:r>
            <a:r>
              <a:rPr lang="de-DE" dirty="0">
                <a:latin typeface="Arial Narrow" pitchFamily="34" charset="0"/>
              </a:rPr>
              <a:t> = (108)</a:t>
            </a:r>
            <a:r>
              <a:rPr lang="de-DE" baseline="30000" dirty="0">
                <a:latin typeface="Arial Narrow" pitchFamily="34" charset="0"/>
              </a:rPr>
              <a:t>7</a:t>
            </a:r>
            <a:r>
              <a:rPr lang="de-DE" dirty="0">
                <a:latin typeface="Arial Narrow" pitchFamily="34" charset="0"/>
              </a:rPr>
              <a:t> mod 221=82</a:t>
            </a:r>
          </a:p>
        </p:txBody>
      </p:sp>
      <p:sp>
        <p:nvSpPr>
          <p:cNvPr id="15" name="Text Box 10">
            <a:extLst>
              <a:ext uri="{FF2B5EF4-FFF2-40B4-BE49-F238E27FC236}">
                <a16:creationId xmlns:a16="http://schemas.microsoft.com/office/drawing/2014/main" xmlns="" id="{72033967-834E-4565-8C56-DFC23F4CCC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287" y="4842012"/>
            <a:ext cx="660533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de-DE" u="sng" dirty="0">
                <a:latin typeface="Arial Narrow" pitchFamily="34" charset="0"/>
              </a:rPr>
              <a:t>Decipher:</a:t>
            </a:r>
          </a:p>
          <a:p>
            <a:pPr algn="l"/>
            <a:r>
              <a:rPr lang="de-DE" dirty="0">
                <a:latin typeface="Arial Narrow" pitchFamily="34" charset="0"/>
              </a:rPr>
              <a:t>M= (Y</a:t>
            </a:r>
            <a:r>
              <a:rPr lang="de-DE" baseline="-25000" dirty="0">
                <a:latin typeface="Arial Narrow" pitchFamily="34" charset="0"/>
              </a:rPr>
              <a:t>BA</a:t>
            </a:r>
            <a:r>
              <a:rPr lang="de-DE" dirty="0">
                <a:latin typeface="Arial Narrow" pitchFamily="34" charset="0"/>
              </a:rPr>
              <a:t> )</a:t>
            </a:r>
            <a:r>
              <a:rPr lang="de-DE" baseline="30000" dirty="0">
                <a:latin typeface="Arial Narrow" pitchFamily="34" charset="0"/>
              </a:rPr>
              <a:t>Da</a:t>
            </a:r>
            <a:r>
              <a:rPr lang="de-DE" dirty="0">
                <a:latin typeface="Arial Narrow" pitchFamily="34" charset="0"/>
              </a:rPr>
              <a:t> mod 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(178)</a:t>
            </a:r>
            <a:r>
              <a:rPr lang="de-DE" baseline="30000" dirty="0">
                <a:latin typeface="Arial Narrow" pitchFamily="34" charset="0"/>
              </a:rPr>
              <a:t>43</a:t>
            </a:r>
            <a:r>
              <a:rPr lang="de-DE" dirty="0">
                <a:latin typeface="Arial Narrow" pitchFamily="34" charset="0"/>
              </a:rPr>
              <a:t> mod 253=19</a:t>
            </a:r>
          </a:p>
          <a:p>
            <a:pPr algn="l"/>
            <a:r>
              <a:rPr lang="de-DE" dirty="0">
                <a:latin typeface="Arial Narrow" pitchFamily="34" charset="0"/>
              </a:rPr>
              <a:t> </a:t>
            </a:r>
            <a:endParaRPr lang="en-US" dirty="0">
              <a:latin typeface="Arial Narrow" pitchFamily="34" charset="0"/>
            </a:endParaRPr>
          </a:p>
          <a:p>
            <a:pPr algn="l"/>
            <a:r>
              <a:rPr lang="en-US" u="sng" dirty="0">
                <a:latin typeface="Arial Narrow" pitchFamily="34" charset="0"/>
              </a:rPr>
              <a:t>Verification if M is signed by B::</a:t>
            </a:r>
            <a:r>
              <a:rPr lang="en-US" dirty="0">
                <a:latin typeface="Arial Narrow" pitchFamily="34" charset="0"/>
              </a:rPr>
              <a:t> </a:t>
            </a:r>
          </a:p>
          <a:p>
            <a:pPr algn="l"/>
            <a:r>
              <a:rPr lang="de-DE" dirty="0">
                <a:latin typeface="Arial Narrow" pitchFamily="34" charset="0"/>
              </a:rPr>
              <a:t>h = (S</a:t>
            </a:r>
            <a:r>
              <a:rPr lang="de-DE" baseline="-25000" dirty="0">
                <a:latin typeface="Arial Narrow" pitchFamily="34" charset="0"/>
              </a:rPr>
              <a:t>BA</a:t>
            </a:r>
            <a:r>
              <a:rPr lang="de-DE" dirty="0">
                <a:latin typeface="Arial Narrow" pitchFamily="34" charset="0"/>
              </a:rPr>
              <a:t> )</a:t>
            </a:r>
            <a:r>
              <a:rPr lang="de-DE" baseline="30000" dirty="0">
                <a:latin typeface="Arial Narrow" pitchFamily="34" charset="0"/>
              </a:rPr>
              <a:t>Eb</a:t>
            </a:r>
            <a:r>
              <a:rPr lang="de-DE" dirty="0">
                <a:latin typeface="Arial Narrow" pitchFamily="34" charset="0"/>
              </a:rPr>
              <a:t> mod N</a:t>
            </a:r>
            <a:r>
              <a:rPr lang="de-DE" baseline="-25000" dirty="0">
                <a:latin typeface="Arial Narrow" pitchFamily="34" charset="0"/>
              </a:rPr>
              <a:t>b</a:t>
            </a:r>
            <a:r>
              <a:rPr lang="de-DE" dirty="0">
                <a:latin typeface="Arial Narrow" pitchFamily="34" charset="0"/>
              </a:rPr>
              <a:t> = (82)</a:t>
            </a:r>
            <a:r>
              <a:rPr lang="de-DE" baseline="30000" dirty="0">
                <a:latin typeface="Arial Narrow" pitchFamily="34" charset="0"/>
              </a:rPr>
              <a:t>55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mod</a:t>
            </a:r>
            <a:r>
              <a:rPr lang="de-DE" dirty="0">
                <a:latin typeface="Arial Narrow" pitchFamily="34" charset="0"/>
              </a:rPr>
              <a:t> 221=108</a:t>
            </a:r>
          </a:p>
          <a:p>
            <a:pPr algn="l"/>
            <a:r>
              <a:rPr lang="de-DE" dirty="0">
                <a:latin typeface="Arial Narrow" pitchFamily="34" charset="0"/>
              </a:rPr>
              <a:t>Check </a:t>
            </a:r>
            <a:r>
              <a:rPr lang="de-DE" dirty="0" err="1">
                <a:latin typeface="Arial Narrow" pitchFamily="34" charset="0"/>
              </a:rPr>
              <a:t>if</a:t>
            </a:r>
            <a:r>
              <a:rPr lang="de-DE" dirty="0">
                <a:latin typeface="Arial Narrow" pitchFamily="34" charset="0"/>
              </a:rPr>
              <a:t>  h=108 = M</a:t>
            </a:r>
            <a:r>
              <a:rPr lang="de-DE" baseline="30000" dirty="0">
                <a:latin typeface="Arial Narrow" pitchFamily="34" charset="0"/>
              </a:rPr>
              <a:t>2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mod</a:t>
            </a:r>
            <a:r>
              <a:rPr lang="de-DE" dirty="0">
                <a:latin typeface="Arial Narrow" pitchFamily="34" charset="0"/>
              </a:rPr>
              <a:t> N</a:t>
            </a:r>
            <a:r>
              <a:rPr lang="de-DE" baseline="-25000" dirty="0">
                <a:latin typeface="Arial Narrow" pitchFamily="34" charset="0"/>
              </a:rPr>
              <a:t>a</a:t>
            </a:r>
            <a:r>
              <a:rPr lang="de-DE" dirty="0">
                <a:latin typeface="Arial Narrow" pitchFamily="34" charset="0"/>
              </a:rPr>
              <a:t> = 19</a:t>
            </a:r>
            <a:r>
              <a:rPr lang="de-DE" baseline="30000" dirty="0">
                <a:latin typeface="Arial Narrow" pitchFamily="34" charset="0"/>
              </a:rPr>
              <a:t>2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mod</a:t>
            </a:r>
            <a:r>
              <a:rPr lang="de-DE" dirty="0">
                <a:latin typeface="Arial Narrow" pitchFamily="34" charset="0"/>
              </a:rPr>
              <a:t>  253 = 108 is </a:t>
            </a:r>
            <a:r>
              <a:rPr lang="de-DE" dirty="0" err="1">
                <a:latin typeface="Arial Narrow" pitchFamily="34" charset="0"/>
              </a:rPr>
              <a:t>true</a:t>
            </a:r>
            <a:r>
              <a:rPr lang="de-DE" dirty="0">
                <a:latin typeface="Arial Narrow" pitchFamily="34" charset="0"/>
              </a:rPr>
              <a:t>. </a:t>
            </a:r>
            <a:r>
              <a:rPr lang="de-DE" dirty="0" err="1">
                <a:latin typeface="Arial Narrow" pitchFamily="34" charset="0"/>
              </a:rPr>
              <a:t>Therefore</a:t>
            </a:r>
            <a:r>
              <a:rPr lang="de-DE" dirty="0">
                <a:latin typeface="Arial Narrow" pitchFamily="34" charset="0"/>
              </a:rPr>
              <a:t>, </a:t>
            </a:r>
            <a:r>
              <a:rPr lang="de-DE" dirty="0" err="1">
                <a:latin typeface="Arial Narrow" pitchFamily="34" charset="0"/>
              </a:rPr>
              <a:t>Signature</a:t>
            </a:r>
            <a:r>
              <a:rPr lang="de-DE" dirty="0">
                <a:latin typeface="Arial Narrow" pitchFamily="34" charset="0"/>
              </a:rPr>
              <a:t> </a:t>
            </a:r>
            <a:r>
              <a:rPr lang="de-DE" dirty="0" err="1">
                <a:latin typeface="Arial Narrow" pitchFamily="34" charset="0"/>
              </a:rPr>
              <a:t>of</a:t>
            </a:r>
            <a:r>
              <a:rPr lang="de-DE" dirty="0">
                <a:latin typeface="Arial Narrow" pitchFamily="34" charset="0"/>
              </a:rPr>
              <a:t> B is </a:t>
            </a:r>
            <a:r>
              <a:rPr lang="de-DE" dirty="0" err="1">
                <a:latin typeface="Arial Narrow" pitchFamily="34" charset="0"/>
              </a:rPr>
              <a:t>authentic</a:t>
            </a:r>
            <a:r>
              <a:rPr lang="de-DE" dirty="0">
                <a:latin typeface="Arial Narrow" pitchFamily="34" charset="0"/>
              </a:rPr>
              <a:t>..</a:t>
            </a:r>
          </a:p>
        </p:txBody>
      </p:sp>
      <p:sp>
        <p:nvSpPr>
          <p:cNvPr id="8" name="Text Box 10">
            <a:extLst>
              <a:ext uri="{FF2B5EF4-FFF2-40B4-BE49-F238E27FC236}">
                <a16:creationId xmlns:a16="http://schemas.microsoft.com/office/drawing/2014/main" xmlns="" id="{A08E5D84-D90E-4611-A81C-33B783EE0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9624" y="2860486"/>
            <a:ext cx="8097965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For which range of values of M can an attacker compute M by observing S</a:t>
            </a:r>
            <a:r>
              <a:rPr kumimoji="0" lang="en-US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BA</a:t>
            </a: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 ? Why?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5"/>
              <a:tabLst/>
              <a:defRPr/>
            </a:pP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itchFamily="34" charset="0"/>
              <a:ea typeface="+mn-ea"/>
              <a:cs typeface="+mn-cs"/>
            </a:endParaRPr>
          </a:p>
          <a:p>
            <a:pPr marL="268288" algn="l"/>
            <a:r>
              <a:rPr lang="en-US" dirty="0">
                <a:latin typeface="Arial Narrow" pitchFamily="34" charset="0"/>
              </a:rPr>
              <a:t>Computing M  is passable if M</a:t>
            </a:r>
            <a:r>
              <a:rPr lang="en-US" baseline="30000" dirty="0">
                <a:latin typeface="Arial Narrow" pitchFamily="34" charset="0"/>
              </a:rPr>
              <a:t>2</a:t>
            </a:r>
            <a:r>
              <a:rPr lang="en-US" dirty="0">
                <a:latin typeface="Arial Narrow" pitchFamily="34" charset="0"/>
              </a:rPr>
              <a:t> &lt; N</a:t>
            </a:r>
            <a:r>
              <a:rPr lang="en-US" baseline="-25000" dirty="0">
                <a:latin typeface="Arial Narrow" pitchFamily="34" charset="0"/>
              </a:rPr>
              <a:t>A  </a:t>
            </a:r>
            <a:r>
              <a:rPr lang="en-US" dirty="0">
                <a:latin typeface="Arial Narrow" pitchFamily="34" charset="0"/>
              </a:rPr>
              <a:t> in that case the square root is computable. As the modulus N</a:t>
            </a:r>
            <a:r>
              <a:rPr lang="en-US" baseline="-25000" dirty="0">
                <a:latin typeface="Arial Narrow" pitchFamily="34" charset="0"/>
              </a:rPr>
              <a:t>A</a:t>
            </a:r>
            <a:r>
              <a:rPr lang="en-US" dirty="0">
                <a:latin typeface="Arial Narrow" pitchFamily="34" charset="0"/>
              </a:rPr>
              <a:t> would deliver the real M</a:t>
            </a:r>
            <a:r>
              <a:rPr lang="en-US" baseline="30000" dirty="0">
                <a:latin typeface="Arial Narrow" pitchFamily="34" charset="0"/>
              </a:rPr>
              <a:t>2</a:t>
            </a:r>
            <a:r>
              <a:rPr lang="en-US" dirty="0">
                <a:latin typeface="Arial Narrow" pitchFamily="34" charset="0"/>
              </a:rPr>
              <a:t> and computing the square root is straight forward as the modulus is not involved.</a:t>
            </a:r>
          </a:p>
          <a:p>
            <a:pPr marL="268288" algn="l"/>
            <a:r>
              <a:rPr lang="en-US" dirty="0">
                <a:latin typeface="Arial Narrow" pitchFamily="34" charset="0"/>
              </a:rPr>
              <a:t>If however, the modulus is involved, then computing the square root mod N</a:t>
            </a:r>
            <a:r>
              <a:rPr lang="en-US" baseline="-25000" dirty="0">
                <a:latin typeface="Arial Narrow" pitchFamily="34" charset="0"/>
              </a:rPr>
              <a:t>A</a:t>
            </a:r>
            <a:r>
              <a:rPr lang="en-US" dirty="0">
                <a:latin typeface="Arial Narrow" pitchFamily="34" charset="0"/>
              </a:rPr>
              <a:t> is only possible if the factorization of N</a:t>
            </a:r>
            <a:r>
              <a:rPr lang="en-US" baseline="-25000" dirty="0">
                <a:latin typeface="Arial Narrow" pitchFamily="34" charset="0"/>
              </a:rPr>
              <a:t>A</a:t>
            </a:r>
            <a:r>
              <a:rPr lang="en-US" dirty="0">
                <a:latin typeface="Arial Narrow" pitchFamily="34" charset="0"/>
              </a:rPr>
              <a:t> is known.</a:t>
            </a:r>
            <a:r>
              <a:rPr lang="en-US" baseline="-25000" dirty="0">
                <a:latin typeface="Arial Narrow" pitchFamily="34" charset="0"/>
              </a:rPr>
              <a:t>  </a:t>
            </a: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xmlns="" id="{24CE97C1-1DF0-44F8-8232-B8D4D9912588}"/>
              </a:ext>
            </a:extLst>
          </p:cNvPr>
          <p:cNvSpPr txBox="1"/>
          <p:nvPr/>
        </p:nvSpPr>
        <p:spPr>
          <a:xfrm>
            <a:off x="8295035" y="5041138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04134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69433" y="336540"/>
            <a:ext cx="8229600" cy="704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560" tIns="44279" rIns="88560" bIns="44279">
            <a:spAutoFit/>
          </a:bodyPr>
          <a:lstStyle/>
          <a:p>
            <a:pPr marL="261369" indent="-92248" algn="l" defTabSz="611910"/>
            <a:r>
              <a:rPr lang="en-US" altLang="de-DE" sz="1600" b="1" u="sng" dirty="0">
                <a:latin typeface="Arial Narrow" pitchFamily="34" charset="0"/>
              </a:rPr>
              <a:t> </a:t>
            </a:r>
            <a:r>
              <a:rPr lang="en-US" altLang="de-DE" sz="2400" b="1" u="sng" dirty="0">
                <a:solidFill>
                  <a:srgbClr val="000000"/>
                </a:solidFill>
                <a:latin typeface="Arial Narrow" pitchFamily="34" charset="0"/>
              </a:rPr>
              <a:t>P2: DH over GF(2</a:t>
            </a:r>
            <a:r>
              <a:rPr lang="en-US" altLang="de-DE" sz="2400" b="1" u="sng" baseline="30000" dirty="0">
                <a:solidFill>
                  <a:srgbClr val="000000"/>
                </a:solidFill>
                <a:latin typeface="Arial Narrow" pitchFamily="34" charset="0"/>
              </a:rPr>
              <a:t>5</a:t>
            </a:r>
            <a:r>
              <a:rPr lang="en-US" altLang="de-DE" sz="2400" b="1" u="sng" dirty="0">
                <a:solidFill>
                  <a:srgbClr val="000000"/>
                </a:solidFill>
                <a:latin typeface="Arial Narrow" pitchFamily="34" charset="0"/>
              </a:rPr>
              <a:t>) </a:t>
            </a:r>
          </a:p>
          <a:p>
            <a:pPr marL="261369" indent="-92248" algn="just" defTabSz="611910"/>
            <a:endParaRPr lang="en-US" altLang="de-DE" sz="1600" b="1" dirty="0">
              <a:latin typeface="Arial Narrow" pitchFamily="34" charset="0"/>
            </a:endParaRP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7239000" y="323960"/>
            <a:ext cx="1524000" cy="335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560" tIns="44279" rIns="88560" bIns="44279">
            <a:spAutoFit/>
          </a:bodyPr>
          <a:lstStyle/>
          <a:p>
            <a:r>
              <a:rPr lang="en-US" altLang="de-DE" sz="1600" b="1" dirty="0">
                <a:latin typeface="Arial Narrow" pitchFamily="34" charset="0"/>
              </a:rPr>
              <a:t>         (28 P)</a:t>
            </a:r>
            <a:endParaRPr lang="de-DE" altLang="de-DE" sz="1600" b="1" dirty="0"/>
          </a:p>
        </p:txBody>
      </p:sp>
      <p:sp>
        <p:nvSpPr>
          <p:cNvPr id="6" name="Text Box 148"/>
          <p:cNvSpPr txBox="1">
            <a:spLocks noChangeArrowheads="1"/>
          </p:cNvSpPr>
          <p:nvPr/>
        </p:nvSpPr>
        <p:spPr bwMode="auto">
          <a:xfrm>
            <a:off x="381000" y="887384"/>
            <a:ext cx="8458200" cy="535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8560" tIns="44279" rIns="88560" bIns="44279">
            <a:spAutoFit/>
          </a:bodyPr>
          <a:lstStyle/>
          <a:p>
            <a:pPr algn="l">
              <a:defRPr/>
            </a:pPr>
            <a:r>
              <a:rPr lang="en-US" sz="1800" b="1" dirty="0">
                <a:latin typeface="Arial Narrow" pitchFamily="34" charset="0"/>
              </a:rPr>
              <a:t>A Diffie-Hellman (DH) public key exchange system uses GF(2</a:t>
            </a:r>
            <a:r>
              <a:rPr lang="en-US" sz="1800" b="1" baseline="30000" dirty="0">
                <a:latin typeface="Arial Narrow" pitchFamily="34" charset="0"/>
              </a:rPr>
              <a:t>5</a:t>
            </a:r>
            <a:r>
              <a:rPr lang="en-US" sz="1800" b="1" dirty="0">
                <a:latin typeface="Arial Narrow" pitchFamily="34" charset="0"/>
              </a:rPr>
              <a:t>) deploying the primitive Polynomial P(x) = x</a:t>
            </a:r>
            <a:r>
              <a:rPr lang="en-US" sz="1800" b="1" baseline="30000" dirty="0">
                <a:latin typeface="Arial Narrow" pitchFamily="34" charset="0"/>
              </a:rPr>
              <a:t>5</a:t>
            </a:r>
            <a:r>
              <a:rPr lang="en-US" sz="1800" b="1" dirty="0">
                <a:latin typeface="Arial Narrow" pitchFamily="34" charset="0"/>
              </a:rPr>
              <a:t> +  x</a:t>
            </a:r>
            <a:r>
              <a:rPr lang="en-US" sz="1800" b="1" baseline="30000" dirty="0">
                <a:latin typeface="Arial Narrow" pitchFamily="34" charset="0"/>
              </a:rPr>
              <a:t>2</a:t>
            </a:r>
            <a:r>
              <a:rPr lang="en-US" sz="1800" b="1" dirty="0">
                <a:latin typeface="Arial Narrow" pitchFamily="34" charset="0"/>
              </a:rPr>
              <a:t>  + 1 as field modulus.</a:t>
            </a:r>
          </a:p>
          <a:p>
            <a:pPr marL="516588" indent="-516588" algn="l">
              <a:defRPr/>
            </a:pPr>
            <a:endParaRPr lang="en-US" sz="1800" b="1" dirty="0">
              <a:latin typeface="Arial Narrow" pitchFamily="34" charset="0"/>
            </a:endParaRP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exponents of the element   x = 000010 as x</a:t>
            </a:r>
            <a:r>
              <a:rPr lang="en-US" sz="1800" b="1" baseline="30000" dirty="0">
                <a:latin typeface="Arial Narrow" pitchFamily="34" charset="0"/>
              </a:rPr>
              <a:t>i</a:t>
            </a:r>
            <a:r>
              <a:rPr lang="en-US" sz="1800" b="1" dirty="0">
                <a:latin typeface="Arial Narrow" pitchFamily="34" charset="0"/>
              </a:rPr>
              <a:t> mod P(x) for i= 1 to 10</a:t>
            </a:r>
            <a:r>
              <a:rPr lang="en-US" sz="1800" b="1" baseline="30000" dirty="0"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in</a:t>
            </a:r>
            <a:r>
              <a:rPr lang="en-US" sz="1800" b="1" baseline="30000" dirty="0">
                <a:latin typeface="Arial Narrow" pitchFamily="34" charset="0"/>
              </a:rPr>
              <a:t> </a:t>
            </a:r>
            <a:r>
              <a:rPr lang="en-US" sz="1800" b="1" dirty="0">
                <a:latin typeface="Arial Narrow" pitchFamily="34" charset="0"/>
              </a:rPr>
              <a:t>binary form in GF(2</a:t>
            </a:r>
            <a:r>
              <a:rPr lang="en-US" sz="1800" b="1" baseline="30000" dirty="0">
                <a:latin typeface="Arial Narrow" pitchFamily="34" charset="0"/>
              </a:rPr>
              <a:t>5</a:t>
            </a:r>
            <a:r>
              <a:rPr lang="en-US" sz="1800" b="1" dirty="0">
                <a:latin typeface="Arial Narrow" pitchFamily="34" charset="0"/>
              </a:rPr>
              <a:t>).</a:t>
            </a:r>
          </a:p>
          <a:p>
            <a:pPr marL="516588" indent="-516588" algn="l">
              <a:buFontTx/>
              <a:buAutoNum type="arabicPeriod"/>
              <a:defRPr/>
            </a:pPr>
            <a:endParaRPr lang="en-US" sz="1800" b="1" dirty="0">
              <a:latin typeface="Arial Narrow" pitchFamily="34" charset="0"/>
            </a:endParaRP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Which multiplicative orders are possible for elements in GF(2</a:t>
            </a:r>
            <a:r>
              <a:rPr lang="en-US" sz="1800" b="1" baseline="30000" dirty="0">
                <a:latin typeface="Arial Narrow" pitchFamily="34" charset="0"/>
              </a:rPr>
              <a:t>5</a:t>
            </a:r>
            <a:r>
              <a:rPr lang="en-US" sz="1800" b="1" dirty="0">
                <a:latin typeface="Arial Narrow" pitchFamily="34" charset="0"/>
              </a:rPr>
              <a:t>)? Why? Compute the multiplicative order of the element β = x</a:t>
            </a:r>
            <a:r>
              <a:rPr lang="en-US" sz="1800" b="1" baseline="30000" dirty="0">
                <a:latin typeface="Arial Narrow" pitchFamily="34" charset="0"/>
              </a:rPr>
              <a:t>15</a:t>
            </a:r>
            <a:r>
              <a:rPr lang="en-US" sz="1800" b="1" dirty="0">
                <a:latin typeface="Arial Narrow" pitchFamily="34" charset="0"/>
              </a:rPr>
              <a:t> and its binary vector.</a:t>
            </a:r>
            <a:br>
              <a:rPr lang="en-US" sz="1800" b="1" dirty="0">
                <a:latin typeface="Arial Narrow" pitchFamily="34" charset="0"/>
              </a:rPr>
            </a:br>
            <a:endParaRPr lang="en-US" sz="1800" b="1" dirty="0">
              <a:latin typeface="Arial Narrow" pitchFamily="34" charset="0"/>
            </a:endParaRP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Use the element β as a public element and compute the DH public keys </a:t>
            </a:r>
            <a:r>
              <a:rPr lang="en-US" sz="1800" b="1" dirty="0" err="1">
                <a:latin typeface="Arial Narrow" pitchFamily="34" charset="0"/>
              </a:rPr>
              <a:t>Y</a:t>
            </a:r>
            <a:r>
              <a:rPr lang="en-US" sz="1800" b="1" baseline="-25000" dirty="0" err="1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and </a:t>
            </a:r>
            <a:r>
              <a:rPr lang="en-US" sz="1800" b="1" dirty="0" err="1">
                <a:latin typeface="Arial Narrow" pitchFamily="34" charset="0"/>
              </a:rPr>
              <a:t>Y</a:t>
            </a:r>
            <a:r>
              <a:rPr lang="en-US" sz="1800" b="1" baseline="-25000" dirty="0" err="1">
                <a:latin typeface="Arial Narrow" pitchFamily="34" charset="0"/>
              </a:rPr>
              <a:t>b</a:t>
            </a:r>
            <a:r>
              <a:rPr lang="en-US" sz="1800" b="1" dirty="0">
                <a:latin typeface="Arial Narrow" pitchFamily="34" charset="0"/>
              </a:rPr>
              <a:t> as binary vectors for users A and B having the secret keys  </a:t>
            </a:r>
            <a:r>
              <a:rPr lang="en-US" sz="1800" b="1" dirty="0" err="1">
                <a:latin typeface="Arial Narrow" pitchFamily="34" charset="0"/>
              </a:rPr>
              <a:t>X</a:t>
            </a:r>
            <a:r>
              <a:rPr lang="en-US" sz="1800" b="1" baseline="-25000" dirty="0" err="1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=13 und </a:t>
            </a:r>
            <a:r>
              <a:rPr lang="en-US" sz="1800" b="1" dirty="0" err="1">
                <a:latin typeface="Arial Narrow" pitchFamily="34" charset="0"/>
              </a:rPr>
              <a:t>X</a:t>
            </a:r>
            <a:r>
              <a:rPr lang="en-US" sz="1800" b="1" baseline="-25000" dirty="0" err="1">
                <a:latin typeface="Arial Narrow" pitchFamily="34" charset="0"/>
              </a:rPr>
              <a:t>b</a:t>
            </a:r>
            <a:r>
              <a:rPr lang="en-US" sz="1800" b="1" dirty="0">
                <a:latin typeface="Arial Narrow" pitchFamily="34" charset="0"/>
              </a:rPr>
              <a:t>=19. </a:t>
            </a:r>
            <a:br>
              <a:rPr lang="en-US" sz="1800" b="1" dirty="0">
                <a:latin typeface="Arial Narrow" pitchFamily="34" charset="0"/>
              </a:rPr>
            </a:br>
            <a:endParaRPr lang="en-US" sz="1800" b="1" dirty="0">
              <a:latin typeface="Arial Narrow" pitchFamily="34" charset="0"/>
            </a:endParaRP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Compute the polynomial and binary pattern for the shred key Z</a:t>
            </a:r>
            <a:r>
              <a:rPr lang="en-US" sz="1800" b="1" baseline="-25000" dirty="0">
                <a:latin typeface="Arial Narrow" pitchFamily="34" charset="0"/>
              </a:rPr>
              <a:t>AB</a:t>
            </a:r>
            <a:r>
              <a:rPr lang="en-US" sz="1800" b="1" dirty="0">
                <a:latin typeface="Arial Narrow" pitchFamily="34" charset="0"/>
              </a:rPr>
              <a:t>  of users A and B .</a:t>
            </a:r>
            <a:br>
              <a:rPr lang="en-US" sz="1800" b="1" dirty="0">
                <a:latin typeface="Arial Narrow" pitchFamily="34" charset="0"/>
              </a:rPr>
            </a:br>
            <a:endParaRPr lang="en-US" sz="1800" b="1" dirty="0">
              <a:latin typeface="Arial Narrow" pitchFamily="34" charset="0"/>
            </a:endParaRP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Setup the </a:t>
            </a:r>
            <a:r>
              <a:rPr lang="en-US" sz="1800" b="1" dirty="0" err="1">
                <a:latin typeface="Arial Narrow" pitchFamily="34" charset="0"/>
              </a:rPr>
              <a:t>ElGamal</a:t>
            </a:r>
            <a:r>
              <a:rPr lang="en-US" sz="1800" b="1" dirty="0">
                <a:latin typeface="Arial Narrow" pitchFamily="34" charset="0"/>
              </a:rPr>
              <a:t> cryptosystem and compute the cryptogram C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as a binary vector for the message M=x</a:t>
            </a:r>
            <a:r>
              <a:rPr lang="en-US" sz="1800" b="1" baseline="30000" dirty="0">
                <a:latin typeface="Arial Narrow" pitchFamily="34" charset="0"/>
              </a:rPr>
              <a:t>30 </a:t>
            </a:r>
            <a:r>
              <a:rPr lang="en-US" sz="1800" b="1" dirty="0">
                <a:latin typeface="Arial Narrow" pitchFamily="34" charset="0"/>
              </a:rPr>
              <a:t>sent from A to B by using the same above DH setup and using a random R=11. </a:t>
            </a:r>
            <a:br>
              <a:rPr lang="en-US" sz="1800" b="1" dirty="0">
                <a:latin typeface="Arial Narrow" pitchFamily="34" charset="0"/>
              </a:rPr>
            </a:br>
            <a:r>
              <a:rPr lang="en-US" sz="1800" b="1" dirty="0">
                <a:latin typeface="Arial Narrow" pitchFamily="34" charset="0"/>
              </a:rPr>
              <a:t> </a:t>
            </a:r>
          </a:p>
          <a:p>
            <a:pPr marL="516588" indent="-516588" algn="l">
              <a:buFontTx/>
              <a:buAutoNum type="arabicPeriod"/>
              <a:defRPr/>
            </a:pPr>
            <a:r>
              <a:rPr lang="en-US" sz="1800" b="1" dirty="0">
                <a:latin typeface="Arial Narrow" pitchFamily="34" charset="0"/>
              </a:rPr>
              <a:t>Decrypt  C</a:t>
            </a:r>
            <a:r>
              <a:rPr lang="en-US" sz="1800" b="1" baseline="-25000" dirty="0">
                <a:latin typeface="Arial Narrow" pitchFamily="34" charset="0"/>
              </a:rPr>
              <a:t>A</a:t>
            </a:r>
            <a:r>
              <a:rPr lang="en-US" sz="1800" b="1" dirty="0">
                <a:latin typeface="Arial Narrow" pitchFamily="34" charset="0"/>
              </a:rPr>
              <a:t> on B’s  side showing all necessary computations.</a:t>
            </a:r>
          </a:p>
        </p:txBody>
      </p:sp>
    </p:spTree>
    <p:extLst>
      <p:ext uri="{BB962C8B-B14F-4D97-AF65-F5344CB8AC3E}">
        <p14:creationId xmlns:p14="http://schemas.microsoft.com/office/powerpoint/2010/main" val="366383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2">
            <a:extLst>
              <a:ext uri="{FF2B5EF4-FFF2-40B4-BE49-F238E27FC236}">
                <a16:creationId xmlns:a16="http://schemas.microsoft.com/office/drawing/2014/main" xmlns="" id="{5CF56882-3170-4B38-9361-E52AB215E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7771" y="9620"/>
            <a:ext cx="7232650" cy="454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Solution</a:t>
            </a: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31D7E3B1-7849-4705-9A6D-23B65BF90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5235" y="1081876"/>
            <a:ext cx="4343400" cy="224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1</a:t>
            </a:r>
            <a:r>
              <a:rPr lang="en-US" altLang="de-DE" sz="1400" dirty="0">
                <a:latin typeface="Arial Narrow" pitchFamily="34" charset="0"/>
              </a:rPr>
              <a:t> = x=00010</a:t>
            </a: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=00100</a:t>
            </a: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=01000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=10000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+1=00101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6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 +x=01010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7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 +x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=10100</a:t>
            </a: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8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 +x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= 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+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+1=01101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9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+ x</a:t>
            </a:r>
            <a:r>
              <a:rPr lang="en-US" altLang="de-DE" sz="1400" baseline="30000" dirty="0">
                <a:latin typeface="Arial Narrow" pitchFamily="34" charset="0"/>
              </a:rPr>
              <a:t>3</a:t>
            </a:r>
            <a:r>
              <a:rPr lang="en-US" altLang="de-DE" sz="1400" dirty="0">
                <a:latin typeface="Arial Narrow" pitchFamily="34" charset="0"/>
              </a:rPr>
              <a:t> +x=11010</a:t>
            </a:r>
            <a:endParaRPr lang="en-US" altLang="de-DE" sz="1400" baseline="30000" dirty="0">
              <a:latin typeface="Arial Narrow" pitchFamily="34" charset="0"/>
            </a:endParaRPr>
          </a:p>
          <a:p>
            <a:pPr algn="l"/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10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+ 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 +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= x</a:t>
            </a:r>
            <a:r>
              <a:rPr lang="en-US" altLang="de-DE" sz="1400" baseline="30000" dirty="0">
                <a:latin typeface="Arial Narrow" pitchFamily="34" charset="0"/>
              </a:rPr>
              <a:t>4</a:t>
            </a:r>
            <a:r>
              <a:rPr lang="en-US" altLang="de-DE" sz="1400" dirty="0">
                <a:latin typeface="Arial Narrow" pitchFamily="34" charset="0"/>
              </a:rPr>
              <a:t> +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+ 1= 10001</a:t>
            </a:r>
            <a:endParaRPr lang="en-US" altLang="de-DE" sz="1400" baseline="30000" dirty="0"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17B957E0-5F5E-4341-AFA6-1BC862A1D4DD}"/>
              </a:ext>
            </a:extLst>
          </p:cNvPr>
          <p:cNvSpPr/>
          <p:nvPr/>
        </p:nvSpPr>
        <p:spPr>
          <a:xfrm>
            <a:off x="316793" y="466322"/>
            <a:ext cx="8265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b="1" dirty="0">
                <a:latin typeface="Arial Narrow" pitchFamily="34" charset="0"/>
              </a:rPr>
              <a:t>1. Compute the exponents of the element   x = 000010 as x</a:t>
            </a:r>
            <a:r>
              <a:rPr lang="en-US" b="1" baseline="30000" dirty="0">
                <a:latin typeface="Arial Narrow" pitchFamily="34" charset="0"/>
              </a:rPr>
              <a:t>i</a:t>
            </a:r>
            <a:r>
              <a:rPr lang="en-US" b="1" dirty="0">
                <a:latin typeface="Arial Narrow" pitchFamily="34" charset="0"/>
              </a:rPr>
              <a:t> mod P(x) for </a:t>
            </a:r>
            <a:r>
              <a:rPr lang="en-US" b="1" dirty="0" err="1">
                <a:latin typeface="Arial Narrow" pitchFamily="34" charset="0"/>
              </a:rPr>
              <a:t>i</a:t>
            </a:r>
            <a:r>
              <a:rPr lang="en-US" b="1" dirty="0">
                <a:latin typeface="Arial Narrow" pitchFamily="34" charset="0"/>
              </a:rPr>
              <a:t>= 1 to 10</a:t>
            </a:r>
            <a:r>
              <a:rPr lang="en-US" b="1" baseline="30000" dirty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in</a:t>
            </a:r>
            <a:r>
              <a:rPr lang="en-US" b="1" baseline="30000" dirty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binary form in GF(2</a:t>
            </a:r>
            <a:r>
              <a:rPr lang="en-US" b="1" baseline="30000" dirty="0">
                <a:latin typeface="Arial Narrow" pitchFamily="34" charset="0"/>
              </a:rPr>
              <a:t>5</a:t>
            </a:r>
            <a:r>
              <a:rPr lang="en-US" b="1" dirty="0">
                <a:latin typeface="Arial Narrow" pitchFamily="34" charset="0"/>
              </a:rPr>
              <a:t>).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BC7634DC-2EED-4564-9D68-AD7353A26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1110" y="774099"/>
            <a:ext cx="3224257" cy="30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 sz="1400" dirty="0">
                <a:latin typeface="Arial Narrow" pitchFamily="34" charset="0"/>
              </a:rPr>
              <a:t>P(x) = 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 + 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 + 1 = 0      =&gt;          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 =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+ 1</a:t>
            </a:r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C797F8B-13C7-49CA-A6C6-ED3AF4667EEF}"/>
              </a:ext>
            </a:extLst>
          </p:cNvPr>
          <p:cNvSpPr/>
          <p:nvPr/>
        </p:nvSpPr>
        <p:spPr>
          <a:xfrm>
            <a:off x="439208" y="3411612"/>
            <a:ext cx="82655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l"/>
            <a:r>
              <a:rPr lang="en-US" b="1" dirty="0">
                <a:latin typeface="Arial Narrow" pitchFamily="34" charset="0"/>
              </a:rPr>
              <a:t>2. Which multiplicative orders are possible for elements in GF(2</a:t>
            </a:r>
            <a:r>
              <a:rPr lang="en-US" b="1" baseline="30000" dirty="0">
                <a:latin typeface="Arial Narrow" pitchFamily="34" charset="0"/>
              </a:rPr>
              <a:t>5</a:t>
            </a:r>
            <a:r>
              <a:rPr lang="en-US" b="1" dirty="0">
                <a:latin typeface="Arial Narrow" pitchFamily="34" charset="0"/>
              </a:rPr>
              <a:t>)? Why? Compute the multiplicative order of the element β = x</a:t>
            </a:r>
            <a:r>
              <a:rPr lang="en-US" b="1" baseline="30000" dirty="0">
                <a:latin typeface="Arial Narrow" pitchFamily="34" charset="0"/>
              </a:rPr>
              <a:t>15</a:t>
            </a:r>
            <a:r>
              <a:rPr lang="en-US" b="1" dirty="0">
                <a:latin typeface="Arial Narrow" pitchFamily="34" charset="0"/>
              </a:rPr>
              <a:t> and its binary vector.</a:t>
            </a:r>
            <a:endParaRPr lang="en-GB" dirty="0"/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xmlns="" id="{A3D075B8-9FCD-445B-8386-8267CE2EF2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7771" y="3870714"/>
            <a:ext cx="8591654" cy="925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1800" dirty="0">
                <a:latin typeface="Arial Narrow" pitchFamily="34" charset="0"/>
              </a:rPr>
              <a:t>        Possible orders are the divisors of  2</a:t>
            </a:r>
            <a:r>
              <a:rPr lang="en-US" altLang="de-DE" sz="1800" baseline="30000" dirty="0">
                <a:latin typeface="Arial Narrow" pitchFamily="34" charset="0"/>
              </a:rPr>
              <a:t>5</a:t>
            </a:r>
            <a:r>
              <a:rPr lang="en-US" altLang="de-DE" sz="1800" dirty="0">
                <a:latin typeface="Arial Narrow" pitchFamily="34" charset="0"/>
              </a:rPr>
              <a:t>-1 = 31 : that are: 1, 31. As x</a:t>
            </a:r>
            <a:r>
              <a:rPr lang="en-US" altLang="de-DE" sz="1800" baseline="30000" dirty="0">
                <a:latin typeface="Arial Narrow" pitchFamily="34" charset="0"/>
              </a:rPr>
              <a:t>1</a:t>
            </a:r>
            <a:r>
              <a:rPr lang="en-US" altLang="de-DE" sz="1800" dirty="0">
                <a:latin typeface="Arial Narrow" pitchFamily="34" charset="0"/>
              </a:rPr>
              <a:t> ≠1 =&gt;  Ord(x)=31</a:t>
            </a:r>
          </a:p>
          <a:p>
            <a:pPr algn="l"/>
            <a:endParaRPr lang="en-US" altLang="de-DE" sz="1800" dirty="0">
              <a:latin typeface="Arial Narrow" pitchFamily="34" charset="0"/>
            </a:endParaRPr>
          </a:p>
          <a:p>
            <a:pPr algn="l"/>
            <a:r>
              <a:rPr lang="en-US" altLang="de-DE" sz="1800" dirty="0">
                <a:latin typeface="Arial Narrow" pitchFamily="34" charset="0"/>
              </a:rPr>
              <a:t>        As</a:t>
            </a:r>
            <a:endParaRPr lang="de-DE" altLang="de-DE" sz="1800" dirty="0">
              <a:latin typeface="Arial Narrow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991E1189-04A1-44F8-8DF3-8EF2E4373062}"/>
              </a:ext>
            </a:extLst>
          </p:cNvPr>
          <p:cNvSpPr/>
          <p:nvPr/>
        </p:nvSpPr>
        <p:spPr>
          <a:xfrm>
            <a:off x="603275" y="5241362"/>
            <a:ext cx="81526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altLang="de-DE" sz="1800" dirty="0">
                <a:latin typeface="Arial Narrow" pitchFamily="34" charset="0"/>
              </a:rPr>
              <a:t>β</a:t>
            </a:r>
            <a:r>
              <a:rPr lang="de-DE" altLang="de-DE" sz="1800" dirty="0">
                <a:latin typeface="Arial Narrow" pitchFamily="34" charset="0"/>
              </a:rPr>
              <a:t>= x</a:t>
            </a:r>
            <a:r>
              <a:rPr lang="de-DE" altLang="de-DE" sz="1800" baseline="30000" dirty="0">
                <a:latin typeface="Arial Narrow" pitchFamily="34" charset="0"/>
              </a:rPr>
              <a:t>15</a:t>
            </a:r>
            <a:r>
              <a:rPr lang="de-DE" altLang="de-DE" sz="1800" dirty="0">
                <a:latin typeface="Arial Narrow" pitchFamily="34" charset="0"/>
              </a:rPr>
              <a:t>= x</a:t>
            </a:r>
            <a:r>
              <a:rPr lang="de-DE" altLang="de-DE" sz="1800" baseline="30000" dirty="0">
                <a:latin typeface="Arial Narrow" pitchFamily="34" charset="0"/>
              </a:rPr>
              <a:t>10</a:t>
            </a:r>
            <a:r>
              <a:rPr lang="de-DE" altLang="de-DE" sz="1800" dirty="0">
                <a:latin typeface="Arial Narrow" pitchFamily="34" charset="0"/>
              </a:rPr>
              <a:t>. x</a:t>
            </a:r>
            <a:r>
              <a:rPr lang="de-DE" altLang="de-DE" sz="1800" baseline="30000" dirty="0">
                <a:latin typeface="Arial Narrow" pitchFamily="34" charset="0"/>
              </a:rPr>
              <a:t>5</a:t>
            </a:r>
            <a:r>
              <a:rPr lang="de-DE" altLang="de-DE" sz="1800" dirty="0">
                <a:latin typeface="Arial Narrow" pitchFamily="34" charset="0"/>
              </a:rPr>
              <a:t>=(</a:t>
            </a:r>
            <a:r>
              <a:rPr lang="en-US" altLang="de-DE" sz="1800" dirty="0">
                <a:latin typeface="Arial Narrow" pitchFamily="34" charset="0"/>
              </a:rPr>
              <a:t>x</a:t>
            </a:r>
            <a:r>
              <a:rPr lang="en-US" altLang="de-DE" sz="1800" baseline="30000" dirty="0">
                <a:latin typeface="Arial Narrow" pitchFamily="34" charset="0"/>
              </a:rPr>
              <a:t>4</a:t>
            </a:r>
            <a:r>
              <a:rPr lang="en-US" altLang="de-DE" sz="1800" dirty="0">
                <a:latin typeface="Arial Narrow" pitchFamily="34" charset="0"/>
              </a:rPr>
              <a:t> +1</a:t>
            </a:r>
            <a:r>
              <a:rPr lang="de-DE" altLang="de-DE" sz="1800" dirty="0">
                <a:latin typeface="Arial Narrow" pitchFamily="34" charset="0"/>
              </a:rPr>
              <a:t>)(</a:t>
            </a:r>
            <a:r>
              <a:rPr lang="en-US" altLang="de-DE" sz="1800" dirty="0">
                <a:latin typeface="Arial Narrow" pitchFamily="34" charset="0"/>
              </a:rPr>
              <a:t>x</a:t>
            </a:r>
            <a:r>
              <a:rPr lang="en-US" altLang="de-DE" sz="1800" baseline="30000" dirty="0">
                <a:latin typeface="Arial Narrow" pitchFamily="34" charset="0"/>
              </a:rPr>
              <a:t>2</a:t>
            </a:r>
            <a:r>
              <a:rPr lang="en-US" altLang="de-DE" sz="1800" dirty="0">
                <a:latin typeface="Arial Narrow" pitchFamily="34" charset="0"/>
              </a:rPr>
              <a:t> +1</a:t>
            </a:r>
            <a:r>
              <a:rPr lang="de-DE" altLang="de-DE" sz="1800" dirty="0">
                <a:latin typeface="Arial Narrow" pitchFamily="34" charset="0"/>
              </a:rPr>
              <a:t>)=</a:t>
            </a:r>
            <a:r>
              <a:rPr lang="en-US" altLang="de-DE" sz="1800" dirty="0">
                <a:latin typeface="Arial Narrow" pitchFamily="34" charset="0"/>
              </a:rPr>
              <a:t> x</a:t>
            </a:r>
            <a:r>
              <a:rPr lang="en-US" altLang="de-DE" sz="1800" baseline="30000" dirty="0">
                <a:latin typeface="Arial Narrow" pitchFamily="34" charset="0"/>
              </a:rPr>
              <a:t>6</a:t>
            </a:r>
            <a:r>
              <a:rPr lang="en-US" altLang="de-DE" sz="1800" dirty="0">
                <a:latin typeface="Arial Narrow" pitchFamily="34" charset="0"/>
              </a:rPr>
              <a:t> + x</a:t>
            </a:r>
            <a:r>
              <a:rPr lang="en-US" altLang="de-DE" sz="1800" baseline="30000" dirty="0">
                <a:latin typeface="Arial Narrow" pitchFamily="34" charset="0"/>
              </a:rPr>
              <a:t>4</a:t>
            </a:r>
            <a:r>
              <a:rPr lang="en-US" altLang="de-DE" sz="1800" dirty="0">
                <a:latin typeface="Arial Narrow" pitchFamily="34" charset="0"/>
              </a:rPr>
              <a:t> + x</a:t>
            </a:r>
            <a:r>
              <a:rPr lang="en-US" altLang="de-DE" sz="1800" baseline="30000" dirty="0">
                <a:latin typeface="Arial Narrow" pitchFamily="34" charset="0"/>
              </a:rPr>
              <a:t>2</a:t>
            </a:r>
            <a:r>
              <a:rPr lang="en-US" altLang="de-DE" sz="1800" dirty="0">
                <a:latin typeface="Arial Narrow" pitchFamily="34" charset="0"/>
              </a:rPr>
              <a:t> + 1= x</a:t>
            </a:r>
            <a:r>
              <a:rPr lang="en-US" altLang="de-DE" sz="1800" baseline="30000" dirty="0">
                <a:latin typeface="Arial Narrow" pitchFamily="34" charset="0"/>
              </a:rPr>
              <a:t>3</a:t>
            </a:r>
            <a:r>
              <a:rPr lang="en-US" altLang="de-DE" sz="1800" dirty="0">
                <a:latin typeface="Arial Narrow" pitchFamily="34" charset="0"/>
              </a:rPr>
              <a:t>+ x + x</a:t>
            </a:r>
            <a:r>
              <a:rPr lang="en-US" altLang="de-DE" sz="1800" baseline="30000" dirty="0">
                <a:latin typeface="Arial Narrow" pitchFamily="34" charset="0"/>
              </a:rPr>
              <a:t>4</a:t>
            </a:r>
            <a:r>
              <a:rPr lang="en-US" altLang="de-DE" sz="1800" dirty="0">
                <a:latin typeface="Arial Narrow" pitchFamily="34" charset="0"/>
              </a:rPr>
              <a:t> + x</a:t>
            </a:r>
            <a:r>
              <a:rPr lang="en-US" altLang="de-DE" sz="1800" baseline="30000" dirty="0">
                <a:latin typeface="Arial Narrow" pitchFamily="34" charset="0"/>
              </a:rPr>
              <a:t>2</a:t>
            </a:r>
            <a:r>
              <a:rPr lang="en-US" altLang="de-DE" sz="1800" dirty="0">
                <a:latin typeface="Arial Narrow" pitchFamily="34" charset="0"/>
              </a:rPr>
              <a:t> + 1= x</a:t>
            </a:r>
            <a:r>
              <a:rPr lang="en-US" altLang="de-DE" sz="1800" baseline="30000" dirty="0">
                <a:latin typeface="Arial Narrow" pitchFamily="34" charset="0"/>
              </a:rPr>
              <a:t>4 </a:t>
            </a:r>
            <a:r>
              <a:rPr lang="en-US" altLang="de-DE" sz="1800" dirty="0">
                <a:latin typeface="Arial Narrow" pitchFamily="34" charset="0"/>
              </a:rPr>
              <a:t>+ x</a:t>
            </a:r>
            <a:r>
              <a:rPr lang="en-US" altLang="de-DE" sz="1800" baseline="30000" dirty="0">
                <a:latin typeface="Arial Narrow" pitchFamily="34" charset="0"/>
              </a:rPr>
              <a:t>3</a:t>
            </a:r>
            <a:r>
              <a:rPr lang="en-US" altLang="de-DE" sz="1800" dirty="0">
                <a:latin typeface="Arial Narrow" pitchFamily="34" charset="0"/>
              </a:rPr>
              <a:t> + x</a:t>
            </a:r>
            <a:r>
              <a:rPr lang="en-US" altLang="de-DE" sz="1800" baseline="30000" dirty="0">
                <a:latin typeface="Arial Narrow" pitchFamily="34" charset="0"/>
              </a:rPr>
              <a:t>2</a:t>
            </a:r>
            <a:r>
              <a:rPr lang="en-US" altLang="de-DE" sz="1800" dirty="0">
                <a:latin typeface="Arial Narrow" pitchFamily="34" charset="0"/>
              </a:rPr>
              <a:t> + x + 1 </a:t>
            </a:r>
            <a:r>
              <a:rPr lang="en-GB" sz="1800" dirty="0"/>
              <a:t>=11111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xmlns="" id="{9CFE158F-ABA2-4B51-AEBF-74835E99DF3B}"/>
                  </a:ext>
                </a:extLst>
              </p:cNvPr>
              <p:cNvSpPr txBox="1"/>
              <p:nvPr/>
            </p:nvSpPr>
            <p:spPr>
              <a:xfrm>
                <a:off x="3653022" y="4424238"/>
                <a:ext cx="4572000" cy="44146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𝑜𝑟𝑑</m:t>
                    </m:r>
                    <m:d>
                      <m:dPr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l-GR" altLang="de-DE" dirty="0">
                            <a:latin typeface="Arial Narrow" pitchFamily="34" charset="0"/>
                          </a:rPr>
                          <m:t>β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𝑜𝑟𝑑</m:t>
                    </m:r>
                    <m:d>
                      <m:d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de-DE" dirty="0">
                            <a:latin typeface="Arial Narrow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altLang="de-DE" baseline="30000" dirty="0">
                            <a:latin typeface="Arial Narrow" pitchFamily="34" charset="0"/>
                          </a:rPr>
                          <m:t>15</m:t>
                        </m:r>
                      </m:e>
                    </m:d>
                    <m:r>
                      <a:rPr 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de-DE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de-DE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func>
                          <m:func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gcd</m:t>
                            </m:r>
                          </m:fName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[</m:t>
                            </m:r>
                          </m:e>
                        </m:func>
                        <m:r>
                          <a:rPr lang="de-DE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de-DE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]</m:t>
                        </m:r>
                      </m:den>
                    </m:f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31</m:t>
                    </m:r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CFE158F-ABA2-4B51-AEBF-74835E99DF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022" y="4424238"/>
                <a:ext cx="4572000" cy="441468"/>
              </a:xfrm>
              <a:prstGeom prst="rect">
                <a:avLst/>
              </a:prstGeom>
              <a:blipFill>
                <a:blip r:embed="rId3"/>
                <a:stretch>
                  <a:fillRect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Arrow: Right 16">
            <a:extLst>
              <a:ext uri="{FF2B5EF4-FFF2-40B4-BE49-F238E27FC236}">
                <a16:creationId xmlns:a16="http://schemas.microsoft.com/office/drawing/2014/main" xmlns="" id="{EF4A1632-3929-4442-82E1-E99FE76E6523}"/>
              </a:ext>
            </a:extLst>
          </p:cNvPr>
          <p:cNvSpPr/>
          <p:nvPr/>
        </p:nvSpPr>
        <p:spPr bwMode="auto">
          <a:xfrm>
            <a:off x="3742660" y="4540102"/>
            <a:ext cx="308345" cy="22074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2">
            <a:extLst>
              <a:ext uri="{FF2B5EF4-FFF2-40B4-BE49-F238E27FC236}">
                <a16:creationId xmlns:a16="http://schemas.microsoft.com/office/drawing/2014/main" xmlns="" id="{4AE84888-4BD3-4E6D-9937-E74896097A65}"/>
              </a:ext>
            </a:extLst>
          </p:cNvPr>
          <p:cNvCxnSpPr/>
          <p:nvPr/>
        </p:nvCxnSpPr>
        <p:spPr bwMode="auto">
          <a:xfrm>
            <a:off x="2343238" y="2999403"/>
            <a:ext cx="167473" cy="339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2">
            <a:extLst>
              <a:ext uri="{FF2B5EF4-FFF2-40B4-BE49-F238E27FC236}">
                <a16:creationId xmlns:a16="http://schemas.microsoft.com/office/drawing/2014/main" xmlns="" id="{E3426DF3-12D1-4B88-96D6-B4D6B7D6631F}"/>
              </a:ext>
            </a:extLst>
          </p:cNvPr>
          <p:cNvCxnSpPr/>
          <p:nvPr/>
        </p:nvCxnSpPr>
        <p:spPr bwMode="auto">
          <a:xfrm>
            <a:off x="2678518" y="3063901"/>
            <a:ext cx="167473" cy="339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14" name="Object 24">
            <a:extLst>
              <a:ext uri="{FF2B5EF4-FFF2-40B4-BE49-F238E27FC236}">
                <a16:creationId xmlns:a16="http://schemas.microsoft.com/office/drawing/2014/main" xmlns="" id="{A06CA0D4-84AF-4798-9D53-22DF3574B9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6674740"/>
              </p:ext>
            </p:extLst>
          </p:nvPr>
        </p:nvGraphicFramePr>
        <p:xfrm>
          <a:off x="1269100" y="4288041"/>
          <a:ext cx="2148275" cy="577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Microsoft Formel-Editor 3.0" r:id="rId4" imgW="1562100" imgH="419100" progId="Equation.3">
                  <p:embed/>
                </p:oleObj>
              </mc:Choice>
              <mc:Fallback>
                <p:oleObj name="Microsoft Formel-Editor 3.0" r:id="rId4" imgW="1562100" imgH="419100" progId="Equation.3">
                  <p:embed/>
                  <p:pic>
                    <p:nvPicPr>
                      <p:cNvPr id="23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9100" y="4288041"/>
                        <a:ext cx="2148275" cy="57766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/>
                        </a:solidFill>
                        <a:prstDash val="dash"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9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9"/>
          <p:cNvSpPr txBox="1">
            <a:spLocks noChangeArrowheads="1"/>
          </p:cNvSpPr>
          <p:nvPr/>
        </p:nvSpPr>
        <p:spPr bwMode="auto">
          <a:xfrm>
            <a:off x="1146193" y="990600"/>
            <a:ext cx="1709420" cy="1735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1600" u="sng" dirty="0">
                <a:latin typeface="Arial Narrow" pitchFamily="34" charset="0"/>
              </a:rPr>
              <a:t>User A:</a:t>
            </a:r>
          </a:p>
          <a:p>
            <a:pPr algn="l"/>
            <a:r>
              <a:rPr lang="de-DE" altLang="de-DE" sz="1600" dirty="0">
                <a:latin typeface="Arial Narrow" pitchFamily="34" charset="0"/>
              </a:rPr>
              <a:t>X</a:t>
            </a:r>
            <a:r>
              <a:rPr lang="de-DE" altLang="de-DE" sz="1600" baseline="-25000" dirty="0">
                <a:latin typeface="Arial Narrow" pitchFamily="34" charset="0"/>
              </a:rPr>
              <a:t>a</a:t>
            </a:r>
            <a:r>
              <a:rPr lang="de-DE" altLang="de-DE" sz="1600" dirty="0">
                <a:latin typeface="Arial Narrow" pitchFamily="34" charset="0"/>
              </a:rPr>
              <a:t>= 13 ,        </a:t>
            </a:r>
            <a:endParaRPr lang="en-US" altLang="de-DE" sz="1600" dirty="0">
              <a:latin typeface="Arial Narrow" pitchFamily="34" charset="0"/>
            </a:endParaRPr>
          </a:p>
          <a:p>
            <a:pPr algn="l"/>
            <a:r>
              <a:rPr lang="en-US" altLang="de-DE" sz="1600" dirty="0" err="1">
                <a:latin typeface="Arial Narrow" pitchFamily="34" charset="0"/>
              </a:rPr>
              <a:t>Y</a:t>
            </a:r>
            <a:r>
              <a:rPr lang="en-US" altLang="de-DE" sz="1600" baseline="-25000" dirty="0" err="1">
                <a:latin typeface="Arial Narrow" pitchFamily="34" charset="0"/>
              </a:rPr>
              <a:t>a</a:t>
            </a:r>
            <a:r>
              <a:rPr lang="de-DE" altLang="de-DE" sz="1600" dirty="0">
                <a:latin typeface="Arial Narrow" pitchFamily="34" charset="0"/>
              </a:rPr>
              <a:t>   = </a:t>
            </a:r>
            <a:r>
              <a:rPr lang="el-GR" altLang="de-DE" sz="1600" dirty="0">
                <a:latin typeface="Arial Narrow" pitchFamily="34" charset="0"/>
              </a:rPr>
              <a:t>β</a:t>
            </a:r>
            <a:r>
              <a:rPr lang="de-DE" altLang="de-DE" sz="1600" baseline="30000" dirty="0">
                <a:latin typeface="Arial Narrow" pitchFamily="34" charset="0"/>
              </a:rPr>
              <a:t>13 </a:t>
            </a:r>
            <a:r>
              <a:rPr lang="de-DE" altLang="de-DE" sz="1600" dirty="0">
                <a:latin typeface="Arial Narrow" pitchFamily="34" charset="0"/>
              </a:rPr>
              <a:t>=( x</a:t>
            </a:r>
            <a:r>
              <a:rPr lang="de-DE" altLang="de-DE" sz="1600" baseline="30000" dirty="0">
                <a:latin typeface="Arial Narrow" pitchFamily="34" charset="0"/>
              </a:rPr>
              <a:t>15</a:t>
            </a:r>
            <a:r>
              <a:rPr lang="de-DE" altLang="de-DE" sz="1600" dirty="0">
                <a:latin typeface="Arial Narrow" pitchFamily="34" charset="0"/>
              </a:rPr>
              <a:t>) </a:t>
            </a:r>
            <a:r>
              <a:rPr lang="de-DE" altLang="de-DE" sz="1600" baseline="30000" dirty="0">
                <a:latin typeface="Arial Narrow" pitchFamily="34" charset="0"/>
              </a:rPr>
              <a:t>13</a:t>
            </a:r>
          </a:p>
          <a:p>
            <a:pPr algn="l"/>
            <a:r>
              <a:rPr lang="de-DE" altLang="de-DE" sz="1600" baseline="30000" dirty="0">
                <a:latin typeface="Arial Narrow" pitchFamily="34" charset="0"/>
              </a:rPr>
              <a:t>      </a:t>
            </a:r>
            <a:r>
              <a:rPr lang="de-DE" altLang="de-DE" sz="1600" dirty="0">
                <a:latin typeface="Arial Narrow" pitchFamily="34" charset="0"/>
              </a:rPr>
              <a:t>   =x </a:t>
            </a:r>
            <a:r>
              <a:rPr lang="de-DE" altLang="de-DE" sz="1600" baseline="30000" dirty="0">
                <a:latin typeface="Arial Narrow" pitchFamily="34" charset="0"/>
              </a:rPr>
              <a:t>15.13 mod 31</a:t>
            </a:r>
            <a:r>
              <a:rPr lang="de-DE" altLang="de-DE" sz="1600" dirty="0">
                <a:latin typeface="Arial Narrow" pitchFamily="34" charset="0"/>
              </a:rPr>
              <a:t>= x</a:t>
            </a:r>
            <a:r>
              <a:rPr lang="de-DE" altLang="de-DE" sz="1600" baseline="30000" dirty="0">
                <a:latin typeface="Arial Narrow" pitchFamily="34" charset="0"/>
              </a:rPr>
              <a:t>9</a:t>
            </a:r>
          </a:p>
          <a:p>
            <a:pPr algn="l"/>
            <a:r>
              <a:rPr lang="de-DE" altLang="de-DE" sz="1600" dirty="0">
                <a:latin typeface="Arial Narrow" pitchFamily="34" charset="0"/>
              </a:rPr>
              <a:t>       = </a:t>
            </a:r>
            <a:r>
              <a:rPr lang="en-US" altLang="de-DE" sz="1600" dirty="0">
                <a:latin typeface="Arial Narrow" pitchFamily="34" charset="0"/>
              </a:rPr>
              <a:t> x</a:t>
            </a:r>
            <a:r>
              <a:rPr lang="en-US" altLang="de-DE" sz="1600" baseline="30000" dirty="0">
                <a:latin typeface="Arial Narrow" pitchFamily="34" charset="0"/>
              </a:rPr>
              <a:t>4</a:t>
            </a:r>
            <a:r>
              <a:rPr lang="en-US" altLang="de-DE" sz="1600" dirty="0">
                <a:latin typeface="Arial Narrow" pitchFamily="34" charset="0"/>
              </a:rPr>
              <a:t>+ x</a:t>
            </a:r>
            <a:r>
              <a:rPr lang="en-US" altLang="de-DE" sz="1600" baseline="30000" dirty="0">
                <a:latin typeface="Arial Narrow" pitchFamily="34" charset="0"/>
              </a:rPr>
              <a:t>3</a:t>
            </a:r>
            <a:r>
              <a:rPr lang="en-US" altLang="de-DE" sz="1600" dirty="0">
                <a:latin typeface="Arial Narrow" pitchFamily="34" charset="0"/>
              </a:rPr>
              <a:t> +x</a:t>
            </a:r>
            <a:endParaRPr lang="en-US" altLang="de-DE" sz="1600" baseline="30000" dirty="0">
              <a:latin typeface="Arial Narrow" pitchFamily="34" charset="0"/>
            </a:endParaRPr>
          </a:p>
          <a:p>
            <a:pPr algn="l"/>
            <a:endParaRPr lang="en-US" altLang="de-DE" sz="1600" baseline="30000" dirty="0">
              <a:latin typeface="Arial Narrow" pitchFamily="34" charset="0"/>
            </a:endParaRPr>
          </a:p>
          <a:p>
            <a:pPr algn="l"/>
            <a:r>
              <a:rPr lang="en-US" altLang="de-DE" sz="1600" dirty="0">
                <a:latin typeface="Arial Narrow" pitchFamily="34" charset="0"/>
              </a:rPr>
              <a:t> </a:t>
            </a:r>
            <a:r>
              <a:rPr lang="en-US" altLang="de-DE" sz="1600" dirty="0" err="1">
                <a:latin typeface="Arial Narrow" pitchFamily="34" charset="0"/>
              </a:rPr>
              <a:t>Y</a:t>
            </a:r>
            <a:r>
              <a:rPr lang="en-US" altLang="de-DE" sz="1600" baseline="-25000" dirty="0" err="1">
                <a:latin typeface="Arial Narrow" pitchFamily="34" charset="0"/>
              </a:rPr>
              <a:t>a</a:t>
            </a:r>
            <a:r>
              <a:rPr lang="en-US" altLang="de-DE" sz="1600" dirty="0">
                <a:latin typeface="Arial Narrow" pitchFamily="34" charset="0"/>
              </a:rPr>
              <a:t> = 11010 </a:t>
            </a:r>
            <a:endParaRPr lang="de-DE" altLang="de-DE" sz="1600" dirty="0">
              <a:latin typeface="Arial Narrow" pitchFamily="34" charset="0"/>
            </a:endParaRPr>
          </a:p>
        </p:txBody>
      </p:sp>
      <p:sp>
        <p:nvSpPr>
          <p:cNvPr id="22531" name="Text Box 10"/>
          <p:cNvSpPr txBox="1">
            <a:spLocks noChangeArrowheads="1"/>
          </p:cNvSpPr>
          <p:nvPr/>
        </p:nvSpPr>
        <p:spPr bwMode="auto">
          <a:xfrm>
            <a:off x="3384974" y="1219200"/>
            <a:ext cx="2147039" cy="16231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800" dirty="0">
                <a:latin typeface="Arial Narrow" pitchFamily="34" charset="0"/>
              </a:rPr>
              <a:t>Public directory  GF(2</a:t>
            </a:r>
            <a:r>
              <a:rPr lang="de-DE" altLang="de-DE" sz="1800" baseline="30000" dirty="0">
                <a:latin typeface="Arial Narrow" pitchFamily="34" charset="0"/>
              </a:rPr>
              <a:t>5</a:t>
            </a:r>
            <a:r>
              <a:rPr lang="de-DE" altLang="de-DE" sz="1800" dirty="0">
                <a:latin typeface="Arial Narrow" pitchFamily="34" charset="0"/>
              </a:rPr>
              <a:t>)</a:t>
            </a:r>
          </a:p>
          <a:p>
            <a:r>
              <a:rPr lang="en-US" sz="1400" dirty="0">
                <a:latin typeface="Arial Narrow" pitchFamily="34" charset="0"/>
              </a:rPr>
              <a:t>β</a:t>
            </a:r>
            <a:r>
              <a:rPr lang="en-US" sz="1400" b="1" dirty="0">
                <a:latin typeface="Arial Narrow" pitchFamily="34" charset="0"/>
              </a:rPr>
              <a:t> </a:t>
            </a:r>
            <a:r>
              <a:rPr lang="en-GB" altLang="de-DE" sz="1400" dirty="0">
                <a:latin typeface="Arial Narrow" pitchFamily="34" charset="0"/>
              </a:rPr>
              <a:t>=</a:t>
            </a:r>
            <a:r>
              <a:rPr lang="en-US" altLang="de-DE" sz="1400" dirty="0">
                <a:latin typeface="Arial Narrow" pitchFamily="34" charset="0"/>
              </a:rPr>
              <a:t>x</a:t>
            </a:r>
            <a:r>
              <a:rPr lang="en-US" altLang="de-DE" sz="1400" baseline="30000" dirty="0">
                <a:latin typeface="Arial Narrow" pitchFamily="34" charset="0"/>
              </a:rPr>
              <a:t>15</a:t>
            </a:r>
            <a:r>
              <a:rPr lang="en-US" altLang="de-DE" sz="1400" dirty="0">
                <a:latin typeface="Arial Narrow" pitchFamily="34" charset="0"/>
              </a:rPr>
              <a:t>,   P(x) = x</a:t>
            </a:r>
            <a:r>
              <a:rPr lang="en-US" altLang="de-DE" sz="1400" baseline="30000" dirty="0">
                <a:latin typeface="Arial Narrow" pitchFamily="34" charset="0"/>
              </a:rPr>
              <a:t>5</a:t>
            </a:r>
            <a:r>
              <a:rPr lang="en-US" altLang="de-DE" sz="1400" dirty="0">
                <a:latin typeface="Arial Narrow" pitchFamily="34" charset="0"/>
              </a:rPr>
              <a:t> + x</a:t>
            </a:r>
            <a:r>
              <a:rPr lang="en-US" altLang="de-DE" sz="1400" baseline="30000" dirty="0">
                <a:latin typeface="Arial Narrow" pitchFamily="34" charset="0"/>
              </a:rPr>
              <a:t>2</a:t>
            </a:r>
            <a:r>
              <a:rPr lang="en-US" altLang="de-DE" sz="1400" dirty="0">
                <a:latin typeface="Arial Narrow" pitchFamily="34" charset="0"/>
              </a:rPr>
              <a:t> + 1</a:t>
            </a:r>
          </a:p>
          <a:p>
            <a:r>
              <a:rPr lang="en-US" altLang="de-DE" sz="1400" dirty="0">
                <a:latin typeface="Arial Narrow" pitchFamily="34" charset="0"/>
              </a:rPr>
              <a:t> </a:t>
            </a:r>
          </a:p>
          <a:p>
            <a:r>
              <a:rPr lang="en-US" altLang="de-DE" sz="1400" dirty="0" err="1">
                <a:latin typeface="Arial Narrow" pitchFamily="34" charset="0"/>
              </a:rPr>
              <a:t>Y</a:t>
            </a:r>
            <a:r>
              <a:rPr lang="en-US" altLang="de-DE" sz="1400" baseline="-25000" dirty="0" err="1">
                <a:latin typeface="Arial Narrow" pitchFamily="34" charset="0"/>
              </a:rPr>
              <a:t>a</a:t>
            </a:r>
            <a:r>
              <a:rPr lang="en-US" altLang="de-DE" sz="1400" dirty="0">
                <a:latin typeface="Arial Narrow" pitchFamily="34" charset="0"/>
              </a:rPr>
              <a:t> =  11010</a:t>
            </a:r>
            <a:endParaRPr lang="de-DE" altLang="de-DE" sz="1400" dirty="0">
              <a:latin typeface="Arial Narrow" pitchFamily="34" charset="0"/>
            </a:endParaRPr>
          </a:p>
          <a:p>
            <a:endParaRPr lang="de-DE" altLang="de-DE" sz="1400" baseline="30000" dirty="0">
              <a:latin typeface="Arial Narrow" pitchFamily="34" charset="0"/>
            </a:endParaRPr>
          </a:p>
          <a:p>
            <a:r>
              <a:rPr lang="en-US" altLang="de-DE" sz="1400" dirty="0" err="1">
                <a:latin typeface="Arial Narrow" pitchFamily="34" charset="0"/>
              </a:rPr>
              <a:t>Y</a:t>
            </a:r>
            <a:r>
              <a:rPr lang="en-US" altLang="de-DE" sz="1400" baseline="-25000" dirty="0" err="1">
                <a:latin typeface="Arial Narrow" pitchFamily="34" charset="0"/>
              </a:rPr>
              <a:t>b</a:t>
            </a:r>
            <a:r>
              <a:rPr lang="en-US" altLang="de-DE" sz="1400" dirty="0">
                <a:latin typeface="Arial Narrow" pitchFamily="34" charset="0"/>
              </a:rPr>
              <a:t>=  01010</a:t>
            </a:r>
            <a:endParaRPr lang="de-DE" altLang="de-DE" sz="1400" dirty="0">
              <a:latin typeface="Arial Narrow" pitchFamily="34" charset="0"/>
            </a:endParaRPr>
          </a:p>
          <a:p>
            <a:endParaRPr lang="de-DE" altLang="de-DE" sz="1400" dirty="0">
              <a:latin typeface="Arial Narrow" pitchFamily="34" charset="0"/>
            </a:endParaRPr>
          </a:p>
        </p:txBody>
      </p:sp>
      <p:sp>
        <p:nvSpPr>
          <p:cNvPr id="22532" name="Text Box 11"/>
          <p:cNvSpPr txBox="1">
            <a:spLocks noChangeArrowheads="1"/>
          </p:cNvSpPr>
          <p:nvPr/>
        </p:nvSpPr>
        <p:spPr bwMode="auto">
          <a:xfrm>
            <a:off x="6363083" y="990600"/>
            <a:ext cx="1709420" cy="1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1600" u="sng" dirty="0">
                <a:latin typeface="Arial Narrow" pitchFamily="34" charset="0"/>
              </a:rPr>
              <a:t>User B:</a:t>
            </a:r>
          </a:p>
          <a:p>
            <a:pPr algn="l"/>
            <a:r>
              <a:rPr lang="de-DE" altLang="de-DE" sz="1600" dirty="0">
                <a:latin typeface="Arial Narrow" pitchFamily="34" charset="0"/>
              </a:rPr>
              <a:t>X</a:t>
            </a:r>
            <a:r>
              <a:rPr lang="de-DE" altLang="de-DE" sz="1600" baseline="-25000" dirty="0">
                <a:latin typeface="Arial Narrow" pitchFamily="34" charset="0"/>
              </a:rPr>
              <a:t>b</a:t>
            </a:r>
            <a:r>
              <a:rPr lang="de-DE" altLang="de-DE" sz="1600" dirty="0">
                <a:latin typeface="Arial Narrow" pitchFamily="34" charset="0"/>
              </a:rPr>
              <a:t>= 19,        </a:t>
            </a:r>
            <a:endParaRPr lang="en-US" altLang="de-DE" sz="1600" dirty="0">
              <a:latin typeface="Arial Narrow" pitchFamily="34" charset="0"/>
            </a:endParaRPr>
          </a:p>
          <a:p>
            <a:pPr algn="l"/>
            <a:r>
              <a:rPr lang="en-US" altLang="de-DE" sz="1600" dirty="0" err="1">
                <a:latin typeface="Arial Narrow" pitchFamily="34" charset="0"/>
              </a:rPr>
              <a:t>Y</a:t>
            </a:r>
            <a:r>
              <a:rPr lang="en-US" altLang="de-DE" sz="1600" baseline="-25000" dirty="0" err="1">
                <a:latin typeface="Arial Narrow" pitchFamily="34" charset="0"/>
              </a:rPr>
              <a:t>b</a:t>
            </a:r>
            <a:r>
              <a:rPr lang="de-DE" altLang="de-DE" sz="1600" dirty="0">
                <a:latin typeface="Arial Narrow" pitchFamily="34" charset="0"/>
              </a:rPr>
              <a:t>  = </a:t>
            </a:r>
            <a:r>
              <a:rPr lang="el-GR" altLang="de-DE" sz="1600" dirty="0">
                <a:latin typeface="Arial Narrow" pitchFamily="34" charset="0"/>
              </a:rPr>
              <a:t>β</a:t>
            </a:r>
            <a:r>
              <a:rPr lang="de-DE" altLang="de-DE" sz="1600" baseline="30000" dirty="0">
                <a:latin typeface="Arial Narrow" pitchFamily="34" charset="0"/>
              </a:rPr>
              <a:t>19 </a:t>
            </a:r>
            <a:r>
              <a:rPr lang="de-DE" altLang="de-DE" sz="1600" dirty="0">
                <a:latin typeface="Arial Narrow" pitchFamily="34" charset="0"/>
              </a:rPr>
              <a:t>=(x</a:t>
            </a:r>
            <a:r>
              <a:rPr lang="de-DE" altLang="de-DE" sz="1600" baseline="30000" dirty="0">
                <a:latin typeface="Arial Narrow" pitchFamily="34" charset="0"/>
              </a:rPr>
              <a:t>15</a:t>
            </a:r>
            <a:r>
              <a:rPr lang="de-DE" altLang="de-DE" sz="1600" dirty="0">
                <a:latin typeface="Arial Narrow" pitchFamily="34" charset="0"/>
              </a:rPr>
              <a:t>)</a:t>
            </a:r>
            <a:r>
              <a:rPr lang="de-DE" altLang="de-DE" sz="1600" baseline="30000" dirty="0">
                <a:latin typeface="Arial Narrow" pitchFamily="34" charset="0"/>
              </a:rPr>
              <a:t>19</a:t>
            </a:r>
          </a:p>
          <a:p>
            <a:pPr algn="l"/>
            <a:r>
              <a:rPr lang="de-DE" altLang="de-DE" sz="1600" baseline="30000" dirty="0">
                <a:latin typeface="Arial Narrow" pitchFamily="34" charset="0"/>
              </a:rPr>
              <a:t>      </a:t>
            </a:r>
            <a:r>
              <a:rPr lang="de-DE" altLang="de-DE" sz="1600" dirty="0">
                <a:latin typeface="Arial Narrow" pitchFamily="34" charset="0"/>
              </a:rPr>
              <a:t>  = x </a:t>
            </a:r>
            <a:r>
              <a:rPr lang="de-DE" altLang="de-DE" sz="1600" baseline="30000" dirty="0">
                <a:latin typeface="Arial Narrow" pitchFamily="34" charset="0"/>
              </a:rPr>
              <a:t>15.19 mod 31</a:t>
            </a:r>
            <a:r>
              <a:rPr lang="de-DE" altLang="de-DE" sz="1600" dirty="0">
                <a:latin typeface="Arial Narrow" pitchFamily="34" charset="0"/>
              </a:rPr>
              <a:t>= x</a:t>
            </a:r>
            <a:r>
              <a:rPr lang="de-DE" altLang="de-DE" sz="1600" baseline="30000" dirty="0">
                <a:latin typeface="Arial Narrow" pitchFamily="34" charset="0"/>
              </a:rPr>
              <a:t>6</a:t>
            </a:r>
          </a:p>
          <a:p>
            <a:pPr algn="l"/>
            <a:r>
              <a:rPr lang="de-DE" altLang="de-DE" sz="1600" dirty="0">
                <a:latin typeface="Arial Narrow" pitchFamily="34" charset="0"/>
              </a:rPr>
              <a:t>       </a:t>
            </a:r>
            <a:r>
              <a:rPr lang="en-US" altLang="de-DE" sz="1600" dirty="0">
                <a:latin typeface="Arial Narrow" pitchFamily="34" charset="0"/>
              </a:rPr>
              <a:t>= x</a:t>
            </a:r>
            <a:r>
              <a:rPr lang="en-US" altLang="de-DE" sz="1600" baseline="30000" dirty="0">
                <a:latin typeface="Arial Narrow" pitchFamily="34" charset="0"/>
              </a:rPr>
              <a:t>3</a:t>
            </a:r>
            <a:r>
              <a:rPr lang="en-US" altLang="de-DE" sz="1600" dirty="0">
                <a:latin typeface="Arial Narrow" pitchFamily="34" charset="0"/>
              </a:rPr>
              <a:t> +x</a:t>
            </a:r>
            <a:endParaRPr lang="en-US" altLang="de-DE" sz="1600" baseline="30000" dirty="0">
              <a:latin typeface="Arial Narrow" pitchFamily="34" charset="0"/>
            </a:endParaRPr>
          </a:p>
          <a:p>
            <a:pPr algn="l"/>
            <a:endParaRPr lang="en-US" altLang="de-DE" sz="1600" dirty="0">
              <a:latin typeface="Arial Narrow" pitchFamily="34" charset="0"/>
            </a:endParaRPr>
          </a:p>
          <a:p>
            <a:pPr algn="l"/>
            <a:r>
              <a:rPr lang="en-US" altLang="de-DE" sz="1600" dirty="0" err="1">
                <a:latin typeface="Arial Narrow" pitchFamily="34" charset="0"/>
              </a:rPr>
              <a:t>Y</a:t>
            </a:r>
            <a:r>
              <a:rPr lang="en-US" altLang="de-DE" sz="1600" baseline="-25000" dirty="0" err="1">
                <a:latin typeface="Arial Narrow" pitchFamily="34" charset="0"/>
              </a:rPr>
              <a:t>b</a:t>
            </a:r>
            <a:r>
              <a:rPr lang="en-US" altLang="de-DE" sz="1600" dirty="0">
                <a:latin typeface="Arial Narrow" pitchFamily="34" charset="0"/>
              </a:rPr>
              <a:t>= 01010</a:t>
            </a:r>
            <a:endParaRPr lang="de-DE" altLang="de-DE" sz="1600" dirty="0">
              <a:latin typeface="Arial Narrow" pitchFamily="34" charset="0"/>
            </a:endParaRPr>
          </a:p>
        </p:txBody>
      </p:sp>
      <p:sp>
        <p:nvSpPr>
          <p:cNvPr id="22533" name="Text Box 14"/>
          <p:cNvSpPr txBox="1">
            <a:spLocks noChangeArrowheads="1"/>
          </p:cNvSpPr>
          <p:nvPr/>
        </p:nvSpPr>
        <p:spPr bwMode="auto">
          <a:xfrm>
            <a:off x="555669" y="3764034"/>
            <a:ext cx="7033634" cy="340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altLang="de-DE" sz="1600" b="1" dirty="0">
                <a:latin typeface="Arial Narrow" pitchFamily="34" charset="0"/>
              </a:rPr>
              <a:t>4.  Compute the polynomial and binary pattern for the shred key </a:t>
            </a:r>
            <a:r>
              <a:rPr kumimoji="0" lang="en-US" altLang="de-DE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Z</a:t>
            </a:r>
            <a:r>
              <a:rPr kumimoji="0" lang="en-US" altLang="de-DE" sz="1600" b="1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AB  </a:t>
            </a:r>
            <a:r>
              <a:rPr lang="en-US" altLang="de-DE" sz="1600" b="1" dirty="0">
                <a:latin typeface="Arial Narrow" pitchFamily="34" charset="0"/>
              </a:rPr>
              <a:t>of users A and B .</a:t>
            </a:r>
            <a:endParaRPr lang="de-DE" altLang="de-DE" sz="1600" b="1" dirty="0">
              <a:latin typeface="Arial Narrow" pitchFamily="34" charset="0"/>
            </a:endParaRP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784578" y="4240934"/>
            <a:ext cx="788263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l"/>
            <a:r>
              <a:rPr lang="de-DE" altLang="de-DE" sz="1600" u="sng" dirty="0">
                <a:latin typeface="Arial Narrow" panose="020B0606020202030204" pitchFamily="34" charset="0"/>
              </a:rPr>
              <a:t>Common secret key </a:t>
            </a:r>
            <a:r>
              <a:rPr lang="en-US" altLang="de-DE" sz="1600" u="sng" dirty="0">
                <a:latin typeface="Arial Narrow" panose="020B0606020202030204" pitchFamily="34" charset="0"/>
              </a:rPr>
              <a:t>for</a:t>
            </a:r>
            <a:r>
              <a:rPr lang="de-DE" altLang="de-DE" sz="1600" u="sng" dirty="0">
                <a:latin typeface="Arial Narrow" panose="020B0606020202030204" pitchFamily="34" charset="0"/>
              </a:rPr>
              <a:t> users A and B:</a:t>
            </a:r>
          </a:p>
          <a:p>
            <a:pPr algn="l"/>
            <a:r>
              <a:rPr lang="de-DE" altLang="de-DE" sz="1600" dirty="0">
                <a:latin typeface="Arial Narrow" panose="020B0606020202030204" pitchFamily="34" charset="0"/>
              </a:rPr>
              <a:t>Z</a:t>
            </a:r>
            <a:r>
              <a:rPr lang="de-DE" altLang="de-DE" sz="1600" baseline="-25000" dirty="0">
                <a:latin typeface="Arial Narrow" panose="020B0606020202030204" pitchFamily="34" charset="0"/>
              </a:rPr>
              <a:t>ab</a:t>
            </a:r>
            <a:r>
              <a:rPr lang="de-DE" altLang="de-DE" sz="1600" dirty="0">
                <a:latin typeface="Arial Narrow" panose="020B0606020202030204" pitchFamily="34" charset="0"/>
              </a:rPr>
              <a:t> = ( (</a:t>
            </a: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15</a:t>
            </a:r>
            <a:r>
              <a:rPr lang="de-DE" altLang="de-DE" sz="1600" dirty="0">
                <a:latin typeface="Arial Narrow" panose="020B0606020202030204" pitchFamily="34" charset="0"/>
              </a:rPr>
              <a:t> )</a:t>
            </a:r>
            <a:r>
              <a:rPr lang="de-DE" altLang="de-DE" sz="1600" baseline="30000" dirty="0">
                <a:latin typeface="Arial Narrow" panose="020B0606020202030204" pitchFamily="34" charset="0"/>
              </a:rPr>
              <a:t>13</a:t>
            </a:r>
            <a:r>
              <a:rPr lang="de-DE" altLang="de-DE" sz="1600" dirty="0">
                <a:latin typeface="Arial Narrow" panose="020B0606020202030204" pitchFamily="34" charset="0"/>
              </a:rPr>
              <a:t>) </a:t>
            </a:r>
            <a:r>
              <a:rPr lang="de-DE" altLang="de-DE" sz="1600" baseline="30000" dirty="0">
                <a:latin typeface="Arial Narrow" panose="020B0606020202030204" pitchFamily="34" charset="0"/>
              </a:rPr>
              <a:t>19  </a:t>
            </a:r>
            <a:r>
              <a:rPr lang="de-DE" altLang="de-DE" sz="1600" dirty="0">
                <a:latin typeface="Arial Narrow" panose="020B0606020202030204" pitchFamily="34" charset="0"/>
              </a:rPr>
              <a:t>= </a:t>
            </a: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de-DE" altLang="de-DE" sz="1600" dirty="0">
                <a:latin typeface="Arial Narrow" panose="020B0606020202030204" pitchFamily="34" charset="0"/>
              </a:rPr>
              <a:t> </a:t>
            </a:r>
            <a:r>
              <a:rPr lang="de-DE" altLang="de-DE" sz="1600" baseline="30000" dirty="0">
                <a:latin typeface="Arial Narrow" panose="020B0606020202030204" pitchFamily="34" charset="0"/>
              </a:rPr>
              <a:t>3705 mod 31</a:t>
            </a:r>
            <a:r>
              <a:rPr lang="de-DE" altLang="de-DE" sz="1600" dirty="0">
                <a:latin typeface="Arial Narrow" panose="020B0606020202030204" pitchFamily="34" charset="0"/>
              </a:rPr>
              <a:t> = </a:t>
            </a:r>
            <a:r>
              <a:rPr lang="en-US" altLang="de-DE" sz="1600" dirty="0">
                <a:latin typeface="Arial Narrow" panose="020B0606020202030204" pitchFamily="34" charset="0"/>
              </a:rPr>
              <a:t>x</a:t>
            </a:r>
            <a:r>
              <a:rPr lang="de-DE" altLang="de-DE" sz="1600" dirty="0">
                <a:latin typeface="Arial Narrow" panose="020B0606020202030204" pitchFamily="34" charset="0"/>
              </a:rPr>
              <a:t> </a:t>
            </a:r>
            <a:r>
              <a:rPr lang="de-DE" altLang="de-DE" sz="1600" baseline="30000" dirty="0">
                <a:latin typeface="Arial Narrow" panose="020B0606020202030204" pitchFamily="34" charset="0"/>
              </a:rPr>
              <a:t>16 </a:t>
            </a:r>
            <a:r>
              <a:rPr lang="en-US" altLang="de-DE" sz="1600" dirty="0">
                <a:latin typeface="Arial Narrow" panose="020B0606020202030204" pitchFamily="34" charset="0"/>
              </a:rPr>
              <a:t>=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10</a:t>
            </a:r>
            <a:r>
              <a:rPr lang="en-US" altLang="de-DE" sz="1600" dirty="0">
                <a:latin typeface="Arial Narrow" panose="020B0606020202030204" pitchFamily="34" charset="0"/>
              </a:rPr>
              <a:t> .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6 </a:t>
            </a:r>
            <a:r>
              <a:rPr lang="en-US" altLang="de-DE" sz="1600" dirty="0">
                <a:latin typeface="Arial Narrow" panose="020B0606020202030204" pitchFamily="34" charset="0"/>
              </a:rPr>
              <a:t>= (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4</a:t>
            </a:r>
            <a:r>
              <a:rPr lang="en-US" altLang="de-DE" sz="1600" dirty="0">
                <a:latin typeface="Arial Narrow" panose="020B0606020202030204" pitchFamily="34" charset="0"/>
              </a:rPr>
              <a:t> +1 ).(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600" dirty="0">
                <a:latin typeface="Arial Narrow" panose="020B0606020202030204" pitchFamily="34" charset="0"/>
              </a:rPr>
              <a:t> +x)=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7</a:t>
            </a:r>
            <a:r>
              <a:rPr lang="en-US" altLang="de-DE" sz="1600" dirty="0">
                <a:latin typeface="Arial Narrow" panose="020B0606020202030204" pitchFamily="34" charset="0"/>
              </a:rPr>
              <a:t> +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5</a:t>
            </a:r>
            <a:r>
              <a:rPr lang="en-US" altLang="de-DE" sz="1600" dirty="0">
                <a:latin typeface="Arial Narrow" panose="020B0606020202030204" pitchFamily="34" charset="0"/>
              </a:rPr>
              <a:t> +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600" dirty="0">
                <a:latin typeface="Arial Narrow" panose="020B0606020202030204" pitchFamily="34" charset="0"/>
              </a:rPr>
              <a:t> +x=  x</a:t>
            </a:r>
            <a:r>
              <a:rPr lang="en-US" altLang="de-DE" sz="1600" baseline="30000" dirty="0">
                <a:latin typeface="Arial Narrow" pitchFamily="34" charset="0"/>
              </a:rPr>
              <a:t>4</a:t>
            </a:r>
            <a:r>
              <a:rPr lang="en-US" altLang="de-DE" sz="1600" dirty="0">
                <a:latin typeface="Arial Narrow" pitchFamily="34" charset="0"/>
              </a:rPr>
              <a:t> +x</a:t>
            </a:r>
            <a:r>
              <a:rPr lang="en-US" altLang="de-DE" sz="1600" baseline="30000" dirty="0">
                <a:latin typeface="Arial Narrow" pitchFamily="34" charset="0"/>
              </a:rPr>
              <a:t>2</a:t>
            </a:r>
            <a:r>
              <a:rPr lang="en-US" altLang="de-DE" sz="1600" dirty="0">
                <a:latin typeface="Arial Narrow" pitchFamily="34" charset="0"/>
              </a:rPr>
              <a:t>+x</a:t>
            </a:r>
            <a:r>
              <a:rPr lang="en-US" altLang="de-DE" sz="1600" baseline="30000" dirty="0">
                <a:latin typeface="Arial Narrow" pitchFamily="34" charset="0"/>
              </a:rPr>
              <a:t>2</a:t>
            </a:r>
            <a:r>
              <a:rPr lang="en-US" altLang="de-DE" sz="1600" dirty="0">
                <a:latin typeface="Arial Narrow" pitchFamily="34" charset="0"/>
              </a:rPr>
              <a:t> +1 + 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3</a:t>
            </a:r>
            <a:r>
              <a:rPr lang="en-US" altLang="de-DE" sz="1600" dirty="0">
                <a:latin typeface="Arial Narrow" panose="020B0606020202030204" pitchFamily="34" charset="0"/>
              </a:rPr>
              <a:t> +x</a:t>
            </a:r>
            <a:r>
              <a:rPr lang="en-US" altLang="de-DE" sz="1600" baseline="30000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2535" name="Text Box 31"/>
          <p:cNvSpPr txBox="1">
            <a:spLocks noChangeArrowheads="1"/>
          </p:cNvSpPr>
          <p:nvPr/>
        </p:nvSpPr>
        <p:spPr bwMode="auto">
          <a:xfrm>
            <a:off x="784578" y="5136445"/>
            <a:ext cx="2895600" cy="37147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>
            <a:lvl1pPr marL="266700" indent="-266700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de-DE" altLang="de-DE" sz="1800" b="1" dirty="0">
                <a:latin typeface="Arial Narrow" pitchFamily="34" charset="0"/>
              </a:rPr>
              <a:t>Z</a:t>
            </a:r>
            <a:r>
              <a:rPr lang="de-DE" altLang="de-DE" sz="1800" b="1" baseline="-25000" dirty="0">
                <a:latin typeface="Arial Narrow" pitchFamily="34" charset="0"/>
              </a:rPr>
              <a:t>ab</a:t>
            </a:r>
            <a:r>
              <a:rPr lang="de-DE" altLang="de-DE" sz="1800" b="1" dirty="0">
                <a:latin typeface="Arial Narrow" pitchFamily="34" charset="0"/>
              </a:rPr>
              <a:t> = </a:t>
            </a:r>
            <a:r>
              <a:rPr lang="en-US" altLang="de-DE" sz="1800" b="1" dirty="0">
                <a:latin typeface="Arial Narrow" pitchFamily="34" charset="0"/>
              </a:rPr>
              <a:t> x</a:t>
            </a:r>
            <a:r>
              <a:rPr lang="en-US" altLang="de-DE" sz="1800" b="1" baseline="30000" dirty="0">
                <a:latin typeface="Arial Narrow" pitchFamily="34" charset="0"/>
              </a:rPr>
              <a:t>4</a:t>
            </a:r>
            <a:r>
              <a:rPr lang="en-US" altLang="de-DE" sz="1800" b="1" dirty="0">
                <a:latin typeface="Arial Narrow" pitchFamily="34" charset="0"/>
              </a:rPr>
              <a:t> +x</a:t>
            </a:r>
            <a:r>
              <a:rPr lang="en-US" altLang="de-DE" sz="1800" b="1" baseline="30000" dirty="0">
                <a:latin typeface="Arial Narrow" pitchFamily="34" charset="0"/>
              </a:rPr>
              <a:t>3 </a:t>
            </a:r>
            <a:r>
              <a:rPr lang="en-US" altLang="de-DE" sz="1800" b="1" dirty="0">
                <a:latin typeface="Arial Narrow" pitchFamily="34" charset="0"/>
              </a:rPr>
              <a:t>+x+1=11011</a:t>
            </a:r>
            <a:endParaRPr lang="de-DE" altLang="de-DE" sz="1800" b="1" dirty="0">
              <a:latin typeface="Arial Narrow" pitchFamily="34" charset="0"/>
            </a:endParaRPr>
          </a:p>
        </p:txBody>
      </p:sp>
      <p:sp>
        <p:nvSpPr>
          <p:cNvPr id="22536" name="Text Box 14"/>
          <p:cNvSpPr txBox="1">
            <a:spLocks noChangeArrowheads="1"/>
          </p:cNvSpPr>
          <p:nvPr/>
        </p:nvSpPr>
        <p:spPr bwMode="auto">
          <a:xfrm>
            <a:off x="457200" y="304800"/>
            <a:ext cx="8229600" cy="5869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63525" indent="-263525"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7800" indent="-177800" algn="l">
              <a:defRPr/>
            </a:pPr>
            <a:r>
              <a:rPr lang="en-US" altLang="de-DE" sz="1600" b="1" dirty="0">
                <a:latin typeface="Arial Narrow" pitchFamily="34" charset="0"/>
              </a:rPr>
              <a:t>3. </a:t>
            </a:r>
            <a:r>
              <a:rPr lang="en-US" sz="1600" b="1" dirty="0">
                <a:latin typeface="Arial Narrow" pitchFamily="34" charset="0"/>
              </a:rPr>
              <a:t>Use the element β as a public element and compute the DH public keys </a:t>
            </a:r>
            <a:r>
              <a:rPr lang="en-US" sz="1600" b="1" dirty="0" err="1">
                <a:latin typeface="Arial Narrow" pitchFamily="34" charset="0"/>
              </a:rPr>
              <a:t>Y</a:t>
            </a:r>
            <a:r>
              <a:rPr lang="en-US" sz="1600" b="1" baseline="-25000" dirty="0" err="1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and </a:t>
            </a:r>
            <a:r>
              <a:rPr lang="en-US" sz="1600" b="1" dirty="0" err="1">
                <a:latin typeface="Arial Narrow" pitchFamily="34" charset="0"/>
              </a:rPr>
              <a:t>Y</a:t>
            </a:r>
            <a:r>
              <a:rPr lang="en-US" sz="1600" b="1" baseline="-25000" dirty="0" err="1">
                <a:latin typeface="Arial Narrow" pitchFamily="34" charset="0"/>
              </a:rPr>
              <a:t>b</a:t>
            </a:r>
            <a:r>
              <a:rPr lang="en-US" sz="1600" b="1" dirty="0">
                <a:latin typeface="Arial Narrow" pitchFamily="34" charset="0"/>
              </a:rPr>
              <a:t> as binary vectors for users A and B having the secret keys  </a:t>
            </a:r>
            <a:r>
              <a:rPr lang="en-US" sz="1600" b="1" dirty="0" err="1">
                <a:latin typeface="Arial Narrow" pitchFamily="34" charset="0"/>
              </a:rPr>
              <a:t>X</a:t>
            </a:r>
            <a:r>
              <a:rPr lang="en-US" sz="1600" b="1" baseline="-25000" dirty="0" err="1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=13 und </a:t>
            </a:r>
            <a:r>
              <a:rPr lang="en-US" sz="1600" b="1" dirty="0" err="1">
                <a:latin typeface="Arial Narrow" pitchFamily="34" charset="0"/>
              </a:rPr>
              <a:t>X</a:t>
            </a:r>
            <a:r>
              <a:rPr lang="en-US" sz="1600" b="1" baseline="-25000" dirty="0" err="1">
                <a:latin typeface="Arial Narrow" pitchFamily="34" charset="0"/>
              </a:rPr>
              <a:t>b</a:t>
            </a:r>
            <a:r>
              <a:rPr lang="en-US" sz="1600" b="1" dirty="0">
                <a:latin typeface="Arial Narrow" pitchFamily="34" charset="0"/>
              </a:rPr>
              <a:t>=19. 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7978797" y="2708063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2700597" y="2731213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8146946" y="3932702"/>
            <a:ext cx="274435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xmlns="" id="{08EF0CC6-2094-4D88-A4F2-3C901E7A4790}"/>
              </a:ext>
            </a:extLst>
          </p:cNvPr>
          <p:cNvSpPr/>
          <p:nvPr/>
        </p:nvSpPr>
        <p:spPr bwMode="auto">
          <a:xfrm>
            <a:off x="837848" y="2459284"/>
            <a:ext cx="308345" cy="22074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xmlns="" id="{B5CCA597-F29C-4907-983E-AC39E5E951BF}"/>
              </a:ext>
            </a:extLst>
          </p:cNvPr>
          <p:cNvSpPr/>
          <p:nvPr/>
        </p:nvSpPr>
        <p:spPr bwMode="auto">
          <a:xfrm>
            <a:off x="5995785" y="2502604"/>
            <a:ext cx="308345" cy="22074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0A76E0EA-A2E1-4D36-9CAC-CEC405084E60}"/>
              </a:ext>
            </a:extLst>
          </p:cNvPr>
          <p:cNvCxnSpPr/>
          <p:nvPr/>
        </p:nvCxnSpPr>
        <p:spPr bwMode="auto">
          <a:xfrm>
            <a:off x="7147727" y="4488078"/>
            <a:ext cx="167473" cy="339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xmlns="" id="{D4E459ED-A90B-4918-9C16-5810510E4E64}"/>
              </a:ext>
            </a:extLst>
          </p:cNvPr>
          <p:cNvCxnSpPr/>
          <p:nvPr/>
        </p:nvCxnSpPr>
        <p:spPr bwMode="auto">
          <a:xfrm>
            <a:off x="7339879" y="4472415"/>
            <a:ext cx="167473" cy="33910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509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59B6645A-5746-4DC2-9C5D-44A40BF98597}"/>
              </a:ext>
            </a:extLst>
          </p:cNvPr>
          <p:cNvSpPr/>
          <p:nvPr/>
        </p:nvSpPr>
        <p:spPr>
          <a:xfrm>
            <a:off x="381298" y="270312"/>
            <a:ext cx="86755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 algn="l"/>
            <a:r>
              <a:rPr lang="en-US" sz="1600" b="1" dirty="0" smtClean="0">
                <a:solidFill>
                  <a:srgbClr val="000000"/>
                </a:solidFill>
                <a:latin typeface="Arial Narrow" pitchFamily="34" charset="0"/>
              </a:rPr>
              <a:t>5. Setup 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</a:rPr>
              <a:t>the </a:t>
            </a:r>
            <a:r>
              <a:rPr lang="en-US" sz="1600" b="1" dirty="0" err="1">
                <a:solidFill>
                  <a:srgbClr val="000000"/>
                </a:solidFill>
                <a:latin typeface="Arial Narrow" pitchFamily="34" charset="0"/>
              </a:rPr>
              <a:t>ElGamal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</a:rPr>
              <a:t> cryptosystem and compute the cryptogram C</a:t>
            </a:r>
            <a:r>
              <a:rPr lang="en-US" sz="1600" b="1" baseline="-25000" dirty="0">
                <a:solidFill>
                  <a:srgbClr val="000000"/>
                </a:solidFill>
                <a:latin typeface="Arial Narrow" pitchFamily="34" charset="0"/>
              </a:rPr>
              <a:t>A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</a:rPr>
              <a:t> as a binary vector for the message M=x</a:t>
            </a:r>
            <a:r>
              <a:rPr lang="en-US" sz="1600" b="1" baseline="30000" dirty="0">
                <a:solidFill>
                  <a:srgbClr val="000000"/>
                </a:solidFill>
                <a:latin typeface="Arial Narrow" pitchFamily="34" charset="0"/>
              </a:rPr>
              <a:t>30 </a:t>
            </a:r>
            <a:r>
              <a:rPr lang="en-US" sz="1600" b="1" dirty="0">
                <a:solidFill>
                  <a:srgbClr val="000000"/>
                </a:solidFill>
                <a:latin typeface="Arial Narrow" pitchFamily="34" charset="0"/>
              </a:rPr>
              <a:t>sent from A to B by using the same above DH setup and using a random R=11</a:t>
            </a:r>
            <a:r>
              <a:rPr lang="en-US" sz="1600" b="1" dirty="0" smtClean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xmlns="" id="{C35AE7A9-5094-4861-9698-DA24E0059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0733" y="1553720"/>
            <a:ext cx="3503613" cy="1143000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 dirty="0">
              <a:latin typeface="Arial Narrow" panose="020B0606020202030204" pitchFamily="34" charset="0"/>
            </a:endParaRPr>
          </a:p>
        </p:txBody>
      </p:sp>
      <p:sp>
        <p:nvSpPr>
          <p:cNvPr id="58" name="Rectangle 3">
            <a:extLst>
              <a:ext uri="{FF2B5EF4-FFF2-40B4-BE49-F238E27FC236}">
                <a16:creationId xmlns:a16="http://schemas.microsoft.com/office/drawing/2014/main" xmlns="" id="{225931F5-490F-4E05-A7A6-FF3BE596FF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4548" y="4063032"/>
            <a:ext cx="786355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59" name="Rectangle 4">
            <a:extLst>
              <a:ext uri="{FF2B5EF4-FFF2-40B4-BE49-F238E27FC236}">
                <a16:creationId xmlns:a16="http://schemas.microsoft.com/office/drawing/2014/main" xmlns="" id="{609C2C03-1A41-41FF-AD48-363DDA8E2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20825" y="4690245"/>
            <a:ext cx="2884418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 dirty="0">
              <a:latin typeface="Arial Narrow" panose="020B0606020202030204" pitchFamily="34" charset="0"/>
            </a:endParaRPr>
          </a:p>
        </p:txBody>
      </p:sp>
      <p:sp>
        <p:nvSpPr>
          <p:cNvPr id="60" name="Rectangle 5">
            <a:extLst>
              <a:ext uri="{FF2B5EF4-FFF2-40B4-BE49-F238E27FC236}">
                <a16:creationId xmlns:a16="http://schemas.microsoft.com/office/drawing/2014/main" xmlns="" id="{0F54304E-0BB8-4934-A8B0-A3A2AEDFA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166" y="5352082"/>
            <a:ext cx="838200" cy="404813"/>
          </a:xfrm>
          <a:prstGeom prst="rect">
            <a:avLst/>
          </a:prstGeom>
          <a:solidFill>
            <a:schemeClr val="bg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62" name="Line 7">
            <a:extLst>
              <a:ext uri="{FF2B5EF4-FFF2-40B4-BE49-F238E27FC236}">
                <a16:creationId xmlns:a16="http://schemas.microsoft.com/office/drawing/2014/main" xmlns="" id="{A97F79C7-8FC8-4555-AC3F-7F632DD19E27}"/>
              </a:ext>
            </a:extLst>
          </p:cNvPr>
          <p:cNvSpPr>
            <a:spLocks noChangeShapeType="1"/>
          </p:cNvSpPr>
          <p:nvPr/>
        </p:nvSpPr>
        <p:spPr bwMode="auto">
          <a:xfrm>
            <a:off x="984426" y="3169619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63" name="Oval 8">
            <a:extLst>
              <a:ext uri="{FF2B5EF4-FFF2-40B4-BE49-F238E27FC236}">
                <a16:creationId xmlns:a16="http://schemas.microsoft.com/office/drawing/2014/main" xmlns="" id="{E74F0FF4-37CB-4E0F-99D6-2802B701D8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426" y="2925320"/>
            <a:ext cx="533400" cy="5349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64" name="Line 9">
            <a:extLst>
              <a:ext uri="{FF2B5EF4-FFF2-40B4-BE49-F238E27FC236}">
                <a16:creationId xmlns:a16="http://schemas.microsoft.com/office/drawing/2014/main" xmlns="" id="{9AE8563C-4ACA-4A8E-855D-8C727FCA7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6919756" y="3182177"/>
            <a:ext cx="7620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65" name="Oval 10">
            <a:extLst>
              <a:ext uri="{FF2B5EF4-FFF2-40B4-BE49-F238E27FC236}">
                <a16:creationId xmlns:a16="http://schemas.microsoft.com/office/drawing/2014/main" xmlns="" id="{553337D6-337D-41FE-9054-57C706D027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2281" y="2925320"/>
            <a:ext cx="533400" cy="534988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X</a:t>
            </a:r>
          </a:p>
        </p:txBody>
      </p:sp>
      <p:sp>
        <p:nvSpPr>
          <p:cNvPr id="67" name="Text Box 12">
            <a:extLst>
              <a:ext uri="{FF2B5EF4-FFF2-40B4-BE49-F238E27FC236}">
                <a16:creationId xmlns:a16="http://schemas.microsoft.com/office/drawing/2014/main" xmlns="" id="{289A5F71-B24D-456A-81F2-5A5811BD1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1374" y="4222707"/>
            <a:ext cx="570894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AU" sz="1800" u="none" dirty="0">
                <a:latin typeface="Arial Narrow" panose="020B0606020202030204" pitchFamily="34" charset="0"/>
              </a:rPr>
              <a:t>(</a:t>
            </a:r>
            <a:r>
              <a:rPr lang="en-AU" sz="1800" u="none" dirty="0" err="1"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latin typeface="Arial Narrow" panose="020B0606020202030204" pitchFamily="34" charset="0"/>
              </a:rPr>
              <a:t>b</a:t>
            </a:r>
            <a:r>
              <a:rPr lang="en-US" sz="1800" u="none" dirty="0">
                <a:latin typeface="Arial Narrow" panose="020B0606020202030204" pitchFamily="34" charset="0"/>
                <a:sym typeface="Symbol" pitchFamily="18" charset="2"/>
              </a:rPr>
              <a:t>)</a:t>
            </a:r>
            <a:r>
              <a:rPr lang="en-AU" sz="1800" u="none" baseline="30000" dirty="0">
                <a:latin typeface="Arial Narrow" panose="020B0606020202030204" pitchFamily="34" charset="0"/>
              </a:rPr>
              <a:t>R</a:t>
            </a:r>
            <a:endParaRPr lang="en-US" sz="18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69" name="Text Box 14">
            <a:extLst>
              <a:ext uri="{FF2B5EF4-FFF2-40B4-BE49-F238E27FC236}">
                <a16:creationId xmlns:a16="http://schemas.microsoft.com/office/drawing/2014/main" xmlns="" id="{BD152BE4-A900-4955-83CB-37504C298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831" y="2968164"/>
            <a:ext cx="338853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70" name="Text Box 15">
            <a:extLst>
              <a:ext uri="{FF2B5EF4-FFF2-40B4-BE49-F238E27FC236}">
                <a16:creationId xmlns:a16="http://schemas.microsoft.com/office/drawing/2014/main" xmlns="" id="{FCFD60C6-54E1-4E26-BDFF-80561A938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298" y="2897422"/>
            <a:ext cx="2918567" cy="3407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anose="020B0606020202030204" pitchFamily="34" charset="0"/>
              </a:rPr>
              <a:t>C = M . Z  = </a:t>
            </a:r>
            <a:r>
              <a:rPr lang="en-AU" sz="1600" u="none" dirty="0">
                <a:latin typeface="Arial Narrow" panose="020B0606020202030204" pitchFamily="34" charset="0"/>
              </a:rPr>
              <a:t>x</a:t>
            </a:r>
            <a:r>
              <a:rPr lang="en-AU" sz="1600" u="none" baseline="30000" dirty="0">
                <a:latin typeface="Arial Narrow" panose="020B0606020202030204" pitchFamily="34" charset="0"/>
              </a:rPr>
              <a:t>30</a:t>
            </a:r>
            <a:r>
              <a:rPr lang="en-AU" sz="1600" u="none" dirty="0">
                <a:latin typeface="Arial Narrow" panose="020B0606020202030204" pitchFamily="34" charset="0"/>
              </a:rPr>
              <a:t>.x</a:t>
            </a:r>
            <a:r>
              <a:rPr lang="en-AU" sz="1600" u="none" baseline="30000" dirty="0">
                <a:latin typeface="Arial Narrow" panose="020B0606020202030204" pitchFamily="34" charset="0"/>
              </a:rPr>
              <a:t>4 </a:t>
            </a:r>
            <a:r>
              <a:rPr lang="en-AU" sz="1600" u="none" dirty="0">
                <a:latin typeface="Arial Narrow" panose="020B0606020202030204" pitchFamily="34" charset="0"/>
              </a:rPr>
              <a:t>= x</a:t>
            </a:r>
            <a:r>
              <a:rPr lang="en-AU" sz="1600" u="none" baseline="30000" dirty="0">
                <a:latin typeface="Arial Narrow" panose="020B0606020202030204" pitchFamily="34" charset="0"/>
              </a:rPr>
              <a:t>34mod (</a:t>
            </a:r>
            <a:r>
              <a:rPr lang="en-AU" sz="1600" u="none" baseline="30000" dirty="0" smtClean="0">
                <a:latin typeface="Arial Narrow" panose="020B0606020202030204" pitchFamily="34" charset="0"/>
              </a:rPr>
              <a:t>31)</a:t>
            </a:r>
            <a:r>
              <a:rPr lang="en-AU" sz="1600" u="none" dirty="0" smtClean="0">
                <a:latin typeface="Arial Narrow" panose="020B0606020202030204" pitchFamily="34" charset="0"/>
              </a:rPr>
              <a:t>,</a:t>
            </a:r>
            <a:r>
              <a:rPr lang="en-AU" sz="1600" dirty="0" smtClean="0">
                <a:latin typeface="Arial Narrow" panose="020B0606020202030204" pitchFamily="34" charset="0"/>
              </a:rPr>
              <a:t>  </a:t>
            </a:r>
            <a:r>
              <a:rPr lang="en-AU" sz="1600" b="1" u="none" dirty="0" smtClean="0">
                <a:latin typeface="Arial Narrow" panose="020B0606020202030204" pitchFamily="34" charset="0"/>
              </a:rPr>
              <a:t>C=x</a:t>
            </a:r>
            <a:r>
              <a:rPr lang="en-AU" sz="1600" b="1" u="none" baseline="30000" dirty="0" smtClean="0">
                <a:latin typeface="Arial Narrow" panose="020B0606020202030204" pitchFamily="34" charset="0"/>
              </a:rPr>
              <a:t>3</a:t>
            </a:r>
            <a:endParaRPr lang="en-AU" sz="1600" b="1" u="none" dirty="0">
              <a:latin typeface="Arial Narrow" panose="020B0606020202030204" pitchFamily="34" charset="0"/>
            </a:endParaRPr>
          </a:p>
        </p:txBody>
      </p:sp>
      <p:sp>
        <p:nvSpPr>
          <p:cNvPr id="71" name="Line 16">
            <a:extLst>
              <a:ext uri="{FF2B5EF4-FFF2-40B4-BE49-F238E27FC236}">
                <a16:creationId xmlns:a16="http://schemas.microsoft.com/office/drawing/2014/main" xmlns="" id="{C9444F7C-BF34-43FE-BF19-D30C87933BD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39173" y="3216859"/>
            <a:ext cx="898525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2" name="Text Box 17">
            <a:extLst>
              <a:ext uri="{FF2B5EF4-FFF2-40B4-BE49-F238E27FC236}">
                <a16:creationId xmlns:a16="http://schemas.microsoft.com/office/drawing/2014/main" xmlns="" id="{9C82F593-96B5-4251-9BF9-EA4FA911A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43006" y="2969254"/>
            <a:ext cx="662077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M</a:t>
            </a:r>
          </a:p>
        </p:txBody>
      </p:sp>
      <p:sp>
        <p:nvSpPr>
          <p:cNvPr id="73" name="Text Box 18">
            <a:extLst>
              <a:ext uri="{FF2B5EF4-FFF2-40B4-BE49-F238E27FC236}">
                <a16:creationId xmlns:a16="http://schemas.microsoft.com/office/drawing/2014/main" xmlns="" id="{894828D5-7165-4DCD-B91A-2FE186F583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1463" y="1566401"/>
            <a:ext cx="3041516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dirty="0">
                <a:latin typeface="Arial Narrow" panose="020B0606020202030204" pitchFamily="34" charset="0"/>
              </a:rPr>
              <a:t>β </a:t>
            </a:r>
            <a:r>
              <a:rPr lang="en-GB" altLang="de-DE" sz="1800" dirty="0">
                <a:latin typeface="Arial Narrow" panose="020B0606020202030204" pitchFamily="34" charset="0"/>
              </a:rPr>
              <a:t>=</a:t>
            </a:r>
            <a:r>
              <a:rPr lang="en-US" altLang="de-DE" sz="1800" dirty="0">
                <a:latin typeface="Arial Narrow" panose="020B0606020202030204" pitchFamily="34" charset="0"/>
              </a:rPr>
              <a:t>x</a:t>
            </a:r>
            <a:r>
              <a:rPr lang="en-US" altLang="de-DE" sz="1800" baseline="30000" dirty="0">
                <a:latin typeface="Arial Narrow" pitchFamily="34" charset="0"/>
              </a:rPr>
              <a:t>15</a:t>
            </a:r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  primitive element in GF(2</a:t>
            </a:r>
            <a:r>
              <a:rPr lang="en-US" sz="1800" b="0" u="none" baseline="30000" dirty="0">
                <a:latin typeface="Arial Narrow" panose="020B0606020202030204" pitchFamily="34" charset="0"/>
                <a:sym typeface="Symbol" pitchFamily="18" charset="2"/>
              </a:rPr>
              <a:t>5</a:t>
            </a:r>
            <a:r>
              <a:rPr lang="en-US" sz="1800" b="0" u="none" dirty="0">
                <a:latin typeface="Arial Narrow" panose="020B0606020202030204" pitchFamily="34" charset="0"/>
                <a:sym typeface="Symbol" pitchFamily="18" charset="2"/>
              </a:rPr>
              <a:t>)</a:t>
            </a:r>
            <a:endParaRPr lang="en-US" sz="1800" b="0" u="none" dirty="0">
              <a:latin typeface="Arial Narrow" panose="020B0606020202030204" pitchFamily="34" charset="0"/>
            </a:endParaRPr>
          </a:p>
        </p:txBody>
      </p:sp>
      <p:sp>
        <p:nvSpPr>
          <p:cNvPr id="74" name="Text Box 19">
            <a:extLst>
              <a:ext uri="{FF2B5EF4-FFF2-40B4-BE49-F238E27FC236}">
                <a16:creationId xmlns:a16="http://schemas.microsoft.com/office/drawing/2014/main" xmlns="" id="{25E56695-0744-4B9B-8D93-6329B27BF5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298" y="1707480"/>
            <a:ext cx="22860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 defTabSz="762000"/>
            <a:r>
              <a:rPr lang="en-AU" sz="1800" b="0" u="none" dirty="0" err="1">
                <a:latin typeface="Arial Narrow" panose="020B0606020202030204" pitchFamily="34" charset="0"/>
              </a:rPr>
              <a:t>Xa</a:t>
            </a:r>
            <a:r>
              <a:rPr lang="en-AU" sz="1800" b="0" u="none" dirty="0">
                <a:latin typeface="Arial Narrow" panose="020B0606020202030204" pitchFamily="34" charset="0"/>
              </a:rPr>
              <a:t> =13 </a:t>
            </a:r>
          </a:p>
          <a:p>
            <a:pPr algn="l" defTabSz="762000"/>
            <a:r>
              <a:rPr lang="en-AU" sz="1800" dirty="0" err="1">
                <a:latin typeface="Arial Narrow" panose="020B0606020202030204" pitchFamily="34" charset="0"/>
              </a:rPr>
              <a:t>y</a:t>
            </a:r>
            <a:r>
              <a:rPr lang="en-AU" sz="1800" baseline="-25000" dirty="0" err="1">
                <a:latin typeface="Arial Narrow" panose="020B0606020202030204" pitchFamily="34" charset="0"/>
              </a:rPr>
              <a:t>a</a:t>
            </a:r>
            <a:r>
              <a:rPr lang="en-AU" sz="1800" dirty="0">
                <a:latin typeface="Arial Narrow" panose="020B0606020202030204" pitchFamily="34" charset="0"/>
              </a:rPr>
              <a:t>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Xa</a:t>
            </a:r>
            <a:r>
              <a:rPr lang="de-DE" altLang="de-DE" sz="1800" dirty="0">
                <a:latin typeface="Arial Narrow" pitchFamily="34" charset="0"/>
              </a:rPr>
              <a:t> = </a:t>
            </a:r>
            <a:r>
              <a:rPr lang="en-US" altLang="de-DE" sz="1800" dirty="0">
                <a:latin typeface="Arial Narrow" pitchFamily="34" charset="0"/>
              </a:rPr>
              <a:t> x</a:t>
            </a:r>
            <a:r>
              <a:rPr lang="en-US" altLang="de-DE" sz="1800" baseline="30000" dirty="0">
                <a:latin typeface="Arial Narrow" pitchFamily="34" charset="0"/>
              </a:rPr>
              <a:t>4</a:t>
            </a:r>
            <a:r>
              <a:rPr lang="en-US" altLang="de-DE" sz="1800" dirty="0">
                <a:latin typeface="Arial Narrow" pitchFamily="34" charset="0"/>
              </a:rPr>
              <a:t>+ x</a:t>
            </a:r>
            <a:r>
              <a:rPr lang="en-US" altLang="de-DE" sz="1800" baseline="30000" dirty="0">
                <a:latin typeface="Arial Narrow" pitchFamily="34" charset="0"/>
              </a:rPr>
              <a:t>3</a:t>
            </a:r>
            <a:r>
              <a:rPr lang="en-US" altLang="de-DE" sz="1800" dirty="0">
                <a:latin typeface="Arial Narrow" pitchFamily="34" charset="0"/>
              </a:rPr>
              <a:t> +x</a:t>
            </a:r>
            <a:r>
              <a:rPr lang="en-AU" sz="1800" u="none" dirty="0">
                <a:latin typeface="Arial Narrow" panose="020B0606020202030204" pitchFamily="34" charset="0"/>
              </a:rPr>
              <a:t> </a:t>
            </a:r>
            <a:endParaRPr lang="en-AU" sz="1800" b="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75" name="Text Box 20">
            <a:extLst>
              <a:ext uri="{FF2B5EF4-FFF2-40B4-BE49-F238E27FC236}">
                <a16:creationId xmlns:a16="http://schemas.microsoft.com/office/drawing/2014/main" xmlns="" id="{11E11F89-8650-42FD-859E-7B8A9CFD3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468" y="1709370"/>
            <a:ext cx="2195512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l" defTabSz="762000"/>
            <a:r>
              <a:rPr lang="en-AU" sz="1800" b="0" u="none" dirty="0" err="1">
                <a:latin typeface="Arial Narrow" panose="020B0606020202030204" pitchFamily="34" charset="0"/>
              </a:rPr>
              <a:t>Xb</a:t>
            </a:r>
            <a:r>
              <a:rPr lang="en-AU" sz="1800" b="0" u="none" dirty="0">
                <a:latin typeface="Arial Narrow" panose="020B0606020202030204" pitchFamily="34" charset="0"/>
              </a:rPr>
              <a:t> = 19</a:t>
            </a:r>
          </a:p>
          <a:p>
            <a:pPr algn="l" defTabSz="762000"/>
            <a:r>
              <a:rPr lang="en-AU" sz="1800" dirty="0" err="1">
                <a:latin typeface="Arial Narrow" panose="020B0606020202030204" pitchFamily="34" charset="0"/>
              </a:rPr>
              <a:t>y</a:t>
            </a:r>
            <a:r>
              <a:rPr lang="en-AU" sz="1800" baseline="-25000" dirty="0" err="1">
                <a:latin typeface="Arial Narrow" panose="020B0606020202030204" pitchFamily="34" charset="0"/>
              </a:rPr>
              <a:t>b</a:t>
            </a:r>
            <a:r>
              <a:rPr lang="en-AU" sz="1800" dirty="0">
                <a:latin typeface="Arial Narrow" panose="020B0606020202030204" pitchFamily="34" charset="0"/>
              </a:rPr>
              <a:t>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Xb</a:t>
            </a:r>
            <a:r>
              <a:rPr lang="en-US" altLang="de-DE" sz="1800" dirty="0">
                <a:latin typeface="Arial Narrow" pitchFamily="34" charset="0"/>
              </a:rPr>
              <a:t>= x</a:t>
            </a:r>
            <a:r>
              <a:rPr lang="en-US" altLang="de-DE" sz="1800" baseline="30000" dirty="0">
                <a:latin typeface="Arial Narrow" pitchFamily="34" charset="0"/>
              </a:rPr>
              <a:t>3</a:t>
            </a:r>
            <a:r>
              <a:rPr lang="en-US" altLang="de-DE" sz="1800" dirty="0">
                <a:latin typeface="Arial Narrow" pitchFamily="34" charset="0"/>
              </a:rPr>
              <a:t> +x</a:t>
            </a:r>
            <a:endParaRPr lang="en-US" altLang="de-DE" sz="1800" baseline="30000" dirty="0">
              <a:latin typeface="Arial Narrow" pitchFamily="34" charset="0"/>
            </a:endParaRPr>
          </a:p>
        </p:txBody>
      </p:sp>
      <p:sp>
        <p:nvSpPr>
          <p:cNvPr id="76" name="Text Box 21">
            <a:extLst>
              <a:ext uri="{FF2B5EF4-FFF2-40B4-BE49-F238E27FC236}">
                <a16:creationId xmlns:a16="http://schemas.microsoft.com/office/drawing/2014/main" xmlns="" id="{2FC87AB1-72C1-4D2D-957A-0DDA16734D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72310" y="4606673"/>
            <a:ext cx="2127803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defTabSz="762000"/>
            <a:r>
              <a:rPr lang="en-US" sz="1800" u="none" dirty="0">
                <a:latin typeface="Arial Narrow" panose="020B0606020202030204" pitchFamily="34" charset="0"/>
                <a:sym typeface="Symbol" pitchFamily="18" charset="2"/>
              </a:rPr>
              <a:t>r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>
                <a:latin typeface="Arial Narrow" panose="020B0606020202030204" pitchFamily="34" charset="0"/>
              </a:rPr>
              <a:t>R</a:t>
            </a:r>
            <a:r>
              <a:rPr lang="en-AU" sz="1800" u="none" dirty="0">
                <a:latin typeface="Arial Narrow" panose="020B0606020202030204" pitchFamily="34" charset="0"/>
              </a:rPr>
              <a:t>=(x</a:t>
            </a:r>
            <a:r>
              <a:rPr lang="en-AU" sz="1800" u="none" baseline="30000" dirty="0">
                <a:latin typeface="Arial Narrow" panose="020B0606020202030204" pitchFamily="34" charset="0"/>
              </a:rPr>
              <a:t>15</a:t>
            </a:r>
            <a:r>
              <a:rPr lang="en-AU" sz="1800" u="none" dirty="0">
                <a:latin typeface="Arial Narrow" panose="020B0606020202030204" pitchFamily="34" charset="0"/>
              </a:rPr>
              <a:t>)</a:t>
            </a:r>
            <a:r>
              <a:rPr lang="en-AU" sz="1800" u="none" baseline="30000" dirty="0">
                <a:latin typeface="Arial Narrow" panose="020B0606020202030204" pitchFamily="34" charset="0"/>
              </a:rPr>
              <a:t>11 mod 31</a:t>
            </a:r>
            <a:r>
              <a:rPr lang="en-AU" sz="1800" u="none" dirty="0">
                <a:latin typeface="Arial Narrow" panose="020B0606020202030204" pitchFamily="34" charset="0"/>
              </a:rPr>
              <a:t>=x</a:t>
            </a:r>
            <a:r>
              <a:rPr lang="en-AU" sz="1800" u="none" baseline="30000" dirty="0">
                <a:latin typeface="Arial Narrow" panose="020B0606020202030204" pitchFamily="34" charset="0"/>
              </a:rPr>
              <a:t>10</a:t>
            </a:r>
            <a:endParaRPr lang="en-US" sz="1800" b="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77" name="Line 22">
            <a:extLst>
              <a:ext uri="{FF2B5EF4-FFF2-40B4-BE49-F238E27FC236}">
                <a16:creationId xmlns:a16="http://schemas.microsoft.com/office/drawing/2014/main" xmlns="" id="{4CF1BEAE-37E9-4E79-A27F-5C760F7846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0904" y="4444032"/>
            <a:ext cx="3048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8" name="Line 23">
            <a:extLst>
              <a:ext uri="{FF2B5EF4-FFF2-40B4-BE49-F238E27FC236}">
                <a16:creationId xmlns:a16="http://schemas.microsoft.com/office/drawing/2014/main" xmlns="" id="{5E8FE5A5-9F7E-4E06-8A8A-1BC9BAA1D3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35703" y="3506325"/>
            <a:ext cx="12341" cy="937707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79" name="Line 24">
            <a:extLst>
              <a:ext uri="{FF2B5EF4-FFF2-40B4-BE49-F238E27FC236}">
                <a16:creationId xmlns:a16="http://schemas.microsoft.com/office/drawing/2014/main" xmlns="" id="{1385AA91-F53A-44AF-AF57-BE41D25E4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348" y="4444032"/>
            <a:ext cx="4572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80" name="Line 25">
            <a:extLst>
              <a:ext uri="{FF2B5EF4-FFF2-40B4-BE49-F238E27FC236}">
                <a16:creationId xmlns:a16="http://schemas.microsoft.com/office/drawing/2014/main" xmlns="" id="{73DE2E12-1A67-4142-AA29-2E1FCA42DFA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202266" y="4823445"/>
            <a:ext cx="0" cy="5334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81" name="Text Box 26">
            <a:extLst>
              <a:ext uri="{FF2B5EF4-FFF2-40B4-BE49-F238E27FC236}">
                <a16:creationId xmlns:a16="http://schemas.microsoft.com/office/drawing/2014/main" xmlns="" id="{2052463F-CF69-4061-9842-98271E6153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1292" y="5380851"/>
            <a:ext cx="328006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US" sz="1800" u="none">
                <a:latin typeface="Arial Narrow" panose="020B0606020202030204" pitchFamily="34" charset="0"/>
              </a:rPr>
              <a:t>R</a:t>
            </a:r>
          </a:p>
        </p:txBody>
      </p:sp>
      <p:sp>
        <p:nvSpPr>
          <p:cNvPr id="82" name="Text Box 27">
            <a:extLst>
              <a:ext uri="{FF2B5EF4-FFF2-40B4-BE49-F238E27FC236}">
                <a16:creationId xmlns:a16="http://schemas.microsoft.com/office/drawing/2014/main" xmlns="" id="{10771BA5-B336-44E2-B46D-7CFB307B5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200" y="4026869"/>
            <a:ext cx="519935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ctr" defTabSz="762000"/>
            <a:r>
              <a:rPr lang="en-AU" sz="1800" b="0" u="none">
                <a:latin typeface="Arial Narrow" panose="020B0606020202030204" pitchFamily="34" charset="0"/>
              </a:rPr>
              <a:t>y</a:t>
            </a:r>
            <a:r>
              <a:rPr lang="en-AU" sz="1800" u="none" baseline="-25000">
                <a:latin typeface="Arial Narrow" panose="020B0606020202030204" pitchFamily="34" charset="0"/>
              </a:rPr>
              <a:t>b</a:t>
            </a:r>
            <a:endParaRPr lang="en-US" sz="1800" u="none" baseline="-25000">
              <a:latin typeface="Arial Narrow" panose="020B0606020202030204" pitchFamily="34" charset="0"/>
            </a:endParaRPr>
          </a:p>
        </p:txBody>
      </p:sp>
      <p:sp>
        <p:nvSpPr>
          <p:cNvPr id="83" name="Line 28">
            <a:extLst>
              <a:ext uri="{FF2B5EF4-FFF2-40B4-BE49-F238E27FC236}">
                <a16:creationId xmlns:a16="http://schemas.microsoft.com/office/drawing/2014/main" xmlns="" id="{9256F19F-B250-4E02-A95A-E355691BCB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21466" y="4896470"/>
            <a:ext cx="6858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84" name="Line 29">
            <a:extLst>
              <a:ext uri="{FF2B5EF4-FFF2-40B4-BE49-F238E27FC236}">
                <a16:creationId xmlns:a16="http://schemas.microsoft.com/office/drawing/2014/main" xmlns="" id="{87B6BE68-D7D8-4329-9761-834CB7F6D75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573865" y="5098091"/>
            <a:ext cx="2613623" cy="2543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85" name="Text Box 30">
            <a:extLst>
              <a:ext uri="{FF2B5EF4-FFF2-40B4-BE49-F238E27FC236}">
                <a16:creationId xmlns:a16="http://schemas.microsoft.com/office/drawing/2014/main" xmlns="" id="{50EC640E-4A8C-4A2D-9138-DFC2B78248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64740" y="4863670"/>
            <a:ext cx="2768482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AU" sz="1800" u="none" dirty="0">
                <a:latin typeface="Arial Narrow" panose="020B0606020202030204" pitchFamily="34" charset="0"/>
              </a:rPr>
              <a:t> Z</a:t>
            </a:r>
            <a:r>
              <a:rPr lang="en-AU" sz="1800" u="none" baseline="30000" dirty="0">
                <a:latin typeface="Arial Narrow" panose="020B0606020202030204" pitchFamily="34" charset="0"/>
              </a:rPr>
              <a:t>-1</a:t>
            </a:r>
            <a:r>
              <a:rPr lang="en-AU" sz="1800" u="none" dirty="0">
                <a:latin typeface="Arial Narrow" panose="020B0606020202030204" pitchFamily="34" charset="0"/>
              </a:rPr>
              <a:t>= (</a:t>
            </a:r>
            <a:r>
              <a:rPr lang="en-US" sz="1800" u="none" dirty="0">
                <a:latin typeface="Arial Narrow" panose="020B0606020202030204" pitchFamily="34" charset="0"/>
                <a:sym typeface="Symbol" pitchFamily="18" charset="2"/>
              </a:rPr>
              <a:t>r)</a:t>
            </a:r>
            <a:r>
              <a:rPr lang="en-AU" sz="1800" u="none" baseline="30000" dirty="0">
                <a:latin typeface="Arial Narrow" panose="020B0606020202030204" pitchFamily="34" charset="0"/>
              </a:rPr>
              <a:t>-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Xb</a:t>
            </a:r>
            <a:r>
              <a:rPr lang="en-AU" sz="1800" u="none" baseline="30000" dirty="0">
                <a:latin typeface="Arial Narrow" panose="020B0606020202030204" pitchFamily="34" charset="0"/>
              </a:rPr>
              <a:t>  </a:t>
            </a:r>
            <a:r>
              <a:rPr lang="en-AU" sz="1800" u="none" dirty="0">
                <a:latin typeface="Arial Narrow" panose="020B0606020202030204" pitchFamily="34" charset="0"/>
              </a:rPr>
              <a:t>=</a:t>
            </a:r>
            <a:r>
              <a:rPr lang="en-US" sz="1800" dirty="0">
                <a:latin typeface="Arial Narrow" panose="020B0606020202030204" pitchFamily="34" charset="0"/>
              </a:rPr>
              <a:t> x</a:t>
            </a:r>
            <a:r>
              <a:rPr lang="en-AU" sz="1800" baseline="30000" dirty="0">
                <a:latin typeface="Arial Narrow" panose="020B0606020202030204" pitchFamily="34" charset="0"/>
              </a:rPr>
              <a:t>10 *12 mod 31 </a:t>
            </a:r>
            <a:r>
              <a:rPr lang="en-AU" sz="1800" dirty="0">
                <a:latin typeface="Arial Narrow" panose="020B0606020202030204" pitchFamily="34" charset="0"/>
              </a:rPr>
              <a:t>= x</a:t>
            </a:r>
            <a:r>
              <a:rPr lang="en-AU" sz="1800" baseline="30000" dirty="0">
                <a:latin typeface="Arial Narrow" panose="020B0606020202030204" pitchFamily="34" charset="0"/>
              </a:rPr>
              <a:t>27</a:t>
            </a:r>
            <a:endParaRPr lang="en-US" sz="18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86" name="Text Box 31">
            <a:extLst>
              <a:ext uri="{FF2B5EF4-FFF2-40B4-BE49-F238E27FC236}">
                <a16:creationId xmlns:a16="http://schemas.microsoft.com/office/drawing/2014/main" xmlns="" id="{F013E3A3-4AD5-42ED-BE8A-9540A90333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248" y="5767908"/>
            <a:ext cx="885295" cy="34073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600" u="none" dirty="0">
                <a:latin typeface="Arial Narrow" panose="020B0606020202030204" pitchFamily="34" charset="0"/>
              </a:rPr>
              <a:t> R = 11</a:t>
            </a:r>
          </a:p>
        </p:txBody>
      </p:sp>
      <p:sp>
        <p:nvSpPr>
          <p:cNvPr id="87" name="Text Box 32">
            <a:extLst>
              <a:ext uri="{FF2B5EF4-FFF2-40B4-BE49-F238E27FC236}">
                <a16:creationId xmlns:a16="http://schemas.microsoft.com/office/drawing/2014/main" xmlns="" id="{FCD78638-6F62-4053-82CC-D4590FDAD6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3867" y="124892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User A sends M  to B     </a:t>
            </a:r>
          </a:p>
        </p:txBody>
      </p:sp>
      <p:sp>
        <p:nvSpPr>
          <p:cNvPr id="88" name="Text Box 33">
            <a:extLst>
              <a:ext uri="{FF2B5EF4-FFF2-40B4-BE49-F238E27FC236}">
                <a16:creationId xmlns:a16="http://schemas.microsoft.com/office/drawing/2014/main" xmlns="" id="{3BB74F0C-CB3D-49D4-9AC3-45D91138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946" y="1248920"/>
            <a:ext cx="266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762000"/>
            <a:r>
              <a:rPr lang="en-US" sz="1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User B receives     </a:t>
            </a:r>
          </a:p>
        </p:txBody>
      </p:sp>
      <p:sp>
        <p:nvSpPr>
          <p:cNvPr id="89" name="Text Box 34">
            <a:extLst>
              <a:ext uri="{FF2B5EF4-FFF2-40B4-BE49-F238E27FC236}">
                <a16:creationId xmlns:a16="http://schemas.microsoft.com/office/drawing/2014/main" xmlns="" id="{C55DE203-0604-41AA-AC88-C8C159337F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33133" y="1871201"/>
            <a:ext cx="2894013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latin typeface="Arial Narrow" panose="020B0606020202030204" pitchFamily="34" charset="0"/>
              </a:rPr>
              <a:t>a</a:t>
            </a:r>
            <a:r>
              <a:rPr lang="en-AU" sz="1800" b="0" u="none" dirty="0">
                <a:latin typeface="Arial Narrow" panose="020B0606020202030204" pitchFamily="34" charset="0"/>
              </a:rPr>
              <a:t>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Xa</a:t>
            </a:r>
            <a:r>
              <a:rPr lang="en-US" sz="1800" b="0" u="none" dirty="0">
                <a:latin typeface="Arial Narrow" panose="020B0606020202030204" pitchFamily="34" charset="0"/>
              </a:rPr>
              <a:t>  = 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9</a:t>
            </a:r>
            <a:r>
              <a:rPr lang="en-US" sz="1800" b="0" u="none" dirty="0">
                <a:latin typeface="Arial Narrow" panose="020B0606020202030204" pitchFamily="34" charset="0"/>
              </a:rPr>
              <a:t>=</a:t>
            </a:r>
            <a:r>
              <a:rPr lang="en-US" altLang="de-DE" sz="1800" dirty="0">
                <a:latin typeface="Arial Narrow" pitchFamily="34" charset="0"/>
              </a:rPr>
              <a:t> 11010</a:t>
            </a:r>
            <a:r>
              <a:rPr lang="en-US" sz="1800" b="0" u="none" dirty="0">
                <a:latin typeface="Arial Narrow" panose="020B0606020202030204" pitchFamily="34" charset="0"/>
              </a:rPr>
              <a:t>               </a:t>
            </a:r>
          </a:p>
        </p:txBody>
      </p:sp>
      <p:sp>
        <p:nvSpPr>
          <p:cNvPr id="90" name="Text Box 35">
            <a:extLst>
              <a:ext uri="{FF2B5EF4-FFF2-40B4-BE49-F238E27FC236}">
                <a16:creationId xmlns:a16="http://schemas.microsoft.com/office/drawing/2014/main" xmlns="" id="{9348C01F-8765-476C-B6F1-A62E2011A6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7189" y="2219086"/>
            <a:ext cx="3114675" cy="37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defTabSz="762000"/>
            <a:r>
              <a:rPr lang="en-AU" sz="1800" b="0" u="none" dirty="0" err="1">
                <a:latin typeface="Arial Narrow" panose="020B0606020202030204" pitchFamily="34" charset="0"/>
              </a:rPr>
              <a:t>y</a:t>
            </a:r>
            <a:r>
              <a:rPr lang="en-AU" sz="1800" u="none" baseline="-25000" dirty="0" err="1">
                <a:latin typeface="Arial Narrow" panose="020B0606020202030204" pitchFamily="34" charset="0"/>
              </a:rPr>
              <a:t>b</a:t>
            </a:r>
            <a:r>
              <a:rPr lang="en-AU" sz="1800" b="0" u="none" dirty="0">
                <a:latin typeface="Arial Narrow" panose="020B0606020202030204" pitchFamily="34" charset="0"/>
              </a:rPr>
              <a:t>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Xb</a:t>
            </a:r>
            <a:r>
              <a:rPr lang="en-US" sz="1800" b="0" u="none" dirty="0">
                <a:latin typeface="Arial Narrow" panose="020B0606020202030204" pitchFamily="34" charset="0"/>
              </a:rPr>
              <a:t> = x</a:t>
            </a:r>
            <a:r>
              <a:rPr lang="en-US" sz="1800" b="0" u="none" baseline="30000" dirty="0">
                <a:latin typeface="Arial Narrow" panose="020B0606020202030204" pitchFamily="34" charset="0"/>
              </a:rPr>
              <a:t>6 </a:t>
            </a:r>
            <a:r>
              <a:rPr lang="en-US" sz="1800" b="0" u="none" dirty="0">
                <a:latin typeface="Arial Narrow" panose="020B0606020202030204" pitchFamily="34" charset="0"/>
              </a:rPr>
              <a:t>= </a:t>
            </a:r>
            <a:r>
              <a:rPr lang="en-US" altLang="de-DE" sz="1800" dirty="0">
                <a:latin typeface="Arial Narrow" pitchFamily="34" charset="0"/>
              </a:rPr>
              <a:t>01010</a:t>
            </a:r>
            <a:r>
              <a:rPr lang="en-US" sz="1800" b="0" u="none" dirty="0">
                <a:latin typeface="Arial Narrow" panose="020B0606020202030204" pitchFamily="34" charset="0"/>
              </a:rPr>
              <a:t>               </a:t>
            </a:r>
          </a:p>
        </p:txBody>
      </p:sp>
      <p:sp>
        <p:nvSpPr>
          <p:cNvPr id="91" name="Rectangle 36">
            <a:extLst>
              <a:ext uri="{FF2B5EF4-FFF2-40B4-BE49-F238E27FC236}">
                <a16:creationId xmlns:a16="http://schemas.microsoft.com/office/drawing/2014/main" xmlns="" id="{82C78F9B-3E55-4AD8-A8A0-3E88698E1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8066" y="4747245"/>
            <a:ext cx="652462" cy="7620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92" name="Text Box 37">
            <a:extLst>
              <a:ext uri="{FF2B5EF4-FFF2-40B4-BE49-F238E27FC236}">
                <a16:creationId xmlns:a16="http://schemas.microsoft.com/office/drawing/2014/main" xmlns="" id="{863BF39E-8D85-47B6-92C3-B21A12E83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7128" y="4942488"/>
            <a:ext cx="500061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AU" sz="1800" u="none" dirty="0">
                <a:latin typeface="Arial Narrow" panose="020B0606020202030204" pitchFamily="34" charset="0"/>
              </a:rPr>
              <a:t>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US" sz="1800" i="1" u="none" dirty="0">
                <a:latin typeface="Arial Narrow" panose="020B0606020202030204" pitchFamily="34" charset="0"/>
                <a:sym typeface="Symbol" pitchFamily="18" charset="2"/>
              </a:rPr>
              <a:t> </a:t>
            </a:r>
            <a:r>
              <a:rPr lang="en-AU" sz="1800" u="none" baseline="30000" dirty="0">
                <a:latin typeface="Arial Narrow" panose="020B0606020202030204" pitchFamily="34" charset="0"/>
              </a:rPr>
              <a:t>R</a:t>
            </a:r>
            <a:endParaRPr lang="en-US" sz="18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93" name="Line 38">
            <a:extLst>
              <a:ext uri="{FF2B5EF4-FFF2-40B4-BE49-F238E27FC236}">
                <a16:creationId xmlns:a16="http://schemas.microsoft.com/office/drawing/2014/main" xmlns="" id="{EEF1D9BF-A0F8-444C-A27B-204F240FB16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02266" y="5128245"/>
            <a:ext cx="68580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96" name="Text Box 41">
            <a:extLst>
              <a:ext uri="{FF2B5EF4-FFF2-40B4-BE49-F238E27FC236}">
                <a16:creationId xmlns:a16="http://schemas.microsoft.com/office/drawing/2014/main" xmlns="" id="{68C9BC41-4863-467A-83C0-F7932E710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0665" y="5558718"/>
            <a:ext cx="3166756" cy="5869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 defTabSz="762000"/>
            <a:r>
              <a:rPr lang="en-AU" sz="1600" b="0" u="none" dirty="0">
                <a:latin typeface="Arial Narrow" panose="020B0606020202030204" pitchFamily="34" charset="0"/>
              </a:rPr>
              <a:t>As -</a:t>
            </a:r>
            <a:r>
              <a:rPr lang="en-AU" sz="1600" b="0" u="none" dirty="0" err="1">
                <a:latin typeface="Arial Narrow" panose="020B0606020202030204" pitchFamily="34" charset="0"/>
              </a:rPr>
              <a:t>Xb</a:t>
            </a:r>
            <a:r>
              <a:rPr lang="en-AU" sz="1600" b="0" u="none" dirty="0">
                <a:latin typeface="Arial Narrow" panose="020B0606020202030204" pitchFamily="34" charset="0"/>
              </a:rPr>
              <a:t> = -</a:t>
            </a:r>
            <a:r>
              <a:rPr lang="en-AU" sz="1600" b="0" u="none" dirty="0" err="1">
                <a:latin typeface="Arial Narrow" panose="020B0606020202030204" pitchFamily="34" charset="0"/>
              </a:rPr>
              <a:t>Xb</a:t>
            </a:r>
            <a:r>
              <a:rPr lang="en-AU" sz="1600" b="0" u="none" dirty="0">
                <a:latin typeface="Arial Narrow" panose="020B0606020202030204" pitchFamily="34" charset="0"/>
              </a:rPr>
              <a:t> mod(2</a:t>
            </a:r>
            <a:r>
              <a:rPr lang="en-AU" sz="1600" b="0" u="none" baseline="30000" dirty="0">
                <a:latin typeface="Arial Narrow" panose="020B0606020202030204" pitchFamily="34" charset="0"/>
              </a:rPr>
              <a:t>5</a:t>
            </a:r>
            <a:r>
              <a:rPr lang="en-AU" sz="1600" b="0" u="none" dirty="0">
                <a:latin typeface="Arial Narrow" panose="020B0606020202030204" pitchFamily="34" charset="0"/>
              </a:rPr>
              <a:t> -1)</a:t>
            </a:r>
          </a:p>
          <a:p>
            <a:pPr algn="l" defTabSz="762000"/>
            <a:r>
              <a:rPr lang="en-AU" sz="1600" b="0" u="none" dirty="0">
                <a:latin typeface="Arial Narrow" panose="020B0606020202030204" pitchFamily="34" charset="0"/>
              </a:rPr>
              <a:t>     </a:t>
            </a:r>
            <a:r>
              <a:rPr lang="en-AU" sz="1600" b="0" u="none" dirty="0" smtClean="0">
                <a:latin typeface="Arial Narrow" panose="020B0606020202030204" pitchFamily="34" charset="0"/>
              </a:rPr>
              <a:t> -</a:t>
            </a:r>
            <a:r>
              <a:rPr lang="en-AU" sz="1600" b="0" u="none" dirty="0" err="1" smtClean="0">
                <a:latin typeface="Arial Narrow" panose="020B0606020202030204" pitchFamily="34" charset="0"/>
              </a:rPr>
              <a:t>Xb</a:t>
            </a:r>
            <a:r>
              <a:rPr lang="en-AU" sz="1600" b="0" u="none" dirty="0" smtClean="0">
                <a:latin typeface="Arial Narrow" panose="020B0606020202030204" pitchFamily="34" charset="0"/>
              </a:rPr>
              <a:t> </a:t>
            </a:r>
            <a:r>
              <a:rPr lang="en-AU" sz="1600" b="0" u="none" dirty="0">
                <a:latin typeface="Arial Narrow" panose="020B0606020202030204" pitchFamily="34" charset="0"/>
              </a:rPr>
              <a:t>= – </a:t>
            </a:r>
            <a:r>
              <a:rPr lang="en-AU" sz="1600" b="0" u="none" dirty="0" err="1">
                <a:latin typeface="Arial Narrow" panose="020B0606020202030204" pitchFamily="34" charset="0"/>
              </a:rPr>
              <a:t>Xb</a:t>
            </a:r>
            <a:r>
              <a:rPr lang="en-AU" sz="1600" b="0" u="none" dirty="0">
                <a:latin typeface="Arial Narrow" panose="020B0606020202030204" pitchFamily="34" charset="0"/>
              </a:rPr>
              <a:t> + (31) </a:t>
            </a:r>
            <a:r>
              <a:rPr lang="en-AU" sz="1600" dirty="0">
                <a:latin typeface="Arial Narrow" panose="020B0606020202030204" pitchFamily="34" charset="0"/>
              </a:rPr>
              <a:t>= -19 + 31= 12</a:t>
            </a:r>
          </a:p>
        </p:txBody>
      </p:sp>
      <p:sp>
        <p:nvSpPr>
          <p:cNvPr id="97" name="Text Box 42">
            <a:extLst>
              <a:ext uri="{FF2B5EF4-FFF2-40B4-BE49-F238E27FC236}">
                <a16:creationId xmlns:a16="http://schemas.microsoft.com/office/drawing/2014/main" xmlns="" id="{B8834D98-AB0D-4700-9EB7-2E42B0B748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5566" y="3865371"/>
            <a:ext cx="850680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 defTabSz="762000"/>
            <a:r>
              <a:rPr lang="en-US" sz="1800" i="1" u="none" dirty="0">
                <a:latin typeface="Arial Narrow" panose="020B0606020202030204" pitchFamily="34" charset="0"/>
                <a:sym typeface="Symbol" pitchFamily="18" charset="2"/>
              </a:rPr>
              <a:t>Z</a:t>
            </a:r>
            <a:r>
              <a:rPr lang="en-US" sz="1800" i="1" u="none" baseline="30000" dirty="0">
                <a:latin typeface="Arial Narrow" panose="020B0606020202030204" pitchFamily="34" charset="0"/>
                <a:sym typeface="Symbol" pitchFamily="18" charset="2"/>
              </a:rPr>
              <a:t>-1 </a:t>
            </a:r>
            <a:r>
              <a:rPr lang="en-AU" sz="1800" i="1" dirty="0">
                <a:latin typeface="Arial Narrow" panose="020B0606020202030204" pitchFamily="34" charset="0"/>
              </a:rPr>
              <a:t>= x</a:t>
            </a:r>
            <a:r>
              <a:rPr lang="en-AU" sz="1800" i="1" baseline="30000" dirty="0">
                <a:latin typeface="Arial Narrow" panose="020B0606020202030204" pitchFamily="34" charset="0"/>
              </a:rPr>
              <a:t>27</a:t>
            </a:r>
            <a:endParaRPr lang="en-US" sz="1800" i="1" dirty="0">
              <a:latin typeface="Arial Narrow" panose="020B0606020202030204" pitchFamily="34" charset="0"/>
            </a:endParaRPr>
          </a:p>
        </p:txBody>
      </p:sp>
      <p:sp>
        <p:nvSpPr>
          <p:cNvPr id="98" name="Text Box 43">
            <a:extLst>
              <a:ext uri="{FF2B5EF4-FFF2-40B4-BE49-F238E27FC236}">
                <a16:creationId xmlns:a16="http://schemas.microsoft.com/office/drawing/2014/main" xmlns="" id="{831F3F68-5EA3-4E31-8206-EF0C530E2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5303" y="3749798"/>
            <a:ext cx="2569291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defTabSz="762000"/>
            <a:r>
              <a:rPr lang="en-US" sz="1800" i="1" u="none" dirty="0">
                <a:latin typeface="Arial Narrow" panose="020B0606020202030204" pitchFamily="34" charset="0"/>
                <a:sym typeface="Symbol" pitchFamily="18" charset="2"/>
              </a:rPr>
              <a:t>Z = </a:t>
            </a:r>
            <a:r>
              <a:rPr lang="en-US" sz="1800" dirty="0">
                <a:latin typeface="Arial Narrow" panose="020B0606020202030204" pitchFamily="34" charset="0"/>
              </a:rPr>
              <a:t>β</a:t>
            </a:r>
            <a:r>
              <a:rPr lang="en-AU" sz="1800" b="0" u="none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 err="1">
                <a:latin typeface="Arial Narrow" panose="020B0606020202030204" pitchFamily="34" charset="0"/>
              </a:rPr>
              <a:t>Xb</a:t>
            </a:r>
            <a:r>
              <a:rPr lang="en-AU" sz="1800" u="none" baseline="30000" dirty="0">
                <a:latin typeface="Arial Narrow" panose="020B0606020202030204" pitchFamily="34" charset="0"/>
              </a:rPr>
              <a:t>.</a:t>
            </a:r>
            <a:r>
              <a:rPr lang="en-AU" sz="1800" b="0" u="none" baseline="30000" dirty="0">
                <a:latin typeface="Arial Narrow" panose="020B0606020202030204" pitchFamily="34" charset="0"/>
              </a:rPr>
              <a:t> </a:t>
            </a:r>
            <a:r>
              <a:rPr lang="en-AU" sz="1800" u="none" baseline="30000" dirty="0">
                <a:latin typeface="Arial Narrow" panose="020B0606020202030204" pitchFamily="34" charset="0"/>
              </a:rPr>
              <a:t>R</a:t>
            </a:r>
            <a:r>
              <a:rPr lang="en-AU" sz="1800" u="none" dirty="0">
                <a:latin typeface="Arial Narrow" panose="020B0606020202030204" pitchFamily="34" charset="0"/>
              </a:rPr>
              <a:t>=(</a:t>
            </a:r>
            <a:r>
              <a:rPr lang="en-US" altLang="de-DE" sz="1800" dirty="0">
                <a:latin typeface="Arial Narrow" panose="020B0606020202030204" pitchFamily="34" charset="0"/>
              </a:rPr>
              <a:t>x</a:t>
            </a:r>
            <a:r>
              <a:rPr lang="en-US" altLang="de-DE" sz="1800" baseline="30000" dirty="0">
                <a:latin typeface="Arial Narrow" pitchFamily="34" charset="0"/>
              </a:rPr>
              <a:t>15</a:t>
            </a:r>
            <a:r>
              <a:rPr lang="en-AU" sz="1800" u="none" dirty="0">
                <a:latin typeface="Arial Narrow" panose="020B0606020202030204" pitchFamily="34" charset="0"/>
              </a:rPr>
              <a:t>)</a:t>
            </a:r>
            <a:r>
              <a:rPr lang="en-AU" sz="1800" u="none" baseline="30000" dirty="0">
                <a:latin typeface="Arial Narrow" panose="020B0606020202030204" pitchFamily="34" charset="0"/>
              </a:rPr>
              <a:t>19.11 mod 31</a:t>
            </a:r>
            <a:r>
              <a:rPr lang="en-AU" sz="1800" u="none" dirty="0">
                <a:latin typeface="Arial Narrow" panose="020B0606020202030204" pitchFamily="34" charset="0"/>
              </a:rPr>
              <a:t>=x</a:t>
            </a:r>
            <a:r>
              <a:rPr lang="en-AU" sz="1800" u="none" baseline="30000" dirty="0">
                <a:latin typeface="Arial Narrow" panose="020B0606020202030204" pitchFamily="34" charset="0"/>
              </a:rPr>
              <a:t>4</a:t>
            </a:r>
            <a:endParaRPr lang="en-US" sz="1800" u="none" baseline="30000" dirty="0">
              <a:latin typeface="Arial Narrow" panose="020B0606020202030204" pitchFamily="34" charset="0"/>
            </a:endParaRPr>
          </a:p>
        </p:txBody>
      </p:sp>
      <p:sp>
        <p:nvSpPr>
          <p:cNvPr id="103" name="Line 48">
            <a:extLst>
              <a:ext uri="{FF2B5EF4-FFF2-40B4-BE49-F238E27FC236}">
                <a16:creationId xmlns:a16="http://schemas.microsoft.com/office/drawing/2014/main" xmlns="" id="{66CC268F-B435-4BAE-B6FB-E950E2271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92526" y="3207719"/>
            <a:ext cx="563562" cy="635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106" name="Text Box 51">
            <a:extLst>
              <a:ext uri="{FF2B5EF4-FFF2-40B4-BE49-F238E27FC236}">
                <a16:creationId xmlns:a16="http://schemas.microsoft.com/office/drawing/2014/main" xmlns="" id="{7A14F330-BDE9-4338-9CA2-8D7162F43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2109" y="2763498"/>
            <a:ext cx="318014" cy="3715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pPr algn="ctr" defTabSz="762000"/>
            <a:r>
              <a:rPr lang="en-US" sz="1800" u="none" dirty="0">
                <a:latin typeface="Arial Narrow" panose="020B0606020202030204" pitchFamily="34" charset="0"/>
              </a:rPr>
              <a:t>C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xmlns="" id="{7961028D-F888-4843-B537-15C102E0D653}"/>
              </a:ext>
            </a:extLst>
          </p:cNvPr>
          <p:cNvSpPr/>
          <p:nvPr/>
        </p:nvSpPr>
        <p:spPr>
          <a:xfrm>
            <a:off x="944548" y="2784588"/>
            <a:ext cx="752129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GB" sz="1800" b="1" dirty="0">
                <a:latin typeface="Arial Narrow" pitchFamily="34" charset="0"/>
              </a:rPr>
              <a:t>M=x</a:t>
            </a:r>
            <a:r>
              <a:rPr lang="en-GB" sz="1800" b="1" baseline="30000" dirty="0">
                <a:latin typeface="Arial Narrow" pitchFamily="34" charset="0"/>
              </a:rPr>
              <a:t>30</a:t>
            </a:r>
            <a:r>
              <a:rPr lang="en-GB" sz="1800" b="1" dirty="0">
                <a:latin typeface="Arial Narrow" pitchFamily="34" charset="0"/>
              </a:rPr>
              <a:t> </a:t>
            </a:r>
            <a:endParaRPr lang="en-GB" sz="1800" dirty="0"/>
          </a:p>
        </p:txBody>
      </p:sp>
      <p:sp>
        <p:nvSpPr>
          <p:cNvPr id="66" name="Line 11">
            <a:extLst>
              <a:ext uri="{FF2B5EF4-FFF2-40B4-BE49-F238E27FC236}">
                <a16:creationId xmlns:a16="http://schemas.microsoft.com/office/drawing/2014/main" xmlns="" id="{6E38CBC7-270A-4572-BD9C-430798AFB34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93505" y="3469102"/>
            <a:ext cx="0" cy="1221142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lIns="90000" tIns="46800" rIns="90000" bIns="46800" anchor="ctr"/>
          <a:lstStyle/>
          <a:p>
            <a:endParaRPr lang="de-DE" sz="1800">
              <a:latin typeface="Arial Narrow" panose="020B0606020202030204" pitchFamily="34" charset="0"/>
            </a:endParaRPr>
          </a:p>
        </p:txBody>
      </p:sp>
      <p:sp>
        <p:nvSpPr>
          <p:cNvPr id="115" name="Text Box 15">
            <a:extLst>
              <a:ext uri="{FF2B5EF4-FFF2-40B4-BE49-F238E27FC236}">
                <a16:creationId xmlns:a16="http://schemas.microsoft.com/office/drawing/2014/main" xmlns="" id="{4A2C173D-5C5E-4FBB-8E92-C17F875BB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443" y="3369770"/>
            <a:ext cx="1700978" cy="58695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90000" tIns="46800" rIns="90000" bIns="46800" anchor="ctr">
            <a:spAutoFit/>
          </a:bodyPr>
          <a:lstStyle/>
          <a:p>
            <a:pPr algn="l" defTabSz="762000"/>
            <a:r>
              <a:rPr lang="en-US" sz="1600" dirty="0">
                <a:latin typeface="Arial Narrow" panose="020B0606020202030204" pitchFamily="34" charset="0"/>
              </a:rPr>
              <a:t>M = C</a:t>
            </a:r>
            <a:r>
              <a:rPr lang="en-US" sz="1600" u="none" dirty="0">
                <a:latin typeface="Arial Narrow" panose="020B0606020202030204" pitchFamily="34" charset="0"/>
              </a:rPr>
              <a:t> . </a:t>
            </a:r>
            <a:r>
              <a:rPr lang="en-US" sz="1600" dirty="0">
                <a:latin typeface="Arial Narrow" panose="020B0606020202030204" pitchFamily="34" charset="0"/>
              </a:rPr>
              <a:t>Z</a:t>
            </a:r>
            <a:r>
              <a:rPr lang="en-AU" sz="1600" b="0" u="none" dirty="0">
                <a:latin typeface="Arial Narrow" panose="020B0606020202030204" pitchFamily="34" charset="0"/>
              </a:rPr>
              <a:t> </a:t>
            </a:r>
            <a:r>
              <a:rPr lang="en-AU" sz="1600" u="none" baseline="30000" dirty="0">
                <a:latin typeface="Arial Narrow" panose="020B0606020202030204" pitchFamily="34" charset="0"/>
              </a:rPr>
              <a:t>-1</a:t>
            </a:r>
            <a:endParaRPr lang="en-AU" sz="1600" u="none" dirty="0">
              <a:latin typeface="Arial Narrow" panose="020B0606020202030204" pitchFamily="34" charset="0"/>
            </a:endParaRPr>
          </a:p>
          <a:p>
            <a:pPr algn="l" defTabSz="762000"/>
            <a:r>
              <a:rPr lang="en-AU" sz="1600" u="none" dirty="0">
                <a:latin typeface="Arial Narrow" panose="020B0606020202030204" pitchFamily="34" charset="0"/>
              </a:rPr>
              <a:t>    = x</a:t>
            </a:r>
            <a:r>
              <a:rPr lang="en-AU" sz="1600" u="none" baseline="30000" dirty="0">
                <a:latin typeface="Arial Narrow" panose="020B0606020202030204" pitchFamily="34" charset="0"/>
              </a:rPr>
              <a:t>3</a:t>
            </a:r>
            <a:r>
              <a:rPr lang="en-AU" sz="1600" u="none" dirty="0">
                <a:latin typeface="Arial Narrow" panose="020B0606020202030204" pitchFamily="34" charset="0"/>
              </a:rPr>
              <a:t>. x</a:t>
            </a:r>
            <a:r>
              <a:rPr lang="en-AU" sz="1600" baseline="30000" dirty="0">
                <a:latin typeface="Arial Narrow" panose="020B0606020202030204" pitchFamily="34" charset="0"/>
              </a:rPr>
              <a:t>27</a:t>
            </a:r>
            <a:r>
              <a:rPr lang="en-AU" sz="1600" u="none" dirty="0">
                <a:latin typeface="Arial Narrow" panose="020B0606020202030204" pitchFamily="34" charset="0"/>
              </a:rPr>
              <a:t> = x</a:t>
            </a:r>
            <a:r>
              <a:rPr lang="en-AU" sz="1600" u="none" baseline="30000" dirty="0">
                <a:latin typeface="Arial Narrow" panose="020B0606020202030204" pitchFamily="34" charset="0"/>
              </a:rPr>
              <a:t>30 </a:t>
            </a:r>
            <a:r>
              <a:rPr lang="en-AU" sz="1600" u="none" dirty="0">
                <a:latin typeface="Arial Narrow" panose="020B0606020202030204" pitchFamily="34" charset="0"/>
              </a:rPr>
              <a:t>= M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8862D41A-8DFC-49B6-94B4-B228EA421D2A}"/>
              </a:ext>
            </a:extLst>
          </p:cNvPr>
          <p:cNvSpPr/>
          <p:nvPr/>
        </p:nvSpPr>
        <p:spPr>
          <a:xfrm>
            <a:off x="356172" y="855087"/>
            <a:ext cx="53213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Arial Narrow" pitchFamily="34" charset="0"/>
              </a:rPr>
              <a:t>6. Decrypt  C</a:t>
            </a:r>
            <a:r>
              <a:rPr lang="en-US" sz="1600" b="1" baseline="-25000" dirty="0">
                <a:latin typeface="Arial Narrow" pitchFamily="34" charset="0"/>
              </a:rPr>
              <a:t>A</a:t>
            </a:r>
            <a:r>
              <a:rPr lang="en-US" sz="1600" b="1" dirty="0">
                <a:latin typeface="Arial Narrow" pitchFamily="34" charset="0"/>
              </a:rPr>
              <a:t> on B’s  side showing all necessary computations</a:t>
            </a:r>
            <a:r>
              <a:rPr lang="en-US" b="1" dirty="0">
                <a:latin typeface="Arial Narrow" pitchFamily="34" charset="0"/>
              </a:rPr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0428043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Globe</Template>
  <TotalTime>0</TotalTime>
  <Words>3102</Words>
  <Application>Microsoft Office PowerPoint</Application>
  <PresentationFormat>Bildschirmpräsentation (4:3)</PresentationFormat>
  <Paragraphs>391</Paragraphs>
  <Slides>18</Slides>
  <Notes>14</Notes>
  <HiddenSlides>0</HiddenSlides>
  <MMClips>0</MMClips>
  <ScaleCrop>false</ScaleCrop>
  <HeadingPairs>
    <vt:vector size="6" baseType="variant">
      <vt:variant>
        <vt:lpstr>Design</vt:lpstr>
      </vt:variant>
      <vt:variant>
        <vt:i4>3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18</vt:i4>
      </vt:variant>
    </vt:vector>
  </HeadingPairs>
  <TitlesOfParts>
    <vt:vector size="24" baseType="lpstr">
      <vt:lpstr>Standarddesign</vt:lpstr>
      <vt:lpstr>1_Benutzerdefiniertes Design</vt:lpstr>
      <vt:lpstr>Benutzerdefiniertes Design</vt:lpstr>
      <vt:lpstr>Worksheet</vt:lpstr>
      <vt:lpstr>Arbeitsblatt</vt:lpstr>
      <vt:lpstr>Microsoft Formel-Editor 3.0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TU Braunschweig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silviad</dc:creator>
  <cp:lastModifiedBy>Adi</cp:lastModifiedBy>
  <cp:revision>1216</cp:revision>
  <cp:lastPrinted>2018-04-12T10:02:59Z</cp:lastPrinted>
  <dcterms:created xsi:type="dcterms:W3CDTF">2004-02-03T08:02:09Z</dcterms:created>
  <dcterms:modified xsi:type="dcterms:W3CDTF">2023-05-31T11:38:00Z</dcterms:modified>
</cp:coreProperties>
</file>