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1" r:id="rId2"/>
    <p:sldMasterId id="2147483649" r:id="rId3"/>
  </p:sldMasterIdLst>
  <p:notesMasterIdLst>
    <p:notesMasterId r:id="rId23"/>
  </p:notesMasterIdLst>
  <p:handoutMasterIdLst>
    <p:handoutMasterId r:id="rId24"/>
  </p:handoutMasterIdLst>
  <p:sldIdLst>
    <p:sldId id="379" r:id="rId4"/>
    <p:sldId id="345" r:id="rId5"/>
    <p:sldId id="338" r:id="rId6"/>
    <p:sldId id="380" r:id="rId7"/>
    <p:sldId id="367" r:id="rId8"/>
    <p:sldId id="337" r:id="rId9"/>
    <p:sldId id="372" r:id="rId10"/>
    <p:sldId id="336" r:id="rId11"/>
    <p:sldId id="349" r:id="rId12"/>
    <p:sldId id="369" r:id="rId13"/>
    <p:sldId id="358" r:id="rId14"/>
    <p:sldId id="340" r:id="rId15"/>
    <p:sldId id="351" r:id="rId16"/>
    <p:sldId id="371" r:id="rId17"/>
    <p:sldId id="364" r:id="rId18"/>
    <p:sldId id="341" r:id="rId19"/>
    <p:sldId id="382" r:id="rId20"/>
    <p:sldId id="383" r:id="rId21"/>
    <p:sldId id="384" r:id="rId22"/>
  </p:sldIdLst>
  <p:sldSz cx="9144000" cy="6858000" type="screen4x3"/>
  <p:notesSz cx="6748463" cy="9904413"/>
  <p:defaultTextStyle>
    <a:defPPr>
      <a:defRPr lang="de-DE"/>
    </a:defPPr>
    <a:lvl1pPr algn="ctr" rtl="0" fontAlgn="base">
      <a:spcBef>
        <a:spcPct val="0"/>
      </a:spcBef>
      <a:spcAft>
        <a:spcPct val="0"/>
      </a:spcAft>
      <a:defRPr sz="1400" kern="1200">
        <a:solidFill>
          <a:schemeClr val="tx1"/>
        </a:solidFill>
        <a:latin typeface="Times New Roman" pitchFamily="18" charset="0"/>
        <a:ea typeface="+mn-ea"/>
        <a:cs typeface="+mn-cs"/>
      </a:defRPr>
    </a:lvl1pPr>
    <a:lvl2pPr marL="457200" algn="ctr" rtl="0" fontAlgn="base">
      <a:spcBef>
        <a:spcPct val="0"/>
      </a:spcBef>
      <a:spcAft>
        <a:spcPct val="0"/>
      </a:spcAft>
      <a:defRPr sz="1400" kern="1200">
        <a:solidFill>
          <a:schemeClr val="tx1"/>
        </a:solidFill>
        <a:latin typeface="Times New Roman" pitchFamily="18" charset="0"/>
        <a:ea typeface="+mn-ea"/>
        <a:cs typeface="+mn-cs"/>
      </a:defRPr>
    </a:lvl2pPr>
    <a:lvl3pPr marL="914400" algn="ctr" rtl="0" fontAlgn="base">
      <a:spcBef>
        <a:spcPct val="0"/>
      </a:spcBef>
      <a:spcAft>
        <a:spcPct val="0"/>
      </a:spcAft>
      <a:defRPr sz="1400" kern="1200">
        <a:solidFill>
          <a:schemeClr val="tx1"/>
        </a:solidFill>
        <a:latin typeface="Times New Roman" pitchFamily="18" charset="0"/>
        <a:ea typeface="+mn-ea"/>
        <a:cs typeface="+mn-cs"/>
      </a:defRPr>
    </a:lvl3pPr>
    <a:lvl4pPr marL="1371600" algn="ctr" rtl="0" fontAlgn="base">
      <a:spcBef>
        <a:spcPct val="0"/>
      </a:spcBef>
      <a:spcAft>
        <a:spcPct val="0"/>
      </a:spcAft>
      <a:defRPr sz="1400" kern="1200">
        <a:solidFill>
          <a:schemeClr val="tx1"/>
        </a:solidFill>
        <a:latin typeface="Times New Roman" pitchFamily="18" charset="0"/>
        <a:ea typeface="+mn-ea"/>
        <a:cs typeface="+mn-cs"/>
      </a:defRPr>
    </a:lvl4pPr>
    <a:lvl5pPr marL="1828800" algn="ctr"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1662">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A4EE"/>
    <a:srgbClr val="FF0000"/>
    <a:srgbClr val="FDE3F9"/>
    <a:srgbClr val="F7FFFF"/>
    <a:srgbClr val="FEF4FD"/>
    <a:srgbClr val="D6FDCF"/>
    <a:srgbClr val="EEF8A6"/>
    <a:srgbClr val="B0FB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84" autoAdjust="0"/>
    <p:restoredTop sz="98862" autoAdjust="0"/>
  </p:normalViewPr>
  <p:slideViewPr>
    <p:cSldViewPr snapToGrid="0">
      <p:cViewPr>
        <p:scale>
          <a:sx n="84" d="100"/>
          <a:sy n="84" d="100"/>
        </p:scale>
        <p:origin x="312" y="-1008"/>
      </p:cViewPr>
      <p:guideLst>
        <p:guide orient="horz" pos="1662"/>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image" Target="../media/image1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1026"/>
          <p:cNvSpPr>
            <a:spLocks noGrp="1" noChangeArrowheads="1"/>
          </p:cNvSpPr>
          <p:nvPr>
            <p:ph type="hdr" sz="quarter"/>
          </p:nvPr>
        </p:nvSpPr>
        <p:spPr bwMode="auto">
          <a:xfrm>
            <a:off x="0" y="0"/>
            <a:ext cx="2923637" cy="494191"/>
          </a:xfrm>
          <a:prstGeom prst="rect">
            <a:avLst/>
          </a:prstGeom>
          <a:noFill/>
          <a:ln w="9525">
            <a:noFill/>
            <a:miter lim="800000"/>
            <a:headEnd/>
            <a:tailEnd/>
          </a:ln>
          <a:effectLst/>
        </p:spPr>
        <p:txBody>
          <a:bodyPr vert="horz" wrap="square" lIns="91415" tIns="45708" rIns="91415" bIns="45708" numCol="1" anchor="t" anchorCtr="0" compatLnSpc="1">
            <a:prstTxWarp prst="textNoShape">
              <a:avLst/>
            </a:prstTxWarp>
          </a:bodyPr>
          <a:lstStyle>
            <a:lvl1pPr algn="l">
              <a:defRPr sz="1200"/>
            </a:lvl1pPr>
          </a:lstStyle>
          <a:p>
            <a:pPr>
              <a:defRPr/>
            </a:pPr>
            <a:endParaRPr lang="de-DE"/>
          </a:p>
        </p:txBody>
      </p:sp>
      <p:sp>
        <p:nvSpPr>
          <p:cNvPr id="14339" name="Rectangle 1027"/>
          <p:cNvSpPr>
            <a:spLocks noGrp="1" noChangeArrowheads="1"/>
          </p:cNvSpPr>
          <p:nvPr>
            <p:ph type="dt" sz="quarter" idx="1"/>
          </p:nvPr>
        </p:nvSpPr>
        <p:spPr bwMode="auto">
          <a:xfrm>
            <a:off x="3824826" y="0"/>
            <a:ext cx="2923637" cy="494191"/>
          </a:xfrm>
          <a:prstGeom prst="rect">
            <a:avLst/>
          </a:prstGeom>
          <a:noFill/>
          <a:ln w="9525">
            <a:noFill/>
            <a:miter lim="800000"/>
            <a:headEnd/>
            <a:tailEnd/>
          </a:ln>
          <a:effectLst/>
        </p:spPr>
        <p:txBody>
          <a:bodyPr vert="horz" wrap="square" lIns="91415" tIns="45708" rIns="91415" bIns="45708" numCol="1" anchor="t" anchorCtr="0" compatLnSpc="1">
            <a:prstTxWarp prst="textNoShape">
              <a:avLst/>
            </a:prstTxWarp>
          </a:bodyPr>
          <a:lstStyle>
            <a:lvl1pPr algn="r">
              <a:defRPr sz="1200"/>
            </a:lvl1pPr>
          </a:lstStyle>
          <a:p>
            <a:pPr>
              <a:defRPr/>
            </a:pPr>
            <a:endParaRPr lang="de-DE"/>
          </a:p>
        </p:txBody>
      </p:sp>
      <p:sp>
        <p:nvSpPr>
          <p:cNvPr id="14340" name="Rectangle 1028"/>
          <p:cNvSpPr>
            <a:spLocks noGrp="1" noChangeArrowheads="1"/>
          </p:cNvSpPr>
          <p:nvPr>
            <p:ph type="ftr" sz="quarter" idx="2"/>
          </p:nvPr>
        </p:nvSpPr>
        <p:spPr bwMode="auto">
          <a:xfrm>
            <a:off x="0" y="9410222"/>
            <a:ext cx="2923637" cy="494191"/>
          </a:xfrm>
          <a:prstGeom prst="rect">
            <a:avLst/>
          </a:prstGeom>
          <a:noFill/>
          <a:ln w="9525">
            <a:noFill/>
            <a:miter lim="800000"/>
            <a:headEnd/>
            <a:tailEnd/>
          </a:ln>
          <a:effectLst/>
        </p:spPr>
        <p:txBody>
          <a:bodyPr vert="horz" wrap="square" lIns="91415" tIns="45708" rIns="91415" bIns="45708" numCol="1" anchor="b" anchorCtr="0" compatLnSpc="1">
            <a:prstTxWarp prst="textNoShape">
              <a:avLst/>
            </a:prstTxWarp>
          </a:bodyPr>
          <a:lstStyle>
            <a:lvl1pPr algn="l">
              <a:defRPr sz="1200"/>
            </a:lvl1pPr>
          </a:lstStyle>
          <a:p>
            <a:pPr>
              <a:defRPr/>
            </a:pPr>
            <a:endParaRPr lang="de-DE"/>
          </a:p>
        </p:txBody>
      </p:sp>
      <p:sp>
        <p:nvSpPr>
          <p:cNvPr id="14341" name="Rectangle 1029"/>
          <p:cNvSpPr>
            <a:spLocks noGrp="1" noChangeArrowheads="1"/>
          </p:cNvSpPr>
          <p:nvPr>
            <p:ph type="sldNum" sz="quarter" idx="3"/>
          </p:nvPr>
        </p:nvSpPr>
        <p:spPr bwMode="auto">
          <a:xfrm>
            <a:off x="3824826" y="9410222"/>
            <a:ext cx="2923637" cy="494191"/>
          </a:xfrm>
          <a:prstGeom prst="rect">
            <a:avLst/>
          </a:prstGeom>
          <a:noFill/>
          <a:ln w="9525">
            <a:noFill/>
            <a:miter lim="800000"/>
            <a:headEnd/>
            <a:tailEnd/>
          </a:ln>
          <a:effectLst/>
        </p:spPr>
        <p:txBody>
          <a:bodyPr vert="horz" wrap="square" lIns="91415" tIns="45708" rIns="91415" bIns="45708" numCol="1" anchor="b" anchorCtr="0" compatLnSpc="1">
            <a:prstTxWarp prst="textNoShape">
              <a:avLst/>
            </a:prstTxWarp>
          </a:bodyPr>
          <a:lstStyle>
            <a:lvl1pPr algn="r">
              <a:defRPr sz="1200"/>
            </a:lvl1pPr>
          </a:lstStyle>
          <a:p>
            <a:pPr>
              <a:defRPr/>
            </a:pPr>
            <a:fld id="{FC8F6FFC-98E6-4A8C-8266-E962F1A31BB6}" type="slidenum">
              <a:rPr lang="de-DE"/>
              <a:pPr>
                <a:defRPr/>
              </a:pPr>
              <a:t>‹Nr.›</a:t>
            </a:fld>
            <a:endParaRPr lang="de-DE"/>
          </a:p>
        </p:txBody>
      </p:sp>
    </p:spTree>
    <p:extLst>
      <p:ext uri="{BB962C8B-B14F-4D97-AF65-F5344CB8AC3E}">
        <p14:creationId xmlns:p14="http://schemas.microsoft.com/office/powerpoint/2010/main" val="22357384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1" y="0"/>
            <a:ext cx="2957372" cy="532206"/>
          </a:xfrm>
          <a:prstGeom prst="rect">
            <a:avLst/>
          </a:prstGeom>
          <a:noFill/>
          <a:ln w="9525">
            <a:noFill/>
            <a:miter lim="800000"/>
            <a:headEnd/>
            <a:tailEnd/>
          </a:ln>
          <a:effectLst/>
        </p:spPr>
        <p:txBody>
          <a:bodyPr vert="horz" wrap="square" lIns="91415" tIns="45708" rIns="91415" bIns="45708" numCol="1" anchor="t" anchorCtr="0" compatLnSpc="1">
            <a:prstTxWarp prst="textNoShape">
              <a:avLst/>
            </a:prstTxWarp>
          </a:bodyPr>
          <a:lstStyle>
            <a:lvl1pPr algn="l">
              <a:defRPr sz="1200"/>
            </a:lvl1pPr>
          </a:lstStyle>
          <a:p>
            <a:pPr>
              <a:defRPr/>
            </a:pPr>
            <a:endParaRPr lang="de-DE"/>
          </a:p>
        </p:txBody>
      </p:sp>
      <p:sp>
        <p:nvSpPr>
          <p:cNvPr id="30723" name="Rectangle 3"/>
          <p:cNvSpPr>
            <a:spLocks noGrp="1" noChangeArrowheads="1"/>
          </p:cNvSpPr>
          <p:nvPr>
            <p:ph type="dt" idx="1"/>
          </p:nvPr>
        </p:nvSpPr>
        <p:spPr bwMode="auto">
          <a:xfrm>
            <a:off x="3791091" y="0"/>
            <a:ext cx="2957372" cy="532206"/>
          </a:xfrm>
          <a:prstGeom prst="rect">
            <a:avLst/>
          </a:prstGeom>
          <a:noFill/>
          <a:ln w="9525">
            <a:noFill/>
            <a:miter lim="800000"/>
            <a:headEnd/>
            <a:tailEnd/>
          </a:ln>
          <a:effectLst/>
        </p:spPr>
        <p:txBody>
          <a:bodyPr vert="horz" wrap="square" lIns="91415" tIns="45708" rIns="91415" bIns="45708" numCol="1" anchor="t" anchorCtr="0" compatLnSpc="1">
            <a:prstTxWarp prst="textNoShape">
              <a:avLst/>
            </a:prstTxWarp>
          </a:bodyPr>
          <a:lstStyle>
            <a:lvl1pPr algn="r">
              <a:defRPr sz="1200"/>
            </a:lvl1pPr>
          </a:lstStyle>
          <a:p>
            <a:pPr>
              <a:defRPr/>
            </a:pPr>
            <a:endParaRPr lang="de-DE"/>
          </a:p>
        </p:txBody>
      </p:sp>
      <p:sp>
        <p:nvSpPr>
          <p:cNvPr id="23556" name="Rectangle 4"/>
          <p:cNvSpPr>
            <a:spLocks noGrp="1" noRot="1" noChangeAspect="1" noChangeArrowheads="1" noTextEdit="1"/>
          </p:cNvSpPr>
          <p:nvPr>
            <p:ph type="sldImg" idx="2"/>
          </p:nvPr>
        </p:nvSpPr>
        <p:spPr bwMode="auto">
          <a:xfrm>
            <a:off x="887413" y="760413"/>
            <a:ext cx="4973637" cy="37290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5" name="Rectangle 5"/>
          <p:cNvSpPr>
            <a:spLocks noGrp="1" noChangeArrowheads="1"/>
          </p:cNvSpPr>
          <p:nvPr>
            <p:ph type="body" sz="quarter" idx="3"/>
          </p:nvPr>
        </p:nvSpPr>
        <p:spPr bwMode="auto">
          <a:xfrm>
            <a:off x="909220" y="4716991"/>
            <a:ext cx="4930025" cy="4414458"/>
          </a:xfrm>
          <a:prstGeom prst="rect">
            <a:avLst/>
          </a:prstGeom>
          <a:noFill/>
          <a:ln w="9525">
            <a:noFill/>
            <a:miter lim="800000"/>
            <a:headEnd/>
            <a:tailEnd/>
          </a:ln>
          <a:effectLst/>
        </p:spPr>
        <p:txBody>
          <a:bodyPr vert="horz" wrap="square" lIns="91415" tIns="45708" rIns="91415" bIns="45708" numCol="1" anchor="t" anchorCtr="0" compatLnSpc="1">
            <a:prstTxWarp prst="textNoShape">
              <a:avLst/>
            </a:prstTxWarp>
          </a:bodyPr>
          <a:lstStyle/>
          <a:p>
            <a:pPr lvl="0"/>
            <a:r>
              <a:rPr lang="de-DE" noProof="0"/>
              <a:t>Klicken Sie, um die Formate des Vorlagentextes zu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30726" name="Rectangle 6"/>
          <p:cNvSpPr>
            <a:spLocks noGrp="1" noChangeArrowheads="1"/>
          </p:cNvSpPr>
          <p:nvPr>
            <p:ph type="ftr" sz="quarter" idx="4"/>
          </p:nvPr>
        </p:nvSpPr>
        <p:spPr bwMode="auto">
          <a:xfrm>
            <a:off x="1" y="9435566"/>
            <a:ext cx="2957372" cy="456176"/>
          </a:xfrm>
          <a:prstGeom prst="rect">
            <a:avLst/>
          </a:prstGeom>
          <a:noFill/>
          <a:ln w="9525">
            <a:noFill/>
            <a:miter lim="800000"/>
            <a:headEnd/>
            <a:tailEnd/>
          </a:ln>
          <a:effectLst/>
        </p:spPr>
        <p:txBody>
          <a:bodyPr vert="horz" wrap="square" lIns="91415" tIns="45708" rIns="91415" bIns="45708" numCol="1" anchor="b" anchorCtr="0" compatLnSpc="1">
            <a:prstTxWarp prst="textNoShape">
              <a:avLst/>
            </a:prstTxWarp>
          </a:bodyPr>
          <a:lstStyle>
            <a:lvl1pPr algn="l">
              <a:defRPr sz="1200"/>
            </a:lvl1pPr>
          </a:lstStyle>
          <a:p>
            <a:pPr>
              <a:defRPr/>
            </a:pPr>
            <a:endParaRPr lang="de-DE"/>
          </a:p>
        </p:txBody>
      </p:sp>
      <p:sp>
        <p:nvSpPr>
          <p:cNvPr id="30727" name="Rectangle 7"/>
          <p:cNvSpPr>
            <a:spLocks noGrp="1" noChangeArrowheads="1"/>
          </p:cNvSpPr>
          <p:nvPr>
            <p:ph type="sldNum" sz="quarter" idx="5"/>
          </p:nvPr>
        </p:nvSpPr>
        <p:spPr bwMode="auto">
          <a:xfrm>
            <a:off x="3791091" y="9435566"/>
            <a:ext cx="2957372" cy="456176"/>
          </a:xfrm>
          <a:prstGeom prst="rect">
            <a:avLst/>
          </a:prstGeom>
          <a:noFill/>
          <a:ln w="9525">
            <a:noFill/>
            <a:miter lim="800000"/>
            <a:headEnd/>
            <a:tailEnd/>
          </a:ln>
          <a:effectLst/>
        </p:spPr>
        <p:txBody>
          <a:bodyPr vert="horz" wrap="square" lIns="91415" tIns="45708" rIns="91415" bIns="45708" numCol="1" anchor="b" anchorCtr="0" compatLnSpc="1">
            <a:prstTxWarp prst="textNoShape">
              <a:avLst/>
            </a:prstTxWarp>
          </a:bodyPr>
          <a:lstStyle>
            <a:lvl1pPr algn="r">
              <a:defRPr sz="1200"/>
            </a:lvl1pPr>
          </a:lstStyle>
          <a:p>
            <a:pPr>
              <a:defRPr/>
            </a:pPr>
            <a:fld id="{F78B132B-0B2A-4EBC-8029-0BD24BBBE6C5}" type="slidenum">
              <a:rPr lang="de-DE"/>
              <a:pPr>
                <a:defRPr/>
              </a:pPr>
              <a:t>‹Nr.›</a:t>
            </a:fld>
            <a:endParaRPr lang="de-DE"/>
          </a:p>
        </p:txBody>
      </p:sp>
    </p:spTree>
    <p:extLst>
      <p:ext uri="{BB962C8B-B14F-4D97-AF65-F5344CB8AC3E}">
        <p14:creationId xmlns:p14="http://schemas.microsoft.com/office/powerpoint/2010/main" val="37701279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txBox="1">
            <a:spLocks noGrp="1" noChangeArrowheads="1"/>
          </p:cNvSpPr>
          <p:nvPr/>
        </p:nvSpPr>
        <p:spPr bwMode="auto">
          <a:xfrm>
            <a:off x="3791091" y="9435566"/>
            <a:ext cx="2957372" cy="456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5" tIns="45708" rIns="91415" bIns="45708" anchor="b"/>
          <a:lstStyle>
            <a:lvl1pPr eaLnBrk="0" hangingPunct="0">
              <a:defRPr sz="1400">
                <a:solidFill>
                  <a:schemeClr val="tx1"/>
                </a:solidFill>
                <a:latin typeface="Times New Roman" pitchFamily="18" charset="0"/>
              </a:defRPr>
            </a:lvl1pPr>
            <a:lvl2pPr marL="742950" indent="-285750" eaLnBrk="0" hangingPunct="0">
              <a:defRPr sz="1400">
                <a:solidFill>
                  <a:schemeClr val="tx1"/>
                </a:solidFill>
                <a:latin typeface="Times New Roman" pitchFamily="18" charset="0"/>
              </a:defRPr>
            </a:lvl2pPr>
            <a:lvl3pPr marL="1143000" indent="-228600" eaLnBrk="0" hangingPunct="0">
              <a:defRPr sz="1400">
                <a:solidFill>
                  <a:schemeClr val="tx1"/>
                </a:solidFill>
                <a:latin typeface="Times New Roman" pitchFamily="18" charset="0"/>
              </a:defRPr>
            </a:lvl3pPr>
            <a:lvl4pPr marL="1600200" indent="-228600" eaLnBrk="0" hangingPunct="0">
              <a:defRPr sz="1400">
                <a:solidFill>
                  <a:schemeClr val="tx1"/>
                </a:solidFill>
                <a:latin typeface="Times New Roman" pitchFamily="18" charset="0"/>
              </a:defRPr>
            </a:lvl4pPr>
            <a:lvl5pPr marL="2057400" indent="-228600" eaLnBrk="0" hangingPunct="0">
              <a:defRPr sz="1400">
                <a:solidFill>
                  <a:schemeClr val="tx1"/>
                </a:solidFill>
                <a:latin typeface="Times New Roman" pitchFamily="18" charset="0"/>
              </a:defRPr>
            </a:lvl5pPr>
            <a:lvl6pPr marL="2514600" indent="-228600" algn="ctr" eaLnBrk="0" fontAlgn="base" hangingPunct="0">
              <a:spcBef>
                <a:spcPct val="0"/>
              </a:spcBef>
              <a:spcAft>
                <a:spcPct val="0"/>
              </a:spcAft>
              <a:defRPr sz="1400">
                <a:solidFill>
                  <a:schemeClr val="tx1"/>
                </a:solidFill>
                <a:latin typeface="Times New Roman" pitchFamily="18" charset="0"/>
              </a:defRPr>
            </a:lvl6pPr>
            <a:lvl7pPr marL="2971800" indent="-228600" algn="ctr" eaLnBrk="0" fontAlgn="base" hangingPunct="0">
              <a:spcBef>
                <a:spcPct val="0"/>
              </a:spcBef>
              <a:spcAft>
                <a:spcPct val="0"/>
              </a:spcAft>
              <a:defRPr sz="1400">
                <a:solidFill>
                  <a:schemeClr val="tx1"/>
                </a:solidFill>
                <a:latin typeface="Times New Roman" pitchFamily="18" charset="0"/>
              </a:defRPr>
            </a:lvl7pPr>
            <a:lvl8pPr marL="3429000" indent="-228600" algn="ctr" eaLnBrk="0" fontAlgn="base" hangingPunct="0">
              <a:spcBef>
                <a:spcPct val="0"/>
              </a:spcBef>
              <a:spcAft>
                <a:spcPct val="0"/>
              </a:spcAft>
              <a:defRPr sz="1400">
                <a:solidFill>
                  <a:schemeClr val="tx1"/>
                </a:solidFill>
                <a:latin typeface="Times New Roman" pitchFamily="18" charset="0"/>
              </a:defRPr>
            </a:lvl8pPr>
            <a:lvl9pPr marL="3886200" indent="-228600" algn="ctr" eaLnBrk="0" fontAlgn="base" hangingPunct="0">
              <a:spcBef>
                <a:spcPct val="0"/>
              </a:spcBef>
              <a:spcAft>
                <a:spcPct val="0"/>
              </a:spcAft>
              <a:defRPr sz="1400">
                <a:solidFill>
                  <a:schemeClr val="tx1"/>
                </a:solidFill>
                <a:latin typeface="Times New Roman" pitchFamily="18" charset="0"/>
              </a:defRPr>
            </a:lvl9pPr>
          </a:lstStyle>
          <a:p>
            <a:pPr algn="r" eaLnBrk="1" hangingPunct="1"/>
            <a:fld id="{46DE9038-36AE-4F74-A75B-1F9BEC2D720F}" type="slidenum">
              <a:rPr lang="de-DE" sz="1200"/>
              <a:pPr algn="r" eaLnBrk="1" hangingPunct="1"/>
              <a:t>10</a:t>
            </a:fld>
            <a:endParaRPr lang="de-DE" sz="120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atin typeface="Arial" pitchFamily="34" charset="0"/>
              <a:cs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txBox="1">
            <a:spLocks noGrp="1" noChangeArrowheads="1"/>
          </p:cNvSpPr>
          <p:nvPr/>
        </p:nvSpPr>
        <p:spPr bwMode="auto">
          <a:xfrm>
            <a:off x="3791091" y="9435566"/>
            <a:ext cx="2957372" cy="456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5" tIns="45708" rIns="91415" bIns="45708" anchor="b"/>
          <a:lstStyle>
            <a:lvl1pPr eaLnBrk="0" hangingPunct="0">
              <a:defRPr sz="1400">
                <a:solidFill>
                  <a:schemeClr val="tx1"/>
                </a:solidFill>
                <a:latin typeface="Times New Roman" pitchFamily="18" charset="0"/>
              </a:defRPr>
            </a:lvl1pPr>
            <a:lvl2pPr marL="742950" indent="-285750" eaLnBrk="0" hangingPunct="0">
              <a:defRPr sz="1400">
                <a:solidFill>
                  <a:schemeClr val="tx1"/>
                </a:solidFill>
                <a:latin typeface="Times New Roman" pitchFamily="18" charset="0"/>
              </a:defRPr>
            </a:lvl2pPr>
            <a:lvl3pPr marL="1143000" indent="-228600" eaLnBrk="0" hangingPunct="0">
              <a:defRPr sz="1400">
                <a:solidFill>
                  <a:schemeClr val="tx1"/>
                </a:solidFill>
                <a:latin typeface="Times New Roman" pitchFamily="18" charset="0"/>
              </a:defRPr>
            </a:lvl3pPr>
            <a:lvl4pPr marL="1600200" indent="-228600" eaLnBrk="0" hangingPunct="0">
              <a:defRPr sz="1400">
                <a:solidFill>
                  <a:schemeClr val="tx1"/>
                </a:solidFill>
                <a:latin typeface="Times New Roman" pitchFamily="18" charset="0"/>
              </a:defRPr>
            </a:lvl4pPr>
            <a:lvl5pPr marL="2057400" indent="-228600" eaLnBrk="0" hangingPunct="0">
              <a:defRPr sz="1400">
                <a:solidFill>
                  <a:schemeClr val="tx1"/>
                </a:solidFill>
                <a:latin typeface="Times New Roman" pitchFamily="18" charset="0"/>
              </a:defRPr>
            </a:lvl5pPr>
            <a:lvl6pPr marL="2514600" indent="-228600" algn="ctr" eaLnBrk="0" fontAlgn="base" hangingPunct="0">
              <a:spcBef>
                <a:spcPct val="0"/>
              </a:spcBef>
              <a:spcAft>
                <a:spcPct val="0"/>
              </a:spcAft>
              <a:defRPr sz="1400">
                <a:solidFill>
                  <a:schemeClr val="tx1"/>
                </a:solidFill>
                <a:latin typeface="Times New Roman" pitchFamily="18" charset="0"/>
              </a:defRPr>
            </a:lvl6pPr>
            <a:lvl7pPr marL="2971800" indent="-228600" algn="ctr" eaLnBrk="0" fontAlgn="base" hangingPunct="0">
              <a:spcBef>
                <a:spcPct val="0"/>
              </a:spcBef>
              <a:spcAft>
                <a:spcPct val="0"/>
              </a:spcAft>
              <a:defRPr sz="1400">
                <a:solidFill>
                  <a:schemeClr val="tx1"/>
                </a:solidFill>
                <a:latin typeface="Times New Roman" pitchFamily="18" charset="0"/>
              </a:defRPr>
            </a:lvl7pPr>
            <a:lvl8pPr marL="3429000" indent="-228600" algn="ctr" eaLnBrk="0" fontAlgn="base" hangingPunct="0">
              <a:spcBef>
                <a:spcPct val="0"/>
              </a:spcBef>
              <a:spcAft>
                <a:spcPct val="0"/>
              </a:spcAft>
              <a:defRPr sz="1400">
                <a:solidFill>
                  <a:schemeClr val="tx1"/>
                </a:solidFill>
                <a:latin typeface="Times New Roman" pitchFamily="18" charset="0"/>
              </a:defRPr>
            </a:lvl8pPr>
            <a:lvl9pPr marL="3886200" indent="-228600" algn="ctr" eaLnBrk="0" fontAlgn="base" hangingPunct="0">
              <a:spcBef>
                <a:spcPct val="0"/>
              </a:spcBef>
              <a:spcAft>
                <a:spcPct val="0"/>
              </a:spcAft>
              <a:defRPr sz="1400">
                <a:solidFill>
                  <a:schemeClr val="tx1"/>
                </a:solidFill>
                <a:latin typeface="Times New Roman" pitchFamily="18" charset="0"/>
              </a:defRPr>
            </a:lvl9pPr>
          </a:lstStyle>
          <a:p>
            <a:pPr algn="r" eaLnBrk="1" hangingPunct="1"/>
            <a:fld id="{8FBD1B4C-17D1-404E-835D-E0A43F1DE7B2}" type="slidenum">
              <a:rPr lang="de-DE" sz="1200"/>
              <a:pPr algn="r" eaLnBrk="1" hangingPunct="1"/>
              <a:t>11</a:t>
            </a:fld>
            <a:endParaRPr lang="de-DE" sz="120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atin typeface="Arial" pitchFamily="34" charset="0"/>
              <a:cs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Times New Roman" pitchFamily="18" charset="0"/>
              </a:defRPr>
            </a:lvl1pPr>
            <a:lvl2pPr marL="742950" indent="-285750" eaLnBrk="0" hangingPunct="0">
              <a:defRPr sz="1400">
                <a:solidFill>
                  <a:schemeClr val="tx1"/>
                </a:solidFill>
                <a:latin typeface="Times New Roman" pitchFamily="18" charset="0"/>
              </a:defRPr>
            </a:lvl2pPr>
            <a:lvl3pPr marL="1143000" indent="-228600" eaLnBrk="0" hangingPunct="0">
              <a:defRPr sz="1400">
                <a:solidFill>
                  <a:schemeClr val="tx1"/>
                </a:solidFill>
                <a:latin typeface="Times New Roman" pitchFamily="18" charset="0"/>
              </a:defRPr>
            </a:lvl3pPr>
            <a:lvl4pPr marL="1600200" indent="-228600" eaLnBrk="0" hangingPunct="0">
              <a:defRPr sz="1400">
                <a:solidFill>
                  <a:schemeClr val="tx1"/>
                </a:solidFill>
                <a:latin typeface="Times New Roman" pitchFamily="18" charset="0"/>
              </a:defRPr>
            </a:lvl4pPr>
            <a:lvl5pPr marL="2057400" indent="-228600" eaLnBrk="0" hangingPunct="0">
              <a:defRPr sz="1400">
                <a:solidFill>
                  <a:schemeClr val="tx1"/>
                </a:solidFill>
                <a:latin typeface="Times New Roman" pitchFamily="18" charset="0"/>
              </a:defRPr>
            </a:lvl5pPr>
            <a:lvl6pPr marL="2514600" indent="-228600" algn="ctr" eaLnBrk="0" fontAlgn="base" hangingPunct="0">
              <a:spcBef>
                <a:spcPct val="0"/>
              </a:spcBef>
              <a:spcAft>
                <a:spcPct val="0"/>
              </a:spcAft>
              <a:defRPr sz="1400">
                <a:solidFill>
                  <a:schemeClr val="tx1"/>
                </a:solidFill>
                <a:latin typeface="Times New Roman" pitchFamily="18" charset="0"/>
              </a:defRPr>
            </a:lvl6pPr>
            <a:lvl7pPr marL="2971800" indent="-228600" algn="ctr" eaLnBrk="0" fontAlgn="base" hangingPunct="0">
              <a:spcBef>
                <a:spcPct val="0"/>
              </a:spcBef>
              <a:spcAft>
                <a:spcPct val="0"/>
              </a:spcAft>
              <a:defRPr sz="1400">
                <a:solidFill>
                  <a:schemeClr val="tx1"/>
                </a:solidFill>
                <a:latin typeface="Times New Roman" pitchFamily="18" charset="0"/>
              </a:defRPr>
            </a:lvl7pPr>
            <a:lvl8pPr marL="3429000" indent="-228600" algn="ctr" eaLnBrk="0" fontAlgn="base" hangingPunct="0">
              <a:spcBef>
                <a:spcPct val="0"/>
              </a:spcBef>
              <a:spcAft>
                <a:spcPct val="0"/>
              </a:spcAft>
              <a:defRPr sz="1400">
                <a:solidFill>
                  <a:schemeClr val="tx1"/>
                </a:solidFill>
                <a:latin typeface="Times New Roman" pitchFamily="18" charset="0"/>
              </a:defRPr>
            </a:lvl8pPr>
            <a:lvl9pPr marL="3886200" indent="-228600" algn="ctr" eaLnBrk="0" fontAlgn="base" hangingPunct="0">
              <a:spcBef>
                <a:spcPct val="0"/>
              </a:spcBef>
              <a:spcAft>
                <a:spcPct val="0"/>
              </a:spcAft>
              <a:defRPr sz="1400">
                <a:solidFill>
                  <a:schemeClr val="tx1"/>
                </a:solidFill>
                <a:latin typeface="Times New Roman" pitchFamily="18" charset="0"/>
              </a:defRPr>
            </a:lvl9pPr>
          </a:lstStyle>
          <a:p>
            <a:pPr eaLnBrk="1" hangingPunct="1"/>
            <a:fld id="{33F52288-EBB9-4F01-921C-3FC56BA25EA0}" type="slidenum">
              <a:rPr lang="de-DE" sz="1200" smtClean="0"/>
              <a:pPr eaLnBrk="1" hangingPunct="1"/>
              <a:t>12</a:t>
            </a:fld>
            <a:endParaRPr lang="de-DE" sz="1200"/>
          </a:p>
        </p:txBody>
      </p:sp>
      <p:sp>
        <p:nvSpPr>
          <p:cNvPr id="35843" name="Rectangle 2"/>
          <p:cNvSpPr>
            <a:spLocks noGrp="1" noRot="1" noChangeAspect="1" noChangeArrowheads="1" noTextEdit="1"/>
          </p:cNvSpPr>
          <p:nvPr>
            <p:ph type="sldImg"/>
          </p:nvPr>
        </p:nvSpPr>
        <p:spPr>
          <a:xfrm>
            <a:off x="898525" y="741363"/>
            <a:ext cx="4954588" cy="3714750"/>
          </a:xfrm>
          <a:ln/>
        </p:spPr>
      </p:sp>
      <p:sp>
        <p:nvSpPr>
          <p:cNvPr id="35844" name="Rectangle 3"/>
          <p:cNvSpPr>
            <a:spLocks noGrp="1" noChangeArrowheads="1"/>
          </p:cNvSpPr>
          <p:nvPr>
            <p:ph type="body" idx="1"/>
          </p:nvPr>
        </p:nvSpPr>
        <p:spPr>
          <a:xfrm>
            <a:off x="901189" y="4704319"/>
            <a:ext cx="4946088" cy="445880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atin typeface="Arial" pitchFamily="34" charset="0"/>
                <a:cs typeface="Arial" pitchFamily="34" charset="0"/>
              </a:rPr>
              <a:t>MH: Unterscheidet sich der Font auf dieser Folie absichtlich von den anderen?</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Times New Roman" pitchFamily="18" charset="0"/>
              </a:defRPr>
            </a:lvl1pPr>
            <a:lvl2pPr marL="742950" indent="-285750" eaLnBrk="0" hangingPunct="0">
              <a:defRPr sz="1400">
                <a:solidFill>
                  <a:schemeClr val="tx1"/>
                </a:solidFill>
                <a:latin typeface="Times New Roman" pitchFamily="18" charset="0"/>
              </a:defRPr>
            </a:lvl2pPr>
            <a:lvl3pPr marL="1143000" indent="-228600" eaLnBrk="0" hangingPunct="0">
              <a:defRPr sz="1400">
                <a:solidFill>
                  <a:schemeClr val="tx1"/>
                </a:solidFill>
                <a:latin typeface="Times New Roman" pitchFamily="18" charset="0"/>
              </a:defRPr>
            </a:lvl3pPr>
            <a:lvl4pPr marL="1600200" indent="-228600" eaLnBrk="0" hangingPunct="0">
              <a:defRPr sz="1400">
                <a:solidFill>
                  <a:schemeClr val="tx1"/>
                </a:solidFill>
                <a:latin typeface="Times New Roman" pitchFamily="18" charset="0"/>
              </a:defRPr>
            </a:lvl4pPr>
            <a:lvl5pPr marL="2057400" indent="-228600" eaLnBrk="0" hangingPunct="0">
              <a:defRPr sz="1400">
                <a:solidFill>
                  <a:schemeClr val="tx1"/>
                </a:solidFill>
                <a:latin typeface="Times New Roman" pitchFamily="18" charset="0"/>
              </a:defRPr>
            </a:lvl5pPr>
            <a:lvl6pPr marL="2514600" indent="-228600" algn="ctr" eaLnBrk="0" fontAlgn="base" hangingPunct="0">
              <a:spcBef>
                <a:spcPct val="0"/>
              </a:spcBef>
              <a:spcAft>
                <a:spcPct val="0"/>
              </a:spcAft>
              <a:defRPr sz="1400">
                <a:solidFill>
                  <a:schemeClr val="tx1"/>
                </a:solidFill>
                <a:latin typeface="Times New Roman" pitchFamily="18" charset="0"/>
              </a:defRPr>
            </a:lvl6pPr>
            <a:lvl7pPr marL="2971800" indent="-228600" algn="ctr" eaLnBrk="0" fontAlgn="base" hangingPunct="0">
              <a:spcBef>
                <a:spcPct val="0"/>
              </a:spcBef>
              <a:spcAft>
                <a:spcPct val="0"/>
              </a:spcAft>
              <a:defRPr sz="1400">
                <a:solidFill>
                  <a:schemeClr val="tx1"/>
                </a:solidFill>
                <a:latin typeface="Times New Roman" pitchFamily="18" charset="0"/>
              </a:defRPr>
            </a:lvl7pPr>
            <a:lvl8pPr marL="3429000" indent="-228600" algn="ctr" eaLnBrk="0" fontAlgn="base" hangingPunct="0">
              <a:spcBef>
                <a:spcPct val="0"/>
              </a:spcBef>
              <a:spcAft>
                <a:spcPct val="0"/>
              </a:spcAft>
              <a:defRPr sz="1400">
                <a:solidFill>
                  <a:schemeClr val="tx1"/>
                </a:solidFill>
                <a:latin typeface="Times New Roman" pitchFamily="18" charset="0"/>
              </a:defRPr>
            </a:lvl8pPr>
            <a:lvl9pPr marL="3886200" indent="-228600" algn="ctr" eaLnBrk="0" fontAlgn="base" hangingPunct="0">
              <a:spcBef>
                <a:spcPct val="0"/>
              </a:spcBef>
              <a:spcAft>
                <a:spcPct val="0"/>
              </a:spcAft>
              <a:defRPr sz="1400">
                <a:solidFill>
                  <a:schemeClr val="tx1"/>
                </a:solidFill>
                <a:latin typeface="Times New Roman" pitchFamily="18" charset="0"/>
              </a:defRPr>
            </a:lvl9pPr>
          </a:lstStyle>
          <a:p>
            <a:pPr eaLnBrk="1" hangingPunct="1"/>
            <a:fld id="{3110CF9A-79A6-47A1-B258-C3DD02377FA1}" type="slidenum">
              <a:rPr lang="de-DE" sz="1200" smtClean="0"/>
              <a:pPr eaLnBrk="1" hangingPunct="1"/>
              <a:t>13</a:t>
            </a:fld>
            <a:endParaRPr lang="de-DE" sz="120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a:latin typeface="Arial" pitchFamily="34" charset="0"/>
              <a:cs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txBox="1">
            <a:spLocks noGrp="1" noChangeArrowheads="1"/>
          </p:cNvSpPr>
          <p:nvPr/>
        </p:nvSpPr>
        <p:spPr bwMode="auto">
          <a:xfrm>
            <a:off x="3791091" y="9435566"/>
            <a:ext cx="2957372" cy="456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5" tIns="45708" rIns="91415" bIns="45708" anchor="b"/>
          <a:lstStyle>
            <a:lvl1pPr eaLnBrk="0" hangingPunct="0">
              <a:defRPr sz="1400">
                <a:solidFill>
                  <a:schemeClr val="tx1"/>
                </a:solidFill>
                <a:latin typeface="Times New Roman" pitchFamily="18" charset="0"/>
              </a:defRPr>
            </a:lvl1pPr>
            <a:lvl2pPr marL="742950" indent="-285750" eaLnBrk="0" hangingPunct="0">
              <a:defRPr sz="1400">
                <a:solidFill>
                  <a:schemeClr val="tx1"/>
                </a:solidFill>
                <a:latin typeface="Times New Roman" pitchFamily="18" charset="0"/>
              </a:defRPr>
            </a:lvl2pPr>
            <a:lvl3pPr marL="1143000" indent="-228600" eaLnBrk="0" hangingPunct="0">
              <a:defRPr sz="1400">
                <a:solidFill>
                  <a:schemeClr val="tx1"/>
                </a:solidFill>
                <a:latin typeface="Times New Roman" pitchFamily="18" charset="0"/>
              </a:defRPr>
            </a:lvl3pPr>
            <a:lvl4pPr marL="1600200" indent="-228600" eaLnBrk="0" hangingPunct="0">
              <a:defRPr sz="1400">
                <a:solidFill>
                  <a:schemeClr val="tx1"/>
                </a:solidFill>
                <a:latin typeface="Times New Roman" pitchFamily="18" charset="0"/>
              </a:defRPr>
            </a:lvl4pPr>
            <a:lvl5pPr marL="2057400" indent="-228600" eaLnBrk="0" hangingPunct="0">
              <a:defRPr sz="1400">
                <a:solidFill>
                  <a:schemeClr val="tx1"/>
                </a:solidFill>
                <a:latin typeface="Times New Roman" pitchFamily="18" charset="0"/>
              </a:defRPr>
            </a:lvl5pPr>
            <a:lvl6pPr marL="2514600" indent="-228600" algn="ctr" eaLnBrk="0" fontAlgn="base" hangingPunct="0">
              <a:spcBef>
                <a:spcPct val="0"/>
              </a:spcBef>
              <a:spcAft>
                <a:spcPct val="0"/>
              </a:spcAft>
              <a:defRPr sz="1400">
                <a:solidFill>
                  <a:schemeClr val="tx1"/>
                </a:solidFill>
                <a:latin typeface="Times New Roman" pitchFamily="18" charset="0"/>
              </a:defRPr>
            </a:lvl6pPr>
            <a:lvl7pPr marL="2971800" indent="-228600" algn="ctr" eaLnBrk="0" fontAlgn="base" hangingPunct="0">
              <a:spcBef>
                <a:spcPct val="0"/>
              </a:spcBef>
              <a:spcAft>
                <a:spcPct val="0"/>
              </a:spcAft>
              <a:defRPr sz="1400">
                <a:solidFill>
                  <a:schemeClr val="tx1"/>
                </a:solidFill>
                <a:latin typeface="Times New Roman" pitchFamily="18" charset="0"/>
              </a:defRPr>
            </a:lvl7pPr>
            <a:lvl8pPr marL="3429000" indent="-228600" algn="ctr" eaLnBrk="0" fontAlgn="base" hangingPunct="0">
              <a:spcBef>
                <a:spcPct val="0"/>
              </a:spcBef>
              <a:spcAft>
                <a:spcPct val="0"/>
              </a:spcAft>
              <a:defRPr sz="1400">
                <a:solidFill>
                  <a:schemeClr val="tx1"/>
                </a:solidFill>
                <a:latin typeface="Times New Roman" pitchFamily="18" charset="0"/>
              </a:defRPr>
            </a:lvl8pPr>
            <a:lvl9pPr marL="3886200" indent="-228600" algn="ctr" eaLnBrk="0" fontAlgn="base" hangingPunct="0">
              <a:spcBef>
                <a:spcPct val="0"/>
              </a:spcBef>
              <a:spcAft>
                <a:spcPct val="0"/>
              </a:spcAft>
              <a:defRPr sz="1400">
                <a:solidFill>
                  <a:schemeClr val="tx1"/>
                </a:solidFill>
                <a:latin typeface="Times New Roman" pitchFamily="18" charset="0"/>
              </a:defRPr>
            </a:lvl9pPr>
          </a:lstStyle>
          <a:p>
            <a:pPr algn="r" eaLnBrk="1" hangingPunct="1"/>
            <a:fld id="{46DE9038-36AE-4F74-A75B-1F9BEC2D720F}" type="slidenum">
              <a:rPr lang="de-DE" sz="1200"/>
              <a:pPr algn="r" eaLnBrk="1" hangingPunct="1"/>
              <a:t>14</a:t>
            </a:fld>
            <a:endParaRPr lang="de-DE" sz="120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atin typeface="Arial" pitchFamily="34" charset="0"/>
              <a:cs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atin typeface="Arial" pitchFamily="34" charset="0"/>
              <a:cs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Times New Roman" pitchFamily="18" charset="0"/>
              </a:defRPr>
            </a:lvl1pPr>
            <a:lvl2pPr marL="742950" indent="-285750" eaLnBrk="0" hangingPunct="0">
              <a:defRPr sz="1400">
                <a:solidFill>
                  <a:schemeClr val="tx1"/>
                </a:solidFill>
                <a:latin typeface="Times New Roman" pitchFamily="18" charset="0"/>
              </a:defRPr>
            </a:lvl2pPr>
            <a:lvl3pPr marL="1143000" indent="-228600" eaLnBrk="0" hangingPunct="0">
              <a:defRPr sz="1400">
                <a:solidFill>
                  <a:schemeClr val="tx1"/>
                </a:solidFill>
                <a:latin typeface="Times New Roman" pitchFamily="18" charset="0"/>
              </a:defRPr>
            </a:lvl3pPr>
            <a:lvl4pPr marL="1600200" indent="-228600" eaLnBrk="0" hangingPunct="0">
              <a:defRPr sz="1400">
                <a:solidFill>
                  <a:schemeClr val="tx1"/>
                </a:solidFill>
                <a:latin typeface="Times New Roman" pitchFamily="18" charset="0"/>
              </a:defRPr>
            </a:lvl4pPr>
            <a:lvl5pPr marL="2057400" indent="-228600" eaLnBrk="0" hangingPunct="0">
              <a:defRPr sz="1400">
                <a:solidFill>
                  <a:schemeClr val="tx1"/>
                </a:solidFill>
                <a:latin typeface="Times New Roman" pitchFamily="18" charset="0"/>
              </a:defRPr>
            </a:lvl5pPr>
            <a:lvl6pPr marL="2514600" indent="-228600" algn="ctr" eaLnBrk="0" fontAlgn="base" hangingPunct="0">
              <a:spcBef>
                <a:spcPct val="0"/>
              </a:spcBef>
              <a:spcAft>
                <a:spcPct val="0"/>
              </a:spcAft>
              <a:defRPr sz="1400">
                <a:solidFill>
                  <a:schemeClr val="tx1"/>
                </a:solidFill>
                <a:latin typeface="Times New Roman" pitchFamily="18" charset="0"/>
              </a:defRPr>
            </a:lvl6pPr>
            <a:lvl7pPr marL="2971800" indent="-228600" algn="ctr" eaLnBrk="0" fontAlgn="base" hangingPunct="0">
              <a:spcBef>
                <a:spcPct val="0"/>
              </a:spcBef>
              <a:spcAft>
                <a:spcPct val="0"/>
              </a:spcAft>
              <a:defRPr sz="1400">
                <a:solidFill>
                  <a:schemeClr val="tx1"/>
                </a:solidFill>
                <a:latin typeface="Times New Roman" pitchFamily="18" charset="0"/>
              </a:defRPr>
            </a:lvl7pPr>
            <a:lvl8pPr marL="3429000" indent="-228600" algn="ctr" eaLnBrk="0" fontAlgn="base" hangingPunct="0">
              <a:spcBef>
                <a:spcPct val="0"/>
              </a:spcBef>
              <a:spcAft>
                <a:spcPct val="0"/>
              </a:spcAft>
              <a:defRPr sz="1400">
                <a:solidFill>
                  <a:schemeClr val="tx1"/>
                </a:solidFill>
                <a:latin typeface="Times New Roman" pitchFamily="18" charset="0"/>
              </a:defRPr>
            </a:lvl8pPr>
            <a:lvl9pPr marL="3886200" indent="-228600" algn="ctr" eaLnBrk="0" fontAlgn="base" hangingPunct="0">
              <a:spcBef>
                <a:spcPct val="0"/>
              </a:spcBef>
              <a:spcAft>
                <a:spcPct val="0"/>
              </a:spcAft>
              <a:defRPr sz="1400">
                <a:solidFill>
                  <a:schemeClr val="tx1"/>
                </a:solidFill>
                <a:latin typeface="Times New Roman" pitchFamily="18" charset="0"/>
              </a:defRPr>
            </a:lvl9pPr>
          </a:lstStyle>
          <a:p>
            <a:pPr eaLnBrk="1" hangingPunct="1"/>
            <a:fld id="{E0CE9B72-A6AB-44D8-B732-1838155E77D0}" type="slidenum">
              <a:rPr lang="de-DE" sz="1200" smtClean="0"/>
              <a:pPr eaLnBrk="1" hangingPunct="1"/>
              <a:t>16</a:t>
            </a:fld>
            <a:endParaRPr lang="de-DE" sz="1200"/>
          </a:p>
        </p:txBody>
      </p:sp>
      <p:sp>
        <p:nvSpPr>
          <p:cNvPr id="38915" name="Rectangle 2"/>
          <p:cNvSpPr>
            <a:spLocks noGrp="1" noRot="1" noChangeAspect="1" noChangeArrowheads="1" noTextEdit="1"/>
          </p:cNvSpPr>
          <p:nvPr>
            <p:ph type="sldImg"/>
          </p:nvPr>
        </p:nvSpPr>
        <p:spPr>
          <a:xfrm>
            <a:off x="898525" y="741363"/>
            <a:ext cx="4954588" cy="3714750"/>
          </a:xfrm>
          <a:ln/>
        </p:spPr>
      </p:sp>
      <p:sp>
        <p:nvSpPr>
          <p:cNvPr id="38916" name="Rectangle 3"/>
          <p:cNvSpPr>
            <a:spLocks noGrp="1" noChangeArrowheads="1"/>
          </p:cNvSpPr>
          <p:nvPr>
            <p:ph type="body" idx="1"/>
          </p:nvPr>
        </p:nvSpPr>
        <p:spPr>
          <a:xfrm>
            <a:off x="901189" y="4704319"/>
            <a:ext cx="4946088" cy="445880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atin typeface="Arial" pitchFamily="34" charset="0"/>
                <a:cs typeface="Arial" pitchFamily="34" charset="0"/>
              </a:rPr>
              <a:t>MH: Unterscheidet sich der Font auf dieser Folie absichtlich von den anderen?</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atin typeface="Arial" pitchFamily="34" charset="0"/>
              <a:cs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atin typeface="Arial" pitchFamily="34" charset="0"/>
              <a:cs typeface="Arial"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atin typeface="Arial" pitchFamily="34" charset="0"/>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Times New Roman" pitchFamily="18" charset="0"/>
              </a:defRPr>
            </a:lvl1pPr>
            <a:lvl2pPr marL="742950" indent="-285750" eaLnBrk="0" hangingPunct="0">
              <a:defRPr sz="1400">
                <a:solidFill>
                  <a:schemeClr val="tx1"/>
                </a:solidFill>
                <a:latin typeface="Times New Roman" pitchFamily="18" charset="0"/>
              </a:defRPr>
            </a:lvl2pPr>
            <a:lvl3pPr marL="1143000" indent="-228600" eaLnBrk="0" hangingPunct="0">
              <a:defRPr sz="1400">
                <a:solidFill>
                  <a:schemeClr val="tx1"/>
                </a:solidFill>
                <a:latin typeface="Times New Roman" pitchFamily="18" charset="0"/>
              </a:defRPr>
            </a:lvl3pPr>
            <a:lvl4pPr marL="1600200" indent="-228600" eaLnBrk="0" hangingPunct="0">
              <a:defRPr sz="1400">
                <a:solidFill>
                  <a:schemeClr val="tx1"/>
                </a:solidFill>
                <a:latin typeface="Times New Roman" pitchFamily="18" charset="0"/>
              </a:defRPr>
            </a:lvl4pPr>
            <a:lvl5pPr marL="2057400" indent="-228600" eaLnBrk="0" hangingPunct="0">
              <a:defRPr sz="1400">
                <a:solidFill>
                  <a:schemeClr val="tx1"/>
                </a:solidFill>
                <a:latin typeface="Times New Roman" pitchFamily="18" charset="0"/>
              </a:defRPr>
            </a:lvl5pPr>
            <a:lvl6pPr marL="2514600" indent="-228600" algn="ctr" eaLnBrk="0" fontAlgn="base" hangingPunct="0">
              <a:spcBef>
                <a:spcPct val="0"/>
              </a:spcBef>
              <a:spcAft>
                <a:spcPct val="0"/>
              </a:spcAft>
              <a:defRPr sz="1400">
                <a:solidFill>
                  <a:schemeClr val="tx1"/>
                </a:solidFill>
                <a:latin typeface="Times New Roman" pitchFamily="18" charset="0"/>
              </a:defRPr>
            </a:lvl6pPr>
            <a:lvl7pPr marL="2971800" indent="-228600" algn="ctr" eaLnBrk="0" fontAlgn="base" hangingPunct="0">
              <a:spcBef>
                <a:spcPct val="0"/>
              </a:spcBef>
              <a:spcAft>
                <a:spcPct val="0"/>
              </a:spcAft>
              <a:defRPr sz="1400">
                <a:solidFill>
                  <a:schemeClr val="tx1"/>
                </a:solidFill>
                <a:latin typeface="Times New Roman" pitchFamily="18" charset="0"/>
              </a:defRPr>
            </a:lvl7pPr>
            <a:lvl8pPr marL="3429000" indent="-228600" algn="ctr" eaLnBrk="0" fontAlgn="base" hangingPunct="0">
              <a:spcBef>
                <a:spcPct val="0"/>
              </a:spcBef>
              <a:spcAft>
                <a:spcPct val="0"/>
              </a:spcAft>
              <a:defRPr sz="1400">
                <a:solidFill>
                  <a:schemeClr val="tx1"/>
                </a:solidFill>
                <a:latin typeface="Times New Roman" pitchFamily="18" charset="0"/>
              </a:defRPr>
            </a:lvl8pPr>
            <a:lvl9pPr marL="3886200" indent="-228600" algn="ctr" eaLnBrk="0" fontAlgn="base" hangingPunct="0">
              <a:spcBef>
                <a:spcPct val="0"/>
              </a:spcBef>
              <a:spcAft>
                <a:spcPct val="0"/>
              </a:spcAft>
              <a:defRPr sz="1400">
                <a:solidFill>
                  <a:schemeClr val="tx1"/>
                </a:solidFill>
                <a:latin typeface="Times New Roman" pitchFamily="18" charset="0"/>
              </a:defRPr>
            </a:lvl9pPr>
          </a:lstStyle>
          <a:p>
            <a:pPr eaLnBrk="1" hangingPunct="1"/>
            <a:fld id="{EE21CC8F-1386-4F56-994B-AD481315C0F1}" type="slidenum">
              <a:rPr lang="de-DE" sz="1200" smtClean="0"/>
              <a:pPr eaLnBrk="1" hangingPunct="1"/>
              <a:t>2</a:t>
            </a:fld>
            <a:endParaRPr lang="de-DE" sz="120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atin typeface="Arial" pitchFamily="34" charset="0"/>
              <a:cs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Times New Roman" pitchFamily="18" charset="0"/>
              </a:defRPr>
            </a:lvl1pPr>
            <a:lvl2pPr marL="742950" indent="-285750" eaLnBrk="0" hangingPunct="0">
              <a:defRPr sz="1400">
                <a:solidFill>
                  <a:schemeClr val="tx1"/>
                </a:solidFill>
                <a:latin typeface="Times New Roman" pitchFamily="18" charset="0"/>
              </a:defRPr>
            </a:lvl2pPr>
            <a:lvl3pPr marL="1143000" indent="-228600" eaLnBrk="0" hangingPunct="0">
              <a:defRPr sz="1400">
                <a:solidFill>
                  <a:schemeClr val="tx1"/>
                </a:solidFill>
                <a:latin typeface="Times New Roman" pitchFamily="18" charset="0"/>
              </a:defRPr>
            </a:lvl3pPr>
            <a:lvl4pPr marL="1600200" indent="-228600" eaLnBrk="0" hangingPunct="0">
              <a:defRPr sz="1400">
                <a:solidFill>
                  <a:schemeClr val="tx1"/>
                </a:solidFill>
                <a:latin typeface="Times New Roman" pitchFamily="18" charset="0"/>
              </a:defRPr>
            </a:lvl4pPr>
            <a:lvl5pPr marL="2057400" indent="-228600" eaLnBrk="0" hangingPunct="0">
              <a:defRPr sz="1400">
                <a:solidFill>
                  <a:schemeClr val="tx1"/>
                </a:solidFill>
                <a:latin typeface="Times New Roman" pitchFamily="18" charset="0"/>
              </a:defRPr>
            </a:lvl5pPr>
            <a:lvl6pPr marL="2514600" indent="-228600" algn="ctr" eaLnBrk="0" fontAlgn="base" hangingPunct="0">
              <a:spcBef>
                <a:spcPct val="0"/>
              </a:spcBef>
              <a:spcAft>
                <a:spcPct val="0"/>
              </a:spcAft>
              <a:defRPr sz="1400">
                <a:solidFill>
                  <a:schemeClr val="tx1"/>
                </a:solidFill>
                <a:latin typeface="Times New Roman" pitchFamily="18" charset="0"/>
              </a:defRPr>
            </a:lvl6pPr>
            <a:lvl7pPr marL="2971800" indent="-228600" algn="ctr" eaLnBrk="0" fontAlgn="base" hangingPunct="0">
              <a:spcBef>
                <a:spcPct val="0"/>
              </a:spcBef>
              <a:spcAft>
                <a:spcPct val="0"/>
              </a:spcAft>
              <a:defRPr sz="1400">
                <a:solidFill>
                  <a:schemeClr val="tx1"/>
                </a:solidFill>
                <a:latin typeface="Times New Roman" pitchFamily="18" charset="0"/>
              </a:defRPr>
            </a:lvl7pPr>
            <a:lvl8pPr marL="3429000" indent="-228600" algn="ctr" eaLnBrk="0" fontAlgn="base" hangingPunct="0">
              <a:spcBef>
                <a:spcPct val="0"/>
              </a:spcBef>
              <a:spcAft>
                <a:spcPct val="0"/>
              </a:spcAft>
              <a:defRPr sz="1400">
                <a:solidFill>
                  <a:schemeClr val="tx1"/>
                </a:solidFill>
                <a:latin typeface="Times New Roman" pitchFamily="18" charset="0"/>
              </a:defRPr>
            </a:lvl8pPr>
            <a:lvl9pPr marL="3886200" indent="-228600" algn="ctr" eaLnBrk="0" fontAlgn="base" hangingPunct="0">
              <a:spcBef>
                <a:spcPct val="0"/>
              </a:spcBef>
              <a:spcAft>
                <a:spcPct val="0"/>
              </a:spcAft>
              <a:defRPr sz="1400">
                <a:solidFill>
                  <a:schemeClr val="tx1"/>
                </a:solidFill>
                <a:latin typeface="Times New Roman" pitchFamily="18" charset="0"/>
              </a:defRPr>
            </a:lvl9pPr>
          </a:lstStyle>
          <a:p>
            <a:pPr eaLnBrk="1" hangingPunct="1"/>
            <a:fld id="{EC644801-51A1-492F-8873-042EAF61FD4C}" type="slidenum">
              <a:rPr lang="de-DE" sz="1200" smtClean="0"/>
              <a:pPr eaLnBrk="1" hangingPunct="1"/>
              <a:t>3</a:t>
            </a:fld>
            <a:endParaRPr lang="de-DE" sz="1200"/>
          </a:p>
        </p:txBody>
      </p:sp>
      <p:sp>
        <p:nvSpPr>
          <p:cNvPr id="26627" name="Rectangle 2"/>
          <p:cNvSpPr>
            <a:spLocks noGrp="1" noRot="1" noChangeAspect="1" noChangeArrowheads="1" noTextEdit="1"/>
          </p:cNvSpPr>
          <p:nvPr>
            <p:ph type="sldImg"/>
          </p:nvPr>
        </p:nvSpPr>
        <p:spPr>
          <a:xfrm>
            <a:off x="898525" y="741363"/>
            <a:ext cx="4954588" cy="3714750"/>
          </a:xfrm>
          <a:ln/>
        </p:spPr>
      </p:sp>
      <p:sp>
        <p:nvSpPr>
          <p:cNvPr id="26628" name="Rectangle 3"/>
          <p:cNvSpPr>
            <a:spLocks noGrp="1" noChangeArrowheads="1"/>
          </p:cNvSpPr>
          <p:nvPr>
            <p:ph type="body" idx="1"/>
          </p:nvPr>
        </p:nvSpPr>
        <p:spPr>
          <a:xfrm>
            <a:off x="901189" y="4704319"/>
            <a:ext cx="4946088" cy="445880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atin typeface="Arial" pitchFamily="34" charset="0"/>
                <a:cs typeface="Arial" pitchFamily="34" charset="0"/>
              </a:rPr>
              <a:t>MH: Unterscheidet sich der Font auf dieser Folie absichtlich von den anderen?</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txBox="1">
            <a:spLocks noGrp="1" noChangeArrowheads="1"/>
          </p:cNvSpPr>
          <p:nvPr/>
        </p:nvSpPr>
        <p:spPr bwMode="auto">
          <a:xfrm>
            <a:off x="3791091" y="9435566"/>
            <a:ext cx="2957372" cy="456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5" tIns="45708" rIns="91415" bIns="45708" anchor="b"/>
          <a:lstStyle>
            <a:lvl1pPr eaLnBrk="0" hangingPunct="0">
              <a:defRPr sz="1400">
                <a:solidFill>
                  <a:schemeClr val="tx1"/>
                </a:solidFill>
                <a:latin typeface="Times New Roman" pitchFamily="18" charset="0"/>
              </a:defRPr>
            </a:lvl1pPr>
            <a:lvl2pPr marL="742950" indent="-285750" eaLnBrk="0" hangingPunct="0">
              <a:defRPr sz="1400">
                <a:solidFill>
                  <a:schemeClr val="tx1"/>
                </a:solidFill>
                <a:latin typeface="Times New Roman" pitchFamily="18" charset="0"/>
              </a:defRPr>
            </a:lvl2pPr>
            <a:lvl3pPr marL="1143000" indent="-228600" eaLnBrk="0" hangingPunct="0">
              <a:defRPr sz="1400">
                <a:solidFill>
                  <a:schemeClr val="tx1"/>
                </a:solidFill>
                <a:latin typeface="Times New Roman" pitchFamily="18" charset="0"/>
              </a:defRPr>
            </a:lvl3pPr>
            <a:lvl4pPr marL="1600200" indent="-228600" eaLnBrk="0" hangingPunct="0">
              <a:defRPr sz="1400">
                <a:solidFill>
                  <a:schemeClr val="tx1"/>
                </a:solidFill>
                <a:latin typeface="Times New Roman" pitchFamily="18" charset="0"/>
              </a:defRPr>
            </a:lvl4pPr>
            <a:lvl5pPr marL="2057400" indent="-228600" eaLnBrk="0" hangingPunct="0">
              <a:defRPr sz="1400">
                <a:solidFill>
                  <a:schemeClr val="tx1"/>
                </a:solidFill>
                <a:latin typeface="Times New Roman" pitchFamily="18" charset="0"/>
              </a:defRPr>
            </a:lvl5pPr>
            <a:lvl6pPr marL="2514600" indent="-228600" algn="ctr" eaLnBrk="0" fontAlgn="base" hangingPunct="0">
              <a:spcBef>
                <a:spcPct val="0"/>
              </a:spcBef>
              <a:spcAft>
                <a:spcPct val="0"/>
              </a:spcAft>
              <a:defRPr sz="1400">
                <a:solidFill>
                  <a:schemeClr val="tx1"/>
                </a:solidFill>
                <a:latin typeface="Times New Roman" pitchFamily="18" charset="0"/>
              </a:defRPr>
            </a:lvl6pPr>
            <a:lvl7pPr marL="2971800" indent="-228600" algn="ctr" eaLnBrk="0" fontAlgn="base" hangingPunct="0">
              <a:spcBef>
                <a:spcPct val="0"/>
              </a:spcBef>
              <a:spcAft>
                <a:spcPct val="0"/>
              </a:spcAft>
              <a:defRPr sz="1400">
                <a:solidFill>
                  <a:schemeClr val="tx1"/>
                </a:solidFill>
                <a:latin typeface="Times New Roman" pitchFamily="18" charset="0"/>
              </a:defRPr>
            </a:lvl7pPr>
            <a:lvl8pPr marL="3429000" indent="-228600" algn="ctr" eaLnBrk="0" fontAlgn="base" hangingPunct="0">
              <a:spcBef>
                <a:spcPct val="0"/>
              </a:spcBef>
              <a:spcAft>
                <a:spcPct val="0"/>
              </a:spcAft>
              <a:defRPr sz="1400">
                <a:solidFill>
                  <a:schemeClr val="tx1"/>
                </a:solidFill>
                <a:latin typeface="Times New Roman" pitchFamily="18" charset="0"/>
              </a:defRPr>
            </a:lvl8pPr>
            <a:lvl9pPr marL="3886200" indent="-228600" algn="ctr" eaLnBrk="0" fontAlgn="base" hangingPunct="0">
              <a:spcBef>
                <a:spcPct val="0"/>
              </a:spcBef>
              <a:spcAft>
                <a:spcPct val="0"/>
              </a:spcAft>
              <a:defRPr sz="1400">
                <a:solidFill>
                  <a:schemeClr val="tx1"/>
                </a:solidFill>
                <a:latin typeface="Times New Roman" pitchFamily="18" charset="0"/>
              </a:defRPr>
            </a:lvl9pPr>
          </a:lstStyle>
          <a:p>
            <a:pPr algn="r" eaLnBrk="1" hangingPunct="1"/>
            <a:fld id="{46DE9038-36AE-4F74-A75B-1F9BEC2D720F}" type="slidenum">
              <a:rPr lang="de-DE" sz="1200"/>
              <a:pPr algn="r" eaLnBrk="1" hangingPunct="1"/>
              <a:t>4</a:t>
            </a:fld>
            <a:endParaRPr lang="de-DE" sz="120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atin typeface="Arial" pitchFamily="34" charset="0"/>
              <a:cs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txBox="1">
            <a:spLocks noGrp="1" noChangeArrowheads="1"/>
          </p:cNvSpPr>
          <p:nvPr/>
        </p:nvSpPr>
        <p:spPr bwMode="auto">
          <a:xfrm>
            <a:off x="3791091" y="9435566"/>
            <a:ext cx="2957372" cy="456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5" tIns="45708" rIns="91415" bIns="45708" anchor="b"/>
          <a:lstStyle>
            <a:lvl1pPr eaLnBrk="0" hangingPunct="0">
              <a:defRPr sz="1400">
                <a:solidFill>
                  <a:schemeClr val="tx1"/>
                </a:solidFill>
                <a:latin typeface="Times New Roman" pitchFamily="18" charset="0"/>
              </a:defRPr>
            </a:lvl1pPr>
            <a:lvl2pPr marL="742950" indent="-285750" eaLnBrk="0" hangingPunct="0">
              <a:defRPr sz="1400">
                <a:solidFill>
                  <a:schemeClr val="tx1"/>
                </a:solidFill>
                <a:latin typeface="Times New Roman" pitchFamily="18" charset="0"/>
              </a:defRPr>
            </a:lvl2pPr>
            <a:lvl3pPr marL="1143000" indent="-228600" eaLnBrk="0" hangingPunct="0">
              <a:defRPr sz="1400">
                <a:solidFill>
                  <a:schemeClr val="tx1"/>
                </a:solidFill>
                <a:latin typeface="Times New Roman" pitchFamily="18" charset="0"/>
              </a:defRPr>
            </a:lvl3pPr>
            <a:lvl4pPr marL="1600200" indent="-228600" eaLnBrk="0" hangingPunct="0">
              <a:defRPr sz="1400">
                <a:solidFill>
                  <a:schemeClr val="tx1"/>
                </a:solidFill>
                <a:latin typeface="Times New Roman" pitchFamily="18" charset="0"/>
              </a:defRPr>
            </a:lvl4pPr>
            <a:lvl5pPr marL="2057400" indent="-228600" eaLnBrk="0" hangingPunct="0">
              <a:defRPr sz="1400">
                <a:solidFill>
                  <a:schemeClr val="tx1"/>
                </a:solidFill>
                <a:latin typeface="Times New Roman" pitchFamily="18" charset="0"/>
              </a:defRPr>
            </a:lvl5pPr>
            <a:lvl6pPr marL="2514600" indent="-228600" algn="ctr" eaLnBrk="0" fontAlgn="base" hangingPunct="0">
              <a:spcBef>
                <a:spcPct val="0"/>
              </a:spcBef>
              <a:spcAft>
                <a:spcPct val="0"/>
              </a:spcAft>
              <a:defRPr sz="1400">
                <a:solidFill>
                  <a:schemeClr val="tx1"/>
                </a:solidFill>
                <a:latin typeface="Times New Roman" pitchFamily="18" charset="0"/>
              </a:defRPr>
            </a:lvl6pPr>
            <a:lvl7pPr marL="2971800" indent="-228600" algn="ctr" eaLnBrk="0" fontAlgn="base" hangingPunct="0">
              <a:spcBef>
                <a:spcPct val="0"/>
              </a:spcBef>
              <a:spcAft>
                <a:spcPct val="0"/>
              </a:spcAft>
              <a:defRPr sz="1400">
                <a:solidFill>
                  <a:schemeClr val="tx1"/>
                </a:solidFill>
                <a:latin typeface="Times New Roman" pitchFamily="18" charset="0"/>
              </a:defRPr>
            </a:lvl7pPr>
            <a:lvl8pPr marL="3429000" indent="-228600" algn="ctr" eaLnBrk="0" fontAlgn="base" hangingPunct="0">
              <a:spcBef>
                <a:spcPct val="0"/>
              </a:spcBef>
              <a:spcAft>
                <a:spcPct val="0"/>
              </a:spcAft>
              <a:defRPr sz="1400">
                <a:solidFill>
                  <a:schemeClr val="tx1"/>
                </a:solidFill>
                <a:latin typeface="Times New Roman" pitchFamily="18" charset="0"/>
              </a:defRPr>
            </a:lvl8pPr>
            <a:lvl9pPr marL="3886200" indent="-228600" algn="ctr" eaLnBrk="0" fontAlgn="base" hangingPunct="0">
              <a:spcBef>
                <a:spcPct val="0"/>
              </a:spcBef>
              <a:spcAft>
                <a:spcPct val="0"/>
              </a:spcAft>
              <a:defRPr sz="1400">
                <a:solidFill>
                  <a:schemeClr val="tx1"/>
                </a:solidFill>
                <a:latin typeface="Times New Roman" pitchFamily="18" charset="0"/>
              </a:defRPr>
            </a:lvl9pPr>
          </a:lstStyle>
          <a:p>
            <a:pPr algn="r" eaLnBrk="1" hangingPunct="1"/>
            <a:fld id="{46DE9038-36AE-4F74-A75B-1F9BEC2D720F}" type="slidenum">
              <a:rPr lang="de-DE" sz="1200"/>
              <a:pPr algn="r" eaLnBrk="1" hangingPunct="1"/>
              <a:t>5</a:t>
            </a:fld>
            <a:endParaRPr lang="de-DE" sz="120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atin typeface="Arial" pitchFamily="34" charset="0"/>
              <a:cs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Times New Roman" pitchFamily="18" charset="0"/>
              </a:defRPr>
            </a:lvl1pPr>
            <a:lvl2pPr marL="742950" indent="-285750" eaLnBrk="0" hangingPunct="0">
              <a:defRPr sz="1400">
                <a:solidFill>
                  <a:schemeClr val="tx1"/>
                </a:solidFill>
                <a:latin typeface="Times New Roman" pitchFamily="18" charset="0"/>
              </a:defRPr>
            </a:lvl2pPr>
            <a:lvl3pPr marL="1143000" indent="-228600" eaLnBrk="0" hangingPunct="0">
              <a:defRPr sz="1400">
                <a:solidFill>
                  <a:schemeClr val="tx1"/>
                </a:solidFill>
                <a:latin typeface="Times New Roman" pitchFamily="18" charset="0"/>
              </a:defRPr>
            </a:lvl3pPr>
            <a:lvl4pPr marL="1600200" indent="-228600" eaLnBrk="0" hangingPunct="0">
              <a:defRPr sz="1400">
                <a:solidFill>
                  <a:schemeClr val="tx1"/>
                </a:solidFill>
                <a:latin typeface="Times New Roman" pitchFamily="18" charset="0"/>
              </a:defRPr>
            </a:lvl4pPr>
            <a:lvl5pPr marL="2057400" indent="-228600" eaLnBrk="0" hangingPunct="0">
              <a:defRPr sz="1400">
                <a:solidFill>
                  <a:schemeClr val="tx1"/>
                </a:solidFill>
                <a:latin typeface="Times New Roman" pitchFamily="18" charset="0"/>
              </a:defRPr>
            </a:lvl5pPr>
            <a:lvl6pPr marL="2514600" indent="-228600" algn="ctr" eaLnBrk="0" fontAlgn="base" hangingPunct="0">
              <a:spcBef>
                <a:spcPct val="0"/>
              </a:spcBef>
              <a:spcAft>
                <a:spcPct val="0"/>
              </a:spcAft>
              <a:defRPr sz="1400">
                <a:solidFill>
                  <a:schemeClr val="tx1"/>
                </a:solidFill>
                <a:latin typeface="Times New Roman" pitchFamily="18" charset="0"/>
              </a:defRPr>
            </a:lvl6pPr>
            <a:lvl7pPr marL="2971800" indent="-228600" algn="ctr" eaLnBrk="0" fontAlgn="base" hangingPunct="0">
              <a:spcBef>
                <a:spcPct val="0"/>
              </a:spcBef>
              <a:spcAft>
                <a:spcPct val="0"/>
              </a:spcAft>
              <a:defRPr sz="1400">
                <a:solidFill>
                  <a:schemeClr val="tx1"/>
                </a:solidFill>
                <a:latin typeface="Times New Roman" pitchFamily="18" charset="0"/>
              </a:defRPr>
            </a:lvl7pPr>
            <a:lvl8pPr marL="3429000" indent="-228600" algn="ctr" eaLnBrk="0" fontAlgn="base" hangingPunct="0">
              <a:spcBef>
                <a:spcPct val="0"/>
              </a:spcBef>
              <a:spcAft>
                <a:spcPct val="0"/>
              </a:spcAft>
              <a:defRPr sz="1400">
                <a:solidFill>
                  <a:schemeClr val="tx1"/>
                </a:solidFill>
                <a:latin typeface="Times New Roman" pitchFamily="18" charset="0"/>
              </a:defRPr>
            </a:lvl8pPr>
            <a:lvl9pPr marL="3886200" indent="-228600" algn="ctr" eaLnBrk="0" fontAlgn="base" hangingPunct="0">
              <a:spcBef>
                <a:spcPct val="0"/>
              </a:spcBef>
              <a:spcAft>
                <a:spcPct val="0"/>
              </a:spcAft>
              <a:defRPr sz="1400">
                <a:solidFill>
                  <a:schemeClr val="tx1"/>
                </a:solidFill>
                <a:latin typeface="Times New Roman" pitchFamily="18" charset="0"/>
              </a:defRPr>
            </a:lvl9pPr>
          </a:lstStyle>
          <a:p>
            <a:pPr eaLnBrk="1" hangingPunct="1"/>
            <a:fld id="{ED1C522C-CFF7-41FF-81AC-2742EECAEE54}" type="slidenum">
              <a:rPr lang="de-DE" sz="1200" smtClean="0"/>
              <a:pPr eaLnBrk="1" hangingPunct="1"/>
              <a:t>6</a:t>
            </a:fld>
            <a:endParaRPr lang="de-DE" sz="1200"/>
          </a:p>
        </p:txBody>
      </p:sp>
      <p:sp>
        <p:nvSpPr>
          <p:cNvPr id="29699" name="Rectangle 2"/>
          <p:cNvSpPr>
            <a:spLocks noGrp="1" noRot="1" noChangeAspect="1" noChangeArrowheads="1" noTextEdit="1"/>
          </p:cNvSpPr>
          <p:nvPr>
            <p:ph type="sldImg"/>
          </p:nvPr>
        </p:nvSpPr>
        <p:spPr>
          <a:xfrm>
            <a:off x="898525" y="741363"/>
            <a:ext cx="4954588" cy="3714750"/>
          </a:xfrm>
          <a:ln/>
        </p:spPr>
      </p:sp>
      <p:sp>
        <p:nvSpPr>
          <p:cNvPr id="29700" name="Rectangle 3"/>
          <p:cNvSpPr>
            <a:spLocks noGrp="1" noChangeArrowheads="1"/>
          </p:cNvSpPr>
          <p:nvPr>
            <p:ph type="body" idx="1"/>
          </p:nvPr>
        </p:nvSpPr>
        <p:spPr>
          <a:xfrm>
            <a:off x="901189" y="4704319"/>
            <a:ext cx="4946088" cy="445880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latin typeface="Arial" pitchFamily="34" charset="0"/>
                <a:cs typeface="Arial" pitchFamily="34" charset="0"/>
              </a:rPr>
              <a:t>MH: Unterscheidet </a:t>
            </a:r>
            <a:r>
              <a:rPr lang="en-US" dirty="0" err="1">
                <a:latin typeface="Arial" pitchFamily="34" charset="0"/>
                <a:cs typeface="Arial" pitchFamily="34" charset="0"/>
              </a:rPr>
              <a:t>sich</a:t>
            </a:r>
            <a:r>
              <a:rPr lang="en-US" dirty="0">
                <a:latin typeface="Arial" pitchFamily="34" charset="0"/>
                <a:cs typeface="Arial" pitchFamily="34" charset="0"/>
              </a:rPr>
              <a:t> der Font auf </a:t>
            </a:r>
            <a:r>
              <a:rPr lang="en-US" dirty="0" err="1">
                <a:latin typeface="Arial" pitchFamily="34" charset="0"/>
                <a:cs typeface="Arial" pitchFamily="34" charset="0"/>
              </a:rPr>
              <a:t>dieser</a:t>
            </a:r>
            <a:r>
              <a:rPr lang="en-US" dirty="0">
                <a:latin typeface="Arial" pitchFamily="34" charset="0"/>
                <a:cs typeface="Arial" pitchFamily="34" charset="0"/>
              </a:rPr>
              <a:t> </a:t>
            </a:r>
            <a:r>
              <a:rPr lang="en-US" dirty="0" err="1">
                <a:latin typeface="Arial" pitchFamily="34" charset="0"/>
                <a:cs typeface="Arial" pitchFamily="34" charset="0"/>
              </a:rPr>
              <a:t>Folie</a:t>
            </a:r>
            <a:r>
              <a:rPr lang="en-US" dirty="0">
                <a:latin typeface="Arial" pitchFamily="34" charset="0"/>
                <a:cs typeface="Arial" pitchFamily="34" charset="0"/>
              </a:rPr>
              <a:t> </a:t>
            </a:r>
            <a:r>
              <a:rPr lang="en-US" dirty="0" err="1">
                <a:latin typeface="Arial" pitchFamily="34" charset="0"/>
                <a:cs typeface="Arial" pitchFamily="34" charset="0"/>
              </a:rPr>
              <a:t>absichtlich</a:t>
            </a:r>
            <a:r>
              <a:rPr lang="en-US" dirty="0">
                <a:latin typeface="Arial" pitchFamily="34" charset="0"/>
                <a:cs typeface="Arial" pitchFamily="34" charset="0"/>
              </a:rPr>
              <a:t> von den </a:t>
            </a:r>
            <a:r>
              <a:rPr lang="en-US" dirty="0" err="1">
                <a:latin typeface="Arial" pitchFamily="34" charset="0"/>
                <a:cs typeface="Arial" pitchFamily="34" charset="0"/>
              </a:rPr>
              <a:t>anderen</a:t>
            </a:r>
            <a:r>
              <a:rPr lang="en-US" dirty="0">
                <a:latin typeface="Arial" pitchFamily="34" charset="0"/>
                <a:cs typeface="Arial" pitchFamily="34" charset="0"/>
              </a:rPr>
              <a:t>?</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Times New Roman" pitchFamily="18" charset="0"/>
              </a:defRPr>
            </a:lvl1pPr>
            <a:lvl2pPr marL="742950" indent="-285750" eaLnBrk="0" hangingPunct="0">
              <a:defRPr sz="1400">
                <a:solidFill>
                  <a:schemeClr val="tx1"/>
                </a:solidFill>
                <a:latin typeface="Times New Roman" pitchFamily="18" charset="0"/>
              </a:defRPr>
            </a:lvl2pPr>
            <a:lvl3pPr marL="1143000" indent="-228600" eaLnBrk="0" hangingPunct="0">
              <a:defRPr sz="1400">
                <a:solidFill>
                  <a:schemeClr val="tx1"/>
                </a:solidFill>
                <a:latin typeface="Times New Roman" pitchFamily="18" charset="0"/>
              </a:defRPr>
            </a:lvl3pPr>
            <a:lvl4pPr marL="1600200" indent="-228600" eaLnBrk="0" hangingPunct="0">
              <a:defRPr sz="1400">
                <a:solidFill>
                  <a:schemeClr val="tx1"/>
                </a:solidFill>
                <a:latin typeface="Times New Roman" pitchFamily="18" charset="0"/>
              </a:defRPr>
            </a:lvl4pPr>
            <a:lvl5pPr marL="2057400" indent="-228600" eaLnBrk="0" hangingPunct="0">
              <a:defRPr sz="1400">
                <a:solidFill>
                  <a:schemeClr val="tx1"/>
                </a:solidFill>
                <a:latin typeface="Times New Roman" pitchFamily="18" charset="0"/>
              </a:defRPr>
            </a:lvl5pPr>
            <a:lvl6pPr marL="2514600" indent="-228600" algn="ctr" eaLnBrk="0" fontAlgn="base" hangingPunct="0">
              <a:spcBef>
                <a:spcPct val="0"/>
              </a:spcBef>
              <a:spcAft>
                <a:spcPct val="0"/>
              </a:spcAft>
              <a:defRPr sz="1400">
                <a:solidFill>
                  <a:schemeClr val="tx1"/>
                </a:solidFill>
                <a:latin typeface="Times New Roman" pitchFamily="18" charset="0"/>
              </a:defRPr>
            </a:lvl6pPr>
            <a:lvl7pPr marL="2971800" indent="-228600" algn="ctr" eaLnBrk="0" fontAlgn="base" hangingPunct="0">
              <a:spcBef>
                <a:spcPct val="0"/>
              </a:spcBef>
              <a:spcAft>
                <a:spcPct val="0"/>
              </a:spcAft>
              <a:defRPr sz="1400">
                <a:solidFill>
                  <a:schemeClr val="tx1"/>
                </a:solidFill>
                <a:latin typeface="Times New Roman" pitchFamily="18" charset="0"/>
              </a:defRPr>
            </a:lvl7pPr>
            <a:lvl8pPr marL="3429000" indent="-228600" algn="ctr" eaLnBrk="0" fontAlgn="base" hangingPunct="0">
              <a:spcBef>
                <a:spcPct val="0"/>
              </a:spcBef>
              <a:spcAft>
                <a:spcPct val="0"/>
              </a:spcAft>
              <a:defRPr sz="1400">
                <a:solidFill>
                  <a:schemeClr val="tx1"/>
                </a:solidFill>
                <a:latin typeface="Times New Roman" pitchFamily="18" charset="0"/>
              </a:defRPr>
            </a:lvl8pPr>
            <a:lvl9pPr marL="3886200" indent="-228600" algn="ctr" eaLnBrk="0" fontAlgn="base" hangingPunct="0">
              <a:spcBef>
                <a:spcPct val="0"/>
              </a:spcBef>
              <a:spcAft>
                <a:spcPct val="0"/>
              </a:spcAft>
              <a:defRPr sz="1400">
                <a:solidFill>
                  <a:schemeClr val="tx1"/>
                </a:solidFill>
                <a:latin typeface="Times New Roman" pitchFamily="18" charset="0"/>
              </a:defRPr>
            </a:lvl9pPr>
          </a:lstStyle>
          <a:p>
            <a:pPr eaLnBrk="1" hangingPunct="1"/>
            <a:fld id="{71EA6792-C728-4A58-B636-E3EBB09A22F2}" type="slidenum">
              <a:rPr lang="de-DE" sz="1200" smtClean="0">
                <a:solidFill>
                  <a:prstClr val="black"/>
                </a:solidFill>
              </a:rPr>
              <a:pPr eaLnBrk="1" hangingPunct="1"/>
              <a:t>7</a:t>
            </a:fld>
            <a:endParaRPr lang="de-DE" sz="1200">
              <a:solidFill>
                <a:prstClr val="black"/>
              </a:solidFill>
            </a:endParaRPr>
          </a:p>
        </p:txBody>
      </p:sp>
      <p:sp>
        <p:nvSpPr>
          <p:cNvPr id="34819" name="Rectangle 2"/>
          <p:cNvSpPr>
            <a:spLocks noGrp="1" noRot="1" noChangeAspect="1" noChangeArrowheads="1" noTextEdit="1"/>
          </p:cNvSpPr>
          <p:nvPr>
            <p:ph type="sldImg"/>
          </p:nvPr>
        </p:nvSpPr>
        <p:spPr>
          <a:xfrm>
            <a:off x="898525" y="741363"/>
            <a:ext cx="4954588" cy="3714750"/>
          </a:xfrm>
          <a:ln/>
        </p:spPr>
      </p:sp>
      <p:sp>
        <p:nvSpPr>
          <p:cNvPr id="34820" name="Rectangle 3"/>
          <p:cNvSpPr>
            <a:spLocks noGrp="1" noChangeArrowheads="1"/>
          </p:cNvSpPr>
          <p:nvPr>
            <p:ph type="body" idx="1"/>
          </p:nvPr>
        </p:nvSpPr>
        <p:spPr>
          <a:xfrm>
            <a:off x="901189" y="4704319"/>
            <a:ext cx="4946088" cy="445880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atin typeface="Arial" pitchFamily="34" charset="0"/>
                <a:cs typeface="Arial" pitchFamily="34" charset="0"/>
              </a:rPr>
              <a:t>MH: Unterscheidet sich der Font auf dieser Folie absichtlich von den anderen?</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Times New Roman" pitchFamily="18" charset="0"/>
              </a:defRPr>
            </a:lvl1pPr>
            <a:lvl2pPr marL="742950" indent="-285750" eaLnBrk="0" hangingPunct="0">
              <a:defRPr sz="1400">
                <a:solidFill>
                  <a:schemeClr val="tx1"/>
                </a:solidFill>
                <a:latin typeface="Times New Roman" pitchFamily="18" charset="0"/>
              </a:defRPr>
            </a:lvl2pPr>
            <a:lvl3pPr marL="1143000" indent="-228600" eaLnBrk="0" hangingPunct="0">
              <a:defRPr sz="1400">
                <a:solidFill>
                  <a:schemeClr val="tx1"/>
                </a:solidFill>
                <a:latin typeface="Times New Roman" pitchFamily="18" charset="0"/>
              </a:defRPr>
            </a:lvl3pPr>
            <a:lvl4pPr marL="1600200" indent="-228600" eaLnBrk="0" hangingPunct="0">
              <a:defRPr sz="1400">
                <a:solidFill>
                  <a:schemeClr val="tx1"/>
                </a:solidFill>
                <a:latin typeface="Times New Roman" pitchFamily="18" charset="0"/>
              </a:defRPr>
            </a:lvl4pPr>
            <a:lvl5pPr marL="2057400" indent="-228600" eaLnBrk="0" hangingPunct="0">
              <a:defRPr sz="1400">
                <a:solidFill>
                  <a:schemeClr val="tx1"/>
                </a:solidFill>
                <a:latin typeface="Times New Roman" pitchFamily="18" charset="0"/>
              </a:defRPr>
            </a:lvl5pPr>
            <a:lvl6pPr marL="2514600" indent="-228600" algn="ctr" eaLnBrk="0" fontAlgn="base" hangingPunct="0">
              <a:spcBef>
                <a:spcPct val="0"/>
              </a:spcBef>
              <a:spcAft>
                <a:spcPct val="0"/>
              </a:spcAft>
              <a:defRPr sz="1400">
                <a:solidFill>
                  <a:schemeClr val="tx1"/>
                </a:solidFill>
                <a:latin typeface="Times New Roman" pitchFamily="18" charset="0"/>
              </a:defRPr>
            </a:lvl6pPr>
            <a:lvl7pPr marL="2971800" indent="-228600" algn="ctr" eaLnBrk="0" fontAlgn="base" hangingPunct="0">
              <a:spcBef>
                <a:spcPct val="0"/>
              </a:spcBef>
              <a:spcAft>
                <a:spcPct val="0"/>
              </a:spcAft>
              <a:defRPr sz="1400">
                <a:solidFill>
                  <a:schemeClr val="tx1"/>
                </a:solidFill>
                <a:latin typeface="Times New Roman" pitchFamily="18" charset="0"/>
              </a:defRPr>
            </a:lvl7pPr>
            <a:lvl8pPr marL="3429000" indent="-228600" algn="ctr" eaLnBrk="0" fontAlgn="base" hangingPunct="0">
              <a:spcBef>
                <a:spcPct val="0"/>
              </a:spcBef>
              <a:spcAft>
                <a:spcPct val="0"/>
              </a:spcAft>
              <a:defRPr sz="1400">
                <a:solidFill>
                  <a:schemeClr val="tx1"/>
                </a:solidFill>
                <a:latin typeface="Times New Roman" pitchFamily="18" charset="0"/>
              </a:defRPr>
            </a:lvl8pPr>
            <a:lvl9pPr marL="3886200" indent="-228600" algn="ctr" eaLnBrk="0" fontAlgn="base" hangingPunct="0">
              <a:spcBef>
                <a:spcPct val="0"/>
              </a:spcBef>
              <a:spcAft>
                <a:spcPct val="0"/>
              </a:spcAft>
              <a:defRPr sz="1400">
                <a:solidFill>
                  <a:schemeClr val="tx1"/>
                </a:solidFill>
                <a:latin typeface="Times New Roman" pitchFamily="18" charset="0"/>
              </a:defRPr>
            </a:lvl9pPr>
          </a:lstStyle>
          <a:p>
            <a:pPr eaLnBrk="1" hangingPunct="1"/>
            <a:fld id="{C7A7EAFB-456B-4C4A-905A-F03EE747C3EA}" type="slidenum">
              <a:rPr lang="de-DE" sz="1200" smtClean="0"/>
              <a:pPr eaLnBrk="1" hangingPunct="1"/>
              <a:t>8</a:t>
            </a:fld>
            <a:endParaRPr lang="de-DE" sz="1200"/>
          </a:p>
        </p:txBody>
      </p:sp>
      <p:sp>
        <p:nvSpPr>
          <p:cNvPr id="31747" name="Rectangle 2"/>
          <p:cNvSpPr>
            <a:spLocks noGrp="1" noRot="1" noChangeAspect="1" noChangeArrowheads="1" noTextEdit="1"/>
          </p:cNvSpPr>
          <p:nvPr>
            <p:ph type="sldImg"/>
          </p:nvPr>
        </p:nvSpPr>
        <p:spPr>
          <a:xfrm>
            <a:off x="898525" y="741363"/>
            <a:ext cx="4954588" cy="3714750"/>
          </a:xfrm>
          <a:ln/>
        </p:spPr>
      </p:sp>
      <p:sp>
        <p:nvSpPr>
          <p:cNvPr id="31748" name="Rectangle 3"/>
          <p:cNvSpPr>
            <a:spLocks noGrp="1" noChangeArrowheads="1"/>
          </p:cNvSpPr>
          <p:nvPr>
            <p:ph type="body" idx="1"/>
          </p:nvPr>
        </p:nvSpPr>
        <p:spPr>
          <a:xfrm>
            <a:off x="901189" y="4704319"/>
            <a:ext cx="4946088" cy="445880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atin typeface="Arial" pitchFamily="34" charset="0"/>
                <a:cs typeface="Arial" pitchFamily="34" charset="0"/>
              </a:rPr>
              <a:t>MH: Unterscheidet sich der Font auf dieser Folie absichtlich von den anderen?</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Times New Roman" pitchFamily="18" charset="0"/>
              </a:defRPr>
            </a:lvl1pPr>
            <a:lvl2pPr marL="742950" indent="-285750" eaLnBrk="0" hangingPunct="0">
              <a:defRPr sz="1400">
                <a:solidFill>
                  <a:schemeClr val="tx1"/>
                </a:solidFill>
                <a:latin typeface="Times New Roman" pitchFamily="18" charset="0"/>
              </a:defRPr>
            </a:lvl2pPr>
            <a:lvl3pPr marL="1143000" indent="-228600" eaLnBrk="0" hangingPunct="0">
              <a:defRPr sz="1400">
                <a:solidFill>
                  <a:schemeClr val="tx1"/>
                </a:solidFill>
                <a:latin typeface="Times New Roman" pitchFamily="18" charset="0"/>
              </a:defRPr>
            </a:lvl3pPr>
            <a:lvl4pPr marL="1600200" indent="-228600" eaLnBrk="0" hangingPunct="0">
              <a:defRPr sz="1400">
                <a:solidFill>
                  <a:schemeClr val="tx1"/>
                </a:solidFill>
                <a:latin typeface="Times New Roman" pitchFamily="18" charset="0"/>
              </a:defRPr>
            </a:lvl4pPr>
            <a:lvl5pPr marL="2057400" indent="-228600" eaLnBrk="0" hangingPunct="0">
              <a:defRPr sz="1400">
                <a:solidFill>
                  <a:schemeClr val="tx1"/>
                </a:solidFill>
                <a:latin typeface="Times New Roman" pitchFamily="18" charset="0"/>
              </a:defRPr>
            </a:lvl5pPr>
            <a:lvl6pPr marL="2514600" indent="-228600" algn="ctr" eaLnBrk="0" fontAlgn="base" hangingPunct="0">
              <a:spcBef>
                <a:spcPct val="0"/>
              </a:spcBef>
              <a:spcAft>
                <a:spcPct val="0"/>
              </a:spcAft>
              <a:defRPr sz="1400">
                <a:solidFill>
                  <a:schemeClr val="tx1"/>
                </a:solidFill>
                <a:latin typeface="Times New Roman" pitchFamily="18" charset="0"/>
              </a:defRPr>
            </a:lvl6pPr>
            <a:lvl7pPr marL="2971800" indent="-228600" algn="ctr" eaLnBrk="0" fontAlgn="base" hangingPunct="0">
              <a:spcBef>
                <a:spcPct val="0"/>
              </a:spcBef>
              <a:spcAft>
                <a:spcPct val="0"/>
              </a:spcAft>
              <a:defRPr sz="1400">
                <a:solidFill>
                  <a:schemeClr val="tx1"/>
                </a:solidFill>
                <a:latin typeface="Times New Roman" pitchFamily="18" charset="0"/>
              </a:defRPr>
            </a:lvl7pPr>
            <a:lvl8pPr marL="3429000" indent="-228600" algn="ctr" eaLnBrk="0" fontAlgn="base" hangingPunct="0">
              <a:spcBef>
                <a:spcPct val="0"/>
              </a:spcBef>
              <a:spcAft>
                <a:spcPct val="0"/>
              </a:spcAft>
              <a:defRPr sz="1400">
                <a:solidFill>
                  <a:schemeClr val="tx1"/>
                </a:solidFill>
                <a:latin typeface="Times New Roman" pitchFamily="18" charset="0"/>
              </a:defRPr>
            </a:lvl8pPr>
            <a:lvl9pPr marL="3886200" indent="-228600" algn="ctr" eaLnBrk="0" fontAlgn="base" hangingPunct="0">
              <a:spcBef>
                <a:spcPct val="0"/>
              </a:spcBef>
              <a:spcAft>
                <a:spcPct val="0"/>
              </a:spcAft>
              <a:defRPr sz="1400">
                <a:solidFill>
                  <a:schemeClr val="tx1"/>
                </a:solidFill>
                <a:latin typeface="Times New Roman" pitchFamily="18" charset="0"/>
              </a:defRPr>
            </a:lvl9pPr>
          </a:lstStyle>
          <a:p>
            <a:pPr eaLnBrk="1" hangingPunct="1"/>
            <a:fld id="{2164D4EE-DAC0-49D9-8363-14E85C81FA2D}" type="slidenum">
              <a:rPr lang="de-DE" sz="1200" smtClean="0"/>
              <a:pPr eaLnBrk="1" hangingPunct="1"/>
              <a:t>9</a:t>
            </a:fld>
            <a:endParaRPr lang="de-DE" sz="120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atin typeface="Arial" pitchFamily="34" charset="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29649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anchor="t" anchorCtr="0" compatLnSpc="1">
            <a:prstTxWarp prst="textNoShape">
              <a:avLst/>
            </a:prstTxWarp>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745496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536983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289316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r>
              <a:rPr lang="de-DE"/>
              <a:t>Wednesday April, 6th  2011</a:t>
            </a:r>
            <a:endParaRPr lang="en-US"/>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defRPr>
                <a:cs typeface="Arial" charset="0"/>
              </a:defRPr>
            </a:lvl1pPr>
          </a:lstStyle>
          <a:p>
            <a:pPr>
              <a:defRPr/>
            </a:pPr>
            <a:endParaRPr lang="en-US"/>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a:defRPr/>
            </a:pPr>
            <a:fld id="{3DCF92E6-7AF6-449C-A430-3501971D2F14}" type="slidenum">
              <a:rPr lang="en-US"/>
              <a:pPr>
                <a:defRPr/>
              </a:pPr>
              <a:t>‹Nr.›</a:t>
            </a:fld>
            <a:endParaRPr lang="en-US"/>
          </a:p>
        </p:txBody>
      </p:sp>
    </p:spTree>
    <p:extLst>
      <p:ext uri="{BB962C8B-B14F-4D97-AF65-F5344CB8AC3E}">
        <p14:creationId xmlns:p14="http://schemas.microsoft.com/office/powerpoint/2010/main" val="37143404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endParaRPr lang="de-DE"/>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fld id="{0ECC6B09-AB7B-45AF-A0F0-3B3DE66CD6EF}" type="datetimeFigureOut">
              <a:rPr lang="en-US"/>
              <a:pPr>
                <a:defRPr/>
              </a:pPr>
              <a:t>3/14/2022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FCA50A3-BB7D-47EA-8F5D-FCC6A12BE790}" type="slidenum">
              <a:rPr lang="en-US"/>
              <a:pPr>
                <a:defRPr/>
              </a:pPr>
              <a:t>‹Nr.›</a:t>
            </a:fld>
            <a:endParaRPr lang="en-US"/>
          </a:p>
        </p:txBody>
      </p:sp>
    </p:spTree>
    <p:extLst>
      <p:ext uri="{BB962C8B-B14F-4D97-AF65-F5344CB8AC3E}">
        <p14:creationId xmlns:p14="http://schemas.microsoft.com/office/powerpoint/2010/main" val="33530816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de-DE"/>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Rectangle 4"/>
          <p:cNvSpPr>
            <a:spLocks noGrp="1" noChangeArrowheads="1"/>
          </p:cNvSpPr>
          <p:nvPr>
            <p:ph type="dt" sz="half" idx="10"/>
          </p:nvPr>
        </p:nvSpPr>
        <p:spPr>
          <a:ln/>
        </p:spPr>
        <p:txBody>
          <a:bodyPr/>
          <a:lstStyle>
            <a:lvl1pPr>
              <a:defRPr/>
            </a:lvl1pPr>
          </a:lstStyle>
          <a:p>
            <a:pPr>
              <a:defRPr/>
            </a:pPr>
            <a:fld id="{A05F733F-69DD-410A-BF96-CD46B62E5B7E}" type="datetimeFigureOut">
              <a:rPr lang="en-US"/>
              <a:pPr>
                <a:defRPr/>
              </a:pPr>
              <a:t>3/14/2022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5949590-01F6-4F12-A93D-98BEDED6166C}" type="slidenum">
              <a:rPr lang="en-US"/>
              <a:pPr>
                <a:defRPr/>
              </a:pPr>
              <a:t>‹Nr.›</a:t>
            </a:fld>
            <a:endParaRPr lang="en-US"/>
          </a:p>
        </p:txBody>
      </p:sp>
    </p:spTree>
    <p:extLst>
      <p:ext uri="{BB962C8B-B14F-4D97-AF65-F5344CB8AC3E}">
        <p14:creationId xmlns:p14="http://schemas.microsoft.com/office/powerpoint/2010/main" val="18483770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endParaRPr lang="de-DE"/>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8FBFF3C7-65F5-4B7A-9171-4D9AFF5B35BA}" type="datetimeFigureOut">
              <a:rPr lang="en-US"/>
              <a:pPr>
                <a:defRPr/>
              </a:pPr>
              <a:t>3/14/2022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A81762C-03C7-4223-819F-9B5647E7B5FF}" type="slidenum">
              <a:rPr lang="en-US"/>
              <a:pPr>
                <a:defRPr/>
              </a:pPr>
              <a:t>‹Nr.›</a:t>
            </a:fld>
            <a:endParaRPr lang="en-US"/>
          </a:p>
        </p:txBody>
      </p:sp>
    </p:spTree>
    <p:extLst>
      <p:ext uri="{BB962C8B-B14F-4D97-AF65-F5344CB8AC3E}">
        <p14:creationId xmlns:p14="http://schemas.microsoft.com/office/powerpoint/2010/main" val="26688652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de-DE"/>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5" name="Rectangle 4"/>
          <p:cNvSpPr>
            <a:spLocks noGrp="1" noChangeArrowheads="1"/>
          </p:cNvSpPr>
          <p:nvPr>
            <p:ph type="dt" sz="half" idx="10"/>
          </p:nvPr>
        </p:nvSpPr>
        <p:spPr>
          <a:ln/>
        </p:spPr>
        <p:txBody>
          <a:bodyPr/>
          <a:lstStyle>
            <a:lvl1pPr>
              <a:defRPr/>
            </a:lvl1pPr>
          </a:lstStyle>
          <a:p>
            <a:pPr>
              <a:defRPr/>
            </a:pPr>
            <a:fld id="{F08E109F-2B65-4C9D-BB1B-936699EF919F}" type="datetimeFigureOut">
              <a:rPr lang="en-US"/>
              <a:pPr>
                <a:defRPr/>
              </a:pPr>
              <a:t>3/14/2022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0BE320A-88EE-4BE7-B704-A1C2C157FD9C}" type="slidenum">
              <a:rPr lang="en-US"/>
              <a:pPr>
                <a:defRPr/>
              </a:pPr>
              <a:t>‹Nr.›</a:t>
            </a:fld>
            <a:endParaRPr lang="en-US"/>
          </a:p>
        </p:txBody>
      </p:sp>
    </p:spTree>
    <p:extLst>
      <p:ext uri="{BB962C8B-B14F-4D97-AF65-F5344CB8AC3E}">
        <p14:creationId xmlns:p14="http://schemas.microsoft.com/office/powerpoint/2010/main" val="31833388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endParaRPr lang="de-DE"/>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7" name="Rectangle 4"/>
          <p:cNvSpPr>
            <a:spLocks noGrp="1" noChangeArrowheads="1"/>
          </p:cNvSpPr>
          <p:nvPr>
            <p:ph type="dt" sz="half" idx="10"/>
          </p:nvPr>
        </p:nvSpPr>
        <p:spPr>
          <a:ln/>
        </p:spPr>
        <p:txBody>
          <a:bodyPr/>
          <a:lstStyle>
            <a:lvl1pPr>
              <a:defRPr/>
            </a:lvl1pPr>
          </a:lstStyle>
          <a:p>
            <a:pPr>
              <a:defRPr/>
            </a:pPr>
            <a:fld id="{AE81A23A-3E43-4AC7-A309-BF4A9B88C183}" type="datetimeFigureOut">
              <a:rPr lang="en-US"/>
              <a:pPr>
                <a:defRPr/>
              </a:pPr>
              <a:t>3/14/2022</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59038EB-EAF4-401E-959F-654147288F70}" type="slidenum">
              <a:rPr lang="en-US"/>
              <a:pPr>
                <a:defRPr/>
              </a:pPr>
              <a:t>‹Nr.›</a:t>
            </a:fld>
            <a:endParaRPr lang="en-US"/>
          </a:p>
        </p:txBody>
      </p:sp>
    </p:spTree>
    <p:extLst>
      <p:ext uri="{BB962C8B-B14F-4D97-AF65-F5344CB8AC3E}">
        <p14:creationId xmlns:p14="http://schemas.microsoft.com/office/powerpoint/2010/main" val="9883304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de-DE"/>
          </a:p>
        </p:txBody>
      </p:sp>
      <p:sp>
        <p:nvSpPr>
          <p:cNvPr id="3" name="Rectangle 4"/>
          <p:cNvSpPr>
            <a:spLocks noGrp="1" noChangeArrowheads="1"/>
          </p:cNvSpPr>
          <p:nvPr>
            <p:ph type="dt" sz="half" idx="10"/>
          </p:nvPr>
        </p:nvSpPr>
        <p:spPr>
          <a:ln/>
        </p:spPr>
        <p:txBody>
          <a:bodyPr/>
          <a:lstStyle>
            <a:lvl1pPr>
              <a:defRPr/>
            </a:lvl1pPr>
          </a:lstStyle>
          <a:p>
            <a:pPr>
              <a:defRPr/>
            </a:pPr>
            <a:fld id="{7C7BF4B7-FC49-46B9-8047-0B87933571B3}" type="datetimeFigureOut">
              <a:rPr lang="en-US"/>
              <a:pPr>
                <a:defRPr/>
              </a:pPr>
              <a:t>3/14/2022</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D46226E-4C7C-4D26-8E81-E69EB5DF8EA7}" type="slidenum">
              <a:rPr lang="en-US"/>
              <a:pPr>
                <a:defRPr/>
              </a:pPr>
              <a:t>‹Nr.›</a:t>
            </a:fld>
            <a:endParaRPr lang="en-US"/>
          </a:p>
        </p:txBody>
      </p:sp>
    </p:spTree>
    <p:extLst>
      <p:ext uri="{BB962C8B-B14F-4D97-AF65-F5344CB8AC3E}">
        <p14:creationId xmlns:p14="http://schemas.microsoft.com/office/powerpoint/2010/main" val="391047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89988059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DC60E90F-0D57-48E3-B3E3-E47EB1565671}" type="datetimeFigureOut">
              <a:rPr lang="en-US"/>
              <a:pPr>
                <a:defRPr/>
              </a:pPr>
              <a:t>3/14/2022</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B2FE8A4-6BFC-4152-A28F-612A1019E53C}" type="slidenum">
              <a:rPr lang="en-US"/>
              <a:pPr>
                <a:defRPr/>
              </a:pPr>
              <a:t>‹Nr.›</a:t>
            </a:fld>
            <a:endParaRPr lang="en-US"/>
          </a:p>
        </p:txBody>
      </p:sp>
    </p:spTree>
    <p:extLst>
      <p:ext uri="{BB962C8B-B14F-4D97-AF65-F5344CB8AC3E}">
        <p14:creationId xmlns:p14="http://schemas.microsoft.com/office/powerpoint/2010/main" val="5848344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endParaRPr lang="de-DE"/>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97903839-BFE9-4E13-AF94-7A2E695A232C}" type="datetimeFigureOut">
              <a:rPr lang="en-US"/>
              <a:pPr>
                <a:defRPr/>
              </a:pPr>
              <a:t>3/14/2022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86C36FC-4C83-4378-A5FF-D3BF28892F52}" type="slidenum">
              <a:rPr lang="en-US"/>
              <a:pPr>
                <a:defRPr/>
              </a:pPr>
              <a:t>‹Nr.›</a:t>
            </a:fld>
            <a:endParaRPr lang="en-US"/>
          </a:p>
        </p:txBody>
      </p:sp>
    </p:spTree>
    <p:extLst>
      <p:ext uri="{BB962C8B-B14F-4D97-AF65-F5344CB8AC3E}">
        <p14:creationId xmlns:p14="http://schemas.microsoft.com/office/powerpoint/2010/main" val="32049659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endParaRPr lang="de-DE"/>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D1411444-5E50-442F-9271-410A8D284E8B}" type="datetimeFigureOut">
              <a:rPr lang="en-US"/>
              <a:pPr>
                <a:defRPr/>
              </a:pPr>
              <a:t>3/14/2022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0FEAD71-46D3-4B3B-B465-76BF0290A41F}" type="slidenum">
              <a:rPr lang="en-US"/>
              <a:pPr>
                <a:defRPr/>
              </a:pPr>
              <a:t>‹Nr.›</a:t>
            </a:fld>
            <a:endParaRPr lang="en-US"/>
          </a:p>
        </p:txBody>
      </p:sp>
    </p:spTree>
    <p:extLst>
      <p:ext uri="{BB962C8B-B14F-4D97-AF65-F5344CB8AC3E}">
        <p14:creationId xmlns:p14="http://schemas.microsoft.com/office/powerpoint/2010/main" val="212031456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de-DE"/>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Rectangle 4"/>
          <p:cNvSpPr>
            <a:spLocks noGrp="1" noChangeArrowheads="1"/>
          </p:cNvSpPr>
          <p:nvPr>
            <p:ph type="dt" sz="half" idx="10"/>
          </p:nvPr>
        </p:nvSpPr>
        <p:spPr>
          <a:ln/>
        </p:spPr>
        <p:txBody>
          <a:bodyPr/>
          <a:lstStyle>
            <a:lvl1pPr>
              <a:defRPr/>
            </a:lvl1pPr>
          </a:lstStyle>
          <a:p>
            <a:pPr>
              <a:defRPr/>
            </a:pPr>
            <a:fld id="{97F08482-516D-42D6-AB7C-4FCE9F685F0E}" type="datetimeFigureOut">
              <a:rPr lang="en-US"/>
              <a:pPr>
                <a:defRPr/>
              </a:pPr>
              <a:t>3/14/2022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F0592F4-73DD-48F7-9B6B-E35CAB8F86AF}" type="slidenum">
              <a:rPr lang="en-US"/>
              <a:pPr>
                <a:defRPr/>
              </a:pPr>
              <a:t>‹Nr.›</a:t>
            </a:fld>
            <a:endParaRPr lang="en-US"/>
          </a:p>
        </p:txBody>
      </p:sp>
    </p:spTree>
    <p:extLst>
      <p:ext uri="{BB962C8B-B14F-4D97-AF65-F5344CB8AC3E}">
        <p14:creationId xmlns:p14="http://schemas.microsoft.com/office/powerpoint/2010/main" val="35158630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endParaRPr lang="de-DE"/>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Rectangle 4"/>
          <p:cNvSpPr>
            <a:spLocks noGrp="1" noChangeArrowheads="1"/>
          </p:cNvSpPr>
          <p:nvPr>
            <p:ph type="dt" sz="half" idx="10"/>
          </p:nvPr>
        </p:nvSpPr>
        <p:spPr>
          <a:ln/>
        </p:spPr>
        <p:txBody>
          <a:bodyPr/>
          <a:lstStyle>
            <a:lvl1pPr>
              <a:defRPr/>
            </a:lvl1pPr>
          </a:lstStyle>
          <a:p>
            <a:pPr>
              <a:defRPr/>
            </a:pPr>
            <a:fld id="{984DE917-3941-46D1-8F4B-FC13DDDBCFB6}" type="datetimeFigureOut">
              <a:rPr lang="en-US"/>
              <a:pPr>
                <a:defRPr/>
              </a:pPr>
              <a:t>3/14/2022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7A33B40-D8B4-4E8E-B7F2-5EBCF52E86DA}" type="slidenum">
              <a:rPr lang="en-US"/>
              <a:pPr>
                <a:defRPr/>
              </a:pPr>
              <a:t>‹Nr.›</a:t>
            </a:fld>
            <a:endParaRPr lang="en-US"/>
          </a:p>
        </p:txBody>
      </p:sp>
    </p:spTree>
    <p:extLst>
      <p:ext uri="{BB962C8B-B14F-4D97-AF65-F5344CB8AC3E}">
        <p14:creationId xmlns:p14="http://schemas.microsoft.com/office/powerpoint/2010/main" val="9726185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endParaRPr lang="de-DE"/>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de-DE"/>
          </a:p>
        </p:txBody>
      </p:sp>
      <p:sp>
        <p:nvSpPr>
          <p:cNvPr id="4" name="Rectangle 6"/>
          <p:cNvSpPr>
            <a:spLocks noGrp="1" noChangeArrowheads="1"/>
          </p:cNvSpPr>
          <p:nvPr>
            <p:ph type="sldNum" sz="quarter" idx="10"/>
          </p:nvPr>
        </p:nvSpPr>
        <p:spPr>
          <a:ln/>
        </p:spPr>
        <p:txBody>
          <a:bodyPr/>
          <a:lstStyle>
            <a:lvl1pPr>
              <a:defRPr/>
            </a:lvl1pPr>
          </a:lstStyle>
          <a:p>
            <a:pPr>
              <a:defRPr/>
            </a:pPr>
            <a:fld id="{5ADBABA1-E4AB-4DD3-8B8A-B44FAA46A84C}" type="slidenum">
              <a:rPr lang="en-US"/>
              <a:pPr>
                <a:defRPr/>
              </a:pPr>
              <a:t>‹Nr.›</a:t>
            </a:fld>
            <a:endParaRPr lang="en-US"/>
          </a:p>
        </p:txBody>
      </p:sp>
    </p:spTree>
    <p:extLst>
      <p:ext uri="{BB962C8B-B14F-4D97-AF65-F5344CB8AC3E}">
        <p14:creationId xmlns:p14="http://schemas.microsoft.com/office/powerpoint/2010/main" val="195276868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de-DE"/>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Rectangle 6"/>
          <p:cNvSpPr>
            <a:spLocks noGrp="1" noChangeArrowheads="1"/>
          </p:cNvSpPr>
          <p:nvPr>
            <p:ph type="sldNum" sz="quarter" idx="10"/>
          </p:nvPr>
        </p:nvSpPr>
        <p:spPr>
          <a:ln/>
        </p:spPr>
        <p:txBody>
          <a:bodyPr/>
          <a:lstStyle>
            <a:lvl1pPr>
              <a:defRPr/>
            </a:lvl1pPr>
          </a:lstStyle>
          <a:p>
            <a:pPr>
              <a:defRPr/>
            </a:pPr>
            <a:fld id="{B3B733F0-F18D-441D-8EBC-E440F5C05366}" type="slidenum">
              <a:rPr lang="en-US"/>
              <a:pPr>
                <a:defRPr/>
              </a:pPr>
              <a:t>‹Nr.›</a:t>
            </a:fld>
            <a:endParaRPr lang="en-US"/>
          </a:p>
        </p:txBody>
      </p:sp>
    </p:spTree>
    <p:extLst>
      <p:ext uri="{BB962C8B-B14F-4D97-AF65-F5344CB8AC3E}">
        <p14:creationId xmlns:p14="http://schemas.microsoft.com/office/powerpoint/2010/main" val="217980017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endParaRPr lang="de-DE"/>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08A47337-F80A-4F59-84AA-C611002CB8B3}" type="slidenum">
              <a:rPr lang="en-US"/>
              <a:pPr>
                <a:defRPr/>
              </a:pPr>
              <a:t>‹Nr.›</a:t>
            </a:fld>
            <a:endParaRPr lang="en-US"/>
          </a:p>
        </p:txBody>
      </p:sp>
    </p:spTree>
    <p:extLst>
      <p:ext uri="{BB962C8B-B14F-4D97-AF65-F5344CB8AC3E}">
        <p14:creationId xmlns:p14="http://schemas.microsoft.com/office/powerpoint/2010/main" val="230133661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de-DE"/>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5" name="Rectangle 6"/>
          <p:cNvSpPr>
            <a:spLocks noGrp="1" noChangeArrowheads="1"/>
          </p:cNvSpPr>
          <p:nvPr>
            <p:ph type="sldNum" sz="quarter" idx="10"/>
          </p:nvPr>
        </p:nvSpPr>
        <p:spPr>
          <a:ln/>
        </p:spPr>
        <p:txBody>
          <a:bodyPr/>
          <a:lstStyle>
            <a:lvl1pPr>
              <a:defRPr/>
            </a:lvl1pPr>
          </a:lstStyle>
          <a:p>
            <a:pPr>
              <a:defRPr/>
            </a:pPr>
            <a:fld id="{5FA19B37-5797-4365-BCC6-C52E73C5FB2D}" type="slidenum">
              <a:rPr lang="en-US"/>
              <a:pPr>
                <a:defRPr/>
              </a:pPr>
              <a:t>‹Nr.›</a:t>
            </a:fld>
            <a:endParaRPr lang="en-US"/>
          </a:p>
        </p:txBody>
      </p:sp>
    </p:spTree>
    <p:extLst>
      <p:ext uri="{BB962C8B-B14F-4D97-AF65-F5344CB8AC3E}">
        <p14:creationId xmlns:p14="http://schemas.microsoft.com/office/powerpoint/2010/main" val="154578216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endParaRPr lang="de-DE"/>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7" name="Rectangle 6"/>
          <p:cNvSpPr>
            <a:spLocks noGrp="1" noChangeArrowheads="1"/>
          </p:cNvSpPr>
          <p:nvPr>
            <p:ph type="sldNum" sz="quarter" idx="10"/>
          </p:nvPr>
        </p:nvSpPr>
        <p:spPr>
          <a:ln/>
        </p:spPr>
        <p:txBody>
          <a:bodyPr/>
          <a:lstStyle>
            <a:lvl1pPr>
              <a:defRPr/>
            </a:lvl1pPr>
          </a:lstStyle>
          <a:p>
            <a:pPr>
              <a:defRPr/>
            </a:pPr>
            <a:fld id="{FF57B894-13F4-48F9-A257-1F6E4364B283}" type="slidenum">
              <a:rPr lang="en-US"/>
              <a:pPr>
                <a:defRPr/>
              </a:pPr>
              <a:t>‹Nr.›</a:t>
            </a:fld>
            <a:endParaRPr lang="en-US"/>
          </a:p>
        </p:txBody>
      </p:sp>
    </p:spTree>
    <p:extLst>
      <p:ext uri="{BB962C8B-B14F-4D97-AF65-F5344CB8AC3E}">
        <p14:creationId xmlns:p14="http://schemas.microsoft.com/office/powerpoint/2010/main" val="18194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6859725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de-DE"/>
          </a:p>
        </p:txBody>
      </p:sp>
      <p:sp>
        <p:nvSpPr>
          <p:cNvPr id="3" name="Rectangle 6"/>
          <p:cNvSpPr>
            <a:spLocks noGrp="1" noChangeArrowheads="1"/>
          </p:cNvSpPr>
          <p:nvPr>
            <p:ph type="sldNum" sz="quarter" idx="10"/>
          </p:nvPr>
        </p:nvSpPr>
        <p:spPr>
          <a:ln/>
        </p:spPr>
        <p:txBody>
          <a:bodyPr/>
          <a:lstStyle>
            <a:lvl1pPr>
              <a:defRPr/>
            </a:lvl1pPr>
          </a:lstStyle>
          <a:p>
            <a:pPr>
              <a:defRPr/>
            </a:pPr>
            <a:fld id="{1C33988E-41CC-457B-8E13-722E142ECFE1}" type="slidenum">
              <a:rPr lang="en-US"/>
              <a:pPr>
                <a:defRPr/>
              </a:pPr>
              <a:t>‹Nr.›</a:t>
            </a:fld>
            <a:endParaRPr lang="en-US"/>
          </a:p>
        </p:txBody>
      </p:sp>
    </p:spTree>
    <p:extLst>
      <p:ext uri="{BB962C8B-B14F-4D97-AF65-F5344CB8AC3E}">
        <p14:creationId xmlns:p14="http://schemas.microsoft.com/office/powerpoint/2010/main" val="356854982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8A04C142-6C46-4517-8328-FBEEFC9FBB28}" type="slidenum">
              <a:rPr lang="en-US"/>
              <a:pPr>
                <a:defRPr/>
              </a:pPr>
              <a:t>‹Nr.›</a:t>
            </a:fld>
            <a:endParaRPr lang="en-US"/>
          </a:p>
        </p:txBody>
      </p:sp>
    </p:spTree>
    <p:extLst>
      <p:ext uri="{BB962C8B-B14F-4D97-AF65-F5344CB8AC3E}">
        <p14:creationId xmlns:p14="http://schemas.microsoft.com/office/powerpoint/2010/main" val="387495833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endParaRPr lang="de-DE"/>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58B463B1-3238-4717-882A-508B496DC67F}" type="slidenum">
              <a:rPr lang="en-US"/>
              <a:pPr>
                <a:defRPr/>
              </a:pPr>
              <a:t>‹Nr.›</a:t>
            </a:fld>
            <a:endParaRPr lang="en-US"/>
          </a:p>
        </p:txBody>
      </p:sp>
    </p:spTree>
    <p:extLst>
      <p:ext uri="{BB962C8B-B14F-4D97-AF65-F5344CB8AC3E}">
        <p14:creationId xmlns:p14="http://schemas.microsoft.com/office/powerpoint/2010/main" val="405588105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endParaRPr lang="de-DE"/>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440D31DE-DD7E-4B60-B89A-1185EBFDA8FB}" type="slidenum">
              <a:rPr lang="en-US"/>
              <a:pPr>
                <a:defRPr/>
              </a:pPr>
              <a:t>‹Nr.›</a:t>
            </a:fld>
            <a:endParaRPr lang="en-US"/>
          </a:p>
        </p:txBody>
      </p:sp>
    </p:spTree>
    <p:extLst>
      <p:ext uri="{BB962C8B-B14F-4D97-AF65-F5344CB8AC3E}">
        <p14:creationId xmlns:p14="http://schemas.microsoft.com/office/powerpoint/2010/main" val="356727770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de-DE"/>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Rectangle 6"/>
          <p:cNvSpPr>
            <a:spLocks noGrp="1" noChangeArrowheads="1"/>
          </p:cNvSpPr>
          <p:nvPr>
            <p:ph type="sldNum" sz="quarter" idx="10"/>
          </p:nvPr>
        </p:nvSpPr>
        <p:spPr>
          <a:ln/>
        </p:spPr>
        <p:txBody>
          <a:bodyPr/>
          <a:lstStyle>
            <a:lvl1pPr>
              <a:defRPr/>
            </a:lvl1pPr>
          </a:lstStyle>
          <a:p>
            <a:pPr>
              <a:defRPr/>
            </a:pPr>
            <a:fld id="{6FE9B967-7DD0-41E7-8BE4-BC9622EF83E1}" type="slidenum">
              <a:rPr lang="en-US"/>
              <a:pPr>
                <a:defRPr/>
              </a:pPr>
              <a:t>‹Nr.›</a:t>
            </a:fld>
            <a:endParaRPr lang="en-US"/>
          </a:p>
        </p:txBody>
      </p:sp>
    </p:spTree>
    <p:extLst>
      <p:ext uri="{BB962C8B-B14F-4D97-AF65-F5344CB8AC3E}">
        <p14:creationId xmlns:p14="http://schemas.microsoft.com/office/powerpoint/2010/main" val="115530098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endParaRPr lang="de-DE"/>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Rectangle 6"/>
          <p:cNvSpPr>
            <a:spLocks noGrp="1" noChangeArrowheads="1"/>
          </p:cNvSpPr>
          <p:nvPr>
            <p:ph type="sldNum" sz="quarter" idx="10"/>
          </p:nvPr>
        </p:nvSpPr>
        <p:spPr>
          <a:ln/>
        </p:spPr>
        <p:txBody>
          <a:bodyPr/>
          <a:lstStyle>
            <a:lvl1pPr>
              <a:defRPr/>
            </a:lvl1pPr>
          </a:lstStyle>
          <a:p>
            <a:pPr>
              <a:defRPr/>
            </a:pPr>
            <a:fld id="{1FE5D331-2967-4142-8FC0-E1AC39912176}" type="slidenum">
              <a:rPr lang="en-US"/>
              <a:pPr>
                <a:defRPr/>
              </a:pPr>
              <a:t>‹Nr.›</a:t>
            </a:fld>
            <a:endParaRPr lang="en-US"/>
          </a:p>
        </p:txBody>
      </p:sp>
    </p:spTree>
    <p:extLst>
      <p:ext uri="{BB962C8B-B14F-4D97-AF65-F5344CB8AC3E}">
        <p14:creationId xmlns:p14="http://schemas.microsoft.com/office/powerpoint/2010/main" val="1285109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629635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89804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99065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1145780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27224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646507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ext Box 8"/>
          <p:cNvSpPr txBox="1">
            <a:spLocks noChangeArrowheads="1"/>
          </p:cNvSpPr>
          <p:nvPr userDrawn="1"/>
        </p:nvSpPr>
        <p:spPr bwMode="auto">
          <a:xfrm>
            <a:off x="6281738" y="6446838"/>
            <a:ext cx="2362200" cy="274637"/>
          </a:xfrm>
          <a:prstGeom prst="rect">
            <a:avLst/>
          </a:prstGeom>
          <a:noFill/>
          <a:ln>
            <a:noFill/>
          </a:ln>
        </p:spPr>
        <p:txBody>
          <a:bodyPr lIns="92075" tIns="46038" rIns="92075" bIns="46038" anchor="ctr">
            <a:spAutoFit/>
          </a:bodyPr>
          <a:lstStyle>
            <a:lvl1pPr eaLnBrk="0" hangingPunct="0">
              <a:defRPr sz="1400">
                <a:solidFill>
                  <a:schemeClr val="tx1"/>
                </a:solidFill>
                <a:latin typeface="Times New Roman" pitchFamily="18" charset="0"/>
              </a:defRPr>
            </a:lvl1pPr>
            <a:lvl2pPr marL="742950" indent="-285750" eaLnBrk="0" hangingPunct="0">
              <a:defRPr sz="1400">
                <a:solidFill>
                  <a:schemeClr val="tx1"/>
                </a:solidFill>
                <a:latin typeface="Times New Roman" pitchFamily="18" charset="0"/>
              </a:defRPr>
            </a:lvl2pPr>
            <a:lvl3pPr marL="1143000" indent="-228600" eaLnBrk="0" hangingPunct="0">
              <a:defRPr sz="1400">
                <a:solidFill>
                  <a:schemeClr val="tx1"/>
                </a:solidFill>
                <a:latin typeface="Times New Roman" pitchFamily="18" charset="0"/>
              </a:defRPr>
            </a:lvl3pPr>
            <a:lvl4pPr marL="1600200" indent="-228600" eaLnBrk="0" hangingPunct="0">
              <a:defRPr sz="1400">
                <a:solidFill>
                  <a:schemeClr val="tx1"/>
                </a:solidFill>
                <a:latin typeface="Times New Roman" pitchFamily="18" charset="0"/>
              </a:defRPr>
            </a:lvl4pPr>
            <a:lvl5pPr marL="2057400" indent="-228600" eaLnBrk="0" hangingPunct="0">
              <a:defRPr sz="1400">
                <a:solidFill>
                  <a:schemeClr val="tx1"/>
                </a:solidFill>
                <a:latin typeface="Times New Roman" pitchFamily="18" charset="0"/>
              </a:defRPr>
            </a:lvl5pPr>
            <a:lvl6pPr marL="2514600" indent="-228600" algn="ctr" eaLnBrk="0" fontAlgn="base" hangingPunct="0">
              <a:spcBef>
                <a:spcPct val="0"/>
              </a:spcBef>
              <a:spcAft>
                <a:spcPct val="0"/>
              </a:spcAft>
              <a:defRPr sz="1400">
                <a:solidFill>
                  <a:schemeClr val="tx1"/>
                </a:solidFill>
                <a:latin typeface="Times New Roman" pitchFamily="18" charset="0"/>
              </a:defRPr>
            </a:lvl6pPr>
            <a:lvl7pPr marL="2971800" indent="-228600" algn="ctr" eaLnBrk="0" fontAlgn="base" hangingPunct="0">
              <a:spcBef>
                <a:spcPct val="0"/>
              </a:spcBef>
              <a:spcAft>
                <a:spcPct val="0"/>
              </a:spcAft>
              <a:defRPr sz="1400">
                <a:solidFill>
                  <a:schemeClr val="tx1"/>
                </a:solidFill>
                <a:latin typeface="Times New Roman" pitchFamily="18" charset="0"/>
              </a:defRPr>
            </a:lvl7pPr>
            <a:lvl8pPr marL="3429000" indent="-228600" algn="ctr" eaLnBrk="0" fontAlgn="base" hangingPunct="0">
              <a:spcBef>
                <a:spcPct val="0"/>
              </a:spcBef>
              <a:spcAft>
                <a:spcPct val="0"/>
              </a:spcAft>
              <a:defRPr sz="1400">
                <a:solidFill>
                  <a:schemeClr val="tx1"/>
                </a:solidFill>
                <a:latin typeface="Times New Roman" pitchFamily="18" charset="0"/>
              </a:defRPr>
            </a:lvl8pPr>
            <a:lvl9pPr marL="3886200" indent="-228600" algn="ctr" eaLnBrk="0" fontAlgn="base" hangingPunct="0">
              <a:spcBef>
                <a:spcPct val="0"/>
              </a:spcBef>
              <a:spcAft>
                <a:spcPct val="0"/>
              </a:spcAft>
              <a:defRPr sz="1400">
                <a:solidFill>
                  <a:schemeClr val="tx1"/>
                </a:solidFill>
                <a:latin typeface="Times New Roman" pitchFamily="18" charset="0"/>
              </a:defRPr>
            </a:lvl9pPr>
          </a:lstStyle>
          <a:p>
            <a:pPr algn="r">
              <a:spcBef>
                <a:spcPct val="50000"/>
              </a:spcBef>
              <a:defRPr/>
            </a:pPr>
            <a:r>
              <a:rPr lang="de-DE" sz="1200" b="1">
                <a:latin typeface="Arial Narrow" pitchFamily="34" charset="0"/>
                <a:cs typeface="Arial" charset="0"/>
              </a:rPr>
              <a:t>Page    </a:t>
            </a:r>
            <a:fld id="{A895DFDB-A363-48FC-A6F1-930FC66D1DD6}" type="slidenum">
              <a:rPr lang="de-DE" sz="1200" b="1" smtClean="0">
                <a:latin typeface="Arial Narrow" pitchFamily="34" charset="0"/>
                <a:cs typeface="Arial" charset="0"/>
              </a:rPr>
              <a:pPr algn="r">
                <a:spcBef>
                  <a:spcPct val="50000"/>
                </a:spcBef>
                <a:defRPr/>
              </a:pPr>
              <a:t>‹Nr.›</a:t>
            </a:fld>
            <a:endParaRPr lang="de-DE" sz="1200" b="1">
              <a:latin typeface="Arial Narrow" pitchFamily="34" charset="0"/>
              <a:cs typeface="Arial" charset="0"/>
            </a:endParaRPr>
          </a:p>
        </p:txBody>
      </p:sp>
    </p:spTree>
  </p:cSld>
  <p:clrMap bg1="lt1" tx1="dk1" bg2="lt2" tx2="dk2" accent1="accent1" accent2="accent2" accent3="accent3" accent4="accent4" accent5="accent5" accent6="accent6" hlink="hlink" folHlink="folHlink"/>
  <p:sldLayoutIdLst>
    <p:sldLayoutId id="2147484489" r:id="rId1"/>
    <p:sldLayoutId id="2147484456" r:id="rId2"/>
    <p:sldLayoutId id="2147484457" r:id="rId3"/>
    <p:sldLayoutId id="2147484458" r:id="rId4"/>
    <p:sldLayoutId id="2147484459" r:id="rId5"/>
    <p:sldLayoutId id="2147484460" r:id="rId6"/>
    <p:sldLayoutId id="2147484461" r:id="rId7"/>
    <p:sldLayoutId id="2147484462" r:id="rId8"/>
    <p:sldLayoutId id="2147484463" r:id="rId9"/>
    <p:sldLayoutId id="2147484464" r:id="rId10"/>
    <p:sldLayoutId id="2147484465" r:id="rId11"/>
    <p:sldLayoutId id="2147484466" r:id="rId12"/>
    <p:sldLayoutId id="2147484490"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680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a:lvl1pPr>
          </a:lstStyle>
          <a:p>
            <a:pPr>
              <a:defRPr/>
            </a:pPr>
            <a:fld id="{0B931161-EB18-4616-AC32-A70CC6CCC116}" type="datetimeFigureOut">
              <a:rPr lang="en-US"/>
              <a:pPr>
                <a:defRPr/>
              </a:pPr>
              <a:t>3/14/2022</a:t>
            </a:fld>
            <a:endParaRPr lang="en-US"/>
          </a:p>
        </p:txBody>
      </p:sp>
      <p:sp>
        <p:nvSpPr>
          <p:cNvPr id="7680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a:lvl1pPr>
          </a:lstStyle>
          <a:p>
            <a:pPr>
              <a:defRPr/>
            </a:pPr>
            <a:endParaRPr lang="en-US"/>
          </a:p>
        </p:txBody>
      </p:sp>
      <p:sp>
        <p:nvSpPr>
          <p:cNvPr id="7680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a:lvl1pPr>
          </a:lstStyle>
          <a:p>
            <a:pPr>
              <a:defRPr/>
            </a:pPr>
            <a:fld id="{8A461402-DC33-41AD-BC89-7D6116503F96}" type="slidenum">
              <a:rPr lang="en-US"/>
              <a:pPr>
                <a:defRPr/>
              </a:pPr>
              <a:t>‹Nr.›</a:t>
            </a:fld>
            <a:endParaRPr lang="en-US"/>
          </a:p>
        </p:txBody>
      </p:sp>
    </p:spTree>
  </p:cSld>
  <p:clrMap bg1="lt1" tx1="dk1" bg2="lt2" tx2="dk2" accent1="accent1" accent2="accent2" accent3="accent3" accent4="accent4" accent5="accent5" accent6="accent6" hlink="hlink" folHlink="folHlink"/>
  <p:sldLayoutIdLst>
    <p:sldLayoutId id="2147484467" r:id="rId1"/>
    <p:sldLayoutId id="2147484468" r:id="rId2"/>
    <p:sldLayoutId id="2147484469" r:id="rId3"/>
    <p:sldLayoutId id="2147484470" r:id="rId4"/>
    <p:sldLayoutId id="2147484471" r:id="rId5"/>
    <p:sldLayoutId id="2147484472" r:id="rId6"/>
    <p:sldLayoutId id="2147484473" r:id="rId7"/>
    <p:sldLayoutId id="2147484474" r:id="rId8"/>
    <p:sldLayoutId id="2147484475" r:id="rId9"/>
    <p:sldLayoutId id="2147484476" r:id="rId10"/>
    <p:sldLayoutId id="2147484477"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4758" name="Rectangle 6"/>
          <p:cNvSpPr>
            <a:spLocks noGrp="1" noChangeArrowheads="1"/>
          </p:cNvSpPr>
          <p:nvPr>
            <p:ph type="sldNum" sz="quarter" idx="4"/>
          </p:nvPr>
        </p:nvSpPr>
        <p:spPr bwMode="auto">
          <a:xfrm>
            <a:off x="6710363" y="6272213"/>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a:lvl1pPr>
          </a:lstStyle>
          <a:p>
            <a:pPr>
              <a:defRPr/>
            </a:pPr>
            <a:fld id="{FA0140BD-DC48-4711-A5B7-944BE5CB8F64}" type="slidenum">
              <a:rPr lang="en-US"/>
              <a:pPr>
                <a:defRPr/>
              </a:pPr>
              <a:t>‹Nr.›</a:t>
            </a:fld>
            <a:endParaRPr lang="en-US"/>
          </a:p>
        </p:txBody>
      </p:sp>
    </p:spTree>
  </p:cSld>
  <p:clrMap bg1="lt1" tx1="dk1" bg2="lt2" tx2="dk2" accent1="accent1" accent2="accent2" accent3="accent3" accent4="accent4" accent5="accent5" accent6="accent6" hlink="hlink" folHlink="folHlink"/>
  <p:sldLayoutIdLst>
    <p:sldLayoutId id="2147484478" r:id="rId1"/>
    <p:sldLayoutId id="2147484479" r:id="rId2"/>
    <p:sldLayoutId id="2147484480" r:id="rId3"/>
    <p:sldLayoutId id="2147484481" r:id="rId4"/>
    <p:sldLayoutId id="2147484482" r:id="rId5"/>
    <p:sldLayoutId id="2147484483" r:id="rId6"/>
    <p:sldLayoutId id="2147484484" r:id="rId7"/>
    <p:sldLayoutId id="2147484485" r:id="rId8"/>
    <p:sldLayoutId id="2147484486" r:id="rId9"/>
    <p:sldLayoutId id="2147484487" r:id="rId10"/>
    <p:sldLayoutId id="2147484488"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8.xml"/><Relationship Id="rId1" Type="http://schemas.openxmlformats.org/officeDocument/2006/relationships/vmlDrawing" Target="../drawings/vmlDrawing3.vml"/><Relationship Id="rId5" Type="http://schemas.openxmlformats.org/officeDocument/2006/relationships/image" Target="../media/image8.wmf"/><Relationship Id="rId4" Type="http://schemas.openxmlformats.org/officeDocument/2006/relationships/oleObject" Target="../embeddings/oleObject6.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8.xml"/><Relationship Id="rId1" Type="http://schemas.openxmlformats.org/officeDocument/2006/relationships/vmlDrawing" Target="../drawings/vmlDrawing4.vml"/><Relationship Id="rId5" Type="http://schemas.openxmlformats.org/officeDocument/2006/relationships/image" Target="../media/image9.emf"/><Relationship Id="rId4" Type="http://schemas.openxmlformats.org/officeDocument/2006/relationships/oleObject" Target="../embeddings/oleObject7.bin"/></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7" Type="http://schemas.openxmlformats.org/officeDocument/2006/relationships/image" Target="../media/image11.emf"/><Relationship Id="rId2" Type="http://schemas.openxmlformats.org/officeDocument/2006/relationships/slideLayout" Target="../slideLayouts/slideLayout8.xml"/><Relationship Id="rId1" Type="http://schemas.openxmlformats.org/officeDocument/2006/relationships/vmlDrawing" Target="../drawings/vmlDrawing5.vml"/><Relationship Id="rId6" Type="http://schemas.openxmlformats.org/officeDocument/2006/relationships/oleObject" Target="../embeddings/oleObject9.bin"/><Relationship Id="rId5" Type="http://schemas.openxmlformats.org/officeDocument/2006/relationships/image" Target="../media/image10.emf"/><Relationship Id="rId4" Type="http://schemas.openxmlformats.org/officeDocument/2006/relationships/oleObject" Target="../embeddings/oleObject8.bin"/></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4.emf"/><Relationship Id="rId2" Type="http://schemas.openxmlformats.org/officeDocument/2006/relationships/slideLayout" Target="../slideLayouts/slideLayout8.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3.e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notesSlide" Target="../notesSlides/notesSlide5.xml"/><Relationship Id="rId7" Type="http://schemas.openxmlformats.org/officeDocument/2006/relationships/oleObject" Target="../embeddings/oleObject4.bin"/><Relationship Id="rId2" Type="http://schemas.openxmlformats.org/officeDocument/2006/relationships/slideLayout" Target="../slideLayouts/slideLayout8.xml"/><Relationship Id="rId1" Type="http://schemas.openxmlformats.org/officeDocument/2006/relationships/vmlDrawing" Target="../drawings/vmlDrawing2.vml"/><Relationship Id="rId6" Type="http://schemas.openxmlformats.org/officeDocument/2006/relationships/image" Target="../media/image5.wmf"/><Relationship Id="rId11" Type="http://schemas.openxmlformats.org/officeDocument/2006/relationships/image" Target="../media/image7.wmf"/><Relationship Id="rId5" Type="http://schemas.openxmlformats.org/officeDocument/2006/relationships/oleObject" Target="../embeddings/oleObject3.bin"/><Relationship Id="rId10" Type="http://schemas.openxmlformats.org/officeDocument/2006/relationships/oleObject" Target="../embeddings/oleObject5.bin"/><Relationship Id="rId4" Type="http://schemas.openxmlformats.org/officeDocument/2006/relationships/image" Target="../media/image5.png"/><Relationship Id="rId9"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03"/>
          <p:cNvSpPr txBox="1">
            <a:spLocks noChangeArrowheads="1"/>
          </p:cNvSpPr>
          <p:nvPr/>
        </p:nvSpPr>
        <p:spPr bwMode="auto">
          <a:xfrm>
            <a:off x="685800" y="3614028"/>
            <a:ext cx="4627605" cy="584775"/>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l" eaLnBrk="1" hangingPunct="1">
              <a:spcBef>
                <a:spcPct val="0"/>
              </a:spcBef>
              <a:buFontTx/>
              <a:buNone/>
            </a:pPr>
            <a:r>
              <a:rPr lang="en-US" altLang="de-DE" sz="1600" b="1" dirty="0">
                <a:latin typeface="Arial Narrow" pitchFamily="34" charset="0"/>
              </a:rPr>
              <a:t>Date : 	06.03.2015</a:t>
            </a:r>
          </a:p>
          <a:p>
            <a:pPr algn="l" eaLnBrk="1" hangingPunct="1">
              <a:spcBef>
                <a:spcPct val="0"/>
              </a:spcBef>
              <a:buFontTx/>
              <a:buNone/>
            </a:pPr>
            <a:r>
              <a:rPr lang="en-US" altLang="de-DE" sz="1600" b="1" dirty="0">
                <a:latin typeface="Arial Narrow" pitchFamily="34" charset="0"/>
              </a:rPr>
              <a:t>Duration :   120 Minutes.   70% of the evaluation score</a:t>
            </a:r>
            <a:endParaRPr lang="en-US" altLang="de-DE" sz="1000" b="1" dirty="0">
              <a:latin typeface="Arial Narrow" pitchFamily="34" charset="0"/>
            </a:endParaRPr>
          </a:p>
        </p:txBody>
      </p:sp>
      <p:sp>
        <p:nvSpPr>
          <p:cNvPr id="179309" name="Text Box 109"/>
          <p:cNvSpPr txBox="1">
            <a:spLocks noChangeArrowheads="1"/>
          </p:cNvSpPr>
          <p:nvPr/>
        </p:nvSpPr>
        <p:spPr bwMode="auto">
          <a:xfrm>
            <a:off x="923406" y="1254807"/>
            <a:ext cx="7297190" cy="2031325"/>
          </a:xfrm>
          <a:prstGeom prst="rect">
            <a:avLst/>
          </a:prstGeom>
          <a:noFill/>
          <a:ln w="9525">
            <a:noFill/>
            <a:miter lim="800000"/>
            <a:headEnd/>
            <a:tailEnd/>
          </a:ln>
          <a:effectLst/>
        </p:spPr>
        <p:txBody>
          <a:bodyPr wrap="none">
            <a:spAutoFit/>
          </a:bodyPr>
          <a:lstStyle/>
          <a:p>
            <a:pPr lvl="0" eaLnBrk="0" hangingPunct="0">
              <a:defRPr/>
            </a:pPr>
            <a:r>
              <a:rPr lang="en-US" sz="2800" b="1" dirty="0">
                <a:solidFill>
                  <a:srgbClr val="FC0128"/>
                </a:solidFill>
                <a:effectLst>
                  <a:outerShdw blurRad="38100" dist="38100" dir="2700000" algn="tl">
                    <a:srgbClr val="C0C0C0"/>
                  </a:outerShdw>
                </a:effectLst>
                <a:latin typeface="Arial" charset="0"/>
              </a:rPr>
              <a:t>Cryptology System Design Fundamentals</a:t>
            </a:r>
          </a:p>
          <a:p>
            <a:pPr lvl="0" eaLnBrk="0" hangingPunct="0">
              <a:defRPr/>
            </a:pPr>
            <a:r>
              <a:rPr lang="en-US" sz="1600" b="1" dirty="0" err="1">
                <a:solidFill>
                  <a:srgbClr val="FC0128"/>
                </a:solidFill>
                <a:effectLst>
                  <a:outerShdw blurRad="38100" dist="38100" dir="2700000" algn="tl">
                    <a:srgbClr val="C0C0C0"/>
                  </a:outerShdw>
                </a:effectLst>
                <a:latin typeface="Arial" charset="0"/>
              </a:rPr>
              <a:t>Grundlagen</a:t>
            </a:r>
            <a:r>
              <a:rPr lang="en-US" sz="1600" b="1" dirty="0">
                <a:solidFill>
                  <a:srgbClr val="FC0128"/>
                </a:solidFill>
                <a:effectLst>
                  <a:outerShdw blurRad="38100" dist="38100" dir="2700000" algn="tl">
                    <a:srgbClr val="C0C0C0"/>
                  </a:outerShdw>
                </a:effectLst>
                <a:latin typeface="Arial" charset="0"/>
              </a:rPr>
              <a:t> des </a:t>
            </a:r>
            <a:r>
              <a:rPr lang="en-US" sz="1600" b="1" dirty="0" err="1">
                <a:solidFill>
                  <a:srgbClr val="FC0128"/>
                </a:solidFill>
                <a:effectLst>
                  <a:outerShdw blurRad="38100" dist="38100" dir="2700000" algn="tl">
                    <a:srgbClr val="C0C0C0"/>
                  </a:outerShdw>
                </a:effectLst>
                <a:latin typeface="Arial" charset="0"/>
              </a:rPr>
              <a:t>kryptographischen</a:t>
            </a:r>
            <a:r>
              <a:rPr lang="en-US" sz="1600" b="1" dirty="0">
                <a:solidFill>
                  <a:srgbClr val="FC0128"/>
                </a:solidFill>
                <a:effectLst>
                  <a:outerShdw blurRad="38100" dist="38100" dir="2700000" algn="tl">
                    <a:srgbClr val="C0C0C0"/>
                  </a:outerShdw>
                </a:effectLst>
                <a:latin typeface="Arial" charset="0"/>
              </a:rPr>
              <a:t> </a:t>
            </a:r>
            <a:r>
              <a:rPr lang="en-US" sz="1600" b="1" dirty="0" err="1">
                <a:solidFill>
                  <a:srgbClr val="FC0128"/>
                </a:solidFill>
                <a:effectLst>
                  <a:outerShdw blurRad="38100" dist="38100" dir="2700000" algn="tl">
                    <a:srgbClr val="C0C0C0"/>
                  </a:outerShdw>
                </a:effectLst>
                <a:latin typeface="Arial" charset="0"/>
              </a:rPr>
              <a:t>Systementwurfs</a:t>
            </a:r>
            <a:endParaRPr lang="en-US" sz="1600" b="1" dirty="0">
              <a:solidFill>
                <a:srgbClr val="FC0128"/>
              </a:solidFill>
              <a:effectLst>
                <a:outerShdw blurRad="38100" dist="38100" dir="2700000" algn="tl">
                  <a:srgbClr val="C0C0C0"/>
                </a:outerShdw>
              </a:effectLst>
              <a:latin typeface="Arial" charset="0"/>
            </a:endParaRPr>
          </a:p>
          <a:p>
            <a:pPr lvl="0" eaLnBrk="0" hangingPunct="0">
              <a:defRPr/>
            </a:pPr>
            <a:endParaRPr lang="en-US" sz="1600" b="1" dirty="0">
              <a:solidFill>
                <a:srgbClr val="FC0128"/>
              </a:solidFill>
              <a:effectLst>
                <a:outerShdw blurRad="38100" dist="38100" dir="2700000" algn="tl">
                  <a:srgbClr val="C0C0C0"/>
                </a:outerShdw>
              </a:effectLst>
              <a:latin typeface="Arial" charset="0"/>
            </a:endParaRPr>
          </a:p>
          <a:p>
            <a:pPr lvl="0" eaLnBrk="0" hangingPunct="0">
              <a:defRPr/>
            </a:pPr>
            <a:r>
              <a:rPr lang="en-US" sz="1200" b="1" dirty="0">
                <a:solidFill>
                  <a:srgbClr val="000000"/>
                </a:solidFill>
                <a:effectLst>
                  <a:outerShdw blurRad="38100" dist="38100" dir="2700000" algn="tl">
                    <a:srgbClr val="C0C0C0"/>
                  </a:outerShdw>
                </a:effectLst>
                <a:latin typeface="Arial" charset="0"/>
              </a:rPr>
              <a:t>Module ID: ET-IDA-057, ET-IDA-110</a:t>
            </a:r>
            <a:endParaRPr lang="en-US" sz="600" b="1" dirty="0">
              <a:solidFill>
                <a:srgbClr val="1515F5"/>
              </a:solidFill>
              <a:effectLst>
                <a:outerShdw blurRad="38100" dist="38100" dir="2700000" algn="tl">
                  <a:srgbClr val="C0C0C0"/>
                </a:outerShdw>
              </a:effectLst>
              <a:latin typeface="Arial Narrow" pitchFamily="34" charset="0"/>
            </a:endParaRPr>
          </a:p>
          <a:p>
            <a:pPr algn="ctr" eaLnBrk="0" hangingPunct="0">
              <a:defRPr/>
            </a:pPr>
            <a:endParaRPr lang="en-US" sz="1800" dirty="0">
              <a:solidFill>
                <a:srgbClr val="FC0128"/>
              </a:solidFill>
              <a:effectLst>
                <a:outerShdw blurRad="38100" dist="38100" dir="2700000" algn="tl">
                  <a:srgbClr val="C0C0C0"/>
                </a:outerShdw>
              </a:effectLst>
              <a:latin typeface="Arial Narrow" pitchFamily="34" charset="0"/>
            </a:endParaRPr>
          </a:p>
          <a:p>
            <a:pPr algn="ctr" eaLnBrk="0" hangingPunct="0">
              <a:defRPr/>
            </a:pPr>
            <a:r>
              <a:rPr lang="en-US" sz="1800" dirty="0">
                <a:effectLst>
                  <a:outerShdw blurRad="38100" dist="38100" dir="2700000" algn="tl">
                    <a:srgbClr val="C0C0C0"/>
                  </a:outerShdw>
                </a:effectLst>
                <a:latin typeface="Arial Narrow" pitchFamily="34" charset="0"/>
              </a:rPr>
              <a:t>Final Examination</a:t>
            </a:r>
          </a:p>
          <a:p>
            <a:pPr algn="ctr" eaLnBrk="0" hangingPunct="0">
              <a:defRPr/>
            </a:pPr>
            <a:r>
              <a:rPr lang="en-US" sz="1800" dirty="0">
                <a:effectLst>
                  <a:outerShdw blurRad="38100" dist="38100" dir="2700000" algn="tl">
                    <a:srgbClr val="C0C0C0"/>
                  </a:outerShdw>
                </a:effectLst>
                <a:latin typeface="Arial Narrow" pitchFamily="34" charset="0"/>
              </a:rPr>
              <a:t>Design-Problems Section: Open book examination part</a:t>
            </a:r>
          </a:p>
        </p:txBody>
      </p:sp>
      <p:pic>
        <p:nvPicPr>
          <p:cNvPr id="3077"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250" y="381000"/>
            <a:ext cx="1885950"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24600" y="381000"/>
            <a:ext cx="23939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Box 2"/>
          <p:cNvSpPr txBox="1">
            <a:spLocks noChangeArrowheads="1"/>
          </p:cNvSpPr>
          <p:nvPr/>
        </p:nvSpPr>
        <p:spPr bwMode="auto">
          <a:xfrm>
            <a:off x="4098922" y="3333228"/>
            <a:ext cx="944563" cy="254000"/>
          </a:xfrm>
          <a:prstGeom prst="rect">
            <a:avLst/>
          </a:prstGeom>
          <a:noFill/>
          <a:ln w="9525">
            <a:noFill/>
            <a:miter lim="800000"/>
            <a:headEnd/>
            <a:tailEnd/>
          </a:ln>
          <a:effectLst/>
        </p:spPr>
        <p:txBody>
          <a:bodyPr wrap="none">
            <a:spAutoFit/>
          </a:bodyPr>
          <a:lstStyle/>
          <a:p>
            <a:pPr>
              <a:defRPr/>
            </a:pPr>
            <a:r>
              <a:rPr lang="de-DE" sz="1050" b="1" i="1" u="sng" dirty="0">
                <a:effectLst>
                  <a:outerShdw blurRad="38100" dist="38100" dir="2700000" algn="tl">
                    <a:srgbClr val="C0C0C0"/>
                  </a:outerShdw>
                </a:effectLst>
              </a:rPr>
              <a:t>Prof. W. Adi</a:t>
            </a:r>
            <a:endParaRPr lang="de-DE" sz="1050" u="sng" dirty="0"/>
          </a:p>
        </p:txBody>
      </p:sp>
      <p:sp>
        <p:nvSpPr>
          <p:cNvPr id="8" name="Text Box 107"/>
          <p:cNvSpPr txBox="1">
            <a:spLocks noChangeArrowheads="1"/>
          </p:cNvSpPr>
          <p:nvPr/>
        </p:nvSpPr>
        <p:spPr bwMode="auto">
          <a:xfrm>
            <a:off x="685800" y="4933950"/>
            <a:ext cx="3072123" cy="1815882"/>
          </a:xfrm>
          <a:prstGeom prst="rect">
            <a:avLst/>
          </a:prstGeom>
          <a:noFill/>
          <a:ln w="381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de-DE" altLang="en-US" sz="1400" dirty="0">
              <a:latin typeface="Calibri" pitchFamily="34" charset="0"/>
            </a:endParaRPr>
          </a:p>
          <a:p>
            <a:pPr eaLnBrk="1" hangingPunct="1">
              <a:spcBef>
                <a:spcPct val="0"/>
              </a:spcBef>
              <a:buFontTx/>
              <a:buNone/>
            </a:pPr>
            <a:r>
              <a:rPr lang="de-DE" altLang="en-US" sz="1400" dirty="0">
                <a:latin typeface="Calibri" pitchFamily="34" charset="0"/>
              </a:rPr>
              <a:t>Vorname       ………………………………………..</a:t>
            </a:r>
          </a:p>
          <a:p>
            <a:pPr eaLnBrk="1" hangingPunct="1">
              <a:spcBef>
                <a:spcPct val="0"/>
              </a:spcBef>
              <a:buFontTx/>
              <a:buNone/>
            </a:pPr>
            <a:endParaRPr lang="de-DE" altLang="en-US" sz="1400" dirty="0">
              <a:latin typeface="Calibri" pitchFamily="34" charset="0"/>
            </a:endParaRPr>
          </a:p>
          <a:p>
            <a:pPr eaLnBrk="1" hangingPunct="1">
              <a:spcBef>
                <a:spcPct val="0"/>
              </a:spcBef>
              <a:buFontTx/>
              <a:buNone/>
            </a:pPr>
            <a:r>
              <a:rPr lang="de-DE" altLang="en-US" sz="1400" dirty="0">
                <a:latin typeface="Calibri" pitchFamily="34" charset="0"/>
              </a:rPr>
              <a:t>Nachname    ………………………………………..</a:t>
            </a:r>
          </a:p>
          <a:p>
            <a:pPr eaLnBrk="1" hangingPunct="1">
              <a:spcBef>
                <a:spcPct val="0"/>
              </a:spcBef>
              <a:buFontTx/>
              <a:buNone/>
            </a:pPr>
            <a:endParaRPr lang="de-DE" altLang="en-US" sz="1400" dirty="0">
              <a:latin typeface="Calibri" pitchFamily="34" charset="0"/>
            </a:endParaRPr>
          </a:p>
          <a:p>
            <a:pPr eaLnBrk="1" hangingPunct="1">
              <a:spcBef>
                <a:spcPct val="0"/>
              </a:spcBef>
              <a:buFontTx/>
              <a:buNone/>
            </a:pPr>
            <a:r>
              <a:rPr lang="de-DE" altLang="en-US" sz="1400" dirty="0">
                <a:latin typeface="Calibri" pitchFamily="34" charset="0"/>
              </a:rPr>
              <a:t>Matrikel-Nr.  ……………………………………….</a:t>
            </a:r>
          </a:p>
          <a:p>
            <a:pPr eaLnBrk="1" hangingPunct="1">
              <a:spcBef>
                <a:spcPct val="0"/>
              </a:spcBef>
              <a:buFontTx/>
              <a:buNone/>
            </a:pPr>
            <a:endParaRPr lang="de-DE" altLang="en-US" sz="1400" dirty="0">
              <a:latin typeface="Calibri" pitchFamily="34" charset="0"/>
            </a:endParaRPr>
          </a:p>
          <a:p>
            <a:pPr eaLnBrk="1" hangingPunct="1">
              <a:spcBef>
                <a:spcPct val="0"/>
              </a:spcBef>
              <a:buFontTx/>
              <a:buNone/>
            </a:pPr>
            <a:r>
              <a:rPr lang="de-DE" altLang="en-US" sz="1400" dirty="0">
                <a:latin typeface="Calibri" pitchFamily="34" charset="0"/>
              </a:rPr>
              <a:t>Fachrichtung: ……………………………………</a:t>
            </a:r>
          </a:p>
        </p:txBody>
      </p:sp>
      <p:sp>
        <p:nvSpPr>
          <p:cNvPr id="2" name="Rechteck 1"/>
          <p:cNvSpPr/>
          <p:nvPr/>
        </p:nvSpPr>
        <p:spPr>
          <a:xfrm>
            <a:off x="685800" y="4312578"/>
            <a:ext cx="4100512" cy="523220"/>
          </a:xfrm>
          <a:prstGeom prst="rect">
            <a:avLst/>
          </a:prstGeom>
          <a:ln>
            <a:solidFill>
              <a:schemeClr val="tx1"/>
            </a:solidFill>
          </a:ln>
        </p:spPr>
        <p:txBody>
          <a:bodyPr wrap="square">
            <a:spAutoFit/>
          </a:bodyPr>
          <a:lstStyle/>
          <a:p>
            <a:pPr algn="l"/>
            <a:r>
              <a:rPr lang="en-US" dirty="0">
                <a:latin typeface="Arial Narrow" panose="020B0606020202030204" pitchFamily="34" charset="0"/>
              </a:rPr>
              <a:t>Please write your answer on the same question sheet.</a:t>
            </a:r>
          </a:p>
          <a:p>
            <a:pPr algn="l"/>
            <a:r>
              <a:rPr lang="en-US" dirty="0" err="1">
                <a:latin typeface="Arial Narrow" panose="020B0606020202030204" pitchFamily="34" charset="0"/>
              </a:rPr>
              <a:t>Bitte</a:t>
            </a:r>
            <a:r>
              <a:rPr lang="en-US" dirty="0">
                <a:latin typeface="Arial Narrow" panose="020B0606020202030204" pitchFamily="34" charset="0"/>
              </a:rPr>
              <a:t> </a:t>
            </a:r>
            <a:r>
              <a:rPr lang="en-US" dirty="0" err="1">
                <a:latin typeface="Arial Narrow" panose="020B0606020202030204" pitchFamily="34" charset="0"/>
              </a:rPr>
              <a:t>schreiben</a:t>
            </a:r>
            <a:r>
              <a:rPr lang="en-US" dirty="0">
                <a:latin typeface="Arial Narrow" panose="020B0606020202030204" pitchFamily="34" charset="0"/>
              </a:rPr>
              <a:t> </a:t>
            </a:r>
            <a:r>
              <a:rPr lang="en-US" dirty="0" err="1">
                <a:latin typeface="Arial Narrow" panose="020B0606020202030204" pitchFamily="34" charset="0"/>
              </a:rPr>
              <a:t>Sie</a:t>
            </a:r>
            <a:r>
              <a:rPr lang="en-US" dirty="0">
                <a:latin typeface="Arial Narrow" panose="020B0606020202030204" pitchFamily="34" charset="0"/>
              </a:rPr>
              <a:t> die </a:t>
            </a:r>
            <a:r>
              <a:rPr lang="en-US" dirty="0" err="1">
                <a:latin typeface="Arial Narrow" panose="020B0606020202030204" pitchFamily="34" charset="0"/>
              </a:rPr>
              <a:t>Lösungen</a:t>
            </a:r>
            <a:r>
              <a:rPr lang="en-US" dirty="0">
                <a:latin typeface="Arial Narrow" panose="020B0606020202030204" pitchFamily="34" charset="0"/>
              </a:rPr>
              <a:t> auf die </a:t>
            </a:r>
            <a:r>
              <a:rPr lang="en-US" dirty="0" err="1">
                <a:latin typeface="Arial Narrow" panose="020B0606020202030204" pitchFamily="34" charset="0"/>
              </a:rPr>
              <a:t>Aufgabenblätter</a:t>
            </a:r>
            <a:r>
              <a:rPr lang="en-US" dirty="0">
                <a:latin typeface="Arial Narrow" panose="020B0606020202030204" pitchFamily="34" charset="0"/>
              </a:rPr>
              <a:t>.</a:t>
            </a:r>
          </a:p>
        </p:txBody>
      </p:sp>
      <p:sp>
        <p:nvSpPr>
          <p:cNvPr id="3" name="Textfeld 2"/>
          <p:cNvSpPr txBox="1"/>
          <p:nvPr/>
        </p:nvSpPr>
        <p:spPr>
          <a:xfrm rot="20495803">
            <a:off x="5047980" y="4020190"/>
            <a:ext cx="3395481" cy="584775"/>
          </a:xfrm>
          <a:prstGeom prst="rect">
            <a:avLst/>
          </a:prstGeom>
          <a:noFill/>
          <a:ln>
            <a:solidFill>
              <a:schemeClr val="accent1"/>
            </a:solidFill>
          </a:ln>
        </p:spPr>
        <p:txBody>
          <a:bodyPr wrap="none" rtlCol="0">
            <a:spAutoFit/>
          </a:bodyPr>
          <a:lstStyle/>
          <a:p>
            <a:r>
              <a:rPr lang="de-DE" sz="3200" b="1" dirty="0">
                <a:latin typeface="+mn-lt"/>
              </a:rPr>
              <a:t>Sample Solution</a:t>
            </a:r>
          </a:p>
        </p:txBody>
      </p:sp>
      <p:sp>
        <p:nvSpPr>
          <p:cNvPr id="10" name="Text Box 2">
            <a:extLst>
              <a:ext uri="{FF2B5EF4-FFF2-40B4-BE49-F238E27FC236}">
                <a16:creationId xmlns:a16="http://schemas.microsoft.com/office/drawing/2014/main" id="{3A546283-247C-4C9A-AE5C-1004E639B4C0}"/>
              </a:ext>
            </a:extLst>
          </p:cNvPr>
          <p:cNvSpPr txBox="1">
            <a:spLocks noChangeArrowheads="1"/>
          </p:cNvSpPr>
          <p:nvPr/>
        </p:nvSpPr>
        <p:spPr bwMode="auto">
          <a:xfrm>
            <a:off x="4625142" y="5943388"/>
            <a:ext cx="1149675" cy="253916"/>
          </a:xfrm>
          <a:prstGeom prst="rect">
            <a:avLst/>
          </a:prstGeom>
          <a:noFill/>
          <a:ln w="9525">
            <a:noFill/>
            <a:miter lim="800000"/>
            <a:headEnd/>
            <a:tailEnd/>
          </a:ln>
          <a:effectLst/>
        </p:spPr>
        <p:txBody>
          <a:bodyPr wrap="none">
            <a:spAutoFit/>
          </a:bodyPr>
          <a:lstStyle/>
          <a:p>
            <a:pPr>
              <a:defRPr/>
            </a:pPr>
            <a:r>
              <a:rPr lang="de-DE" sz="1050" b="1" i="1" u="sng" dirty="0">
                <a:effectLst>
                  <a:outerShdw blurRad="38100" dist="38100" dir="2700000" algn="tl">
                    <a:srgbClr val="C0C0C0"/>
                  </a:outerShdw>
                </a:effectLst>
              </a:rPr>
              <a:t>05.04.2021,  V11</a:t>
            </a:r>
            <a:endParaRPr lang="de-DE" sz="1050" u="sng" dirty="0"/>
          </a:p>
        </p:txBody>
      </p:sp>
    </p:spTree>
    <p:extLst>
      <p:ext uri="{BB962C8B-B14F-4D97-AF65-F5344CB8AC3E}">
        <p14:creationId xmlns:p14="http://schemas.microsoft.com/office/powerpoint/2010/main" val="34009965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0986" y="107630"/>
            <a:ext cx="3078087" cy="307777"/>
          </a:xfrm>
          <a:prstGeom prst="rect">
            <a:avLst/>
          </a:prstGeom>
        </p:spPr>
        <p:txBody>
          <a:bodyPr wrap="none">
            <a:spAutoFit/>
          </a:bodyPr>
          <a:lstStyle/>
          <a:p>
            <a:pPr algn="l" eaLnBrk="1" hangingPunct="1">
              <a:spcAft>
                <a:spcPts val="600"/>
              </a:spcAft>
            </a:pPr>
            <a:r>
              <a:rPr lang="en-US" b="1" dirty="0">
                <a:latin typeface="Arial Narrow" pitchFamily="34" charset="0"/>
              </a:rPr>
              <a:t>4. Compute the multiplicative order of </a:t>
            </a:r>
            <a:r>
              <a:rPr lang="en-US" b="1" dirty="0">
                <a:solidFill>
                  <a:srgbClr val="000000"/>
                </a:solidFill>
                <a:latin typeface="Arial Narrow" pitchFamily="34" charset="0"/>
              </a:rPr>
              <a:t>δ</a:t>
            </a:r>
            <a:r>
              <a:rPr lang="en-US" b="1" baseline="30000" dirty="0">
                <a:solidFill>
                  <a:srgbClr val="000000"/>
                </a:solidFill>
                <a:latin typeface="Arial Narrow" pitchFamily="34" charset="0"/>
              </a:rPr>
              <a:t>14</a:t>
            </a:r>
            <a:endParaRPr lang="en-US" b="1" dirty="0">
              <a:latin typeface="Arial Narrow" pitchFamily="34" charset="0"/>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1577823136"/>
              </p:ext>
            </p:extLst>
          </p:nvPr>
        </p:nvGraphicFramePr>
        <p:xfrm>
          <a:off x="785813" y="517525"/>
          <a:ext cx="2959100" cy="419100"/>
        </p:xfrm>
        <a:graphic>
          <a:graphicData uri="http://schemas.openxmlformats.org/presentationml/2006/ole">
            <mc:AlternateContent xmlns:mc="http://schemas.openxmlformats.org/markup-compatibility/2006">
              <mc:Choice xmlns:v="urn:schemas-microsoft-com:vml" Requires="v">
                <p:oleObj spid="_x0000_s3076" name="Equation" r:id="rId4" imgW="2958840" imgH="419040" progId="Equation.3">
                  <p:embed/>
                </p:oleObj>
              </mc:Choice>
              <mc:Fallback>
                <p:oleObj name="Equation" r:id="rId4" imgW="2958840" imgH="419040" progId="Equation.3">
                  <p:embed/>
                  <p:pic>
                    <p:nvPicPr>
                      <p:cNvPr id="0" name="كائن 2"/>
                      <p:cNvPicPr>
                        <a:picLocks noChangeAspect="1" noChangeArrowheads="1"/>
                      </p:cNvPicPr>
                      <p:nvPr/>
                    </p:nvPicPr>
                    <p:blipFill>
                      <a:blip r:embed="rId5"/>
                      <a:srcRect/>
                      <a:stretch>
                        <a:fillRect/>
                      </a:stretch>
                    </p:blipFill>
                    <p:spPr bwMode="auto">
                      <a:xfrm>
                        <a:off x="785813" y="517525"/>
                        <a:ext cx="2959100"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 name="Rectangle 3"/>
          <p:cNvSpPr/>
          <p:nvPr/>
        </p:nvSpPr>
        <p:spPr>
          <a:xfrm>
            <a:off x="690985" y="986384"/>
            <a:ext cx="8204297" cy="1107996"/>
          </a:xfrm>
          <a:prstGeom prst="rect">
            <a:avLst/>
          </a:prstGeom>
        </p:spPr>
        <p:txBody>
          <a:bodyPr wrap="square">
            <a:spAutoFit/>
          </a:bodyPr>
          <a:lstStyle/>
          <a:p>
            <a:pPr algn="l" eaLnBrk="1" hangingPunct="1">
              <a:spcAft>
                <a:spcPts val="600"/>
              </a:spcAft>
            </a:pPr>
            <a:r>
              <a:rPr lang="en-US" b="1" dirty="0">
                <a:latin typeface="Arial Narrow" pitchFamily="34" charset="0"/>
              </a:rPr>
              <a:t>5. Use the element </a:t>
            </a:r>
            <a:r>
              <a:rPr lang="en-US" b="1" dirty="0">
                <a:solidFill>
                  <a:srgbClr val="000000"/>
                </a:solidFill>
                <a:latin typeface="Arial Narrow" pitchFamily="34" charset="0"/>
              </a:rPr>
              <a:t>δ </a:t>
            </a:r>
            <a:r>
              <a:rPr lang="en-US" b="1" dirty="0">
                <a:latin typeface="Arial Narrow" pitchFamily="34" charset="0"/>
              </a:rPr>
              <a:t>as a public element in the above GF(2</a:t>
            </a:r>
            <a:r>
              <a:rPr lang="en-US" b="1" baseline="30000" dirty="0">
                <a:latin typeface="Arial Narrow" pitchFamily="34" charset="0"/>
              </a:rPr>
              <a:t>6</a:t>
            </a:r>
            <a:r>
              <a:rPr lang="en-US" b="1" dirty="0">
                <a:latin typeface="Arial Narrow" pitchFamily="34" charset="0"/>
              </a:rPr>
              <a:t>) and compute the DH public keys </a:t>
            </a:r>
            <a:r>
              <a:rPr lang="en-US" b="1" dirty="0" err="1">
                <a:latin typeface="Arial Narrow" pitchFamily="34" charset="0"/>
              </a:rPr>
              <a:t>Y</a:t>
            </a:r>
            <a:r>
              <a:rPr lang="en-US" b="1" baseline="-25000" dirty="0" err="1">
                <a:latin typeface="Arial Narrow" pitchFamily="34" charset="0"/>
              </a:rPr>
              <a:t>a</a:t>
            </a:r>
            <a:r>
              <a:rPr lang="en-US" b="1" dirty="0">
                <a:latin typeface="Arial Narrow" pitchFamily="34" charset="0"/>
              </a:rPr>
              <a:t> and </a:t>
            </a:r>
            <a:r>
              <a:rPr lang="en-US" b="1" dirty="0" err="1">
                <a:latin typeface="Arial Narrow" pitchFamily="34" charset="0"/>
              </a:rPr>
              <a:t>Y</a:t>
            </a:r>
            <a:r>
              <a:rPr lang="en-US" b="1" baseline="-25000" dirty="0" err="1">
                <a:latin typeface="Arial Narrow" pitchFamily="34" charset="0"/>
              </a:rPr>
              <a:t>b</a:t>
            </a:r>
            <a:r>
              <a:rPr lang="en-US" b="1" dirty="0">
                <a:latin typeface="Arial Narrow" pitchFamily="34" charset="0"/>
              </a:rPr>
              <a:t>  and the</a:t>
            </a:r>
            <a:br>
              <a:rPr lang="en-US" b="1" dirty="0">
                <a:latin typeface="Arial Narrow" pitchFamily="34" charset="0"/>
              </a:rPr>
            </a:br>
            <a:r>
              <a:rPr lang="en-US" b="1" dirty="0">
                <a:latin typeface="Arial Narrow" pitchFamily="34" charset="0"/>
              </a:rPr>
              <a:t>    shared secret key Z</a:t>
            </a:r>
            <a:r>
              <a:rPr lang="en-US" b="1" baseline="-25000" dirty="0">
                <a:latin typeface="Arial Narrow" pitchFamily="34" charset="0"/>
              </a:rPr>
              <a:t>AB</a:t>
            </a:r>
            <a:r>
              <a:rPr lang="en-US" b="1" dirty="0">
                <a:latin typeface="Arial Narrow" pitchFamily="34" charset="0"/>
              </a:rPr>
              <a:t> for users A and B having the secret keys  </a:t>
            </a:r>
            <a:r>
              <a:rPr lang="en-US" b="1" dirty="0" err="1">
                <a:latin typeface="Arial Narrow" pitchFamily="34" charset="0"/>
              </a:rPr>
              <a:t>X</a:t>
            </a:r>
            <a:r>
              <a:rPr lang="en-US" b="1" baseline="-25000" dirty="0" err="1">
                <a:latin typeface="Arial Narrow" pitchFamily="34" charset="0"/>
              </a:rPr>
              <a:t>a</a:t>
            </a:r>
            <a:r>
              <a:rPr lang="en-US" b="1" dirty="0">
                <a:latin typeface="Arial Narrow" pitchFamily="34" charset="0"/>
              </a:rPr>
              <a:t>=42 und </a:t>
            </a:r>
            <a:r>
              <a:rPr lang="en-US" b="1" dirty="0" err="1">
                <a:latin typeface="Arial Narrow" pitchFamily="34" charset="0"/>
              </a:rPr>
              <a:t>X</a:t>
            </a:r>
            <a:r>
              <a:rPr lang="en-US" b="1" baseline="-25000" dirty="0" err="1">
                <a:latin typeface="Arial Narrow" pitchFamily="34" charset="0"/>
              </a:rPr>
              <a:t>b</a:t>
            </a:r>
            <a:r>
              <a:rPr lang="en-US" b="1" dirty="0">
                <a:latin typeface="Arial Narrow" pitchFamily="34" charset="0"/>
              </a:rPr>
              <a:t>=14. </a:t>
            </a:r>
          </a:p>
          <a:p>
            <a:pPr marL="0" indent="0" algn="l" eaLnBrk="1" hangingPunct="1">
              <a:spcAft>
                <a:spcPts val="600"/>
              </a:spcAft>
            </a:pPr>
            <a:r>
              <a:rPr lang="en-US" b="1" dirty="0">
                <a:latin typeface="Arial Narrow" pitchFamily="34" charset="0"/>
              </a:rPr>
              <a:t>          compute the binary vectors for </a:t>
            </a:r>
            <a:r>
              <a:rPr lang="en-US" b="1" dirty="0" err="1">
                <a:latin typeface="Arial Narrow" pitchFamily="34" charset="0"/>
              </a:rPr>
              <a:t>Y</a:t>
            </a:r>
            <a:r>
              <a:rPr lang="en-US" b="1" baseline="-25000" dirty="0" err="1">
                <a:latin typeface="Arial Narrow" pitchFamily="34" charset="0"/>
              </a:rPr>
              <a:t>a</a:t>
            </a:r>
            <a:r>
              <a:rPr lang="en-US" b="1" dirty="0">
                <a:latin typeface="Arial Narrow" pitchFamily="34" charset="0"/>
              </a:rPr>
              <a:t> and </a:t>
            </a:r>
            <a:r>
              <a:rPr lang="en-US" b="1" dirty="0" err="1">
                <a:latin typeface="Arial Narrow" pitchFamily="34" charset="0"/>
              </a:rPr>
              <a:t>Y</a:t>
            </a:r>
            <a:r>
              <a:rPr lang="en-US" b="1" baseline="-25000" dirty="0" err="1">
                <a:latin typeface="Arial Narrow" pitchFamily="34" charset="0"/>
              </a:rPr>
              <a:t>b</a:t>
            </a:r>
            <a:r>
              <a:rPr lang="en-US" b="1" dirty="0">
                <a:latin typeface="Arial Narrow" pitchFamily="34" charset="0"/>
              </a:rPr>
              <a:t>  and Z</a:t>
            </a:r>
            <a:r>
              <a:rPr lang="en-US" b="1" baseline="-25000" dirty="0">
                <a:latin typeface="Arial Narrow" pitchFamily="34" charset="0"/>
              </a:rPr>
              <a:t>AB</a:t>
            </a:r>
            <a:r>
              <a:rPr lang="en-US" b="1" dirty="0">
                <a:latin typeface="Arial Narrow" pitchFamily="34" charset="0"/>
              </a:rPr>
              <a:t>  by making use of the</a:t>
            </a:r>
          </a:p>
          <a:p>
            <a:pPr marL="0" lvl="0" indent="0" algn="l" eaLnBrk="1" hangingPunct="1">
              <a:spcAft>
                <a:spcPts val="600"/>
              </a:spcAft>
            </a:pPr>
            <a:r>
              <a:rPr lang="en-US" b="1" dirty="0">
                <a:latin typeface="Arial Narrow" pitchFamily="34" charset="0"/>
              </a:rPr>
              <a:t>          following : </a:t>
            </a:r>
            <a:r>
              <a:rPr lang="en-US" b="1" dirty="0">
                <a:solidFill>
                  <a:srgbClr val="000000"/>
                </a:solidFill>
                <a:latin typeface="Arial Narrow" pitchFamily="34" charset="0"/>
              </a:rPr>
              <a:t>δ = x+1,  δ </a:t>
            </a:r>
            <a:r>
              <a:rPr lang="en-US" b="1" baseline="30000" dirty="0">
                <a:solidFill>
                  <a:srgbClr val="000000"/>
                </a:solidFill>
                <a:latin typeface="Arial Narrow" pitchFamily="34" charset="0"/>
              </a:rPr>
              <a:t>7</a:t>
            </a:r>
            <a:r>
              <a:rPr lang="en-US" b="1" dirty="0">
                <a:solidFill>
                  <a:srgbClr val="000000"/>
                </a:solidFill>
                <a:latin typeface="Arial Narrow" pitchFamily="34" charset="0"/>
              </a:rPr>
              <a:t>= x</a:t>
            </a:r>
            <a:r>
              <a:rPr lang="en-US" b="1" baseline="30000" dirty="0">
                <a:solidFill>
                  <a:srgbClr val="000000"/>
                </a:solidFill>
                <a:latin typeface="Arial Narrow" pitchFamily="34" charset="0"/>
              </a:rPr>
              <a:t>5</a:t>
            </a:r>
            <a:r>
              <a:rPr lang="en-US" b="1" dirty="0">
                <a:solidFill>
                  <a:srgbClr val="000000"/>
                </a:solidFill>
                <a:latin typeface="Arial Narrow" pitchFamily="34" charset="0"/>
              </a:rPr>
              <a:t> + x</a:t>
            </a:r>
            <a:r>
              <a:rPr lang="en-US" b="1" baseline="30000" dirty="0">
                <a:solidFill>
                  <a:srgbClr val="000000"/>
                </a:solidFill>
                <a:latin typeface="Arial Narrow" pitchFamily="34" charset="0"/>
              </a:rPr>
              <a:t>2</a:t>
            </a:r>
            <a:r>
              <a:rPr lang="en-US" b="1" dirty="0">
                <a:solidFill>
                  <a:srgbClr val="000000"/>
                </a:solidFill>
                <a:latin typeface="Arial Narrow" pitchFamily="34" charset="0"/>
              </a:rPr>
              <a:t>,  δ </a:t>
            </a:r>
            <a:r>
              <a:rPr lang="en-US" b="1" baseline="30000" dirty="0">
                <a:solidFill>
                  <a:srgbClr val="000000"/>
                </a:solidFill>
                <a:latin typeface="Arial Narrow" pitchFamily="34" charset="0"/>
              </a:rPr>
              <a:t>21 </a:t>
            </a:r>
            <a:r>
              <a:rPr lang="en-US" b="1" dirty="0">
                <a:solidFill>
                  <a:srgbClr val="000000"/>
                </a:solidFill>
                <a:latin typeface="Arial Narrow" pitchFamily="34" charset="0"/>
              </a:rPr>
              <a:t>=1 + x</a:t>
            </a:r>
            <a:r>
              <a:rPr lang="en-US" b="1" baseline="30000" dirty="0">
                <a:solidFill>
                  <a:srgbClr val="000000"/>
                </a:solidFill>
                <a:latin typeface="Arial Narrow" pitchFamily="34" charset="0"/>
              </a:rPr>
              <a:t>3</a:t>
            </a:r>
            <a:r>
              <a:rPr lang="en-US" b="1" dirty="0">
                <a:solidFill>
                  <a:srgbClr val="000000"/>
                </a:solidFill>
                <a:latin typeface="Arial Narrow" pitchFamily="34" charset="0"/>
              </a:rPr>
              <a:t>, </a:t>
            </a:r>
            <a:endParaRPr lang="en-US" b="1" dirty="0">
              <a:latin typeface="Arial Narrow" pitchFamily="34" charset="0"/>
            </a:endParaRPr>
          </a:p>
        </p:txBody>
      </p:sp>
      <p:sp>
        <p:nvSpPr>
          <p:cNvPr id="5" name="Text Box 9"/>
          <p:cNvSpPr txBox="1">
            <a:spLocks noChangeArrowheads="1"/>
          </p:cNvSpPr>
          <p:nvPr/>
        </p:nvSpPr>
        <p:spPr bwMode="auto">
          <a:xfrm>
            <a:off x="1293149" y="2159426"/>
            <a:ext cx="2475924" cy="1602619"/>
          </a:xfrm>
          <a:prstGeom prst="rect">
            <a:avLst/>
          </a:prstGeom>
          <a:noFill/>
          <a:ln w="9525">
            <a:noFill/>
            <a:miter lim="800000"/>
            <a:headEnd/>
            <a:tailEnd/>
          </a:ln>
        </p:spPr>
        <p:txBody>
          <a:bodyPr wrap="square" lIns="90000" tIns="46800" rIns="90000" bIns="46800">
            <a:spAutoFit/>
          </a:bodyPr>
          <a:lstStyle/>
          <a:p>
            <a:pPr marL="266700" indent="-266700" algn="l"/>
            <a:r>
              <a:rPr lang="de-DE" u="sng" dirty="0">
                <a:solidFill>
                  <a:schemeClr val="tx2"/>
                </a:solidFill>
                <a:latin typeface="Arial Narrow" pitchFamily="34" charset="0"/>
              </a:rPr>
              <a:t>User A:</a:t>
            </a:r>
          </a:p>
          <a:p>
            <a:pPr marL="266700" indent="-266700" algn="l"/>
            <a:r>
              <a:rPr lang="de-DE" dirty="0">
                <a:solidFill>
                  <a:schemeClr val="tx2"/>
                </a:solidFill>
                <a:latin typeface="Arial Narrow" pitchFamily="34" charset="0"/>
              </a:rPr>
              <a:t>X</a:t>
            </a:r>
            <a:r>
              <a:rPr lang="de-DE" baseline="-25000" dirty="0">
                <a:solidFill>
                  <a:schemeClr val="tx2"/>
                </a:solidFill>
                <a:latin typeface="Arial Narrow" pitchFamily="34" charset="0"/>
              </a:rPr>
              <a:t>a</a:t>
            </a:r>
            <a:r>
              <a:rPr lang="de-DE" dirty="0">
                <a:solidFill>
                  <a:schemeClr val="tx2"/>
                </a:solidFill>
                <a:latin typeface="Arial Narrow" pitchFamily="34" charset="0"/>
              </a:rPr>
              <a:t>= 42 ,        </a:t>
            </a:r>
            <a:endParaRPr lang="en-US" dirty="0">
              <a:solidFill>
                <a:schemeClr val="tx2"/>
              </a:solidFill>
              <a:latin typeface="Arial Narrow" pitchFamily="34" charset="0"/>
            </a:endParaRPr>
          </a:p>
          <a:p>
            <a:pPr marL="266700" indent="-266700" algn="l"/>
            <a:r>
              <a:rPr lang="en-US" dirty="0" err="1">
                <a:solidFill>
                  <a:schemeClr val="tx2"/>
                </a:solidFill>
                <a:latin typeface="Arial Narrow" pitchFamily="34" charset="0"/>
              </a:rPr>
              <a:t>Y</a:t>
            </a:r>
            <a:r>
              <a:rPr lang="en-US" baseline="-25000" dirty="0" err="1">
                <a:solidFill>
                  <a:schemeClr val="tx2"/>
                </a:solidFill>
                <a:latin typeface="Arial Narrow" pitchFamily="34" charset="0"/>
              </a:rPr>
              <a:t>a</a:t>
            </a:r>
            <a:r>
              <a:rPr lang="de-DE" dirty="0">
                <a:solidFill>
                  <a:schemeClr val="tx2"/>
                </a:solidFill>
                <a:latin typeface="Arial Narrow" pitchFamily="34" charset="0"/>
              </a:rPr>
              <a:t>  =</a:t>
            </a:r>
            <a:r>
              <a:rPr lang="en-US" b="1" dirty="0">
                <a:solidFill>
                  <a:srgbClr val="000000"/>
                </a:solidFill>
                <a:latin typeface="Arial Narrow" pitchFamily="34" charset="0"/>
              </a:rPr>
              <a:t> δ</a:t>
            </a:r>
            <a:r>
              <a:rPr lang="de-DE" baseline="30000" dirty="0">
                <a:solidFill>
                  <a:schemeClr val="tx2"/>
                </a:solidFill>
                <a:latin typeface="Arial Narrow" pitchFamily="34" charset="0"/>
              </a:rPr>
              <a:t>42</a:t>
            </a:r>
            <a:r>
              <a:rPr lang="de-DE" dirty="0">
                <a:solidFill>
                  <a:schemeClr val="tx2"/>
                </a:solidFill>
                <a:latin typeface="Arial Narrow" pitchFamily="34" charset="0"/>
              </a:rPr>
              <a:t> =(x+1)</a:t>
            </a:r>
            <a:r>
              <a:rPr lang="de-DE" baseline="30000" dirty="0">
                <a:solidFill>
                  <a:schemeClr val="tx2"/>
                </a:solidFill>
                <a:latin typeface="Arial Narrow" pitchFamily="34" charset="0"/>
              </a:rPr>
              <a:t>42</a:t>
            </a:r>
            <a:r>
              <a:rPr lang="en-US" dirty="0">
                <a:solidFill>
                  <a:schemeClr val="tx2"/>
                </a:solidFill>
                <a:latin typeface="Arial Narrow" pitchFamily="34" charset="0"/>
              </a:rPr>
              <a:t> mod(</a:t>
            </a:r>
            <a:r>
              <a:rPr lang="en-US" dirty="0">
                <a:latin typeface="Arial Narrow" pitchFamily="34" charset="0"/>
              </a:rPr>
              <a:t>x</a:t>
            </a:r>
            <a:r>
              <a:rPr lang="en-US" baseline="30000" dirty="0">
                <a:latin typeface="Arial Narrow" pitchFamily="34" charset="0"/>
              </a:rPr>
              <a:t>6</a:t>
            </a:r>
            <a:r>
              <a:rPr lang="en-US" dirty="0">
                <a:latin typeface="Arial Narrow" pitchFamily="34" charset="0"/>
              </a:rPr>
              <a:t>+x</a:t>
            </a:r>
            <a:r>
              <a:rPr lang="en-US" baseline="30000" dirty="0">
                <a:latin typeface="Arial Narrow" pitchFamily="34" charset="0"/>
              </a:rPr>
              <a:t>3</a:t>
            </a:r>
            <a:r>
              <a:rPr lang="en-US" dirty="0">
                <a:latin typeface="Arial Narrow" pitchFamily="34" charset="0"/>
              </a:rPr>
              <a:t>+1</a:t>
            </a:r>
            <a:r>
              <a:rPr lang="en-US" dirty="0">
                <a:solidFill>
                  <a:schemeClr val="tx2"/>
                </a:solidFill>
                <a:latin typeface="Arial Narrow" pitchFamily="34" charset="0"/>
              </a:rPr>
              <a:t>)</a:t>
            </a:r>
          </a:p>
          <a:p>
            <a:pPr marL="266700" indent="-266700" algn="l"/>
            <a:r>
              <a:rPr lang="de-DE" dirty="0">
                <a:solidFill>
                  <a:schemeClr val="tx2"/>
                </a:solidFill>
                <a:latin typeface="Arial Narrow" pitchFamily="34" charset="0"/>
              </a:rPr>
              <a:t>     = ((x+1)</a:t>
            </a:r>
            <a:r>
              <a:rPr lang="de-DE" baseline="30000" dirty="0">
                <a:solidFill>
                  <a:schemeClr val="tx2"/>
                </a:solidFill>
                <a:latin typeface="Arial Narrow" pitchFamily="34" charset="0"/>
              </a:rPr>
              <a:t>21</a:t>
            </a:r>
            <a:r>
              <a:rPr lang="de-DE" dirty="0">
                <a:solidFill>
                  <a:schemeClr val="tx2"/>
                </a:solidFill>
                <a:latin typeface="Arial Narrow" pitchFamily="34" charset="0"/>
              </a:rPr>
              <a:t>)</a:t>
            </a:r>
            <a:r>
              <a:rPr lang="de-DE" baseline="30000" dirty="0">
                <a:solidFill>
                  <a:schemeClr val="tx2"/>
                </a:solidFill>
                <a:latin typeface="Arial Narrow" pitchFamily="34" charset="0"/>
              </a:rPr>
              <a:t>2</a:t>
            </a:r>
            <a:r>
              <a:rPr lang="en-US" dirty="0">
                <a:solidFill>
                  <a:schemeClr val="tx2"/>
                </a:solidFill>
                <a:latin typeface="Arial Narrow" pitchFamily="34" charset="0"/>
              </a:rPr>
              <a:t> </a:t>
            </a:r>
            <a:r>
              <a:rPr lang="de-DE" dirty="0">
                <a:latin typeface="Arial Narrow" pitchFamily="34" charset="0"/>
              </a:rPr>
              <a:t>= </a:t>
            </a:r>
            <a:r>
              <a:rPr lang="en-US" b="1" dirty="0">
                <a:solidFill>
                  <a:srgbClr val="000000"/>
                </a:solidFill>
                <a:latin typeface="Arial Narrow" pitchFamily="34" charset="0"/>
              </a:rPr>
              <a:t> (δ</a:t>
            </a:r>
            <a:r>
              <a:rPr lang="de-DE" b="1" baseline="30000" dirty="0">
                <a:solidFill>
                  <a:schemeClr val="tx2"/>
                </a:solidFill>
                <a:latin typeface="Arial Narrow" pitchFamily="34" charset="0"/>
              </a:rPr>
              <a:t>21</a:t>
            </a:r>
            <a:r>
              <a:rPr lang="de-DE" b="1" dirty="0">
                <a:latin typeface="Arial Narrow" pitchFamily="34" charset="0"/>
              </a:rPr>
              <a:t> )</a:t>
            </a:r>
            <a:r>
              <a:rPr lang="de-DE" b="1" baseline="30000" dirty="0">
                <a:latin typeface="Arial Narrow" pitchFamily="34" charset="0"/>
              </a:rPr>
              <a:t>2 </a:t>
            </a:r>
            <a:r>
              <a:rPr lang="en-US" dirty="0">
                <a:solidFill>
                  <a:schemeClr val="tx2"/>
                </a:solidFill>
                <a:latin typeface="Arial Narrow" pitchFamily="34" charset="0"/>
              </a:rPr>
              <a:t>= (</a:t>
            </a:r>
            <a:r>
              <a:rPr lang="en-US" dirty="0">
                <a:latin typeface="Arial Narrow" pitchFamily="34" charset="0"/>
              </a:rPr>
              <a:t>x</a:t>
            </a:r>
            <a:r>
              <a:rPr lang="en-US" baseline="30000" dirty="0">
                <a:latin typeface="Arial Narrow" pitchFamily="34" charset="0"/>
              </a:rPr>
              <a:t>3</a:t>
            </a:r>
            <a:r>
              <a:rPr lang="en-US" dirty="0">
                <a:latin typeface="Arial Narrow" pitchFamily="34" charset="0"/>
              </a:rPr>
              <a:t>+1)</a:t>
            </a:r>
            <a:r>
              <a:rPr lang="en-US" baseline="30000" dirty="0">
                <a:latin typeface="Arial Narrow" pitchFamily="34" charset="0"/>
              </a:rPr>
              <a:t>2</a:t>
            </a:r>
          </a:p>
          <a:p>
            <a:pPr marL="266700" indent="-266700" algn="l"/>
            <a:r>
              <a:rPr lang="en-US" baseline="30000" dirty="0">
                <a:latin typeface="Arial Narrow" pitchFamily="34" charset="0"/>
              </a:rPr>
              <a:t>       </a:t>
            </a:r>
            <a:r>
              <a:rPr lang="en-US" dirty="0">
                <a:latin typeface="Arial Narrow" pitchFamily="34" charset="0"/>
              </a:rPr>
              <a:t>=x</a:t>
            </a:r>
            <a:r>
              <a:rPr lang="en-US" baseline="30000" dirty="0">
                <a:latin typeface="Arial Narrow" pitchFamily="34" charset="0"/>
              </a:rPr>
              <a:t>6</a:t>
            </a:r>
            <a:r>
              <a:rPr lang="en-US" dirty="0">
                <a:latin typeface="Arial Narrow" pitchFamily="34" charset="0"/>
              </a:rPr>
              <a:t>+1</a:t>
            </a:r>
            <a:r>
              <a:rPr lang="de-DE" dirty="0">
                <a:latin typeface="Arial Narrow" pitchFamily="34" charset="0"/>
              </a:rPr>
              <a:t>  = </a:t>
            </a:r>
            <a:r>
              <a:rPr lang="en-US" dirty="0">
                <a:latin typeface="Arial Narrow" pitchFamily="34" charset="0"/>
              </a:rPr>
              <a:t>x</a:t>
            </a:r>
            <a:r>
              <a:rPr lang="en-US" baseline="30000" dirty="0">
                <a:latin typeface="Arial Narrow" pitchFamily="34" charset="0"/>
              </a:rPr>
              <a:t>3</a:t>
            </a:r>
            <a:r>
              <a:rPr lang="en-US" dirty="0">
                <a:latin typeface="Arial Narrow" pitchFamily="34" charset="0"/>
              </a:rPr>
              <a:t>+1 + 1 = x</a:t>
            </a:r>
            <a:r>
              <a:rPr lang="en-US" baseline="30000" dirty="0">
                <a:latin typeface="Arial Narrow" pitchFamily="34" charset="0"/>
              </a:rPr>
              <a:t>3</a:t>
            </a:r>
            <a:endParaRPr lang="en-US" dirty="0">
              <a:latin typeface="Arial Narrow" pitchFamily="34" charset="0"/>
            </a:endParaRPr>
          </a:p>
          <a:p>
            <a:pPr marL="266700" indent="-266700" algn="l"/>
            <a:r>
              <a:rPr lang="en-US" dirty="0">
                <a:solidFill>
                  <a:schemeClr val="tx2"/>
                </a:solidFill>
                <a:latin typeface="Arial Narrow" pitchFamily="34" charset="0"/>
              </a:rPr>
              <a:t>     =001000</a:t>
            </a:r>
          </a:p>
          <a:p>
            <a:pPr marL="266700" indent="-266700" algn="l"/>
            <a:endParaRPr lang="de-DE" dirty="0">
              <a:solidFill>
                <a:schemeClr val="tx2"/>
              </a:solidFill>
              <a:latin typeface="Arial Narrow" pitchFamily="34" charset="0"/>
            </a:endParaRPr>
          </a:p>
        </p:txBody>
      </p:sp>
      <p:sp>
        <p:nvSpPr>
          <p:cNvPr id="6" name="Text Box 10"/>
          <p:cNvSpPr txBox="1">
            <a:spLocks noChangeArrowheads="1"/>
          </p:cNvSpPr>
          <p:nvPr/>
        </p:nvSpPr>
        <p:spPr bwMode="auto">
          <a:xfrm>
            <a:off x="3792549" y="2117569"/>
            <a:ext cx="2001167" cy="956288"/>
          </a:xfrm>
          <a:prstGeom prst="rect">
            <a:avLst/>
          </a:prstGeom>
          <a:noFill/>
          <a:ln w="9525">
            <a:solidFill>
              <a:schemeClr val="tx1"/>
            </a:solidFill>
            <a:prstDash val="dash"/>
            <a:miter lim="800000"/>
            <a:headEnd/>
            <a:tailEnd/>
          </a:ln>
        </p:spPr>
        <p:txBody>
          <a:bodyPr wrap="none" lIns="90000" tIns="46800" rIns="90000" bIns="46800">
            <a:spAutoFit/>
          </a:bodyPr>
          <a:lstStyle/>
          <a:p>
            <a:pPr marL="266700" indent="-266700" algn="l"/>
            <a:r>
              <a:rPr lang="de-DE" u="sng" dirty="0">
                <a:latin typeface="Arial Narrow" pitchFamily="34" charset="0"/>
              </a:rPr>
              <a:t>Public directory</a:t>
            </a:r>
            <a:r>
              <a:rPr lang="de-DE" dirty="0">
                <a:latin typeface="Arial Narrow" pitchFamily="34" charset="0"/>
              </a:rPr>
              <a:t>  GF(2</a:t>
            </a:r>
            <a:r>
              <a:rPr lang="de-DE" baseline="30000" dirty="0">
                <a:latin typeface="Arial Narrow" pitchFamily="34" charset="0"/>
              </a:rPr>
              <a:t>6</a:t>
            </a:r>
            <a:r>
              <a:rPr lang="de-DE" dirty="0">
                <a:latin typeface="Arial Narrow" pitchFamily="34" charset="0"/>
              </a:rPr>
              <a:t>)</a:t>
            </a:r>
          </a:p>
          <a:p>
            <a:pPr marL="266700" indent="-266700" algn="l"/>
            <a:r>
              <a:rPr lang="en-US" dirty="0">
                <a:solidFill>
                  <a:srgbClr val="000000"/>
                </a:solidFill>
                <a:latin typeface="Arial Narrow" pitchFamily="34" charset="0"/>
              </a:rPr>
              <a:t>δ</a:t>
            </a:r>
            <a:r>
              <a:rPr lang="en-US" dirty="0">
                <a:latin typeface="Arial Narrow" pitchFamily="34" charset="0"/>
              </a:rPr>
              <a:t> </a:t>
            </a:r>
            <a:r>
              <a:rPr lang="de-DE" dirty="0">
                <a:latin typeface="Arial Narrow" pitchFamily="34" charset="0"/>
              </a:rPr>
              <a:t>= x+1</a:t>
            </a:r>
            <a:r>
              <a:rPr lang="en-US" dirty="0">
                <a:latin typeface="Arial Narrow" pitchFamily="34" charset="0"/>
              </a:rPr>
              <a:t>,   P(x) = x</a:t>
            </a:r>
            <a:r>
              <a:rPr lang="en-US" baseline="30000" dirty="0">
                <a:latin typeface="Arial Narrow" pitchFamily="34" charset="0"/>
              </a:rPr>
              <a:t>6</a:t>
            </a:r>
            <a:r>
              <a:rPr lang="en-US" dirty="0">
                <a:latin typeface="Arial Narrow" pitchFamily="34" charset="0"/>
              </a:rPr>
              <a:t> + x</a:t>
            </a:r>
            <a:r>
              <a:rPr lang="en-US" baseline="30000" dirty="0">
                <a:latin typeface="Arial Narrow" pitchFamily="34" charset="0"/>
              </a:rPr>
              <a:t>3</a:t>
            </a:r>
            <a:r>
              <a:rPr lang="en-US" dirty="0">
                <a:latin typeface="Arial Narrow" pitchFamily="34" charset="0"/>
              </a:rPr>
              <a:t> + 1</a:t>
            </a:r>
          </a:p>
          <a:p>
            <a:pPr marL="266700" indent="-266700" algn="l"/>
            <a:r>
              <a:rPr lang="en-US" dirty="0" err="1">
                <a:latin typeface="Arial Narrow" pitchFamily="34" charset="0"/>
              </a:rPr>
              <a:t>Y</a:t>
            </a:r>
            <a:r>
              <a:rPr lang="en-US" baseline="-25000" dirty="0" err="1">
                <a:latin typeface="Arial Narrow" pitchFamily="34" charset="0"/>
              </a:rPr>
              <a:t>a</a:t>
            </a:r>
            <a:r>
              <a:rPr lang="de-DE" dirty="0">
                <a:latin typeface="Arial Narrow" pitchFamily="34" charset="0"/>
              </a:rPr>
              <a:t>  = x</a:t>
            </a:r>
            <a:r>
              <a:rPr lang="de-DE" baseline="30000" dirty="0">
                <a:latin typeface="Arial Narrow" pitchFamily="34" charset="0"/>
              </a:rPr>
              <a:t>3</a:t>
            </a:r>
            <a:r>
              <a:rPr lang="en-US" dirty="0">
                <a:latin typeface="Arial Narrow" pitchFamily="34" charset="0"/>
              </a:rPr>
              <a:t>      = 001000</a:t>
            </a:r>
            <a:endParaRPr lang="de-DE" dirty="0">
              <a:latin typeface="Arial Narrow" pitchFamily="34" charset="0"/>
            </a:endParaRPr>
          </a:p>
          <a:p>
            <a:pPr marL="266700" indent="-266700" algn="l"/>
            <a:r>
              <a:rPr lang="en-US" dirty="0" err="1">
                <a:latin typeface="Arial Narrow" pitchFamily="34" charset="0"/>
              </a:rPr>
              <a:t>Y</a:t>
            </a:r>
            <a:r>
              <a:rPr lang="en-US" baseline="-25000" dirty="0" err="1">
                <a:latin typeface="Arial Narrow" pitchFamily="34" charset="0"/>
              </a:rPr>
              <a:t>b</a:t>
            </a:r>
            <a:r>
              <a:rPr lang="de-DE" dirty="0">
                <a:latin typeface="Arial Narrow" pitchFamily="34" charset="0"/>
              </a:rPr>
              <a:t>  = x</a:t>
            </a:r>
            <a:r>
              <a:rPr lang="de-DE" baseline="30000" dirty="0">
                <a:latin typeface="Arial Narrow" pitchFamily="34" charset="0"/>
              </a:rPr>
              <a:t>4</a:t>
            </a:r>
            <a:r>
              <a:rPr lang="de-DE" dirty="0">
                <a:latin typeface="Arial Narrow" pitchFamily="34" charset="0"/>
              </a:rPr>
              <a:t>+x </a:t>
            </a:r>
            <a:r>
              <a:rPr lang="en-US" dirty="0">
                <a:latin typeface="Arial Narrow" pitchFamily="34" charset="0"/>
              </a:rPr>
              <a:t> =010010</a:t>
            </a:r>
            <a:endParaRPr lang="de-DE" baseline="30000" dirty="0">
              <a:latin typeface="Arial Narrow" pitchFamily="34" charset="0"/>
            </a:endParaRPr>
          </a:p>
        </p:txBody>
      </p:sp>
      <p:sp>
        <p:nvSpPr>
          <p:cNvPr id="7" name="Text Box 11"/>
          <p:cNvSpPr txBox="1">
            <a:spLocks noChangeArrowheads="1"/>
          </p:cNvSpPr>
          <p:nvPr/>
        </p:nvSpPr>
        <p:spPr bwMode="auto">
          <a:xfrm>
            <a:off x="6362290" y="2159426"/>
            <a:ext cx="1457748" cy="1387176"/>
          </a:xfrm>
          <a:prstGeom prst="rect">
            <a:avLst/>
          </a:prstGeom>
          <a:noFill/>
          <a:ln w="9525">
            <a:noFill/>
            <a:miter lim="800000"/>
            <a:headEnd/>
            <a:tailEnd/>
          </a:ln>
        </p:spPr>
        <p:txBody>
          <a:bodyPr wrap="none" lIns="90000" tIns="46800" rIns="90000" bIns="46800">
            <a:spAutoFit/>
          </a:bodyPr>
          <a:lstStyle/>
          <a:p>
            <a:pPr marL="266700" indent="-266700" algn="l"/>
            <a:r>
              <a:rPr lang="de-DE" u="sng" dirty="0">
                <a:latin typeface="Arial Narrow" pitchFamily="34" charset="0"/>
              </a:rPr>
              <a:t>User B:</a:t>
            </a:r>
          </a:p>
          <a:p>
            <a:pPr marL="266700" indent="-266700" algn="l"/>
            <a:r>
              <a:rPr lang="de-DE" dirty="0">
                <a:latin typeface="Arial Narrow" pitchFamily="34" charset="0"/>
              </a:rPr>
              <a:t>X</a:t>
            </a:r>
            <a:r>
              <a:rPr lang="de-DE" baseline="-25000" dirty="0">
                <a:latin typeface="Arial Narrow" pitchFamily="34" charset="0"/>
              </a:rPr>
              <a:t>b  </a:t>
            </a:r>
            <a:r>
              <a:rPr lang="de-DE" dirty="0">
                <a:latin typeface="Arial Narrow" pitchFamily="34" charset="0"/>
              </a:rPr>
              <a:t>= 14 ,        </a:t>
            </a:r>
            <a:endParaRPr lang="en-US" dirty="0">
              <a:latin typeface="Arial Narrow" pitchFamily="34" charset="0"/>
            </a:endParaRPr>
          </a:p>
          <a:p>
            <a:pPr marL="266700" indent="-266700" algn="l"/>
            <a:r>
              <a:rPr lang="en-US" dirty="0" err="1">
                <a:latin typeface="Arial Narrow" pitchFamily="34" charset="0"/>
              </a:rPr>
              <a:t>Y</a:t>
            </a:r>
            <a:r>
              <a:rPr lang="en-US" baseline="-25000" dirty="0" err="1">
                <a:latin typeface="Arial Narrow" pitchFamily="34" charset="0"/>
              </a:rPr>
              <a:t>b</a:t>
            </a:r>
            <a:r>
              <a:rPr lang="de-DE" dirty="0">
                <a:latin typeface="Arial Narrow" pitchFamily="34" charset="0"/>
              </a:rPr>
              <a:t>  = </a:t>
            </a:r>
            <a:r>
              <a:rPr lang="en-US" b="1" dirty="0">
                <a:solidFill>
                  <a:srgbClr val="000000"/>
                </a:solidFill>
                <a:latin typeface="Arial Narrow" pitchFamily="34" charset="0"/>
              </a:rPr>
              <a:t> δ</a:t>
            </a:r>
            <a:r>
              <a:rPr lang="de-DE" b="1" baseline="30000" dirty="0">
                <a:solidFill>
                  <a:schemeClr val="tx2"/>
                </a:solidFill>
                <a:latin typeface="Arial Narrow" pitchFamily="34" charset="0"/>
              </a:rPr>
              <a:t>14</a:t>
            </a:r>
            <a:r>
              <a:rPr lang="de-DE" dirty="0">
                <a:latin typeface="Arial Narrow" pitchFamily="34" charset="0"/>
              </a:rPr>
              <a:t> = </a:t>
            </a:r>
            <a:r>
              <a:rPr lang="en-US" b="1" dirty="0">
                <a:solidFill>
                  <a:srgbClr val="000000"/>
                </a:solidFill>
                <a:latin typeface="Arial Narrow" pitchFamily="34" charset="0"/>
              </a:rPr>
              <a:t> (δ</a:t>
            </a:r>
            <a:r>
              <a:rPr lang="de-DE" b="1" baseline="30000" dirty="0">
                <a:solidFill>
                  <a:schemeClr val="tx2"/>
                </a:solidFill>
                <a:latin typeface="Arial Narrow" pitchFamily="34" charset="0"/>
              </a:rPr>
              <a:t>7</a:t>
            </a:r>
            <a:r>
              <a:rPr lang="de-DE" b="1" dirty="0">
                <a:latin typeface="Arial Narrow" pitchFamily="34" charset="0"/>
              </a:rPr>
              <a:t> )</a:t>
            </a:r>
            <a:r>
              <a:rPr lang="de-DE" b="1" baseline="30000" dirty="0">
                <a:latin typeface="Arial Narrow" pitchFamily="34" charset="0"/>
              </a:rPr>
              <a:t>2</a:t>
            </a:r>
            <a:br>
              <a:rPr lang="de-DE" baseline="30000" dirty="0">
                <a:latin typeface="Arial Narrow" pitchFamily="34" charset="0"/>
              </a:rPr>
            </a:br>
            <a:r>
              <a:rPr lang="de-DE" dirty="0">
                <a:latin typeface="Arial Narrow" pitchFamily="34" charset="0"/>
              </a:rPr>
              <a:t>= (x</a:t>
            </a:r>
            <a:r>
              <a:rPr lang="de-DE" baseline="30000" dirty="0">
                <a:latin typeface="Arial Narrow" pitchFamily="34" charset="0"/>
              </a:rPr>
              <a:t>5</a:t>
            </a:r>
            <a:r>
              <a:rPr lang="de-DE" dirty="0">
                <a:latin typeface="Arial Narrow" pitchFamily="34" charset="0"/>
              </a:rPr>
              <a:t>+x</a:t>
            </a:r>
            <a:r>
              <a:rPr lang="de-DE" baseline="30000" dirty="0">
                <a:latin typeface="Arial Narrow" pitchFamily="34" charset="0"/>
              </a:rPr>
              <a:t>2</a:t>
            </a:r>
            <a:r>
              <a:rPr lang="de-DE" dirty="0">
                <a:latin typeface="Arial Narrow" pitchFamily="34" charset="0"/>
              </a:rPr>
              <a:t>)</a:t>
            </a:r>
            <a:r>
              <a:rPr lang="de-DE" baseline="30000" dirty="0">
                <a:latin typeface="Arial Narrow" pitchFamily="34" charset="0"/>
              </a:rPr>
              <a:t>2</a:t>
            </a:r>
          </a:p>
          <a:p>
            <a:pPr marL="266700" indent="-266700" algn="l"/>
            <a:r>
              <a:rPr lang="de-DE" dirty="0">
                <a:latin typeface="Arial Narrow" pitchFamily="34" charset="0"/>
              </a:rPr>
              <a:t>      =x</a:t>
            </a:r>
            <a:r>
              <a:rPr lang="de-DE" baseline="30000" dirty="0">
                <a:latin typeface="Arial Narrow" pitchFamily="34" charset="0"/>
              </a:rPr>
              <a:t>10</a:t>
            </a:r>
            <a:r>
              <a:rPr lang="de-DE" dirty="0">
                <a:latin typeface="Arial Narrow" pitchFamily="34" charset="0"/>
              </a:rPr>
              <a:t>+x</a:t>
            </a:r>
            <a:r>
              <a:rPr lang="de-DE" baseline="30000" dirty="0">
                <a:latin typeface="Arial Narrow" pitchFamily="34" charset="0"/>
              </a:rPr>
              <a:t>4</a:t>
            </a:r>
            <a:r>
              <a:rPr lang="de-DE" dirty="0">
                <a:latin typeface="Arial Narrow" pitchFamily="34" charset="0"/>
              </a:rPr>
              <a:t> = </a:t>
            </a:r>
            <a:r>
              <a:rPr lang="en-US" dirty="0">
                <a:latin typeface="Arial Narrow" pitchFamily="34" charset="0"/>
              </a:rPr>
              <a:t>x</a:t>
            </a:r>
            <a:r>
              <a:rPr lang="en-US" baseline="30000" dirty="0">
                <a:latin typeface="Arial Narrow" pitchFamily="34" charset="0"/>
              </a:rPr>
              <a:t>4</a:t>
            </a:r>
            <a:r>
              <a:rPr lang="en-US" dirty="0">
                <a:latin typeface="Arial Narrow" pitchFamily="34" charset="0"/>
              </a:rPr>
              <a:t> + x</a:t>
            </a:r>
            <a:endParaRPr lang="de-DE" baseline="30000" dirty="0">
              <a:latin typeface="Arial Narrow" pitchFamily="34" charset="0"/>
            </a:endParaRPr>
          </a:p>
          <a:p>
            <a:pPr marL="266700" indent="-266700" algn="l"/>
            <a:r>
              <a:rPr lang="en-US" dirty="0">
                <a:latin typeface="Arial Narrow" pitchFamily="34" charset="0"/>
              </a:rPr>
              <a:t>      = 010010</a:t>
            </a:r>
            <a:endParaRPr lang="de-DE" dirty="0">
              <a:latin typeface="Arial Narrow" pitchFamily="34" charset="0"/>
            </a:endParaRPr>
          </a:p>
        </p:txBody>
      </p:sp>
      <p:sp>
        <p:nvSpPr>
          <p:cNvPr id="8" name="Text Box 13"/>
          <p:cNvSpPr txBox="1">
            <a:spLocks noChangeArrowheads="1"/>
          </p:cNvSpPr>
          <p:nvPr/>
        </p:nvSpPr>
        <p:spPr bwMode="auto">
          <a:xfrm>
            <a:off x="919329" y="3682421"/>
            <a:ext cx="3747921" cy="740845"/>
          </a:xfrm>
          <a:prstGeom prst="rect">
            <a:avLst/>
          </a:prstGeom>
          <a:noFill/>
          <a:ln w="9525">
            <a:noFill/>
            <a:miter lim="800000"/>
            <a:headEnd/>
            <a:tailEnd/>
          </a:ln>
        </p:spPr>
        <p:txBody>
          <a:bodyPr wrap="square" lIns="90000" tIns="46800" rIns="90000" bIns="46800">
            <a:spAutoFit/>
          </a:bodyPr>
          <a:lstStyle/>
          <a:p>
            <a:pPr marL="266700" indent="-266700" algn="l"/>
            <a:r>
              <a:rPr lang="de-DE" u="sng" dirty="0">
                <a:solidFill>
                  <a:schemeClr val="tx2"/>
                </a:solidFill>
                <a:latin typeface="Arial Narrow" pitchFamily="34" charset="0"/>
              </a:rPr>
              <a:t>Common secret key for users A and B</a:t>
            </a:r>
          </a:p>
          <a:p>
            <a:pPr marL="266700" indent="-266700" algn="l"/>
            <a:r>
              <a:rPr lang="de-DE" dirty="0" err="1">
                <a:solidFill>
                  <a:schemeClr val="tx2"/>
                </a:solidFill>
                <a:latin typeface="Arial Narrow" pitchFamily="34" charset="0"/>
              </a:rPr>
              <a:t>Z</a:t>
            </a:r>
            <a:r>
              <a:rPr lang="de-DE" baseline="-25000" dirty="0" err="1">
                <a:solidFill>
                  <a:schemeClr val="tx2"/>
                </a:solidFill>
                <a:latin typeface="Arial Narrow" pitchFamily="34" charset="0"/>
              </a:rPr>
              <a:t>ab</a:t>
            </a:r>
            <a:r>
              <a:rPr lang="de-DE" dirty="0">
                <a:solidFill>
                  <a:schemeClr val="tx2"/>
                </a:solidFill>
                <a:latin typeface="Arial Narrow" pitchFamily="34" charset="0"/>
              </a:rPr>
              <a:t> =</a:t>
            </a:r>
            <a:r>
              <a:rPr lang="en-US" b="1" dirty="0">
                <a:solidFill>
                  <a:srgbClr val="000000"/>
                </a:solidFill>
                <a:latin typeface="Arial Narrow" pitchFamily="34" charset="0"/>
              </a:rPr>
              <a:t> δ</a:t>
            </a:r>
            <a:r>
              <a:rPr lang="de-DE" b="1" baseline="30000" dirty="0">
                <a:solidFill>
                  <a:schemeClr val="tx2"/>
                </a:solidFill>
                <a:latin typeface="Arial Narrow" pitchFamily="34" charset="0"/>
              </a:rPr>
              <a:t>42.14 </a:t>
            </a:r>
            <a:r>
              <a:rPr lang="de-DE" b="1" baseline="30000" dirty="0" err="1">
                <a:solidFill>
                  <a:schemeClr val="tx2"/>
                </a:solidFill>
                <a:latin typeface="Arial Narrow" pitchFamily="34" charset="0"/>
              </a:rPr>
              <a:t>mod</a:t>
            </a:r>
            <a:r>
              <a:rPr lang="de-DE" b="1" baseline="30000" dirty="0">
                <a:solidFill>
                  <a:schemeClr val="tx2"/>
                </a:solidFill>
                <a:latin typeface="Arial Narrow" pitchFamily="34" charset="0"/>
              </a:rPr>
              <a:t> 63</a:t>
            </a:r>
            <a:r>
              <a:rPr lang="de-DE" dirty="0">
                <a:solidFill>
                  <a:schemeClr val="tx2"/>
                </a:solidFill>
                <a:latin typeface="Arial Narrow" pitchFamily="34" charset="0"/>
              </a:rPr>
              <a:t> =(x+1)</a:t>
            </a:r>
            <a:r>
              <a:rPr lang="de-DE" baseline="30000" dirty="0">
                <a:solidFill>
                  <a:schemeClr val="tx2"/>
                </a:solidFill>
                <a:latin typeface="Arial Narrow" pitchFamily="34" charset="0"/>
              </a:rPr>
              <a:t>42 . 14 mod 63   </a:t>
            </a:r>
            <a:r>
              <a:rPr lang="de-DE" dirty="0">
                <a:solidFill>
                  <a:schemeClr val="tx2"/>
                </a:solidFill>
                <a:latin typeface="Arial Narrow" pitchFamily="34" charset="0"/>
              </a:rPr>
              <a:t>=  (x+1)</a:t>
            </a:r>
            <a:r>
              <a:rPr lang="de-DE" baseline="30000" dirty="0">
                <a:solidFill>
                  <a:schemeClr val="tx2"/>
                </a:solidFill>
                <a:latin typeface="Arial Narrow" pitchFamily="34" charset="0"/>
              </a:rPr>
              <a:t>21  </a:t>
            </a:r>
            <a:r>
              <a:rPr lang="de-DE" dirty="0">
                <a:solidFill>
                  <a:schemeClr val="tx2"/>
                </a:solidFill>
                <a:latin typeface="Arial Narrow" pitchFamily="34" charset="0"/>
              </a:rPr>
              <a:t>=  </a:t>
            </a:r>
            <a:r>
              <a:rPr lang="en-US" dirty="0">
                <a:latin typeface="Arial Narrow" pitchFamily="34" charset="0"/>
              </a:rPr>
              <a:t>x</a:t>
            </a:r>
            <a:r>
              <a:rPr lang="en-US" baseline="30000" dirty="0">
                <a:latin typeface="Arial Narrow" pitchFamily="34" charset="0"/>
              </a:rPr>
              <a:t>3</a:t>
            </a:r>
            <a:r>
              <a:rPr lang="en-US" dirty="0">
                <a:latin typeface="Arial Narrow" pitchFamily="34" charset="0"/>
              </a:rPr>
              <a:t>+1</a:t>
            </a:r>
            <a:endParaRPr lang="de-DE" dirty="0">
              <a:solidFill>
                <a:schemeClr val="tx2"/>
              </a:solidFill>
              <a:latin typeface="Arial Narrow" pitchFamily="34" charset="0"/>
            </a:endParaRPr>
          </a:p>
          <a:p>
            <a:pPr marL="266700" indent="-266700" algn="l"/>
            <a:r>
              <a:rPr lang="de-DE" dirty="0">
                <a:solidFill>
                  <a:schemeClr val="tx2"/>
                </a:solidFill>
                <a:latin typeface="Arial Narrow" pitchFamily="34" charset="0"/>
              </a:rPr>
              <a:t>Z</a:t>
            </a:r>
            <a:r>
              <a:rPr lang="de-DE" baseline="-25000" dirty="0">
                <a:solidFill>
                  <a:schemeClr val="tx2"/>
                </a:solidFill>
                <a:latin typeface="Arial Narrow" pitchFamily="34" charset="0"/>
              </a:rPr>
              <a:t>ab</a:t>
            </a:r>
            <a:r>
              <a:rPr lang="en-US" dirty="0">
                <a:solidFill>
                  <a:schemeClr val="tx2"/>
                </a:solidFill>
                <a:latin typeface="Arial Narrow" pitchFamily="34" charset="0"/>
              </a:rPr>
              <a:t> = </a:t>
            </a:r>
            <a:r>
              <a:rPr lang="en-US" dirty="0">
                <a:latin typeface="Arial Narrow" pitchFamily="34" charset="0"/>
              </a:rPr>
              <a:t>x</a:t>
            </a:r>
            <a:r>
              <a:rPr lang="en-US" baseline="30000" dirty="0">
                <a:latin typeface="Arial Narrow" pitchFamily="34" charset="0"/>
              </a:rPr>
              <a:t>3</a:t>
            </a:r>
            <a:r>
              <a:rPr lang="en-US" dirty="0">
                <a:latin typeface="Arial Narrow" pitchFamily="34" charset="0"/>
              </a:rPr>
              <a:t> + 1  </a:t>
            </a:r>
            <a:r>
              <a:rPr lang="en-US" dirty="0">
                <a:solidFill>
                  <a:schemeClr val="tx2"/>
                </a:solidFill>
                <a:latin typeface="Arial Narrow" pitchFamily="34" charset="0"/>
              </a:rPr>
              <a:t>= 001001</a:t>
            </a:r>
            <a:endParaRPr lang="de-DE" dirty="0">
              <a:solidFill>
                <a:schemeClr val="tx2"/>
              </a:solidFill>
              <a:latin typeface="Arial Narrow" pitchFamily="34" charset="0"/>
            </a:endParaRPr>
          </a:p>
        </p:txBody>
      </p:sp>
      <p:sp>
        <p:nvSpPr>
          <p:cNvPr id="9" name="Rectangle 8"/>
          <p:cNvSpPr/>
          <p:nvPr/>
        </p:nvSpPr>
        <p:spPr>
          <a:xfrm>
            <a:off x="690986" y="4659691"/>
            <a:ext cx="8204296" cy="307777"/>
          </a:xfrm>
          <a:prstGeom prst="rect">
            <a:avLst/>
          </a:prstGeom>
        </p:spPr>
        <p:txBody>
          <a:bodyPr wrap="square">
            <a:spAutoFit/>
          </a:bodyPr>
          <a:lstStyle/>
          <a:p>
            <a:pPr marL="541338" lvl="0" indent="-541338" algn="l" eaLnBrk="1" hangingPunct="1">
              <a:spcAft>
                <a:spcPts val="600"/>
              </a:spcAft>
            </a:pPr>
            <a:r>
              <a:rPr lang="en-US" b="1" dirty="0">
                <a:latin typeface="Arial Narrow" pitchFamily="34" charset="0"/>
              </a:rPr>
              <a:t>6. What is the probability of getting an element with order 21 if the element is picked up randomly from GF(2</a:t>
            </a:r>
            <a:r>
              <a:rPr lang="en-US" b="1" baseline="30000" dirty="0">
                <a:latin typeface="Arial Narrow" pitchFamily="34" charset="0"/>
              </a:rPr>
              <a:t>6</a:t>
            </a:r>
            <a:r>
              <a:rPr lang="en-US" b="1" dirty="0">
                <a:latin typeface="Arial Narrow" pitchFamily="34" charset="0"/>
              </a:rPr>
              <a:t>)?. </a:t>
            </a:r>
          </a:p>
        </p:txBody>
      </p:sp>
      <p:sp>
        <p:nvSpPr>
          <p:cNvPr id="10" name="Text Box 33"/>
          <p:cNvSpPr txBox="1">
            <a:spLocks noChangeArrowheads="1"/>
          </p:cNvSpPr>
          <p:nvPr/>
        </p:nvSpPr>
        <p:spPr bwMode="auto">
          <a:xfrm>
            <a:off x="844550" y="5067520"/>
            <a:ext cx="5069314" cy="987066"/>
          </a:xfrm>
          <a:prstGeom prst="rect">
            <a:avLst/>
          </a:prstGeom>
          <a:noFill/>
          <a:ln w="6350">
            <a:noFill/>
            <a:miter lim="800000"/>
            <a:headEnd/>
            <a:tailEnd/>
          </a:ln>
        </p:spPr>
        <p:txBody>
          <a:bodyPr wrap="none" lIns="90000" tIns="46800" rIns="90000" bIns="46800">
            <a:spAutoFit/>
          </a:bodyPr>
          <a:lstStyle/>
          <a:p>
            <a:pPr algn="l"/>
            <a:r>
              <a:rPr lang="en-US" dirty="0">
                <a:latin typeface="Arial Narrow" pitchFamily="34" charset="0"/>
                <a:cs typeface="Arial" charset="0"/>
              </a:rPr>
              <a:t># of all non-zero elements</a:t>
            </a:r>
            <a:r>
              <a:rPr lang="en-US" dirty="0">
                <a:solidFill>
                  <a:srgbClr val="FF0000"/>
                </a:solidFill>
                <a:latin typeface="Arial Narrow" pitchFamily="34" charset="0"/>
                <a:cs typeface="Arial" charset="0"/>
              </a:rPr>
              <a:t> </a:t>
            </a:r>
            <a:r>
              <a:rPr lang="en-US" dirty="0">
                <a:latin typeface="Arial Narrow" pitchFamily="34" charset="0"/>
                <a:cs typeface="Arial" charset="0"/>
              </a:rPr>
              <a:t>:  </a:t>
            </a:r>
            <a:r>
              <a:rPr lang="en-US" sz="1600" dirty="0">
                <a:latin typeface="Arial Narrow" pitchFamily="34" charset="0"/>
              </a:rPr>
              <a:t>2</a:t>
            </a:r>
            <a:r>
              <a:rPr lang="en-US" sz="1600" baseline="30000" dirty="0">
                <a:latin typeface="Arial Narrow" pitchFamily="34" charset="0"/>
              </a:rPr>
              <a:t>6</a:t>
            </a:r>
            <a:r>
              <a:rPr lang="en-US" sz="1600" dirty="0">
                <a:latin typeface="Arial Narrow" pitchFamily="34" charset="0"/>
                <a:cs typeface="Arial" charset="0"/>
              </a:rPr>
              <a:t>  -1 = 63</a:t>
            </a:r>
            <a:endParaRPr lang="en-US" sz="1600" dirty="0">
              <a:solidFill>
                <a:srgbClr val="FF0000"/>
              </a:solidFill>
              <a:latin typeface="Arial Narrow" pitchFamily="34" charset="0"/>
              <a:cs typeface="Arial" charset="0"/>
            </a:endParaRPr>
          </a:p>
          <a:p>
            <a:pPr algn="l"/>
            <a:r>
              <a:rPr lang="en-US" dirty="0">
                <a:latin typeface="Arial Narrow" pitchFamily="34" charset="0"/>
                <a:cs typeface="Arial" charset="0"/>
              </a:rPr>
              <a:t>#  of elements with order 21:     </a:t>
            </a:r>
            <a:r>
              <a:rPr lang="el-GR" dirty="0">
                <a:latin typeface="Arial Narrow" pitchFamily="34" charset="0"/>
                <a:cs typeface="Arial" charset="0"/>
              </a:rPr>
              <a:t>φ</a:t>
            </a:r>
            <a:r>
              <a:rPr lang="de-DE" dirty="0">
                <a:latin typeface="Arial Narrow" pitchFamily="34" charset="0"/>
                <a:cs typeface="Arial" charset="0"/>
              </a:rPr>
              <a:t> ( 21) </a:t>
            </a:r>
            <a:r>
              <a:rPr lang="en-US" dirty="0">
                <a:latin typeface="Arial Narrow" pitchFamily="34" charset="0"/>
                <a:cs typeface="Arial" charset="0"/>
              </a:rPr>
              <a:t>= </a:t>
            </a:r>
            <a:r>
              <a:rPr lang="el-GR" dirty="0">
                <a:latin typeface="Arial Narrow" pitchFamily="34" charset="0"/>
                <a:cs typeface="Arial" charset="0"/>
              </a:rPr>
              <a:t>φ ( </a:t>
            </a:r>
            <a:r>
              <a:rPr lang="de-DE" dirty="0">
                <a:latin typeface="Arial Narrow" pitchFamily="34" charset="0"/>
                <a:cs typeface="Arial" charset="0"/>
              </a:rPr>
              <a:t>7 x 3</a:t>
            </a:r>
            <a:r>
              <a:rPr lang="el-GR" dirty="0">
                <a:latin typeface="Arial Narrow" pitchFamily="34" charset="0"/>
                <a:cs typeface="Arial" charset="0"/>
              </a:rPr>
              <a:t>) =</a:t>
            </a:r>
            <a:r>
              <a:rPr lang="en-US" dirty="0">
                <a:latin typeface="Arial Narrow" pitchFamily="34" charset="0"/>
                <a:cs typeface="Arial" charset="0"/>
              </a:rPr>
              <a:t>(7-1).(3-1) =</a:t>
            </a:r>
            <a:r>
              <a:rPr lang="el-GR" dirty="0">
                <a:latin typeface="Arial Narrow" pitchFamily="34" charset="0"/>
                <a:cs typeface="Arial" charset="0"/>
              </a:rPr>
              <a:t> </a:t>
            </a:r>
            <a:r>
              <a:rPr lang="de-DE" dirty="0">
                <a:latin typeface="Arial Narrow" pitchFamily="34" charset="0"/>
                <a:cs typeface="Arial" charset="0"/>
              </a:rPr>
              <a:t>6 . 2 = 12</a:t>
            </a:r>
            <a:endParaRPr lang="en-US" dirty="0">
              <a:latin typeface="Arial Narrow" pitchFamily="34" charset="0"/>
              <a:cs typeface="Arial" charset="0"/>
            </a:endParaRPr>
          </a:p>
          <a:p>
            <a:pPr algn="l"/>
            <a:r>
              <a:rPr lang="en-US" dirty="0">
                <a:latin typeface="Arial Narrow" pitchFamily="34" charset="0"/>
                <a:cs typeface="Arial" charset="0"/>
              </a:rPr>
              <a:t> </a:t>
            </a:r>
            <a:r>
              <a:rPr lang="en-US" dirty="0" err="1">
                <a:latin typeface="Arial Narrow" pitchFamily="34" charset="0"/>
                <a:cs typeface="Arial" charset="0"/>
              </a:rPr>
              <a:t>Probabilty</a:t>
            </a:r>
            <a:r>
              <a:rPr lang="en-US" dirty="0">
                <a:latin typeface="Arial Narrow" pitchFamily="34" charset="0"/>
                <a:cs typeface="Arial" charset="0"/>
              </a:rPr>
              <a:t> of (element’s order=21) =  ( 12 / 63 ) . 100  = 19.05 %</a:t>
            </a:r>
          </a:p>
          <a:p>
            <a:pPr algn="l"/>
            <a:endParaRPr lang="en-US" dirty="0"/>
          </a:p>
        </p:txBody>
      </p:sp>
    </p:spTree>
    <p:extLst>
      <p:ext uri="{BB962C8B-B14F-4D97-AF65-F5344CB8AC3E}">
        <p14:creationId xmlns:p14="http://schemas.microsoft.com/office/powerpoint/2010/main" val="3887800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5525" y="197639"/>
            <a:ext cx="8350301" cy="892552"/>
          </a:xfrm>
          <a:prstGeom prst="rect">
            <a:avLst/>
          </a:prstGeom>
        </p:spPr>
        <p:txBody>
          <a:bodyPr wrap="square">
            <a:spAutoFit/>
          </a:bodyPr>
          <a:lstStyle/>
          <a:p>
            <a:pPr marL="0" indent="0" algn="l" eaLnBrk="1" hangingPunct="1">
              <a:spcAft>
                <a:spcPts val="600"/>
              </a:spcAft>
            </a:pPr>
            <a:r>
              <a:rPr lang="en-US" b="1" dirty="0">
                <a:latin typeface="Arial Narrow" pitchFamily="34" charset="0"/>
              </a:rPr>
              <a:t>7.   For any element α from </a:t>
            </a:r>
            <a:r>
              <a:rPr lang="en-US" b="1" dirty="0">
                <a:solidFill>
                  <a:srgbClr val="000000"/>
                </a:solidFill>
                <a:latin typeface="Arial Narrow" pitchFamily="34" charset="0"/>
              </a:rPr>
              <a:t>GF(2</a:t>
            </a:r>
            <a:r>
              <a:rPr lang="en-US" b="1" baseline="30000" dirty="0">
                <a:solidFill>
                  <a:srgbClr val="000000"/>
                </a:solidFill>
                <a:latin typeface="Arial Narrow" pitchFamily="34" charset="0"/>
              </a:rPr>
              <a:t>6</a:t>
            </a:r>
            <a:r>
              <a:rPr lang="en-US" b="1" dirty="0">
                <a:solidFill>
                  <a:srgbClr val="000000"/>
                </a:solidFill>
                <a:latin typeface="Arial Narrow" pitchFamily="34" charset="0"/>
              </a:rPr>
              <a:t>), compute t for which  </a:t>
            </a:r>
            <a:r>
              <a:rPr lang="en-US" b="1" dirty="0">
                <a:latin typeface="Arial Narrow" pitchFamily="34" charset="0"/>
              </a:rPr>
              <a:t>α</a:t>
            </a:r>
            <a:r>
              <a:rPr lang="en-US" b="1" baseline="30000" dirty="0">
                <a:latin typeface="Arial Narrow" pitchFamily="34" charset="0"/>
              </a:rPr>
              <a:t>-1 </a:t>
            </a:r>
            <a:r>
              <a:rPr lang="en-US" b="1" dirty="0">
                <a:latin typeface="Arial Narrow" pitchFamily="34" charset="0"/>
              </a:rPr>
              <a:t>= α</a:t>
            </a:r>
            <a:r>
              <a:rPr lang="en-US" b="1" baseline="30000" dirty="0">
                <a:latin typeface="Arial Narrow" pitchFamily="34" charset="0"/>
              </a:rPr>
              <a:t>t  .</a:t>
            </a:r>
            <a:r>
              <a:rPr lang="en-US" b="1" dirty="0">
                <a:latin typeface="Arial Narrow" pitchFamily="34" charset="0"/>
              </a:rPr>
              <a:t> </a:t>
            </a:r>
          </a:p>
          <a:p>
            <a:pPr marL="0" indent="0" algn="l" eaLnBrk="1" hangingPunct="1">
              <a:spcAft>
                <a:spcPts val="600"/>
              </a:spcAft>
            </a:pPr>
            <a:r>
              <a:rPr lang="en-US" b="1" dirty="0">
                <a:latin typeface="Arial Narrow" pitchFamily="34" charset="0"/>
              </a:rPr>
              <a:t>      Compute then </a:t>
            </a:r>
            <a:r>
              <a:rPr lang="en-US" b="1" dirty="0">
                <a:solidFill>
                  <a:srgbClr val="000000"/>
                </a:solidFill>
                <a:latin typeface="Arial Narrow" pitchFamily="34" charset="0"/>
              </a:rPr>
              <a:t>x</a:t>
            </a:r>
            <a:r>
              <a:rPr lang="en-US" b="1" baseline="30000" dirty="0">
                <a:solidFill>
                  <a:srgbClr val="000000"/>
                </a:solidFill>
                <a:latin typeface="Arial Narrow" pitchFamily="34" charset="0"/>
              </a:rPr>
              <a:t>-1 </a:t>
            </a:r>
            <a:r>
              <a:rPr lang="en-US" b="1" dirty="0">
                <a:solidFill>
                  <a:srgbClr val="000000"/>
                </a:solidFill>
                <a:latin typeface="Arial Narrow" pitchFamily="34" charset="0"/>
              </a:rPr>
              <a:t> mod p(x) using that result. (Hint make use of the results in 1) </a:t>
            </a:r>
          </a:p>
          <a:p>
            <a:pPr marL="0" indent="0" algn="l" eaLnBrk="1" hangingPunct="1">
              <a:spcAft>
                <a:spcPts val="600"/>
              </a:spcAft>
            </a:pPr>
            <a:r>
              <a:rPr lang="en-US" b="1" dirty="0">
                <a:solidFill>
                  <a:srgbClr val="000000"/>
                </a:solidFill>
                <a:latin typeface="Arial Narrow" pitchFamily="34" charset="0"/>
              </a:rPr>
              <a:t>      Verify your result</a:t>
            </a:r>
            <a:r>
              <a:rPr lang="en-US" b="1" dirty="0">
                <a:latin typeface="Arial Narrow" pitchFamily="34" charset="0"/>
              </a:rPr>
              <a:t>.</a:t>
            </a:r>
          </a:p>
        </p:txBody>
      </p:sp>
      <p:sp>
        <p:nvSpPr>
          <p:cNvPr id="3" name="مستطيل 2"/>
          <p:cNvSpPr/>
          <p:nvPr/>
        </p:nvSpPr>
        <p:spPr>
          <a:xfrm>
            <a:off x="727364" y="1092296"/>
            <a:ext cx="7453745" cy="1697901"/>
          </a:xfrm>
          <a:prstGeom prst="rect">
            <a:avLst/>
          </a:prstGeom>
        </p:spPr>
        <p:txBody>
          <a:bodyPr wrap="square">
            <a:spAutoFit/>
          </a:bodyPr>
          <a:lstStyle/>
          <a:p>
            <a:pPr algn="l" eaLnBrk="1" hangingPunct="1">
              <a:spcAft>
                <a:spcPts val="600"/>
              </a:spcAft>
            </a:pPr>
            <a:r>
              <a:rPr lang="de-DE" dirty="0">
                <a:latin typeface="Arial Narrow" pitchFamily="34" charset="0"/>
              </a:rPr>
              <a:t>For any element t, </a:t>
            </a:r>
            <a:r>
              <a:rPr lang="en-US" dirty="0">
                <a:latin typeface="Arial Narrow" pitchFamily="34" charset="0"/>
              </a:rPr>
              <a:t>α</a:t>
            </a:r>
            <a:r>
              <a:rPr lang="en-US" baseline="30000" dirty="0">
                <a:latin typeface="Arial Narrow" pitchFamily="34" charset="0"/>
              </a:rPr>
              <a:t>-1</a:t>
            </a:r>
            <a:r>
              <a:rPr lang="en-US" dirty="0">
                <a:latin typeface="Arial Narrow" pitchFamily="34" charset="0"/>
              </a:rPr>
              <a:t> </a:t>
            </a:r>
            <a:r>
              <a:rPr lang="en-US" baseline="30000" dirty="0">
                <a:latin typeface="Arial Narrow" pitchFamily="34" charset="0"/>
              </a:rPr>
              <a:t>mode 63 </a:t>
            </a:r>
            <a:r>
              <a:rPr lang="en-US" dirty="0">
                <a:latin typeface="Arial Narrow" pitchFamily="34" charset="0"/>
              </a:rPr>
              <a:t>= α</a:t>
            </a:r>
            <a:r>
              <a:rPr lang="en-US" baseline="30000" dirty="0">
                <a:latin typeface="Arial Narrow" pitchFamily="34" charset="0"/>
              </a:rPr>
              <a:t>-1</a:t>
            </a:r>
            <a:r>
              <a:rPr lang="en-US" dirty="0">
                <a:latin typeface="Arial Narrow" pitchFamily="34" charset="0"/>
              </a:rPr>
              <a:t> </a:t>
            </a:r>
            <a:r>
              <a:rPr lang="en-US" baseline="30000" dirty="0">
                <a:latin typeface="Arial Narrow" pitchFamily="34" charset="0"/>
              </a:rPr>
              <a:t>+ 63</a:t>
            </a:r>
            <a:r>
              <a:rPr lang="de-DE" baseline="30000" dirty="0">
                <a:latin typeface="Arial Narrow" pitchFamily="34" charset="0"/>
              </a:rPr>
              <a:t> </a:t>
            </a:r>
            <a:r>
              <a:rPr lang="en-US" dirty="0">
                <a:latin typeface="Arial Narrow" pitchFamily="34" charset="0"/>
              </a:rPr>
              <a:t>= α</a:t>
            </a:r>
            <a:r>
              <a:rPr lang="en-US" baseline="30000" dirty="0">
                <a:latin typeface="Arial Narrow" pitchFamily="34" charset="0"/>
              </a:rPr>
              <a:t>62</a:t>
            </a:r>
            <a:r>
              <a:rPr lang="en-US" dirty="0">
                <a:latin typeface="Arial Narrow" pitchFamily="34" charset="0"/>
              </a:rPr>
              <a:t>  = </a:t>
            </a:r>
            <a:r>
              <a:rPr lang="en-US" dirty="0" err="1">
                <a:latin typeface="Arial Narrow" pitchFamily="34" charset="0"/>
              </a:rPr>
              <a:t>α</a:t>
            </a:r>
            <a:r>
              <a:rPr lang="en-US" baseline="30000" dirty="0" err="1">
                <a:latin typeface="Arial Narrow" pitchFamily="34" charset="0"/>
              </a:rPr>
              <a:t>t</a:t>
            </a:r>
            <a:r>
              <a:rPr lang="en-US" baseline="30000" dirty="0">
                <a:latin typeface="Arial Narrow" pitchFamily="34" charset="0"/>
              </a:rPr>
              <a:t>  </a:t>
            </a:r>
            <a:r>
              <a:rPr lang="en-US" dirty="0">
                <a:latin typeface="Arial Narrow" pitchFamily="34" charset="0"/>
              </a:rPr>
              <a:t>→ </a:t>
            </a:r>
            <a:r>
              <a:rPr lang="de-DE" dirty="0">
                <a:latin typeface="Arial Narrow" pitchFamily="34" charset="0"/>
              </a:rPr>
              <a:t>t = 62</a:t>
            </a:r>
          </a:p>
          <a:p>
            <a:pPr algn="l">
              <a:spcAft>
                <a:spcPts val="600"/>
              </a:spcAft>
            </a:pPr>
            <a:r>
              <a:rPr lang="de-DE" dirty="0">
                <a:solidFill>
                  <a:srgbClr val="000000"/>
                </a:solidFill>
                <a:latin typeface="Arial Narrow" pitchFamily="34" charset="0"/>
              </a:rPr>
              <a:t>x</a:t>
            </a:r>
            <a:r>
              <a:rPr lang="en-US" baseline="30000" dirty="0">
                <a:solidFill>
                  <a:srgbClr val="000000"/>
                </a:solidFill>
                <a:latin typeface="Arial Narrow" pitchFamily="34" charset="0"/>
              </a:rPr>
              <a:t>-1 </a:t>
            </a:r>
            <a:r>
              <a:rPr lang="en-US" dirty="0">
                <a:solidFill>
                  <a:srgbClr val="000000"/>
                </a:solidFill>
                <a:latin typeface="Arial Narrow" pitchFamily="34" charset="0"/>
              </a:rPr>
              <a:t>= x</a:t>
            </a:r>
            <a:r>
              <a:rPr lang="en-US" baseline="30000" dirty="0">
                <a:solidFill>
                  <a:srgbClr val="000000"/>
                </a:solidFill>
                <a:latin typeface="Arial Narrow" pitchFamily="34" charset="0"/>
              </a:rPr>
              <a:t>62  </a:t>
            </a:r>
            <a:r>
              <a:rPr lang="en-US" dirty="0">
                <a:solidFill>
                  <a:srgbClr val="000000"/>
                </a:solidFill>
                <a:latin typeface="Arial Narrow" pitchFamily="34" charset="0"/>
              </a:rPr>
              <a:t>=  (x</a:t>
            </a:r>
            <a:r>
              <a:rPr lang="en-US" baseline="30000" dirty="0">
                <a:solidFill>
                  <a:srgbClr val="000000"/>
                </a:solidFill>
                <a:latin typeface="Arial Narrow" pitchFamily="34" charset="0"/>
              </a:rPr>
              <a:t>9</a:t>
            </a:r>
            <a:r>
              <a:rPr lang="en-US" dirty="0">
                <a:solidFill>
                  <a:srgbClr val="000000"/>
                </a:solidFill>
                <a:latin typeface="Arial Narrow" pitchFamily="34" charset="0"/>
              </a:rPr>
              <a:t> )</a:t>
            </a:r>
            <a:r>
              <a:rPr lang="en-US" baseline="30000" dirty="0">
                <a:solidFill>
                  <a:srgbClr val="000000"/>
                </a:solidFill>
                <a:latin typeface="Arial Narrow" pitchFamily="34" charset="0"/>
              </a:rPr>
              <a:t>6</a:t>
            </a:r>
            <a:r>
              <a:rPr lang="en-US" dirty="0">
                <a:solidFill>
                  <a:srgbClr val="000000"/>
                </a:solidFill>
                <a:latin typeface="Arial Narrow" pitchFamily="34" charset="0"/>
              </a:rPr>
              <a:t>.</a:t>
            </a:r>
            <a:r>
              <a:rPr lang="en-US" baseline="30000" dirty="0">
                <a:solidFill>
                  <a:srgbClr val="000000"/>
                </a:solidFill>
                <a:latin typeface="Arial Narrow" pitchFamily="34" charset="0"/>
              </a:rPr>
              <a:t> </a:t>
            </a:r>
            <a:r>
              <a:rPr lang="en-US" dirty="0">
                <a:solidFill>
                  <a:srgbClr val="000000"/>
                </a:solidFill>
                <a:latin typeface="Arial Narrow" pitchFamily="34" charset="0"/>
              </a:rPr>
              <a:t>x</a:t>
            </a:r>
            <a:r>
              <a:rPr lang="en-US" baseline="30000" dirty="0">
                <a:solidFill>
                  <a:srgbClr val="000000"/>
                </a:solidFill>
                <a:latin typeface="Arial Narrow" pitchFamily="34" charset="0"/>
              </a:rPr>
              <a:t>8  </a:t>
            </a:r>
            <a:r>
              <a:rPr lang="en-US" dirty="0">
                <a:solidFill>
                  <a:srgbClr val="000000"/>
                </a:solidFill>
                <a:latin typeface="Arial Narrow" pitchFamily="34" charset="0"/>
              </a:rPr>
              <a:t> =  (1 )</a:t>
            </a:r>
            <a:r>
              <a:rPr lang="en-US" baseline="30000" dirty="0">
                <a:solidFill>
                  <a:srgbClr val="000000"/>
                </a:solidFill>
                <a:latin typeface="Arial Narrow" pitchFamily="34" charset="0"/>
              </a:rPr>
              <a:t>6</a:t>
            </a:r>
            <a:r>
              <a:rPr lang="en-US" dirty="0">
                <a:solidFill>
                  <a:srgbClr val="000000"/>
                </a:solidFill>
                <a:latin typeface="Arial Narrow" pitchFamily="34" charset="0"/>
              </a:rPr>
              <a:t>.x</a:t>
            </a:r>
            <a:r>
              <a:rPr lang="en-US" baseline="30000" dirty="0">
                <a:solidFill>
                  <a:srgbClr val="000000"/>
                </a:solidFill>
                <a:latin typeface="Arial Narrow" pitchFamily="34" charset="0"/>
              </a:rPr>
              <a:t>8  </a:t>
            </a:r>
            <a:r>
              <a:rPr lang="en-US" dirty="0">
                <a:solidFill>
                  <a:srgbClr val="000000"/>
                </a:solidFill>
                <a:latin typeface="Arial Narrow" pitchFamily="34" charset="0"/>
              </a:rPr>
              <a:t>= x</a:t>
            </a:r>
            <a:r>
              <a:rPr lang="en-US" baseline="30000" dirty="0">
                <a:solidFill>
                  <a:srgbClr val="000000"/>
                </a:solidFill>
                <a:latin typeface="Arial Narrow" pitchFamily="34" charset="0"/>
              </a:rPr>
              <a:t>8 </a:t>
            </a:r>
            <a:endParaRPr lang="en-US" dirty="0">
              <a:solidFill>
                <a:srgbClr val="000000"/>
              </a:solidFill>
              <a:latin typeface="Arial Narrow" pitchFamily="34" charset="0"/>
            </a:endParaRPr>
          </a:p>
          <a:p>
            <a:pPr algn="l">
              <a:spcAft>
                <a:spcPts val="600"/>
              </a:spcAft>
            </a:pPr>
            <a:r>
              <a:rPr lang="de-DE" dirty="0">
                <a:solidFill>
                  <a:srgbClr val="000000"/>
                </a:solidFill>
                <a:latin typeface="Arial Narrow" pitchFamily="34" charset="0"/>
              </a:rPr>
              <a:t>x</a:t>
            </a:r>
            <a:r>
              <a:rPr lang="en-US" baseline="30000" dirty="0">
                <a:solidFill>
                  <a:srgbClr val="000000"/>
                </a:solidFill>
                <a:latin typeface="Arial Narrow" pitchFamily="34" charset="0"/>
              </a:rPr>
              <a:t>-1</a:t>
            </a:r>
            <a:r>
              <a:rPr lang="en-US" dirty="0">
                <a:solidFill>
                  <a:srgbClr val="000000"/>
                </a:solidFill>
                <a:latin typeface="Arial Narrow" pitchFamily="34" charset="0"/>
              </a:rPr>
              <a:t> = x</a:t>
            </a:r>
            <a:r>
              <a:rPr lang="en-US" baseline="30000" dirty="0">
                <a:solidFill>
                  <a:srgbClr val="000000"/>
                </a:solidFill>
                <a:latin typeface="Arial Narrow" pitchFamily="34" charset="0"/>
              </a:rPr>
              <a:t>8 </a:t>
            </a:r>
            <a:r>
              <a:rPr lang="en-US" dirty="0">
                <a:solidFill>
                  <a:srgbClr val="000000"/>
                </a:solidFill>
                <a:latin typeface="Arial Narrow" pitchFamily="34" charset="0"/>
              </a:rPr>
              <a:t> </a:t>
            </a:r>
            <a:r>
              <a:rPr lang="en-US" dirty="0">
                <a:latin typeface="Arial Narrow" pitchFamily="34" charset="0"/>
              </a:rPr>
              <a:t>=  x</a:t>
            </a:r>
            <a:r>
              <a:rPr lang="en-US" baseline="30000" dirty="0">
                <a:latin typeface="Arial Narrow" pitchFamily="34" charset="0"/>
              </a:rPr>
              <a:t>5</a:t>
            </a:r>
            <a:r>
              <a:rPr lang="en-US" dirty="0">
                <a:latin typeface="Arial Narrow" pitchFamily="34" charset="0"/>
              </a:rPr>
              <a:t> + x</a:t>
            </a:r>
            <a:r>
              <a:rPr lang="en-US" baseline="30000" dirty="0">
                <a:latin typeface="Arial Narrow" pitchFamily="34" charset="0"/>
              </a:rPr>
              <a:t>2</a:t>
            </a:r>
          </a:p>
          <a:p>
            <a:pPr algn="l">
              <a:spcAft>
                <a:spcPts val="600"/>
              </a:spcAft>
            </a:pPr>
            <a:r>
              <a:rPr lang="en-US" dirty="0">
                <a:latin typeface="Arial Narrow" pitchFamily="34" charset="0"/>
              </a:rPr>
              <a:t>Verification:</a:t>
            </a:r>
          </a:p>
          <a:p>
            <a:pPr algn="l">
              <a:spcAft>
                <a:spcPts val="600"/>
              </a:spcAft>
            </a:pPr>
            <a:r>
              <a:rPr lang="en-US" dirty="0">
                <a:latin typeface="Arial Narrow" pitchFamily="34" charset="0"/>
              </a:rPr>
              <a:t>x. x</a:t>
            </a:r>
            <a:r>
              <a:rPr lang="en-US" baseline="30000" dirty="0">
                <a:latin typeface="Arial Narrow" pitchFamily="34" charset="0"/>
              </a:rPr>
              <a:t> -1 </a:t>
            </a:r>
            <a:r>
              <a:rPr lang="en-US" dirty="0">
                <a:latin typeface="Arial Narrow" pitchFamily="34" charset="0"/>
              </a:rPr>
              <a:t>= x .x</a:t>
            </a:r>
            <a:r>
              <a:rPr lang="en-US" baseline="30000" dirty="0">
                <a:latin typeface="Arial Narrow" pitchFamily="34" charset="0"/>
              </a:rPr>
              <a:t>8</a:t>
            </a:r>
            <a:r>
              <a:rPr lang="en-US" dirty="0">
                <a:latin typeface="Arial Narrow" pitchFamily="34" charset="0"/>
              </a:rPr>
              <a:t> = x</a:t>
            </a:r>
            <a:r>
              <a:rPr lang="en-US" baseline="30000" dirty="0">
                <a:latin typeface="Arial Narrow" pitchFamily="34" charset="0"/>
              </a:rPr>
              <a:t>9</a:t>
            </a:r>
            <a:r>
              <a:rPr lang="en-US" dirty="0">
                <a:latin typeface="Arial Narrow" pitchFamily="34" charset="0"/>
              </a:rPr>
              <a:t> = 1</a:t>
            </a:r>
            <a:r>
              <a:rPr lang="de-DE" baseline="30000" dirty="0">
                <a:latin typeface="Arial Narrow" pitchFamily="34" charset="0"/>
              </a:rPr>
              <a:t>       </a:t>
            </a:r>
            <a:r>
              <a:rPr lang="de-DE" dirty="0">
                <a:solidFill>
                  <a:srgbClr val="000000"/>
                </a:solidFill>
                <a:latin typeface="Arial Narrow" pitchFamily="34" charset="0"/>
              </a:rPr>
              <a:t>(</a:t>
            </a:r>
            <a:r>
              <a:rPr lang="de-DE" dirty="0" err="1">
                <a:solidFill>
                  <a:srgbClr val="000000"/>
                </a:solidFill>
                <a:latin typeface="Arial Narrow" pitchFamily="34" charset="0"/>
              </a:rPr>
              <a:t>see</a:t>
            </a:r>
            <a:r>
              <a:rPr lang="de-DE" dirty="0">
                <a:solidFill>
                  <a:srgbClr val="000000"/>
                </a:solidFill>
                <a:latin typeface="Arial Narrow" pitchFamily="34" charset="0"/>
              </a:rPr>
              <a:t> 1)</a:t>
            </a:r>
            <a:endParaRPr lang="en-US" dirty="0">
              <a:latin typeface="Arial Narrow" pitchFamily="34" charset="0"/>
            </a:endParaRPr>
          </a:p>
          <a:p>
            <a:pPr marL="0" indent="0" algn="l" eaLnBrk="1" hangingPunct="1">
              <a:spcAft>
                <a:spcPts val="600"/>
              </a:spcAft>
            </a:pPr>
            <a:endParaRPr lang="en-US" baseline="30000" dirty="0">
              <a:latin typeface="Arial Narrow"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372135" y="521369"/>
            <a:ext cx="8502786"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33400" indent="-533400" eaLnBrk="0" hangingPunct="0">
              <a:defRPr sz="1400">
                <a:solidFill>
                  <a:schemeClr val="tx1"/>
                </a:solidFill>
                <a:latin typeface="Times New Roman" pitchFamily="18" charset="0"/>
              </a:defRPr>
            </a:lvl1pPr>
            <a:lvl2pPr marL="742950" indent="-285750" eaLnBrk="0" hangingPunct="0">
              <a:defRPr sz="1400">
                <a:solidFill>
                  <a:schemeClr val="tx1"/>
                </a:solidFill>
                <a:latin typeface="Times New Roman" pitchFamily="18" charset="0"/>
              </a:defRPr>
            </a:lvl2pPr>
            <a:lvl3pPr marL="1143000" indent="-228600" eaLnBrk="0" hangingPunct="0">
              <a:defRPr sz="1400">
                <a:solidFill>
                  <a:schemeClr val="tx1"/>
                </a:solidFill>
                <a:latin typeface="Times New Roman" pitchFamily="18" charset="0"/>
              </a:defRPr>
            </a:lvl3pPr>
            <a:lvl4pPr marL="1600200" indent="-228600" eaLnBrk="0" hangingPunct="0">
              <a:defRPr sz="1400">
                <a:solidFill>
                  <a:schemeClr val="tx1"/>
                </a:solidFill>
                <a:latin typeface="Times New Roman" pitchFamily="18" charset="0"/>
              </a:defRPr>
            </a:lvl4pPr>
            <a:lvl5pPr marL="2057400" indent="-228600" eaLnBrk="0" hangingPunct="0">
              <a:defRPr sz="1400">
                <a:solidFill>
                  <a:schemeClr val="tx1"/>
                </a:solidFill>
                <a:latin typeface="Times New Roman" pitchFamily="18" charset="0"/>
              </a:defRPr>
            </a:lvl5pPr>
            <a:lvl6pPr marL="2514600" indent="-228600" algn="ctr" eaLnBrk="0" fontAlgn="base" hangingPunct="0">
              <a:spcBef>
                <a:spcPct val="0"/>
              </a:spcBef>
              <a:spcAft>
                <a:spcPct val="0"/>
              </a:spcAft>
              <a:defRPr sz="1400">
                <a:solidFill>
                  <a:schemeClr val="tx1"/>
                </a:solidFill>
                <a:latin typeface="Times New Roman" pitchFamily="18" charset="0"/>
              </a:defRPr>
            </a:lvl6pPr>
            <a:lvl7pPr marL="2971800" indent="-228600" algn="ctr" eaLnBrk="0" fontAlgn="base" hangingPunct="0">
              <a:spcBef>
                <a:spcPct val="0"/>
              </a:spcBef>
              <a:spcAft>
                <a:spcPct val="0"/>
              </a:spcAft>
              <a:defRPr sz="1400">
                <a:solidFill>
                  <a:schemeClr val="tx1"/>
                </a:solidFill>
                <a:latin typeface="Times New Roman" pitchFamily="18" charset="0"/>
              </a:defRPr>
            </a:lvl7pPr>
            <a:lvl8pPr marL="3429000" indent="-228600" algn="ctr" eaLnBrk="0" fontAlgn="base" hangingPunct="0">
              <a:spcBef>
                <a:spcPct val="0"/>
              </a:spcBef>
              <a:spcAft>
                <a:spcPct val="0"/>
              </a:spcAft>
              <a:defRPr sz="1400">
                <a:solidFill>
                  <a:schemeClr val="tx1"/>
                </a:solidFill>
                <a:latin typeface="Times New Roman" pitchFamily="18" charset="0"/>
              </a:defRPr>
            </a:lvl8pPr>
            <a:lvl9pPr marL="3886200" indent="-228600" algn="ctr" eaLnBrk="0" fontAlgn="base" hangingPunct="0">
              <a:spcBef>
                <a:spcPct val="0"/>
              </a:spcBef>
              <a:spcAft>
                <a:spcPct val="0"/>
              </a:spcAft>
              <a:defRPr sz="1400">
                <a:solidFill>
                  <a:schemeClr val="tx1"/>
                </a:solidFill>
                <a:latin typeface="Times New Roman" pitchFamily="18" charset="0"/>
              </a:defRPr>
            </a:lvl9pPr>
          </a:lstStyle>
          <a:p>
            <a:pPr algn="just" eaLnBrk="1" hangingPunct="1"/>
            <a:r>
              <a:rPr lang="en-US" sz="1600" b="1" u="sng" dirty="0">
                <a:latin typeface="Arial Narrow" pitchFamily="34" charset="0"/>
              </a:rPr>
              <a:t>P5:</a:t>
            </a:r>
            <a:r>
              <a:rPr lang="en-US" sz="1600" b="1" dirty="0">
                <a:latin typeface="Arial Narrow" pitchFamily="34" charset="0"/>
              </a:rPr>
              <a:t>	El-</a:t>
            </a:r>
            <a:r>
              <a:rPr lang="en-US" sz="1600" b="1" dirty="0" err="1">
                <a:latin typeface="Arial Narrow" pitchFamily="34" charset="0"/>
              </a:rPr>
              <a:t>Gamal</a:t>
            </a:r>
            <a:r>
              <a:rPr lang="en-US" sz="1600" b="1" dirty="0">
                <a:latin typeface="Arial Narrow" pitchFamily="34" charset="0"/>
              </a:rPr>
              <a:t> crypto system is set up using the prime number  N = 2 · 281 + 1 = 563 generated by applying </a:t>
            </a:r>
            <a:r>
              <a:rPr lang="en-US" sz="1600" b="1" dirty="0" err="1">
                <a:latin typeface="Arial Narrow" pitchFamily="34" charset="0"/>
              </a:rPr>
              <a:t>Pocklington’s</a:t>
            </a:r>
            <a:r>
              <a:rPr lang="en-US" sz="1600" b="1" dirty="0">
                <a:latin typeface="Arial Narrow" pitchFamily="34" charset="0"/>
              </a:rPr>
              <a:t> Theorem,  where q=281 is a prime. </a:t>
            </a:r>
          </a:p>
          <a:p>
            <a:pPr algn="just" eaLnBrk="1" hangingPunct="1"/>
            <a:endParaRPr lang="en-US" sz="1600" b="1" dirty="0">
              <a:latin typeface="Arial Narrow" pitchFamily="34" charset="0"/>
            </a:endParaRPr>
          </a:p>
          <a:p>
            <a:pPr marL="342900" indent="-342900" algn="just" eaLnBrk="1" hangingPunct="1">
              <a:buFont typeface="+mj-lt"/>
              <a:buAutoNum type="arabicPeriod"/>
            </a:pPr>
            <a:r>
              <a:rPr lang="en-US" sz="1600" b="1" dirty="0">
                <a:latin typeface="Arial Narrow" pitchFamily="34" charset="0"/>
              </a:rPr>
              <a:t>Prove that N is a prime according to </a:t>
            </a:r>
            <a:r>
              <a:rPr lang="en-US" sz="1600" b="1" dirty="0" err="1">
                <a:latin typeface="Arial Narrow" pitchFamily="34" charset="0"/>
              </a:rPr>
              <a:t>Pocklington’s</a:t>
            </a:r>
            <a:r>
              <a:rPr lang="en-US" sz="1600" b="1" dirty="0">
                <a:latin typeface="Arial Narrow" pitchFamily="34" charset="0"/>
              </a:rPr>
              <a:t> Theorem.   </a:t>
            </a:r>
          </a:p>
          <a:p>
            <a:pPr marL="342900" indent="-342900" algn="just" eaLnBrk="1" hangingPunct="1">
              <a:buFont typeface="+mj-lt"/>
              <a:buAutoNum type="arabicPeriod"/>
            </a:pPr>
            <a:r>
              <a:rPr lang="en-US" sz="1600" b="1" dirty="0">
                <a:latin typeface="Arial Narrow" pitchFamily="34" charset="0"/>
              </a:rPr>
              <a:t>Find a primitive element in GF(563) and use it as a public element in </a:t>
            </a:r>
            <a:r>
              <a:rPr lang="en-US" sz="1600" b="1" dirty="0" err="1">
                <a:latin typeface="Arial Narrow" pitchFamily="34" charset="0"/>
              </a:rPr>
              <a:t>ElGamal</a:t>
            </a:r>
            <a:r>
              <a:rPr lang="en-US" sz="1600" b="1" dirty="0">
                <a:latin typeface="Arial Narrow" pitchFamily="34" charset="0"/>
              </a:rPr>
              <a:t> public key system (show all necessary computations). </a:t>
            </a:r>
          </a:p>
          <a:p>
            <a:pPr marL="342900" indent="-342900" algn="just" eaLnBrk="1" hangingPunct="1">
              <a:buFont typeface="+mj-lt"/>
              <a:buAutoNum type="arabicPeriod"/>
            </a:pPr>
            <a:r>
              <a:rPr lang="en-US" sz="1600" b="1" dirty="0">
                <a:latin typeface="Arial Narrow" pitchFamily="34" charset="0"/>
              </a:rPr>
              <a:t>User A encrypts the message M=33 and send it to user B who has the secret key </a:t>
            </a:r>
            <a:r>
              <a:rPr lang="en-US" sz="1600" b="1" dirty="0" err="1">
                <a:latin typeface="Arial Narrow" pitchFamily="34" charset="0"/>
              </a:rPr>
              <a:t>X</a:t>
            </a:r>
            <a:r>
              <a:rPr lang="en-US" sz="1600" b="1" baseline="-25000" dirty="0" err="1">
                <a:latin typeface="Arial Narrow" pitchFamily="34" charset="0"/>
              </a:rPr>
              <a:t>b</a:t>
            </a:r>
            <a:r>
              <a:rPr lang="en-US" sz="1600" b="1" dirty="0">
                <a:latin typeface="Arial Narrow" pitchFamily="34" charset="0"/>
              </a:rPr>
              <a:t>= 70 by using the random number R=17.  Compute B’s public key </a:t>
            </a:r>
            <a:r>
              <a:rPr lang="en-US" sz="1600" b="1" dirty="0" err="1">
                <a:latin typeface="Arial Narrow" pitchFamily="34" charset="0"/>
              </a:rPr>
              <a:t>Y</a:t>
            </a:r>
            <a:r>
              <a:rPr lang="en-US" sz="1600" b="1" baseline="-25000" dirty="0" err="1">
                <a:latin typeface="Arial Narrow" pitchFamily="34" charset="0"/>
              </a:rPr>
              <a:t>b</a:t>
            </a:r>
            <a:r>
              <a:rPr lang="en-US" sz="1600" b="1" dirty="0">
                <a:latin typeface="Arial Narrow" pitchFamily="34" charset="0"/>
              </a:rPr>
              <a:t> and the encrypted message C</a:t>
            </a:r>
            <a:r>
              <a:rPr lang="en-US" sz="1600" b="1" baseline="-25000" dirty="0">
                <a:latin typeface="Arial Narrow" pitchFamily="34" charset="0"/>
              </a:rPr>
              <a:t>a</a:t>
            </a:r>
            <a:r>
              <a:rPr lang="en-US" sz="1600" b="1" dirty="0">
                <a:latin typeface="Arial Narrow" pitchFamily="34" charset="0"/>
              </a:rPr>
              <a:t> and r.</a:t>
            </a:r>
          </a:p>
          <a:p>
            <a:pPr marL="342900" indent="-342900" algn="just" eaLnBrk="1" hangingPunct="1">
              <a:buFont typeface="+mj-lt"/>
              <a:buAutoNum type="arabicPeriod"/>
            </a:pPr>
            <a:r>
              <a:rPr lang="en-US" sz="1600" b="1" dirty="0">
                <a:latin typeface="Arial Narrow" pitchFamily="34" charset="0"/>
              </a:rPr>
              <a:t>Decrypt the cryptogram </a:t>
            </a:r>
            <a:r>
              <a:rPr lang="en-US" sz="1600" b="1" dirty="0" err="1">
                <a:latin typeface="Arial Narrow" pitchFamily="34" charset="0"/>
              </a:rPr>
              <a:t>C</a:t>
            </a:r>
            <a:r>
              <a:rPr lang="en-US" sz="1600" b="1" baseline="-25000" dirty="0" err="1">
                <a:latin typeface="Arial Narrow" pitchFamily="34" charset="0"/>
              </a:rPr>
              <a:t>a</a:t>
            </a:r>
            <a:r>
              <a:rPr lang="en-US" sz="1600" b="1" dirty="0">
                <a:latin typeface="Arial Narrow" pitchFamily="34" charset="0"/>
              </a:rPr>
              <a:t> on the receiver side  B showing all necessary computations therefore.</a:t>
            </a:r>
          </a:p>
          <a:p>
            <a:pPr marL="342900" indent="-342900" algn="just" eaLnBrk="1" hangingPunct="1">
              <a:buFont typeface="+mj-lt"/>
              <a:buAutoNum type="arabicPeriod"/>
            </a:pPr>
            <a:r>
              <a:rPr lang="en-US" sz="1600" b="1" dirty="0">
                <a:latin typeface="Arial Narrow" pitchFamily="34" charset="0"/>
              </a:rPr>
              <a:t>Let user A having the secret key </a:t>
            </a:r>
            <a:r>
              <a:rPr lang="en-US" sz="1600" b="1" dirty="0" err="1">
                <a:latin typeface="Arial Narrow" pitchFamily="34" charset="0"/>
              </a:rPr>
              <a:t>X</a:t>
            </a:r>
            <a:r>
              <a:rPr lang="en-US" sz="1600" b="1" baseline="-25000" dirty="0" err="1">
                <a:latin typeface="Arial Narrow" pitchFamily="34" charset="0"/>
              </a:rPr>
              <a:t>a</a:t>
            </a:r>
            <a:r>
              <a:rPr lang="en-US" sz="1600" b="1" dirty="0">
                <a:latin typeface="Arial Narrow" pitchFamily="34" charset="0"/>
              </a:rPr>
              <a:t>= 133 compute his Signature S</a:t>
            </a:r>
            <a:r>
              <a:rPr lang="en-US" sz="1600" b="1" baseline="-25000" dirty="0">
                <a:latin typeface="Arial Narrow" pitchFamily="34" charset="0"/>
              </a:rPr>
              <a:t>a  </a:t>
            </a:r>
            <a:r>
              <a:rPr lang="en-US" sz="1600" b="1" dirty="0">
                <a:latin typeface="Arial Narrow" pitchFamily="34" charset="0"/>
              </a:rPr>
              <a:t>according to </a:t>
            </a:r>
            <a:r>
              <a:rPr lang="en-US" sz="1600" b="1" dirty="0" err="1">
                <a:latin typeface="Arial Narrow" pitchFamily="34" charset="0"/>
              </a:rPr>
              <a:t>ElGamal</a:t>
            </a:r>
            <a:r>
              <a:rPr lang="en-US" sz="1600" b="1" dirty="0">
                <a:latin typeface="Arial Narrow" pitchFamily="34" charset="0"/>
              </a:rPr>
              <a:t> signature scheme shown below for the same message M=33 . Select one adequate k from the following list (k = 22,270,89).</a:t>
            </a:r>
          </a:p>
        </p:txBody>
      </p:sp>
      <p:sp>
        <p:nvSpPr>
          <p:cNvPr id="16387" name="Text Box 3"/>
          <p:cNvSpPr txBox="1">
            <a:spLocks noChangeArrowheads="1"/>
          </p:cNvSpPr>
          <p:nvPr/>
        </p:nvSpPr>
        <p:spPr bwMode="auto">
          <a:xfrm>
            <a:off x="8085136" y="188091"/>
            <a:ext cx="70083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a:solidFill>
                  <a:schemeClr val="tx1"/>
                </a:solidFill>
                <a:latin typeface="Times New Roman" pitchFamily="18" charset="0"/>
              </a:defRPr>
            </a:lvl1pPr>
            <a:lvl2pPr marL="742950" indent="-285750" eaLnBrk="0" hangingPunct="0">
              <a:defRPr sz="1400">
                <a:solidFill>
                  <a:schemeClr val="tx1"/>
                </a:solidFill>
                <a:latin typeface="Times New Roman" pitchFamily="18" charset="0"/>
              </a:defRPr>
            </a:lvl2pPr>
            <a:lvl3pPr marL="1143000" indent="-228600" eaLnBrk="0" hangingPunct="0">
              <a:defRPr sz="1400">
                <a:solidFill>
                  <a:schemeClr val="tx1"/>
                </a:solidFill>
                <a:latin typeface="Times New Roman" pitchFamily="18" charset="0"/>
              </a:defRPr>
            </a:lvl3pPr>
            <a:lvl4pPr marL="1600200" indent="-228600" eaLnBrk="0" hangingPunct="0">
              <a:defRPr sz="1400">
                <a:solidFill>
                  <a:schemeClr val="tx1"/>
                </a:solidFill>
                <a:latin typeface="Times New Roman" pitchFamily="18" charset="0"/>
              </a:defRPr>
            </a:lvl4pPr>
            <a:lvl5pPr marL="2057400" indent="-228600" eaLnBrk="0" hangingPunct="0">
              <a:defRPr sz="1400">
                <a:solidFill>
                  <a:schemeClr val="tx1"/>
                </a:solidFill>
                <a:latin typeface="Times New Roman" pitchFamily="18" charset="0"/>
              </a:defRPr>
            </a:lvl5pPr>
            <a:lvl6pPr marL="2514600" indent="-228600" algn="ctr" eaLnBrk="0" fontAlgn="base" hangingPunct="0">
              <a:spcBef>
                <a:spcPct val="0"/>
              </a:spcBef>
              <a:spcAft>
                <a:spcPct val="0"/>
              </a:spcAft>
              <a:defRPr sz="1400">
                <a:solidFill>
                  <a:schemeClr val="tx1"/>
                </a:solidFill>
                <a:latin typeface="Times New Roman" pitchFamily="18" charset="0"/>
              </a:defRPr>
            </a:lvl6pPr>
            <a:lvl7pPr marL="2971800" indent="-228600" algn="ctr" eaLnBrk="0" fontAlgn="base" hangingPunct="0">
              <a:spcBef>
                <a:spcPct val="0"/>
              </a:spcBef>
              <a:spcAft>
                <a:spcPct val="0"/>
              </a:spcAft>
              <a:defRPr sz="1400">
                <a:solidFill>
                  <a:schemeClr val="tx1"/>
                </a:solidFill>
                <a:latin typeface="Times New Roman" pitchFamily="18" charset="0"/>
              </a:defRPr>
            </a:lvl7pPr>
            <a:lvl8pPr marL="3429000" indent="-228600" algn="ctr" eaLnBrk="0" fontAlgn="base" hangingPunct="0">
              <a:spcBef>
                <a:spcPct val="0"/>
              </a:spcBef>
              <a:spcAft>
                <a:spcPct val="0"/>
              </a:spcAft>
              <a:defRPr sz="1400">
                <a:solidFill>
                  <a:schemeClr val="tx1"/>
                </a:solidFill>
                <a:latin typeface="Times New Roman" pitchFamily="18" charset="0"/>
              </a:defRPr>
            </a:lvl8pPr>
            <a:lvl9pPr marL="3886200" indent="-228600" algn="ctr" eaLnBrk="0" fontAlgn="base" hangingPunct="0">
              <a:spcBef>
                <a:spcPct val="0"/>
              </a:spcBef>
              <a:spcAft>
                <a:spcPct val="0"/>
              </a:spcAft>
              <a:defRPr sz="1400">
                <a:solidFill>
                  <a:schemeClr val="tx1"/>
                </a:solidFill>
                <a:latin typeface="Times New Roman" pitchFamily="18" charset="0"/>
              </a:defRPr>
            </a:lvl9pPr>
          </a:lstStyle>
          <a:p>
            <a:pPr eaLnBrk="1" hangingPunct="1"/>
            <a:r>
              <a:rPr lang="de-DE" sz="1800" b="1" dirty="0">
                <a:latin typeface="Arial Narrow" pitchFamily="34" charset="0"/>
              </a:rPr>
              <a:t>(15 P)</a:t>
            </a:r>
          </a:p>
        </p:txBody>
      </p:sp>
      <p:sp>
        <p:nvSpPr>
          <p:cNvPr id="4" name="Rectangle 2"/>
          <p:cNvSpPr>
            <a:spLocks noChangeArrowheads="1"/>
          </p:cNvSpPr>
          <p:nvPr/>
        </p:nvSpPr>
        <p:spPr bwMode="auto">
          <a:xfrm>
            <a:off x="5912032" y="5227842"/>
            <a:ext cx="2261566" cy="331777"/>
          </a:xfrm>
          <a:prstGeom prst="rect">
            <a:avLst/>
          </a:prstGeom>
          <a:solidFill>
            <a:srgbClr val="FFFFE5"/>
          </a:solidFill>
          <a:ln w="9525">
            <a:solidFill>
              <a:srgbClr val="000000"/>
            </a:solidFill>
            <a:miter lim="800000"/>
            <a:headEnd/>
            <a:tailEnd/>
          </a:ln>
        </p:spPr>
        <p:txBody>
          <a:bodyPr wrap="none" lIns="90000" tIns="46800" rIns="90000" bIns="4680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de-DE" b="1" i="0" u="none" strike="noStrike" kern="0" cap="none" spc="0" normalizeH="0" baseline="0" noProof="0">
              <a:ln>
                <a:noFill/>
              </a:ln>
              <a:solidFill>
                <a:srgbClr val="000000"/>
              </a:solidFill>
              <a:effectLst/>
              <a:uLnTx/>
              <a:uFillTx/>
              <a:latin typeface="Arial Narrow" pitchFamily="34" charset="0"/>
            </a:endParaRPr>
          </a:p>
        </p:txBody>
      </p:sp>
      <p:sp>
        <p:nvSpPr>
          <p:cNvPr id="5" name="Rectangle 4"/>
          <p:cNvSpPr>
            <a:spLocks noChangeArrowheads="1"/>
          </p:cNvSpPr>
          <p:nvPr/>
        </p:nvSpPr>
        <p:spPr bwMode="auto">
          <a:xfrm>
            <a:off x="2942221" y="4031567"/>
            <a:ext cx="2626838" cy="701077"/>
          </a:xfrm>
          <a:prstGeom prst="rect">
            <a:avLst/>
          </a:prstGeom>
          <a:solidFill>
            <a:srgbClr val="99FFCC"/>
          </a:solidFill>
          <a:ln w="19050">
            <a:solidFill>
              <a:srgbClr val="000000"/>
            </a:solidFill>
            <a:miter lim="800000"/>
            <a:headEnd/>
            <a:tailEnd/>
          </a:ln>
        </p:spPr>
        <p:txBody>
          <a:bodyPr wrap="none" lIns="90000" tIns="46800" rIns="90000" bIns="4680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de-DE" sz="1200" b="1" i="0" u="none" strike="noStrike" kern="0" cap="none" spc="0" normalizeH="0" baseline="0" noProof="0">
              <a:ln>
                <a:noFill/>
              </a:ln>
              <a:solidFill>
                <a:srgbClr val="000000"/>
              </a:solidFill>
              <a:effectLst/>
              <a:uLnTx/>
              <a:uFillTx/>
              <a:latin typeface="Arial Narrow" pitchFamily="34" charset="0"/>
            </a:endParaRPr>
          </a:p>
        </p:txBody>
      </p:sp>
      <p:sp>
        <p:nvSpPr>
          <p:cNvPr id="6" name="Rectangle 5"/>
          <p:cNvSpPr>
            <a:spLocks noChangeArrowheads="1"/>
          </p:cNvSpPr>
          <p:nvPr/>
        </p:nvSpPr>
        <p:spPr bwMode="auto">
          <a:xfrm>
            <a:off x="1906188" y="5695751"/>
            <a:ext cx="368421" cy="240254"/>
          </a:xfrm>
          <a:prstGeom prst="rect">
            <a:avLst/>
          </a:prstGeom>
          <a:solidFill>
            <a:srgbClr val="FFFFFF"/>
          </a:solidFill>
          <a:ln w="19050">
            <a:solidFill>
              <a:srgbClr val="FC0128"/>
            </a:solidFill>
            <a:miter lim="800000"/>
            <a:headEnd/>
            <a:tailEnd/>
          </a:ln>
        </p:spPr>
        <p:txBody>
          <a:bodyPr wrap="none" lIns="90000" tIns="46800" rIns="90000" bIns="4680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de-DE" sz="1200" b="1" i="0" u="none" strike="noStrike" kern="0" cap="none" spc="0" normalizeH="0" baseline="0" noProof="0">
              <a:ln>
                <a:noFill/>
              </a:ln>
              <a:solidFill>
                <a:srgbClr val="000000"/>
              </a:solidFill>
              <a:effectLst/>
              <a:uLnTx/>
              <a:uFillTx/>
              <a:latin typeface="Arial Narrow" pitchFamily="34" charset="0"/>
            </a:endParaRPr>
          </a:p>
        </p:txBody>
      </p:sp>
      <p:sp>
        <p:nvSpPr>
          <p:cNvPr id="7" name="Line 6"/>
          <p:cNvSpPr>
            <a:spLocks noChangeShapeType="1"/>
          </p:cNvSpPr>
          <p:nvPr/>
        </p:nvSpPr>
        <p:spPr bwMode="auto">
          <a:xfrm>
            <a:off x="1996086" y="5154833"/>
            <a:ext cx="3404771" cy="0"/>
          </a:xfrm>
          <a:prstGeom prst="line">
            <a:avLst/>
          </a:prstGeom>
          <a:noFill/>
          <a:ln w="57150">
            <a:solidFill>
              <a:srgbClr val="000000"/>
            </a:solidFill>
            <a:round/>
            <a:headEnd/>
            <a:tailEnd type="triangle" w="med" len="med"/>
          </a:ln>
        </p:spPr>
        <p:txBody>
          <a:bodyPr wrap="none" lIns="90000" tIns="46800" rIns="90000" bIns="4680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de-DE" sz="1200" b="1" i="0" u="none" strike="noStrike" kern="0" cap="none" spc="0" normalizeH="0" baseline="0" noProof="0">
              <a:ln>
                <a:noFill/>
              </a:ln>
              <a:solidFill>
                <a:srgbClr val="000000"/>
              </a:solidFill>
              <a:effectLst/>
              <a:uLnTx/>
              <a:uFillTx/>
              <a:latin typeface="Arial Narrow" pitchFamily="34" charset="0"/>
            </a:endParaRPr>
          </a:p>
        </p:txBody>
      </p:sp>
      <p:sp>
        <p:nvSpPr>
          <p:cNvPr id="8" name="Text Box 7"/>
          <p:cNvSpPr txBox="1">
            <a:spLocks noChangeArrowheads="1"/>
          </p:cNvSpPr>
          <p:nvPr/>
        </p:nvSpPr>
        <p:spPr bwMode="auto">
          <a:xfrm>
            <a:off x="4589414" y="6186321"/>
            <a:ext cx="2017107" cy="279180"/>
          </a:xfrm>
          <a:prstGeom prst="rect">
            <a:avLst/>
          </a:prstGeom>
          <a:noFill/>
          <a:ln w="9525">
            <a:noFill/>
            <a:miter lim="800000"/>
            <a:headEnd/>
            <a:tailEnd/>
          </a:ln>
        </p:spPr>
        <p:txBody>
          <a:bodyPr lIns="90000" tIns="46800" rIns="90000" bIns="46800" anchor="ctr">
            <a:spAutoFit/>
          </a:bodyPr>
          <a:lstStyle/>
          <a:p>
            <a:pPr marL="0" marR="0" lvl="0" indent="0" algn="ctr" defTabSz="762000" eaLnBrk="1" fontAlgn="auto" latinLnBrk="0" hangingPunct="1">
              <a:lnSpc>
                <a:spcPct val="100000"/>
              </a:lnSpc>
              <a:spcBef>
                <a:spcPts val="0"/>
              </a:spcBef>
              <a:spcAft>
                <a:spcPts val="0"/>
              </a:spcAft>
              <a:buClrTx/>
              <a:buSzTx/>
              <a:buFontTx/>
              <a:buNone/>
              <a:tabLst/>
              <a:defRPr/>
            </a:pPr>
            <a:r>
              <a:rPr kumimoji="0" lang="en-AU" sz="1200" b="1" i="0" u="none" strike="noStrike" kern="0" cap="none" spc="0" normalizeH="0" baseline="0" noProof="0" dirty="0">
                <a:ln>
                  <a:noFill/>
                </a:ln>
                <a:solidFill>
                  <a:srgbClr val="000000"/>
                </a:solidFill>
                <a:effectLst/>
                <a:uLnTx/>
                <a:uFillTx/>
                <a:latin typeface="Arial Narrow" pitchFamily="34" charset="0"/>
              </a:rPr>
              <a:t> Signed Message S</a:t>
            </a:r>
            <a:r>
              <a:rPr kumimoji="0" lang="en-AU" sz="1200" b="1" i="0" u="none" strike="noStrike" kern="0" cap="none" spc="0" normalizeH="0" baseline="-25000" noProof="0" dirty="0">
                <a:ln>
                  <a:noFill/>
                </a:ln>
                <a:solidFill>
                  <a:srgbClr val="000000"/>
                </a:solidFill>
                <a:effectLst/>
                <a:uLnTx/>
                <a:uFillTx/>
                <a:latin typeface="Arial Narrow" pitchFamily="34" charset="0"/>
              </a:rPr>
              <a:t>a</a:t>
            </a:r>
            <a:endParaRPr kumimoji="0" lang="en-US" sz="1200" b="1" i="0" u="none" strike="noStrike" kern="0" cap="none" spc="0" normalizeH="0" baseline="-25000" noProof="0" dirty="0">
              <a:ln>
                <a:noFill/>
              </a:ln>
              <a:solidFill>
                <a:srgbClr val="000000"/>
              </a:solidFill>
              <a:effectLst/>
              <a:uLnTx/>
              <a:uFillTx/>
              <a:latin typeface="Arial Narrow" pitchFamily="34" charset="0"/>
            </a:endParaRPr>
          </a:p>
        </p:txBody>
      </p:sp>
      <p:sp>
        <p:nvSpPr>
          <p:cNvPr id="9" name="Text Box 8"/>
          <p:cNvSpPr txBox="1">
            <a:spLocks noChangeArrowheads="1"/>
          </p:cNvSpPr>
          <p:nvPr/>
        </p:nvSpPr>
        <p:spPr bwMode="auto">
          <a:xfrm>
            <a:off x="1640437" y="4979922"/>
            <a:ext cx="287556" cy="279180"/>
          </a:xfrm>
          <a:prstGeom prst="rect">
            <a:avLst/>
          </a:prstGeom>
          <a:noFill/>
          <a:ln w="9525">
            <a:noFill/>
            <a:miter lim="800000"/>
            <a:headEnd/>
            <a:tailEnd/>
          </a:ln>
        </p:spPr>
        <p:txBody>
          <a:bodyPr wrap="none" lIns="90000" tIns="46800" rIns="90000" bIns="46800" anchor="ctr">
            <a:spAutoFit/>
          </a:bodyPr>
          <a:lstStyle/>
          <a:p>
            <a:pPr marL="0" marR="0" lvl="0" indent="0" algn="ctr" defTabSz="7620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000000"/>
                </a:solidFill>
                <a:effectLst/>
                <a:uLnTx/>
                <a:uFillTx/>
                <a:latin typeface="Arial Narrow" pitchFamily="34" charset="0"/>
              </a:rPr>
              <a:t>M</a:t>
            </a:r>
          </a:p>
        </p:txBody>
      </p:sp>
      <p:sp>
        <p:nvSpPr>
          <p:cNvPr id="10" name="Text Box 9"/>
          <p:cNvSpPr txBox="1">
            <a:spLocks noChangeArrowheads="1"/>
          </p:cNvSpPr>
          <p:nvPr/>
        </p:nvSpPr>
        <p:spPr bwMode="auto">
          <a:xfrm>
            <a:off x="2117113" y="5268509"/>
            <a:ext cx="2710939" cy="309958"/>
          </a:xfrm>
          <a:prstGeom prst="rect">
            <a:avLst/>
          </a:prstGeom>
          <a:solidFill>
            <a:srgbClr val="99FFCC"/>
          </a:solidFill>
          <a:ln w="9525">
            <a:noFill/>
            <a:miter lim="800000"/>
            <a:headEnd/>
            <a:tailEnd/>
          </a:ln>
        </p:spPr>
        <p:txBody>
          <a:bodyPr lIns="90000" tIns="46800" rIns="90000" bIns="46800" anchor="ctr">
            <a:spAutoFit/>
          </a:bodyPr>
          <a:lstStyle/>
          <a:p>
            <a:pPr marL="0" marR="0" lvl="0" indent="0" defTabSz="7620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a:ln>
                  <a:noFill/>
                </a:ln>
                <a:solidFill>
                  <a:srgbClr val="FC0128"/>
                </a:solidFill>
                <a:effectLst/>
                <a:uLnTx/>
                <a:uFillTx/>
                <a:latin typeface="Arial Narrow" pitchFamily="34" charset="0"/>
                <a:sym typeface="Symbol" pitchFamily="18" charset="2"/>
              </a:rPr>
              <a:t>k</a:t>
            </a:r>
            <a:r>
              <a:rPr kumimoji="0" lang="en-AU" b="1" i="0" u="none" strike="noStrike" kern="0" cap="none" spc="0" normalizeH="0" baseline="0" noProof="0" dirty="0">
                <a:ln>
                  <a:noFill/>
                </a:ln>
                <a:solidFill>
                  <a:srgbClr val="FC0128"/>
                </a:solidFill>
                <a:effectLst/>
                <a:uLnTx/>
                <a:uFillTx/>
                <a:latin typeface="Arial Narrow" pitchFamily="34" charset="0"/>
              </a:rPr>
              <a:t> </a:t>
            </a:r>
            <a:r>
              <a:rPr kumimoji="0" lang="en-AU" b="1" i="0" u="none" strike="noStrike" kern="0" cap="none" spc="0" normalizeH="0" baseline="30000" noProof="0" dirty="0">
                <a:ln>
                  <a:noFill/>
                </a:ln>
                <a:solidFill>
                  <a:srgbClr val="FC0128"/>
                </a:solidFill>
                <a:effectLst/>
                <a:uLnTx/>
                <a:uFillTx/>
                <a:latin typeface="Arial Narrow" pitchFamily="34" charset="0"/>
              </a:rPr>
              <a:t>-1</a:t>
            </a:r>
            <a:r>
              <a:rPr kumimoji="0" lang="en-US" b="1" i="0" u="none" strike="noStrike" kern="0" cap="none" spc="0" normalizeH="0" baseline="0" noProof="0" dirty="0">
                <a:ln>
                  <a:noFill/>
                </a:ln>
                <a:solidFill>
                  <a:srgbClr val="000000"/>
                </a:solidFill>
                <a:effectLst/>
                <a:uLnTx/>
                <a:uFillTx/>
                <a:latin typeface="Arial Narrow" pitchFamily="34" charset="0"/>
              </a:rPr>
              <a:t> ( M - </a:t>
            </a:r>
            <a:r>
              <a:rPr kumimoji="0" lang="en-US" b="1" i="0" u="none" strike="noStrike" kern="0" cap="none" spc="0" normalizeH="0" baseline="0" noProof="0" dirty="0">
                <a:ln>
                  <a:noFill/>
                </a:ln>
                <a:solidFill>
                  <a:srgbClr val="000000"/>
                </a:solidFill>
                <a:effectLst/>
                <a:uLnTx/>
                <a:uFillTx/>
                <a:latin typeface="Arial Narrow" pitchFamily="34" charset="0"/>
                <a:sym typeface="Symbol" pitchFamily="18" charset="2"/>
              </a:rPr>
              <a:t>r</a:t>
            </a:r>
            <a:r>
              <a:rPr kumimoji="0" lang="en-US" b="1" i="0" u="none" strike="noStrike" kern="0" cap="none" spc="0" normalizeH="0" baseline="0" noProof="0" dirty="0">
                <a:ln>
                  <a:noFill/>
                </a:ln>
                <a:solidFill>
                  <a:srgbClr val="023DD0"/>
                </a:solidFill>
                <a:effectLst/>
                <a:uLnTx/>
                <a:uFillTx/>
                <a:latin typeface="Arial Narrow" pitchFamily="34" charset="0"/>
                <a:sym typeface="Symbol" pitchFamily="18" charset="2"/>
              </a:rPr>
              <a:t> </a:t>
            </a:r>
            <a:r>
              <a:rPr kumimoji="0" lang="en-US" b="1" i="0" u="none" strike="noStrike" kern="0" cap="none" spc="0" normalizeH="0" baseline="0" noProof="0" dirty="0">
                <a:ln>
                  <a:noFill/>
                </a:ln>
                <a:solidFill>
                  <a:srgbClr val="000000"/>
                </a:solidFill>
                <a:effectLst/>
                <a:uLnTx/>
                <a:uFillTx/>
                <a:latin typeface="Arial Narrow" pitchFamily="34" charset="0"/>
                <a:sym typeface="Symbol" pitchFamily="18" charset="2"/>
              </a:rPr>
              <a:t>. </a:t>
            </a:r>
            <a:r>
              <a:rPr kumimoji="0" lang="en-AU" b="1" i="0" u="none" strike="noStrike" kern="0" cap="none" spc="0" normalizeH="0" baseline="0" noProof="0" dirty="0" err="1">
                <a:ln>
                  <a:noFill/>
                </a:ln>
                <a:solidFill>
                  <a:srgbClr val="FC0128"/>
                </a:solidFill>
                <a:effectLst/>
                <a:uLnTx/>
                <a:uFillTx/>
                <a:latin typeface="Arial Narrow" pitchFamily="34" charset="0"/>
              </a:rPr>
              <a:t>X</a:t>
            </a:r>
            <a:r>
              <a:rPr kumimoji="0" lang="en-AU" b="1" i="0" u="none" strike="noStrike" kern="0" cap="none" spc="0" normalizeH="0" baseline="-25000" noProof="0" dirty="0" err="1">
                <a:ln>
                  <a:noFill/>
                </a:ln>
                <a:solidFill>
                  <a:srgbClr val="FC0128"/>
                </a:solidFill>
                <a:effectLst/>
                <a:uLnTx/>
                <a:uFillTx/>
                <a:latin typeface="Arial Narrow" pitchFamily="34" charset="0"/>
              </a:rPr>
              <a:t>a</a:t>
            </a:r>
            <a:r>
              <a:rPr kumimoji="0" lang="en-US" b="1" i="0" u="none" strike="noStrike" kern="0" cap="none" spc="0" normalizeH="0" baseline="0" noProof="0" dirty="0">
                <a:ln>
                  <a:noFill/>
                </a:ln>
                <a:solidFill>
                  <a:srgbClr val="000000"/>
                </a:solidFill>
                <a:effectLst/>
                <a:uLnTx/>
                <a:uFillTx/>
                <a:latin typeface="Arial Narrow" pitchFamily="34" charset="0"/>
              </a:rPr>
              <a:t> ) mod (N-1)  =  S</a:t>
            </a:r>
            <a:endParaRPr kumimoji="0" lang="en-AU" b="1" i="0" u="none" strike="noStrike" kern="0" cap="none" spc="0" normalizeH="0" baseline="0" noProof="0" dirty="0">
              <a:ln>
                <a:noFill/>
              </a:ln>
              <a:solidFill>
                <a:srgbClr val="000000"/>
              </a:solidFill>
              <a:effectLst/>
              <a:uLnTx/>
              <a:uFillTx/>
              <a:latin typeface="Arial Narrow" pitchFamily="34" charset="0"/>
            </a:endParaRPr>
          </a:p>
        </p:txBody>
      </p:sp>
      <p:sp>
        <p:nvSpPr>
          <p:cNvPr id="11" name="Text Box 10"/>
          <p:cNvSpPr txBox="1">
            <a:spLocks noChangeArrowheads="1"/>
          </p:cNvSpPr>
          <p:nvPr/>
        </p:nvSpPr>
        <p:spPr bwMode="auto">
          <a:xfrm>
            <a:off x="6286451" y="5600729"/>
            <a:ext cx="1361568" cy="279180"/>
          </a:xfrm>
          <a:prstGeom prst="rect">
            <a:avLst/>
          </a:prstGeom>
          <a:noFill/>
          <a:ln w="9525">
            <a:noFill/>
            <a:miter lim="800000"/>
            <a:headEnd/>
            <a:tailEnd/>
          </a:ln>
        </p:spPr>
        <p:txBody>
          <a:bodyPr wrap="none" lIns="90000" tIns="46800" rIns="90000" bIns="46800" anchor="ctr">
            <a:spAutoFit/>
          </a:bodyPr>
          <a:lstStyle/>
          <a:p>
            <a:pPr marL="0" marR="0" lvl="0" indent="0" algn="ctr" defTabSz="7620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000000"/>
                </a:solidFill>
                <a:effectLst/>
                <a:uLnTx/>
                <a:uFillTx/>
                <a:latin typeface="Arial Narrow" pitchFamily="34" charset="0"/>
              </a:rPr>
              <a:t>Then M is authentic</a:t>
            </a:r>
          </a:p>
        </p:txBody>
      </p:sp>
      <p:sp>
        <p:nvSpPr>
          <p:cNvPr id="12" name="Text Box 11"/>
          <p:cNvSpPr txBox="1">
            <a:spLocks noChangeArrowheads="1"/>
          </p:cNvSpPr>
          <p:nvPr/>
        </p:nvSpPr>
        <p:spPr bwMode="auto">
          <a:xfrm>
            <a:off x="3168148" y="4031567"/>
            <a:ext cx="1980327" cy="340735"/>
          </a:xfrm>
          <a:prstGeom prst="rect">
            <a:avLst/>
          </a:prstGeom>
          <a:noFill/>
          <a:ln w="9525">
            <a:noFill/>
            <a:miter lim="800000"/>
            <a:headEnd/>
            <a:tailEnd/>
          </a:ln>
        </p:spPr>
        <p:txBody>
          <a:bodyPr wrap="none" lIns="90000" tIns="46800" rIns="90000" bIns="46800" anchor="ctr">
            <a:spAutoFit/>
          </a:bodyPr>
          <a:lstStyle/>
          <a:p>
            <a:pPr marL="0" marR="0" lvl="0" indent="0" defTabSz="7620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effectLst/>
                <a:uLnTx/>
                <a:uFillTx/>
                <a:latin typeface="Arial Narrow" pitchFamily="34" charset="0"/>
                <a:sym typeface="Symbol" pitchFamily="18" charset="2"/>
              </a:rPr>
              <a:t>  </a:t>
            </a:r>
            <a:r>
              <a:rPr kumimoji="0" lang="en-US" sz="1600" b="1" i="0" u="none" strike="noStrike" kern="0" cap="none" spc="0" normalizeH="0" baseline="0" noProof="0" dirty="0">
                <a:ln>
                  <a:noFill/>
                </a:ln>
                <a:solidFill>
                  <a:srgbClr val="000000"/>
                </a:solidFill>
                <a:effectLst/>
                <a:uLnTx/>
                <a:uFillTx/>
                <a:latin typeface="Arial Narrow" pitchFamily="34" charset="0"/>
                <a:sym typeface="Symbol" pitchFamily="18" charset="2"/>
              </a:rPr>
              <a:t>is primitive in GF(N)</a:t>
            </a:r>
            <a:endParaRPr kumimoji="0" lang="en-US" sz="1200" b="1" i="0" u="none" strike="noStrike" kern="0" cap="none" spc="0" normalizeH="0" baseline="0" noProof="0" dirty="0">
              <a:ln>
                <a:noFill/>
              </a:ln>
              <a:solidFill>
                <a:srgbClr val="000000"/>
              </a:solidFill>
              <a:effectLst/>
              <a:uLnTx/>
              <a:uFillTx/>
              <a:latin typeface="Arial Narrow" pitchFamily="34" charset="0"/>
            </a:endParaRPr>
          </a:p>
        </p:txBody>
      </p:sp>
      <p:sp>
        <p:nvSpPr>
          <p:cNvPr id="13" name="Text Box 12"/>
          <p:cNvSpPr txBox="1">
            <a:spLocks noChangeArrowheads="1"/>
          </p:cNvSpPr>
          <p:nvPr/>
        </p:nvSpPr>
        <p:spPr bwMode="auto">
          <a:xfrm>
            <a:off x="1049951" y="4204379"/>
            <a:ext cx="1892270" cy="648512"/>
          </a:xfrm>
          <a:prstGeom prst="rect">
            <a:avLst/>
          </a:prstGeom>
          <a:noFill/>
          <a:ln w="9525">
            <a:noFill/>
            <a:miter lim="800000"/>
            <a:headEnd/>
            <a:tailEnd/>
          </a:ln>
        </p:spPr>
        <p:txBody>
          <a:bodyPr lIns="90000" tIns="46800" rIns="90000" bIns="46800" anchor="ctr">
            <a:spAutoFit/>
          </a:bodyPr>
          <a:lstStyle/>
          <a:p>
            <a:pPr marL="0" marR="0" lvl="0" indent="0" algn="l" defTabSz="762000" eaLnBrk="1" fontAlgn="auto" latinLnBrk="0" hangingPunct="1">
              <a:lnSpc>
                <a:spcPct val="100000"/>
              </a:lnSpc>
              <a:spcBef>
                <a:spcPts val="0"/>
              </a:spcBef>
              <a:spcAft>
                <a:spcPts val="0"/>
              </a:spcAft>
              <a:buClrTx/>
              <a:buSzTx/>
              <a:buFontTx/>
              <a:buNone/>
              <a:tabLst/>
              <a:defRPr/>
            </a:pPr>
            <a:r>
              <a:rPr kumimoji="0" lang="en-AU" sz="1200" b="1" i="0" u="none" strike="noStrike" kern="0" cap="none" spc="0" normalizeH="0" baseline="0" noProof="0" dirty="0" err="1">
                <a:ln>
                  <a:noFill/>
                </a:ln>
                <a:effectLst/>
                <a:uLnTx/>
                <a:uFillTx/>
                <a:latin typeface="Arial Narrow" pitchFamily="34" charset="0"/>
              </a:rPr>
              <a:t>X</a:t>
            </a:r>
            <a:r>
              <a:rPr kumimoji="0" lang="en-AU" sz="1200" b="1" i="0" u="none" strike="noStrike" kern="0" cap="none" spc="0" normalizeH="0" baseline="-25000" noProof="0" dirty="0" err="1">
                <a:ln>
                  <a:noFill/>
                </a:ln>
                <a:effectLst/>
                <a:uLnTx/>
                <a:uFillTx/>
                <a:latin typeface="Arial Narrow" pitchFamily="34" charset="0"/>
              </a:rPr>
              <a:t>a</a:t>
            </a:r>
            <a:r>
              <a:rPr kumimoji="0" lang="en-AU" sz="1200" b="1" i="0" u="none" strike="noStrike" kern="0" cap="none" spc="0" normalizeH="0" baseline="0" noProof="0" dirty="0">
                <a:ln>
                  <a:noFill/>
                </a:ln>
                <a:effectLst/>
                <a:uLnTx/>
                <a:uFillTx/>
                <a:latin typeface="Arial Narrow" pitchFamily="34" charset="0"/>
              </a:rPr>
              <a:t> = Secret Key of A</a:t>
            </a:r>
          </a:p>
          <a:p>
            <a:pPr marL="0" marR="0" lvl="0" indent="0" algn="l" defTabSz="762000" eaLnBrk="1" fontAlgn="auto" latinLnBrk="0" hangingPunct="1">
              <a:lnSpc>
                <a:spcPct val="100000"/>
              </a:lnSpc>
              <a:spcBef>
                <a:spcPts val="0"/>
              </a:spcBef>
              <a:spcAft>
                <a:spcPts val="0"/>
              </a:spcAft>
              <a:buClrTx/>
              <a:buSzTx/>
              <a:buFontTx/>
              <a:buNone/>
              <a:tabLst/>
              <a:defRPr/>
            </a:pPr>
            <a:endParaRPr kumimoji="0" lang="en-AU" sz="1200" b="1" i="0" u="none" strike="noStrike" kern="0" cap="none" spc="0" normalizeH="0" baseline="0" noProof="0" dirty="0">
              <a:ln>
                <a:noFill/>
              </a:ln>
              <a:effectLst/>
              <a:uLnTx/>
              <a:uFillTx/>
              <a:latin typeface="Arial Narrow" pitchFamily="34" charset="0"/>
            </a:endParaRPr>
          </a:p>
          <a:p>
            <a:pPr marL="0" marR="0" lvl="0" indent="0" algn="l" defTabSz="762000" eaLnBrk="1" fontAlgn="auto" latinLnBrk="0" hangingPunct="1">
              <a:lnSpc>
                <a:spcPct val="100000"/>
              </a:lnSpc>
              <a:spcBef>
                <a:spcPts val="0"/>
              </a:spcBef>
              <a:spcAft>
                <a:spcPts val="0"/>
              </a:spcAft>
              <a:buClrTx/>
              <a:buSzTx/>
              <a:buFontTx/>
              <a:buNone/>
              <a:tabLst/>
              <a:defRPr/>
            </a:pPr>
            <a:r>
              <a:rPr kumimoji="0" lang="en-US" sz="1200" b="1" i="1" u="none" strike="noStrike" kern="0" cap="none" spc="0" normalizeH="0" baseline="0" noProof="0" dirty="0">
                <a:ln>
                  <a:noFill/>
                </a:ln>
                <a:effectLst/>
                <a:uLnTx/>
                <a:uFillTx/>
                <a:latin typeface="Arial Narrow" pitchFamily="34" charset="0"/>
                <a:sym typeface="Symbol" pitchFamily="18" charset="2"/>
              </a:rPr>
              <a:t></a:t>
            </a:r>
            <a:r>
              <a:rPr kumimoji="0" lang="en-AU" sz="1200" b="1" i="0" u="none" strike="noStrike" kern="0" cap="none" spc="0" normalizeH="0" baseline="0" noProof="0" dirty="0">
                <a:ln>
                  <a:noFill/>
                </a:ln>
                <a:effectLst/>
                <a:uLnTx/>
                <a:uFillTx/>
                <a:latin typeface="Arial Narrow" pitchFamily="34" charset="0"/>
              </a:rPr>
              <a:t> </a:t>
            </a:r>
            <a:r>
              <a:rPr kumimoji="0" lang="en-AU" sz="1200" b="1" i="0" u="none" strike="noStrike" kern="0" cap="none" spc="0" normalizeH="0" baseline="30000" noProof="0" dirty="0" err="1">
                <a:ln>
                  <a:noFill/>
                </a:ln>
                <a:effectLst/>
                <a:uLnTx/>
                <a:uFillTx/>
                <a:latin typeface="Arial Narrow" pitchFamily="34" charset="0"/>
              </a:rPr>
              <a:t>Xa</a:t>
            </a:r>
            <a:r>
              <a:rPr kumimoji="0" lang="en-US" sz="1200" b="1" i="1" u="none" strike="noStrike" kern="0" cap="none" spc="0" normalizeH="0" baseline="0" noProof="0" dirty="0">
                <a:ln>
                  <a:noFill/>
                </a:ln>
                <a:effectLst/>
                <a:uLnTx/>
                <a:uFillTx/>
                <a:latin typeface="Arial Narrow" pitchFamily="34" charset="0"/>
                <a:sym typeface="Symbol" pitchFamily="18" charset="2"/>
              </a:rPr>
              <a:t> =  </a:t>
            </a:r>
            <a:r>
              <a:rPr kumimoji="0" lang="en-AU" sz="1200" b="1" i="0" u="none" strike="noStrike" kern="0" cap="none" spc="0" normalizeH="0" baseline="0" noProof="0" dirty="0" err="1">
                <a:ln>
                  <a:noFill/>
                </a:ln>
                <a:effectLst/>
                <a:uLnTx/>
                <a:uFillTx/>
                <a:latin typeface="Arial Narrow" pitchFamily="34" charset="0"/>
              </a:rPr>
              <a:t>y</a:t>
            </a:r>
            <a:r>
              <a:rPr kumimoji="0" lang="en-AU" sz="1200" b="1" i="0" u="none" strike="noStrike" kern="0" cap="none" spc="0" normalizeH="0" baseline="-25000" noProof="0" dirty="0" err="1">
                <a:ln>
                  <a:noFill/>
                </a:ln>
                <a:effectLst/>
                <a:uLnTx/>
                <a:uFillTx/>
                <a:latin typeface="Arial Narrow" pitchFamily="34" charset="0"/>
              </a:rPr>
              <a:t>a</a:t>
            </a:r>
            <a:endParaRPr kumimoji="0" lang="en-AU" sz="1200" b="1" i="0" u="none" strike="noStrike" kern="0" cap="none" spc="0" normalizeH="0" baseline="-25000" noProof="0" dirty="0">
              <a:ln>
                <a:noFill/>
              </a:ln>
              <a:effectLst/>
              <a:uLnTx/>
              <a:uFillTx/>
              <a:latin typeface="Arial Narrow" pitchFamily="34" charset="0"/>
            </a:endParaRPr>
          </a:p>
        </p:txBody>
      </p:sp>
      <p:sp>
        <p:nvSpPr>
          <p:cNvPr id="14" name="Line 13"/>
          <p:cNvSpPr>
            <a:spLocks noChangeShapeType="1"/>
          </p:cNvSpPr>
          <p:nvPr/>
        </p:nvSpPr>
        <p:spPr bwMode="auto">
          <a:xfrm flipV="1">
            <a:off x="5597968" y="5960184"/>
            <a:ext cx="0" cy="251778"/>
          </a:xfrm>
          <a:prstGeom prst="line">
            <a:avLst/>
          </a:prstGeom>
          <a:noFill/>
          <a:ln w="28575">
            <a:solidFill>
              <a:srgbClr val="000000"/>
            </a:solidFill>
            <a:round/>
            <a:headEnd/>
            <a:tailEnd type="triangle" w="med" len="med"/>
          </a:ln>
        </p:spPr>
        <p:txBody>
          <a:bodyPr wrap="none" lIns="90000" tIns="46800" rIns="90000" bIns="4680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de-DE" sz="1200" b="1" i="0" u="none" strike="noStrike" kern="0" cap="none" spc="0" normalizeH="0" baseline="0" noProof="0">
              <a:ln>
                <a:noFill/>
              </a:ln>
              <a:solidFill>
                <a:srgbClr val="000000"/>
              </a:solidFill>
              <a:effectLst/>
              <a:uLnTx/>
              <a:uFillTx/>
              <a:latin typeface="Arial Narrow" pitchFamily="34" charset="0"/>
            </a:endParaRPr>
          </a:p>
        </p:txBody>
      </p:sp>
      <p:sp>
        <p:nvSpPr>
          <p:cNvPr id="15" name="Text Box 14"/>
          <p:cNvSpPr txBox="1">
            <a:spLocks noChangeArrowheads="1"/>
          </p:cNvSpPr>
          <p:nvPr/>
        </p:nvSpPr>
        <p:spPr bwMode="auto">
          <a:xfrm>
            <a:off x="1952421" y="5677799"/>
            <a:ext cx="275956" cy="279180"/>
          </a:xfrm>
          <a:prstGeom prst="rect">
            <a:avLst/>
          </a:prstGeom>
          <a:noFill/>
          <a:ln w="9525">
            <a:noFill/>
            <a:miter lim="800000"/>
            <a:headEnd/>
            <a:tailEnd/>
          </a:ln>
        </p:spPr>
        <p:txBody>
          <a:bodyPr lIns="90000" tIns="46800" rIns="90000" bIns="46800" anchor="ctr">
            <a:spAutoFit/>
          </a:bodyPr>
          <a:lstStyle/>
          <a:p>
            <a:pPr marL="0" marR="0" lvl="0" indent="0" algn="ctr" defTabSz="7620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FC0128"/>
                </a:solidFill>
                <a:effectLst/>
                <a:uLnTx/>
                <a:uFillTx/>
                <a:latin typeface="Arial Narrow" pitchFamily="34" charset="0"/>
              </a:rPr>
              <a:t>k</a:t>
            </a:r>
            <a:endParaRPr kumimoji="0" lang="en-US" sz="1200" b="1" i="0" u="none" strike="noStrike" kern="0" cap="none" spc="0" normalizeH="0" baseline="0" noProof="0" dirty="0">
              <a:ln>
                <a:noFill/>
              </a:ln>
              <a:solidFill>
                <a:srgbClr val="000000"/>
              </a:solidFill>
              <a:effectLst/>
              <a:uLnTx/>
              <a:uFillTx/>
              <a:latin typeface="Arial Narrow" pitchFamily="34" charset="0"/>
            </a:endParaRPr>
          </a:p>
        </p:txBody>
      </p:sp>
      <p:sp>
        <p:nvSpPr>
          <p:cNvPr id="16" name="Text Box 15"/>
          <p:cNvSpPr txBox="1">
            <a:spLocks noChangeArrowheads="1"/>
          </p:cNvSpPr>
          <p:nvPr/>
        </p:nvSpPr>
        <p:spPr bwMode="auto">
          <a:xfrm>
            <a:off x="734573" y="3865825"/>
            <a:ext cx="2207648" cy="338554"/>
          </a:xfrm>
          <a:prstGeom prst="rect">
            <a:avLst/>
          </a:prstGeom>
          <a:noFill/>
          <a:ln w="9525">
            <a:noFill/>
            <a:miter lim="800000"/>
            <a:headEnd/>
            <a:tailEnd/>
          </a:ln>
        </p:spPr>
        <p:txBody>
          <a:bodyPr>
            <a:spAutoFit/>
          </a:bodyPr>
          <a:lstStyle/>
          <a:p>
            <a:pPr marL="0" marR="0" lvl="0" indent="0" algn="ctr" defTabSz="762000" eaLnBrk="1" fontAlgn="auto" latinLnBrk="0" hangingPunct="1">
              <a:lnSpc>
                <a:spcPct val="100000"/>
              </a:lnSpc>
              <a:spcBef>
                <a:spcPts val="0"/>
              </a:spcBef>
              <a:spcAft>
                <a:spcPts val="0"/>
              </a:spcAft>
              <a:buClrTx/>
              <a:buSzTx/>
              <a:buFontTx/>
              <a:buNone/>
              <a:tabLst/>
              <a:defRPr/>
            </a:pPr>
            <a:r>
              <a:rPr kumimoji="0" lang="en-US" sz="1600" b="1" i="0" u="sng" strike="noStrike" kern="0" cap="none" spc="0" normalizeH="0" baseline="0" noProof="0" dirty="0">
                <a:ln>
                  <a:noFill/>
                </a:ln>
                <a:solidFill>
                  <a:srgbClr val="FC0128"/>
                </a:solidFill>
                <a:effectLst/>
                <a:uLnTx/>
                <a:uFillTx/>
                <a:latin typeface="Arial Narrow" pitchFamily="34" charset="0"/>
              </a:rPr>
              <a:t>User A signs M     </a:t>
            </a:r>
          </a:p>
        </p:txBody>
      </p:sp>
      <p:sp>
        <p:nvSpPr>
          <p:cNvPr id="17" name="Text Box 16"/>
          <p:cNvSpPr txBox="1">
            <a:spLocks noChangeArrowheads="1"/>
          </p:cNvSpPr>
          <p:nvPr/>
        </p:nvSpPr>
        <p:spPr bwMode="auto">
          <a:xfrm>
            <a:off x="6273403" y="3936773"/>
            <a:ext cx="1387664" cy="338554"/>
          </a:xfrm>
          <a:prstGeom prst="rect">
            <a:avLst/>
          </a:prstGeom>
          <a:noFill/>
          <a:ln w="9525">
            <a:noFill/>
            <a:miter lim="800000"/>
            <a:headEnd/>
            <a:tailEnd/>
          </a:ln>
        </p:spPr>
        <p:txBody>
          <a:bodyPr>
            <a:spAutoFit/>
          </a:bodyPr>
          <a:lstStyle/>
          <a:p>
            <a:pPr marL="0" marR="0" lvl="0" indent="0" algn="ctr" defTabSz="762000" eaLnBrk="1" fontAlgn="auto" latinLnBrk="0" hangingPunct="1">
              <a:lnSpc>
                <a:spcPct val="100000"/>
              </a:lnSpc>
              <a:spcBef>
                <a:spcPts val="0"/>
              </a:spcBef>
              <a:spcAft>
                <a:spcPts val="0"/>
              </a:spcAft>
              <a:buClrTx/>
              <a:buSzTx/>
              <a:buFontTx/>
              <a:buNone/>
              <a:tabLst/>
              <a:defRPr/>
            </a:pPr>
            <a:r>
              <a:rPr kumimoji="0" lang="en-US" sz="1600" b="1" i="0" u="sng" strike="noStrike" kern="0" cap="none" spc="0" normalizeH="0" baseline="0" noProof="0" dirty="0">
                <a:ln>
                  <a:noFill/>
                </a:ln>
                <a:solidFill>
                  <a:srgbClr val="FC0128"/>
                </a:solidFill>
                <a:effectLst/>
                <a:uLnTx/>
                <a:uFillTx/>
                <a:latin typeface="Arial Narrow" pitchFamily="34" charset="0"/>
              </a:rPr>
              <a:t>Verifier </a:t>
            </a:r>
            <a:r>
              <a:rPr kumimoji="0" lang="en-US" sz="1600" b="1" i="0" u="none" strike="noStrike" kern="0" cap="none" spc="0" normalizeH="0" baseline="0" noProof="0" dirty="0">
                <a:ln>
                  <a:noFill/>
                </a:ln>
                <a:solidFill>
                  <a:srgbClr val="FC0128"/>
                </a:solidFill>
                <a:effectLst/>
                <a:uLnTx/>
                <a:uFillTx/>
                <a:latin typeface="Arial Narrow" pitchFamily="34" charset="0"/>
              </a:rPr>
              <a:t>    </a:t>
            </a:r>
          </a:p>
        </p:txBody>
      </p:sp>
      <p:sp>
        <p:nvSpPr>
          <p:cNvPr id="18" name="Text Box 17"/>
          <p:cNvSpPr txBox="1">
            <a:spLocks noChangeArrowheads="1"/>
          </p:cNvSpPr>
          <p:nvPr/>
        </p:nvSpPr>
        <p:spPr bwMode="auto">
          <a:xfrm>
            <a:off x="3044716" y="4322724"/>
            <a:ext cx="3089393" cy="340735"/>
          </a:xfrm>
          <a:prstGeom prst="rect">
            <a:avLst/>
          </a:prstGeom>
          <a:noFill/>
          <a:ln w="9525">
            <a:noFill/>
            <a:miter lim="800000"/>
            <a:headEnd/>
            <a:tailEnd/>
          </a:ln>
        </p:spPr>
        <p:txBody>
          <a:bodyPr lIns="90000" tIns="46800" rIns="90000" bIns="46800" anchor="ctr">
            <a:spAutoFit/>
          </a:bodyPr>
          <a:lstStyle/>
          <a:p>
            <a:pPr marL="0" marR="0" lvl="0" indent="0" algn="l" defTabSz="762000" eaLnBrk="1" fontAlgn="auto" latinLnBrk="0" hangingPunct="1">
              <a:lnSpc>
                <a:spcPct val="100000"/>
              </a:lnSpc>
              <a:spcBef>
                <a:spcPts val="0"/>
              </a:spcBef>
              <a:spcAft>
                <a:spcPts val="0"/>
              </a:spcAft>
              <a:buClrTx/>
              <a:buSzTx/>
              <a:buFontTx/>
              <a:buNone/>
              <a:tabLst/>
              <a:defRPr/>
            </a:pPr>
            <a:r>
              <a:rPr kumimoji="0" lang="en-AU" sz="1600" b="1" i="0" u="none" strike="noStrike" kern="0" cap="none" spc="0" normalizeH="0" baseline="0" noProof="0" dirty="0" err="1">
                <a:ln>
                  <a:noFill/>
                </a:ln>
                <a:effectLst/>
                <a:uLnTx/>
                <a:uFillTx/>
                <a:latin typeface="Arial Narrow" pitchFamily="34" charset="0"/>
              </a:rPr>
              <a:t>y</a:t>
            </a:r>
            <a:r>
              <a:rPr kumimoji="0" lang="en-AU" sz="1600" b="1" i="0" u="none" strike="noStrike" kern="0" cap="none" spc="0" normalizeH="0" baseline="-25000" noProof="0" dirty="0" err="1">
                <a:ln>
                  <a:noFill/>
                </a:ln>
                <a:effectLst/>
                <a:uLnTx/>
                <a:uFillTx/>
                <a:latin typeface="Arial Narrow" pitchFamily="34" charset="0"/>
              </a:rPr>
              <a:t>a</a:t>
            </a:r>
            <a:r>
              <a:rPr kumimoji="0" lang="en-AU" sz="1600" b="1" i="0" u="none" strike="noStrike" kern="0" cap="none" spc="0" normalizeH="0" baseline="0" noProof="0" dirty="0">
                <a:ln>
                  <a:noFill/>
                </a:ln>
                <a:effectLst/>
                <a:uLnTx/>
                <a:uFillTx/>
                <a:latin typeface="Arial Narrow" pitchFamily="34" charset="0"/>
              </a:rPr>
              <a:t> </a:t>
            </a:r>
            <a:r>
              <a:rPr kumimoji="0" lang="en-AU" sz="1600" b="1" i="0" u="none" strike="noStrike" kern="0" cap="none" spc="0" normalizeH="0" baseline="0" noProof="0" dirty="0">
                <a:ln>
                  <a:noFill/>
                </a:ln>
                <a:solidFill>
                  <a:srgbClr val="023DD0"/>
                </a:solidFill>
                <a:effectLst/>
                <a:uLnTx/>
                <a:uFillTx/>
                <a:latin typeface="Arial Narrow" pitchFamily="34" charset="0"/>
              </a:rPr>
              <a:t>= </a:t>
            </a:r>
            <a:r>
              <a:rPr kumimoji="0" lang="en-US" sz="1600" b="1" i="0" u="none" strike="noStrike" kern="0" cap="none" spc="0" normalizeH="0" baseline="0" noProof="0" dirty="0">
                <a:ln>
                  <a:noFill/>
                </a:ln>
                <a:solidFill>
                  <a:srgbClr val="000000"/>
                </a:solidFill>
                <a:effectLst/>
                <a:uLnTx/>
                <a:uFillTx/>
                <a:latin typeface="Arial Narrow" pitchFamily="34" charset="0"/>
              </a:rPr>
              <a:t> public key of A                </a:t>
            </a:r>
          </a:p>
        </p:txBody>
      </p:sp>
      <p:sp>
        <p:nvSpPr>
          <p:cNvPr id="19" name="Line 18"/>
          <p:cNvSpPr>
            <a:spLocks noChangeShapeType="1"/>
          </p:cNvSpPr>
          <p:nvPr/>
        </p:nvSpPr>
        <p:spPr bwMode="auto">
          <a:xfrm>
            <a:off x="2320841" y="5835657"/>
            <a:ext cx="378454" cy="0"/>
          </a:xfrm>
          <a:prstGeom prst="line">
            <a:avLst/>
          </a:prstGeom>
          <a:noFill/>
          <a:ln w="28575">
            <a:solidFill>
              <a:srgbClr val="000000"/>
            </a:solidFill>
            <a:round/>
            <a:headEnd/>
            <a:tailEnd type="triangle" w="med" len="med"/>
          </a:ln>
        </p:spPr>
        <p:txBody>
          <a:bodyPr wrap="none" lIns="90000" tIns="46800" rIns="90000" bIns="4680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de-DE" sz="1200" b="1" i="0" u="none" strike="noStrike" kern="0" cap="none" spc="0" normalizeH="0" baseline="0" noProof="0">
              <a:ln>
                <a:noFill/>
              </a:ln>
              <a:solidFill>
                <a:srgbClr val="000000"/>
              </a:solidFill>
              <a:effectLst/>
              <a:uLnTx/>
              <a:uFillTx/>
              <a:latin typeface="Arial Narrow" pitchFamily="34" charset="0"/>
            </a:endParaRPr>
          </a:p>
        </p:txBody>
      </p:sp>
      <p:sp>
        <p:nvSpPr>
          <p:cNvPr id="20" name="Line 19"/>
          <p:cNvSpPr>
            <a:spLocks noChangeShapeType="1"/>
          </p:cNvSpPr>
          <p:nvPr/>
        </p:nvSpPr>
        <p:spPr bwMode="auto">
          <a:xfrm flipV="1">
            <a:off x="1906188" y="4517430"/>
            <a:ext cx="1160870" cy="215214"/>
          </a:xfrm>
          <a:prstGeom prst="line">
            <a:avLst/>
          </a:prstGeom>
          <a:noFill/>
          <a:ln w="28575">
            <a:solidFill>
              <a:srgbClr val="000000"/>
            </a:solidFill>
            <a:round/>
            <a:headEnd/>
            <a:tailEnd type="triangle" w="med" len="med"/>
          </a:ln>
        </p:spPr>
        <p:txBody>
          <a:bodyPr wrap="none" lIns="90000" tIns="46800" rIns="90000" bIns="4680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de-DE" sz="1200" b="1" i="0" u="none" strike="noStrike" kern="0" cap="none" spc="0" normalizeH="0" baseline="0" noProof="0">
              <a:ln>
                <a:noFill/>
              </a:ln>
              <a:solidFill>
                <a:srgbClr val="000000"/>
              </a:solidFill>
              <a:effectLst/>
              <a:uLnTx/>
              <a:uFillTx/>
              <a:latin typeface="Arial Narrow" pitchFamily="34" charset="0"/>
            </a:endParaRPr>
          </a:p>
        </p:txBody>
      </p:sp>
      <p:grpSp>
        <p:nvGrpSpPr>
          <p:cNvPr id="21" name="Group 20"/>
          <p:cNvGrpSpPr>
            <a:grpSpLocks/>
          </p:cNvGrpSpPr>
          <p:nvPr/>
        </p:nvGrpSpPr>
        <p:grpSpPr bwMode="auto">
          <a:xfrm>
            <a:off x="1215440" y="5041422"/>
            <a:ext cx="413934" cy="176751"/>
            <a:chOff x="807" y="2428"/>
            <a:chExt cx="315" cy="178"/>
          </a:xfrm>
        </p:grpSpPr>
        <p:sp>
          <p:nvSpPr>
            <p:cNvPr id="22" name="Freeform 21"/>
            <p:cNvSpPr>
              <a:spLocks noEditPoints="1"/>
            </p:cNvSpPr>
            <p:nvPr/>
          </p:nvSpPr>
          <p:spPr bwMode="auto">
            <a:xfrm>
              <a:off x="807" y="2428"/>
              <a:ext cx="315" cy="178"/>
            </a:xfrm>
            <a:custGeom>
              <a:avLst/>
              <a:gdLst>
                <a:gd name="T0" fmla="*/ 0 w 445"/>
                <a:gd name="T1" fmla="*/ 24 h 207"/>
                <a:gd name="T2" fmla="*/ 67 w 445"/>
                <a:gd name="T3" fmla="*/ 0 h 207"/>
                <a:gd name="T4" fmla="*/ 79 w 445"/>
                <a:gd name="T5" fmla="*/ 71 h 207"/>
                <a:gd name="T6" fmla="*/ 11 w 445"/>
                <a:gd name="T7" fmla="*/ 98 h 207"/>
                <a:gd name="T8" fmla="*/ 0 w 445"/>
                <a:gd name="T9" fmla="*/ 24 h 207"/>
                <a:gd name="T10" fmla="*/ 5 w 445"/>
                <a:gd name="T11" fmla="*/ 25 h 207"/>
                <a:gd name="T12" fmla="*/ 41 w 445"/>
                <a:gd name="T13" fmla="*/ 58 h 207"/>
                <a:gd name="T14" fmla="*/ 63 w 445"/>
                <a:gd name="T15" fmla="*/ 4 h 207"/>
                <a:gd name="T16" fmla="*/ 5 w 445"/>
                <a:gd name="T17" fmla="*/ 25 h 207"/>
                <a:gd name="T18" fmla="*/ 4 w 445"/>
                <a:gd name="T19" fmla="*/ 33 h 207"/>
                <a:gd name="T20" fmla="*/ 13 w 445"/>
                <a:gd name="T21" fmla="*/ 89 h 207"/>
                <a:gd name="T22" fmla="*/ 27 w 445"/>
                <a:gd name="T23" fmla="*/ 52 h 207"/>
                <a:gd name="T24" fmla="*/ 4 w 445"/>
                <a:gd name="T25" fmla="*/ 33 h 207"/>
                <a:gd name="T26" fmla="*/ 66 w 445"/>
                <a:gd name="T27" fmla="*/ 9 h 207"/>
                <a:gd name="T28" fmla="*/ 52 w 445"/>
                <a:gd name="T29" fmla="*/ 43 h 207"/>
                <a:gd name="T30" fmla="*/ 75 w 445"/>
                <a:gd name="T31" fmla="*/ 65 h 207"/>
                <a:gd name="T32" fmla="*/ 66 w 445"/>
                <a:gd name="T33" fmla="*/ 9 h 207"/>
                <a:gd name="T34" fmla="*/ 30 w 445"/>
                <a:gd name="T35" fmla="*/ 56 h 207"/>
                <a:gd name="T36" fmla="*/ 16 w 445"/>
                <a:gd name="T37" fmla="*/ 91 h 207"/>
                <a:gd name="T38" fmla="*/ 73 w 445"/>
                <a:gd name="T39" fmla="*/ 69 h 207"/>
                <a:gd name="T40" fmla="*/ 50 w 445"/>
                <a:gd name="T41" fmla="*/ 47 h 207"/>
                <a:gd name="T42" fmla="*/ 43 w 445"/>
                <a:gd name="T43" fmla="*/ 66 h 207"/>
                <a:gd name="T44" fmla="*/ 30 w 445"/>
                <a:gd name="T45" fmla="*/ 56 h 20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445"/>
                <a:gd name="T70" fmla="*/ 0 h 207"/>
                <a:gd name="T71" fmla="*/ 445 w 445"/>
                <a:gd name="T72" fmla="*/ 207 h 207"/>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445" h="207">
                  <a:moveTo>
                    <a:pt x="0" y="51"/>
                  </a:moveTo>
                  <a:lnTo>
                    <a:pt x="377" y="0"/>
                  </a:lnTo>
                  <a:lnTo>
                    <a:pt x="445" y="152"/>
                  </a:lnTo>
                  <a:lnTo>
                    <a:pt x="67" y="207"/>
                  </a:lnTo>
                  <a:lnTo>
                    <a:pt x="0" y="51"/>
                  </a:lnTo>
                  <a:close/>
                  <a:moveTo>
                    <a:pt x="28" y="55"/>
                  </a:moveTo>
                  <a:lnTo>
                    <a:pt x="231" y="124"/>
                  </a:lnTo>
                  <a:lnTo>
                    <a:pt x="355" y="9"/>
                  </a:lnTo>
                  <a:lnTo>
                    <a:pt x="28" y="55"/>
                  </a:lnTo>
                  <a:close/>
                  <a:moveTo>
                    <a:pt x="22" y="69"/>
                  </a:moveTo>
                  <a:lnTo>
                    <a:pt x="73" y="188"/>
                  </a:lnTo>
                  <a:lnTo>
                    <a:pt x="152" y="110"/>
                  </a:lnTo>
                  <a:lnTo>
                    <a:pt x="22" y="69"/>
                  </a:lnTo>
                  <a:close/>
                  <a:moveTo>
                    <a:pt x="372" y="19"/>
                  </a:moveTo>
                  <a:lnTo>
                    <a:pt x="293" y="92"/>
                  </a:lnTo>
                  <a:lnTo>
                    <a:pt x="422" y="138"/>
                  </a:lnTo>
                  <a:lnTo>
                    <a:pt x="372" y="19"/>
                  </a:lnTo>
                  <a:close/>
                  <a:moveTo>
                    <a:pt x="169" y="119"/>
                  </a:moveTo>
                  <a:lnTo>
                    <a:pt x="90" y="193"/>
                  </a:lnTo>
                  <a:lnTo>
                    <a:pt x="411" y="147"/>
                  </a:lnTo>
                  <a:lnTo>
                    <a:pt x="281" y="101"/>
                  </a:lnTo>
                  <a:lnTo>
                    <a:pt x="242" y="142"/>
                  </a:lnTo>
                  <a:lnTo>
                    <a:pt x="169" y="119"/>
                  </a:lnTo>
                  <a:close/>
                </a:path>
              </a:pathLst>
            </a:custGeom>
            <a:solidFill>
              <a:srgbClr val="00FF00"/>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de-DE" sz="1200" b="1" i="0" u="none" strike="noStrike" kern="0" cap="none" spc="0" normalizeH="0" baseline="0" noProof="0">
                <a:ln>
                  <a:noFill/>
                </a:ln>
                <a:solidFill>
                  <a:srgbClr val="000000"/>
                </a:solidFill>
                <a:effectLst/>
                <a:uLnTx/>
                <a:uFillTx/>
                <a:latin typeface="Arial Narrow" pitchFamily="34" charset="0"/>
              </a:endParaRPr>
            </a:p>
          </p:txBody>
        </p:sp>
        <p:sp>
          <p:nvSpPr>
            <p:cNvPr id="23" name="Freeform 22"/>
            <p:cNvSpPr>
              <a:spLocks/>
            </p:cNvSpPr>
            <p:nvPr/>
          </p:nvSpPr>
          <p:spPr bwMode="auto">
            <a:xfrm>
              <a:off x="807" y="2428"/>
              <a:ext cx="315" cy="178"/>
            </a:xfrm>
            <a:custGeom>
              <a:avLst/>
              <a:gdLst>
                <a:gd name="T0" fmla="*/ 0 w 445"/>
                <a:gd name="T1" fmla="*/ 24 h 207"/>
                <a:gd name="T2" fmla="*/ 67 w 445"/>
                <a:gd name="T3" fmla="*/ 0 h 207"/>
                <a:gd name="T4" fmla="*/ 79 w 445"/>
                <a:gd name="T5" fmla="*/ 71 h 207"/>
                <a:gd name="T6" fmla="*/ 11 w 445"/>
                <a:gd name="T7" fmla="*/ 98 h 207"/>
                <a:gd name="T8" fmla="*/ 0 w 445"/>
                <a:gd name="T9" fmla="*/ 24 h 207"/>
                <a:gd name="T10" fmla="*/ 0 60000 65536"/>
                <a:gd name="T11" fmla="*/ 0 60000 65536"/>
                <a:gd name="T12" fmla="*/ 0 60000 65536"/>
                <a:gd name="T13" fmla="*/ 0 60000 65536"/>
                <a:gd name="T14" fmla="*/ 0 60000 65536"/>
                <a:gd name="T15" fmla="*/ 0 w 445"/>
                <a:gd name="T16" fmla="*/ 0 h 207"/>
                <a:gd name="T17" fmla="*/ 445 w 445"/>
                <a:gd name="T18" fmla="*/ 207 h 207"/>
              </a:gdLst>
              <a:ahLst/>
              <a:cxnLst>
                <a:cxn ang="T10">
                  <a:pos x="T0" y="T1"/>
                </a:cxn>
                <a:cxn ang="T11">
                  <a:pos x="T2" y="T3"/>
                </a:cxn>
                <a:cxn ang="T12">
                  <a:pos x="T4" y="T5"/>
                </a:cxn>
                <a:cxn ang="T13">
                  <a:pos x="T6" y="T7"/>
                </a:cxn>
                <a:cxn ang="T14">
                  <a:pos x="T8" y="T9"/>
                </a:cxn>
              </a:cxnLst>
              <a:rect l="T15" t="T16" r="T17" b="T18"/>
              <a:pathLst>
                <a:path w="445" h="207">
                  <a:moveTo>
                    <a:pt x="0" y="51"/>
                  </a:moveTo>
                  <a:lnTo>
                    <a:pt x="377" y="0"/>
                  </a:lnTo>
                  <a:lnTo>
                    <a:pt x="445" y="152"/>
                  </a:lnTo>
                  <a:lnTo>
                    <a:pt x="67" y="207"/>
                  </a:lnTo>
                  <a:lnTo>
                    <a:pt x="0" y="51"/>
                  </a:lnTo>
                </a:path>
              </a:pathLst>
            </a:custGeom>
            <a:noFill/>
            <a:ln w="17463">
              <a:solidFill>
                <a:srgbClr val="000000"/>
              </a:solidFill>
              <a:prstDash val="solid"/>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de-DE" sz="1200" b="1" i="0" u="none" strike="noStrike" kern="0" cap="none" spc="0" normalizeH="0" baseline="0" noProof="0">
                <a:ln>
                  <a:noFill/>
                </a:ln>
                <a:solidFill>
                  <a:srgbClr val="000000"/>
                </a:solidFill>
                <a:effectLst/>
                <a:uLnTx/>
                <a:uFillTx/>
                <a:latin typeface="Arial Narrow" pitchFamily="34" charset="0"/>
              </a:endParaRPr>
            </a:p>
          </p:txBody>
        </p:sp>
        <p:sp>
          <p:nvSpPr>
            <p:cNvPr id="24" name="Freeform 23"/>
            <p:cNvSpPr>
              <a:spLocks/>
            </p:cNvSpPr>
            <p:nvPr/>
          </p:nvSpPr>
          <p:spPr bwMode="auto">
            <a:xfrm>
              <a:off x="827" y="2435"/>
              <a:ext cx="231" cy="99"/>
            </a:xfrm>
            <a:custGeom>
              <a:avLst/>
              <a:gdLst>
                <a:gd name="T0" fmla="*/ 0 w 327"/>
                <a:gd name="T1" fmla="*/ 22 h 115"/>
                <a:gd name="T2" fmla="*/ 35 w 327"/>
                <a:gd name="T3" fmla="*/ 54 h 115"/>
                <a:gd name="T4" fmla="*/ 57 w 327"/>
                <a:gd name="T5" fmla="*/ 0 h 115"/>
                <a:gd name="T6" fmla="*/ 0 w 327"/>
                <a:gd name="T7" fmla="*/ 22 h 115"/>
                <a:gd name="T8" fmla="*/ 0 60000 65536"/>
                <a:gd name="T9" fmla="*/ 0 60000 65536"/>
                <a:gd name="T10" fmla="*/ 0 60000 65536"/>
                <a:gd name="T11" fmla="*/ 0 60000 65536"/>
                <a:gd name="T12" fmla="*/ 0 w 327"/>
                <a:gd name="T13" fmla="*/ 0 h 115"/>
                <a:gd name="T14" fmla="*/ 327 w 327"/>
                <a:gd name="T15" fmla="*/ 115 h 115"/>
              </a:gdLst>
              <a:ahLst/>
              <a:cxnLst>
                <a:cxn ang="T8">
                  <a:pos x="T0" y="T1"/>
                </a:cxn>
                <a:cxn ang="T9">
                  <a:pos x="T2" y="T3"/>
                </a:cxn>
                <a:cxn ang="T10">
                  <a:pos x="T4" y="T5"/>
                </a:cxn>
                <a:cxn ang="T11">
                  <a:pos x="T6" y="T7"/>
                </a:cxn>
              </a:cxnLst>
              <a:rect l="T12" t="T13" r="T14" b="T15"/>
              <a:pathLst>
                <a:path w="327" h="115">
                  <a:moveTo>
                    <a:pt x="0" y="46"/>
                  </a:moveTo>
                  <a:lnTo>
                    <a:pt x="203" y="115"/>
                  </a:lnTo>
                  <a:lnTo>
                    <a:pt x="327" y="0"/>
                  </a:lnTo>
                  <a:lnTo>
                    <a:pt x="0" y="46"/>
                  </a:lnTo>
                </a:path>
              </a:pathLst>
            </a:custGeom>
            <a:noFill/>
            <a:ln w="17463">
              <a:solidFill>
                <a:srgbClr val="000000"/>
              </a:solidFill>
              <a:prstDash val="solid"/>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de-DE" sz="1200" b="1" i="0" u="none" strike="noStrike" kern="0" cap="none" spc="0" normalizeH="0" baseline="0" noProof="0">
                <a:ln>
                  <a:noFill/>
                </a:ln>
                <a:solidFill>
                  <a:srgbClr val="000000"/>
                </a:solidFill>
                <a:effectLst/>
                <a:uLnTx/>
                <a:uFillTx/>
                <a:latin typeface="Arial Narrow" pitchFamily="34" charset="0"/>
              </a:endParaRPr>
            </a:p>
          </p:txBody>
        </p:sp>
        <p:sp>
          <p:nvSpPr>
            <p:cNvPr id="25" name="Freeform 24"/>
            <p:cNvSpPr>
              <a:spLocks/>
            </p:cNvSpPr>
            <p:nvPr/>
          </p:nvSpPr>
          <p:spPr bwMode="auto">
            <a:xfrm>
              <a:off x="823" y="2486"/>
              <a:ext cx="92" cy="103"/>
            </a:xfrm>
            <a:custGeom>
              <a:avLst/>
              <a:gdLst>
                <a:gd name="T0" fmla="*/ 0 w 130"/>
                <a:gd name="T1" fmla="*/ 0 h 119"/>
                <a:gd name="T2" fmla="*/ 9 w 130"/>
                <a:gd name="T3" fmla="*/ 58 h 119"/>
                <a:gd name="T4" fmla="*/ 23 w 130"/>
                <a:gd name="T5" fmla="*/ 20 h 119"/>
                <a:gd name="T6" fmla="*/ 0 w 130"/>
                <a:gd name="T7" fmla="*/ 0 h 119"/>
                <a:gd name="T8" fmla="*/ 0 60000 65536"/>
                <a:gd name="T9" fmla="*/ 0 60000 65536"/>
                <a:gd name="T10" fmla="*/ 0 60000 65536"/>
                <a:gd name="T11" fmla="*/ 0 60000 65536"/>
                <a:gd name="T12" fmla="*/ 0 w 130"/>
                <a:gd name="T13" fmla="*/ 0 h 119"/>
                <a:gd name="T14" fmla="*/ 130 w 130"/>
                <a:gd name="T15" fmla="*/ 119 h 119"/>
              </a:gdLst>
              <a:ahLst/>
              <a:cxnLst>
                <a:cxn ang="T8">
                  <a:pos x="T0" y="T1"/>
                </a:cxn>
                <a:cxn ang="T9">
                  <a:pos x="T2" y="T3"/>
                </a:cxn>
                <a:cxn ang="T10">
                  <a:pos x="T4" y="T5"/>
                </a:cxn>
                <a:cxn ang="T11">
                  <a:pos x="T6" y="T7"/>
                </a:cxn>
              </a:cxnLst>
              <a:rect l="T12" t="T13" r="T14" b="T15"/>
              <a:pathLst>
                <a:path w="130" h="119">
                  <a:moveTo>
                    <a:pt x="0" y="0"/>
                  </a:moveTo>
                  <a:lnTo>
                    <a:pt x="51" y="119"/>
                  </a:lnTo>
                  <a:lnTo>
                    <a:pt x="130" y="41"/>
                  </a:lnTo>
                  <a:lnTo>
                    <a:pt x="0" y="0"/>
                  </a:lnTo>
                </a:path>
              </a:pathLst>
            </a:custGeom>
            <a:noFill/>
            <a:ln w="17463">
              <a:solidFill>
                <a:srgbClr val="000000"/>
              </a:solidFill>
              <a:prstDash val="solid"/>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de-DE" sz="1200" b="1" i="0" u="none" strike="noStrike" kern="0" cap="none" spc="0" normalizeH="0" baseline="0" noProof="0">
                <a:ln>
                  <a:noFill/>
                </a:ln>
                <a:solidFill>
                  <a:srgbClr val="000000"/>
                </a:solidFill>
                <a:effectLst/>
                <a:uLnTx/>
                <a:uFillTx/>
                <a:latin typeface="Arial Narrow" pitchFamily="34" charset="0"/>
              </a:endParaRPr>
            </a:p>
          </p:txBody>
        </p:sp>
        <p:sp>
          <p:nvSpPr>
            <p:cNvPr id="26" name="Freeform 25"/>
            <p:cNvSpPr>
              <a:spLocks/>
            </p:cNvSpPr>
            <p:nvPr/>
          </p:nvSpPr>
          <p:spPr bwMode="auto">
            <a:xfrm>
              <a:off x="1015" y="2444"/>
              <a:ext cx="91" cy="103"/>
            </a:xfrm>
            <a:custGeom>
              <a:avLst/>
              <a:gdLst>
                <a:gd name="T0" fmla="*/ 14 w 129"/>
                <a:gd name="T1" fmla="*/ 0 h 119"/>
                <a:gd name="T2" fmla="*/ 0 w 129"/>
                <a:gd name="T3" fmla="*/ 36 h 119"/>
                <a:gd name="T4" fmla="*/ 23 w 129"/>
                <a:gd name="T5" fmla="*/ 58 h 119"/>
                <a:gd name="T6" fmla="*/ 14 w 129"/>
                <a:gd name="T7" fmla="*/ 0 h 119"/>
                <a:gd name="T8" fmla="*/ 0 60000 65536"/>
                <a:gd name="T9" fmla="*/ 0 60000 65536"/>
                <a:gd name="T10" fmla="*/ 0 60000 65536"/>
                <a:gd name="T11" fmla="*/ 0 60000 65536"/>
                <a:gd name="T12" fmla="*/ 0 w 129"/>
                <a:gd name="T13" fmla="*/ 0 h 119"/>
                <a:gd name="T14" fmla="*/ 129 w 129"/>
                <a:gd name="T15" fmla="*/ 119 h 119"/>
              </a:gdLst>
              <a:ahLst/>
              <a:cxnLst>
                <a:cxn ang="T8">
                  <a:pos x="T0" y="T1"/>
                </a:cxn>
                <a:cxn ang="T9">
                  <a:pos x="T2" y="T3"/>
                </a:cxn>
                <a:cxn ang="T10">
                  <a:pos x="T4" y="T5"/>
                </a:cxn>
                <a:cxn ang="T11">
                  <a:pos x="T6" y="T7"/>
                </a:cxn>
              </a:cxnLst>
              <a:rect l="T12" t="T13" r="T14" b="T15"/>
              <a:pathLst>
                <a:path w="129" h="119">
                  <a:moveTo>
                    <a:pt x="79" y="0"/>
                  </a:moveTo>
                  <a:lnTo>
                    <a:pt x="0" y="73"/>
                  </a:lnTo>
                  <a:lnTo>
                    <a:pt x="129" y="119"/>
                  </a:lnTo>
                  <a:lnTo>
                    <a:pt x="79" y="0"/>
                  </a:lnTo>
                </a:path>
              </a:pathLst>
            </a:custGeom>
            <a:noFill/>
            <a:ln w="17463">
              <a:solidFill>
                <a:srgbClr val="000000"/>
              </a:solidFill>
              <a:prstDash val="solid"/>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de-DE" sz="1200" b="1" i="0" u="none" strike="noStrike" kern="0" cap="none" spc="0" normalizeH="0" baseline="0" noProof="0">
                <a:ln>
                  <a:noFill/>
                </a:ln>
                <a:solidFill>
                  <a:srgbClr val="000000"/>
                </a:solidFill>
                <a:effectLst/>
                <a:uLnTx/>
                <a:uFillTx/>
                <a:latin typeface="Arial Narrow" pitchFamily="34" charset="0"/>
              </a:endParaRPr>
            </a:p>
          </p:txBody>
        </p:sp>
        <p:sp>
          <p:nvSpPr>
            <p:cNvPr id="27" name="Freeform 26"/>
            <p:cNvSpPr>
              <a:spLocks/>
            </p:cNvSpPr>
            <p:nvPr/>
          </p:nvSpPr>
          <p:spPr bwMode="auto">
            <a:xfrm>
              <a:off x="871" y="2515"/>
              <a:ext cx="227" cy="79"/>
            </a:xfrm>
            <a:custGeom>
              <a:avLst/>
              <a:gdLst>
                <a:gd name="T0" fmla="*/ 14 w 321"/>
                <a:gd name="T1" fmla="*/ 8 h 92"/>
                <a:gd name="T2" fmla="*/ 0 w 321"/>
                <a:gd name="T3" fmla="*/ 43 h 92"/>
                <a:gd name="T4" fmla="*/ 57 w 321"/>
                <a:gd name="T5" fmla="*/ 21 h 92"/>
                <a:gd name="T6" fmla="*/ 33 w 321"/>
                <a:gd name="T7" fmla="*/ 0 h 92"/>
                <a:gd name="T8" fmla="*/ 27 w 321"/>
                <a:gd name="T9" fmla="*/ 19 h 92"/>
                <a:gd name="T10" fmla="*/ 14 w 321"/>
                <a:gd name="T11" fmla="*/ 8 h 92"/>
                <a:gd name="T12" fmla="*/ 0 60000 65536"/>
                <a:gd name="T13" fmla="*/ 0 60000 65536"/>
                <a:gd name="T14" fmla="*/ 0 60000 65536"/>
                <a:gd name="T15" fmla="*/ 0 60000 65536"/>
                <a:gd name="T16" fmla="*/ 0 60000 65536"/>
                <a:gd name="T17" fmla="*/ 0 60000 65536"/>
                <a:gd name="T18" fmla="*/ 0 w 321"/>
                <a:gd name="T19" fmla="*/ 0 h 92"/>
                <a:gd name="T20" fmla="*/ 321 w 321"/>
                <a:gd name="T21" fmla="*/ 92 h 92"/>
              </a:gdLst>
              <a:ahLst/>
              <a:cxnLst>
                <a:cxn ang="T12">
                  <a:pos x="T0" y="T1"/>
                </a:cxn>
                <a:cxn ang="T13">
                  <a:pos x="T2" y="T3"/>
                </a:cxn>
                <a:cxn ang="T14">
                  <a:pos x="T4" y="T5"/>
                </a:cxn>
                <a:cxn ang="T15">
                  <a:pos x="T6" y="T7"/>
                </a:cxn>
                <a:cxn ang="T16">
                  <a:pos x="T8" y="T9"/>
                </a:cxn>
                <a:cxn ang="T17">
                  <a:pos x="T10" y="T11"/>
                </a:cxn>
              </a:cxnLst>
              <a:rect l="T18" t="T19" r="T20" b="T21"/>
              <a:pathLst>
                <a:path w="321" h="92">
                  <a:moveTo>
                    <a:pt x="79" y="18"/>
                  </a:moveTo>
                  <a:lnTo>
                    <a:pt x="0" y="92"/>
                  </a:lnTo>
                  <a:lnTo>
                    <a:pt x="321" y="46"/>
                  </a:lnTo>
                  <a:lnTo>
                    <a:pt x="191" y="0"/>
                  </a:lnTo>
                  <a:lnTo>
                    <a:pt x="152" y="41"/>
                  </a:lnTo>
                  <a:lnTo>
                    <a:pt x="79" y="18"/>
                  </a:lnTo>
                </a:path>
              </a:pathLst>
            </a:custGeom>
            <a:noFill/>
            <a:ln w="17463">
              <a:solidFill>
                <a:srgbClr val="000000"/>
              </a:solidFill>
              <a:prstDash val="solid"/>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de-DE" sz="1200" b="1" i="0" u="none" strike="noStrike" kern="0" cap="none" spc="0" normalizeH="0" baseline="0" noProof="0">
                <a:ln>
                  <a:noFill/>
                </a:ln>
                <a:solidFill>
                  <a:srgbClr val="000000"/>
                </a:solidFill>
                <a:effectLst/>
                <a:uLnTx/>
                <a:uFillTx/>
                <a:latin typeface="Arial Narrow" pitchFamily="34" charset="0"/>
              </a:endParaRPr>
            </a:p>
          </p:txBody>
        </p:sp>
        <p:sp>
          <p:nvSpPr>
            <p:cNvPr id="28" name="Freeform 27"/>
            <p:cNvSpPr>
              <a:spLocks/>
            </p:cNvSpPr>
            <p:nvPr/>
          </p:nvSpPr>
          <p:spPr bwMode="auto">
            <a:xfrm>
              <a:off x="935" y="2459"/>
              <a:ext cx="51" cy="63"/>
            </a:xfrm>
            <a:custGeom>
              <a:avLst/>
              <a:gdLst>
                <a:gd name="T0" fmla="*/ 6 w 73"/>
                <a:gd name="T1" fmla="*/ 22 h 73"/>
                <a:gd name="T2" fmla="*/ 6 w 73"/>
                <a:gd name="T3" fmla="*/ 24 h 73"/>
                <a:gd name="T4" fmla="*/ 2 w 73"/>
                <a:gd name="T5" fmla="*/ 9 h 73"/>
                <a:gd name="T6" fmla="*/ 4 w 73"/>
                <a:gd name="T7" fmla="*/ 34 h 73"/>
                <a:gd name="T8" fmla="*/ 6 w 73"/>
                <a:gd name="T9" fmla="*/ 30 h 73"/>
                <a:gd name="T10" fmla="*/ 6 w 73"/>
                <a:gd name="T11" fmla="*/ 34 h 73"/>
                <a:gd name="T12" fmla="*/ 3 w 73"/>
                <a:gd name="T13" fmla="*/ 35 h 73"/>
                <a:gd name="T14" fmla="*/ 3 w 73"/>
                <a:gd name="T15" fmla="*/ 34 h 73"/>
                <a:gd name="T16" fmla="*/ 4 w 73"/>
                <a:gd name="T17" fmla="*/ 34 h 73"/>
                <a:gd name="T18" fmla="*/ 1 w 73"/>
                <a:gd name="T19" fmla="*/ 9 h 73"/>
                <a:gd name="T20" fmla="*/ 1 w 73"/>
                <a:gd name="T21" fmla="*/ 11 h 73"/>
                <a:gd name="T22" fmla="*/ 0 w 73"/>
                <a:gd name="T23" fmla="*/ 11 h 73"/>
                <a:gd name="T24" fmla="*/ 0 w 73"/>
                <a:gd name="T25" fmla="*/ 9 h 73"/>
                <a:gd name="T26" fmla="*/ 2 w 73"/>
                <a:gd name="T27" fmla="*/ 7 h 73"/>
                <a:gd name="T28" fmla="*/ 6 w 73"/>
                <a:gd name="T29" fmla="*/ 22 h 73"/>
                <a:gd name="T30" fmla="*/ 6 w 73"/>
                <a:gd name="T31" fmla="*/ 3 h 73"/>
                <a:gd name="T32" fmla="*/ 8 w 73"/>
                <a:gd name="T33" fmla="*/ 0 h 73"/>
                <a:gd name="T34" fmla="*/ 9 w 73"/>
                <a:gd name="T35" fmla="*/ 0 h 73"/>
                <a:gd name="T36" fmla="*/ 9 w 73"/>
                <a:gd name="T37" fmla="*/ 3 h 73"/>
                <a:gd name="T38" fmla="*/ 8 w 73"/>
                <a:gd name="T39" fmla="*/ 3 h 73"/>
                <a:gd name="T40" fmla="*/ 12 w 73"/>
                <a:gd name="T41" fmla="*/ 26 h 73"/>
                <a:gd name="T42" fmla="*/ 12 w 73"/>
                <a:gd name="T43" fmla="*/ 26 h 73"/>
                <a:gd name="T44" fmla="*/ 12 w 73"/>
                <a:gd name="T45" fmla="*/ 26 h 73"/>
                <a:gd name="T46" fmla="*/ 9 w 73"/>
                <a:gd name="T47" fmla="*/ 29 h 73"/>
                <a:gd name="T48" fmla="*/ 8 w 73"/>
                <a:gd name="T49" fmla="*/ 29 h 73"/>
                <a:gd name="T50" fmla="*/ 9 w 73"/>
                <a:gd name="T51" fmla="*/ 29 h 73"/>
                <a:gd name="T52" fmla="*/ 10 w 73"/>
                <a:gd name="T53" fmla="*/ 26 h 73"/>
                <a:gd name="T54" fmla="*/ 7 w 73"/>
                <a:gd name="T55" fmla="*/ 4 h 73"/>
                <a:gd name="T56" fmla="*/ 6 w 73"/>
                <a:gd name="T57" fmla="*/ 22 h 73"/>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73"/>
                <a:gd name="T88" fmla="*/ 0 h 73"/>
                <a:gd name="T89" fmla="*/ 73 w 73"/>
                <a:gd name="T90" fmla="*/ 73 h 73"/>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73" h="73">
                  <a:moveTo>
                    <a:pt x="39" y="46"/>
                  </a:moveTo>
                  <a:lnTo>
                    <a:pt x="34" y="50"/>
                  </a:lnTo>
                  <a:lnTo>
                    <a:pt x="11" y="18"/>
                  </a:lnTo>
                  <a:lnTo>
                    <a:pt x="23" y="69"/>
                  </a:lnTo>
                  <a:lnTo>
                    <a:pt x="34" y="64"/>
                  </a:lnTo>
                  <a:lnTo>
                    <a:pt x="34" y="69"/>
                  </a:lnTo>
                  <a:lnTo>
                    <a:pt x="17" y="73"/>
                  </a:lnTo>
                  <a:lnTo>
                    <a:pt x="17" y="69"/>
                  </a:lnTo>
                  <a:lnTo>
                    <a:pt x="23" y="69"/>
                  </a:lnTo>
                  <a:lnTo>
                    <a:pt x="6" y="18"/>
                  </a:lnTo>
                  <a:lnTo>
                    <a:pt x="6" y="23"/>
                  </a:lnTo>
                  <a:lnTo>
                    <a:pt x="0" y="23"/>
                  </a:lnTo>
                  <a:lnTo>
                    <a:pt x="0" y="18"/>
                  </a:lnTo>
                  <a:lnTo>
                    <a:pt x="11" y="14"/>
                  </a:lnTo>
                  <a:lnTo>
                    <a:pt x="39" y="46"/>
                  </a:lnTo>
                  <a:lnTo>
                    <a:pt x="39" y="5"/>
                  </a:lnTo>
                  <a:lnTo>
                    <a:pt x="51" y="0"/>
                  </a:lnTo>
                  <a:lnTo>
                    <a:pt x="56" y="0"/>
                  </a:lnTo>
                  <a:lnTo>
                    <a:pt x="56" y="5"/>
                  </a:lnTo>
                  <a:lnTo>
                    <a:pt x="51" y="5"/>
                  </a:lnTo>
                  <a:lnTo>
                    <a:pt x="68" y="55"/>
                  </a:lnTo>
                  <a:lnTo>
                    <a:pt x="73" y="55"/>
                  </a:lnTo>
                  <a:lnTo>
                    <a:pt x="68" y="55"/>
                  </a:lnTo>
                  <a:lnTo>
                    <a:pt x="56" y="60"/>
                  </a:lnTo>
                  <a:lnTo>
                    <a:pt x="51" y="60"/>
                  </a:lnTo>
                  <a:lnTo>
                    <a:pt x="56" y="60"/>
                  </a:lnTo>
                  <a:lnTo>
                    <a:pt x="62" y="55"/>
                  </a:lnTo>
                  <a:lnTo>
                    <a:pt x="45" y="9"/>
                  </a:lnTo>
                  <a:lnTo>
                    <a:pt x="39" y="46"/>
                  </a:lnTo>
                </a:path>
              </a:pathLst>
            </a:custGeom>
            <a:noFill/>
            <a:ln w="17463">
              <a:solidFill>
                <a:srgbClr val="000000"/>
              </a:solidFill>
              <a:prstDash val="solid"/>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de-DE" sz="1200" b="1" i="0" u="none" strike="noStrike" kern="0" cap="none" spc="0" normalizeH="0" baseline="0" noProof="0">
                <a:ln>
                  <a:noFill/>
                </a:ln>
                <a:solidFill>
                  <a:srgbClr val="000000"/>
                </a:solidFill>
                <a:effectLst/>
                <a:uLnTx/>
                <a:uFillTx/>
                <a:latin typeface="Arial Narrow" pitchFamily="34" charset="0"/>
              </a:endParaRPr>
            </a:p>
          </p:txBody>
        </p:sp>
      </p:grpSp>
      <p:sp>
        <p:nvSpPr>
          <p:cNvPr id="29" name="Text Box 28"/>
          <p:cNvSpPr txBox="1">
            <a:spLocks noChangeArrowheads="1"/>
          </p:cNvSpPr>
          <p:nvPr/>
        </p:nvSpPr>
        <p:spPr bwMode="auto">
          <a:xfrm>
            <a:off x="1112549" y="5988246"/>
            <a:ext cx="1494814" cy="463846"/>
          </a:xfrm>
          <a:prstGeom prst="rect">
            <a:avLst/>
          </a:prstGeom>
          <a:solidFill>
            <a:srgbClr val="99FFCC"/>
          </a:solidFill>
          <a:ln w="9525">
            <a:noFill/>
            <a:miter lim="800000"/>
            <a:headEnd/>
            <a:tailEnd/>
          </a:ln>
        </p:spPr>
        <p:txBody>
          <a:bodyPr wrap="square" lIns="90000" tIns="46800" rIns="90000" bIns="46800" anchor="ctr">
            <a:spAutoFit/>
          </a:bodyPr>
          <a:lstStyle/>
          <a:p>
            <a:pPr marL="0" marR="0" lvl="0" indent="0" defTabSz="7620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FC0128"/>
                </a:solidFill>
                <a:effectLst/>
                <a:uLnTx/>
                <a:uFillTx/>
                <a:latin typeface="Arial Narrow" pitchFamily="34" charset="0"/>
                <a:sym typeface="Symbol" pitchFamily="18" charset="2"/>
              </a:rPr>
              <a:t>k</a:t>
            </a:r>
            <a:r>
              <a:rPr kumimoji="0" lang="en-US" sz="1200" b="1" i="0" u="none" strike="noStrike" kern="0" cap="none" spc="0" normalizeH="0" baseline="0" noProof="0" dirty="0">
                <a:ln>
                  <a:noFill/>
                </a:ln>
                <a:solidFill>
                  <a:srgbClr val="000000"/>
                </a:solidFill>
                <a:effectLst/>
                <a:uLnTx/>
                <a:uFillTx/>
                <a:latin typeface="Arial Narrow" pitchFamily="34" charset="0"/>
                <a:sym typeface="Symbol" pitchFamily="18" charset="2"/>
              </a:rPr>
              <a:t> Random unit</a:t>
            </a:r>
          </a:p>
          <a:p>
            <a:pPr marL="0" marR="0" lvl="0" indent="0" defTabSz="7620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000000"/>
                </a:solidFill>
                <a:effectLst/>
                <a:uLnTx/>
                <a:uFillTx/>
                <a:latin typeface="Arial Narrow" pitchFamily="34" charset="0"/>
                <a:sym typeface="Symbol" pitchFamily="18" charset="2"/>
              </a:rPr>
              <a:t> in Z</a:t>
            </a:r>
            <a:r>
              <a:rPr kumimoji="0" lang="en-US" sz="1200" b="1" i="0" u="none" strike="noStrike" kern="0" cap="none" spc="0" normalizeH="0" baseline="-25000" noProof="0" dirty="0">
                <a:ln>
                  <a:noFill/>
                </a:ln>
                <a:solidFill>
                  <a:srgbClr val="000000"/>
                </a:solidFill>
                <a:effectLst/>
                <a:uLnTx/>
                <a:uFillTx/>
                <a:latin typeface="Arial Narrow" pitchFamily="34" charset="0"/>
                <a:sym typeface="Symbol" pitchFamily="18" charset="2"/>
              </a:rPr>
              <a:t>N-1</a:t>
            </a:r>
          </a:p>
        </p:txBody>
      </p:sp>
      <p:sp>
        <p:nvSpPr>
          <p:cNvPr id="30" name="Rectangle 29"/>
          <p:cNvSpPr>
            <a:spLocks noChangeArrowheads="1"/>
          </p:cNvSpPr>
          <p:nvPr/>
        </p:nvSpPr>
        <p:spPr bwMode="auto">
          <a:xfrm>
            <a:off x="2698131" y="5687542"/>
            <a:ext cx="1525314" cy="296230"/>
          </a:xfrm>
          <a:prstGeom prst="rect">
            <a:avLst/>
          </a:prstGeom>
          <a:solidFill>
            <a:srgbClr val="99FFCC"/>
          </a:solidFill>
          <a:ln w="28575">
            <a:solidFill>
              <a:srgbClr val="000000"/>
            </a:solidFill>
            <a:miter lim="800000"/>
            <a:headEnd/>
            <a:tailEnd/>
          </a:ln>
        </p:spPr>
        <p:txBody>
          <a:bodyPr wrap="none" lIns="90000" tIns="46800" rIns="90000" bIns="4680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de-DE" sz="1200" b="1" i="0" u="none" strike="noStrike" kern="0" cap="none" spc="0" normalizeH="0" baseline="0" noProof="0">
              <a:ln>
                <a:noFill/>
              </a:ln>
              <a:solidFill>
                <a:srgbClr val="000000"/>
              </a:solidFill>
              <a:effectLst/>
              <a:uLnTx/>
              <a:uFillTx/>
              <a:latin typeface="Arial Narrow" pitchFamily="34" charset="0"/>
            </a:endParaRPr>
          </a:p>
        </p:txBody>
      </p:sp>
      <p:sp>
        <p:nvSpPr>
          <p:cNvPr id="31" name="Text Box 30"/>
          <p:cNvSpPr txBox="1">
            <a:spLocks noChangeArrowheads="1"/>
          </p:cNvSpPr>
          <p:nvPr/>
        </p:nvSpPr>
        <p:spPr bwMode="auto">
          <a:xfrm>
            <a:off x="2572571" y="5657275"/>
            <a:ext cx="1639967" cy="309958"/>
          </a:xfrm>
          <a:prstGeom prst="rect">
            <a:avLst/>
          </a:prstGeom>
          <a:noFill/>
          <a:ln w="9525">
            <a:noFill/>
            <a:miter lim="800000"/>
            <a:headEnd/>
            <a:tailEnd/>
          </a:ln>
        </p:spPr>
        <p:txBody>
          <a:bodyPr lIns="90000" tIns="46800" rIns="90000" bIns="46800" anchor="ctr">
            <a:spAutoFit/>
          </a:bodyPr>
          <a:lstStyle/>
          <a:p>
            <a:pPr marL="0" marR="0" lvl="0" indent="0" algn="ctr" defTabSz="7620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a:ln>
                  <a:noFill/>
                </a:ln>
                <a:solidFill>
                  <a:sysClr val="windowText" lastClr="000000"/>
                </a:solidFill>
                <a:effectLst/>
                <a:uLnTx/>
                <a:uFillTx/>
                <a:latin typeface="Arial Narrow" pitchFamily="34" charset="0"/>
                <a:sym typeface="Symbol" pitchFamily="18" charset="2"/>
              </a:rPr>
              <a:t></a:t>
            </a:r>
            <a:r>
              <a:rPr kumimoji="0" lang="en-AU" b="1" i="0" u="none" strike="noStrike" kern="0" cap="none" spc="0" normalizeH="0" baseline="30000" noProof="0" dirty="0">
                <a:ln>
                  <a:noFill/>
                </a:ln>
                <a:solidFill>
                  <a:srgbClr val="FF0000"/>
                </a:solidFill>
                <a:effectLst/>
                <a:uLnTx/>
                <a:uFillTx/>
                <a:latin typeface="Arial Narrow" pitchFamily="34" charset="0"/>
              </a:rPr>
              <a:t>k</a:t>
            </a:r>
            <a:r>
              <a:rPr kumimoji="0" lang="en-US" b="1" i="0" u="none" strike="noStrike" kern="0" cap="none" spc="0" normalizeH="0" baseline="0" noProof="0" dirty="0">
                <a:ln>
                  <a:noFill/>
                </a:ln>
                <a:solidFill>
                  <a:sysClr val="windowText" lastClr="000000"/>
                </a:solidFill>
                <a:effectLst/>
                <a:uLnTx/>
                <a:uFillTx/>
                <a:latin typeface="Arial Narrow" pitchFamily="34" charset="0"/>
                <a:sym typeface="Symbol" pitchFamily="18" charset="2"/>
              </a:rPr>
              <a:t> =  </a:t>
            </a:r>
            <a:r>
              <a:rPr kumimoji="0" lang="en-US" b="1" i="0" u="none" strike="noStrike" kern="0" cap="none" spc="0" normalizeH="0" baseline="0" noProof="0" dirty="0">
                <a:ln>
                  <a:noFill/>
                </a:ln>
                <a:solidFill>
                  <a:srgbClr val="000000"/>
                </a:solidFill>
                <a:effectLst/>
                <a:uLnTx/>
                <a:uFillTx/>
                <a:latin typeface="Arial Narrow" pitchFamily="34" charset="0"/>
                <a:sym typeface="Symbol" pitchFamily="18" charset="2"/>
              </a:rPr>
              <a:t>r</a:t>
            </a:r>
          </a:p>
        </p:txBody>
      </p:sp>
      <p:sp>
        <p:nvSpPr>
          <p:cNvPr id="32" name="Text Box 31"/>
          <p:cNvSpPr txBox="1">
            <a:spLocks noChangeArrowheads="1"/>
          </p:cNvSpPr>
          <p:nvPr/>
        </p:nvSpPr>
        <p:spPr bwMode="auto">
          <a:xfrm>
            <a:off x="5425279" y="4962877"/>
            <a:ext cx="287556" cy="1017844"/>
          </a:xfrm>
          <a:prstGeom prst="rect">
            <a:avLst/>
          </a:prstGeom>
          <a:solidFill>
            <a:srgbClr val="99FFCC"/>
          </a:solidFill>
          <a:ln w="9525">
            <a:solidFill>
              <a:srgbClr val="000000"/>
            </a:solidFill>
            <a:miter lim="800000"/>
            <a:headEnd/>
            <a:tailEnd/>
          </a:ln>
        </p:spPr>
        <p:txBody>
          <a:bodyPr wrap="none" lIns="90000" tIns="46800" rIns="90000" bIns="46800" anchor="ctr">
            <a:spAutoFit/>
          </a:bodyPr>
          <a:lstStyle/>
          <a:p>
            <a:pPr marL="0" marR="0" lvl="0" indent="0" algn="ctr" defTabSz="7620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a:ln>
                  <a:noFill/>
                </a:ln>
                <a:solidFill>
                  <a:srgbClr val="000000"/>
                </a:solidFill>
                <a:effectLst/>
                <a:uLnTx/>
                <a:uFillTx/>
                <a:latin typeface="Arial Narrow" pitchFamily="34" charset="0"/>
              </a:rPr>
              <a:t>M</a:t>
            </a:r>
          </a:p>
          <a:p>
            <a:pPr marL="0" marR="0" lvl="0" indent="0" algn="ctr" defTabSz="7620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a:ln>
                <a:noFill/>
              </a:ln>
              <a:solidFill>
                <a:srgbClr val="000000"/>
              </a:solidFill>
              <a:effectLst/>
              <a:uLnTx/>
              <a:uFillTx/>
              <a:latin typeface="Arial Narrow" pitchFamily="34" charset="0"/>
            </a:endParaRPr>
          </a:p>
          <a:p>
            <a:pPr marL="0" marR="0" lvl="0" indent="0" algn="ctr" defTabSz="7620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a:ln>
                  <a:noFill/>
                </a:ln>
                <a:solidFill>
                  <a:srgbClr val="000000"/>
                </a:solidFill>
                <a:effectLst/>
                <a:uLnTx/>
                <a:uFillTx/>
                <a:latin typeface="Arial Narrow" pitchFamily="34" charset="0"/>
              </a:rPr>
              <a:t>S</a:t>
            </a:r>
          </a:p>
          <a:p>
            <a:pPr marL="0" marR="0" lvl="0" indent="0" algn="ctr" defTabSz="7620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a:ln>
                <a:noFill/>
              </a:ln>
              <a:solidFill>
                <a:srgbClr val="000000"/>
              </a:solidFill>
              <a:effectLst/>
              <a:uLnTx/>
              <a:uFillTx/>
              <a:latin typeface="Arial Narrow" pitchFamily="34" charset="0"/>
            </a:endParaRPr>
          </a:p>
          <a:p>
            <a:pPr marL="0" marR="0" lvl="0" indent="0" algn="ctr" defTabSz="7620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a:ln>
                  <a:noFill/>
                </a:ln>
                <a:solidFill>
                  <a:srgbClr val="000000"/>
                </a:solidFill>
                <a:effectLst/>
                <a:uLnTx/>
                <a:uFillTx/>
                <a:latin typeface="Arial Narrow" pitchFamily="34" charset="0"/>
              </a:rPr>
              <a:t>r</a:t>
            </a:r>
          </a:p>
        </p:txBody>
      </p:sp>
      <p:sp>
        <p:nvSpPr>
          <p:cNvPr id="33" name="Text Box 33"/>
          <p:cNvSpPr txBox="1">
            <a:spLocks noChangeArrowheads="1"/>
          </p:cNvSpPr>
          <p:nvPr/>
        </p:nvSpPr>
        <p:spPr bwMode="auto">
          <a:xfrm>
            <a:off x="6100743" y="5246649"/>
            <a:ext cx="1884147" cy="309958"/>
          </a:xfrm>
          <a:prstGeom prst="rect">
            <a:avLst/>
          </a:prstGeom>
          <a:noFill/>
          <a:ln w="9525">
            <a:noFill/>
            <a:miter lim="800000"/>
            <a:headEnd/>
            <a:tailEnd/>
          </a:ln>
        </p:spPr>
        <p:txBody>
          <a:bodyPr wrap="none" lIns="90000" tIns="46800" rIns="90000" bIns="46800" anchor="ctr">
            <a:spAutoFit/>
          </a:bodyPr>
          <a:lstStyle/>
          <a:p>
            <a:pPr marL="0" marR="0" lvl="0" indent="0" defTabSz="762000" eaLnBrk="1" fontAlgn="auto" latinLnBrk="0" hangingPunct="1">
              <a:lnSpc>
                <a:spcPct val="100000"/>
              </a:lnSpc>
              <a:spcBef>
                <a:spcPts val="0"/>
              </a:spcBef>
              <a:spcAft>
                <a:spcPts val="0"/>
              </a:spcAft>
              <a:buClrTx/>
              <a:buSzTx/>
              <a:buFontTx/>
              <a:buNone/>
              <a:tabLst/>
              <a:defRPr/>
            </a:pPr>
            <a:r>
              <a:rPr kumimoji="0" lang="en-US" b="1" i="1" u="none" strike="noStrike" kern="0" cap="none" spc="0" normalizeH="0" baseline="0" noProof="0" dirty="0">
                <a:ln>
                  <a:noFill/>
                </a:ln>
                <a:solidFill>
                  <a:srgbClr val="000000"/>
                </a:solidFill>
                <a:effectLst/>
                <a:uLnTx/>
                <a:uFillTx/>
                <a:latin typeface="Arial Narrow" pitchFamily="34" charset="0"/>
                <a:sym typeface="Symbol" pitchFamily="18" charset="2"/>
              </a:rPr>
              <a:t> </a:t>
            </a:r>
            <a:r>
              <a:rPr kumimoji="0" lang="en-US" b="1" i="1" u="none" strike="noStrike" kern="0" cap="none" spc="0" normalizeH="0" baseline="30000" noProof="0" dirty="0">
                <a:ln>
                  <a:noFill/>
                </a:ln>
                <a:solidFill>
                  <a:srgbClr val="000000"/>
                </a:solidFill>
                <a:effectLst/>
                <a:uLnTx/>
                <a:uFillTx/>
                <a:latin typeface="Arial Narrow" pitchFamily="34" charset="0"/>
                <a:sym typeface="Symbol" pitchFamily="18" charset="2"/>
              </a:rPr>
              <a:t>M</a:t>
            </a:r>
            <a:r>
              <a:rPr kumimoji="0" lang="en-US" b="1" i="1" u="none" strike="noStrike" kern="0" cap="none" spc="0" normalizeH="0" baseline="0" noProof="0" dirty="0">
                <a:ln>
                  <a:noFill/>
                </a:ln>
                <a:solidFill>
                  <a:srgbClr val="000000"/>
                </a:solidFill>
                <a:effectLst/>
                <a:uLnTx/>
                <a:uFillTx/>
                <a:latin typeface="Arial Narrow" pitchFamily="34" charset="0"/>
                <a:sym typeface="Symbol" pitchFamily="18" charset="2"/>
              </a:rPr>
              <a:t>    = </a:t>
            </a:r>
            <a:r>
              <a:rPr kumimoji="0" lang="en-AU" b="1" i="0" u="none" strike="noStrike" kern="0" cap="none" spc="0" normalizeH="0" baseline="0" noProof="0" dirty="0">
                <a:ln>
                  <a:noFill/>
                </a:ln>
                <a:solidFill>
                  <a:srgbClr val="000000"/>
                </a:solidFill>
                <a:effectLst/>
                <a:uLnTx/>
                <a:uFillTx/>
                <a:latin typeface="Arial Narrow" pitchFamily="34" charset="0"/>
              </a:rPr>
              <a:t> </a:t>
            </a:r>
            <a:r>
              <a:rPr kumimoji="0" lang="en-AU" b="1" i="0" u="none" strike="noStrike" kern="0" cap="none" spc="0" normalizeH="0" baseline="0" noProof="0" dirty="0" err="1">
                <a:ln>
                  <a:noFill/>
                </a:ln>
                <a:solidFill>
                  <a:srgbClr val="000000"/>
                </a:solidFill>
                <a:effectLst/>
                <a:uLnTx/>
                <a:uFillTx/>
                <a:latin typeface="Arial Narrow" pitchFamily="34" charset="0"/>
              </a:rPr>
              <a:t>y</a:t>
            </a:r>
            <a:r>
              <a:rPr kumimoji="0" lang="en-AU" b="1" i="0" u="none" strike="noStrike" kern="0" cap="none" spc="0" normalizeH="0" baseline="-25000" noProof="0" dirty="0" err="1">
                <a:ln>
                  <a:noFill/>
                </a:ln>
                <a:solidFill>
                  <a:srgbClr val="000000"/>
                </a:solidFill>
                <a:effectLst/>
                <a:uLnTx/>
                <a:uFillTx/>
                <a:latin typeface="Arial Narrow" pitchFamily="34" charset="0"/>
              </a:rPr>
              <a:t>a</a:t>
            </a:r>
            <a:r>
              <a:rPr kumimoji="0" lang="en-AU" b="1" i="0" u="none" strike="noStrike" kern="0" cap="none" spc="0" normalizeH="0" baseline="30000" noProof="0" dirty="0" err="1">
                <a:ln>
                  <a:noFill/>
                </a:ln>
                <a:solidFill>
                  <a:srgbClr val="000000"/>
                </a:solidFill>
                <a:effectLst/>
                <a:uLnTx/>
                <a:uFillTx/>
                <a:latin typeface="Arial Narrow" pitchFamily="34" charset="0"/>
              </a:rPr>
              <a:t>r</a:t>
            </a:r>
            <a:r>
              <a:rPr kumimoji="0" lang="en-AU" b="1" i="0" u="none" strike="noStrike" kern="0" cap="none" spc="0" normalizeH="0" baseline="-25000" noProof="0" dirty="0">
                <a:ln>
                  <a:noFill/>
                </a:ln>
                <a:solidFill>
                  <a:srgbClr val="000000"/>
                </a:solidFill>
                <a:effectLst/>
                <a:uLnTx/>
                <a:uFillTx/>
                <a:latin typeface="Arial Narrow" pitchFamily="34" charset="0"/>
              </a:rPr>
              <a:t>  </a:t>
            </a:r>
            <a:r>
              <a:rPr kumimoji="0" lang="en-US" b="1" i="0" u="none" strike="noStrike" kern="0" cap="none" spc="0" normalizeH="0" baseline="0" noProof="0" dirty="0">
                <a:ln>
                  <a:noFill/>
                </a:ln>
                <a:solidFill>
                  <a:srgbClr val="000000"/>
                </a:solidFill>
                <a:effectLst/>
                <a:uLnTx/>
                <a:uFillTx/>
                <a:latin typeface="Arial Narrow" pitchFamily="34" charset="0"/>
                <a:sym typeface="Symbol" pitchFamily="18" charset="2"/>
              </a:rPr>
              <a:t>.</a:t>
            </a:r>
            <a:r>
              <a:rPr kumimoji="0" lang="en-AU" b="1" i="0" u="none" strike="noStrike" kern="0" cap="none" spc="0" normalizeH="0" baseline="0" noProof="0" dirty="0">
                <a:ln>
                  <a:noFill/>
                </a:ln>
                <a:solidFill>
                  <a:srgbClr val="000000"/>
                </a:solidFill>
                <a:effectLst/>
                <a:uLnTx/>
                <a:uFillTx/>
                <a:latin typeface="Arial Narrow" pitchFamily="34" charset="0"/>
              </a:rPr>
              <a:t>  r </a:t>
            </a:r>
            <a:r>
              <a:rPr kumimoji="0" lang="en-AU" b="1" i="0" u="none" strike="noStrike" kern="0" cap="none" spc="0" normalizeH="0" baseline="30000" noProof="0" dirty="0">
                <a:ln>
                  <a:noFill/>
                </a:ln>
                <a:solidFill>
                  <a:srgbClr val="000000"/>
                </a:solidFill>
                <a:effectLst/>
                <a:uLnTx/>
                <a:uFillTx/>
                <a:latin typeface="Arial Narrow" pitchFamily="34" charset="0"/>
              </a:rPr>
              <a:t>S</a:t>
            </a:r>
            <a:r>
              <a:rPr kumimoji="0" lang="en-AU" b="1" i="0" u="none" strike="noStrike" kern="0" cap="none" spc="0" normalizeH="0" baseline="0" noProof="0" dirty="0">
                <a:ln>
                  <a:noFill/>
                </a:ln>
                <a:solidFill>
                  <a:srgbClr val="000000"/>
                </a:solidFill>
                <a:effectLst/>
                <a:uLnTx/>
                <a:uFillTx/>
                <a:latin typeface="Arial Narrow" pitchFamily="34" charset="0"/>
              </a:rPr>
              <a:t>    mod N</a:t>
            </a:r>
            <a:endParaRPr kumimoji="0" lang="en-US" b="1" i="0" u="none" strike="noStrike" kern="0" cap="none" spc="0" normalizeH="0" baseline="30000" noProof="0" dirty="0">
              <a:ln>
                <a:noFill/>
              </a:ln>
              <a:solidFill>
                <a:srgbClr val="000000"/>
              </a:solidFill>
              <a:effectLst/>
              <a:uLnTx/>
              <a:uFillTx/>
              <a:latin typeface="Arial Narrow" pitchFamily="34" charset="0"/>
            </a:endParaRPr>
          </a:p>
        </p:txBody>
      </p:sp>
      <p:sp>
        <p:nvSpPr>
          <p:cNvPr id="34" name="Text Box 35"/>
          <p:cNvSpPr txBox="1">
            <a:spLocks noChangeArrowheads="1"/>
          </p:cNvSpPr>
          <p:nvPr/>
        </p:nvSpPr>
        <p:spPr bwMode="auto">
          <a:xfrm>
            <a:off x="6779672" y="4783591"/>
            <a:ext cx="258702" cy="279180"/>
          </a:xfrm>
          <a:prstGeom prst="rect">
            <a:avLst/>
          </a:prstGeom>
          <a:noFill/>
          <a:ln w="9525">
            <a:noFill/>
            <a:miter lim="800000"/>
            <a:headEnd/>
            <a:tailEnd/>
          </a:ln>
        </p:spPr>
        <p:txBody>
          <a:bodyPr wrap="none" lIns="90000" tIns="46800" rIns="90000" bIns="46800" anchor="ctr">
            <a:spAutoFit/>
          </a:bodyPr>
          <a:lstStyle/>
          <a:p>
            <a:pPr marL="0" marR="0" lvl="0" indent="0" algn="ctr" defTabSz="7620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000000"/>
                </a:solidFill>
                <a:effectLst/>
                <a:uLnTx/>
                <a:uFillTx/>
                <a:latin typeface="Arial Narrow" pitchFamily="34" charset="0"/>
              </a:rPr>
              <a:t>If</a:t>
            </a:r>
          </a:p>
        </p:txBody>
      </p:sp>
      <p:sp>
        <p:nvSpPr>
          <p:cNvPr id="35" name="Line 36"/>
          <p:cNvSpPr>
            <a:spLocks noChangeShapeType="1"/>
          </p:cNvSpPr>
          <p:nvPr/>
        </p:nvSpPr>
        <p:spPr bwMode="auto">
          <a:xfrm>
            <a:off x="6892334" y="4997832"/>
            <a:ext cx="0" cy="190575"/>
          </a:xfrm>
          <a:prstGeom prst="line">
            <a:avLst/>
          </a:prstGeom>
          <a:noFill/>
          <a:ln w="19050">
            <a:solidFill>
              <a:srgbClr val="000000"/>
            </a:solidFill>
            <a:round/>
            <a:headEnd/>
            <a:tailEnd type="triangle" w="med" len="med"/>
          </a:ln>
        </p:spPr>
        <p:txBody>
          <a:bodyPr wrap="none" lIns="90000" tIns="46800" rIns="90000" bIns="4680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de-DE" sz="1200" b="1" i="0" u="none" strike="noStrike" kern="0" cap="none" spc="0" normalizeH="0" baseline="0" noProof="0">
              <a:ln>
                <a:noFill/>
              </a:ln>
              <a:solidFill>
                <a:srgbClr val="000000"/>
              </a:solidFill>
              <a:effectLst/>
              <a:uLnTx/>
              <a:uFillTx/>
              <a:latin typeface="Arial Narrow" pitchFamily="34" charset="0"/>
            </a:endParaRPr>
          </a:p>
        </p:txBody>
      </p:sp>
      <p:sp>
        <p:nvSpPr>
          <p:cNvPr id="36" name="Text Box 38"/>
          <p:cNvSpPr txBox="1">
            <a:spLocks noChangeArrowheads="1"/>
          </p:cNvSpPr>
          <p:nvPr/>
        </p:nvSpPr>
        <p:spPr bwMode="auto">
          <a:xfrm>
            <a:off x="2942220" y="3724004"/>
            <a:ext cx="1457311" cy="279180"/>
          </a:xfrm>
          <a:prstGeom prst="rect">
            <a:avLst/>
          </a:prstGeom>
          <a:solidFill>
            <a:srgbClr val="AFFFAF"/>
          </a:solidFill>
          <a:ln w="9525">
            <a:noFill/>
            <a:miter lim="800000"/>
            <a:headEnd/>
            <a:tailEnd/>
          </a:ln>
        </p:spPr>
        <p:txBody>
          <a:bodyPr lIns="90000" tIns="46800" rIns="90000" bIns="46800" anchor="ctr">
            <a:spAutoFit/>
          </a:bodyPr>
          <a:lstStyle/>
          <a:p>
            <a:pPr marL="0" marR="0" lvl="0" indent="0" defTabSz="7620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a:ln>
                  <a:noFill/>
                </a:ln>
                <a:solidFill>
                  <a:srgbClr val="000000"/>
                </a:solidFill>
                <a:effectLst/>
                <a:uLnTx/>
                <a:uFillTx/>
              </a:rPr>
              <a:t>public directory</a:t>
            </a:r>
            <a:endParaRPr kumimoji="0" lang="en-US" sz="1600" b="1" i="0" u="none" strike="noStrike" kern="0" cap="none" spc="0" normalizeH="0" baseline="0" noProof="0">
              <a:ln>
                <a:noFill/>
              </a:ln>
              <a:solidFill>
                <a:srgbClr val="000000"/>
              </a:solidFill>
              <a:effectLst/>
              <a:uLnTx/>
              <a:uFillTx/>
            </a:endParaRPr>
          </a:p>
        </p:txBody>
      </p:sp>
      <p:sp>
        <p:nvSpPr>
          <p:cNvPr id="37" name="Line 39"/>
          <p:cNvSpPr>
            <a:spLocks noChangeShapeType="1"/>
          </p:cNvSpPr>
          <p:nvPr/>
        </p:nvSpPr>
        <p:spPr bwMode="auto">
          <a:xfrm>
            <a:off x="5066283" y="4521380"/>
            <a:ext cx="1337789" cy="91901"/>
          </a:xfrm>
          <a:prstGeom prst="line">
            <a:avLst/>
          </a:prstGeom>
          <a:noFill/>
          <a:ln w="9525">
            <a:solidFill>
              <a:srgbClr val="000000"/>
            </a:solidFill>
            <a:round/>
            <a:headEnd type="none" w="med" len="med"/>
            <a:tailEnd type="arrow" w="med" len="med"/>
          </a:ln>
        </p:spPr>
        <p:txBody>
          <a:bodyPr wrap="none" lIns="90000" tIns="46800" rIns="90000" bIns="4680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de-DE" sz="1200" b="1" i="0" u="none" strike="noStrike" kern="0" cap="none" spc="0" normalizeH="0" baseline="0" noProof="0">
              <a:ln>
                <a:noFill/>
              </a:ln>
              <a:solidFill>
                <a:srgbClr val="000000"/>
              </a:solidFill>
              <a:effectLst/>
              <a:uLnTx/>
              <a:uFillTx/>
              <a:latin typeface="Arial Narrow" pitchFamily="34" charset="0"/>
            </a:endParaRPr>
          </a:p>
        </p:txBody>
      </p:sp>
      <p:sp>
        <p:nvSpPr>
          <p:cNvPr id="38" name="Text Box 40"/>
          <p:cNvSpPr txBox="1">
            <a:spLocks noChangeArrowheads="1"/>
          </p:cNvSpPr>
          <p:nvPr/>
        </p:nvSpPr>
        <p:spPr bwMode="auto">
          <a:xfrm>
            <a:off x="6404072" y="4408380"/>
            <a:ext cx="1262992" cy="371513"/>
          </a:xfrm>
          <a:prstGeom prst="rect">
            <a:avLst/>
          </a:prstGeom>
          <a:solidFill>
            <a:srgbClr val="FFFFE5"/>
          </a:solidFill>
          <a:ln w="9525">
            <a:noFill/>
            <a:miter lim="800000"/>
            <a:headEnd/>
            <a:tailEnd/>
          </a:ln>
        </p:spPr>
        <p:txBody>
          <a:bodyPr wrap="square" lIns="90000" tIns="46800" rIns="90000" bIns="46800" anchor="ctr">
            <a:spAutoFit/>
          </a:bodyPr>
          <a:lstStyle/>
          <a:p>
            <a:pPr marL="0" marR="0" lvl="0" indent="0" algn="ctr" defTabSz="7620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sysClr val="windowText" lastClr="000000"/>
                </a:solidFill>
                <a:effectLst/>
                <a:uLnTx/>
                <a:uFillTx/>
                <a:latin typeface="Arial Narrow" pitchFamily="34" charset="0"/>
                <a:sym typeface="Symbol" pitchFamily="18" charset="2"/>
              </a:rPr>
              <a:t>p, </a:t>
            </a:r>
            <a:r>
              <a:rPr kumimoji="0" lang="en-AU" sz="1800" b="1" i="0" u="none" strike="noStrike" kern="0" cap="none" spc="0" normalizeH="0" baseline="0" noProof="0" dirty="0">
                <a:ln>
                  <a:noFill/>
                </a:ln>
                <a:solidFill>
                  <a:sysClr val="windowText" lastClr="000000"/>
                </a:solidFill>
                <a:effectLst/>
                <a:uLnTx/>
                <a:uFillTx/>
                <a:latin typeface="Arial Narrow" pitchFamily="34" charset="0"/>
              </a:rPr>
              <a:t>, </a:t>
            </a:r>
            <a:r>
              <a:rPr kumimoji="0" lang="en-AU" sz="1800" b="1" i="0" u="none" strike="noStrike" kern="0" cap="none" spc="0" normalizeH="0" baseline="0" noProof="0" dirty="0" err="1">
                <a:ln>
                  <a:noFill/>
                </a:ln>
                <a:solidFill>
                  <a:sysClr val="windowText" lastClr="000000"/>
                </a:solidFill>
                <a:effectLst/>
                <a:uLnTx/>
                <a:uFillTx/>
                <a:latin typeface="Arial Narrow" pitchFamily="34" charset="0"/>
              </a:rPr>
              <a:t>y</a:t>
            </a:r>
            <a:r>
              <a:rPr kumimoji="0" lang="en-AU" sz="1800" b="1" i="0" u="none" strike="noStrike" kern="0" cap="none" spc="0" normalizeH="0" baseline="-25000" noProof="0" dirty="0" err="1">
                <a:ln>
                  <a:noFill/>
                </a:ln>
                <a:solidFill>
                  <a:sysClr val="windowText" lastClr="000000"/>
                </a:solidFill>
                <a:effectLst/>
                <a:uLnTx/>
                <a:uFillTx/>
                <a:latin typeface="Arial Narrow" pitchFamily="34" charset="0"/>
              </a:rPr>
              <a:t>a</a:t>
            </a:r>
            <a:endParaRPr kumimoji="0" lang="en-US" sz="1800" b="1" i="0" u="none" strike="noStrike" kern="0" cap="none" spc="0" normalizeH="0" baseline="-25000" noProof="0" dirty="0">
              <a:ln>
                <a:noFill/>
              </a:ln>
              <a:solidFill>
                <a:sysClr val="windowText" lastClr="000000"/>
              </a:solidFill>
              <a:effectLst/>
              <a:uLnTx/>
              <a:uFillTx/>
              <a:latin typeface="Arial Narrow" pitchFamily="34" charset="0"/>
            </a:endParaRPr>
          </a:p>
        </p:txBody>
      </p:sp>
      <p:sp>
        <p:nvSpPr>
          <p:cNvPr id="39" name="Line 44"/>
          <p:cNvSpPr>
            <a:spLocks noChangeShapeType="1"/>
          </p:cNvSpPr>
          <p:nvPr/>
        </p:nvSpPr>
        <p:spPr bwMode="auto">
          <a:xfrm>
            <a:off x="4839747" y="5434277"/>
            <a:ext cx="575565" cy="0"/>
          </a:xfrm>
          <a:prstGeom prst="line">
            <a:avLst/>
          </a:prstGeom>
          <a:noFill/>
          <a:ln w="57150">
            <a:solidFill>
              <a:srgbClr val="000000"/>
            </a:solidFill>
            <a:round/>
            <a:headEnd/>
            <a:tailEnd type="triangle" w="med" len="med"/>
          </a:ln>
        </p:spPr>
        <p:txBody>
          <a:bodyPr wrap="none" lIns="90000" tIns="46800" rIns="90000" bIns="4680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de-DE" sz="1200" b="1" i="0" u="none" strike="noStrike" kern="0" cap="none" spc="0" normalizeH="0" baseline="0" noProof="0">
              <a:ln>
                <a:noFill/>
              </a:ln>
              <a:solidFill>
                <a:srgbClr val="000000"/>
              </a:solidFill>
              <a:effectLst/>
              <a:uLnTx/>
              <a:uFillTx/>
              <a:latin typeface="Arial Narrow" pitchFamily="34" charset="0"/>
            </a:endParaRPr>
          </a:p>
        </p:txBody>
      </p:sp>
      <p:sp>
        <p:nvSpPr>
          <p:cNvPr id="40" name="Line 46"/>
          <p:cNvSpPr>
            <a:spLocks noChangeShapeType="1"/>
          </p:cNvSpPr>
          <p:nvPr/>
        </p:nvSpPr>
        <p:spPr bwMode="auto">
          <a:xfrm flipV="1">
            <a:off x="4223445" y="5827275"/>
            <a:ext cx="1183983" cy="2962"/>
          </a:xfrm>
          <a:prstGeom prst="line">
            <a:avLst/>
          </a:prstGeom>
          <a:noFill/>
          <a:ln w="57150">
            <a:solidFill>
              <a:srgbClr val="000000"/>
            </a:solidFill>
            <a:round/>
            <a:headEnd/>
            <a:tailEnd type="triangle" w="med" len="med"/>
          </a:ln>
        </p:spPr>
        <p:txBody>
          <a:bodyPr wrap="none" lIns="90000" tIns="46800" rIns="90000" bIns="4680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de-DE" sz="1200" b="1" i="0" u="none" strike="noStrike" kern="0" cap="none" spc="0" normalizeH="0" baseline="0" noProof="0">
              <a:ln>
                <a:noFill/>
              </a:ln>
              <a:solidFill>
                <a:srgbClr val="000000"/>
              </a:solidFill>
              <a:effectLst/>
              <a:uLnTx/>
              <a:uFillTx/>
              <a:latin typeface="Arial Narrow" pitchFamily="34" charset="0"/>
            </a:endParaRPr>
          </a:p>
        </p:txBody>
      </p:sp>
      <p:sp>
        <p:nvSpPr>
          <p:cNvPr id="41" name="Textfeld 40"/>
          <p:cNvSpPr txBox="1"/>
          <p:nvPr/>
        </p:nvSpPr>
        <p:spPr>
          <a:xfrm>
            <a:off x="6861110" y="1227557"/>
            <a:ext cx="274435" cy="307777"/>
          </a:xfrm>
          <a:prstGeom prst="rect">
            <a:avLst/>
          </a:prstGeom>
          <a:noFill/>
          <a:ln>
            <a:solidFill>
              <a:schemeClr val="tx1"/>
            </a:solidFill>
          </a:ln>
        </p:spPr>
        <p:txBody>
          <a:bodyPr wrap="none" rtlCol="0">
            <a:spAutoFit/>
          </a:bodyPr>
          <a:lstStyle/>
          <a:p>
            <a:r>
              <a:rPr lang="de-DE" dirty="0"/>
              <a:t>3</a:t>
            </a:r>
          </a:p>
        </p:txBody>
      </p:sp>
      <p:sp>
        <p:nvSpPr>
          <p:cNvPr id="42" name="Textfeld 41"/>
          <p:cNvSpPr txBox="1"/>
          <p:nvPr/>
        </p:nvSpPr>
        <p:spPr>
          <a:xfrm>
            <a:off x="3832292" y="1757265"/>
            <a:ext cx="274435" cy="307777"/>
          </a:xfrm>
          <a:prstGeom prst="rect">
            <a:avLst/>
          </a:prstGeom>
          <a:noFill/>
          <a:ln>
            <a:solidFill>
              <a:schemeClr val="tx1"/>
            </a:solidFill>
          </a:ln>
        </p:spPr>
        <p:txBody>
          <a:bodyPr wrap="none" rtlCol="0">
            <a:spAutoFit/>
          </a:bodyPr>
          <a:lstStyle/>
          <a:p>
            <a:r>
              <a:rPr lang="de-DE" dirty="0"/>
              <a:t>2</a:t>
            </a:r>
          </a:p>
        </p:txBody>
      </p:sp>
      <p:sp>
        <p:nvSpPr>
          <p:cNvPr id="43" name="Textfeld 42"/>
          <p:cNvSpPr txBox="1"/>
          <p:nvPr/>
        </p:nvSpPr>
        <p:spPr>
          <a:xfrm>
            <a:off x="8782860" y="2121675"/>
            <a:ext cx="274435" cy="307777"/>
          </a:xfrm>
          <a:prstGeom prst="rect">
            <a:avLst/>
          </a:prstGeom>
          <a:noFill/>
          <a:ln>
            <a:solidFill>
              <a:schemeClr val="tx1"/>
            </a:solidFill>
          </a:ln>
        </p:spPr>
        <p:txBody>
          <a:bodyPr wrap="none" rtlCol="0">
            <a:spAutoFit/>
          </a:bodyPr>
          <a:lstStyle/>
          <a:p>
            <a:r>
              <a:rPr lang="de-DE" dirty="0"/>
              <a:t>5</a:t>
            </a:r>
          </a:p>
        </p:txBody>
      </p:sp>
      <p:sp>
        <p:nvSpPr>
          <p:cNvPr id="44" name="Textfeld 43"/>
          <p:cNvSpPr txBox="1"/>
          <p:nvPr/>
        </p:nvSpPr>
        <p:spPr>
          <a:xfrm>
            <a:off x="8648752" y="2507257"/>
            <a:ext cx="274435" cy="307777"/>
          </a:xfrm>
          <a:prstGeom prst="rect">
            <a:avLst/>
          </a:prstGeom>
          <a:noFill/>
          <a:ln>
            <a:solidFill>
              <a:schemeClr val="tx1"/>
            </a:solidFill>
          </a:ln>
        </p:spPr>
        <p:txBody>
          <a:bodyPr wrap="none" rtlCol="0">
            <a:spAutoFit/>
          </a:bodyPr>
          <a:lstStyle/>
          <a:p>
            <a:r>
              <a:rPr lang="de-DE" dirty="0"/>
              <a:t>2</a:t>
            </a:r>
          </a:p>
        </p:txBody>
      </p:sp>
      <p:sp>
        <p:nvSpPr>
          <p:cNvPr id="45" name="Textfeld 44"/>
          <p:cNvSpPr txBox="1"/>
          <p:nvPr/>
        </p:nvSpPr>
        <p:spPr>
          <a:xfrm>
            <a:off x="8755317" y="3183768"/>
            <a:ext cx="274435" cy="307777"/>
          </a:xfrm>
          <a:prstGeom prst="rect">
            <a:avLst/>
          </a:prstGeom>
          <a:noFill/>
          <a:ln>
            <a:solidFill>
              <a:schemeClr val="tx1"/>
            </a:solidFill>
          </a:ln>
        </p:spPr>
        <p:txBody>
          <a:bodyPr wrap="none" rtlCol="0">
            <a:spAutoFit/>
          </a:bodyPr>
          <a:lstStyle/>
          <a:p>
            <a:r>
              <a:rPr lang="de-DE" dirty="0"/>
              <a:t>3</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691237" y="219869"/>
            <a:ext cx="995362" cy="366712"/>
          </a:xfrm>
          <a:prstGeom prst="rect">
            <a:avLst/>
          </a:prstGeom>
          <a:noFill/>
          <a:ln w="9525">
            <a:noFill/>
            <a:miter lim="800000"/>
            <a:headEnd/>
            <a:tailEnd/>
          </a:ln>
          <a:effectLst/>
        </p:spPr>
        <p:txBody>
          <a:bodyPr wrap="none">
            <a:spAutoFit/>
          </a:bodyPr>
          <a:lstStyle/>
          <a:p>
            <a:pPr>
              <a:defRPr/>
            </a:pPr>
            <a:r>
              <a:rPr lang="en-US" sz="1800" b="1" u="sng" dirty="0">
                <a:effectLst>
                  <a:outerShdw blurRad="38100" dist="38100" dir="2700000" algn="tl">
                    <a:srgbClr val="C0C0C0"/>
                  </a:outerShdw>
                </a:effectLst>
                <a:latin typeface="Arial Narrow" pitchFamily="34" charset="0"/>
              </a:rPr>
              <a:t>Solution:</a:t>
            </a:r>
          </a:p>
        </p:txBody>
      </p:sp>
      <p:sp>
        <p:nvSpPr>
          <p:cNvPr id="3" name="مستطيل 2"/>
          <p:cNvSpPr/>
          <p:nvPr/>
        </p:nvSpPr>
        <p:spPr>
          <a:xfrm>
            <a:off x="727177" y="559621"/>
            <a:ext cx="4669355" cy="307777"/>
          </a:xfrm>
          <a:prstGeom prst="rect">
            <a:avLst/>
          </a:prstGeom>
        </p:spPr>
        <p:txBody>
          <a:bodyPr wrap="none">
            <a:spAutoFit/>
          </a:bodyPr>
          <a:lstStyle/>
          <a:p>
            <a:pPr algn="l" eaLnBrk="1" hangingPunct="1">
              <a:buFontTx/>
              <a:buAutoNum type="arabicPeriod"/>
            </a:pPr>
            <a:r>
              <a:rPr lang="en-US" b="1" dirty="0">
                <a:latin typeface="Arial Narrow" pitchFamily="34" charset="0"/>
              </a:rPr>
              <a:t> Prove that N is a prime according to </a:t>
            </a:r>
            <a:r>
              <a:rPr lang="en-US" b="1" dirty="0" err="1">
                <a:latin typeface="Arial Narrow" pitchFamily="34" charset="0"/>
              </a:rPr>
              <a:t>Pocklington’s</a:t>
            </a:r>
            <a:r>
              <a:rPr lang="en-US" b="1" dirty="0">
                <a:latin typeface="Arial Narrow" pitchFamily="34" charset="0"/>
              </a:rPr>
              <a:t> Theorem.   </a:t>
            </a:r>
          </a:p>
        </p:txBody>
      </p:sp>
      <p:sp>
        <p:nvSpPr>
          <p:cNvPr id="4" name="Text Box 11"/>
          <p:cNvSpPr txBox="1">
            <a:spLocks noChangeArrowheads="1"/>
          </p:cNvSpPr>
          <p:nvPr/>
        </p:nvSpPr>
        <p:spPr bwMode="auto">
          <a:xfrm>
            <a:off x="1096963" y="836613"/>
            <a:ext cx="7127570" cy="2033506"/>
          </a:xfrm>
          <a:prstGeom prst="rect">
            <a:avLst/>
          </a:prstGeom>
          <a:noFill/>
          <a:ln w="12700">
            <a:noFill/>
            <a:miter lim="800000"/>
            <a:headEnd/>
            <a:tailEnd/>
          </a:ln>
        </p:spPr>
        <p:txBody>
          <a:bodyPr wrap="none" lIns="90000" tIns="46800" rIns="90000" bIns="46800">
            <a:spAutoFit/>
          </a:bodyPr>
          <a:lstStyle/>
          <a:p>
            <a:pPr algn="l" defTabSz="762000"/>
            <a:r>
              <a:rPr lang="en-US" dirty="0">
                <a:latin typeface="Arial Narrow" pitchFamily="34" charset="0"/>
                <a:cs typeface="Arial" charset="0"/>
              </a:rPr>
              <a:t>N =  R . F + 1=</a:t>
            </a:r>
            <a:r>
              <a:rPr lang="en-US" b="1" dirty="0">
                <a:latin typeface="Arial Narrow" pitchFamily="34" charset="0"/>
              </a:rPr>
              <a:t> 2 · 281 + 1 = 563</a:t>
            </a:r>
            <a:r>
              <a:rPr lang="en-US" dirty="0">
                <a:latin typeface="Arial Narrow" pitchFamily="34" charset="0"/>
                <a:cs typeface="Arial" charset="0"/>
              </a:rPr>
              <a:t>, F = 281 is a prime, and R = 2.       Is N=563 a prime?    (1)</a:t>
            </a:r>
            <a:br>
              <a:rPr lang="en-US" dirty="0">
                <a:latin typeface="Arial Narrow" pitchFamily="34" charset="0"/>
                <a:cs typeface="Arial" charset="0"/>
              </a:rPr>
            </a:br>
            <a:r>
              <a:rPr lang="en-US" dirty="0">
                <a:latin typeface="Arial Narrow" pitchFamily="34" charset="0"/>
                <a:cs typeface="Arial" charset="0"/>
              </a:rPr>
              <a:t>Choose a=2.</a:t>
            </a:r>
          </a:p>
          <a:p>
            <a:pPr algn="l" defTabSz="762000"/>
            <a:r>
              <a:rPr lang="en-US" u="sng" dirty="0">
                <a:latin typeface="Arial Narrow" pitchFamily="34" charset="0"/>
                <a:cs typeface="Arial" charset="0"/>
              </a:rPr>
              <a:t>Proof:</a:t>
            </a:r>
            <a:r>
              <a:rPr lang="en-US" dirty="0">
                <a:latin typeface="Arial Narrow" pitchFamily="34" charset="0"/>
                <a:cs typeface="Arial" charset="0"/>
              </a:rPr>
              <a:t>   1.   </a:t>
            </a:r>
            <a:r>
              <a:rPr lang="en-US" dirty="0" err="1">
                <a:latin typeface="Arial Narrow" pitchFamily="34" charset="0"/>
                <a:cs typeface="Arial" charset="0"/>
              </a:rPr>
              <a:t>gcd</a:t>
            </a:r>
            <a:r>
              <a:rPr lang="en-US" dirty="0">
                <a:latin typeface="Arial Narrow" pitchFamily="34" charset="0"/>
                <a:cs typeface="Arial" charset="0"/>
              </a:rPr>
              <a:t> ( a </a:t>
            </a:r>
            <a:r>
              <a:rPr lang="en-US" baseline="30000" dirty="0">
                <a:latin typeface="Arial Narrow" pitchFamily="34" charset="0"/>
                <a:cs typeface="Arial" charset="0"/>
              </a:rPr>
              <a:t>(N-1)/ </a:t>
            </a:r>
            <a:r>
              <a:rPr lang="en-US" baseline="30000" dirty="0" err="1">
                <a:latin typeface="Arial Narrow" pitchFamily="34" charset="0"/>
                <a:cs typeface="Arial" charset="0"/>
              </a:rPr>
              <a:t>pj</a:t>
            </a:r>
            <a:r>
              <a:rPr lang="en-US" dirty="0">
                <a:latin typeface="Arial Narrow" pitchFamily="34" charset="0"/>
                <a:cs typeface="Arial" charset="0"/>
              </a:rPr>
              <a:t> –1 , N ) =  </a:t>
            </a:r>
            <a:r>
              <a:rPr lang="en-US" dirty="0" err="1">
                <a:latin typeface="Arial Narrow" pitchFamily="34" charset="0"/>
                <a:cs typeface="Arial" charset="0"/>
              </a:rPr>
              <a:t>gcd</a:t>
            </a:r>
            <a:r>
              <a:rPr lang="en-US" dirty="0">
                <a:latin typeface="Arial Narrow" pitchFamily="34" charset="0"/>
                <a:cs typeface="Arial" charset="0"/>
              </a:rPr>
              <a:t> ( a </a:t>
            </a:r>
            <a:r>
              <a:rPr lang="en-US" baseline="30000" dirty="0">
                <a:latin typeface="Arial Narrow" pitchFamily="34" charset="0"/>
                <a:cs typeface="Arial" charset="0"/>
              </a:rPr>
              <a:t>(563-1)/ 281</a:t>
            </a:r>
            <a:r>
              <a:rPr lang="en-US" dirty="0">
                <a:latin typeface="Arial Narrow" pitchFamily="34" charset="0"/>
                <a:cs typeface="Arial" charset="0"/>
              </a:rPr>
              <a:t> –1 , N ) = </a:t>
            </a:r>
            <a:r>
              <a:rPr lang="en-US" dirty="0" err="1">
                <a:latin typeface="Arial Narrow" pitchFamily="34" charset="0"/>
                <a:cs typeface="Arial" charset="0"/>
              </a:rPr>
              <a:t>gcd</a:t>
            </a:r>
            <a:r>
              <a:rPr lang="en-US" dirty="0">
                <a:latin typeface="Arial Narrow" pitchFamily="34" charset="0"/>
                <a:cs typeface="Arial" charset="0"/>
              </a:rPr>
              <a:t> ( 2</a:t>
            </a:r>
            <a:r>
              <a:rPr lang="en-US" baseline="30000" dirty="0">
                <a:latin typeface="Arial Narrow" pitchFamily="34" charset="0"/>
                <a:cs typeface="Arial" charset="0"/>
              </a:rPr>
              <a:t>2</a:t>
            </a:r>
            <a:r>
              <a:rPr lang="en-US" dirty="0">
                <a:latin typeface="Arial Narrow" pitchFamily="34" charset="0"/>
                <a:cs typeface="Arial" charset="0"/>
              </a:rPr>
              <a:t>–1 , 563) = </a:t>
            </a:r>
            <a:r>
              <a:rPr lang="en-US" dirty="0" err="1">
                <a:latin typeface="Arial Narrow" pitchFamily="34" charset="0"/>
                <a:cs typeface="Arial" charset="0"/>
              </a:rPr>
              <a:t>gcd</a:t>
            </a:r>
            <a:r>
              <a:rPr lang="en-US" dirty="0">
                <a:latin typeface="Arial Narrow" pitchFamily="34" charset="0"/>
                <a:cs typeface="Arial" charset="0"/>
              </a:rPr>
              <a:t> ( 3 , 563) = 1  is true</a:t>
            </a:r>
          </a:p>
          <a:p>
            <a:pPr algn="l" defTabSz="762000"/>
            <a:endParaRPr lang="en-US" dirty="0">
              <a:latin typeface="Arial Narrow" pitchFamily="34" charset="0"/>
              <a:cs typeface="Arial" charset="0"/>
            </a:endParaRPr>
          </a:p>
          <a:p>
            <a:pPr algn="l" defTabSz="762000"/>
            <a:r>
              <a:rPr lang="en-US" dirty="0">
                <a:latin typeface="Arial Narrow" pitchFamily="34" charset="0"/>
                <a:cs typeface="Arial" charset="0"/>
              </a:rPr>
              <a:t>             2.   a </a:t>
            </a:r>
            <a:r>
              <a:rPr lang="en-US" baseline="30000" dirty="0">
                <a:latin typeface="Arial Narrow" pitchFamily="34" charset="0"/>
                <a:cs typeface="Arial" charset="0"/>
              </a:rPr>
              <a:t>N-1</a:t>
            </a:r>
            <a:r>
              <a:rPr lang="en-US" dirty="0">
                <a:latin typeface="Arial Narrow" pitchFamily="34" charset="0"/>
                <a:cs typeface="Arial" charset="0"/>
              </a:rPr>
              <a:t> = 1 ( mod N ) </a:t>
            </a:r>
            <a:r>
              <a:rPr lang="en-US" dirty="0">
                <a:latin typeface="Arial Narrow" pitchFamily="34" charset="0"/>
                <a:cs typeface="Arial" charset="0"/>
                <a:sym typeface="Wingdings" pitchFamily="2" charset="2"/>
              </a:rPr>
              <a:t></a:t>
            </a:r>
            <a:r>
              <a:rPr lang="en-US" dirty="0">
                <a:latin typeface="Arial Narrow" pitchFamily="34" charset="0"/>
                <a:cs typeface="Arial" charset="0"/>
              </a:rPr>
              <a:t> 2</a:t>
            </a:r>
            <a:r>
              <a:rPr lang="en-US" baseline="30000" dirty="0">
                <a:latin typeface="Arial Narrow" pitchFamily="34" charset="0"/>
                <a:cs typeface="Arial" charset="0"/>
              </a:rPr>
              <a:t>562</a:t>
            </a:r>
            <a:r>
              <a:rPr lang="en-US" dirty="0">
                <a:latin typeface="Arial Narrow" pitchFamily="34" charset="0"/>
                <a:cs typeface="Arial" charset="0"/>
              </a:rPr>
              <a:t> = 1 (mod 563)  is true</a:t>
            </a:r>
          </a:p>
          <a:p>
            <a:pPr algn="l" defTabSz="762000"/>
            <a:endParaRPr lang="en-US" dirty="0">
              <a:latin typeface="Arial Narrow" pitchFamily="34" charset="0"/>
              <a:cs typeface="Arial" charset="0"/>
            </a:endParaRPr>
          </a:p>
          <a:p>
            <a:pPr algn="l" defTabSz="762000"/>
            <a:r>
              <a:rPr lang="en-US" dirty="0">
                <a:latin typeface="Arial Narrow" pitchFamily="34" charset="0"/>
                <a:cs typeface="Arial" charset="0"/>
              </a:rPr>
              <a:t>             3.</a:t>
            </a:r>
            <a:r>
              <a:rPr lang="en-US" baseline="-25000" dirty="0">
                <a:latin typeface="Arial Narrow" pitchFamily="34" charset="0"/>
                <a:cs typeface="Arial" charset="0"/>
              </a:rPr>
              <a:t>     </a:t>
            </a:r>
            <a:r>
              <a:rPr lang="en-US" dirty="0">
                <a:latin typeface="Arial Narrow" pitchFamily="34" charset="0"/>
                <a:cs typeface="Arial" charset="0"/>
              </a:rPr>
              <a:t>F &gt; </a:t>
            </a:r>
            <a:r>
              <a:rPr lang="en-US" dirty="0">
                <a:latin typeface="Arial Narrow" pitchFamily="34" charset="0"/>
                <a:cs typeface="Arial" charset="0"/>
                <a:sym typeface="Symbol" pitchFamily="18" charset="2"/>
              </a:rPr>
              <a:t> N</a:t>
            </a:r>
          </a:p>
          <a:p>
            <a:pPr algn="l" defTabSz="762000"/>
            <a:r>
              <a:rPr lang="en-US" dirty="0">
                <a:latin typeface="Arial Narrow" pitchFamily="34" charset="0"/>
                <a:cs typeface="Arial" charset="0"/>
                <a:sym typeface="Symbol" pitchFamily="18" charset="2"/>
              </a:rPr>
              <a:t>                  281 &gt;563</a:t>
            </a:r>
            <a:r>
              <a:rPr lang="en-US" dirty="0">
                <a:latin typeface="Arial Narrow" pitchFamily="34" charset="0"/>
                <a:cs typeface="Arial" charset="0"/>
              </a:rPr>
              <a:t>= 23.7   =&gt;    281&gt; 23.7  is true  </a:t>
            </a:r>
          </a:p>
          <a:p>
            <a:pPr algn="l" defTabSz="762000"/>
            <a:r>
              <a:rPr lang="en-US" dirty="0">
                <a:latin typeface="Arial Narrow" pitchFamily="34" charset="0"/>
                <a:cs typeface="Arial" charset="0"/>
              </a:rPr>
              <a:t>                   As all conditions 1, 2 and 3  are all true  </a:t>
            </a:r>
            <a:r>
              <a:rPr lang="en-US" dirty="0">
                <a:latin typeface="Arial Narrow" pitchFamily="34" charset="0"/>
                <a:cs typeface="Arial" charset="0"/>
                <a:sym typeface="Symbol" pitchFamily="18" charset="2"/>
              </a:rPr>
              <a:t></a:t>
            </a:r>
            <a:r>
              <a:rPr lang="en-US" dirty="0">
                <a:latin typeface="Arial Narrow" pitchFamily="34" charset="0"/>
                <a:cs typeface="Arial" charset="0"/>
              </a:rPr>
              <a:t>   563 is for sure a prime number</a:t>
            </a:r>
          </a:p>
        </p:txBody>
      </p:sp>
      <p:sp>
        <p:nvSpPr>
          <p:cNvPr id="5" name="Rectangle 4"/>
          <p:cNvSpPr/>
          <p:nvPr/>
        </p:nvSpPr>
        <p:spPr>
          <a:xfrm>
            <a:off x="804672" y="3059668"/>
            <a:ext cx="7995514" cy="523220"/>
          </a:xfrm>
          <a:prstGeom prst="rect">
            <a:avLst/>
          </a:prstGeom>
        </p:spPr>
        <p:txBody>
          <a:bodyPr wrap="square">
            <a:spAutoFit/>
          </a:bodyPr>
          <a:lstStyle/>
          <a:p>
            <a:pPr algn="just" eaLnBrk="1" hangingPunct="1"/>
            <a:r>
              <a:rPr lang="en-US" b="1" dirty="0">
                <a:latin typeface="Arial Narrow" pitchFamily="34" charset="0"/>
              </a:rPr>
              <a:t>2. Find a primitive element in GF(563) and use it as a public element in </a:t>
            </a:r>
            <a:r>
              <a:rPr lang="en-US" b="1" dirty="0" err="1">
                <a:latin typeface="Arial Narrow" pitchFamily="34" charset="0"/>
              </a:rPr>
              <a:t>ElGamal</a:t>
            </a:r>
            <a:r>
              <a:rPr lang="en-US" b="1" dirty="0">
                <a:latin typeface="Arial Narrow" pitchFamily="34" charset="0"/>
              </a:rPr>
              <a:t> public key system</a:t>
            </a:r>
            <a:br>
              <a:rPr lang="en-US" b="1" dirty="0">
                <a:latin typeface="Arial Narrow" pitchFamily="34" charset="0"/>
              </a:rPr>
            </a:br>
            <a:r>
              <a:rPr lang="en-US" b="1" dirty="0">
                <a:latin typeface="Arial Narrow" pitchFamily="34" charset="0"/>
              </a:rPr>
              <a:t>     (show all necessary computations). </a:t>
            </a:r>
          </a:p>
        </p:txBody>
      </p:sp>
      <p:sp>
        <p:nvSpPr>
          <p:cNvPr id="6" name="Text Box 11"/>
          <p:cNvSpPr txBox="1">
            <a:spLocks noChangeArrowheads="1"/>
          </p:cNvSpPr>
          <p:nvPr/>
        </p:nvSpPr>
        <p:spPr bwMode="auto">
          <a:xfrm>
            <a:off x="881784" y="3322064"/>
            <a:ext cx="6740525" cy="2033506"/>
          </a:xfrm>
          <a:prstGeom prst="rect">
            <a:avLst/>
          </a:prstGeom>
          <a:noFill/>
          <a:ln w="12700">
            <a:noFill/>
            <a:miter lim="800000"/>
            <a:headEnd/>
            <a:tailEnd/>
          </a:ln>
        </p:spPr>
        <p:txBody>
          <a:bodyPr lIns="90000" tIns="46800" rIns="90000" bIns="46800">
            <a:spAutoFit/>
          </a:bodyPr>
          <a:lstStyle/>
          <a:p>
            <a:pPr marL="266700" indent="-266700" algn="l"/>
            <a:endParaRPr lang="en-US" dirty="0">
              <a:latin typeface="Arial Narrow" pitchFamily="34" charset="0"/>
            </a:endParaRPr>
          </a:p>
          <a:p>
            <a:pPr marL="266700" indent="-266700" algn="l"/>
            <a:r>
              <a:rPr lang="en-US" dirty="0">
                <a:latin typeface="Arial Narrow" pitchFamily="34" charset="0"/>
              </a:rPr>
              <a:t>Possible orders are the divisors of (563 -1) = 562</a:t>
            </a:r>
          </a:p>
          <a:p>
            <a:pPr marL="266700" indent="-266700" algn="l"/>
            <a:r>
              <a:rPr lang="en-US" dirty="0">
                <a:latin typeface="Arial Narrow" pitchFamily="34" charset="0"/>
              </a:rPr>
              <a:t>Divisors of 562 are:     1,2,281 and 562     as can be seen from (1)</a:t>
            </a:r>
            <a:endParaRPr lang="de-DE" dirty="0">
              <a:latin typeface="Arial Narrow" pitchFamily="34" charset="0"/>
            </a:endParaRPr>
          </a:p>
          <a:p>
            <a:pPr algn="l" defTabSz="762000"/>
            <a:endParaRPr lang="en-US" dirty="0">
              <a:latin typeface="Arial Narrow" pitchFamily="34" charset="0"/>
              <a:cs typeface="Arial" charset="0"/>
            </a:endParaRPr>
          </a:p>
          <a:p>
            <a:pPr algn="l" defTabSz="762000"/>
            <a:r>
              <a:rPr lang="en-US" dirty="0">
                <a:latin typeface="Arial Narrow" pitchFamily="34" charset="0"/>
                <a:cs typeface="Arial" charset="0"/>
              </a:rPr>
              <a:t>Checking if the element 2 is primitive</a:t>
            </a:r>
          </a:p>
          <a:p>
            <a:pPr algn="l" defTabSz="762000"/>
            <a:r>
              <a:rPr lang="en-US" dirty="0">
                <a:latin typeface="Arial Narrow" pitchFamily="34" charset="0"/>
                <a:cs typeface="Arial" charset="0"/>
              </a:rPr>
              <a:t> 2 </a:t>
            </a:r>
            <a:r>
              <a:rPr lang="en-US" baseline="30000" dirty="0">
                <a:latin typeface="Arial Narrow" pitchFamily="34" charset="0"/>
                <a:cs typeface="Arial" charset="0"/>
              </a:rPr>
              <a:t>1 </a:t>
            </a:r>
            <a:r>
              <a:rPr lang="en-US" dirty="0">
                <a:latin typeface="Arial Narrow" pitchFamily="34" charset="0"/>
                <a:cs typeface="Arial" charset="0"/>
              </a:rPr>
              <a:t> mod 563 ≠ 1 , 	</a:t>
            </a:r>
          </a:p>
          <a:p>
            <a:pPr algn="l" defTabSz="762000"/>
            <a:r>
              <a:rPr lang="en-US" dirty="0">
                <a:latin typeface="Arial Narrow" pitchFamily="34" charset="0"/>
                <a:cs typeface="Arial" charset="0"/>
              </a:rPr>
              <a:t> 2 </a:t>
            </a:r>
            <a:r>
              <a:rPr lang="en-US" baseline="30000" dirty="0">
                <a:latin typeface="Arial Narrow" pitchFamily="34" charset="0"/>
                <a:cs typeface="Arial" charset="0"/>
              </a:rPr>
              <a:t>2</a:t>
            </a:r>
            <a:r>
              <a:rPr lang="en-US" dirty="0">
                <a:latin typeface="Arial Narrow" pitchFamily="34" charset="0"/>
                <a:cs typeface="Arial" charset="0"/>
              </a:rPr>
              <a:t>  mod563 ≠ 1 ,</a:t>
            </a:r>
          </a:p>
          <a:p>
            <a:pPr algn="l" defTabSz="762000"/>
            <a:r>
              <a:rPr lang="en-US" dirty="0">
                <a:latin typeface="Arial Narrow" pitchFamily="34" charset="0"/>
                <a:cs typeface="Arial" charset="0"/>
              </a:rPr>
              <a:t> 2 </a:t>
            </a:r>
            <a:r>
              <a:rPr lang="en-US" baseline="30000" dirty="0">
                <a:latin typeface="Arial Narrow" pitchFamily="34" charset="0"/>
                <a:cs typeface="Arial" charset="0"/>
              </a:rPr>
              <a:t>281</a:t>
            </a:r>
            <a:r>
              <a:rPr lang="en-US" dirty="0">
                <a:latin typeface="Arial Narrow" pitchFamily="34" charset="0"/>
                <a:cs typeface="Arial" charset="0"/>
              </a:rPr>
              <a:t> mod563 = 562 ≠ 1 </a:t>
            </a:r>
          </a:p>
          <a:p>
            <a:pPr algn="l" defTabSz="762000"/>
            <a:r>
              <a:rPr lang="en-US" dirty="0">
                <a:sym typeface="Symbol" pitchFamily="18" charset="2"/>
              </a:rPr>
              <a:t></a:t>
            </a:r>
            <a:r>
              <a:rPr lang="en-US" dirty="0">
                <a:latin typeface="Arial Narrow" pitchFamily="34" charset="0"/>
                <a:cs typeface="Arial" charset="0"/>
              </a:rPr>
              <a:t> Ord (2) = 562    </a:t>
            </a:r>
            <a:r>
              <a:rPr lang="en-US" dirty="0">
                <a:latin typeface="Arial Narrow" pitchFamily="34" charset="0"/>
                <a:cs typeface="Arial" charset="0"/>
                <a:sym typeface="Symbol" pitchFamily="18" charset="2"/>
              </a:rPr>
              <a:t></a:t>
            </a:r>
            <a:r>
              <a:rPr lang="en-US" dirty="0">
                <a:latin typeface="Arial Narrow" pitchFamily="34" charset="0"/>
                <a:cs typeface="Arial" charset="0"/>
              </a:rPr>
              <a:t> </a:t>
            </a:r>
            <a:r>
              <a:rPr lang="el-GR" dirty="0">
                <a:latin typeface="Arial Narrow" pitchFamily="34" charset="0"/>
                <a:cs typeface="Arial" charset="0"/>
              </a:rPr>
              <a:t>α</a:t>
            </a:r>
            <a:r>
              <a:rPr lang="de-DE" dirty="0">
                <a:latin typeface="Arial Narrow" pitchFamily="34" charset="0"/>
                <a:cs typeface="Arial" charset="0"/>
              </a:rPr>
              <a:t> = </a:t>
            </a:r>
            <a:r>
              <a:rPr lang="en-US" dirty="0">
                <a:latin typeface="Arial Narrow" pitchFamily="34" charset="0"/>
                <a:cs typeface="Arial" charset="0"/>
              </a:rPr>
              <a:t>2 is primitive element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5994" y="157540"/>
            <a:ext cx="8518550" cy="523220"/>
          </a:xfrm>
          <a:prstGeom prst="rect">
            <a:avLst/>
          </a:prstGeom>
        </p:spPr>
        <p:txBody>
          <a:bodyPr wrap="square">
            <a:spAutoFit/>
          </a:bodyPr>
          <a:lstStyle/>
          <a:p>
            <a:pPr algn="l"/>
            <a:r>
              <a:rPr lang="en-US" b="1" dirty="0">
                <a:latin typeface="Arial Narrow" pitchFamily="34" charset="0"/>
              </a:rPr>
              <a:t>3. User A encrypts the message M=33 and send it to user B who has the secret key </a:t>
            </a:r>
            <a:r>
              <a:rPr lang="en-US" b="1" dirty="0" err="1">
                <a:latin typeface="Arial Narrow" pitchFamily="34" charset="0"/>
              </a:rPr>
              <a:t>X</a:t>
            </a:r>
            <a:r>
              <a:rPr lang="en-US" b="1" baseline="-25000" dirty="0" err="1">
                <a:latin typeface="Arial Narrow" pitchFamily="34" charset="0"/>
              </a:rPr>
              <a:t>b</a:t>
            </a:r>
            <a:r>
              <a:rPr lang="en-US" b="1" dirty="0">
                <a:latin typeface="Arial Narrow" pitchFamily="34" charset="0"/>
              </a:rPr>
              <a:t>= 70 by using the random number </a:t>
            </a:r>
            <a:br>
              <a:rPr lang="en-US" b="1" dirty="0">
                <a:latin typeface="Arial Narrow" pitchFamily="34" charset="0"/>
              </a:rPr>
            </a:br>
            <a:r>
              <a:rPr lang="en-US" b="1" dirty="0">
                <a:latin typeface="Arial Narrow" pitchFamily="34" charset="0"/>
              </a:rPr>
              <a:t>    R=17.  Compute B’s public key </a:t>
            </a:r>
            <a:r>
              <a:rPr lang="en-US" b="1" dirty="0" err="1">
                <a:latin typeface="Arial Narrow" pitchFamily="34" charset="0"/>
              </a:rPr>
              <a:t>Y</a:t>
            </a:r>
            <a:r>
              <a:rPr lang="en-US" b="1" baseline="-25000" dirty="0" err="1">
                <a:latin typeface="Arial Narrow" pitchFamily="34" charset="0"/>
              </a:rPr>
              <a:t>b</a:t>
            </a:r>
            <a:r>
              <a:rPr lang="en-US" b="1" dirty="0">
                <a:latin typeface="Arial Narrow" pitchFamily="34" charset="0"/>
              </a:rPr>
              <a:t> and the encrypted message </a:t>
            </a:r>
            <a:r>
              <a:rPr lang="en-US" b="1" dirty="0" err="1">
                <a:latin typeface="Arial Narrow" pitchFamily="34" charset="0"/>
              </a:rPr>
              <a:t>C</a:t>
            </a:r>
            <a:r>
              <a:rPr lang="en-US" b="1" baseline="-25000" dirty="0" err="1">
                <a:latin typeface="Arial Narrow" pitchFamily="34" charset="0"/>
              </a:rPr>
              <a:t>a</a:t>
            </a:r>
            <a:r>
              <a:rPr lang="en-US" b="1" dirty="0">
                <a:latin typeface="Arial Narrow" pitchFamily="34" charset="0"/>
              </a:rPr>
              <a:t> and r.</a:t>
            </a:r>
            <a:endParaRPr lang="en-US" dirty="0"/>
          </a:p>
        </p:txBody>
      </p:sp>
      <p:sp>
        <p:nvSpPr>
          <p:cNvPr id="3" name="Text Box 11"/>
          <p:cNvSpPr txBox="1">
            <a:spLocks noChangeArrowheads="1"/>
          </p:cNvSpPr>
          <p:nvPr/>
        </p:nvSpPr>
        <p:spPr bwMode="auto">
          <a:xfrm>
            <a:off x="686377" y="1377592"/>
            <a:ext cx="2523746" cy="740845"/>
          </a:xfrm>
          <a:prstGeom prst="rect">
            <a:avLst/>
          </a:prstGeom>
          <a:noFill/>
          <a:ln w="12700">
            <a:noFill/>
            <a:miter lim="800000"/>
            <a:headEnd/>
            <a:tailEnd/>
          </a:ln>
        </p:spPr>
        <p:txBody>
          <a:bodyPr wrap="none" lIns="90000" tIns="46800" rIns="90000" bIns="46800">
            <a:spAutoFit/>
          </a:bodyPr>
          <a:lstStyle/>
          <a:p>
            <a:pPr marL="342900" indent="-342900" algn="l" defTabSz="762000"/>
            <a:r>
              <a:rPr lang="de-DE" b="1" u="sng" dirty="0">
                <a:latin typeface="Arial Narrow" pitchFamily="34" charset="0"/>
                <a:cs typeface="Arial" charset="0"/>
              </a:rPr>
              <a:t>User B.</a:t>
            </a:r>
            <a:r>
              <a:rPr lang="de-DE" b="1" dirty="0">
                <a:latin typeface="Arial Narrow" pitchFamily="34" charset="0"/>
                <a:cs typeface="Arial" charset="0"/>
              </a:rPr>
              <a:t>  </a:t>
            </a:r>
          </a:p>
          <a:p>
            <a:pPr marL="342900" indent="-342900" algn="l" defTabSz="762000"/>
            <a:r>
              <a:rPr lang="de-DE" dirty="0">
                <a:latin typeface="Arial Narrow" pitchFamily="34" charset="0"/>
                <a:cs typeface="Arial" charset="0"/>
              </a:rPr>
              <a:t>X</a:t>
            </a:r>
            <a:r>
              <a:rPr lang="de-DE" baseline="-25000" dirty="0">
                <a:latin typeface="Arial Narrow" pitchFamily="34" charset="0"/>
                <a:cs typeface="Arial" charset="0"/>
              </a:rPr>
              <a:t>b</a:t>
            </a:r>
            <a:r>
              <a:rPr lang="de-DE" dirty="0">
                <a:latin typeface="Arial Narrow" pitchFamily="34" charset="0"/>
                <a:cs typeface="Arial" charset="0"/>
              </a:rPr>
              <a:t>  = 70</a:t>
            </a:r>
          </a:p>
          <a:p>
            <a:pPr marL="342900" indent="-342900" algn="l" defTabSz="762000"/>
            <a:r>
              <a:rPr lang="de-DE" dirty="0">
                <a:latin typeface="Arial Narrow" pitchFamily="34" charset="0"/>
                <a:cs typeface="Arial" charset="0"/>
              </a:rPr>
              <a:t>Y</a:t>
            </a:r>
            <a:r>
              <a:rPr lang="de-DE" baseline="-25000" dirty="0">
                <a:latin typeface="Arial Narrow" pitchFamily="34" charset="0"/>
                <a:cs typeface="Arial" charset="0"/>
              </a:rPr>
              <a:t>b </a:t>
            </a:r>
            <a:r>
              <a:rPr lang="de-DE" dirty="0">
                <a:latin typeface="Arial Narrow" pitchFamily="34" charset="0"/>
                <a:cs typeface="Arial" charset="0"/>
              </a:rPr>
              <a:t>= </a:t>
            </a:r>
            <a:r>
              <a:rPr lang="de-DE" dirty="0">
                <a:latin typeface="Arial Narrow" pitchFamily="34" charset="0"/>
                <a:cs typeface="Arial" charset="0"/>
                <a:sym typeface="Symbol" pitchFamily="18" charset="2"/>
              </a:rPr>
              <a:t></a:t>
            </a:r>
            <a:r>
              <a:rPr lang="en-US" baseline="30000" dirty="0">
                <a:latin typeface="Arial Narrow" pitchFamily="34" charset="0"/>
                <a:cs typeface="Arial" charset="0"/>
              </a:rPr>
              <a:t> </a:t>
            </a:r>
            <a:r>
              <a:rPr lang="en-US" baseline="30000" dirty="0" err="1">
                <a:latin typeface="Arial Narrow" pitchFamily="34" charset="0"/>
                <a:cs typeface="Arial" charset="0"/>
              </a:rPr>
              <a:t>X</a:t>
            </a:r>
            <a:r>
              <a:rPr lang="en-US" baseline="16000" dirty="0" err="1">
                <a:latin typeface="Arial Narrow" pitchFamily="34" charset="0"/>
                <a:cs typeface="Arial" charset="0"/>
              </a:rPr>
              <a:t>b</a:t>
            </a:r>
            <a:r>
              <a:rPr lang="en-US" baseline="16000" dirty="0">
                <a:latin typeface="Arial Narrow" pitchFamily="34" charset="0"/>
                <a:cs typeface="Arial" charset="0"/>
              </a:rPr>
              <a:t> </a:t>
            </a:r>
            <a:r>
              <a:rPr lang="en-US" dirty="0">
                <a:latin typeface="Arial Narrow" pitchFamily="34" charset="0"/>
                <a:cs typeface="Arial" charset="0"/>
              </a:rPr>
              <a:t>mod p</a:t>
            </a:r>
            <a:r>
              <a:rPr lang="de-DE" dirty="0">
                <a:latin typeface="Arial Narrow" pitchFamily="34" charset="0"/>
                <a:cs typeface="Arial" charset="0"/>
              </a:rPr>
              <a:t>= 2</a:t>
            </a:r>
            <a:r>
              <a:rPr lang="de-DE" baseline="30000" dirty="0">
                <a:latin typeface="Arial Narrow" pitchFamily="34" charset="0"/>
                <a:cs typeface="Arial" charset="0"/>
              </a:rPr>
              <a:t>70</a:t>
            </a:r>
            <a:r>
              <a:rPr lang="en-US" baseline="16000" dirty="0">
                <a:latin typeface="Arial Narrow" pitchFamily="34" charset="0"/>
                <a:cs typeface="Arial" charset="0"/>
              </a:rPr>
              <a:t> </a:t>
            </a:r>
            <a:r>
              <a:rPr lang="en-US" dirty="0">
                <a:latin typeface="Arial Narrow" pitchFamily="34" charset="0"/>
                <a:cs typeface="Arial" charset="0"/>
              </a:rPr>
              <a:t>mod 563 = 445</a:t>
            </a:r>
          </a:p>
        </p:txBody>
      </p:sp>
      <p:sp>
        <p:nvSpPr>
          <p:cNvPr id="4" name="Text Box 11"/>
          <p:cNvSpPr txBox="1">
            <a:spLocks noChangeArrowheads="1"/>
          </p:cNvSpPr>
          <p:nvPr/>
        </p:nvSpPr>
        <p:spPr bwMode="auto">
          <a:xfrm>
            <a:off x="7058025" y="1321453"/>
            <a:ext cx="734281" cy="525401"/>
          </a:xfrm>
          <a:prstGeom prst="rect">
            <a:avLst/>
          </a:prstGeom>
          <a:noFill/>
          <a:ln w="12700">
            <a:noFill/>
            <a:miter lim="800000"/>
            <a:headEnd/>
            <a:tailEnd/>
          </a:ln>
        </p:spPr>
        <p:txBody>
          <a:bodyPr wrap="none" lIns="90000" tIns="46800" rIns="90000" bIns="46800">
            <a:spAutoFit/>
          </a:bodyPr>
          <a:lstStyle/>
          <a:p>
            <a:pPr marL="342900" indent="-342900" algn="l" defTabSz="762000"/>
            <a:r>
              <a:rPr lang="en-US" b="1" u="sng" dirty="0">
                <a:latin typeface="Arial Narrow" pitchFamily="34" charset="0"/>
                <a:cs typeface="Arial" charset="0"/>
              </a:rPr>
              <a:t>User A.</a:t>
            </a:r>
            <a:r>
              <a:rPr lang="en-US" b="1" dirty="0">
                <a:latin typeface="Arial Narrow" pitchFamily="34" charset="0"/>
                <a:cs typeface="Arial" charset="0"/>
              </a:rPr>
              <a:t> </a:t>
            </a:r>
          </a:p>
          <a:p>
            <a:pPr marL="342900" indent="-342900" algn="l" defTabSz="762000"/>
            <a:r>
              <a:rPr lang="en-US" dirty="0">
                <a:latin typeface="Arial Narrow" pitchFamily="34" charset="0"/>
                <a:cs typeface="Arial" charset="0"/>
              </a:rPr>
              <a:t>M = 33</a:t>
            </a:r>
            <a:endParaRPr lang="en-US" baseline="30000" dirty="0">
              <a:latin typeface="Arial Narrow" pitchFamily="34" charset="0"/>
              <a:cs typeface="Arial" charset="0"/>
            </a:endParaRPr>
          </a:p>
        </p:txBody>
      </p:sp>
      <p:sp>
        <p:nvSpPr>
          <p:cNvPr id="5" name="Text Box 11"/>
          <p:cNvSpPr txBox="1">
            <a:spLocks noChangeArrowheads="1"/>
          </p:cNvSpPr>
          <p:nvPr/>
        </p:nvSpPr>
        <p:spPr bwMode="auto">
          <a:xfrm>
            <a:off x="3927475" y="1508778"/>
            <a:ext cx="1912938" cy="742950"/>
          </a:xfrm>
          <a:prstGeom prst="rect">
            <a:avLst/>
          </a:prstGeom>
          <a:noFill/>
          <a:ln w="12700">
            <a:solidFill>
              <a:srgbClr val="000000"/>
            </a:solidFill>
            <a:prstDash val="dash"/>
            <a:miter lim="800000"/>
            <a:headEnd/>
            <a:tailEnd/>
          </a:ln>
        </p:spPr>
        <p:txBody>
          <a:bodyPr lIns="90000" tIns="46800" rIns="90000" bIns="46800">
            <a:spAutoFit/>
          </a:bodyPr>
          <a:lstStyle/>
          <a:p>
            <a:pPr marL="342900" indent="-342900" algn="l" defTabSz="762000">
              <a:buFont typeface="Symbol" pitchFamily="18" charset="2"/>
              <a:buNone/>
            </a:pPr>
            <a:r>
              <a:rPr lang="de-DE" dirty="0">
                <a:latin typeface="Arial Narrow" pitchFamily="34" charset="0"/>
                <a:cs typeface="Arial" charset="0"/>
              </a:rPr>
              <a:t>  </a:t>
            </a:r>
            <a:r>
              <a:rPr lang="el-GR" dirty="0">
                <a:latin typeface="Arial Narrow" pitchFamily="34" charset="0"/>
                <a:cs typeface="Arial" charset="0"/>
              </a:rPr>
              <a:t>α</a:t>
            </a:r>
            <a:r>
              <a:rPr lang="de-DE" dirty="0">
                <a:latin typeface="Arial Narrow" pitchFamily="34" charset="0"/>
                <a:cs typeface="Arial" charset="0"/>
              </a:rPr>
              <a:t> = 2 ,  GF(563)</a:t>
            </a:r>
          </a:p>
          <a:p>
            <a:pPr marL="342900" indent="-342900" algn="l" defTabSz="762000">
              <a:buFont typeface="Symbol" pitchFamily="18" charset="2"/>
              <a:buChar char="a"/>
            </a:pPr>
            <a:endParaRPr lang="de-DE" dirty="0">
              <a:latin typeface="Arial Narrow" pitchFamily="34" charset="0"/>
              <a:cs typeface="Arial" charset="0"/>
            </a:endParaRPr>
          </a:p>
          <a:p>
            <a:pPr marL="342900" indent="-342900" algn="l" defTabSz="762000"/>
            <a:r>
              <a:rPr lang="de-DE" dirty="0">
                <a:latin typeface="Arial Narrow" pitchFamily="34" charset="0"/>
                <a:cs typeface="Arial" charset="0"/>
              </a:rPr>
              <a:t>  Y</a:t>
            </a:r>
            <a:r>
              <a:rPr lang="de-DE" baseline="-25000" dirty="0">
                <a:latin typeface="Arial Narrow" pitchFamily="34" charset="0"/>
                <a:cs typeface="Arial" charset="0"/>
              </a:rPr>
              <a:t>B </a:t>
            </a:r>
            <a:r>
              <a:rPr lang="de-DE" dirty="0">
                <a:latin typeface="Arial Narrow" pitchFamily="34" charset="0"/>
                <a:cs typeface="Arial" charset="0"/>
              </a:rPr>
              <a:t> = 2 </a:t>
            </a:r>
            <a:r>
              <a:rPr lang="de-DE" baseline="30000" dirty="0">
                <a:latin typeface="Arial Narrow" pitchFamily="34" charset="0"/>
                <a:cs typeface="Arial" charset="0"/>
              </a:rPr>
              <a:t>70</a:t>
            </a:r>
            <a:r>
              <a:rPr lang="en-US" dirty="0">
                <a:latin typeface="Arial Narrow" pitchFamily="34" charset="0"/>
                <a:cs typeface="Arial" charset="0"/>
              </a:rPr>
              <a:t> mod 563</a:t>
            </a:r>
            <a:r>
              <a:rPr lang="en-US" baseline="16000" dirty="0">
                <a:latin typeface="Arial Narrow" pitchFamily="34" charset="0"/>
                <a:cs typeface="Arial" charset="0"/>
              </a:rPr>
              <a:t> </a:t>
            </a:r>
            <a:r>
              <a:rPr lang="en-US" dirty="0">
                <a:latin typeface="Arial Narrow" pitchFamily="34" charset="0"/>
                <a:cs typeface="Arial" charset="0"/>
              </a:rPr>
              <a:t>= 445</a:t>
            </a:r>
          </a:p>
        </p:txBody>
      </p:sp>
      <p:sp>
        <p:nvSpPr>
          <p:cNvPr id="6" name="Text Box 11"/>
          <p:cNvSpPr txBox="1">
            <a:spLocks noChangeArrowheads="1"/>
          </p:cNvSpPr>
          <p:nvPr/>
        </p:nvSpPr>
        <p:spPr bwMode="auto">
          <a:xfrm>
            <a:off x="2786207" y="2433712"/>
            <a:ext cx="4108450" cy="669030"/>
          </a:xfrm>
          <a:prstGeom prst="rect">
            <a:avLst/>
          </a:prstGeom>
          <a:solidFill>
            <a:schemeClr val="bg1"/>
          </a:solidFill>
          <a:ln w="12700">
            <a:solidFill>
              <a:srgbClr val="000000"/>
            </a:solidFill>
            <a:prstDash val="dash"/>
            <a:miter lim="800000"/>
            <a:headEnd/>
            <a:tailEnd/>
          </a:ln>
        </p:spPr>
        <p:txBody>
          <a:bodyPr lIns="90000" tIns="46800" rIns="90000" bIns="46800">
            <a:spAutoFit/>
          </a:bodyPr>
          <a:lstStyle/>
          <a:p>
            <a:pPr marL="342900" indent="-342900" algn="l" defTabSz="762000"/>
            <a:r>
              <a:rPr lang="en-US" dirty="0">
                <a:latin typeface="Arial Narrow" pitchFamily="34" charset="0"/>
                <a:cs typeface="Arial" charset="0"/>
              </a:rPr>
              <a:t>           r = </a:t>
            </a:r>
            <a:r>
              <a:rPr lang="en-US" dirty="0">
                <a:latin typeface="Arial Narrow" pitchFamily="34" charset="0"/>
                <a:cs typeface="Arial" charset="0"/>
                <a:sym typeface="Symbol" pitchFamily="18" charset="2"/>
              </a:rPr>
              <a:t></a:t>
            </a:r>
            <a:r>
              <a:rPr lang="de-DE" baseline="30000" dirty="0">
                <a:latin typeface="Arial Narrow" pitchFamily="34" charset="0"/>
                <a:cs typeface="Arial" charset="0"/>
                <a:sym typeface="Symbol" pitchFamily="18" charset="2"/>
              </a:rPr>
              <a:t>R</a:t>
            </a:r>
            <a:r>
              <a:rPr lang="en-US" dirty="0">
                <a:latin typeface="Arial Narrow" pitchFamily="34" charset="0"/>
                <a:cs typeface="Arial" charset="0"/>
              </a:rPr>
              <a:t> = 2</a:t>
            </a:r>
            <a:r>
              <a:rPr lang="de-DE" baseline="30000" dirty="0">
                <a:latin typeface="Arial Narrow" pitchFamily="34" charset="0"/>
                <a:cs typeface="Arial" charset="0"/>
              </a:rPr>
              <a:t>17 </a:t>
            </a:r>
            <a:r>
              <a:rPr lang="de-DE" dirty="0">
                <a:latin typeface="Arial Narrow" pitchFamily="34" charset="0"/>
                <a:cs typeface="Arial" charset="0"/>
              </a:rPr>
              <a:t>mod 563 = 456</a:t>
            </a:r>
          </a:p>
          <a:p>
            <a:pPr marL="342900" indent="-342900" algn="l" defTabSz="762000"/>
            <a:endParaRPr lang="de-DE" baseline="30000" dirty="0">
              <a:latin typeface="Arial Narrow" pitchFamily="34" charset="0"/>
              <a:cs typeface="Arial" charset="0"/>
            </a:endParaRPr>
          </a:p>
          <a:p>
            <a:pPr marL="342900" indent="-342900" algn="l" defTabSz="762000"/>
            <a:r>
              <a:rPr lang="en-US" dirty="0">
                <a:latin typeface="Arial Narrow" pitchFamily="34" charset="0"/>
                <a:cs typeface="Arial" charset="0"/>
              </a:rPr>
              <a:t>           C</a:t>
            </a:r>
            <a:r>
              <a:rPr lang="en-US" baseline="-14000" dirty="0">
                <a:latin typeface="Arial Narrow" pitchFamily="34" charset="0"/>
                <a:cs typeface="Arial" charset="0"/>
              </a:rPr>
              <a:t>a</a:t>
            </a:r>
            <a:r>
              <a:rPr lang="en-US" dirty="0">
                <a:latin typeface="Arial Narrow" pitchFamily="34" charset="0"/>
                <a:cs typeface="Arial" charset="0"/>
              </a:rPr>
              <a:t> = M . Y</a:t>
            </a:r>
            <a:r>
              <a:rPr lang="en-US" baseline="-25000" dirty="0">
                <a:latin typeface="Arial Narrow" pitchFamily="34" charset="0"/>
                <a:cs typeface="Arial" charset="0"/>
              </a:rPr>
              <a:t>B</a:t>
            </a:r>
            <a:r>
              <a:rPr lang="de-DE" baseline="30000" dirty="0">
                <a:latin typeface="Arial Narrow" pitchFamily="34" charset="0"/>
                <a:cs typeface="Arial" charset="0"/>
              </a:rPr>
              <a:t>R</a:t>
            </a:r>
            <a:r>
              <a:rPr lang="en-US" dirty="0">
                <a:latin typeface="Arial Narrow" pitchFamily="34" charset="0"/>
                <a:cs typeface="Arial" charset="0"/>
              </a:rPr>
              <a:t> = 33 . (2</a:t>
            </a:r>
            <a:r>
              <a:rPr lang="de-DE" baseline="30000" dirty="0">
                <a:latin typeface="Arial Narrow" pitchFamily="34" charset="0"/>
                <a:cs typeface="Arial" charset="0"/>
              </a:rPr>
              <a:t>70</a:t>
            </a:r>
            <a:r>
              <a:rPr lang="en-US" dirty="0">
                <a:latin typeface="Arial Narrow" pitchFamily="34" charset="0"/>
                <a:cs typeface="Arial" charset="0"/>
              </a:rPr>
              <a:t>)</a:t>
            </a:r>
            <a:r>
              <a:rPr lang="de-DE" baseline="30000" dirty="0">
                <a:latin typeface="Arial Narrow" pitchFamily="34" charset="0"/>
                <a:cs typeface="Arial" charset="0"/>
              </a:rPr>
              <a:t> 17 </a:t>
            </a:r>
            <a:r>
              <a:rPr lang="de-DE" dirty="0" err="1">
                <a:latin typeface="Arial Narrow" pitchFamily="34" charset="0"/>
                <a:cs typeface="Arial" charset="0"/>
              </a:rPr>
              <a:t>mod</a:t>
            </a:r>
            <a:r>
              <a:rPr lang="de-DE" dirty="0">
                <a:latin typeface="Arial Narrow" pitchFamily="34" charset="0"/>
                <a:cs typeface="Arial" charset="0"/>
              </a:rPr>
              <a:t> 563</a:t>
            </a:r>
            <a:r>
              <a:rPr lang="de-DE" baseline="30000" dirty="0">
                <a:latin typeface="Arial Narrow" pitchFamily="34" charset="0"/>
                <a:cs typeface="Arial" charset="0"/>
              </a:rPr>
              <a:t>  </a:t>
            </a:r>
            <a:r>
              <a:rPr lang="de-DE" dirty="0">
                <a:latin typeface="Arial Narrow" pitchFamily="34" charset="0"/>
                <a:cs typeface="Arial" charset="0"/>
              </a:rPr>
              <a:t>= 33. 63 = 390</a:t>
            </a:r>
            <a:r>
              <a:rPr lang="en-US" dirty="0">
                <a:latin typeface="Arial Narrow" pitchFamily="34" charset="0"/>
                <a:cs typeface="Arial" charset="0"/>
              </a:rPr>
              <a:t>   </a:t>
            </a:r>
          </a:p>
        </p:txBody>
      </p:sp>
      <p:sp>
        <p:nvSpPr>
          <p:cNvPr id="7" name="Text Box 13"/>
          <p:cNvSpPr txBox="1">
            <a:spLocks noChangeArrowheads="1"/>
          </p:cNvSpPr>
          <p:nvPr/>
        </p:nvSpPr>
        <p:spPr bwMode="auto">
          <a:xfrm>
            <a:off x="3925888" y="1232553"/>
            <a:ext cx="1323975" cy="304800"/>
          </a:xfrm>
          <a:prstGeom prst="rect">
            <a:avLst/>
          </a:prstGeom>
          <a:noFill/>
          <a:ln w="9525">
            <a:noFill/>
            <a:miter lim="800000"/>
            <a:headEnd/>
            <a:tailEnd/>
          </a:ln>
        </p:spPr>
        <p:txBody>
          <a:bodyPr wrap="none">
            <a:spAutoFit/>
          </a:bodyPr>
          <a:lstStyle/>
          <a:p>
            <a:r>
              <a:rPr lang="de-DE"/>
              <a:t>Public directory</a:t>
            </a:r>
          </a:p>
        </p:txBody>
      </p:sp>
      <p:sp>
        <p:nvSpPr>
          <p:cNvPr id="8" name="Text Box 2"/>
          <p:cNvSpPr txBox="1">
            <a:spLocks noChangeArrowheads="1"/>
          </p:cNvSpPr>
          <p:nvPr/>
        </p:nvSpPr>
        <p:spPr bwMode="auto">
          <a:xfrm>
            <a:off x="657225" y="672887"/>
            <a:ext cx="995363" cy="304800"/>
          </a:xfrm>
          <a:prstGeom prst="rect">
            <a:avLst/>
          </a:prstGeom>
          <a:noFill/>
          <a:ln w="9525">
            <a:noFill/>
            <a:miter lim="800000"/>
            <a:headEnd/>
            <a:tailEnd/>
          </a:ln>
        </p:spPr>
        <p:txBody>
          <a:bodyPr wrap="none">
            <a:spAutoFit/>
          </a:bodyPr>
          <a:lstStyle/>
          <a:p>
            <a:r>
              <a:rPr lang="en-US" b="1" u="sng" dirty="0">
                <a:latin typeface="Arial Narrow" pitchFamily="34" charset="0"/>
              </a:rPr>
              <a:t>Encryption:</a:t>
            </a:r>
          </a:p>
        </p:txBody>
      </p:sp>
      <p:sp>
        <p:nvSpPr>
          <p:cNvPr id="9" name="Line 16"/>
          <p:cNvSpPr>
            <a:spLocks noChangeShapeType="1"/>
          </p:cNvSpPr>
          <p:nvPr/>
        </p:nvSpPr>
        <p:spPr bwMode="auto">
          <a:xfrm>
            <a:off x="3117273" y="1978822"/>
            <a:ext cx="959427" cy="184006"/>
          </a:xfrm>
          <a:prstGeom prst="line">
            <a:avLst/>
          </a:prstGeom>
          <a:noFill/>
          <a:ln w="9525">
            <a:solidFill>
              <a:schemeClr val="tx1"/>
            </a:solidFill>
            <a:prstDash val="dash"/>
            <a:round/>
            <a:headEnd/>
            <a:tailEnd type="triangle" w="med" len="med"/>
          </a:ln>
        </p:spPr>
        <p:txBody>
          <a:bodyPr/>
          <a:lstStyle/>
          <a:p>
            <a:endParaRPr lang="en-US"/>
          </a:p>
        </p:txBody>
      </p:sp>
      <p:sp>
        <p:nvSpPr>
          <p:cNvPr id="10" name="Rectangle 9"/>
          <p:cNvSpPr/>
          <p:nvPr/>
        </p:nvSpPr>
        <p:spPr>
          <a:xfrm>
            <a:off x="471831" y="3599806"/>
            <a:ext cx="8452713" cy="307777"/>
          </a:xfrm>
          <a:prstGeom prst="rect">
            <a:avLst/>
          </a:prstGeom>
        </p:spPr>
        <p:txBody>
          <a:bodyPr wrap="square">
            <a:spAutoFit/>
          </a:bodyPr>
          <a:lstStyle/>
          <a:p>
            <a:pPr algn="just" eaLnBrk="1" hangingPunct="1"/>
            <a:r>
              <a:rPr lang="en-US" b="1" dirty="0">
                <a:latin typeface="Arial Narrow" pitchFamily="34" charset="0"/>
              </a:rPr>
              <a:t>4. Decrypt the cryptogram C</a:t>
            </a:r>
            <a:r>
              <a:rPr lang="en-US" b="1" baseline="-25000" dirty="0">
                <a:latin typeface="Arial Narrow" pitchFamily="34" charset="0"/>
              </a:rPr>
              <a:t>a</a:t>
            </a:r>
            <a:r>
              <a:rPr lang="en-US" b="1" dirty="0">
                <a:latin typeface="Arial Narrow" pitchFamily="34" charset="0"/>
              </a:rPr>
              <a:t> on the receiver side  B showing all necessary computations, therefore.</a:t>
            </a:r>
          </a:p>
        </p:txBody>
      </p:sp>
      <p:sp>
        <p:nvSpPr>
          <p:cNvPr id="11" name="Text Box 2"/>
          <p:cNvSpPr txBox="1">
            <a:spLocks noChangeArrowheads="1"/>
          </p:cNvSpPr>
          <p:nvPr/>
        </p:nvSpPr>
        <p:spPr bwMode="auto">
          <a:xfrm>
            <a:off x="1203614" y="4075201"/>
            <a:ext cx="995363" cy="304800"/>
          </a:xfrm>
          <a:prstGeom prst="rect">
            <a:avLst/>
          </a:prstGeom>
          <a:noFill/>
          <a:ln w="9525">
            <a:noFill/>
            <a:miter lim="800000"/>
            <a:headEnd/>
            <a:tailEnd/>
          </a:ln>
        </p:spPr>
        <p:txBody>
          <a:bodyPr wrap="none">
            <a:spAutoFit/>
          </a:bodyPr>
          <a:lstStyle/>
          <a:p>
            <a:r>
              <a:rPr lang="en-US" b="1" u="sng">
                <a:latin typeface="Arial Narrow" pitchFamily="34" charset="0"/>
              </a:rPr>
              <a:t>Decryption:</a:t>
            </a:r>
          </a:p>
        </p:txBody>
      </p:sp>
      <p:sp>
        <p:nvSpPr>
          <p:cNvPr id="12" name="Text Box 11"/>
          <p:cNvSpPr txBox="1">
            <a:spLocks noChangeArrowheads="1"/>
          </p:cNvSpPr>
          <p:nvPr/>
        </p:nvSpPr>
        <p:spPr bwMode="auto">
          <a:xfrm>
            <a:off x="1236952" y="4654638"/>
            <a:ext cx="5133434" cy="525401"/>
          </a:xfrm>
          <a:prstGeom prst="rect">
            <a:avLst/>
          </a:prstGeom>
          <a:noFill/>
          <a:ln w="12700">
            <a:noFill/>
            <a:miter lim="800000"/>
            <a:headEnd/>
            <a:tailEnd/>
          </a:ln>
        </p:spPr>
        <p:txBody>
          <a:bodyPr wrap="none" lIns="90000" tIns="46800" rIns="90000" bIns="46800">
            <a:spAutoFit/>
          </a:bodyPr>
          <a:lstStyle/>
          <a:p>
            <a:pPr algn="l" defTabSz="762000"/>
            <a:r>
              <a:rPr lang="en-US" dirty="0">
                <a:latin typeface="Arial Narrow" pitchFamily="34" charset="0"/>
                <a:cs typeface="Arial" charset="0"/>
              </a:rPr>
              <a:t>Z</a:t>
            </a:r>
            <a:r>
              <a:rPr lang="en-US" baseline="30000" dirty="0">
                <a:latin typeface="Arial Narrow" pitchFamily="34" charset="0"/>
                <a:cs typeface="Arial" charset="0"/>
              </a:rPr>
              <a:t>-1</a:t>
            </a:r>
            <a:r>
              <a:rPr lang="en-US" dirty="0">
                <a:latin typeface="Arial Narrow" pitchFamily="34" charset="0"/>
                <a:cs typeface="Arial" charset="0"/>
              </a:rPr>
              <a:t> =  ( </a:t>
            </a:r>
            <a:r>
              <a:rPr lang="en-US" dirty="0">
                <a:latin typeface="Arial Narrow" pitchFamily="34" charset="0"/>
                <a:cs typeface="Arial" charset="0"/>
                <a:sym typeface="Symbol" pitchFamily="18" charset="2"/>
              </a:rPr>
              <a:t> </a:t>
            </a:r>
            <a:r>
              <a:rPr lang="en-US" baseline="30000" dirty="0">
                <a:latin typeface="Arial Narrow" pitchFamily="34" charset="0"/>
                <a:cs typeface="Arial" charset="0"/>
                <a:sym typeface="Symbol" pitchFamily="18" charset="2"/>
              </a:rPr>
              <a:t>R</a:t>
            </a:r>
            <a:r>
              <a:rPr lang="en-US" dirty="0">
                <a:latin typeface="Arial Narrow" pitchFamily="34" charset="0"/>
                <a:cs typeface="Arial" charset="0"/>
                <a:sym typeface="Symbol" pitchFamily="18" charset="2"/>
              </a:rPr>
              <a:t> ) </a:t>
            </a:r>
            <a:r>
              <a:rPr lang="en-US" baseline="30000" dirty="0">
                <a:latin typeface="Arial Narrow" pitchFamily="34" charset="0"/>
                <a:cs typeface="Arial" charset="0"/>
                <a:sym typeface="Symbol" pitchFamily="18" charset="2"/>
              </a:rPr>
              <a:t>-</a:t>
            </a:r>
            <a:r>
              <a:rPr lang="en-US" baseline="30000" dirty="0" err="1">
                <a:latin typeface="Arial Narrow" pitchFamily="34" charset="0"/>
                <a:cs typeface="Arial" charset="0"/>
                <a:sym typeface="Symbol" pitchFamily="18" charset="2"/>
              </a:rPr>
              <a:t>X</a:t>
            </a:r>
            <a:r>
              <a:rPr lang="en-US" baseline="16000" dirty="0" err="1">
                <a:latin typeface="Arial Narrow" pitchFamily="34" charset="0"/>
                <a:cs typeface="Arial" charset="0"/>
                <a:sym typeface="Symbol" pitchFamily="18" charset="2"/>
              </a:rPr>
              <a:t>b</a:t>
            </a:r>
            <a:r>
              <a:rPr lang="en-US" baseline="30000" dirty="0">
                <a:latin typeface="Arial Narrow" pitchFamily="34" charset="0"/>
                <a:cs typeface="Arial" charset="0"/>
                <a:sym typeface="Symbol" pitchFamily="18" charset="2"/>
              </a:rPr>
              <a:t>  </a:t>
            </a:r>
            <a:r>
              <a:rPr lang="en-US" dirty="0">
                <a:latin typeface="Arial Narrow" pitchFamily="34" charset="0"/>
                <a:cs typeface="Arial" charset="0"/>
                <a:sym typeface="Symbol" pitchFamily="18" charset="2"/>
              </a:rPr>
              <a:t>= r </a:t>
            </a:r>
            <a:r>
              <a:rPr lang="en-US" baseline="30000" dirty="0">
                <a:latin typeface="Arial Narrow" pitchFamily="34" charset="0"/>
                <a:cs typeface="Arial" charset="0"/>
                <a:sym typeface="Symbol" pitchFamily="18" charset="2"/>
              </a:rPr>
              <a:t>-</a:t>
            </a:r>
            <a:r>
              <a:rPr lang="en-US" baseline="30000" dirty="0" err="1">
                <a:latin typeface="Arial Narrow" pitchFamily="34" charset="0"/>
                <a:cs typeface="Arial" charset="0"/>
                <a:sym typeface="Symbol" pitchFamily="18" charset="2"/>
              </a:rPr>
              <a:t>X</a:t>
            </a:r>
            <a:r>
              <a:rPr lang="en-US" baseline="16000" dirty="0" err="1">
                <a:latin typeface="Arial Narrow" pitchFamily="34" charset="0"/>
                <a:cs typeface="Arial" charset="0"/>
                <a:sym typeface="Symbol" pitchFamily="18" charset="2"/>
              </a:rPr>
              <a:t>b</a:t>
            </a:r>
            <a:r>
              <a:rPr lang="en-US" baseline="30000" dirty="0">
                <a:latin typeface="Arial Narrow" pitchFamily="34" charset="0"/>
                <a:cs typeface="Arial" charset="0"/>
                <a:sym typeface="Symbol" pitchFamily="18" charset="2"/>
              </a:rPr>
              <a:t> </a:t>
            </a:r>
            <a:r>
              <a:rPr lang="en-US" dirty="0">
                <a:latin typeface="Arial Narrow" pitchFamily="34" charset="0"/>
                <a:cs typeface="Arial" charset="0"/>
                <a:sym typeface="Symbol" pitchFamily="18" charset="2"/>
              </a:rPr>
              <a:t> = 456 </a:t>
            </a:r>
            <a:r>
              <a:rPr lang="en-US" baseline="30000" dirty="0">
                <a:latin typeface="Arial Narrow" pitchFamily="34" charset="0"/>
                <a:cs typeface="Arial" charset="0"/>
                <a:sym typeface="Symbol" pitchFamily="18" charset="2"/>
              </a:rPr>
              <a:t>-70 mod 562 </a:t>
            </a:r>
            <a:r>
              <a:rPr lang="en-US" dirty="0">
                <a:latin typeface="Arial Narrow" pitchFamily="34" charset="0"/>
                <a:cs typeface="Arial" charset="0"/>
              </a:rPr>
              <a:t> mod 563 </a:t>
            </a:r>
            <a:r>
              <a:rPr lang="en-US" dirty="0">
                <a:latin typeface="Arial Narrow" pitchFamily="34" charset="0"/>
                <a:cs typeface="Arial" charset="0"/>
                <a:sym typeface="Symbol" pitchFamily="18" charset="2"/>
              </a:rPr>
              <a:t>= (456</a:t>
            </a:r>
            <a:r>
              <a:rPr lang="en-US" baseline="30000" dirty="0">
                <a:latin typeface="Arial Narrow" pitchFamily="34" charset="0"/>
                <a:cs typeface="Arial" charset="0"/>
                <a:sym typeface="Symbol" pitchFamily="18" charset="2"/>
              </a:rPr>
              <a:t>-70+562</a:t>
            </a:r>
            <a:r>
              <a:rPr lang="en-US" dirty="0">
                <a:latin typeface="Arial Narrow" pitchFamily="34" charset="0"/>
                <a:cs typeface="Arial" charset="0"/>
              </a:rPr>
              <a:t> )mod 563 = 143</a:t>
            </a:r>
          </a:p>
          <a:p>
            <a:pPr algn="l" defTabSz="762000"/>
            <a:r>
              <a:rPr lang="en-US" dirty="0">
                <a:latin typeface="Arial Narrow" pitchFamily="34" charset="0"/>
                <a:cs typeface="Arial" charset="0"/>
              </a:rPr>
              <a:t>M  = C</a:t>
            </a:r>
            <a:r>
              <a:rPr lang="en-US" baseline="-14000" dirty="0">
                <a:latin typeface="Arial Narrow" pitchFamily="34" charset="0"/>
                <a:cs typeface="Arial" charset="0"/>
              </a:rPr>
              <a:t>a</a:t>
            </a:r>
            <a:r>
              <a:rPr lang="en-US" dirty="0">
                <a:latin typeface="Arial Narrow" pitchFamily="34" charset="0"/>
                <a:cs typeface="Arial" charset="0"/>
              </a:rPr>
              <a:t> . Z</a:t>
            </a:r>
            <a:r>
              <a:rPr lang="en-US" baseline="30000" dirty="0">
                <a:latin typeface="Arial Narrow" pitchFamily="34" charset="0"/>
                <a:cs typeface="Arial" charset="0"/>
              </a:rPr>
              <a:t>-1 </a:t>
            </a:r>
            <a:r>
              <a:rPr lang="en-US" dirty="0">
                <a:latin typeface="Arial Narrow" pitchFamily="34" charset="0"/>
                <a:cs typeface="Arial" charset="0"/>
                <a:sym typeface="Symbol" pitchFamily="18" charset="2"/>
              </a:rPr>
              <a:t>= 390 · 143</a:t>
            </a:r>
            <a:r>
              <a:rPr lang="en-US" dirty="0">
                <a:latin typeface="Arial Narrow" pitchFamily="34" charset="0"/>
                <a:cs typeface="Arial" charset="0"/>
              </a:rPr>
              <a:t>   mod 563 =  33 </a:t>
            </a:r>
          </a:p>
        </p:txBody>
      </p:sp>
    </p:spTree>
    <p:extLst>
      <p:ext uri="{BB962C8B-B14F-4D97-AF65-F5344CB8AC3E}">
        <p14:creationId xmlns:p14="http://schemas.microsoft.com/office/powerpoint/2010/main" val="38878009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0429" y="179486"/>
            <a:ext cx="8321040" cy="523220"/>
          </a:xfrm>
          <a:prstGeom prst="rect">
            <a:avLst/>
          </a:prstGeom>
        </p:spPr>
        <p:txBody>
          <a:bodyPr wrap="square">
            <a:spAutoFit/>
          </a:bodyPr>
          <a:lstStyle/>
          <a:p>
            <a:pPr algn="just" eaLnBrk="1" hangingPunct="1"/>
            <a:r>
              <a:rPr lang="en-US" b="1" dirty="0">
                <a:latin typeface="Arial Narrow" pitchFamily="34" charset="0"/>
              </a:rPr>
              <a:t>5. Let user A having the secret key </a:t>
            </a:r>
            <a:r>
              <a:rPr lang="en-US" b="1" dirty="0" err="1">
                <a:latin typeface="Arial Narrow" pitchFamily="34" charset="0"/>
              </a:rPr>
              <a:t>X</a:t>
            </a:r>
            <a:r>
              <a:rPr lang="en-US" b="1" baseline="-25000" dirty="0" err="1">
                <a:latin typeface="Arial Narrow" pitchFamily="34" charset="0"/>
              </a:rPr>
              <a:t>a</a:t>
            </a:r>
            <a:r>
              <a:rPr lang="en-US" b="1" dirty="0">
                <a:latin typeface="Arial Narrow" pitchFamily="34" charset="0"/>
              </a:rPr>
              <a:t>= 133 compute his Signature S</a:t>
            </a:r>
            <a:r>
              <a:rPr lang="en-US" b="1" baseline="-25000" dirty="0">
                <a:latin typeface="Arial Narrow" pitchFamily="34" charset="0"/>
              </a:rPr>
              <a:t>a  </a:t>
            </a:r>
            <a:r>
              <a:rPr lang="en-US" b="1" dirty="0">
                <a:latin typeface="Arial Narrow" pitchFamily="34" charset="0"/>
              </a:rPr>
              <a:t>according to </a:t>
            </a:r>
            <a:r>
              <a:rPr lang="en-US" b="1" dirty="0" err="1">
                <a:latin typeface="Arial Narrow" pitchFamily="34" charset="0"/>
              </a:rPr>
              <a:t>ElGamal</a:t>
            </a:r>
            <a:r>
              <a:rPr lang="en-US" b="1" dirty="0">
                <a:latin typeface="Arial Narrow" pitchFamily="34" charset="0"/>
              </a:rPr>
              <a:t> signature scheme </a:t>
            </a:r>
            <a:br>
              <a:rPr lang="en-US" b="1" dirty="0">
                <a:latin typeface="Arial Narrow" pitchFamily="34" charset="0"/>
              </a:rPr>
            </a:br>
            <a:r>
              <a:rPr lang="en-US" b="1" dirty="0">
                <a:latin typeface="Arial Narrow" pitchFamily="34" charset="0"/>
              </a:rPr>
              <a:t>     shown below for the same message M=33 . Select one adequate k from the following list (k = 22,270,89).</a:t>
            </a:r>
          </a:p>
        </p:txBody>
      </p:sp>
      <p:sp>
        <p:nvSpPr>
          <p:cNvPr id="3" name="Rectangle 2"/>
          <p:cNvSpPr>
            <a:spLocks noChangeArrowheads="1"/>
          </p:cNvSpPr>
          <p:nvPr/>
        </p:nvSpPr>
        <p:spPr bwMode="auto">
          <a:xfrm>
            <a:off x="5725039" y="2231502"/>
            <a:ext cx="2261566" cy="331777"/>
          </a:xfrm>
          <a:prstGeom prst="rect">
            <a:avLst/>
          </a:prstGeom>
          <a:solidFill>
            <a:srgbClr val="FFFFE5"/>
          </a:solidFill>
          <a:ln w="9525">
            <a:solidFill>
              <a:srgbClr val="000000"/>
            </a:solidFill>
            <a:miter lim="800000"/>
            <a:headEnd/>
            <a:tailEnd/>
          </a:ln>
        </p:spPr>
        <p:txBody>
          <a:bodyPr wrap="none" lIns="90000" tIns="46800" rIns="90000" bIns="4680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de-DE" b="1" i="0" u="none" strike="noStrike" kern="0" cap="none" spc="0" normalizeH="0" baseline="0" noProof="0">
              <a:ln>
                <a:noFill/>
              </a:ln>
              <a:solidFill>
                <a:srgbClr val="000000"/>
              </a:solidFill>
              <a:effectLst/>
              <a:uLnTx/>
              <a:uFillTx/>
              <a:latin typeface="Arial Narrow" pitchFamily="34" charset="0"/>
            </a:endParaRPr>
          </a:p>
        </p:txBody>
      </p:sp>
      <p:sp>
        <p:nvSpPr>
          <p:cNvPr id="4" name="Rectangle 3"/>
          <p:cNvSpPr>
            <a:spLocks noChangeArrowheads="1"/>
          </p:cNvSpPr>
          <p:nvPr/>
        </p:nvSpPr>
        <p:spPr bwMode="auto">
          <a:xfrm>
            <a:off x="2755228" y="1035227"/>
            <a:ext cx="2626838" cy="701077"/>
          </a:xfrm>
          <a:prstGeom prst="rect">
            <a:avLst/>
          </a:prstGeom>
          <a:solidFill>
            <a:srgbClr val="99FFCC"/>
          </a:solidFill>
          <a:ln w="19050">
            <a:solidFill>
              <a:srgbClr val="000000"/>
            </a:solidFill>
            <a:miter lim="800000"/>
            <a:headEnd/>
            <a:tailEnd/>
          </a:ln>
        </p:spPr>
        <p:txBody>
          <a:bodyPr wrap="none" lIns="90000" tIns="46800" rIns="90000" bIns="4680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de-DE" sz="1200" b="1" i="0" u="none" strike="noStrike" kern="0" cap="none" spc="0" normalizeH="0" baseline="0" noProof="0">
              <a:ln>
                <a:noFill/>
              </a:ln>
              <a:solidFill>
                <a:srgbClr val="000000"/>
              </a:solidFill>
              <a:effectLst/>
              <a:uLnTx/>
              <a:uFillTx/>
              <a:latin typeface="Arial Narrow" pitchFamily="34" charset="0"/>
            </a:endParaRPr>
          </a:p>
        </p:txBody>
      </p:sp>
      <p:sp>
        <p:nvSpPr>
          <p:cNvPr id="5" name="Rectangle 4"/>
          <p:cNvSpPr>
            <a:spLocks noChangeArrowheads="1"/>
          </p:cNvSpPr>
          <p:nvPr/>
        </p:nvSpPr>
        <p:spPr bwMode="auto">
          <a:xfrm>
            <a:off x="1719195" y="2699411"/>
            <a:ext cx="368421" cy="240254"/>
          </a:xfrm>
          <a:prstGeom prst="rect">
            <a:avLst/>
          </a:prstGeom>
          <a:solidFill>
            <a:srgbClr val="FFFFFF"/>
          </a:solidFill>
          <a:ln w="19050">
            <a:solidFill>
              <a:srgbClr val="FC0128"/>
            </a:solidFill>
            <a:miter lim="800000"/>
            <a:headEnd/>
            <a:tailEnd/>
          </a:ln>
        </p:spPr>
        <p:txBody>
          <a:bodyPr wrap="none" lIns="90000" tIns="46800" rIns="90000" bIns="4680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de-DE" sz="1200" b="1" i="0" u="none" strike="noStrike" kern="0" cap="none" spc="0" normalizeH="0" baseline="0" noProof="0">
              <a:ln>
                <a:noFill/>
              </a:ln>
              <a:solidFill>
                <a:srgbClr val="000000"/>
              </a:solidFill>
              <a:effectLst/>
              <a:uLnTx/>
              <a:uFillTx/>
              <a:latin typeface="Arial Narrow" pitchFamily="34" charset="0"/>
            </a:endParaRPr>
          </a:p>
        </p:txBody>
      </p:sp>
      <p:sp>
        <p:nvSpPr>
          <p:cNvPr id="6" name="Line 6"/>
          <p:cNvSpPr>
            <a:spLocks noChangeShapeType="1"/>
          </p:cNvSpPr>
          <p:nvPr/>
        </p:nvSpPr>
        <p:spPr bwMode="auto">
          <a:xfrm>
            <a:off x="1809093" y="2158493"/>
            <a:ext cx="3404771" cy="0"/>
          </a:xfrm>
          <a:prstGeom prst="line">
            <a:avLst/>
          </a:prstGeom>
          <a:noFill/>
          <a:ln w="57150">
            <a:solidFill>
              <a:srgbClr val="000000"/>
            </a:solidFill>
            <a:round/>
            <a:headEnd/>
            <a:tailEnd type="triangle" w="med" len="med"/>
          </a:ln>
        </p:spPr>
        <p:txBody>
          <a:bodyPr wrap="none" lIns="90000" tIns="46800" rIns="90000" bIns="4680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de-DE" sz="1200" b="1" i="0" u="none" strike="noStrike" kern="0" cap="none" spc="0" normalizeH="0" baseline="0" noProof="0">
              <a:ln>
                <a:noFill/>
              </a:ln>
              <a:solidFill>
                <a:srgbClr val="000000"/>
              </a:solidFill>
              <a:effectLst/>
              <a:uLnTx/>
              <a:uFillTx/>
              <a:latin typeface="Arial Narrow" pitchFamily="34" charset="0"/>
            </a:endParaRPr>
          </a:p>
        </p:txBody>
      </p:sp>
      <p:sp>
        <p:nvSpPr>
          <p:cNvPr id="7" name="Text Box 7"/>
          <p:cNvSpPr txBox="1">
            <a:spLocks noChangeArrowheads="1"/>
          </p:cNvSpPr>
          <p:nvPr/>
        </p:nvSpPr>
        <p:spPr bwMode="auto">
          <a:xfrm>
            <a:off x="4402421" y="3189981"/>
            <a:ext cx="2017107" cy="279180"/>
          </a:xfrm>
          <a:prstGeom prst="rect">
            <a:avLst/>
          </a:prstGeom>
          <a:noFill/>
          <a:ln w="9525">
            <a:noFill/>
            <a:miter lim="800000"/>
            <a:headEnd/>
            <a:tailEnd/>
          </a:ln>
        </p:spPr>
        <p:txBody>
          <a:bodyPr lIns="90000" tIns="46800" rIns="90000" bIns="46800" anchor="ctr">
            <a:spAutoFit/>
          </a:bodyPr>
          <a:lstStyle/>
          <a:p>
            <a:pPr marL="0" marR="0" lvl="0" indent="0" algn="ctr" defTabSz="762000" eaLnBrk="1" fontAlgn="auto" latinLnBrk="0" hangingPunct="1">
              <a:lnSpc>
                <a:spcPct val="100000"/>
              </a:lnSpc>
              <a:spcBef>
                <a:spcPts val="0"/>
              </a:spcBef>
              <a:spcAft>
                <a:spcPts val="0"/>
              </a:spcAft>
              <a:buClrTx/>
              <a:buSzTx/>
              <a:buFontTx/>
              <a:buNone/>
              <a:tabLst/>
              <a:defRPr/>
            </a:pPr>
            <a:r>
              <a:rPr kumimoji="0" lang="en-AU" sz="1200" b="1" i="0" u="none" strike="noStrike" kern="0" cap="none" spc="0" normalizeH="0" baseline="0" noProof="0" dirty="0">
                <a:ln>
                  <a:noFill/>
                </a:ln>
                <a:solidFill>
                  <a:srgbClr val="000000"/>
                </a:solidFill>
                <a:effectLst/>
                <a:uLnTx/>
                <a:uFillTx/>
                <a:latin typeface="Arial Narrow" pitchFamily="34" charset="0"/>
              </a:rPr>
              <a:t> Signed Message S</a:t>
            </a:r>
            <a:r>
              <a:rPr kumimoji="0" lang="en-AU" sz="1200" b="1" i="0" u="none" strike="noStrike" kern="0" cap="none" spc="0" normalizeH="0" baseline="-25000" noProof="0" dirty="0">
                <a:ln>
                  <a:noFill/>
                </a:ln>
                <a:solidFill>
                  <a:srgbClr val="000000"/>
                </a:solidFill>
                <a:effectLst/>
                <a:uLnTx/>
                <a:uFillTx/>
                <a:latin typeface="Arial Narrow" pitchFamily="34" charset="0"/>
              </a:rPr>
              <a:t>a</a:t>
            </a:r>
            <a:endParaRPr kumimoji="0" lang="en-US" sz="1200" b="1" i="0" u="none" strike="noStrike" kern="0" cap="none" spc="0" normalizeH="0" baseline="-25000" noProof="0" dirty="0">
              <a:ln>
                <a:noFill/>
              </a:ln>
              <a:solidFill>
                <a:srgbClr val="000000"/>
              </a:solidFill>
              <a:effectLst/>
              <a:uLnTx/>
              <a:uFillTx/>
              <a:latin typeface="Arial Narrow" pitchFamily="34" charset="0"/>
            </a:endParaRPr>
          </a:p>
        </p:txBody>
      </p:sp>
      <p:sp>
        <p:nvSpPr>
          <p:cNvPr id="8" name="Text Box 8"/>
          <p:cNvSpPr txBox="1">
            <a:spLocks noChangeArrowheads="1"/>
          </p:cNvSpPr>
          <p:nvPr/>
        </p:nvSpPr>
        <p:spPr bwMode="auto">
          <a:xfrm>
            <a:off x="1453444" y="1983582"/>
            <a:ext cx="287556" cy="279180"/>
          </a:xfrm>
          <a:prstGeom prst="rect">
            <a:avLst/>
          </a:prstGeom>
          <a:noFill/>
          <a:ln w="9525">
            <a:noFill/>
            <a:miter lim="800000"/>
            <a:headEnd/>
            <a:tailEnd/>
          </a:ln>
        </p:spPr>
        <p:txBody>
          <a:bodyPr wrap="none" lIns="90000" tIns="46800" rIns="90000" bIns="46800" anchor="ctr">
            <a:spAutoFit/>
          </a:bodyPr>
          <a:lstStyle/>
          <a:p>
            <a:pPr marL="0" marR="0" lvl="0" indent="0" algn="ctr" defTabSz="7620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000000"/>
                </a:solidFill>
                <a:effectLst/>
                <a:uLnTx/>
                <a:uFillTx/>
                <a:latin typeface="Arial Narrow" pitchFamily="34" charset="0"/>
              </a:rPr>
              <a:t>M</a:t>
            </a:r>
          </a:p>
        </p:txBody>
      </p:sp>
      <p:sp>
        <p:nvSpPr>
          <p:cNvPr id="9" name="Text Box 9"/>
          <p:cNvSpPr txBox="1">
            <a:spLocks noChangeArrowheads="1"/>
          </p:cNvSpPr>
          <p:nvPr/>
        </p:nvSpPr>
        <p:spPr bwMode="auto">
          <a:xfrm>
            <a:off x="1930120" y="2272169"/>
            <a:ext cx="2710939" cy="309958"/>
          </a:xfrm>
          <a:prstGeom prst="rect">
            <a:avLst/>
          </a:prstGeom>
          <a:solidFill>
            <a:srgbClr val="99FFCC"/>
          </a:solidFill>
          <a:ln w="9525">
            <a:noFill/>
            <a:miter lim="800000"/>
            <a:headEnd/>
            <a:tailEnd/>
          </a:ln>
        </p:spPr>
        <p:txBody>
          <a:bodyPr lIns="90000" tIns="46800" rIns="90000" bIns="46800" anchor="ctr">
            <a:spAutoFit/>
          </a:bodyPr>
          <a:lstStyle/>
          <a:p>
            <a:pPr marL="0" marR="0" lvl="0" indent="0" defTabSz="7620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a:ln>
                  <a:noFill/>
                </a:ln>
                <a:solidFill>
                  <a:srgbClr val="FC0128"/>
                </a:solidFill>
                <a:effectLst/>
                <a:uLnTx/>
                <a:uFillTx/>
                <a:latin typeface="Arial Narrow" pitchFamily="34" charset="0"/>
                <a:sym typeface="Symbol" pitchFamily="18" charset="2"/>
              </a:rPr>
              <a:t>k</a:t>
            </a:r>
            <a:r>
              <a:rPr kumimoji="0" lang="en-AU" b="1" i="0" u="none" strike="noStrike" kern="0" cap="none" spc="0" normalizeH="0" baseline="0" noProof="0" dirty="0">
                <a:ln>
                  <a:noFill/>
                </a:ln>
                <a:solidFill>
                  <a:srgbClr val="FC0128"/>
                </a:solidFill>
                <a:effectLst/>
                <a:uLnTx/>
                <a:uFillTx/>
                <a:latin typeface="Arial Narrow" pitchFamily="34" charset="0"/>
              </a:rPr>
              <a:t> </a:t>
            </a:r>
            <a:r>
              <a:rPr kumimoji="0" lang="en-AU" b="1" i="0" u="none" strike="noStrike" kern="0" cap="none" spc="0" normalizeH="0" baseline="30000" noProof="0" dirty="0">
                <a:ln>
                  <a:noFill/>
                </a:ln>
                <a:solidFill>
                  <a:srgbClr val="FC0128"/>
                </a:solidFill>
                <a:effectLst/>
                <a:uLnTx/>
                <a:uFillTx/>
                <a:latin typeface="Arial Narrow" pitchFamily="34" charset="0"/>
              </a:rPr>
              <a:t>-1</a:t>
            </a:r>
            <a:r>
              <a:rPr kumimoji="0" lang="en-US" b="1" i="0" u="none" strike="noStrike" kern="0" cap="none" spc="0" normalizeH="0" baseline="0" noProof="0" dirty="0">
                <a:ln>
                  <a:noFill/>
                </a:ln>
                <a:solidFill>
                  <a:srgbClr val="000000"/>
                </a:solidFill>
                <a:effectLst/>
                <a:uLnTx/>
                <a:uFillTx/>
                <a:latin typeface="Arial Narrow" pitchFamily="34" charset="0"/>
              </a:rPr>
              <a:t> ( M - </a:t>
            </a:r>
            <a:r>
              <a:rPr kumimoji="0" lang="en-US" b="1" i="0" u="none" strike="noStrike" kern="0" cap="none" spc="0" normalizeH="0" baseline="0" noProof="0" dirty="0">
                <a:ln>
                  <a:noFill/>
                </a:ln>
                <a:solidFill>
                  <a:srgbClr val="000000"/>
                </a:solidFill>
                <a:effectLst/>
                <a:uLnTx/>
                <a:uFillTx/>
                <a:latin typeface="Arial Narrow" pitchFamily="34" charset="0"/>
                <a:sym typeface="Symbol" pitchFamily="18" charset="2"/>
              </a:rPr>
              <a:t>r</a:t>
            </a:r>
            <a:r>
              <a:rPr kumimoji="0" lang="en-US" b="1" i="0" u="none" strike="noStrike" kern="0" cap="none" spc="0" normalizeH="0" baseline="0" noProof="0" dirty="0">
                <a:ln>
                  <a:noFill/>
                </a:ln>
                <a:solidFill>
                  <a:srgbClr val="023DD0"/>
                </a:solidFill>
                <a:effectLst/>
                <a:uLnTx/>
                <a:uFillTx/>
                <a:latin typeface="Arial Narrow" pitchFamily="34" charset="0"/>
                <a:sym typeface="Symbol" pitchFamily="18" charset="2"/>
              </a:rPr>
              <a:t> </a:t>
            </a:r>
            <a:r>
              <a:rPr kumimoji="0" lang="en-US" b="1" i="0" u="none" strike="noStrike" kern="0" cap="none" spc="0" normalizeH="0" baseline="0" noProof="0" dirty="0">
                <a:ln>
                  <a:noFill/>
                </a:ln>
                <a:solidFill>
                  <a:srgbClr val="000000"/>
                </a:solidFill>
                <a:effectLst/>
                <a:uLnTx/>
                <a:uFillTx/>
                <a:latin typeface="Arial Narrow" pitchFamily="34" charset="0"/>
                <a:sym typeface="Symbol" pitchFamily="18" charset="2"/>
              </a:rPr>
              <a:t>. </a:t>
            </a:r>
            <a:r>
              <a:rPr kumimoji="0" lang="en-AU" b="1" i="0" u="none" strike="noStrike" kern="0" cap="none" spc="0" normalizeH="0" baseline="0" noProof="0" dirty="0" err="1">
                <a:ln>
                  <a:noFill/>
                </a:ln>
                <a:solidFill>
                  <a:srgbClr val="FC0128"/>
                </a:solidFill>
                <a:effectLst/>
                <a:uLnTx/>
                <a:uFillTx/>
                <a:latin typeface="Arial Narrow" pitchFamily="34" charset="0"/>
              </a:rPr>
              <a:t>X</a:t>
            </a:r>
            <a:r>
              <a:rPr kumimoji="0" lang="en-AU" b="1" i="0" u="none" strike="noStrike" kern="0" cap="none" spc="0" normalizeH="0" baseline="-25000" noProof="0" dirty="0" err="1">
                <a:ln>
                  <a:noFill/>
                </a:ln>
                <a:solidFill>
                  <a:srgbClr val="FC0128"/>
                </a:solidFill>
                <a:effectLst/>
                <a:uLnTx/>
                <a:uFillTx/>
                <a:latin typeface="Arial Narrow" pitchFamily="34" charset="0"/>
              </a:rPr>
              <a:t>a</a:t>
            </a:r>
            <a:r>
              <a:rPr kumimoji="0" lang="en-US" b="1" i="0" u="none" strike="noStrike" kern="0" cap="none" spc="0" normalizeH="0" baseline="0" noProof="0" dirty="0">
                <a:ln>
                  <a:noFill/>
                </a:ln>
                <a:solidFill>
                  <a:srgbClr val="000000"/>
                </a:solidFill>
                <a:effectLst/>
                <a:uLnTx/>
                <a:uFillTx/>
                <a:latin typeface="Arial Narrow" pitchFamily="34" charset="0"/>
              </a:rPr>
              <a:t> ) mod (N-1)  =  S</a:t>
            </a:r>
            <a:endParaRPr kumimoji="0" lang="en-AU" b="1" i="0" u="none" strike="noStrike" kern="0" cap="none" spc="0" normalizeH="0" baseline="0" noProof="0" dirty="0">
              <a:ln>
                <a:noFill/>
              </a:ln>
              <a:solidFill>
                <a:srgbClr val="000000"/>
              </a:solidFill>
              <a:effectLst/>
              <a:uLnTx/>
              <a:uFillTx/>
              <a:latin typeface="Arial Narrow" pitchFamily="34" charset="0"/>
            </a:endParaRPr>
          </a:p>
        </p:txBody>
      </p:sp>
      <p:sp>
        <p:nvSpPr>
          <p:cNvPr id="10" name="Text Box 10"/>
          <p:cNvSpPr txBox="1">
            <a:spLocks noChangeArrowheads="1"/>
          </p:cNvSpPr>
          <p:nvPr/>
        </p:nvSpPr>
        <p:spPr bwMode="auto">
          <a:xfrm>
            <a:off x="6099458" y="2604389"/>
            <a:ext cx="1361568" cy="279180"/>
          </a:xfrm>
          <a:prstGeom prst="rect">
            <a:avLst/>
          </a:prstGeom>
          <a:noFill/>
          <a:ln w="9525">
            <a:noFill/>
            <a:miter lim="800000"/>
            <a:headEnd/>
            <a:tailEnd/>
          </a:ln>
        </p:spPr>
        <p:txBody>
          <a:bodyPr wrap="none" lIns="90000" tIns="46800" rIns="90000" bIns="46800" anchor="ctr">
            <a:spAutoFit/>
          </a:bodyPr>
          <a:lstStyle/>
          <a:p>
            <a:pPr marL="0" marR="0" lvl="0" indent="0" algn="ctr" defTabSz="7620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000000"/>
                </a:solidFill>
                <a:effectLst/>
                <a:uLnTx/>
                <a:uFillTx/>
                <a:latin typeface="Arial Narrow" pitchFamily="34" charset="0"/>
              </a:rPr>
              <a:t>Then M is authentic</a:t>
            </a:r>
          </a:p>
        </p:txBody>
      </p:sp>
      <p:sp>
        <p:nvSpPr>
          <p:cNvPr id="11" name="Text Box 11"/>
          <p:cNvSpPr txBox="1">
            <a:spLocks noChangeArrowheads="1"/>
          </p:cNvSpPr>
          <p:nvPr/>
        </p:nvSpPr>
        <p:spPr bwMode="auto">
          <a:xfrm>
            <a:off x="2981155" y="1035227"/>
            <a:ext cx="1980327" cy="340735"/>
          </a:xfrm>
          <a:prstGeom prst="rect">
            <a:avLst/>
          </a:prstGeom>
          <a:noFill/>
          <a:ln w="9525">
            <a:noFill/>
            <a:miter lim="800000"/>
            <a:headEnd/>
            <a:tailEnd/>
          </a:ln>
        </p:spPr>
        <p:txBody>
          <a:bodyPr wrap="none" lIns="90000" tIns="46800" rIns="90000" bIns="46800" anchor="ctr">
            <a:spAutoFit/>
          </a:bodyPr>
          <a:lstStyle/>
          <a:p>
            <a:pPr marL="0" marR="0" lvl="0" indent="0" defTabSz="7620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effectLst/>
                <a:uLnTx/>
                <a:uFillTx/>
                <a:latin typeface="Arial Narrow" pitchFamily="34" charset="0"/>
                <a:sym typeface="Symbol" pitchFamily="18" charset="2"/>
              </a:rPr>
              <a:t>  </a:t>
            </a:r>
            <a:r>
              <a:rPr kumimoji="0" lang="en-US" sz="1600" b="1" i="0" u="none" strike="noStrike" kern="0" cap="none" spc="0" normalizeH="0" baseline="0" noProof="0" dirty="0">
                <a:ln>
                  <a:noFill/>
                </a:ln>
                <a:solidFill>
                  <a:srgbClr val="000000"/>
                </a:solidFill>
                <a:effectLst/>
                <a:uLnTx/>
                <a:uFillTx/>
                <a:latin typeface="Arial Narrow" pitchFamily="34" charset="0"/>
                <a:sym typeface="Symbol" pitchFamily="18" charset="2"/>
              </a:rPr>
              <a:t>is primitive in GF(N)</a:t>
            </a:r>
            <a:endParaRPr kumimoji="0" lang="en-US" sz="1200" b="1" i="0" u="none" strike="noStrike" kern="0" cap="none" spc="0" normalizeH="0" baseline="0" noProof="0" dirty="0">
              <a:ln>
                <a:noFill/>
              </a:ln>
              <a:solidFill>
                <a:srgbClr val="000000"/>
              </a:solidFill>
              <a:effectLst/>
              <a:uLnTx/>
              <a:uFillTx/>
              <a:latin typeface="Arial Narrow" pitchFamily="34" charset="0"/>
            </a:endParaRPr>
          </a:p>
        </p:txBody>
      </p:sp>
      <p:sp>
        <p:nvSpPr>
          <p:cNvPr id="12" name="Text Box 12"/>
          <p:cNvSpPr txBox="1">
            <a:spLocks noChangeArrowheads="1"/>
          </p:cNvSpPr>
          <p:nvPr/>
        </p:nvSpPr>
        <p:spPr bwMode="auto">
          <a:xfrm>
            <a:off x="862958" y="1208039"/>
            <a:ext cx="1892270" cy="648512"/>
          </a:xfrm>
          <a:prstGeom prst="rect">
            <a:avLst/>
          </a:prstGeom>
          <a:noFill/>
          <a:ln w="9525">
            <a:noFill/>
            <a:miter lim="800000"/>
            <a:headEnd/>
            <a:tailEnd/>
          </a:ln>
        </p:spPr>
        <p:txBody>
          <a:bodyPr lIns="90000" tIns="46800" rIns="90000" bIns="46800" anchor="ctr">
            <a:spAutoFit/>
          </a:bodyPr>
          <a:lstStyle/>
          <a:p>
            <a:pPr marL="0" marR="0" lvl="0" indent="0" algn="l" defTabSz="762000" eaLnBrk="1" fontAlgn="auto" latinLnBrk="0" hangingPunct="1">
              <a:lnSpc>
                <a:spcPct val="100000"/>
              </a:lnSpc>
              <a:spcBef>
                <a:spcPts val="0"/>
              </a:spcBef>
              <a:spcAft>
                <a:spcPts val="0"/>
              </a:spcAft>
              <a:buClrTx/>
              <a:buSzTx/>
              <a:buFontTx/>
              <a:buNone/>
              <a:tabLst/>
              <a:defRPr/>
            </a:pPr>
            <a:r>
              <a:rPr kumimoji="0" lang="en-AU" sz="1200" b="1" i="0" u="none" strike="noStrike" kern="0" cap="none" spc="0" normalizeH="0" baseline="0" noProof="0" dirty="0" err="1">
                <a:ln>
                  <a:noFill/>
                </a:ln>
                <a:effectLst/>
                <a:uLnTx/>
                <a:uFillTx/>
                <a:latin typeface="Arial Narrow" pitchFamily="34" charset="0"/>
              </a:rPr>
              <a:t>X</a:t>
            </a:r>
            <a:r>
              <a:rPr kumimoji="0" lang="en-AU" sz="1200" b="1" i="0" u="none" strike="noStrike" kern="0" cap="none" spc="0" normalizeH="0" baseline="-25000" noProof="0" dirty="0" err="1">
                <a:ln>
                  <a:noFill/>
                </a:ln>
                <a:effectLst/>
                <a:uLnTx/>
                <a:uFillTx/>
                <a:latin typeface="Arial Narrow" pitchFamily="34" charset="0"/>
              </a:rPr>
              <a:t>a</a:t>
            </a:r>
            <a:r>
              <a:rPr kumimoji="0" lang="en-AU" sz="1200" b="1" i="0" u="none" strike="noStrike" kern="0" cap="none" spc="0" normalizeH="0" baseline="0" noProof="0" dirty="0">
                <a:ln>
                  <a:noFill/>
                </a:ln>
                <a:effectLst/>
                <a:uLnTx/>
                <a:uFillTx/>
                <a:latin typeface="Arial Narrow" pitchFamily="34" charset="0"/>
              </a:rPr>
              <a:t> = Secret Key of A</a:t>
            </a:r>
          </a:p>
          <a:p>
            <a:pPr marL="0" marR="0" lvl="0" indent="0" algn="l" defTabSz="762000" eaLnBrk="1" fontAlgn="auto" latinLnBrk="0" hangingPunct="1">
              <a:lnSpc>
                <a:spcPct val="100000"/>
              </a:lnSpc>
              <a:spcBef>
                <a:spcPts val="0"/>
              </a:spcBef>
              <a:spcAft>
                <a:spcPts val="0"/>
              </a:spcAft>
              <a:buClrTx/>
              <a:buSzTx/>
              <a:buFontTx/>
              <a:buNone/>
              <a:tabLst/>
              <a:defRPr/>
            </a:pPr>
            <a:endParaRPr kumimoji="0" lang="en-AU" sz="1200" b="1" i="0" u="none" strike="noStrike" kern="0" cap="none" spc="0" normalizeH="0" baseline="0" noProof="0" dirty="0">
              <a:ln>
                <a:noFill/>
              </a:ln>
              <a:effectLst/>
              <a:uLnTx/>
              <a:uFillTx/>
              <a:latin typeface="Arial Narrow" pitchFamily="34" charset="0"/>
            </a:endParaRPr>
          </a:p>
          <a:p>
            <a:pPr marL="0" marR="0" lvl="0" indent="0" algn="l" defTabSz="762000" eaLnBrk="1" fontAlgn="auto" latinLnBrk="0" hangingPunct="1">
              <a:lnSpc>
                <a:spcPct val="100000"/>
              </a:lnSpc>
              <a:spcBef>
                <a:spcPts val="0"/>
              </a:spcBef>
              <a:spcAft>
                <a:spcPts val="0"/>
              </a:spcAft>
              <a:buClrTx/>
              <a:buSzTx/>
              <a:buFontTx/>
              <a:buNone/>
              <a:tabLst/>
              <a:defRPr/>
            </a:pPr>
            <a:r>
              <a:rPr kumimoji="0" lang="en-US" sz="1200" b="1" i="1" u="none" strike="noStrike" kern="0" cap="none" spc="0" normalizeH="0" baseline="0" noProof="0" dirty="0">
                <a:ln>
                  <a:noFill/>
                </a:ln>
                <a:effectLst/>
                <a:uLnTx/>
                <a:uFillTx/>
                <a:latin typeface="Arial Narrow" pitchFamily="34" charset="0"/>
                <a:sym typeface="Symbol" pitchFamily="18" charset="2"/>
              </a:rPr>
              <a:t></a:t>
            </a:r>
            <a:r>
              <a:rPr kumimoji="0" lang="en-AU" sz="1200" b="1" i="0" u="none" strike="noStrike" kern="0" cap="none" spc="0" normalizeH="0" baseline="0" noProof="0" dirty="0">
                <a:ln>
                  <a:noFill/>
                </a:ln>
                <a:effectLst/>
                <a:uLnTx/>
                <a:uFillTx/>
                <a:latin typeface="Arial Narrow" pitchFamily="34" charset="0"/>
              </a:rPr>
              <a:t> </a:t>
            </a:r>
            <a:r>
              <a:rPr kumimoji="0" lang="en-AU" sz="1200" b="1" i="0" u="none" strike="noStrike" kern="0" cap="none" spc="0" normalizeH="0" baseline="30000" noProof="0" dirty="0" err="1">
                <a:ln>
                  <a:noFill/>
                </a:ln>
                <a:effectLst/>
                <a:uLnTx/>
                <a:uFillTx/>
                <a:latin typeface="Arial Narrow" pitchFamily="34" charset="0"/>
              </a:rPr>
              <a:t>Xa</a:t>
            </a:r>
            <a:r>
              <a:rPr kumimoji="0" lang="en-US" sz="1200" b="1" i="1" u="none" strike="noStrike" kern="0" cap="none" spc="0" normalizeH="0" baseline="0" noProof="0" dirty="0">
                <a:ln>
                  <a:noFill/>
                </a:ln>
                <a:effectLst/>
                <a:uLnTx/>
                <a:uFillTx/>
                <a:latin typeface="Arial Narrow" pitchFamily="34" charset="0"/>
                <a:sym typeface="Symbol" pitchFamily="18" charset="2"/>
              </a:rPr>
              <a:t> =  </a:t>
            </a:r>
            <a:r>
              <a:rPr kumimoji="0" lang="en-AU" sz="1200" b="1" i="0" u="none" strike="noStrike" kern="0" cap="none" spc="0" normalizeH="0" baseline="0" noProof="0" dirty="0" err="1">
                <a:ln>
                  <a:noFill/>
                </a:ln>
                <a:effectLst/>
                <a:uLnTx/>
                <a:uFillTx/>
                <a:latin typeface="Arial Narrow" pitchFamily="34" charset="0"/>
              </a:rPr>
              <a:t>y</a:t>
            </a:r>
            <a:r>
              <a:rPr kumimoji="0" lang="en-AU" sz="1200" b="1" i="0" u="none" strike="noStrike" kern="0" cap="none" spc="0" normalizeH="0" baseline="-25000" noProof="0" dirty="0" err="1">
                <a:ln>
                  <a:noFill/>
                </a:ln>
                <a:effectLst/>
                <a:uLnTx/>
                <a:uFillTx/>
                <a:latin typeface="Arial Narrow" pitchFamily="34" charset="0"/>
              </a:rPr>
              <a:t>a</a:t>
            </a:r>
            <a:endParaRPr kumimoji="0" lang="en-AU" sz="1200" b="1" i="0" u="none" strike="noStrike" kern="0" cap="none" spc="0" normalizeH="0" baseline="-25000" noProof="0" dirty="0">
              <a:ln>
                <a:noFill/>
              </a:ln>
              <a:effectLst/>
              <a:uLnTx/>
              <a:uFillTx/>
              <a:latin typeface="Arial Narrow" pitchFamily="34" charset="0"/>
            </a:endParaRPr>
          </a:p>
        </p:txBody>
      </p:sp>
      <p:sp>
        <p:nvSpPr>
          <p:cNvPr id="13" name="Line 13"/>
          <p:cNvSpPr>
            <a:spLocks noChangeShapeType="1"/>
          </p:cNvSpPr>
          <p:nvPr/>
        </p:nvSpPr>
        <p:spPr bwMode="auto">
          <a:xfrm flipV="1">
            <a:off x="5410975" y="2963844"/>
            <a:ext cx="0" cy="251778"/>
          </a:xfrm>
          <a:prstGeom prst="line">
            <a:avLst/>
          </a:prstGeom>
          <a:noFill/>
          <a:ln w="28575">
            <a:solidFill>
              <a:srgbClr val="000000"/>
            </a:solidFill>
            <a:round/>
            <a:headEnd/>
            <a:tailEnd type="triangle" w="med" len="med"/>
          </a:ln>
        </p:spPr>
        <p:txBody>
          <a:bodyPr wrap="none" lIns="90000" tIns="46800" rIns="90000" bIns="4680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de-DE" sz="1200" b="1" i="0" u="none" strike="noStrike" kern="0" cap="none" spc="0" normalizeH="0" baseline="0" noProof="0">
              <a:ln>
                <a:noFill/>
              </a:ln>
              <a:solidFill>
                <a:srgbClr val="000000"/>
              </a:solidFill>
              <a:effectLst/>
              <a:uLnTx/>
              <a:uFillTx/>
              <a:latin typeface="Arial Narrow" pitchFamily="34" charset="0"/>
            </a:endParaRPr>
          </a:p>
        </p:txBody>
      </p:sp>
      <p:sp>
        <p:nvSpPr>
          <p:cNvPr id="14" name="Text Box 14"/>
          <p:cNvSpPr txBox="1">
            <a:spLocks noChangeArrowheads="1"/>
          </p:cNvSpPr>
          <p:nvPr/>
        </p:nvSpPr>
        <p:spPr bwMode="auto">
          <a:xfrm>
            <a:off x="1765428" y="2681459"/>
            <a:ext cx="275956" cy="279180"/>
          </a:xfrm>
          <a:prstGeom prst="rect">
            <a:avLst/>
          </a:prstGeom>
          <a:noFill/>
          <a:ln w="9525">
            <a:noFill/>
            <a:miter lim="800000"/>
            <a:headEnd/>
            <a:tailEnd/>
          </a:ln>
        </p:spPr>
        <p:txBody>
          <a:bodyPr lIns="90000" tIns="46800" rIns="90000" bIns="46800" anchor="ctr">
            <a:spAutoFit/>
          </a:bodyPr>
          <a:lstStyle/>
          <a:p>
            <a:pPr marL="0" marR="0" lvl="0" indent="0" algn="ctr" defTabSz="7620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FC0128"/>
                </a:solidFill>
                <a:effectLst/>
                <a:uLnTx/>
                <a:uFillTx/>
                <a:latin typeface="Arial Narrow" pitchFamily="34" charset="0"/>
              </a:rPr>
              <a:t>k</a:t>
            </a:r>
            <a:endParaRPr kumimoji="0" lang="en-US" sz="1200" b="1" i="0" u="none" strike="noStrike" kern="0" cap="none" spc="0" normalizeH="0" baseline="0" noProof="0" dirty="0">
              <a:ln>
                <a:noFill/>
              </a:ln>
              <a:solidFill>
                <a:srgbClr val="000000"/>
              </a:solidFill>
              <a:effectLst/>
              <a:uLnTx/>
              <a:uFillTx/>
              <a:latin typeface="Arial Narrow" pitchFamily="34" charset="0"/>
            </a:endParaRPr>
          </a:p>
        </p:txBody>
      </p:sp>
      <p:sp>
        <p:nvSpPr>
          <p:cNvPr id="15" name="Text Box 15"/>
          <p:cNvSpPr txBox="1">
            <a:spLocks noChangeArrowheads="1"/>
          </p:cNvSpPr>
          <p:nvPr/>
        </p:nvSpPr>
        <p:spPr bwMode="auto">
          <a:xfrm>
            <a:off x="547580" y="869485"/>
            <a:ext cx="2207648" cy="338554"/>
          </a:xfrm>
          <a:prstGeom prst="rect">
            <a:avLst/>
          </a:prstGeom>
          <a:noFill/>
          <a:ln w="9525">
            <a:noFill/>
            <a:miter lim="800000"/>
            <a:headEnd/>
            <a:tailEnd/>
          </a:ln>
        </p:spPr>
        <p:txBody>
          <a:bodyPr>
            <a:spAutoFit/>
          </a:bodyPr>
          <a:lstStyle/>
          <a:p>
            <a:pPr marL="0" marR="0" lvl="0" indent="0" algn="ctr" defTabSz="762000" eaLnBrk="1" fontAlgn="auto" latinLnBrk="0" hangingPunct="1">
              <a:lnSpc>
                <a:spcPct val="100000"/>
              </a:lnSpc>
              <a:spcBef>
                <a:spcPts val="0"/>
              </a:spcBef>
              <a:spcAft>
                <a:spcPts val="0"/>
              </a:spcAft>
              <a:buClrTx/>
              <a:buSzTx/>
              <a:buFontTx/>
              <a:buNone/>
              <a:tabLst/>
              <a:defRPr/>
            </a:pPr>
            <a:r>
              <a:rPr kumimoji="0" lang="en-US" sz="1600" b="1" i="0" u="sng" strike="noStrike" kern="0" cap="none" spc="0" normalizeH="0" baseline="0" noProof="0" dirty="0">
                <a:ln>
                  <a:noFill/>
                </a:ln>
                <a:solidFill>
                  <a:srgbClr val="FC0128"/>
                </a:solidFill>
                <a:effectLst/>
                <a:uLnTx/>
                <a:uFillTx/>
                <a:latin typeface="Arial Narrow" pitchFamily="34" charset="0"/>
              </a:rPr>
              <a:t>User A signs M     </a:t>
            </a:r>
          </a:p>
        </p:txBody>
      </p:sp>
      <p:sp>
        <p:nvSpPr>
          <p:cNvPr id="16" name="Text Box 16"/>
          <p:cNvSpPr txBox="1">
            <a:spLocks noChangeArrowheads="1"/>
          </p:cNvSpPr>
          <p:nvPr/>
        </p:nvSpPr>
        <p:spPr bwMode="auto">
          <a:xfrm>
            <a:off x="6086410" y="940433"/>
            <a:ext cx="1387664" cy="338554"/>
          </a:xfrm>
          <a:prstGeom prst="rect">
            <a:avLst/>
          </a:prstGeom>
          <a:noFill/>
          <a:ln w="9525">
            <a:noFill/>
            <a:miter lim="800000"/>
            <a:headEnd/>
            <a:tailEnd/>
          </a:ln>
        </p:spPr>
        <p:txBody>
          <a:bodyPr>
            <a:spAutoFit/>
          </a:bodyPr>
          <a:lstStyle/>
          <a:p>
            <a:pPr marL="0" marR="0" lvl="0" indent="0" algn="ctr" defTabSz="762000" eaLnBrk="1" fontAlgn="auto" latinLnBrk="0" hangingPunct="1">
              <a:lnSpc>
                <a:spcPct val="100000"/>
              </a:lnSpc>
              <a:spcBef>
                <a:spcPts val="0"/>
              </a:spcBef>
              <a:spcAft>
                <a:spcPts val="0"/>
              </a:spcAft>
              <a:buClrTx/>
              <a:buSzTx/>
              <a:buFontTx/>
              <a:buNone/>
              <a:tabLst/>
              <a:defRPr/>
            </a:pPr>
            <a:r>
              <a:rPr kumimoji="0" lang="en-US" sz="1600" b="1" i="0" u="sng" strike="noStrike" kern="0" cap="none" spc="0" normalizeH="0" baseline="0" noProof="0" dirty="0">
                <a:ln>
                  <a:noFill/>
                </a:ln>
                <a:solidFill>
                  <a:srgbClr val="FC0128"/>
                </a:solidFill>
                <a:effectLst/>
                <a:uLnTx/>
                <a:uFillTx/>
                <a:latin typeface="Arial Narrow" pitchFamily="34" charset="0"/>
              </a:rPr>
              <a:t>Verifier </a:t>
            </a:r>
            <a:r>
              <a:rPr kumimoji="0" lang="en-US" sz="1600" b="1" i="0" u="none" strike="noStrike" kern="0" cap="none" spc="0" normalizeH="0" baseline="0" noProof="0" dirty="0">
                <a:ln>
                  <a:noFill/>
                </a:ln>
                <a:solidFill>
                  <a:srgbClr val="FC0128"/>
                </a:solidFill>
                <a:effectLst/>
                <a:uLnTx/>
                <a:uFillTx/>
                <a:latin typeface="Arial Narrow" pitchFamily="34" charset="0"/>
              </a:rPr>
              <a:t>    </a:t>
            </a:r>
          </a:p>
        </p:txBody>
      </p:sp>
      <p:sp>
        <p:nvSpPr>
          <p:cNvPr id="17" name="Text Box 17"/>
          <p:cNvSpPr txBox="1">
            <a:spLocks noChangeArrowheads="1"/>
          </p:cNvSpPr>
          <p:nvPr/>
        </p:nvSpPr>
        <p:spPr bwMode="auto">
          <a:xfrm>
            <a:off x="2857723" y="1326384"/>
            <a:ext cx="3089393" cy="340735"/>
          </a:xfrm>
          <a:prstGeom prst="rect">
            <a:avLst/>
          </a:prstGeom>
          <a:noFill/>
          <a:ln w="9525">
            <a:noFill/>
            <a:miter lim="800000"/>
            <a:headEnd/>
            <a:tailEnd/>
          </a:ln>
        </p:spPr>
        <p:txBody>
          <a:bodyPr lIns="90000" tIns="46800" rIns="90000" bIns="46800" anchor="ctr">
            <a:spAutoFit/>
          </a:bodyPr>
          <a:lstStyle/>
          <a:p>
            <a:pPr marL="0" marR="0" lvl="0" indent="0" algn="l" defTabSz="762000" eaLnBrk="1" fontAlgn="auto" latinLnBrk="0" hangingPunct="1">
              <a:lnSpc>
                <a:spcPct val="100000"/>
              </a:lnSpc>
              <a:spcBef>
                <a:spcPts val="0"/>
              </a:spcBef>
              <a:spcAft>
                <a:spcPts val="0"/>
              </a:spcAft>
              <a:buClrTx/>
              <a:buSzTx/>
              <a:buFontTx/>
              <a:buNone/>
              <a:tabLst/>
              <a:defRPr/>
            </a:pPr>
            <a:r>
              <a:rPr kumimoji="0" lang="en-AU" sz="1600" b="1" i="0" u="none" strike="noStrike" kern="0" cap="none" spc="0" normalizeH="0" baseline="0" noProof="0" dirty="0" err="1">
                <a:ln>
                  <a:noFill/>
                </a:ln>
                <a:effectLst/>
                <a:uLnTx/>
                <a:uFillTx/>
                <a:latin typeface="Arial Narrow" pitchFamily="34" charset="0"/>
              </a:rPr>
              <a:t>y</a:t>
            </a:r>
            <a:r>
              <a:rPr kumimoji="0" lang="en-AU" sz="1600" b="1" i="0" u="none" strike="noStrike" kern="0" cap="none" spc="0" normalizeH="0" baseline="-25000" noProof="0" dirty="0" err="1">
                <a:ln>
                  <a:noFill/>
                </a:ln>
                <a:effectLst/>
                <a:uLnTx/>
                <a:uFillTx/>
                <a:latin typeface="Arial Narrow" pitchFamily="34" charset="0"/>
              </a:rPr>
              <a:t>a</a:t>
            </a:r>
            <a:r>
              <a:rPr kumimoji="0" lang="en-AU" sz="1600" b="1" i="0" u="none" strike="noStrike" kern="0" cap="none" spc="0" normalizeH="0" baseline="0" noProof="0" dirty="0">
                <a:ln>
                  <a:noFill/>
                </a:ln>
                <a:effectLst/>
                <a:uLnTx/>
                <a:uFillTx/>
                <a:latin typeface="Arial Narrow" pitchFamily="34" charset="0"/>
              </a:rPr>
              <a:t> </a:t>
            </a:r>
            <a:r>
              <a:rPr kumimoji="0" lang="en-AU" sz="1600" b="1" i="0" u="none" strike="noStrike" kern="0" cap="none" spc="0" normalizeH="0" baseline="0" noProof="0" dirty="0">
                <a:ln>
                  <a:noFill/>
                </a:ln>
                <a:solidFill>
                  <a:srgbClr val="023DD0"/>
                </a:solidFill>
                <a:effectLst/>
                <a:uLnTx/>
                <a:uFillTx/>
                <a:latin typeface="Arial Narrow" pitchFamily="34" charset="0"/>
              </a:rPr>
              <a:t>= </a:t>
            </a:r>
            <a:r>
              <a:rPr kumimoji="0" lang="en-US" sz="1600" b="1" i="0" u="none" strike="noStrike" kern="0" cap="none" spc="0" normalizeH="0" baseline="0" noProof="0" dirty="0">
                <a:ln>
                  <a:noFill/>
                </a:ln>
                <a:solidFill>
                  <a:srgbClr val="000000"/>
                </a:solidFill>
                <a:effectLst/>
                <a:uLnTx/>
                <a:uFillTx/>
                <a:latin typeface="Arial Narrow" pitchFamily="34" charset="0"/>
              </a:rPr>
              <a:t> public key of A                </a:t>
            </a:r>
          </a:p>
        </p:txBody>
      </p:sp>
      <p:sp>
        <p:nvSpPr>
          <p:cNvPr id="18" name="Line 18"/>
          <p:cNvSpPr>
            <a:spLocks noChangeShapeType="1"/>
          </p:cNvSpPr>
          <p:nvPr/>
        </p:nvSpPr>
        <p:spPr bwMode="auto">
          <a:xfrm>
            <a:off x="2133848" y="2839317"/>
            <a:ext cx="378454" cy="0"/>
          </a:xfrm>
          <a:prstGeom prst="line">
            <a:avLst/>
          </a:prstGeom>
          <a:noFill/>
          <a:ln w="28575">
            <a:solidFill>
              <a:srgbClr val="000000"/>
            </a:solidFill>
            <a:round/>
            <a:headEnd/>
            <a:tailEnd type="triangle" w="med" len="med"/>
          </a:ln>
        </p:spPr>
        <p:txBody>
          <a:bodyPr wrap="none" lIns="90000" tIns="46800" rIns="90000" bIns="4680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de-DE" sz="1200" b="1" i="0" u="none" strike="noStrike" kern="0" cap="none" spc="0" normalizeH="0" baseline="0" noProof="0">
              <a:ln>
                <a:noFill/>
              </a:ln>
              <a:solidFill>
                <a:srgbClr val="000000"/>
              </a:solidFill>
              <a:effectLst/>
              <a:uLnTx/>
              <a:uFillTx/>
              <a:latin typeface="Arial Narrow" pitchFamily="34" charset="0"/>
            </a:endParaRPr>
          </a:p>
        </p:txBody>
      </p:sp>
      <p:sp>
        <p:nvSpPr>
          <p:cNvPr id="19" name="Line 19"/>
          <p:cNvSpPr>
            <a:spLocks noChangeShapeType="1"/>
          </p:cNvSpPr>
          <p:nvPr/>
        </p:nvSpPr>
        <p:spPr bwMode="auto">
          <a:xfrm flipV="1">
            <a:off x="1719195" y="1521090"/>
            <a:ext cx="1160870" cy="215214"/>
          </a:xfrm>
          <a:prstGeom prst="line">
            <a:avLst/>
          </a:prstGeom>
          <a:noFill/>
          <a:ln w="28575">
            <a:solidFill>
              <a:srgbClr val="000000"/>
            </a:solidFill>
            <a:round/>
            <a:headEnd/>
            <a:tailEnd type="triangle" w="med" len="med"/>
          </a:ln>
        </p:spPr>
        <p:txBody>
          <a:bodyPr wrap="none" lIns="90000" tIns="46800" rIns="90000" bIns="4680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de-DE" sz="1200" b="1" i="0" u="none" strike="noStrike" kern="0" cap="none" spc="0" normalizeH="0" baseline="0" noProof="0">
              <a:ln>
                <a:noFill/>
              </a:ln>
              <a:solidFill>
                <a:srgbClr val="000000"/>
              </a:solidFill>
              <a:effectLst/>
              <a:uLnTx/>
              <a:uFillTx/>
              <a:latin typeface="Arial Narrow" pitchFamily="34" charset="0"/>
            </a:endParaRPr>
          </a:p>
        </p:txBody>
      </p:sp>
      <p:grpSp>
        <p:nvGrpSpPr>
          <p:cNvPr id="20" name="Group 19"/>
          <p:cNvGrpSpPr>
            <a:grpSpLocks/>
          </p:cNvGrpSpPr>
          <p:nvPr/>
        </p:nvGrpSpPr>
        <p:grpSpPr bwMode="auto">
          <a:xfrm>
            <a:off x="1028447" y="2045082"/>
            <a:ext cx="413934" cy="176751"/>
            <a:chOff x="807" y="2428"/>
            <a:chExt cx="315" cy="178"/>
          </a:xfrm>
        </p:grpSpPr>
        <p:sp>
          <p:nvSpPr>
            <p:cNvPr id="21" name="Freeform 20"/>
            <p:cNvSpPr>
              <a:spLocks noEditPoints="1"/>
            </p:cNvSpPr>
            <p:nvPr/>
          </p:nvSpPr>
          <p:spPr bwMode="auto">
            <a:xfrm>
              <a:off x="807" y="2428"/>
              <a:ext cx="315" cy="178"/>
            </a:xfrm>
            <a:custGeom>
              <a:avLst/>
              <a:gdLst>
                <a:gd name="T0" fmla="*/ 0 w 445"/>
                <a:gd name="T1" fmla="*/ 24 h 207"/>
                <a:gd name="T2" fmla="*/ 67 w 445"/>
                <a:gd name="T3" fmla="*/ 0 h 207"/>
                <a:gd name="T4" fmla="*/ 79 w 445"/>
                <a:gd name="T5" fmla="*/ 71 h 207"/>
                <a:gd name="T6" fmla="*/ 11 w 445"/>
                <a:gd name="T7" fmla="*/ 98 h 207"/>
                <a:gd name="T8" fmla="*/ 0 w 445"/>
                <a:gd name="T9" fmla="*/ 24 h 207"/>
                <a:gd name="T10" fmla="*/ 5 w 445"/>
                <a:gd name="T11" fmla="*/ 25 h 207"/>
                <a:gd name="T12" fmla="*/ 41 w 445"/>
                <a:gd name="T13" fmla="*/ 58 h 207"/>
                <a:gd name="T14" fmla="*/ 63 w 445"/>
                <a:gd name="T15" fmla="*/ 4 h 207"/>
                <a:gd name="T16" fmla="*/ 5 w 445"/>
                <a:gd name="T17" fmla="*/ 25 h 207"/>
                <a:gd name="T18" fmla="*/ 4 w 445"/>
                <a:gd name="T19" fmla="*/ 33 h 207"/>
                <a:gd name="T20" fmla="*/ 13 w 445"/>
                <a:gd name="T21" fmla="*/ 89 h 207"/>
                <a:gd name="T22" fmla="*/ 27 w 445"/>
                <a:gd name="T23" fmla="*/ 52 h 207"/>
                <a:gd name="T24" fmla="*/ 4 w 445"/>
                <a:gd name="T25" fmla="*/ 33 h 207"/>
                <a:gd name="T26" fmla="*/ 66 w 445"/>
                <a:gd name="T27" fmla="*/ 9 h 207"/>
                <a:gd name="T28" fmla="*/ 52 w 445"/>
                <a:gd name="T29" fmla="*/ 43 h 207"/>
                <a:gd name="T30" fmla="*/ 75 w 445"/>
                <a:gd name="T31" fmla="*/ 65 h 207"/>
                <a:gd name="T32" fmla="*/ 66 w 445"/>
                <a:gd name="T33" fmla="*/ 9 h 207"/>
                <a:gd name="T34" fmla="*/ 30 w 445"/>
                <a:gd name="T35" fmla="*/ 56 h 207"/>
                <a:gd name="T36" fmla="*/ 16 w 445"/>
                <a:gd name="T37" fmla="*/ 91 h 207"/>
                <a:gd name="T38" fmla="*/ 73 w 445"/>
                <a:gd name="T39" fmla="*/ 69 h 207"/>
                <a:gd name="T40" fmla="*/ 50 w 445"/>
                <a:gd name="T41" fmla="*/ 47 h 207"/>
                <a:gd name="T42" fmla="*/ 43 w 445"/>
                <a:gd name="T43" fmla="*/ 66 h 207"/>
                <a:gd name="T44" fmla="*/ 30 w 445"/>
                <a:gd name="T45" fmla="*/ 56 h 20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445"/>
                <a:gd name="T70" fmla="*/ 0 h 207"/>
                <a:gd name="T71" fmla="*/ 445 w 445"/>
                <a:gd name="T72" fmla="*/ 207 h 207"/>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445" h="207">
                  <a:moveTo>
                    <a:pt x="0" y="51"/>
                  </a:moveTo>
                  <a:lnTo>
                    <a:pt x="377" y="0"/>
                  </a:lnTo>
                  <a:lnTo>
                    <a:pt x="445" y="152"/>
                  </a:lnTo>
                  <a:lnTo>
                    <a:pt x="67" y="207"/>
                  </a:lnTo>
                  <a:lnTo>
                    <a:pt x="0" y="51"/>
                  </a:lnTo>
                  <a:close/>
                  <a:moveTo>
                    <a:pt x="28" y="55"/>
                  </a:moveTo>
                  <a:lnTo>
                    <a:pt x="231" y="124"/>
                  </a:lnTo>
                  <a:lnTo>
                    <a:pt x="355" y="9"/>
                  </a:lnTo>
                  <a:lnTo>
                    <a:pt x="28" y="55"/>
                  </a:lnTo>
                  <a:close/>
                  <a:moveTo>
                    <a:pt x="22" y="69"/>
                  </a:moveTo>
                  <a:lnTo>
                    <a:pt x="73" y="188"/>
                  </a:lnTo>
                  <a:lnTo>
                    <a:pt x="152" y="110"/>
                  </a:lnTo>
                  <a:lnTo>
                    <a:pt x="22" y="69"/>
                  </a:lnTo>
                  <a:close/>
                  <a:moveTo>
                    <a:pt x="372" y="19"/>
                  </a:moveTo>
                  <a:lnTo>
                    <a:pt x="293" y="92"/>
                  </a:lnTo>
                  <a:lnTo>
                    <a:pt x="422" y="138"/>
                  </a:lnTo>
                  <a:lnTo>
                    <a:pt x="372" y="19"/>
                  </a:lnTo>
                  <a:close/>
                  <a:moveTo>
                    <a:pt x="169" y="119"/>
                  </a:moveTo>
                  <a:lnTo>
                    <a:pt x="90" y="193"/>
                  </a:lnTo>
                  <a:lnTo>
                    <a:pt x="411" y="147"/>
                  </a:lnTo>
                  <a:lnTo>
                    <a:pt x="281" y="101"/>
                  </a:lnTo>
                  <a:lnTo>
                    <a:pt x="242" y="142"/>
                  </a:lnTo>
                  <a:lnTo>
                    <a:pt x="169" y="119"/>
                  </a:lnTo>
                  <a:close/>
                </a:path>
              </a:pathLst>
            </a:custGeom>
            <a:solidFill>
              <a:srgbClr val="00FF00"/>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de-DE" sz="1200" b="1" i="0" u="none" strike="noStrike" kern="0" cap="none" spc="0" normalizeH="0" baseline="0" noProof="0">
                <a:ln>
                  <a:noFill/>
                </a:ln>
                <a:solidFill>
                  <a:srgbClr val="000000"/>
                </a:solidFill>
                <a:effectLst/>
                <a:uLnTx/>
                <a:uFillTx/>
                <a:latin typeface="Arial Narrow" pitchFamily="34" charset="0"/>
              </a:endParaRPr>
            </a:p>
          </p:txBody>
        </p:sp>
        <p:sp>
          <p:nvSpPr>
            <p:cNvPr id="22" name="Freeform 21"/>
            <p:cNvSpPr>
              <a:spLocks/>
            </p:cNvSpPr>
            <p:nvPr/>
          </p:nvSpPr>
          <p:spPr bwMode="auto">
            <a:xfrm>
              <a:off x="807" y="2428"/>
              <a:ext cx="315" cy="178"/>
            </a:xfrm>
            <a:custGeom>
              <a:avLst/>
              <a:gdLst>
                <a:gd name="T0" fmla="*/ 0 w 445"/>
                <a:gd name="T1" fmla="*/ 24 h 207"/>
                <a:gd name="T2" fmla="*/ 67 w 445"/>
                <a:gd name="T3" fmla="*/ 0 h 207"/>
                <a:gd name="T4" fmla="*/ 79 w 445"/>
                <a:gd name="T5" fmla="*/ 71 h 207"/>
                <a:gd name="T6" fmla="*/ 11 w 445"/>
                <a:gd name="T7" fmla="*/ 98 h 207"/>
                <a:gd name="T8" fmla="*/ 0 w 445"/>
                <a:gd name="T9" fmla="*/ 24 h 207"/>
                <a:gd name="T10" fmla="*/ 0 60000 65536"/>
                <a:gd name="T11" fmla="*/ 0 60000 65536"/>
                <a:gd name="T12" fmla="*/ 0 60000 65536"/>
                <a:gd name="T13" fmla="*/ 0 60000 65536"/>
                <a:gd name="T14" fmla="*/ 0 60000 65536"/>
                <a:gd name="T15" fmla="*/ 0 w 445"/>
                <a:gd name="T16" fmla="*/ 0 h 207"/>
                <a:gd name="T17" fmla="*/ 445 w 445"/>
                <a:gd name="T18" fmla="*/ 207 h 207"/>
              </a:gdLst>
              <a:ahLst/>
              <a:cxnLst>
                <a:cxn ang="T10">
                  <a:pos x="T0" y="T1"/>
                </a:cxn>
                <a:cxn ang="T11">
                  <a:pos x="T2" y="T3"/>
                </a:cxn>
                <a:cxn ang="T12">
                  <a:pos x="T4" y="T5"/>
                </a:cxn>
                <a:cxn ang="T13">
                  <a:pos x="T6" y="T7"/>
                </a:cxn>
                <a:cxn ang="T14">
                  <a:pos x="T8" y="T9"/>
                </a:cxn>
              </a:cxnLst>
              <a:rect l="T15" t="T16" r="T17" b="T18"/>
              <a:pathLst>
                <a:path w="445" h="207">
                  <a:moveTo>
                    <a:pt x="0" y="51"/>
                  </a:moveTo>
                  <a:lnTo>
                    <a:pt x="377" y="0"/>
                  </a:lnTo>
                  <a:lnTo>
                    <a:pt x="445" y="152"/>
                  </a:lnTo>
                  <a:lnTo>
                    <a:pt x="67" y="207"/>
                  </a:lnTo>
                  <a:lnTo>
                    <a:pt x="0" y="51"/>
                  </a:lnTo>
                </a:path>
              </a:pathLst>
            </a:custGeom>
            <a:noFill/>
            <a:ln w="17463">
              <a:solidFill>
                <a:srgbClr val="000000"/>
              </a:solidFill>
              <a:prstDash val="solid"/>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de-DE" sz="1200" b="1" i="0" u="none" strike="noStrike" kern="0" cap="none" spc="0" normalizeH="0" baseline="0" noProof="0">
                <a:ln>
                  <a:noFill/>
                </a:ln>
                <a:solidFill>
                  <a:srgbClr val="000000"/>
                </a:solidFill>
                <a:effectLst/>
                <a:uLnTx/>
                <a:uFillTx/>
                <a:latin typeface="Arial Narrow" pitchFamily="34" charset="0"/>
              </a:endParaRPr>
            </a:p>
          </p:txBody>
        </p:sp>
        <p:sp>
          <p:nvSpPr>
            <p:cNvPr id="23" name="Freeform 22"/>
            <p:cNvSpPr>
              <a:spLocks/>
            </p:cNvSpPr>
            <p:nvPr/>
          </p:nvSpPr>
          <p:spPr bwMode="auto">
            <a:xfrm>
              <a:off x="827" y="2435"/>
              <a:ext cx="231" cy="99"/>
            </a:xfrm>
            <a:custGeom>
              <a:avLst/>
              <a:gdLst>
                <a:gd name="T0" fmla="*/ 0 w 327"/>
                <a:gd name="T1" fmla="*/ 22 h 115"/>
                <a:gd name="T2" fmla="*/ 35 w 327"/>
                <a:gd name="T3" fmla="*/ 54 h 115"/>
                <a:gd name="T4" fmla="*/ 57 w 327"/>
                <a:gd name="T5" fmla="*/ 0 h 115"/>
                <a:gd name="T6" fmla="*/ 0 w 327"/>
                <a:gd name="T7" fmla="*/ 22 h 115"/>
                <a:gd name="T8" fmla="*/ 0 60000 65536"/>
                <a:gd name="T9" fmla="*/ 0 60000 65536"/>
                <a:gd name="T10" fmla="*/ 0 60000 65536"/>
                <a:gd name="T11" fmla="*/ 0 60000 65536"/>
                <a:gd name="T12" fmla="*/ 0 w 327"/>
                <a:gd name="T13" fmla="*/ 0 h 115"/>
                <a:gd name="T14" fmla="*/ 327 w 327"/>
                <a:gd name="T15" fmla="*/ 115 h 115"/>
              </a:gdLst>
              <a:ahLst/>
              <a:cxnLst>
                <a:cxn ang="T8">
                  <a:pos x="T0" y="T1"/>
                </a:cxn>
                <a:cxn ang="T9">
                  <a:pos x="T2" y="T3"/>
                </a:cxn>
                <a:cxn ang="T10">
                  <a:pos x="T4" y="T5"/>
                </a:cxn>
                <a:cxn ang="T11">
                  <a:pos x="T6" y="T7"/>
                </a:cxn>
              </a:cxnLst>
              <a:rect l="T12" t="T13" r="T14" b="T15"/>
              <a:pathLst>
                <a:path w="327" h="115">
                  <a:moveTo>
                    <a:pt x="0" y="46"/>
                  </a:moveTo>
                  <a:lnTo>
                    <a:pt x="203" y="115"/>
                  </a:lnTo>
                  <a:lnTo>
                    <a:pt x="327" y="0"/>
                  </a:lnTo>
                  <a:lnTo>
                    <a:pt x="0" y="46"/>
                  </a:lnTo>
                </a:path>
              </a:pathLst>
            </a:custGeom>
            <a:noFill/>
            <a:ln w="17463">
              <a:solidFill>
                <a:srgbClr val="000000"/>
              </a:solidFill>
              <a:prstDash val="solid"/>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de-DE" sz="1200" b="1" i="0" u="none" strike="noStrike" kern="0" cap="none" spc="0" normalizeH="0" baseline="0" noProof="0">
                <a:ln>
                  <a:noFill/>
                </a:ln>
                <a:solidFill>
                  <a:srgbClr val="000000"/>
                </a:solidFill>
                <a:effectLst/>
                <a:uLnTx/>
                <a:uFillTx/>
                <a:latin typeface="Arial Narrow" pitchFamily="34" charset="0"/>
              </a:endParaRPr>
            </a:p>
          </p:txBody>
        </p:sp>
        <p:sp>
          <p:nvSpPr>
            <p:cNvPr id="24" name="Freeform 23"/>
            <p:cNvSpPr>
              <a:spLocks/>
            </p:cNvSpPr>
            <p:nvPr/>
          </p:nvSpPr>
          <p:spPr bwMode="auto">
            <a:xfrm>
              <a:off x="823" y="2486"/>
              <a:ext cx="92" cy="103"/>
            </a:xfrm>
            <a:custGeom>
              <a:avLst/>
              <a:gdLst>
                <a:gd name="T0" fmla="*/ 0 w 130"/>
                <a:gd name="T1" fmla="*/ 0 h 119"/>
                <a:gd name="T2" fmla="*/ 9 w 130"/>
                <a:gd name="T3" fmla="*/ 58 h 119"/>
                <a:gd name="T4" fmla="*/ 23 w 130"/>
                <a:gd name="T5" fmla="*/ 20 h 119"/>
                <a:gd name="T6" fmla="*/ 0 w 130"/>
                <a:gd name="T7" fmla="*/ 0 h 119"/>
                <a:gd name="T8" fmla="*/ 0 60000 65536"/>
                <a:gd name="T9" fmla="*/ 0 60000 65536"/>
                <a:gd name="T10" fmla="*/ 0 60000 65536"/>
                <a:gd name="T11" fmla="*/ 0 60000 65536"/>
                <a:gd name="T12" fmla="*/ 0 w 130"/>
                <a:gd name="T13" fmla="*/ 0 h 119"/>
                <a:gd name="T14" fmla="*/ 130 w 130"/>
                <a:gd name="T15" fmla="*/ 119 h 119"/>
              </a:gdLst>
              <a:ahLst/>
              <a:cxnLst>
                <a:cxn ang="T8">
                  <a:pos x="T0" y="T1"/>
                </a:cxn>
                <a:cxn ang="T9">
                  <a:pos x="T2" y="T3"/>
                </a:cxn>
                <a:cxn ang="T10">
                  <a:pos x="T4" y="T5"/>
                </a:cxn>
                <a:cxn ang="T11">
                  <a:pos x="T6" y="T7"/>
                </a:cxn>
              </a:cxnLst>
              <a:rect l="T12" t="T13" r="T14" b="T15"/>
              <a:pathLst>
                <a:path w="130" h="119">
                  <a:moveTo>
                    <a:pt x="0" y="0"/>
                  </a:moveTo>
                  <a:lnTo>
                    <a:pt x="51" y="119"/>
                  </a:lnTo>
                  <a:lnTo>
                    <a:pt x="130" y="41"/>
                  </a:lnTo>
                  <a:lnTo>
                    <a:pt x="0" y="0"/>
                  </a:lnTo>
                </a:path>
              </a:pathLst>
            </a:custGeom>
            <a:noFill/>
            <a:ln w="17463">
              <a:solidFill>
                <a:srgbClr val="000000"/>
              </a:solidFill>
              <a:prstDash val="solid"/>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de-DE" sz="1200" b="1" i="0" u="none" strike="noStrike" kern="0" cap="none" spc="0" normalizeH="0" baseline="0" noProof="0">
                <a:ln>
                  <a:noFill/>
                </a:ln>
                <a:solidFill>
                  <a:srgbClr val="000000"/>
                </a:solidFill>
                <a:effectLst/>
                <a:uLnTx/>
                <a:uFillTx/>
                <a:latin typeface="Arial Narrow" pitchFamily="34" charset="0"/>
              </a:endParaRPr>
            </a:p>
          </p:txBody>
        </p:sp>
        <p:sp>
          <p:nvSpPr>
            <p:cNvPr id="25" name="Freeform 24"/>
            <p:cNvSpPr>
              <a:spLocks/>
            </p:cNvSpPr>
            <p:nvPr/>
          </p:nvSpPr>
          <p:spPr bwMode="auto">
            <a:xfrm>
              <a:off x="1015" y="2444"/>
              <a:ext cx="91" cy="103"/>
            </a:xfrm>
            <a:custGeom>
              <a:avLst/>
              <a:gdLst>
                <a:gd name="T0" fmla="*/ 14 w 129"/>
                <a:gd name="T1" fmla="*/ 0 h 119"/>
                <a:gd name="T2" fmla="*/ 0 w 129"/>
                <a:gd name="T3" fmla="*/ 36 h 119"/>
                <a:gd name="T4" fmla="*/ 23 w 129"/>
                <a:gd name="T5" fmla="*/ 58 h 119"/>
                <a:gd name="T6" fmla="*/ 14 w 129"/>
                <a:gd name="T7" fmla="*/ 0 h 119"/>
                <a:gd name="T8" fmla="*/ 0 60000 65536"/>
                <a:gd name="T9" fmla="*/ 0 60000 65536"/>
                <a:gd name="T10" fmla="*/ 0 60000 65536"/>
                <a:gd name="T11" fmla="*/ 0 60000 65536"/>
                <a:gd name="T12" fmla="*/ 0 w 129"/>
                <a:gd name="T13" fmla="*/ 0 h 119"/>
                <a:gd name="T14" fmla="*/ 129 w 129"/>
                <a:gd name="T15" fmla="*/ 119 h 119"/>
              </a:gdLst>
              <a:ahLst/>
              <a:cxnLst>
                <a:cxn ang="T8">
                  <a:pos x="T0" y="T1"/>
                </a:cxn>
                <a:cxn ang="T9">
                  <a:pos x="T2" y="T3"/>
                </a:cxn>
                <a:cxn ang="T10">
                  <a:pos x="T4" y="T5"/>
                </a:cxn>
                <a:cxn ang="T11">
                  <a:pos x="T6" y="T7"/>
                </a:cxn>
              </a:cxnLst>
              <a:rect l="T12" t="T13" r="T14" b="T15"/>
              <a:pathLst>
                <a:path w="129" h="119">
                  <a:moveTo>
                    <a:pt x="79" y="0"/>
                  </a:moveTo>
                  <a:lnTo>
                    <a:pt x="0" y="73"/>
                  </a:lnTo>
                  <a:lnTo>
                    <a:pt x="129" y="119"/>
                  </a:lnTo>
                  <a:lnTo>
                    <a:pt x="79" y="0"/>
                  </a:lnTo>
                </a:path>
              </a:pathLst>
            </a:custGeom>
            <a:noFill/>
            <a:ln w="17463">
              <a:solidFill>
                <a:srgbClr val="000000"/>
              </a:solidFill>
              <a:prstDash val="solid"/>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de-DE" sz="1200" b="1" i="0" u="none" strike="noStrike" kern="0" cap="none" spc="0" normalizeH="0" baseline="0" noProof="0">
                <a:ln>
                  <a:noFill/>
                </a:ln>
                <a:solidFill>
                  <a:srgbClr val="000000"/>
                </a:solidFill>
                <a:effectLst/>
                <a:uLnTx/>
                <a:uFillTx/>
                <a:latin typeface="Arial Narrow" pitchFamily="34" charset="0"/>
              </a:endParaRPr>
            </a:p>
          </p:txBody>
        </p:sp>
        <p:sp>
          <p:nvSpPr>
            <p:cNvPr id="26" name="Freeform 25"/>
            <p:cNvSpPr>
              <a:spLocks/>
            </p:cNvSpPr>
            <p:nvPr/>
          </p:nvSpPr>
          <p:spPr bwMode="auto">
            <a:xfrm>
              <a:off x="871" y="2515"/>
              <a:ext cx="227" cy="79"/>
            </a:xfrm>
            <a:custGeom>
              <a:avLst/>
              <a:gdLst>
                <a:gd name="T0" fmla="*/ 14 w 321"/>
                <a:gd name="T1" fmla="*/ 8 h 92"/>
                <a:gd name="T2" fmla="*/ 0 w 321"/>
                <a:gd name="T3" fmla="*/ 43 h 92"/>
                <a:gd name="T4" fmla="*/ 57 w 321"/>
                <a:gd name="T5" fmla="*/ 21 h 92"/>
                <a:gd name="T6" fmla="*/ 33 w 321"/>
                <a:gd name="T7" fmla="*/ 0 h 92"/>
                <a:gd name="T8" fmla="*/ 27 w 321"/>
                <a:gd name="T9" fmla="*/ 19 h 92"/>
                <a:gd name="T10" fmla="*/ 14 w 321"/>
                <a:gd name="T11" fmla="*/ 8 h 92"/>
                <a:gd name="T12" fmla="*/ 0 60000 65536"/>
                <a:gd name="T13" fmla="*/ 0 60000 65536"/>
                <a:gd name="T14" fmla="*/ 0 60000 65536"/>
                <a:gd name="T15" fmla="*/ 0 60000 65536"/>
                <a:gd name="T16" fmla="*/ 0 60000 65536"/>
                <a:gd name="T17" fmla="*/ 0 60000 65536"/>
                <a:gd name="T18" fmla="*/ 0 w 321"/>
                <a:gd name="T19" fmla="*/ 0 h 92"/>
                <a:gd name="T20" fmla="*/ 321 w 321"/>
                <a:gd name="T21" fmla="*/ 92 h 92"/>
              </a:gdLst>
              <a:ahLst/>
              <a:cxnLst>
                <a:cxn ang="T12">
                  <a:pos x="T0" y="T1"/>
                </a:cxn>
                <a:cxn ang="T13">
                  <a:pos x="T2" y="T3"/>
                </a:cxn>
                <a:cxn ang="T14">
                  <a:pos x="T4" y="T5"/>
                </a:cxn>
                <a:cxn ang="T15">
                  <a:pos x="T6" y="T7"/>
                </a:cxn>
                <a:cxn ang="T16">
                  <a:pos x="T8" y="T9"/>
                </a:cxn>
                <a:cxn ang="T17">
                  <a:pos x="T10" y="T11"/>
                </a:cxn>
              </a:cxnLst>
              <a:rect l="T18" t="T19" r="T20" b="T21"/>
              <a:pathLst>
                <a:path w="321" h="92">
                  <a:moveTo>
                    <a:pt x="79" y="18"/>
                  </a:moveTo>
                  <a:lnTo>
                    <a:pt x="0" y="92"/>
                  </a:lnTo>
                  <a:lnTo>
                    <a:pt x="321" y="46"/>
                  </a:lnTo>
                  <a:lnTo>
                    <a:pt x="191" y="0"/>
                  </a:lnTo>
                  <a:lnTo>
                    <a:pt x="152" y="41"/>
                  </a:lnTo>
                  <a:lnTo>
                    <a:pt x="79" y="18"/>
                  </a:lnTo>
                </a:path>
              </a:pathLst>
            </a:custGeom>
            <a:noFill/>
            <a:ln w="17463">
              <a:solidFill>
                <a:srgbClr val="000000"/>
              </a:solidFill>
              <a:prstDash val="solid"/>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de-DE" sz="1200" b="1" i="0" u="none" strike="noStrike" kern="0" cap="none" spc="0" normalizeH="0" baseline="0" noProof="0">
                <a:ln>
                  <a:noFill/>
                </a:ln>
                <a:solidFill>
                  <a:srgbClr val="000000"/>
                </a:solidFill>
                <a:effectLst/>
                <a:uLnTx/>
                <a:uFillTx/>
                <a:latin typeface="Arial Narrow" pitchFamily="34" charset="0"/>
              </a:endParaRPr>
            </a:p>
          </p:txBody>
        </p:sp>
        <p:sp>
          <p:nvSpPr>
            <p:cNvPr id="27" name="Freeform 26"/>
            <p:cNvSpPr>
              <a:spLocks/>
            </p:cNvSpPr>
            <p:nvPr/>
          </p:nvSpPr>
          <p:spPr bwMode="auto">
            <a:xfrm>
              <a:off x="935" y="2459"/>
              <a:ext cx="51" cy="63"/>
            </a:xfrm>
            <a:custGeom>
              <a:avLst/>
              <a:gdLst>
                <a:gd name="T0" fmla="*/ 6 w 73"/>
                <a:gd name="T1" fmla="*/ 22 h 73"/>
                <a:gd name="T2" fmla="*/ 6 w 73"/>
                <a:gd name="T3" fmla="*/ 24 h 73"/>
                <a:gd name="T4" fmla="*/ 2 w 73"/>
                <a:gd name="T5" fmla="*/ 9 h 73"/>
                <a:gd name="T6" fmla="*/ 4 w 73"/>
                <a:gd name="T7" fmla="*/ 34 h 73"/>
                <a:gd name="T8" fmla="*/ 6 w 73"/>
                <a:gd name="T9" fmla="*/ 30 h 73"/>
                <a:gd name="T10" fmla="*/ 6 w 73"/>
                <a:gd name="T11" fmla="*/ 34 h 73"/>
                <a:gd name="T12" fmla="*/ 3 w 73"/>
                <a:gd name="T13" fmla="*/ 35 h 73"/>
                <a:gd name="T14" fmla="*/ 3 w 73"/>
                <a:gd name="T15" fmla="*/ 34 h 73"/>
                <a:gd name="T16" fmla="*/ 4 w 73"/>
                <a:gd name="T17" fmla="*/ 34 h 73"/>
                <a:gd name="T18" fmla="*/ 1 w 73"/>
                <a:gd name="T19" fmla="*/ 9 h 73"/>
                <a:gd name="T20" fmla="*/ 1 w 73"/>
                <a:gd name="T21" fmla="*/ 11 h 73"/>
                <a:gd name="T22" fmla="*/ 0 w 73"/>
                <a:gd name="T23" fmla="*/ 11 h 73"/>
                <a:gd name="T24" fmla="*/ 0 w 73"/>
                <a:gd name="T25" fmla="*/ 9 h 73"/>
                <a:gd name="T26" fmla="*/ 2 w 73"/>
                <a:gd name="T27" fmla="*/ 7 h 73"/>
                <a:gd name="T28" fmla="*/ 6 w 73"/>
                <a:gd name="T29" fmla="*/ 22 h 73"/>
                <a:gd name="T30" fmla="*/ 6 w 73"/>
                <a:gd name="T31" fmla="*/ 3 h 73"/>
                <a:gd name="T32" fmla="*/ 8 w 73"/>
                <a:gd name="T33" fmla="*/ 0 h 73"/>
                <a:gd name="T34" fmla="*/ 9 w 73"/>
                <a:gd name="T35" fmla="*/ 0 h 73"/>
                <a:gd name="T36" fmla="*/ 9 w 73"/>
                <a:gd name="T37" fmla="*/ 3 h 73"/>
                <a:gd name="T38" fmla="*/ 8 w 73"/>
                <a:gd name="T39" fmla="*/ 3 h 73"/>
                <a:gd name="T40" fmla="*/ 12 w 73"/>
                <a:gd name="T41" fmla="*/ 26 h 73"/>
                <a:gd name="T42" fmla="*/ 12 w 73"/>
                <a:gd name="T43" fmla="*/ 26 h 73"/>
                <a:gd name="T44" fmla="*/ 12 w 73"/>
                <a:gd name="T45" fmla="*/ 26 h 73"/>
                <a:gd name="T46" fmla="*/ 9 w 73"/>
                <a:gd name="T47" fmla="*/ 29 h 73"/>
                <a:gd name="T48" fmla="*/ 8 w 73"/>
                <a:gd name="T49" fmla="*/ 29 h 73"/>
                <a:gd name="T50" fmla="*/ 9 w 73"/>
                <a:gd name="T51" fmla="*/ 29 h 73"/>
                <a:gd name="T52" fmla="*/ 10 w 73"/>
                <a:gd name="T53" fmla="*/ 26 h 73"/>
                <a:gd name="T54" fmla="*/ 7 w 73"/>
                <a:gd name="T55" fmla="*/ 4 h 73"/>
                <a:gd name="T56" fmla="*/ 6 w 73"/>
                <a:gd name="T57" fmla="*/ 22 h 73"/>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73"/>
                <a:gd name="T88" fmla="*/ 0 h 73"/>
                <a:gd name="T89" fmla="*/ 73 w 73"/>
                <a:gd name="T90" fmla="*/ 73 h 73"/>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73" h="73">
                  <a:moveTo>
                    <a:pt x="39" y="46"/>
                  </a:moveTo>
                  <a:lnTo>
                    <a:pt x="34" y="50"/>
                  </a:lnTo>
                  <a:lnTo>
                    <a:pt x="11" y="18"/>
                  </a:lnTo>
                  <a:lnTo>
                    <a:pt x="23" y="69"/>
                  </a:lnTo>
                  <a:lnTo>
                    <a:pt x="34" y="64"/>
                  </a:lnTo>
                  <a:lnTo>
                    <a:pt x="34" y="69"/>
                  </a:lnTo>
                  <a:lnTo>
                    <a:pt x="17" y="73"/>
                  </a:lnTo>
                  <a:lnTo>
                    <a:pt x="17" y="69"/>
                  </a:lnTo>
                  <a:lnTo>
                    <a:pt x="23" y="69"/>
                  </a:lnTo>
                  <a:lnTo>
                    <a:pt x="6" y="18"/>
                  </a:lnTo>
                  <a:lnTo>
                    <a:pt x="6" y="23"/>
                  </a:lnTo>
                  <a:lnTo>
                    <a:pt x="0" y="23"/>
                  </a:lnTo>
                  <a:lnTo>
                    <a:pt x="0" y="18"/>
                  </a:lnTo>
                  <a:lnTo>
                    <a:pt x="11" y="14"/>
                  </a:lnTo>
                  <a:lnTo>
                    <a:pt x="39" y="46"/>
                  </a:lnTo>
                  <a:lnTo>
                    <a:pt x="39" y="5"/>
                  </a:lnTo>
                  <a:lnTo>
                    <a:pt x="51" y="0"/>
                  </a:lnTo>
                  <a:lnTo>
                    <a:pt x="56" y="0"/>
                  </a:lnTo>
                  <a:lnTo>
                    <a:pt x="56" y="5"/>
                  </a:lnTo>
                  <a:lnTo>
                    <a:pt x="51" y="5"/>
                  </a:lnTo>
                  <a:lnTo>
                    <a:pt x="68" y="55"/>
                  </a:lnTo>
                  <a:lnTo>
                    <a:pt x="73" y="55"/>
                  </a:lnTo>
                  <a:lnTo>
                    <a:pt x="68" y="55"/>
                  </a:lnTo>
                  <a:lnTo>
                    <a:pt x="56" y="60"/>
                  </a:lnTo>
                  <a:lnTo>
                    <a:pt x="51" y="60"/>
                  </a:lnTo>
                  <a:lnTo>
                    <a:pt x="56" y="60"/>
                  </a:lnTo>
                  <a:lnTo>
                    <a:pt x="62" y="55"/>
                  </a:lnTo>
                  <a:lnTo>
                    <a:pt x="45" y="9"/>
                  </a:lnTo>
                  <a:lnTo>
                    <a:pt x="39" y="46"/>
                  </a:lnTo>
                </a:path>
              </a:pathLst>
            </a:custGeom>
            <a:noFill/>
            <a:ln w="17463">
              <a:solidFill>
                <a:srgbClr val="000000"/>
              </a:solidFill>
              <a:prstDash val="solid"/>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de-DE" sz="1200" b="1" i="0" u="none" strike="noStrike" kern="0" cap="none" spc="0" normalizeH="0" baseline="0" noProof="0">
                <a:ln>
                  <a:noFill/>
                </a:ln>
                <a:solidFill>
                  <a:srgbClr val="000000"/>
                </a:solidFill>
                <a:effectLst/>
                <a:uLnTx/>
                <a:uFillTx/>
                <a:latin typeface="Arial Narrow" pitchFamily="34" charset="0"/>
              </a:endParaRPr>
            </a:p>
          </p:txBody>
        </p:sp>
      </p:grpSp>
      <p:sp>
        <p:nvSpPr>
          <p:cNvPr id="28" name="Text Box 28"/>
          <p:cNvSpPr txBox="1">
            <a:spLocks noChangeArrowheads="1"/>
          </p:cNvSpPr>
          <p:nvPr/>
        </p:nvSpPr>
        <p:spPr bwMode="auto">
          <a:xfrm>
            <a:off x="925556" y="2991906"/>
            <a:ext cx="1494814" cy="463846"/>
          </a:xfrm>
          <a:prstGeom prst="rect">
            <a:avLst/>
          </a:prstGeom>
          <a:solidFill>
            <a:srgbClr val="99FFCC"/>
          </a:solidFill>
          <a:ln w="9525">
            <a:noFill/>
            <a:miter lim="800000"/>
            <a:headEnd/>
            <a:tailEnd/>
          </a:ln>
        </p:spPr>
        <p:txBody>
          <a:bodyPr wrap="square" lIns="90000" tIns="46800" rIns="90000" bIns="46800" anchor="ctr">
            <a:spAutoFit/>
          </a:bodyPr>
          <a:lstStyle/>
          <a:p>
            <a:pPr marL="0" marR="0" lvl="0" indent="0" defTabSz="7620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FC0128"/>
                </a:solidFill>
                <a:effectLst/>
                <a:uLnTx/>
                <a:uFillTx/>
                <a:latin typeface="Arial Narrow" pitchFamily="34" charset="0"/>
                <a:sym typeface="Symbol" pitchFamily="18" charset="2"/>
              </a:rPr>
              <a:t>k</a:t>
            </a:r>
            <a:r>
              <a:rPr kumimoji="0" lang="en-US" sz="1200" b="1" i="0" u="none" strike="noStrike" kern="0" cap="none" spc="0" normalizeH="0" baseline="0" noProof="0" dirty="0">
                <a:ln>
                  <a:noFill/>
                </a:ln>
                <a:solidFill>
                  <a:srgbClr val="000000"/>
                </a:solidFill>
                <a:effectLst/>
                <a:uLnTx/>
                <a:uFillTx/>
                <a:latin typeface="Arial Narrow" pitchFamily="34" charset="0"/>
                <a:sym typeface="Symbol" pitchFamily="18" charset="2"/>
              </a:rPr>
              <a:t> Random unit</a:t>
            </a:r>
          </a:p>
          <a:p>
            <a:pPr marL="0" marR="0" lvl="0" indent="0" defTabSz="7620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000000"/>
                </a:solidFill>
                <a:effectLst/>
                <a:uLnTx/>
                <a:uFillTx/>
                <a:latin typeface="Arial Narrow" pitchFamily="34" charset="0"/>
                <a:sym typeface="Symbol" pitchFamily="18" charset="2"/>
              </a:rPr>
              <a:t> in Z</a:t>
            </a:r>
            <a:r>
              <a:rPr kumimoji="0" lang="en-US" sz="1200" b="1" i="0" u="none" strike="noStrike" kern="0" cap="none" spc="0" normalizeH="0" baseline="-25000" noProof="0" dirty="0">
                <a:ln>
                  <a:noFill/>
                </a:ln>
                <a:solidFill>
                  <a:srgbClr val="000000"/>
                </a:solidFill>
                <a:effectLst/>
                <a:uLnTx/>
                <a:uFillTx/>
                <a:latin typeface="Arial Narrow" pitchFamily="34" charset="0"/>
                <a:sym typeface="Symbol" pitchFamily="18" charset="2"/>
              </a:rPr>
              <a:t>N-1</a:t>
            </a:r>
          </a:p>
        </p:txBody>
      </p:sp>
      <p:sp>
        <p:nvSpPr>
          <p:cNvPr id="29" name="Rectangle 28"/>
          <p:cNvSpPr>
            <a:spLocks noChangeArrowheads="1"/>
          </p:cNvSpPr>
          <p:nvPr/>
        </p:nvSpPr>
        <p:spPr bwMode="auto">
          <a:xfrm>
            <a:off x="2511138" y="2691202"/>
            <a:ext cx="1525314" cy="296230"/>
          </a:xfrm>
          <a:prstGeom prst="rect">
            <a:avLst/>
          </a:prstGeom>
          <a:solidFill>
            <a:srgbClr val="99FFCC"/>
          </a:solidFill>
          <a:ln w="28575">
            <a:solidFill>
              <a:srgbClr val="000000"/>
            </a:solidFill>
            <a:miter lim="800000"/>
            <a:headEnd/>
            <a:tailEnd/>
          </a:ln>
        </p:spPr>
        <p:txBody>
          <a:bodyPr wrap="none" lIns="90000" tIns="46800" rIns="90000" bIns="4680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de-DE" sz="1200" b="1" i="0" u="none" strike="noStrike" kern="0" cap="none" spc="0" normalizeH="0" baseline="0" noProof="0">
              <a:ln>
                <a:noFill/>
              </a:ln>
              <a:solidFill>
                <a:srgbClr val="000000"/>
              </a:solidFill>
              <a:effectLst/>
              <a:uLnTx/>
              <a:uFillTx/>
              <a:latin typeface="Arial Narrow" pitchFamily="34" charset="0"/>
            </a:endParaRPr>
          </a:p>
        </p:txBody>
      </p:sp>
      <p:sp>
        <p:nvSpPr>
          <p:cNvPr id="30" name="Text Box 30"/>
          <p:cNvSpPr txBox="1">
            <a:spLocks noChangeArrowheads="1"/>
          </p:cNvSpPr>
          <p:nvPr/>
        </p:nvSpPr>
        <p:spPr bwMode="auto">
          <a:xfrm>
            <a:off x="2385578" y="2660935"/>
            <a:ext cx="1639967" cy="309958"/>
          </a:xfrm>
          <a:prstGeom prst="rect">
            <a:avLst/>
          </a:prstGeom>
          <a:noFill/>
          <a:ln w="9525">
            <a:noFill/>
            <a:miter lim="800000"/>
            <a:headEnd/>
            <a:tailEnd/>
          </a:ln>
        </p:spPr>
        <p:txBody>
          <a:bodyPr lIns="90000" tIns="46800" rIns="90000" bIns="46800" anchor="ctr">
            <a:spAutoFit/>
          </a:bodyPr>
          <a:lstStyle/>
          <a:p>
            <a:pPr marL="0" marR="0" lvl="0" indent="0" algn="ctr" defTabSz="7620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a:ln>
                  <a:noFill/>
                </a:ln>
                <a:solidFill>
                  <a:sysClr val="windowText" lastClr="000000"/>
                </a:solidFill>
                <a:effectLst/>
                <a:uLnTx/>
                <a:uFillTx/>
                <a:latin typeface="Arial Narrow" pitchFamily="34" charset="0"/>
                <a:sym typeface="Symbol" pitchFamily="18" charset="2"/>
              </a:rPr>
              <a:t></a:t>
            </a:r>
            <a:r>
              <a:rPr kumimoji="0" lang="en-AU" b="1" i="0" u="none" strike="noStrike" kern="0" cap="none" spc="0" normalizeH="0" baseline="30000" noProof="0" dirty="0">
                <a:ln>
                  <a:noFill/>
                </a:ln>
                <a:solidFill>
                  <a:srgbClr val="FF0000"/>
                </a:solidFill>
                <a:effectLst/>
                <a:uLnTx/>
                <a:uFillTx/>
                <a:latin typeface="Arial Narrow" pitchFamily="34" charset="0"/>
              </a:rPr>
              <a:t>k</a:t>
            </a:r>
            <a:r>
              <a:rPr kumimoji="0" lang="en-US" b="1" i="0" u="none" strike="noStrike" kern="0" cap="none" spc="0" normalizeH="0" baseline="0" noProof="0" dirty="0">
                <a:ln>
                  <a:noFill/>
                </a:ln>
                <a:solidFill>
                  <a:sysClr val="windowText" lastClr="000000"/>
                </a:solidFill>
                <a:effectLst/>
                <a:uLnTx/>
                <a:uFillTx/>
                <a:latin typeface="Arial Narrow" pitchFamily="34" charset="0"/>
                <a:sym typeface="Symbol" pitchFamily="18" charset="2"/>
              </a:rPr>
              <a:t> =  </a:t>
            </a:r>
            <a:r>
              <a:rPr kumimoji="0" lang="en-US" b="1" i="0" u="none" strike="noStrike" kern="0" cap="none" spc="0" normalizeH="0" baseline="0" noProof="0" dirty="0">
                <a:ln>
                  <a:noFill/>
                </a:ln>
                <a:solidFill>
                  <a:srgbClr val="000000"/>
                </a:solidFill>
                <a:effectLst/>
                <a:uLnTx/>
                <a:uFillTx/>
                <a:latin typeface="Arial Narrow" pitchFamily="34" charset="0"/>
                <a:sym typeface="Symbol" pitchFamily="18" charset="2"/>
              </a:rPr>
              <a:t>r</a:t>
            </a:r>
          </a:p>
        </p:txBody>
      </p:sp>
      <p:sp>
        <p:nvSpPr>
          <p:cNvPr id="31" name="Text Box 31"/>
          <p:cNvSpPr txBox="1">
            <a:spLocks noChangeArrowheads="1"/>
          </p:cNvSpPr>
          <p:nvPr/>
        </p:nvSpPr>
        <p:spPr bwMode="auto">
          <a:xfrm>
            <a:off x="5238286" y="1966537"/>
            <a:ext cx="287556" cy="1017844"/>
          </a:xfrm>
          <a:prstGeom prst="rect">
            <a:avLst/>
          </a:prstGeom>
          <a:solidFill>
            <a:srgbClr val="99FFCC"/>
          </a:solidFill>
          <a:ln w="9525">
            <a:solidFill>
              <a:srgbClr val="000000"/>
            </a:solidFill>
            <a:miter lim="800000"/>
            <a:headEnd/>
            <a:tailEnd/>
          </a:ln>
        </p:spPr>
        <p:txBody>
          <a:bodyPr wrap="none" lIns="90000" tIns="46800" rIns="90000" bIns="46800" anchor="ctr">
            <a:spAutoFit/>
          </a:bodyPr>
          <a:lstStyle/>
          <a:p>
            <a:pPr marL="0" marR="0" lvl="0" indent="0" algn="ctr" defTabSz="7620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a:ln>
                  <a:noFill/>
                </a:ln>
                <a:solidFill>
                  <a:srgbClr val="000000"/>
                </a:solidFill>
                <a:effectLst/>
                <a:uLnTx/>
                <a:uFillTx/>
                <a:latin typeface="Arial Narrow" pitchFamily="34" charset="0"/>
              </a:rPr>
              <a:t>M</a:t>
            </a:r>
          </a:p>
          <a:p>
            <a:pPr marL="0" marR="0" lvl="0" indent="0" algn="ctr" defTabSz="7620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a:ln>
                <a:noFill/>
              </a:ln>
              <a:solidFill>
                <a:srgbClr val="000000"/>
              </a:solidFill>
              <a:effectLst/>
              <a:uLnTx/>
              <a:uFillTx/>
              <a:latin typeface="Arial Narrow" pitchFamily="34" charset="0"/>
            </a:endParaRPr>
          </a:p>
          <a:p>
            <a:pPr marL="0" marR="0" lvl="0" indent="0" algn="ctr" defTabSz="7620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a:ln>
                  <a:noFill/>
                </a:ln>
                <a:solidFill>
                  <a:srgbClr val="000000"/>
                </a:solidFill>
                <a:effectLst/>
                <a:uLnTx/>
                <a:uFillTx/>
                <a:latin typeface="Arial Narrow" pitchFamily="34" charset="0"/>
              </a:rPr>
              <a:t>S</a:t>
            </a:r>
          </a:p>
          <a:p>
            <a:pPr marL="0" marR="0" lvl="0" indent="0" algn="ctr" defTabSz="7620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a:ln>
                <a:noFill/>
              </a:ln>
              <a:solidFill>
                <a:srgbClr val="000000"/>
              </a:solidFill>
              <a:effectLst/>
              <a:uLnTx/>
              <a:uFillTx/>
              <a:latin typeface="Arial Narrow" pitchFamily="34" charset="0"/>
            </a:endParaRPr>
          </a:p>
          <a:p>
            <a:pPr marL="0" marR="0" lvl="0" indent="0" algn="ctr" defTabSz="7620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a:ln>
                  <a:noFill/>
                </a:ln>
                <a:solidFill>
                  <a:srgbClr val="000000"/>
                </a:solidFill>
                <a:effectLst/>
                <a:uLnTx/>
                <a:uFillTx/>
                <a:latin typeface="Arial Narrow" pitchFamily="34" charset="0"/>
              </a:rPr>
              <a:t>r</a:t>
            </a:r>
          </a:p>
        </p:txBody>
      </p:sp>
      <p:sp>
        <p:nvSpPr>
          <p:cNvPr id="32" name="Text Box 33"/>
          <p:cNvSpPr txBox="1">
            <a:spLocks noChangeArrowheads="1"/>
          </p:cNvSpPr>
          <p:nvPr/>
        </p:nvSpPr>
        <p:spPr bwMode="auto">
          <a:xfrm>
            <a:off x="5913750" y="2250309"/>
            <a:ext cx="1884147" cy="309958"/>
          </a:xfrm>
          <a:prstGeom prst="rect">
            <a:avLst/>
          </a:prstGeom>
          <a:noFill/>
          <a:ln w="9525">
            <a:noFill/>
            <a:miter lim="800000"/>
            <a:headEnd/>
            <a:tailEnd/>
          </a:ln>
        </p:spPr>
        <p:txBody>
          <a:bodyPr wrap="none" lIns="90000" tIns="46800" rIns="90000" bIns="46800" anchor="ctr">
            <a:spAutoFit/>
          </a:bodyPr>
          <a:lstStyle/>
          <a:p>
            <a:pPr marL="0" marR="0" lvl="0" indent="0" defTabSz="762000" eaLnBrk="1" fontAlgn="auto" latinLnBrk="0" hangingPunct="1">
              <a:lnSpc>
                <a:spcPct val="100000"/>
              </a:lnSpc>
              <a:spcBef>
                <a:spcPts val="0"/>
              </a:spcBef>
              <a:spcAft>
                <a:spcPts val="0"/>
              </a:spcAft>
              <a:buClrTx/>
              <a:buSzTx/>
              <a:buFontTx/>
              <a:buNone/>
              <a:tabLst/>
              <a:defRPr/>
            </a:pPr>
            <a:r>
              <a:rPr kumimoji="0" lang="en-US" b="1" i="1" u="none" strike="noStrike" kern="0" cap="none" spc="0" normalizeH="0" baseline="0" noProof="0" dirty="0">
                <a:ln>
                  <a:noFill/>
                </a:ln>
                <a:solidFill>
                  <a:srgbClr val="000000"/>
                </a:solidFill>
                <a:effectLst/>
                <a:uLnTx/>
                <a:uFillTx/>
                <a:latin typeface="Arial Narrow" pitchFamily="34" charset="0"/>
                <a:sym typeface="Symbol" pitchFamily="18" charset="2"/>
              </a:rPr>
              <a:t> </a:t>
            </a:r>
            <a:r>
              <a:rPr kumimoji="0" lang="en-US" b="1" i="1" u="none" strike="noStrike" kern="0" cap="none" spc="0" normalizeH="0" baseline="30000" noProof="0" dirty="0">
                <a:ln>
                  <a:noFill/>
                </a:ln>
                <a:solidFill>
                  <a:srgbClr val="000000"/>
                </a:solidFill>
                <a:effectLst/>
                <a:uLnTx/>
                <a:uFillTx/>
                <a:latin typeface="Arial Narrow" pitchFamily="34" charset="0"/>
                <a:sym typeface="Symbol" pitchFamily="18" charset="2"/>
              </a:rPr>
              <a:t>M</a:t>
            </a:r>
            <a:r>
              <a:rPr kumimoji="0" lang="en-US" b="1" i="1" u="none" strike="noStrike" kern="0" cap="none" spc="0" normalizeH="0" baseline="0" noProof="0" dirty="0">
                <a:ln>
                  <a:noFill/>
                </a:ln>
                <a:solidFill>
                  <a:srgbClr val="000000"/>
                </a:solidFill>
                <a:effectLst/>
                <a:uLnTx/>
                <a:uFillTx/>
                <a:latin typeface="Arial Narrow" pitchFamily="34" charset="0"/>
                <a:sym typeface="Symbol" pitchFamily="18" charset="2"/>
              </a:rPr>
              <a:t>    = </a:t>
            </a:r>
            <a:r>
              <a:rPr kumimoji="0" lang="en-AU" b="1" i="0" u="none" strike="noStrike" kern="0" cap="none" spc="0" normalizeH="0" baseline="0" noProof="0" dirty="0">
                <a:ln>
                  <a:noFill/>
                </a:ln>
                <a:solidFill>
                  <a:srgbClr val="000000"/>
                </a:solidFill>
                <a:effectLst/>
                <a:uLnTx/>
                <a:uFillTx/>
                <a:latin typeface="Arial Narrow" pitchFamily="34" charset="0"/>
              </a:rPr>
              <a:t> </a:t>
            </a:r>
            <a:r>
              <a:rPr kumimoji="0" lang="en-AU" b="1" i="0" u="none" strike="noStrike" kern="0" cap="none" spc="0" normalizeH="0" baseline="0" noProof="0" dirty="0" err="1">
                <a:ln>
                  <a:noFill/>
                </a:ln>
                <a:solidFill>
                  <a:srgbClr val="000000"/>
                </a:solidFill>
                <a:effectLst/>
                <a:uLnTx/>
                <a:uFillTx/>
                <a:latin typeface="Arial Narrow" pitchFamily="34" charset="0"/>
              </a:rPr>
              <a:t>y</a:t>
            </a:r>
            <a:r>
              <a:rPr kumimoji="0" lang="en-AU" b="1" i="0" u="none" strike="noStrike" kern="0" cap="none" spc="0" normalizeH="0" baseline="-25000" noProof="0" dirty="0" err="1">
                <a:ln>
                  <a:noFill/>
                </a:ln>
                <a:solidFill>
                  <a:srgbClr val="000000"/>
                </a:solidFill>
                <a:effectLst/>
                <a:uLnTx/>
                <a:uFillTx/>
                <a:latin typeface="Arial Narrow" pitchFamily="34" charset="0"/>
              </a:rPr>
              <a:t>a</a:t>
            </a:r>
            <a:r>
              <a:rPr kumimoji="0" lang="en-AU" b="1" i="0" u="none" strike="noStrike" kern="0" cap="none" spc="0" normalizeH="0" baseline="30000" noProof="0" dirty="0" err="1">
                <a:ln>
                  <a:noFill/>
                </a:ln>
                <a:solidFill>
                  <a:srgbClr val="000000"/>
                </a:solidFill>
                <a:effectLst/>
                <a:uLnTx/>
                <a:uFillTx/>
                <a:latin typeface="Arial Narrow" pitchFamily="34" charset="0"/>
              </a:rPr>
              <a:t>r</a:t>
            </a:r>
            <a:r>
              <a:rPr kumimoji="0" lang="en-AU" b="1" i="0" u="none" strike="noStrike" kern="0" cap="none" spc="0" normalizeH="0" baseline="-25000" noProof="0" dirty="0">
                <a:ln>
                  <a:noFill/>
                </a:ln>
                <a:solidFill>
                  <a:srgbClr val="000000"/>
                </a:solidFill>
                <a:effectLst/>
                <a:uLnTx/>
                <a:uFillTx/>
                <a:latin typeface="Arial Narrow" pitchFamily="34" charset="0"/>
              </a:rPr>
              <a:t>  </a:t>
            </a:r>
            <a:r>
              <a:rPr kumimoji="0" lang="en-US" b="1" i="0" u="none" strike="noStrike" kern="0" cap="none" spc="0" normalizeH="0" baseline="0" noProof="0" dirty="0">
                <a:ln>
                  <a:noFill/>
                </a:ln>
                <a:solidFill>
                  <a:srgbClr val="000000"/>
                </a:solidFill>
                <a:effectLst/>
                <a:uLnTx/>
                <a:uFillTx/>
                <a:latin typeface="Arial Narrow" pitchFamily="34" charset="0"/>
                <a:sym typeface="Symbol" pitchFamily="18" charset="2"/>
              </a:rPr>
              <a:t>.</a:t>
            </a:r>
            <a:r>
              <a:rPr kumimoji="0" lang="en-AU" b="1" i="0" u="none" strike="noStrike" kern="0" cap="none" spc="0" normalizeH="0" baseline="0" noProof="0" dirty="0">
                <a:ln>
                  <a:noFill/>
                </a:ln>
                <a:solidFill>
                  <a:srgbClr val="000000"/>
                </a:solidFill>
                <a:effectLst/>
                <a:uLnTx/>
                <a:uFillTx/>
                <a:latin typeface="Arial Narrow" pitchFamily="34" charset="0"/>
              </a:rPr>
              <a:t>  r </a:t>
            </a:r>
            <a:r>
              <a:rPr kumimoji="0" lang="en-AU" b="1" i="0" u="none" strike="noStrike" kern="0" cap="none" spc="0" normalizeH="0" baseline="30000" noProof="0" dirty="0">
                <a:ln>
                  <a:noFill/>
                </a:ln>
                <a:solidFill>
                  <a:srgbClr val="000000"/>
                </a:solidFill>
                <a:effectLst/>
                <a:uLnTx/>
                <a:uFillTx/>
                <a:latin typeface="Arial Narrow" pitchFamily="34" charset="0"/>
              </a:rPr>
              <a:t>S</a:t>
            </a:r>
            <a:r>
              <a:rPr kumimoji="0" lang="en-AU" b="1" i="0" u="none" strike="noStrike" kern="0" cap="none" spc="0" normalizeH="0" baseline="0" noProof="0" dirty="0">
                <a:ln>
                  <a:noFill/>
                </a:ln>
                <a:solidFill>
                  <a:srgbClr val="000000"/>
                </a:solidFill>
                <a:effectLst/>
                <a:uLnTx/>
                <a:uFillTx/>
                <a:latin typeface="Arial Narrow" pitchFamily="34" charset="0"/>
              </a:rPr>
              <a:t>    mod N</a:t>
            </a:r>
            <a:endParaRPr kumimoji="0" lang="en-US" b="1" i="0" u="none" strike="noStrike" kern="0" cap="none" spc="0" normalizeH="0" baseline="30000" noProof="0" dirty="0">
              <a:ln>
                <a:noFill/>
              </a:ln>
              <a:solidFill>
                <a:srgbClr val="000000"/>
              </a:solidFill>
              <a:effectLst/>
              <a:uLnTx/>
              <a:uFillTx/>
              <a:latin typeface="Arial Narrow" pitchFamily="34" charset="0"/>
            </a:endParaRPr>
          </a:p>
        </p:txBody>
      </p:sp>
      <p:sp>
        <p:nvSpPr>
          <p:cNvPr id="33" name="Text Box 35"/>
          <p:cNvSpPr txBox="1">
            <a:spLocks noChangeArrowheads="1"/>
          </p:cNvSpPr>
          <p:nvPr/>
        </p:nvSpPr>
        <p:spPr bwMode="auto">
          <a:xfrm>
            <a:off x="6592679" y="1787251"/>
            <a:ext cx="258702" cy="279180"/>
          </a:xfrm>
          <a:prstGeom prst="rect">
            <a:avLst/>
          </a:prstGeom>
          <a:noFill/>
          <a:ln w="9525">
            <a:noFill/>
            <a:miter lim="800000"/>
            <a:headEnd/>
            <a:tailEnd/>
          </a:ln>
        </p:spPr>
        <p:txBody>
          <a:bodyPr wrap="none" lIns="90000" tIns="46800" rIns="90000" bIns="46800" anchor="ctr">
            <a:spAutoFit/>
          </a:bodyPr>
          <a:lstStyle/>
          <a:p>
            <a:pPr marL="0" marR="0" lvl="0" indent="0" algn="ctr" defTabSz="7620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000000"/>
                </a:solidFill>
                <a:effectLst/>
                <a:uLnTx/>
                <a:uFillTx/>
                <a:latin typeface="Arial Narrow" pitchFamily="34" charset="0"/>
              </a:rPr>
              <a:t>If</a:t>
            </a:r>
          </a:p>
        </p:txBody>
      </p:sp>
      <p:sp>
        <p:nvSpPr>
          <p:cNvPr id="34" name="Line 36"/>
          <p:cNvSpPr>
            <a:spLocks noChangeShapeType="1"/>
          </p:cNvSpPr>
          <p:nvPr/>
        </p:nvSpPr>
        <p:spPr bwMode="auto">
          <a:xfrm>
            <a:off x="6705341" y="2001492"/>
            <a:ext cx="0" cy="190575"/>
          </a:xfrm>
          <a:prstGeom prst="line">
            <a:avLst/>
          </a:prstGeom>
          <a:noFill/>
          <a:ln w="19050">
            <a:solidFill>
              <a:srgbClr val="000000"/>
            </a:solidFill>
            <a:round/>
            <a:headEnd/>
            <a:tailEnd type="triangle" w="med" len="med"/>
          </a:ln>
        </p:spPr>
        <p:txBody>
          <a:bodyPr wrap="none" lIns="90000" tIns="46800" rIns="90000" bIns="4680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de-DE" sz="1200" b="1" i="0" u="none" strike="noStrike" kern="0" cap="none" spc="0" normalizeH="0" baseline="0" noProof="0">
              <a:ln>
                <a:noFill/>
              </a:ln>
              <a:solidFill>
                <a:srgbClr val="000000"/>
              </a:solidFill>
              <a:effectLst/>
              <a:uLnTx/>
              <a:uFillTx/>
              <a:latin typeface="Arial Narrow" pitchFamily="34" charset="0"/>
            </a:endParaRPr>
          </a:p>
        </p:txBody>
      </p:sp>
      <p:sp>
        <p:nvSpPr>
          <p:cNvPr id="35" name="Text Box 38"/>
          <p:cNvSpPr txBox="1">
            <a:spLocks noChangeArrowheads="1"/>
          </p:cNvSpPr>
          <p:nvPr/>
        </p:nvSpPr>
        <p:spPr bwMode="auto">
          <a:xfrm>
            <a:off x="2755227" y="727664"/>
            <a:ext cx="1457311" cy="279180"/>
          </a:xfrm>
          <a:prstGeom prst="rect">
            <a:avLst/>
          </a:prstGeom>
          <a:solidFill>
            <a:srgbClr val="AFFFAF"/>
          </a:solidFill>
          <a:ln w="9525">
            <a:noFill/>
            <a:miter lim="800000"/>
            <a:headEnd/>
            <a:tailEnd/>
          </a:ln>
        </p:spPr>
        <p:txBody>
          <a:bodyPr lIns="90000" tIns="46800" rIns="90000" bIns="46800" anchor="ctr">
            <a:spAutoFit/>
          </a:bodyPr>
          <a:lstStyle/>
          <a:p>
            <a:pPr marL="0" marR="0" lvl="0" indent="0" defTabSz="7620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a:ln>
                  <a:noFill/>
                </a:ln>
                <a:solidFill>
                  <a:srgbClr val="000000"/>
                </a:solidFill>
                <a:effectLst/>
                <a:uLnTx/>
                <a:uFillTx/>
              </a:rPr>
              <a:t>public directory</a:t>
            </a:r>
            <a:endParaRPr kumimoji="0" lang="en-US" sz="1600" b="1" i="0" u="none" strike="noStrike" kern="0" cap="none" spc="0" normalizeH="0" baseline="0" noProof="0">
              <a:ln>
                <a:noFill/>
              </a:ln>
              <a:solidFill>
                <a:srgbClr val="000000"/>
              </a:solidFill>
              <a:effectLst/>
              <a:uLnTx/>
              <a:uFillTx/>
            </a:endParaRPr>
          </a:p>
        </p:txBody>
      </p:sp>
      <p:sp>
        <p:nvSpPr>
          <p:cNvPr id="36" name="Line 39"/>
          <p:cNvSpPr>
            <a:spLocks noChangeShapeType="1"/>
          </p:cNvSpPr>
          <p:nvPr/>
        </p:nvSpPr>
        <p:spPr bwMode="auto">
          <a:xfrm>
            <a:off x="4879290" y="1525040"/>
            <a:ext cx="1337789" cy="91901"/>
          </a:xfrm>
          <a:prstGeom prst="line">
            <a:avLst/>
          </a:prstGeom>
          <a:noFill/>
          <a:ln w="9525">
            <a:solidFill>
              <a:srgbClr val="000000"/>
            </a:solidFill>
            <a:round/>
            <a:headEnd type="none" w="med" len="med"/>
            <a:tailEnd type="arrow" w="med" len="med"/>
          </a:ln>
        </p:spPr>
        <p:txBody>
          <a:bodyPr wrap="none" lIns="90000" tIns="46800" rIns="90000" bIns="4680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de-DE" sz="1200" b="1" i="0" u="none" strike="noStrike" kern="0" cap="none" spc="0" normalizeH="0" baseline="0" noProof="0">
              <a:ln>
                <a:noFill/>
              </a:ln>
              <a:solidFill>
                <a:srgbClr val="000000"/>
              </a:solidFill>
              <a:effectLst/>
              <a:uLnTx/>
              <a:uFillTx/>
              <a:latin typeface="Arial Narrow" pitchFamily="34" charset="0"/>
            </a:endParaRPr>
          </a:p>
        </p:txBody>
      </p:sp>
      <p:sp>
        <p:nvSpPr>
          <p:cNvPr id="37" name="Text Box 40"/>
          <p:cNvSpPr txBox="1">
            <a:spLocks noChangeArrowheads="1"/>
          </p:cNvSpPr>
          <p:nvPr/>
        </p:nvSpPr>
        <p:spPr bwMode="auto">
          <a:xfrm>
            <a:off x="6217079" y="1412040"/>
            <a:ext cx="1262992" cy="371513"/>
          </a:xfrm>
          <a:prstGeom prst="rect">
            <a:avLst/>
          </a:prstGeom>
          <a:solidFill>
            <a:srgbClr val="FFFFE5"/>
          </a:solidFill>
          <a:ln w="9525">
            <a:noFill/>
            <a:miter lim="800000"/>
            <a:headEnd/>
            <a:tailEnd/>
          </a:ln>
        </p:spPr>
        <p:txBody>
          <a:bodyPr wrap="square" lIns="90000" tIns="46800" rIns="90000" bIns="46800" anchor="ctr">
            <a:spAutoFit/>
          </a:bodyPr>
          <a:lstStyle/>
          <a:p>
            <a:pPr marL="0" marR="0" lvl="0" indent="0" algn="ctr" defTabSz="7620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sysClr val="windowText" lastClr="000000"/>
                </a:solidFill>
                <a:effectLst/>
                <a:uLnTx/>
                <a:uFillTx/>
                <a:latin typeface="Arial Narrow" pitchFamily="34" charset="0"/>
                <a:sym typeface="Symbol" pitchFamily="18" charset="2"/>
              </a:rPr>
              <a:t>p, </a:t>
            </a:r>
            <a:r>
              <a:rPr kumimoji="0" lang="en-AU" sz="1800" b="1" i="0" u="none" strike="noStrike" kern="0" cap="none" spc="0" normalizeH="0" baseline="0" noProof="0" dirty="0">
                <a:ln>
                  <a:noFill/>
                </a:ln>
                <a:solidFill>
                  <a:sysClr val="windowText" lastClr="000000"/>
                </a:solidFill>
                <a:effectLst/>
                <a:uLnTx/>
                <a:uFillTx/>
                <a:latin typeface="Arial Narrow" pitchFamily="34" charset="0"/>
              </a:rPr>
              <a:t>, </a:t>
            </a:r>
            <a:r>
              <a:rPr kumimoji="0" lang="en-AU" sz="1800" b="1" i="0" u="none" strike="noStrike" kern="0" cap="none" spc="0" normalizeH="0" baseline="0" noProof="0" dirty="0" err="1">
                <a:ln>
                  <a:noFill/>
                </a:ln>
                <a:solidFill>
                  <a:sysClr val="windowText" lastClr="000000"/>
                </a:solidFill>
                <a:effectLst/>
                <a:uLnTx/>
                <a:uFillTx/>
                <a:latin typeface="Arial Narrow" pitchFamily="34" charset="0"/>
              </a:rPr>
              <a:t>y</a:t>
            </a:r>
            <a:r>
              <a:rPr kumimoji="0" lang="en-AU" sz="1800" b="1" i="0" u="none" strike="noStrike" kern="0" cap="none" spc="0" normalizeH="0" baseline="-25000" noProof="0" dirty="0" err="1">
                <a:ln>
                  <a:noFill/>
                </a:ln>
                <a:solidFill>
                  <a:sysClr val="windowText" lastClr="000000"/>
                </a:solidFill>
                <a:effectLst/>
                <a:uLnTx/>
                <a:uFillTx/>
                <a:latin typeface="Arial Narrow" pitchFamily="34" charset="0"/>
              </a:rPr>
              <a:t>a</a:t>
            </a:r>
            <a:endParaRPr kumimoji="0" lang="en-US" sz="1800" b="1" i="0" u="none" strike="noStrike" kern="0" cap="none" spc="0" normalizeH="0" baseline="-25000" noProof="0" dirty="0">
              <a:ln>
                <a:noFill/>
              </a:ln>
              <a:solidFill>
                <a:sysClr val="windowText" lastClr="000000"/>
              </a:solidFill>
              <a:effectLst/>
              <a:uLnTx/>
              <a:uFillTx/>
              <a:latin typeface="Arial Narrow" pitchFamily="34" charset="0"/>
            </a:endParaRPr>
          </a:p>
        </p:txBody>
      </p:sp>
      <p:sp>
        <p:nvSpPr>
          <p:cNvPr id="38" name="Line 44"/>
          <p:cNvSpPr>
            <a:spLocks noChangeShapeType="1"/>
          </p:cNvSpPr>
          <p:nvPr/>
        </p:nvSpPr>
        <p:spPr bwMode="auto">
          <a:xfrm>
            <a:off x="4652754" y="2437937"/>
            <a:ext cx="575565" cy="0"/>
          </a:xfrm>
          <a:prstGeom prst="line">
            <a:avLst/>
          </a:prstGeom>
          <a:noFill/>
          <a:ln w="57150">
            <a:solidFill>
              <a:srgbClr val="000000"/>
            </a:solidFill>
            <a:round/>
            <a:headEnd/>
            <a:tailEnd type="triangle" w="med" len="med"/>
          </a:ln>
        </p:spPr>
        <p:txBody>
          <a:bodyPr wrap="none" lIns="90000" tIns="46800" rIns="90000" bIns="4680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de-DE" sz="1200" b="1" i="0" u="none" strike="noStrike" kern="0" cap="none" spc="0" normalizeH="0" baseline="0" noProof="0">
              <a:ln>
                <a:noFill/>
              </a:ln>
              <a:solidFill>
                <a:srgbClr val="000000"/>
              </a:solidFill>
              <a:effectLst/>
              <a:uLnTx/>
              <a:uFillTx/>
              <a:latin typeface="Arial Narrow" pitchFamily="34" charset="0"/>
            </a:endParaRPr>
          </a:p>
        </p:txBody>
      </p:sp>
      <p:sp>
        <p:nvSpPr>
          <p:cNvPr id="39" name="Line 46"/>
          <p:cNvSpPr>
            <a:spLocks noChangeShapeType="1"/>
          </p:cNvSpPr>
          <p:nvPr/>
        </p:nvSpPr>
        <p:spPr bwMode="auto">
          <a:xfrm flipV="1">
            <a:off x="4036452" y="2830935"/>
            <a:ext cx="1183983" cy="2962"/>
          </a:xfrm>
          <a:prstGeom prst="line">
            <a:avLst/>
          </a:prstGeom>
          <a:noFill/>
          <a:ln w="57150">
            <a:solidFill>
              <a:srgbClr val="000000"/>
            </a:solidFill>
            <a:round/>
            <a:headEnd/>
            <a:tailEnd type="triangle" w="med" len="med"/>
          </a:ln>
        </p:spPr>
        <p:txBody>
          <a:bodyPr wrap="none" lIns="90000" tIns="46800" rIns="90000" bIns="4680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de-DE" sz="1200" b="1" i="0" u="none" strike="noStrike" kern="0" cap="none" spc="0" normalizeH="0" baseline="0" noProof="0">
              <a:ln>
                <a:noFill/>
              </a:ln>
              <a:solidFill>
                <a:srgbClr val="000000"/>
              </a:solidFill>
              <a:effectLst/>
              <a:uLnTx/>
              <a:uFillTx/>
              <a:latin typeface="Arial Narrow" pitchFamily="34" charset="0"/>
            </a:endParaRPr>
          </a:p>
        </p:txBody>
      </p:sp>
      <p:sp>
        <p:nvSpPr>
          <p:cNvPr id="40" name="Text Box 5"/>
          <p:cNvSpPr txBox="1">
            <a:spLocks noChangeArrowheads="1"/>
          </p:cNvSpPr>
          <p:nvPr/>
        </p:nvSpPr>
        <p:spPr bwMode="auto">
          <a:xfrm>
            <a:off x="743867" y="3585940"/>
            <a:ext cx="5503366" cy="2031325"/>
          </a:xfrm>
          <a:prstGeom prst="rect">
            <a:avLst/>
          </a:prstGeom>
          <a:noFill/>
          <a:ln w="9525">
            <a:noFill/>
            <a:miter lim="800000"/>
            <a:headEnd/>
            <a:tailEnd/>
          </a:ln>
        </p:spPr>
        <p:txBody>
          <a:bodyPr wrap="none">
            <a:spAutoFit/>
          </a:bodyPr>
          <a:lstStyle/>
          <a:p>
            <a:pPr algn="l"/>
            <a:r>
              <a:rPr lang="de-DE" dirty="0">
                <a:latin typeface="Arial Narrow" pitchFamily="34" charset="0"/>
              </a:rPr>
              <a:t>K has to be invertible mod N-1, N-1=562</a:t>
            </a:r>
          </a:p>
          <a:p>
            <a:pPr algn="l"/>
            <a:r>
              <a:rPr lang="de-DE" dirty="0">
                <a:latin typeface="Arial Narrow" pitchFamily="34" charset="0"/>
              </a:rPr>
              <a:t>gcd [ k, N-1 ] = 1  =&gt; select 89 </a:t>
            </a:r>
            <a:r>
              <a:rPr lang="de-DE" dirty="0" err="1">
                <a:highlight>
                  <a:srgbClr val="FFFF00"/>
                </a:highlight>
                <a:latin typeface="Arial Narrow" pitchFamily="34" charset="0"/>
              </a:rPr>
              <a:t>from</a:t>
            </a:r>
            <a:r>
              <a:rPr lang="de-DE" dirty="0">
                <a:highlight>
                  <a:srgbClr val="FFFF00"/>
                </a:highlight>
                <a:latin typeface="Arial Narrow" pitchFamily="34" charset="0"/>
              </a:rPr>
              <a:t> </a:t>
            </a:r>
            <a:r>
              <a:rPr lang="de-DE" dirty="0" err="1">
                <a:highlight>
                  <a:srgbClr val="FFFF00"/>
                </a:highlight>
                <a:latin typeface="Arial Narrow" pitchFamily="34" charset="0"/>
              </a:rPr>
              <a:t>the</a:t>
            </a:r>
            <a:r>
              <a:rPr lang="de-DE" dirty="0">
                <a:highlight>
                  <a:srgbClr val="FFFF00"/>
                </a:highlight>
                <a:latin typeface="Arial Narrow" pitchFamily="34" charset="0"/>
              </a:rPr>
              <a:t> </a:t>
            </a:r>
            <a:r>
              <a:rPr lang="en-US" dirty="0">
                <a:highlight>
                  <a:srgbClr val="FFFF00"/>
                </a:highlight>
                <a:latin typeface="Arial Narrow" pitchFamily="34" charset="0"/>
              </a:rPr>
              <a:t>list (k = 22,270,89)</a:t>
            </a:r>
            <a:r>
              <a:rPr lang="de-DE" dirty="0">
                <a:highlight>
                  <a:srgbClr val="FFFF00"/>
                </a:highlight>
                <a:latin typeface="Arial Narrow" pitchFamily="34" charset="0"/>
              </a:rPr>
              <a:t> . A</a:t>
            </a:r>
            <a:r>
              <a:rPr lang="de-DE" dirty="0">
                <a:latin typeface="Arial Narrow" pitchFamily="34" charset="0"/>
              </a:rPr>
              <a:t>s gcd (562,89) = 1</a:t>
            </a:r>
          </a:p>
          <a:p>
            <a:pPr lvl="0" algn="l"/>
            <a:r>
              <a:rPr lang="de-DE" dirty="0">
                <a:latin typeface="Arial Narrow" pitchFamily="34" charset="0"/>
              </a:rPr>
              <a:t>K = 89 ,  89</a:t>
            </a:r>
            <a:r>
              <a:rPr lang="de-DE" baseline="30000" dirty="0">
                <a:latin typeface="Arial Narrow" pitchFamily="34" charset="0"/>
              </a:rPr>
              <a:t>-1 </a:t>
            </a:r>
            <a:r>
              <a:rPr lang="de-DE" dirty="0">
                <a:latin typeface="Arial Narrow" pitchFamily="34" charset="0"/>
              </a:rPr>
              <a:t>= -221 mod 562 = 341 (see table below)</a:t>
            </a:r>
          </a:p>
          <a:p>
            <a:pPr lvl="0" algn="l"/>
            <a:r>
              <a:rPr lang="en-US" kern="0" dirty="0">
                <a:latin typeface="Arial Narrow" pitchFamily="34" charset="0"/>
                <a:sym typeface="Symbol" pitchFamily="18" charset="2"/>
              </a:rPr>
              <a:t>r = </a:t>
            </a:r>
            <a:r>
              <a:rPr lang="en-AU" kern="0" baseline="30000" dirty="0">
                <a:latin typeface="Arial Narrow" pitchFamily="34" charset="0"/>
              </a:rPr>
              <a:t>k</a:t>
            </a:r>
            <a:r>
              <a:rPr lang="en-US" kern="0" dirty="0">
                <a:latin typeface="Arial Narrow" pitchFamily="34" charset="0"/>
                <a:sym typeface="Symbol" pitchFamily="18" charset="2"/>
              </a:rPr>
              <a:t> = 2</a:t>
            </a:r>
            <a:r>
              <a:rPr lang="en-US" kern="0" baseline="30000" dirty="0">
                <a:latin typeface="Arial Narrow" pitchFamily="34" charset="0"/>
                <a:sym typeface="Symbol" pitchFamily="18" charset="2"/>
              </a:rPr>
              <a:t>89 </a:t>
            </a:r>
            <a:r>
              <a:rPr lang="en-US" kern="0" dirty="0">
                <a:latin typeface="Arial Narrow" pitchFamily="34" charset="0"/>
                <a:sym typeface="Symbol" pitchFamily="18" charset="2"/>
              </a:rPr>
              <a:t>mod 563 = 397</a:t>
            </a:r>
            <a:endParaRPr lang="de-DE" baseline="30000" dirty="0">
              <a:latin typeface="Arial Narrow" pitchFamily="34" charset="0"/>
            </a:endParaRPr>
          </a:p>
          <a:p>
            <a:pPr marL="0" marR="0" lvl="0" indent="0" algn="l" defTabSz="762000" eaLnBrk="1" fontAlgn="auto" latinLnBrk="0" hangingPunct="1">
              <a:lnSpc>
                <a:spcPct val="100000"/>
              </a:lnSpc>
              <a:spcBef>
                <a:spcPts val="0"/>
              </a:spcBef>
              <a:spcAft>
                <a:spcPts val="0"/>
              </a:spcAft>
              <a:buClrTx/>
              <a:buSzTx/>
              <a:buFontTx/>
              <a:buNone/>
              <a:tabLst/>
              <a:defRPr/>
            </a:pPr>
            <a:r>
              <a:rPr lang="en-US" kern="0" dirty="0">
                <a:latin typeface="Arial Narrow" pitchFamily="34" charset="0"/>
                <a:sym typeface="Symbol" pitchFamily="18" charset="2"/>
              </a:rPr>
              <a:t>S = k</a:t>
            </a:r>
            <a:r>
              <a:rPr lang="en-AU" kern="0" dirty="0">
                <a:latin typeface="Arial Narrow" pitchFamily="34" charset="0"/>
              </a:rPr>
              <a:t> </a:t>
            </a:r>
            <a:r>
              <a:rPr lang="en-AU" kern="0" baseline="30000" dirty="0">
                <a:latin typeface="Arial Narrow" pitchFamily="34" charset="0"/>
              </a:rPr>
              <a:t>-1</a:t>
            </a:r>
            <a:r>
              <a:rPr lang="en-US" kern="0" dirty="0">
                <a:latin typeface="Arial Narrow" pitchFamily="34" charset="0"/>
              </a:rPr>
              <a:t> ( M - </a:t>
            </a:r>
            <a:r>
              <a:rPr lang="en-US" kern="0" dirty="0">
                <a:latin typeface="Arial Narrow" pitchFamily="34" charset="0"/>
                <a:sym typeface="Symbol" pitchFamily="18" charset="2"/>
              </a:rPr>
              <a:t>r . </a:t>
            </a:r>
            <a:r>
              <a:rPr lang="en-AU" kern="0" dirty="0" err="1">
                <a:latin typeface="Arial Narrow" pitchFamily="34" charset="0"/>
              </a:rPr>
              <a:t>X</a:t>
            </a:r>
            <a:r>
              <a:rPr lang="en-AU" kern="0" baseline="-25000" dirty="0" err="1">
                <a:latin typeface="Arial Narrow" pitchFamily="34" charset="0"/>
              </a:rPr>
              <a:t>a</a:t>
            </a:r>
            <a:r>
              <a:rPr lang="en-US" kern="0" dirty="0">
                <a:latin typeface="Arial Narrow" pitchFamily="34" charset="0"/>
              </a:rPr>
              <a:t> ) mod (N-1)   </a:t>
            </a:r>
          </a:p>
          <a:p>
            <a:pPr marL="0" marR="0" lvl="0" indent="0" algn="l" defTabSz="762000" eaLnBrk="1" fontAlgn="auto" latinLnBrk="0" hangingPunct="1">
              <a:lnSpc>
                <a:spcPct val="100000"/>
              </a:lnSpc>
              <a:spcBef>
                <a:spcPts val="0"/>
              </a:spcBef>
              <a:spcAft>
                <a:spcPts val="0"/>
              </a:spcAft>
              <a:buClrTx/>
              <a:buSzTx/>
              <a:buFontTx/>
              <a:buNone/>
              <a:tabLst/>
              <a:defRPr/>
            </a:pPr>
            <a:r>
              <a:rPr lang="de-DE" kern="0" dirty="0">
                <a:latin typeface="Arial Narrow" pitchFamily="34" charset="0"/>
              </a:rPr>
              <a:t>    = 89</a:t>
            </a:r>
            <a:r>
              <a:rPr lang="de-DE" kern="0" baseline="30000" dirty="0">
                <a:latin typeface="Arial Narrow" pitchFamily="34" charset="0"/>
              </a:rPr>
              <a:t>-1</a:t>
            </a:r>
            <a:r>
              <a:rPr lang="de-DE" kern="0" dirty="0">
                <a:latin typeface="Arial Narrow" pitchFamily="34" charset="0"/>
              </a:rPr>
              <a:t>(33-  397 . 133) mod 562</a:t>
            </a:r>
          </a:p>
          <a:p>
            <a:pPr marL="0" marR="0" lvl="0" indent="0" algn="l" defTabSz="762000" eaLnBrk="1" fontAlgn="auto" latinLnBrk="0" hangingPunct="1">
              <a:lnSpc>
                <a:spcPct val="100000"/>
              </a:lnSpc>
              <a:spcBef>
                <a:spcPts val="0"/>
              </a:spcBef>
              <a:spcAft>
                <a:spcPts val="0"/>
              </a:spcAft>
              <a:buClrTx/>
              <a:buSzTx/>
              <a:buFontTx/>
              <a:buNone/>
              <a:tabLst/>
              <a:defRPr/>
            </a:pPr>
            <a:r>
              <a:rPr lang="de-DE" kern="0" dirty="0">
                <a:latin typeface="Arial Narrow" pitchFamily="34" charset="0"/>
              </a:rPr>
              <a:t>    = 341 (33 – 52801) mod 562</a:t>
            </a:r>
          </a:p>
          <a:p>
            <a:pPr marL="0" marR="0" lvl="0" indent="0" algn="l" defTabSz="762000" eaLnBrk="1" fontAlgn="auto" latinLnBrk="0" hangingPunct="1">
              <a:lnSpc>
                <a:spcPct val="100000"/>
              </a:lnSpc>
              <a:spcBef>
                <a:spcPts val="0"/>
              </a:spcBef>
              <a:spcAft>
                <a:spcPts val="0"/>
              </a:spcAft>
              <a:buClrTx/>
              <a:buSzTx/>
              <a:buFontTx/>
              <a:buNone/>
              <a:tabLst/>
              <a:defRPr/>
            </a:pPr>
            <a:r>
              <a:rPr lang="de-DE" kern="0" dirty="0">
                <a:latin typeface="Arial Narrow" pitchFamily="34" charset="0"/>
              </a:rPr>
              <a:t>    = 341 . (-52768)</a:t>
            </a:r>
            <a:r>
              <a:rPr lang="de-DE" kern="0" dirty="0" err="1">
                <a:latin typeface="Arial Narrow" pitchFamily="34" charset="0"/>
              </a:rPr>
              <a:t>mod</a:t>
            </a:r>
            <a:r>
              <a:rPr lang="de-DE" kern="0" dirty="0">
                <a:latin typeface="Arial Narrow" pitchFamily="34" charset="0"/>
              </a:rPr>
              <a:t> 562</a:t>
            </a:r>
          </a:p>
          <a:p>
            <a:pPr marL="0" marR="0" lvl="0" indent="0" algn="l" defTabSz="762000" eaLnBrk="1" fontAlgn="auto" latinLnBrk="0" hangingPunct="1">
              <a:lnSpc>
                <a:spcPct val="100000"/>
              </a:lnSpc>
              <a:spcBef>
                <a:spcPts val="0"/>
              </a:spcBef>
              <a:spcAft>
                <a:spcPts val="0"/>
              </a:spcAft>
              <a:buClrTx/>
              <a:buSzTx/>
              <a:buFontTx/>
              <a:buNone/>
              <a:tabLst/>
              <a:defRPr/>
            </a:pPr>
            <a:r>
              <a:rPr lang="de-DE" kern="0" dirty="0">
                <a:latin typeface="Arial Narrow" pitchFamily="34" charset="0"/>
              </a:rPr>
              <a:t>   S = -17993888 mod 562 = -334 + 562 = 228</a:t>
            </a:r>
          </a:p>
        </p:txBody>
      </p:sp>
      <p:graphicFrame>
        <p:nvGraphicFramePr>
          <p:cNvPr id="41" name="Object 40"/>
          <p:cNvGraphicFramePr>
            <a:graphicFrameLocks noChangeAspect="1"/>
          </p:cNvGraphicFramePr>
          <p:nvPr>
            <p:extLst>
              <p:ext uri="{D42A27DB-BD31-4B8C-83A1-F6EECF244321}">
                <p14:modId xmlns:p14="http://schemas.microsoft.com/office/powerpoint/2010/main" val="2078838847"/>
              </p:ext>
            </p:extLst>
          </p:nvPr>
        </p:nvGraphicFramePr>
        <p:xfrm>
          <a:off x="4522788" y="4378325"/>
          <a:ext cx="4365625" cy="1200150"/>
        </p:xfrm>
        <a:graphic>
          <a:graphicData uri="http://schemas.openxmlformats.org/presentationml/2006/ole">
            <mc:AlternateContent xmlns:mc="http://schemas.openxmlformats.org/markup-compatibility/2006">
              <mc:Choice xmlns:v="urn:schemas-microsoft-com:vml" Requires="v">
                <p:oleObj spid="_x0000_s4100" name="Worksheet" r:id="rId4" imgW="5324584" imgH="1409593" progId="Excel.Sheet.8">
                  <p:embed/>
                </p:oleObj>
              </mc:Choice>
              <mc:Fallback>
                <p:oleObj name="Worksheet" r:id="rId4" imgW="5324584" imgH="1409593" progId="Excel.Sheet.8">
                  <p:embed/>
                  <p:pic>
                    <p:nvPicPr>
                      <p:cNvPr id="0" name=""/>
                      <p:cNvPicPr/>
                      <p:nvPr/>
                    </p:nvPicPr>
                    <p:blipFill>
                      <a:blip r:embed="rId5"/>
                      <a:stretch>
                        <a:fillRect/>
                      </a:stretch>
                    </p:blipFill>
                    <p:spPr>
                      <a:xfrm>
                        <a:off x="4522788" y="4378325"/>
                        <a:ext cx="4365625" cy="1200150"/>
                      </a:xfrm>
                      <a:prstGeom prst="rect">
                        <a:avLst/>
                      </a:prstGeom>
                    </p:spPr>
                  </p:pic>
                </p:oleObj>
              </mc:Fallback>
            </mc:AlternateContent>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498476" y="401638"/>
            <a:ext cx="7877175" cy="4862870"/>
          </a:xfrm>
          <a:prstGeom prst="rect">
            <a:avLst/>
          </a:prstGeom>
          <a:noFill/>
          <a:ln>
            <a:noFill/>
          </a:ln>
        </p:spPr>
        <p:txBody>
          <a:bodyPr>
            <a:spAutoFit/>
          </a:bodyPr>
          <a:lstStyle>
            <a:lvl1pPr marL="533400" indent="-533400" eaLnBrk="0" hangingPunct="0">
              <a:defRPr sz="1400">
                <a:solidFill>
                  <a:schemeClr val="tx1"/>
                </a:solidFill>
                <a:latin typeface="Times New Roman" pitchFamily="18" charset="0"/>
              </a:defRPr>
            </a:lvl1pPr>
            <a:lvl2pPr marL="742950" indent="-285750" eaLnBrk="0" hangingPunct="0">
              <a:defRPr sz="1400">
                <a:solidFill>
                  <a:schemeClr val="tx1"/>
                </a:solidFill>
                <a:latin typeface="Times New Roman" pitchFamily="18" charset="0"/>
              </a:defRPr>
            </a:lvl2pPr>
            <a:lvl3pPr marL="1143000" indent="-228600" eaLnBrk="0" hangingPunct="0">
              <a:defRPr sz="1400">
                <a:solidFill>
                  <a:schemeClr val="tx1"/>
                </a:solidFill>
                <a:latin typeface="Times New Roman" pitchFamily="18" charset="0"/>
              </a:defRPr>
            </a:lvl3pPr>
            <a:lvl4pPr marL="1600200" indent="-228600" eaLnBrk="0" hangingPunct="0">
              <a:defRPr sz="1400">
                <a:solidFill>
                  <a:schemeClr val="tx1"/>
                </a:solidFill>
                <a:latin typeface="Times New Roman" pitchFamily="18" charset="0"/>
              </a:defRPr>
            </a:lvl4pPr>
            <a:lvl5pPr marL="2057400" indent="-228600" eaLnBrk="0" hangingPunct="0">
              <a:defRPr sz="1400">
                <a:solidFill>
                  <a:schemeClr val="tx1"/>
                </a:solidFill>
                <a:latin typeface="Times New Roman" pitchFamily="18" charset="0"/>
              </a:defRPr>
            </a:lvl5pPr>
            <a:lvl6pPr marL="2514600" indent="-228600" algn="ctr" eaLnBrk="0" fontAlgn="base" hangingPunct="0">
              <a:spcBef>
                <a:spcPct val="0"/>
              </a:spcBef>
              <a:spcAft>
                <a:spcPct val="0"/>
              </a:spcAft>
              <a:defRPr sz="1400">
                <a:solidFill>
                  <a:schemeClr val="tx1"/>
                </a:solidFill>
                <a:latin typeface="Times New Roman" pitchFamily="18" charset="0"/>
              </a:defRPr>
            </a:lvl6pPr>
            <a:lvl7pPr marL="2971800" indent="-228600" algn="ctr" eaLnBrk="0" fontAlgn="base" hangingPunct="0">
              <a:spcBef>
                <a:spcPct val="0"/>
              </a:spcBef>
              <a:spcAft>
                <a:spcPct val="0"/>
              </a:spcAft>
              <a:defRPr sz="1400">
                <a:solidFill>
                  <a:schemeClr val="tx1"/>
                </a:solidFill>
                <a:latin typeface="Times New Roman" pitchFamily="18" charset="0"/>
              </a:defRPr>
            </a:lvl7pPr>
            <a:lvl8pPr marL="3429000" indent="-228600" algn="ctr" eaLnBrk="0" fontAlgn="base" hangingPunct="0">
              <a:spcBef>
                <a:spcPct val="0"/>
              </a:spcBef>
              <a:spcAft>
                <a:spcPct val="0"/>
              </a:spcAft>
              <a:defRPr sz="1400">
                <a:solidFill>
                  <a:schemeClr val="tx1"/>
                </a:solidFill>
                <a:latin typeface="Times New Roman" pitchFamily="18" charset="0"/>
              </a:defRPr>
            </a:lvl8pPr>
            <a:lvl9pPr marL="3886200" indent="-228600" algn="ctr" eaLnBrk="0" fontAlgn="base" hangingPunct="0">
              <a:spcBef>
                <a:spcPct val="0"/>
              </a:spcBef>
              <a:spcAft>
                <a:spcPct val="0"/>
              </a:spcAft>
              <a:defRPr sz="1400">
                <a:solidFill>
                  <a:schemeClr val="tx1"/>
                </a:solidFill>
                <a:latin typeface="Times New Roman" pitchFamily="18" charset="0"/>
              </a:defRPr>
            </a:lvl9pPr>
          </a:lstStyle>
          <a:p>
            <a:pPr marL="0" indent="0" algn="just" eaLnBrk="1" hangingPunct="1">
              <a:defRPr/>
            </a:pPr>
            <a:r>
              <a:rPr lang="en-US" sz="1800" b="1" u="sng" dirty="0">
                <a:latin typeface="Arial Narrow" pitchFamily="34" charset="0"/>
              </a:rPr>
              <a:t>P6:</a:t>
            </a:r>
            <a:r>
              <a:rPr lang="en-US" sz="1800" b="1" dirty="0">
                <a:latin typeface="Arial Narrow" pitchFamily="34" charset="0"/>
              </a:rPr>
              <a:t>	</a:t>
            </a:r>
          </a:p>
          <a:p>
            <a:pPr marL="0" indent="0" algn="just" eaLnBrk="1" hangingPunct="1">
              <a:defRPr/>
            </a:pPr>
            <a:r>
              <a:rPr lang="en-US" sz="1800" b="1" dirty="0">
                <a:latin typeface="Arial Narrow" pitchFamily="34" charset="0"/>
              </a:rPr>
              <a:t>A Massey-</a:t>
            </a:r>
            <a:r>
              <a:rPr lang="en-US" sz="1800" b="1" dirty="0" err="1">
                <a:latin typeface="Arial Narrow" pitchFamily="34" charset="0"/>
              </a:rPr>
              <a:t>Omura</a:t>
            </a:r>
            <a:r>
              <a:rPr lang="en-US" sz="1800" b="1" dirty="0">
                <a:latin typeface="Arial Narrow" pitchFamily="34" charset="0"/>
              </a:rPr>
              <a:t> lock for Shamir‘s 3-Pass Protocol over GF(2</a:t>
            </a:r>
            <a:r>
              <a:rPr lang="en-US" sz="1800" b="1" baseline="30000" dirty="0">
                <a:latin typeface="Arial Narrow" pitchFamily="34" charset="0"/>
              </a:rPr>
              <a:t>8</a:t>
            </a:r>
            <a:r>
              <a:rPr lang="en-US" sz="1800" b="1" dirty="0">
                <a:latin typeface="Arial Narrow" pitchFamily="34" charset="0"/>
              </a:rPr>
              <a:t>) using the irreducible polynomial p(x) = x</a:t>
            </a:r>
            <a:r>
              <a:rPr lang="en-US" sz="1800" b="1" baseline="30000" dirty="0">
                <a:latin typeface="Arial Narrow" pitchFamily="34" charset="0"/>
              </a:rPr>
              <a:t>8 </a:t>
            </a:r>
            <a:r>
              <a:rPr lang="en-US" sz="1800" b="1" dirty="0">
                <a:latin typeface="Arial Narrow" pitchFamily="34" charset="0"/>
              </a:rPr>
              <a:t>+ x</a:t>
            </a:r>
            <a:r>
              <a:rPr lang="en-US" sz="1800" b="1" baseline="30000" dirty="0">
                <a:latin typeface="Arial Narrow" pitchFamily="34" charset="0"/>
              </a:rPr>
              <a:t>7 </a:t>
            </a:r>
            <a:r>
              <a:rPr lang="en-US" sz="1800" b="1" dirty="0">
                <a:latin typeface="Arial Narrow" pitchFamily="34" charset="0"/>
              </a:rPr>
              <a:t>+ x</a:t>
            </a:r>
            <a:r>
              <a:rPr lang="en-US" sz="1800" b="1" baseline="30000" dirty="0">
                <a:latin typeface="Arial Narrow" pitchFamily="34" charset="0"/>
              </a:rPr>
              <a:t>3</a:t>
            </a:r>
            <a:r>
              <a:rPr lang="en-US" sz="1800" b="1" dirty="0">
                <a:latin typeface="Arial Narrow" pitchFamily="34" charset="0"/>
              </a:rPr>
              <a:t> </a:t>
            </a:r>
            <a:r>
              <a:rPr lang="en-US" sz="1800" b="1" dirty="0">
                <a:solidFill>
                  <a:srgbClr val="000000"/>
                </a:solidFill>
                <a:latin typeface="Arial Narrow" pitchFamily="34" charset="0"/>
              </a:rPr>
              <a:t>+ x  + </a:t>
            </a:r>
            <a:r>
              <a:rPr lang="en-US" sz="1800" b="1" dirty="0">
                <a:latin typeface="Arial Narrow" pitchFamily="34" charset="0"/>
              </a:rPr>
              <a:t>1 as a field modulus is set up.</a:t>
            </a:r>
          </a:p>
          <a:p>
            <a:pPr marL="0" indent="0" algn="just" eaLnBrk="1" hangingPunct="1">
              <a:defRPr/>
            </a:pPr>
            <a:r>
              <a:rPr lang="de-DE" sz="1800" b="1" dirty="0">
                <a:latin typeface="Arial Narrow" pitchFamily="34" charset="0"/>
              </a:rPr>
              <a:t>(Hint:  2</a:t>
            </a:r>
            <a:r>
              <a:rPr lang="de-DE" sz="1800" b="1" baseline="30000" dirty="0">
                <a:latin typeface="Arial Narrow" pitchFamily="34" charset="0"/>
              </a:rPr>
              <a:t>8</a:t>
            </a:r>
            <a:r>
              <a:rPr lang="de-DE" sz="1800" b="1" dirty="0">
                <a:latin typeface="Arial Narrow" pitchFamily="34" charset="0"/>
              </a:rPr>
              <a:t>-1 = 3 · 5</a:t>
            </a:r>
            <a:r>
              <a:rPr lang="de-DE" sz="1800" b="1" dirty="0">
                <a:solidFill>
                  <a:srgbClr val="000000"/>
                </a:solidFill>
                <a:latin typeface="Arial Narrow" pitchFamily="34" charset="0"/>
              </a:rPr>
              <a:t> ·</a:t>
            </a:r>
            <a:r>
              <a:rPr lang="de-DE" sz="1800" b="1" dirty="0">
                <a:latin typeface="Arial Narrow" pitchFamily="34" charset="0"/>
              </a:rPr>
              <a:t> 17 )</a:t>
            </a:r>
            <a:endParaRPr lang="en-US" sz="1800" b="1" dirty="0">
              <a:latin typeface="Arial Narrow" pitchFamily="34" charset="0"/>
            </a:endParaRPr>
          </a:p>
          <a:p>
            <a:pPr marL="0" indent="0" algn="just" eaLnBrk="1" hangingPunct="1">
              <a:spcBef>
                <a:spcPts val="800"/>
              </a:spcBef>
              <a:spcAft>
                <a:spcPts val="0"/>
              </a:spcAft>
              <a:defRPr/>
            </a:pPr>
            <a:endParaRPr lang="en-US" sz="1800" b="1" dirty="0">
              <a:latin typeface="Arial Narrow" pitchFamily="34" charset="0"/>
            </a:endParaRPr>
          </a:p>
          <a:p>
            <a:pPr marL="342900" indent="-342900" algn="just" eaLnBrk="1" hangingPunct="1">
              <a:spcBef>
                <a:spcPts val="800"/>
              </a:spcBef>
              <a:spcAft>
                <a:spcPts val="0"/>
              </a:spcAft>
              <a:buFont typeface="+mj-lt"/>
              <a:buAutoNum type="arabicPeriod"/>
              <a:defRPr/>
            </a:pPr>
            <a:r>
              <a:rPr lang="en-US" sz="1800" b="1" dirty="0">
                <a:latin typeface="Arial Narrow" pitchFamily="34" charset="0"/>
              </a:rPr>
              <a:t>Write p(x) in binary form and find out the multiplicative </a:t>
            </a:r>
            <a:r>
              <a:rPr lang="en-US" sz="1800" b="1" u="sng" dirty="0">
                <a:latin typeface="Arial Narrow" pitchFamily="34" charset="0"/>
              </a:rPr>
              <a:t>order of x</a:t>
            </a:r>
            <a:r>
              <a:rPr lang="en-US" sz="1800" b="1" dirty="0">
                <a:latin typeface="Arial Narrow" pitchFamily="34" charset="0"/>
              </a:rPr>
              <a:t> (by using the list of binary irreducible polynomials). </a:t>
            </a:r>
          </a:p>
          <a:p>
            <a:pPr marL="342900" indent="-342900" algn="just" eaLnBrk="1" hangingPunct="1">
              <a:spcBef>
                <a:spcPts val="800"/>
              </a:spcBef>
              <a:spcAft>
                <a:spcPts val="0"/>
              </a:spcAft>
              <a:buFont typeface="+mj-lt"/>
              <a:buAutoNum type="arabicPeriod"/>
              <a:defRPr/>
            </a:pPr>
            <a:r>
              <a:rPr lang="en-US" sz="1800" b="1" dirty="0">
                <a:latin typeface="Arial Narrow" pitchFamily="34" charset="0"/>
              </a:rPr>
              <a:t>Compute the powers of x in GF(2</a:t>
            </a:r>
            <a:r>
              <a:rPr lang="en-US" sz="1800" b="1" baseline="30000" dirty="0">
                <a:latin typeface="Arial Narrow" pitchFamily="34" charset="0"/>
              </a:rPr>
              <a:t>8</a:t>
            </a:r>
            <a:r>
              <a:rPr lang="en-US" sz="1800" b="1" dirty="0">
                <a:latin typeface="Arial Narrow" pitchFamily="34" charset="0"/>
              </a:rPr>
              <a:t>) ( x</a:t>
            </a:r>
            <a:r>
              <a:rPr lang="en-US" sz="1800" b="1" baseline="30000" dirty="0">
                <a:latin typeface="Arial Narrow" pitchFamily="34" charset="0"/>
              </a:rPr>
              <a:t>9  </a:t>
            </a:r>
            <a:r>
              <a:rPr lang="en-US" sz="1800" b="1" dirty="0">
                <a:latin typeface="Arial Narrow" pitchFamily="34" charset="0"/>
              </a:rPr>
              <a:t>and x</a:t>
            </a:r>
            <a:r>
              <a:rPr lang="en-US" sz="1800" b="1" baseline="30000" dirty="0">
                <a:latin typeface="Arial Narrow" pitchFamily="34" charset="0"/>
              </a:rPr>
              <a:t>10</a:t>
            </a:r>
            <a:r>
              <a:rPr lang="en-US" sz="1800" b="1" dirty="0">
                <a:latin typeface="Arial Narrow" pitchFamily="34" charset="0"/>
              </a:rPr>
              <a:t>). </a:t>
            </a:r>
          </a:p>
          <a:p>
            <a:pPr marL="342900" indent="-342900" algn="just" eaLnBrk="1" hangingPunct="1">
              <a:spcBef>
                <a:spcPts val="800"/>
              </a:spcBef>
              <a:spcAft>
                <a:spcPts val="0"/>
              </a:spcAft>
              <a:buFont typeface="+mj-lt"/>
              <a:buAutoNum type="arabicPeriod"/>
              <a:defRPr/>
            </a:pPr>
            <a:r>
              <a:rPr lang="en-US" sz="1800" b="1" dirty="0">
                <a:latin typeface="Arial Narrow" pitchFamily="34" charset="0"/>
              </a:rPr>
              <a:t>The secret key for users A and B are 7 and </a:t>
            </a:r>
            <a:r>
              <a:rPr lang="en-US" sz="1800" b="1" u="sng" dirty="0">
                <a:solidFill>
                  <a:srgbClr val="FF0000"/>
                </a:solidFill>
                <a:latin typeface="Arial Narrow" pitchFamily="34" charset="0"/>
              </a:rPr>
              <a:t>13</a:t>
            </a:r>
            <a:r>
              <a:rPr lang="en-US" sz="1800" b="1" dirty="0">
                <a:latin typeface="Arial Narrow" pitchFamily="34" charset="0"/>
              </a:rPr>
              <a:t> respectively. A message M = x</a:t>
            </a:r>
            <a:r>
              <a:rPr lang="en-US" sz="1800" b="1" baseline="30000" dirty="0">
                <a:latin typeface="Arial Narrow" pitchFamily="34" charset="0"/>
              </a:rPr>
              <a:t>8 </a:t>
            </a:r>
            <a:r>
              <a:rPr lang="en-US" sz="1800" b="1" dirty="0">
                <a:latin typeface="Arial Narrow" pitchFamily="34" charset="0"/>
              </a:rPr>
              <a:t> is sent from A to B. Compute all the exchanged 3-pass messages as powers of x with smallest possible power of x.</a:t>
            </a:r>
          </a:p>
          <a:p>
            <a:pPr marL="342900" indent="-342900" algn="just" eaLnBrk="1" hangingPunct="1">
              <a:spcBef>
                <a:spcPts val="800"/>
              </a:spcBef>
              <a:spcAft>
                <a:spcPts val="0"/>
              </a:spcAft>
              <a:buFont typeface="+mj-lt"/>
              <a:buAutoNum type="arabicPeriod"/>
              <a:defRPr/>
            </a:pPr>
            <a:r>
              <a:rPr lang="en-US" sz="1800" b="1" dirty="0">
                <a:latin typeface="Arial Narrow" pitchFamily="34" charset="0"/>
              </a:rPr>
              <a:t>Compute the number of possible secret keys in case that the sent clear text message M was only selected as a power of x.  (that is M=x</a:t>
            </a:r>
            <a:r>
              <a:rPr lang="en-US" sz="1800" b="1" baseline="30000" dirty="0">
                <a:latin typeface="Arial Narrow" pitchFamily="34" charset="0"/>
              </a:rPr>
              <a:t>i</a:t>
            </a:r>
            <a:r>
              <a:rPr lang="en-US" sz="1800" b="1" dirty="0">
                <a:latin typeface="Arial Narrow" pitchFamily="34" charset="0"/>
              </a:rPr>
              <a:t> for some </a:t>
            </a:r>
            <a:r>
              <a:rPr lang="en-US" sz="1800" b="1" dirty="0" err="1">
                <a:latin typeface="Arial Narrow" pitchFamily="34" charset="0"/>
              </a:rPr>
              <a:t>i</a:t>
            </a:r>
            <a:r>
              <a:rPr lang="en-US" sz="1800" b="1" dirty="0">
                <a:latin typeface="Arial Narrow" pitchFamily="34" charset="0"/>
              </a:rPr>
              <a:t>). </a:t>
            </a:r>
          </a:p>
          <a:p>
            <a:pPr marL="342900" indent="-342900" algn="just" eaLnBrk="1" hangingPunct="1">
              <a:spcBef>
                <a:spcPts val="800"/>
              </a:spcBef>
              <a:spcAft>
                <a:spcPts val="0"/>
              </a:spcAft>
              <a:buFont typeface="+mj-lt"/>
              <a:buAutoNum type="arabicPeriod"/>
              <a:defRPr/>
            </a:pPr>
            <a:r>
              <a:rPr lang="en-US" sz="1800" b="1" dirty="0">
                <a:latin typeface="Arial Narrow" pitchFamily="34" charset="0"/>
              </a:rPr>
              <a:t>What is the maximum number of exponentiation search cycles required to break a message of the form (M=x</a:t>
            </a:r>
            <a:r>
              <a:rPr lang="en-US" sz="1800" b="1" baseline="30000" dirty="0">
                <a:latin typeface="Arial Narrow" pitchFamily="34" charset="0"/>
              </a:rPr>
              <a:t>i</a:t>
            </a:r>
            <a:r>
              <a:rPr lang="en-US" sz="1800" b="1" dirty="0">
                <a:latin typeface="Arial Narrow" pitchFamily="34" charset="0"/>
              </a:rPr>
              <a:t>) ?  Why?</a:t>
            </a:r>
          </a:p>
        </p:txBody>
      </p:sp>
      <p:sp>
        <p:nvSpPr>
          <p:cNvPr id="19459" name="Text Box 3"/>
          <p:cNvSpPr txBox="1">
            <a:spLocks noChangeArrowheads="1"/>
          </p:cNvSpPr>
          <p:nvPr/>
        </p:nvSpPr>
        <p:spPr bwMode="auto">
          <a:xfrm>
            <a:off x="8025234" y="295275"/>
            <a:ext cx="70083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a:solidFill>
                  <a:schemeClr val="tx1"/>
                </a:solidFill>
                <a:latin typeface="Times New Roman" pitchFamily="18" charset="0"/>
              </a:defRPr>
            </a:lvl1pPr>
            <a:lvl2pPr marL="742950" indent="-285750" eaLnBrk="0" hangingPunct="0">
              <a:defRPr sz="1400">
                <a:solidFill>
                  <a:schemeClr val="tx1"/>
                </a:solidFill>
                <a:latin typeface="Times New Roman" pitchFamily="18" charset="0"/>
              </a:defRPr>
            </a:lvl2pPr>
            <a:lvl3pPr marL="1143000" indent="-228600" eaLnBrk="0" hangingPunct="0">
              <a:defRPr sz="1400">
                <a:solidFill>
                  <a:schemeClr val="tx1"/>
                </a:solidFill>
                <a:latin typeface="Times New Roman" pitchFamily="18" charset="0"/>
              </a:defRPr>
            </a:lvl3pPr>
            <a:lvl4pPr marL="1600200" indent="-228600" eaLnBrk="0" hangingPunct="0">
              <a:defRPr sz="1400">
                <a:solidFill>
                  <a:schemeClr val="tx1"/>
                </a:solidFill>
                <a:latin typeface="Times New Roman" pitchFamily="18" charset="0"/>
              </a:defRPr>
            </a:lvl4pPr>
            <a:lvl5pPr marL="2057400" indent="-228600" eaLnBrk="0" hangingPunct="0">
              <a:defRPr sz="1400">
                <a:solidFill>
                  <a:schemeClr val="tx1"/>
                </a:solidFill>
                <a:latin typeface="Times New Roman" pitchFamily="18" charset="0"/>
              </a:defRPr>
            </a:lvl5pPr>
            <a:lvl6pPr marL="2514600" indent="-228600" algn="ctr" eaLnBrk="0" fontAlgn="base" hangingPunct="0">
              <a:spcBef>
                <a:spcPct val="0"/>
              </a:spcBef>
              <a:spcAft>
                <a:spcPct val="0"/>
              </a:spcAft>
              <a:defRPr sz="1400">
                <a:solidFill>
                  <a:schemeClr val="tx1"/>
                </a:solidFill>
                <a:latin typeface="Times New Roman" pitchFamily="18" charset="0"/>
              </a:defRPr>
            </a:lvl6pPr>
            <a:lvl7pPr marL="2971800" indent="-228600" algn="ctr" eaLnBrk="0" fontAlgn="base" hangingPunct="0">
              <a:spcBef>
                <a:spcPct val="0"/>
              </a:spcBef>
              <a:spcAft>
                <a:spcPct val="0"/>
              </a:spcAft>
              <a:defRPr sz="1400">
                <a:solidFill>
                  <a:schemeClr val="tx1"/>
                </a:solidFill>
                <a:latin typeface="Times New Roman" pitchFamily="18" charset="0"/>
              </a:defRPr>
            </a:lvl7pPr>
            <a:lvl8pPr marL="3429000" indent="-228600" algn="ctr" eaLnBrk="0" fontAlgn="base" hangingPunct="0">
              <a:spcBef>
                <a:spcPct val="0"/>
              </a:spcBef>
              <a:spcAft>
                <a:spcPct val="0"/>
              </a:spcAft>
              <a:defRPr sz="1400">
                <a:solidFill>
                  <a:schemeClr val="tx1"/>
                </a:solidFill>
                <a:latin typeface="Times New Roman" pitchFamily="18" charset="0"/>
              </a:defRPr>
            </a:lvl8pPr>
            <a:lvl9pPr marL="3886200" indent="-228600" algn="ctr" eaLnBrk="0" fontAlgn="base" hangingPunct="0">
              <a:spcBef>
                <a:spcPct val="0"/>
              </a:spcBef>
              <a:spcAft>
                <a:spcPct val="0"/>
              </a:spcAft>
              <a:defRPr sz="1400">
                <a:solidFill>
                  <a:schemeClr val="tx1"/>
                </a:solidFill>
                <a:latin typeface="Times New Roman" pitchFamily="18" charset="0"/>
              </a:defRPr>
            </a:lvl9pPr>
          </a:lstStyle>
          <a:p>
            <a:pPr eaLnBrk="1" hangingPunct="1"/>
            <a:r>
              <a:rPr lang="de-DE" sz="1800" b="1" dirty="0">
                <a:latin typeface="Arial Narrow" pitchFamily="34" charset="0"/>
              </a:rPr>
              <a:t>(11 P)</a:t>
            </a:r>
          </a:p>
        </p:txBody>
      </p:sp>
      <p:sp>
        <p:nvSpPr>
          <p:cNvPr id="2" name="Textfeld 1"/>
          <p:cNvSpPr txBox="1"/>
          <p:nvPr/>
        </p:nvSpPr>
        <p:spPr>
          <a:xfrm>
            <a:off x="8521524" y="2047444"/>
            <a:ext cx="409087" cy="307777"/>
          </a:xfrm>
          <a:prstGeom prst="rect">
            <a:avLst/>
          </a:prstGeom>
          <a:noFill/>
          <a:ln>
            <a:solidFill>
              <a:schemeClr val="tx1"/>
            </a:solidFill>
          </a:ln>
        </p:spPr>
        <p:txBody>
          <a:bodyPr wrap="none" rtlCol="0">
            <a:spAutoFit/>
          </a:bodyPr>
          <a:lstStyle/>
          <a:p>
            <a:r>
              <a:rPr lang="de-DE" dirty="0"/>
              <a:t>1,5</a:t>
            </a:r>
          </a:p>
        </p:txBody>
      </p:sp>
      <p:sp>
        <p:nvSpPr>
          <p:cNvPr id="5" name="Textfeld 4"/>
          <p:cNvSpPr txBox="1"/>
          <p:nvPr/>
        </p:nvSpPr>
        <p:spPr>
          <a:xfrm>
            <a:off x="5851701" y="2639913"/>
            <a:ext cx="409087" cy="307777"/>
          </a:xfrm>
          <a:prstGeom prst="rect">
            <a:avLst/>
          </a:prstGeom>
          <a:noFill/>
          <a:ln>
            <a:solidFill>
              <a:schemeClr val="tx1"/>
            </a:solidFill>
          </a:ln>
        </p:spPr>
        <p:txBody>
          <a:bodyPr wrap="none" rtlCol="0">
            <a:spAutoFit/>
          </a:bodyPr>
          <a:lstStyle/>
          <a:p>
            <a:r>
              <a:rPr lang="de-DE" dirty="0"/>
              <a:t>1,5</a:t>
            </a:r>
          </a:p>
        </p:txBody>
      </p:sp>
      <p:sp>
        <p:nvSpPr>
          <p:cNvPr id="6" name="Textfeld 5"/>
          <p:cNvSpPr txBox="1"/>
          <p:nvPr/>
        </p:nvSpPr>
        <p:spPr>
          <a:xfrm>
            <a:off x="8509123" y="3179697"/>
            <a:ext cx="274434" cy="307777"/>
          </a:xfrm>
          <a:prstGeom prst="rect">
            <a:avLst/>
          </a:prstGeom>
          <a:noFill/>
          <a:ln>
            <a:solidFill>
              <a:schemeClr val="tx1"/>
            </a:solidFill>
          </a:ln>
        </p:spPr>
        <p:txBody>
          <a:bodyPr wrap="none" rtlCol="0">
            <a:spAutoFit/>
          </a:bodyPr>
          <a:lstStyle/>
          <a:p>
            <a:r>
              <a:rPr lang="de-DE" dirty="0"/>
              <a:t>2</a:t>
            </a:r>
          </a:p>
        </p:txBody>
      </p:sp>
      <p:sp>
        <p:nvSpPr>
          <p:cNvPr id="7" name="Textfeld 6"/>
          <p:cNvSpPr txBox="1"/>
          <p:nvPr/>
        </p:nvSpPr>
        <p:spPr>
          <a:xfrm>
            <a:off x="8509178" y="3964275"/>
            <a:ext cx="274434" cy="307777"/>
          </a:xfrm>
          <a:prstGeom prst="rect">
            <a:avLst/>
          </a:prstGeom>
          <a:noFill/>
          <a:ln>
            <a:solidFill>
              <a:schemeClr val="tx1"/>
            </a:solidFill>
          </a:ln>
        </p:spPr>
        <p:txBody>
          <a:bodyPr wrap="none" rtlCol="0">
            <a:spAutoFit/>
          </a:bodyPr>
          <a:lstStyle/>
          <a:p>
            <a:r>
              <a:rPr lang="de-DE" dirty="0"/>
              <a:t>3</a:t>
            </a:r>
          </a:p>
        </p:txBody>
      </p:sp>
      <p:sp>
        <p:nvSpPr>
          <p:cNvPr id="8" name="Textfeld 7"/>
          <p:cNvSpPr txBox="1"/>
          <p:nvPr/>
        </p:nvSpPr>
        <p:spPr>
          <a:xfrm>
            <a:off x="8509233" y="4748853"/>
            <a:ext cx="274434" cy="307777"/>
          </a:xfrm>
          <a:prstGeom prst="rect">
            <a:avLst/>
          </a:prstGeom>
          <a:noFill/>
          <a:ln>
            <a:solidFill>
              <a:schemeClr val="tx1"/>
            </a:solidFill>
          </a:ln>
        </p:spPr>
        <p:txBody>
          <a:bodyPr wrap="none" rtlCol="0">
            <a:spAutoFit/>
          </a:bodyPr>
          <a:lstStyle/>
          <a:p>
            <a:r>
              <a:rPr lang="de-DE" dirty="0"/>
              <a:t>3</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435329" y="914400"/>
            <a:ext cx="939681" cy="338554"/>
          </a:xfrm>
          <a:prstGeom prst="rect">
            <a:avLst/>
          </a:prstGeom>
          <a:noFill/>
        </p:spPr>
        <p:txBody>
          <a:bodyPr wrap="none" rtlCol="0">
            <a:spAutoFit/>
          </a:bodyPr>
          <a:lstStyle/>
          <a:p>
            <a:r>
              <a:rPr lang="de-DE" sz="1600" u="sng" dirty="0"/>
              <a:t>Solution:</a:t>
            </a:r>
          </a:p>
        </p:txBody>
      </p:sp>
      <p:sp>
        <p:nvSpPr>
          <p:cNvPr id="3" name="Textfeld 2"/>
          <p:cNvSpPr txBox="1"/>
          <p:nvPr/>
        </p:nvSpPr>
        <p:spPr>
          <a:xfrm>
            <a:off x="530578" y="1769083"/>
            <a:ext cx="5737468" cy="1169551"/>
          </a:xfrm>
          <a:prstGeom prst="rect">
            <a:avLst/>
          </a:prstGeom>
          <a:noFill/>
        </p:spPr>
        <p:txBody>
          <a:bodyPr wrap="none" rtlCol="0">
            <a:spAutoFit/>
          </a:bodyPr>
          <a:lstStyle/>
          <a:p>
            <a:pPr algn="l"/>
            <a:r>
              <a:rPr lang="de-DE" b="1" dirty="0">
                <a:latin typeface="Arial Narrow" panose="020B0606020202030204" pitchFamily="34" charset="0"/>
              </a:rPr>
              <a:t>     </a:t>
            </a:r>
            <a:r>
              <a:rPr lang="de-DE" dirty="0">
                <a:latin typeface="Arial Narrow" panose="020B0606020202030204" pitchFamily="34" charset="0"/>
              </a:rPr>
              <a:t> The polynomial  </a:t>
            </a:r>
            <a:r>
              <a:rPr lang="de-DE" dirty="0" err="1">
                <a:latin typeface="Arial Narrow" panose="020B0606020202030204" pitchFamily="34" charset="0"/>
              </a:rPr>
              <a:t>binary</a:t>
            </a:r>
            <a:r>
              <a:rPr lang="de-DE" dirty="0">
                <a:latin typeface="Arial Narrow" panose="020B0606020202030204" pitchFamily="34" charset="0"/>
              </a:rPr>
              <a:t> </a:t>
            </a:r>
            <a:r>
              <a:rPr lang="de-DE" dirty="0" err="1">
                <a:latin typeface="Arial Narrow" panose="020B0606020202030204" pitchFamily="34" charset="0"/>
              </a:rPr>
              <a:t>pattern</a:t>
            </a:r>
            <a:r>
              <a:rPr lang="de-DE" dirty="0">
                <a:latin typeface="Arial Narrow" panose="020B0606020202030204" pitchFamily="34" charset="0"/>
              </a:rPr>
              <a:t> </a:t>
            </a:r>
            <a:r>
              <a:rPr lang="de-DE" dirty="0" err="1">
                <a:latin typeface="Arial Narrow" panose="020B0606020202030204" pitchFamily="34" charset="0"/>
              </a:rPr>
              <a:t>is</a:t>
            </a:r>
            <a:r>
              <a:rPr lang="de-DE" dirty="0">
                <a:latin typeface="Arial Narrow" panose="020B0606020202030204" pitchFamily="34" charset="0"/>
              </a:rPr>
              <a:t> :   p(x) = </a:t>
            </a:r>
            <a:r>
              <a:rPr lang="en-US" b="1" dirty="0">
                <a:latin typeface="Arial Narrow" pitchFamily="34" charset="0"/>
              </a:rPr>
              <a:t>x</a:t>
            </a:r>
            <a:r>
              <a:rPr lang="en-US" b="1" baseline="30000" dirty="0">
                <a:latin typeface="Arial Narrow" pitchFamily="34" charset="0"/>
              </a:rPr>
              <a:t>8 </a:t>
            </a:r>
            <a:r>
              <a:rPr lang="en-US" b="1" dirty="0">
                <a:latin typeface="Arial Narrow" pitchFamily="34" charset="0"/>
              </a:rPr>
              <a:t>+ x</a:t>
            </a:r>
            <a:r>
              <a:rPr lang="en-US" b="1" baseline="30000" dirty="0">
                <a:latin typeface="Arial Narrow" pitchFamily="34" charset="0"/>
              </a:rPr>
              <a:t>7 </a:t>
            </a:r>
            <a:r>
              <a:rPr lang="en-US" b="1" dirty="0">
                <a:latin typeface="Arial Narrow" pitchFamily="34" charset="0"/>
              </a:rPr>
              <a:t>+ x</a:t>
            </a:r>
            <a:r>
              <a:rPr lang="en-US" b="1" baseline="30000" dirty="0">
                <a:latin typeface="Arial Narrow" pitchFamily="34" charset="0"/>
              </a:rPr>
              <a:t>3</a:t>
            </a:r>
            <a:r>
              <a:rPr lang="en-US" b="1" dirty="0">
                <a:latin typeface="Arial Narrow" pitchFamily="34" charset="0"/>
              </a:rPr>
              <a:t> </a:t>
            </a:r>
            <a:r>
              <a:rPr lang="en-US" b="1" dirty="0">
                <a:solidFill>
                  <a:srgbClr val="000000"/>
                </a:solidFill>
                <a:latin typeface="Arial Narrow" pitchFamily="34" charset="0"/>
              </a:rPr>
              <a:t>+ x  + </a:t>
            </a:r>
            <a:r>
              <a:rPr lang="en-US" b="1" dirty="0">
                <a:latin typeface="Arial Narrow" pitchFamily="34" charset="0"/>
              </a:rPr>
              <a:t>1</a:t>
            </a:r>
            <a:r>
              <a:rPr lang="de-DE" dirty="0">
                <a:latin typeface="Arial Narrow" panose="020B0606020202030204" pitchFamily="34" charset="0"/>
              </a:rPr>
              <a:t>  = </a:t>
            </a:r>
            <a:r>
              <a:rPr lang="de-DE" b="1" dirty="0">
                <a:latin typeface="Arial Narrow" panose="020B0606020202030204" pitchFamily="34" charset="0"/>
              </a:rPr>
              <a:t>110001011</a:t>
            </a:r>
          </a:p>
          <a:p>
            <a:pPr algn="l"/>
            <a:endParaRPr lang="de-DE" dirty="0">
              <a:latin typeface="Arial Narrow" panose="020B0606020202030204" pitchFamily="34" charset="0"/>
            </a:endParaRPr>
          </a:p>
          <a:p>
            <a:pPr algn="l"/>
            <a:r>
              <a:rPr lang="de-DE" b="1" dirty="0">
                <a:latin typeface="Arial Narrow" panose="020B0606020202030204" pitchFamily="34" charset="0"/>
              </a:rPr>
              <a:t>      	e </a:t>
            </a:r>
            <a:r>
              <a:rPr lang="de-DE" dirty="0" err="1">
                <a:latin typeface="Arial Narrow" panose="020B0606020202030204" pitchFamily="34" charset="0"/>
              </a:rPr>
              <a:t>of</a:t>
            </a:r>
            <a:r>
              <a:rPr lang="de-DE" dirty="0">
                <a:latin typeface="Arial Narrow" panose="020B0606020202030204" pitchFamily="34" charset="0"/>
              </a:rPr>
              <a:t> p(x) </a:t>
            </a:r>
            <a:r>
              <a:rPr lang="de-DE" dirty="0" err="1">
                <a:latin typeface="Arial Narrow" panose="020B0606020202030204" pitchFamily="34" charset="0"/>
              </a:rPr>
              <a:t>is</a:t>
            </a:r>
            <a:r>
              <a:rPr lang="de-DE" dirty="0">
                <a:latin typeface="Arial Narrow" panose="020B0606020202030204" pitchFamily="34" charset="0"/>
              </a:rPr>
              <a:t> = 85 ( </a:t>
            </a:r>
            <a:r>
              <a:rPr lang="de-DE" dirty="0" err="1">
                <a:latin typeface="Arial Narrow" panose="020B0606020202030204" pitchFamily="34" charset="0"/>
              </a:rPr>
              <a:t>see</a:t>
            </a:r>
            <a:r>
              <a:rPr lang="de-DE" dirty="0">
                <a:latin typeface="Arial Narrow" panose="020B0606020202030204" pitchFamily="34" charset="0"/>
              </a:rPr>
              <a:t> </a:t>
            </a:r>
            <a:r>
              <a:rPr lang="de-DE" dirty="0" err="1">
                <a:latin typeface="Arial Narrow" panose="020B0606020202030204" pitchFamily="34" charset="0"/>
              </a:rPr>
              <a:t>list</a:t>
            </a:r>
            <a:r>
              <a:rPr lang="de-DE" dirty="0">
                <a:latin typeface="Arial Narrow" panose="020B0606020202030204" pitchFamily="34" charset="0"/>
              </a:rPr>
              <a:t> </a:t>
            </a:r>
            <a:r>
              <a:rPr lang="de-DE" dirty="0" err="1">
                <a:latin typeface="Arial Narrow" panose="020B0606020202030204" pitchFamily="34" charset="0"/>
              </a:rPr>
              <a:t>of</a:t>
            </a:r>
            <a:r>
              <a:rPr lang="de-DE" dirty="0">
                <a:latin typeface="Arial Narrow" panose="020B0606020202030204" pitchFamily="34" charset="0"/>
              </a:rPr>
              <a:t> </a:t>
            </a:r>
            <a:r>
              <a:rPr lang="de-DE" dirty="0" err="1">
                <a:latin typeface="Arial Narrow" panose="020B0606020202030204" pitchFamily="34" charset="0"/>
              </a:rPr>
              <a:t>irreducible</a:t>
            </a:r>
            <a:r>
              <a:rPr lang="de-DE" dirty="0">
                <a:latin typeface="Arial Narrow" panose="020B0606020202030204" pitchFamily="34" charset="0"/>
              </a:rPr>
              <a:t> </a:t>
            </a:r>
            <a:r>
              <a:rPr lang="de-DE" dirty="0" err="1">
                <a:latin typeface="Arial Narrow" panose="020B0606020202030204" pitchFamily="34" charset="0"/>
              </a:rPr>
              <a:t>polynomials</a:t>
            </a:r>
            <a:r>
              <a:rPr lang="de-DE" dirty="0">
                <a:latin typeface="Arial Narrow" panose="020B0606020202030204" pitchFamily="34" charset="0"/>
              </a:rPr>
              <a:t> in </a:t>
            </a:r>
            <a:r>
              <a:rPr lang="de-DE" dirty="0" err="1">
                <a:latin typeface="Arial Narrow" panose="020B0606020202030204" pitchFamily="34" charset="0"/>
              </a:rPr>
              <a:t>the</a:t>
            </a:r>
            <a:r>
              <a:rPr lang="de-DE" dirty="0">
                <a:latin typeface="Arial Narrow" panose="020B0606020202030204" pitchFamily="34" charset="0"/>
              </a:rPr>
              <a:t> </a:t>
            </a:r>
            <a:r>
              <a:rPr lang="de-DE" dirty="0" err="1">
                <a:latin typeface="Arial Narrow" panose="020B0606020202030204" pitchFamily="34" charset="0"/>
              </a:rPr>
              <a:t>lecture</a:t>
            </a:r>
            <a:r>
              <a:rPr lang="de-DE" dirty="0">
                <a:latin typeface="Arial Narrow" panose="020B0606020202030204" pitchFamily="34" charset="0"/>
              </a:rPr>
              <a:t> </a:t>
            </a:r>
            <a:r>
              <a:rPr lang="de-DE" dirty="0" err="1">
                <a:latin typeface="Arial Narrow" panose="020B0606020202030204" pitchFamily="34" charset="0"/>
              </a:rPr>
              <a:t>slides</a:t>
            </a:r>
            <a:r>
              <a:rPr lang="de-DE" dirty="0">
                <a:latin typeface="Arial Narrow" panose="020B0606020202030204" pitchFamily="34" charset="0"/>
              </a:rPr>
              <a:t>)</a:t>
            </a:r>
          </a:p>
          <a:p>
            <a:pPr algn="l"/>
            <a:r>
              <a:rPr lang="de-DE" dirty="0">
                <a:latin typeface="Arial Narrow" panose="020B0606020202030204" pitchFamily="34" charset="0"/>
              </a:rPr>
              <a:t>                      </a:t>
            </a:r>
            <a:r>
              <a:rPr lang="de-DE" dirty="0" err="1">
                <a:latin typeface="Arial Narrow" panose="020B0606020202030204" pitchFamily="34" charset="0"/>
              </a:rPr>
              <a:t>order</a:t>
            </a:r>
            <a:r>
              <a:rPr lang="de-DE" dirty="0">
                <a:latin typeface="Arial Narrow" panose="020B0606020202030204" pitchFamily="34" charset="0"/>
              </a:rPr>
              <a:t> </a:t>
            </a:r>
            <a:r>
              <a:rPr lang="de-DE" dirty="0" err="1">
                <a:latin typeface="Arial Narrow" panose="020B0606020202030204" pitchFamily="34" charset="0"/>
              </a:rPr>
              <a:t>of</a:t>
            </a:r>
            <a:r>
              <a:rPr lang="de-DE" dirty="0">
                <a:latin typeface="Arial Narrow" panose="020B0606020202030204" pitchFamily="34" charset="0"/>
              </a:rPr>
              <a:t> x </a:t>
            </a:r>
            <a:r>
              <a:rPr lang="de-DE" dirty="0" err="1">
                <a:latin typeface="Arial Narrow" panose="020B0606020202030204" pitchFamily="34" charset="0"/>
              </a:rPr>
              <a:t>modulo</a:t>
            </a:r>
            <a:r>
              <a:rPr lang="de-DE" dirty="0">
                <a:latin typeface="Arial Narrow" panose="020B0606020202030204" pitchFamily="34" charset="0"/>
              </a:rPr>
              <a:t> p(x) </a:t>
            </a:r>
            <a:r>
              <a:rPr lang="de-DE" dirty="0" err="1">
                <a:latin typeface="Arial Narrow" panose="020B0606020202030204" pitchFamily="34" charset="0"/>
              </a:rPr>
              <a:t>is</a:t>
            </a:r>
            <a:r>
              <a:rPr lang="de-DE" dirty="0">
                <a:latin typeface="Arial Narrow" panose="020B0606020202030204" pitchFamily="34" charset="0"/>
              </a:rPr>
              <a:t> 85. </a:t>
            </a:r>
          </a:p>
          <a:p>
            <a:pPr algn="l"/>
            <a:r>
              <a:rPr lang="de-DE" dirty="0">
                <a:latin typeface="Arial Narrow" panose="020B0606020202030204" pitchFamily="34" charset="0"/>
              </a:rPr>
              <a:t>	x</a:t>
            </a:r>
            <a:r>
              <a:rPr lang="de-DE" baseline="30000" dirty="0">
                <a:latin typeface="Arial Narrow" panose="020B0606020202030204" pitchFamily="34" charset="0"/>
              </a:rPr>
              <a:t>85 </a:t>
            </a:r>
            <a:r>
              <a:rPr lang="de-DE" dirty="0">
                <a:latin typeface="Arial Narrow" panose="020B0606020202030204" pitchFamily="34" charset="0"/>
              </a:rPr>
              <a:t>=1 </a:t>
            </a:r>
          </a:p>
        </p:txBody>
      </p:sp>
      <p:sp>
        <p:nvSpPr>
          <p:cNvPr id="4" name="Textfeld 3"/>
          <p:cNvSpPr txBox="1"/>
          <p:nvPr/>
        </p:nvSpPr>
        <p:spPr>
          <a:xfrm>
            <a:off x="530578" y="3396147"/>
            <a:ext cx="7975260" cy="1097736"/>
          </a:xfrm>
          <a:prstGeom prst="rect">
            <a:avLst/>
          </a:prstGeom>
          <a:noFill/>
        </p:spPr>
        <p:txBody>
          <a:bodyPr wrap="none" rtlCol="0">
            <a:spAutoFit/>
          </a:bodyPr>
          <a:lstStyle/>
          <a:p>
            <a:pPr algn="l"/>
            <a:r>
              <a:rPr lang="de-DE" b="1" dirty="0">
                <a:latin typeface="Arial Narrow" panose="020B0606020202030204" pitchFamily="34" charset="0"/>
              </a:rPr>
              <a:t>         </a:t>
            </a:r>
            <a:r>
              <a:rPr lang="de-DE" dirty="0">
                <a:latin typeface="Arial Narrow" panose="020B0606020202030204" pitchFamily="34" charset="0"/>
              </a:rPr>
              <a:t>     p(x) = </a:t>
            </a:r>
            <a:r>
              <a:rPr lang="en-US" b="1" dirty="0">
                <a:latin typeface="Arial Narrow" pitchFamily="34" charset="0"/>
              </a:rPr>
              <a:t>x</a:t>
            </a:r>
            <a:r>
              <a:rPr lang="en-US" b="1" baseline="30000" dirty="0">
                <a:latin typeface="Arial Narrow" pitchFamily="34" charset="0"/>
              </a:rPr>
              <a:t>8 </a:t>
            </a:r>
            <a:r>
              <a:rPr lang="en-US" b="1" dirty="0">
                <a:latin typeface="Arial Narrow" pitchFamily="34" charset="0"/>
              </a:rPr>
              <a:t>+ x</a:t>
            </a:r>
            <a:r>
              <a:rPr lang="en-US" b="1" baseline="30000" dirty="0">
                <a:latin typeface="Arial Narrow" pitchFamily="34" charset="0"/>
              </a:rPr>
              <a:t>7 </a:t>
            </a:r>
            <a:r>
              <a:rPr lang="en-US" b="1" dirty="0">
                <a:latin typeface="Arial Narrow" pitchFamily="34" charset="0"/>
              </a:rPr>
              <a:t>+ x</a:t>
            </a:r>
            <a:r>
              <a:rPr lang="en-US" b="1" baseline="30000" dirty="0">
                <a:latin typeface="Arial Narrow" pitchFamily="34" charset="0"/>
              </a:rPr>
              <a:t>3</a:t>
            </a:r>
            <a:r>
              <a:rPr lang="en-US" b="1" dirty="0">
                <a:latin typeface="Arial Narrow" pitchFamily="34" charset="0"/>
              </a:rPr>
              <a:t> </a:t>
            </a:r>
            <a:r>
              <a:rPr lang="en-US" b="1" dirty="0">
                <a:solidFill>
                  <a:srgbClr val="000000"/>
                </a:solidFill>
                <a:latin typeface="Arial Narrow" pitchFamily="34" charset="0"/>
              </a:rPr>
              <a:t>+ x  + </a:t>
            </a:r>
            <a:r>
              <a:rPr lang="en-US" b="1" dirty="0">
                <a:latin typeface="Arial Narrow" pitchFamily="34" charset="0"/>
              </a:rPr>
              <a:t>1</a:t>
            </a:r>
            <a:r>
              <a:rPr lang="de-DE" dirty="0">
                <a:latin typeface="Arial Narrow" panose="020B0606020202030204" pitchFamily="34" charset="0"/>
              </a:rPr>
              <a:t>  =  0</a:t>
            </a:r>
          </a:p>
          <a:p>
            <a:pPr algn="l"/>
            <a:r>
              <a:rPr lang="de-DE" b="1" dirty="0">
                <a:latin typeface="Arial Narrow" panose="020B0606020202030204" pitchFamily="34" charset="0"/>
              </a:rPr>
              <a:t>                 =&gt;   </a:t>
            </a:r>
            <a:r>
              <a:rPr lang="en-US" b="1" dirty="0">
                <a:latin typeface="Arial Narrow" pitchFamily="34" charset="0"/>
              </a:rPr>
              <a:t>x</a:t>
            </a:r>
            <a:r>
              <a:rPr lang="en-US" b="1" baseline="30000" dirty="0">
                <a:latin typeface="Arial Narrow" pitchFamily="34" charset="0"/>
              </a:rPr>
              <a:t>8 </a:t>
            </a:r>
            <a:r>
              <a:rPr lang="en-US" b="1" dirty="0">
                <a:latin typeface="Arial Narrow" pitchFamily="34" charset="0"/>
              </a:rPr>
              <a:t>=  x</a:t>
            </a:r>
            <a:r>
              <a:rPr lang="en-US" b="1" baseline="30000" dirty="0">
                <a:latin typeface="Arial Narrow" pitchFamily="34" charset="0"/>
              </a:rPr>
              <a:t>7 </a:t>
            </a:r>
            <a:r>
              <a:rPr lang="en-US" b="1" dirty="0">
                <a:latin typeface="Arial Narrow" pitchFamily="34" charset="0"/>
              </a:rPr>
              <a:t>+ x</a:t>
            </a:r>
            <a:r>
              <a:rPr lang="en-US" b="1" baseline="30000" dirty="0">
                <a:latin typeface="Arial Narrow" pitchFamily="34" charset="0"/>
              </a:rPr>
              <a:t>3</a:t>
            </a:r>
            <a:r>
              <a:rPr lang="en-US" b="1" dirty="0">
                <a:latin typeface="Arial Narrow" pitchFamily="34" charset="0"/>
              </a:rPr>
              <a:t> </a:t>
            </a:r>
            <a:r>
              <a:rPr lang="en-US" b="1" dirty="0">
                <a:solidFill>
                  <a:srgbClr val="000000"/>
                </a:solidFill>
                <a:latin typeface="Arial Narrow" pitchFamily="34" charset="0"/>
              </a:rPr>
              <a:t>+ x + </a:t>
            </a:r>
            <a:r>
              <a:rPr lang="en-US" b="1" dirty="0">
                <a:latin typeface="Arial Narrow" pitchFamily="34" charset="0"/>
              </a:rPr>
              <a:t>1</a:t>
            </a:r>
            <a:endParaRPr lang="de-DE" dirty="0">
              <a:latin typeface="Arial Narrow" panose="020B0606020202030204" pitchFamily="34" charset="0"/>
            </a:endParaRPr>
          </a:p>
          <a:p>
            <a:pPr algn="l"/>
            <a:r>
              <a:rPr lang="de-DE" dirty="0">
                <a:latin typeface="Arial Narrow" panose="020B0606020202030204" pitchFamily="34" charset="0"/>
              </a:rPr>
              <a:t>	 </a:t>
            </a:r>
            <a:r>
              <a:rPr lang="en-US" b="1" dirty="0">
                <a:latin typeface="Arial Narrow" pitchFamily="34" charset="0"/>
              </a:rPr>
              <a:t>x</a:t>
            </a:r>
            <a:r>
              <a:rPr lang="en-US" b="1" baseline="30000" dirty="0">
                <a:latin typeface="Arial Narrow" pitchFamily="34" charset="0"/>
              </a:rPr>
              <a:t>9 </a:t>
            </a:r>
            <a:r>
              <a:rPr lang="en-US" b="1" dirty="0">
                <a:latin typeface="Arial Narrow" pitchFamily="34" charset="0"/>
              </a:rPr>
              <a:t>=  x</a:t>
            </a:r>
            <a:r>
              <a:rPr lang="en-US" b="1" baseline="30000" dirty="0">
                <a:latin typeface="Arial Narrow" pitchFamily="34" charset="0"/>
              </a:rPr>
              <a:t>8 </a:t>
            </a:r>
            <a:r>
              <a:rPr lang="en-US" b="1" dirty="0">
                <a:latin typeface="Arial Narrow" pitchFamily="34" charset="0"/>
              </a:rPr>
              <a:t>+ x</a:t>
            </a:r>
            <a:r>
              <a:rPr lang="en-US" b="1" baseline="30000" dirty="0">
                <a:latin typeface="Arial Narrow" pitchFamily="34" charset="0"/>
              </a:rPr>
              <a:t>4</a:t>
            </a:r>
            <a:r>
              <a:rPr lang="en-US" b="1" dirty="0">
                <a:latin typeface="Arial Narrow" pitchFamily="34" charset="0"/>
              </a:rPr>
              <a:t> </a:t>
            </a:r>
            <a:r>
              <a:rPr lang="en-US" b="1" dirty="0">
                <a:solidFill>
                  <a:srgbClr val="000000"/>
                </a:solidFill>
                <a:latin typeface="Arial Narrow" pitchFamily="34" charset="0"/>
              </a:rPr>
              <a:t>+ x</a:t>
            </a:r>
            <a:r>
              <a:rPr lang="en-US" b="1" baseline="30000" dirty="0">
                <a:solidFill>
                  <a:srgbClr val="000000"/>
                </a:solidFill>
                <a:latin typeface="Arial Narrow" pitchFamily="34" charset="0"/>
              </a:rPr>
              <a:t>2</a:t>
            </a:r>
            <a:r>
              <a:rPr lang="en-US" b="1" dirty="0">
                <a:solidFill>
                  <a:srgbClr val="000000"/>
                </a:solidFill>
                <a:latin typeface="Arial Narrow" pitchFamily="34" charset="0"/>
              </a:rPr>
              <a:t> + </a:t>
            </a:r>
            <a:r>
              <a:rPr lang="de-DE" b="1" dirty="0">
                <a:latin typeface="Arial Narrow" pitchFamily="34" charset="0"/>
              </a:rPr>
              <a:t>x  = (</a:t>
            </a:r>
            <a:r>
              <a:rPr lang="en-US" b="1" dirty="0">
                <a:latin typeface="Arial Narrow" pitchFamily="34" charset="0"/>
              </a:rPr>
              <a:t>x</a:t>
            </a:r>
            <a:r>
              <a:rPr lang="en-US" b="1" baseline="30000" dirty="0">
                <a:latin typeface="Arial Narrow" pitchFamily="34" charset="0"/>
              </a:rPr>
              <a:t>7 </a:t>
            </a:r>
            <a:r>
              <a:rPr lang="en-US" b="1" dirty="0">
                <a:latin typeface="Arial Narrow" pitchFamily="34" charset="0"/>
              </a:rPr>
              <a:t>+ x</a:t>
            </a:r>
            <a:r>
              <a:rPr lang="en-US" b="1" baseline="30000" dirty="0">
                <a:latin typeface="Arial Narrow" pitchFamily="34" charset="0"/>
              </a:rPr>
              <a:t>3</a:t>
            </a:r>
            <a:r>
              <a:rPr lang="en-US" b="1" dirty="0">
                <a:latin typeface="Arial Narrow" pitchFamily="34" charset="0"/>
              </a:rPr>
              <a:t> </a:t>
            </a:r>
            <a:r>
              <a:rPr lang="en-US" b="1" dirty="0">
                <a:solidFill>
                  <a:srgbClr val="000000"/>
                </a:solidFill>
                <a:latin typeface="Arial Narrow" pitchFamily="34" charset="0"/>
              </a:rPr>
              <a:t>+ x  + </a:t>
            </a:r>
            <a:r>
              <a:rPr lang="en-US" b="1" dirty="0">
                <a:latin typeface="Arial Narrow" pitchFamily="34" charset="0"/>
              </a:rPr>
              <a:t>1) </a:t>
            </a:r>
            <a:r>
              <a:rPr lang="en-US" b="1" baseline="30000" dirty="0">
                <a:latin typeface="Arial Narrow" pitchFamily="34" charset="0"/>
              </a:rPr>
              <a:t> </a:t>
            </a:r>
            <a:r>
              <a:rPr lang="en-US" b="1" dirty="0">
                <a:latin typeface="Arial Narrow" pitchFamily="34" charset="0"/>
              </a:rPr>
              <a:t>+  x</a:t>
            </a:r>
            <a:r>
              <a:rPr lang="en-US" b="1" baseline="30000" dirty="0">
                <a:latin typeface="Arial Narrow" pitchFamily="34" charset="0"/>
              </a:rPr>
              <a:t>4</a:t>
            </a:r>
            <a:r>
              <a:rPr lang="en-US" b="1" dirty="0">
                <a:latin typeface="Arial Narrow" pitchFamily="34" charset="0"/>
              </a:rPr>
              <a:t> </a:t>
            </a:r>
            <a:r>
              <a:rPr lang="en-US" b="1" dirty="0">
                <a:solidFill>
                  <a:srgbClr val="000000"/>
                </a:solidFill>
                <a:latin typeface="Arial Narrow" pitchFamily="34" charset="0"/>
              </a:rPr>
              <a:t>+ x</a:t>
            </a:r>
            <a:r>
              <a:rPr lang="en-US" b="1" baseline="30000" dirty="0">
                <a:solidFill>
                  <a:srgbClr val="000000"/>
                </a:solidFill>
                <a:latin typeface="Arial Narrow" pitchFamily="34" charset="0"/>
              </a:rPr>
              <a:t>2</a:t>
            </a:r>
            <a:r>
              <a:rPr lang="en-US" b="1" dirty="0">
                <a:solidFill>
                  <a:srgbClr val="000000"/>
                </a:solidFill>
                <a:latin typeface="Arial Narrow" pitchFamily="34" charset="0"/>
              </a:rPr>
              <a:t> + </a:t>
            </a:r>
            <a:r>
              <a:rPr lang="de-DE" b="1" dirty="0">
                <a:latin typeface="Arial Narrow" pitchFamily="34" charset="0"/>
              </a:rPr>
              <a:t>x  = </a:t>
            </a:r>
            <a:r>
              <a:rPr lang="en-US" b="1" dirty="0">
                <a:latin typeface="Arial Narrow" pitchFamily="34" charset="0"/>
              </a:rPr>
              <a:t>x</a:t>
            </a:r>
            <a:r>
              <a:rPr lang="en-US" b="1" baseline="30000" dirty="0">
                <a:latin typeface="Arial Narrow" pitchFamily="34" charset="0"/>
              </a:rPr>
              <a:t>7 </a:t>
            </a:r>
            <a:r>
              <a:rPr lang="en-US" b="1" dirty="0">
                <a:latin typeface="Arial Narrow" pitchFamily="34" charset="0"/>
              </a:rPr>
              <a:t>+ x</a:t>
            </a:r>
            <a:r>
              <a:rPr lang="en-US" b="1" baseline="30000" dirty="0">
                <a:latin typeface="Arial Narrow" pitchFamily="34" charset="0"/>
              </a:rPr>
              <a:t>3</a:t>
            </a:r>
            <a:r>
              <a:rPr lang="en-US" b="1" dirty="0">
                <a:latin typeface="Arial Narrow" pitchFamily="34" charset="0"/>
              </a:rPr>
              <a:t> </a:t>
            </a:r>
            <a:r>
              <a:rPr lang="en-US" b="1" dirty="0">
                <a:solidFill>
                  <a:srgbClr val="000000"/>
                </a:solidFill>
                <a:latin typeface="Arial Narrow" pitchFamily="34" charset="0"/>
              </a:rPr>
              <a:t>+ </a:t>
            </a:r>
            <a:r>
              <a:rPr lang="en-US" b="1" dirty="0">
                <a:latin typeface="Arial Narrow" pitchFamily="34" charset="0"/>
              </a:rPr>
              <a:t>1</a:t>
            </a:r>
            <a:r>
              <a:rPr lang="en-US" b="1" baseline="30000" dirty="0">
                <a:latin typeface="Arial Narrow" pitchFamily="34" charset="0"/>
              </a:rPr>
              <a:t> </a:t>
            </a:r>
            <a:r>
              <a:rPr lang="en-US" b="1" dirty="0">
                <a:latin typeface="Arial Narrow" pitchFamily="34" charset="0"/>
              </a:rPr>
              <a:t>+  x</a:t>
            </a:r>
            <a:r>
              <a:rPr lang="en-US" b="1" baseline="30000" dirty="0">
                <a:latin typeface="Arial Narrow" pitchFamily="34" charset="0"/>
              </a:rPr>
              <a:t>4</a:t>
            </a:r>
            <a:r>
              <a:rPr lang="en-US" b="1" dirty="0">
                <a:latin typeface="Arial Narrow" pitchFamily="34" charset="0"/>
              </a:rPr>
              <a:t> </a:t>
            </a:r>
            <a:r>
              <a:rPr lang="en-US" b="1" dirty="0">
                <a:solidFill>
                  <a:srgbClr val="000000"/>
                </a:solidFill>
                <a:latin typeface="Arial Narrow" pitchFamily="34" charset="0"/>
              </a:rPr>
              <a:t>+ x</a:t>
            </a:r>
            <a:r>
              <a:rPr lang="en-US" b="1" baseline="30000" dirty="0">
                <a:solidFill>
                  <a:srgbClr val="000000"/>
                </a:solidFill>
                <a:latin typeface="Arial Narrow" pitchFamily="34" charset="0"/>
              </a:rPr>
              <a:t>2</a:t>
            </a:r>
          </a:p>
          <a:p>
            <a:pPr algn="l"/>
            <a:r>
              <a:rPr lang="en-US" b="1" dirty="0">
                <a:solidFill>
                  <a:srgbClr val="000000"/>
                </a:solidFill>
                <a:latin typeface="Arial Narrow" pitchFamily="34" charset="0"/>
              </a:rPr>
              <a:t> </a:t>
            </a:r>
            <a:r>
              <a:rPr lang="en-US" b="1" dirty="0">
                <a:latin typeface="Arial Narrow" pitchFamily="34" charset="0"/>
              </a:rPr>
              <a:t>x</a:t>
            </a:r>
            <a:r>
              <a:rPr lang="en-US" b="1" baseline="30000" dirty="0">
                <a:latin typeface="Arial Narrow" pitchFamily="34" charset="0"/>
              </a:rPr>
              <a:t>10  </a:t>
            </a:r>
            <a:r>
              <a:rPr lang="en-US" b="1" dirty="0">
                <a:latin typeface="Arial Narrow" pitchFamily="34" charset="0"/>
              </a:rPr>
              <a:t>=x * x</a:t>
            </a:r>
            <a:r>
              <a:rPr lang="en-US" b="1" baseline="30000" dirty="0">
                <a:latin typeface="Arial Narrow" pitchFamily="34" charset="0"/>
              </a:rPr>
              <a:t>9 = </a:t>
            </a:r>
            <a:r>
              <a:rPr lang="en-US" b="1" dirty="0">
                <a:latin typeface="Arial Narrow" pitchFamily="34" charset="0"/>
              </a:rPr>
              <a:t>x *( x</a:t>
            </a:r>
            <a:r>
              <a:rPr lang="en-US" b="1" baseline="30000" dirty="0">
                <a:latin typeface="Arial Narrow" pitchFamily="34" charset="0"/>
              </a:rPr>
              <a:t>7 </a:t>
            </a:r>
            <a:r>
              <a:rPr lang="en-US" b="1" dirty="0">
                <a:latin typeface="Arial Narrow" pitchFamily="34" charset="0"/>
              </a:rPr>
              <a:t>+ x</a:t>
            </a:r>
            <a:r>
              <a:rPr lang="en-US" b="1" baseline="30000" dirty="0">
                <a:latin typeface="Arial Narrow" pitchFamily="34" charset="0"/>
              </a:rPr>
              <a:t>3</a:t>
            </a:r>
            <a:r>
              <a:rPr lang="en-US" b="1" dirty="0">
                <a:latin typeface="Arial Narrow" pitchFamily="34" charset="0"/>
              </a:rPr>
              <a:t> </a:t>
            </a:r>
            <a:r>
              <a:rPr lang="en-US" b="1" dirty="0">
                <a:solidFill>
                  <a:srgbClr val="000000"/>
                </a:solidFill>
                <a:latin typeface="Arial Narrow" pitchFamily="34" charset="0"/>
              </a:rPr>
              <a:t>+ </a:t>
            </a:r>
            <a:r>
              <a:rPr lang="en-US" b="1" dirty="0">
                <a:latin typeface="Arial Narrow" pitchFamily="34" charset="0"/>
              </a:rPr>
              <a:t>1</a:t>
            </a:r>
            <a:r>
              <a:rPr lang="en-US" b="1" baseline="30000" dirty="0">
                <a:latin typeface="Arial Narrow" pitchFamily="34" charset="0"/>
              </a:rPr>
              <a:t> </a:t>
            </a:r>
            <a:r>
              <a:rPr lang="en-US" b="1" dirty="0">
                <a:latin typeface="Arial Narrow" pitchFamily="34" charset="0"/>
              </a:rPr>
              <a:t>+  x</a:t>
            </a:r>
            <a:r>
              <a:rPr lang="en-US" b="1" baseline="30000" dirty="0">
                <a:latin typeface="Arial Narrow" pitchFamily="34" charset="0"/>
              </a:rPr>
              <a:t>4</a:t>
            </a:r>
            <a:r>
              <a:rPr lang="en-US" b="1" dirty="0">
                <a:latin typeface="Arial Narrow" pitchFamily="34" charset="0"/>
              </a:rPr>
              <a:t> </a:t>
            </a:r>
            <a:r>
              <a:rPr lang="en-US" b="1" dirty="0">
                <a:solidFill>
                  <a:srgbClr val="000000"/>
                </a:solidFill>
                <a:latin typeface="Arial Narrow" pitchFamily="34" charset="0"/>
              </a:rPr>
              <a:t>+ x</a:t>
            </a:r>
            <a:r>
              <a:rPr lang="en-US" b="1" baseline="30000" dirty="0">
                <a:solidFill>
                  <a:srgbClr val="000000"/>
                </a:solidFill>
                <a:latin typeface="Arial Narrow" pitchFamily="34" charset="0"/>
              </a:rPr>
              <a:t>2 </a:t>
            </a:r>
            <a:r>
              <a:rPr lang="de-DE" b="1" dirty="0">
                <a:latin typeface="Arial Narrow" pitchFamily="34" charset="0"/>
              </a:rPr>
              <a:t>) =</a:t>
            </a:r>
            <a:r>
              <a:rPr lang="en-US" b="1" baseline="30000" dirty="0">
                <a:solidFill>
                  <a:srgbClr val="000000"/>
                </a:solidFill>
                <a:latin typeface="Arial Narrow" pitchFamily="34" charset="0"/>
              </a:rPr>
              <a:t>   </a:t>
            </a:r>
            <a:r>
              <a:rPr lang="en-US" b="1" dirty="0">
                <a:latin typeface="Arial Narrow" pitchFamily="34" charset="0"/>
              </a:rPr>
              <a:t>x</a:t>
            </a:r>
            <a:r>
              <a:rPr lang="en-US" b="1" baseline="30000" dirty="0">
                <a:latin typeface="Arial Narrow" pitchFamily="34" charset="0"/>
              </a:rPr>
              <a:t>8 </a:t>
            </a:r>
            <a:r>
              <a:rPr lang="en-US" b="1" dirty="0">
                <a:latin typeface="Arial Narrow" pitchFamily="34" charset="0"/>
              </a:rPr>
              <a:t>+ x</a:t>
            </a:r>
            <a:r>
              <a:rPr lang="en-US" b="1" baseline="30000" dirty="0">
                <a:latin typeface="Arial Narrow" pitchFamily="34" charset="0"/>
              </a:rPr>
              <a:t>4</a:t>
            </a:r>
            <a:r>
              <a:rPr lang="en-US" b="1" dirty="0">
                <a:latin typeface="Arial Narrow" pitchFamily="34" charset="0"/>
              </a:rPr>
              <a:t> </a:t>
            </a:r>
            <a:r>
              <a:rPr lang="en-US" b="1" dirty="0">
                <a:solidFill>
                  <a:srgbClr val="000000"/>
                </a:solidFill>
                <a:latin typeface="Arial Narrow" pitchFamily="34" charset="0"/>
              </a:rPr>
              <a:t>+ </a:t>
            </a:r>
            <a:r>
              <a:rPr lang="en-US" b="1" dirty="0">
                <a:latin typeface="Arial Narrow" pitchFamily="34" charset="0"/>
              </a:rPr>
              <a:t>x</a:t>
            </a:r>
            <a:r>
              <a:rPr lang="en-US" b="1" baseline="30000" dirty="0">
                <a:latin typeface="Arial Narrow" pitchFamily="34" charset="0"/>
              </a:rPr>
              <a:t> </a:t>
            </a:r>
            <a:r>
              <a:rPr lang="en-US" b="1" dirty="0">
                <a:latin typeface="Arial Narrow" pitchFamily="34" charset="0"/>
              </a:rPr>
              <a:t>+  x</a:t>
            </a:r>
            <a:r>
              <a:rPr lang="en-US" b="1" baseline="30000" dirty="0">
                <a:latin typeface="Arial Narrow" pitchFamily="34" charset="0"/>
              </a:rPr>
              <a:t>5</a:t>
            </a:r>
            <a:r>
              <a:rPr lang="en-US" b="1" dirty="0">
                <a:latin typeface="Arial Narrow" pitchFamily="34" charset="0"/>
              </a:rPr>
              <a:t> </a:t>
            </a:r>
            <a:r>
              <a:rPr lang="en-US" b="1" dirty="0">
                <a:solidFill>
                  <a:srgbClr val="000000"/>
                </a:solidFill>
                <a:latin typeface="Arial Narrow" pitchFamily="34" charset="0"/>
              </a:rPr>
              <a:t>+ x</a:t>
            </a:r>
            <a:r>
              <a:rPr lang="en-US" b="1" baseline="30000" dirty="0">
                <a:solidFill>
                  <a:srgbClr val="000000"/>
                </a:solidFill>
                <a:latin typeface="Arial Narrow" pitchFamily="34" charset="0"/>
              </a:rPr>
              <a:t>3</a:t>
            </a:r>
            <a:r>
              <a:rPr lang="en-US" b="1" dirty="0">
                <a:solidFill>
                  <a:srgbClr val="000000"/>
                </a:solidFill>
                <a:latin typeface="Arial Narrow" pitchFamily="34" charset="0"/>
              </a:rPr>
              <a:t>  = (</a:t>
            </a:r>
            <a:r>
              <a:rPr lang="en-US" b="1" dirty="0">
                <a:latin typeface="Arial Narrow" pitchFamily="34" charset="0"/>
              </a:rPr>
              <a:t>x</a:t>
            </a:r>
            <a:r>
              <a:rPr lang="en-US" b="1" baseline="30000" dirty="0">
                <a:latin typeface="Arial Narrow" pitchFamily="34" charset="0"/>
              </a:rPr>
              <a:t>7 </a:t>
            </a:r>
            <a:r>
              <a:rPr lang="en-US" b="1" dirty="0">
                <a:latin typeface="Arial Narrow" pitchFamily="34" charset="0"/>
              </a:rPr>
              <a:t>+ x</a:t>
            </a:r>
            <a:r>
              <a:rPr lang="en-US" b="1" baseline="30000" dirty="0">
                <a:latin typeface="Arial Narrow" pitchFamily="34" charset="0"/>
              </a:rPr>
              <a:t>3</a:t>
            </a:r>
            <a:r>
              <a:rPr lang="en-US" b="1" dirty="0">
                <a:latin typeface="Arial Narrow" pitchFamily="34" charset="0"/>
              </a:rPr>
              <a:t> </a:t>
            </a:r>
            <a:r>
              <a:rPr lang="en-US" b="1" dirty="0">
                <a:solidFill>
                  <a:srgbClr val="000000"/>
                </a:solidFill>
                <a:latin typeface="Arial Narrow" pitchFamily="34" charset="0"/>
              </a:rPr>
              <a:t>+ x + </a:t>
            </a:r>
            <a:r>
              <a:rPr lang="en-US" b="1" dirty="0">
                <a:latin typeface="Arial Narrow" pitchFamily="34" charset="0"/>
              </a:rPr>
              <a:t>1) </a:t>
            </a:r>
            <a:r>
              <a:rPr lang="en-US" b="1" baseline="30000" dirty="0">
                <a:latin typeface="Arial Narrow" pitchFamily="34" charset="0"/>
              </a:rPr>
              <a:t> </a:t>
            </a:r>
            <a:r>
              <a:rPr lang="en-US" b="1" dirty="0">
                <a:latin typeface="Arial Narrow" pitchFamily="34" charset="0"/>
              </a:rPr>
              <a:t>+ x</a:t>
            </a:r>
            <a:r>
              <a:rPr lang="en-US" b="1" baseline="30000" dirty="0">
                <a:latin typeface="Arial Narrow" pitchFamily="34" charset="0"/>
              </a:rPr>
              <a:t>4</a:t>
            </a:r>
            <a:r>
              <a:rPr lang="en-US" b="1" dirty="0">
                <a:latin typeface="Arial Narrow" pitchFamily="34" charset="0"/>
              </a:rPr>
              <a:t> </a:t>
            </a:r>
            <a:r>
              <a:rPr lang="en-US" b="1" dirty="0">
                <a:solidFill>
                  <a:srgbClr val="000000"/>
                </a:solidFill>
                <a:latin typeface="Arial Narrow" pitchFamily="34" charset="0"/>
              </a:rPr>
              <a:t>+ </a:t>
            </a:r>
            <a:r>
              <a:rPr lang="en-US" b="1" dirty="0">
                <a:latin typeface="Arial Narrow" pitchFamily="34" charset="0"/>
              </a:rPr>
              <a:t>x</a:t>
            </a:r>
            <a:r>
              <a:rPr lang="en-US" b="1" baseline="30000" dirty="0">
                <a:latin typeface="Arial Narrow" pitchFamily="34" charset="0"/>
              </a:rPr>
              <a:t> </a:t>
            </a:r>
            <a:r>
              <a:rPr lang="en-US" b="1" dirty="0">
                <a:latin typeface="Arial Narrow" pitchFamily="34" charset="0"/>
              </a:rPr>
              <a:t>+  x</a:t>
            </a:r>
            <a:r>
              <a:rPr lang="en-US" b="1" baseline="30000" dirty="0">
                <a:latin typeface="Arial Narrow" pitchFamily="34" charset="0"/>
              </a:rPr>
              <a:t>5</a:t>
            </a:r>
            <a:r>
              <a:rPr lang="en-US" b="1" dirty="0">
                <a:latin typeface="Arial Narrow" pitchFamily="34" charset="0"/>
              </a:rPr>
              <a:t> </a:t>
            </a:r>
            <a:r>
              <a:rPr lang="en-US" b="1" dirty="0">
                <a:solidFill>
                  <a:srgbClr val="000000"/>
                </a:solidFill>
                <a:latin typeface="Arial Narrow" pitchFamily="34" charset="0"/>
              </a:rPr>
              <a:t>+ x</a:t>
            </a:r>
            <a:r>
              <a:rPr lang="en-US" b="1" baseline="30000" dirty="0">
                <a:solidFill>
                  <a:srgbClr val="000000"/>
                </a:solidFill>
                <a:latin typeface="Arial Narrow" pitchFamily="34" charset="0"/>
              </a:rPr>
              <a:t>3</a:t>
            </a:r>
            <a:r>
              <a:rPr lang="en-US" b="1" dirty="0">
                <a:solidFill>
                  <a:srgbClr val="000000"/>
                </a:solidFill>
                <a:latin typeface="Arial Narrow" pitchFamily="34" charset="0"/>
              </a:rPr>
              <a:t>  = </a:t>
            </a:r>
            <a:r>
              <a:rPr lang="en-US" b="1" dirty="0">
                <a:latin typeface="Arial Narrow" pitchFamily="34" charset="0"/>
              </a:rPr>
              <a:t>x</a:t>
            </a:r>
            <a:r>
              <a:rPr lang="en-US" b="1" baseline="30000" dirty="0">
                <a:latin typeface="Arial Narrow" pitchFamily="34" charset="0"/>
              </a:rPr>
              <a:t>7</a:t>
            </a:r>
            <a:r>
              <a:rPr lang="en-US" b="1" dirty="0">
                <a:latin typeface="Arial Narrow" pitchFamily="34" charset="0"/>
              </a:rPr>
              <a:t> + 1 </a:t>
            </a:r>
            <a:r>
              <a:rPr lang="en-US" b="1" baseline="30000" dirty="0">
                <a:latin typeface="Arial Narrow" pitchFamily="34" charset="0"/>
              </a:rPr>
              <a:t> </a:t>
            </a:r>
            <a:r>
              <a:rPr lang="en-US" b="1" dirty="0">
                <a:latin typeface="Arial Narrow" pitchFamily="34" charset="0"/>
              </a:rPr>
              <a:t>+ x</a:t>
            </a:r>
            <a:r>
              <a:rPr lang="en-US" b="1" baseline="30000" dirty="0">
                <a:latin typeface="Arial Narrow" pitchFamily="34" charset="0"/>
              </a:rPr>
              <a:t>4</a:t>
            </a:r>
            <a:r>
              <a:rPr lang="en-US" b="1" dirty="0">
                <a:latin typeface="Arial Narrow" pitchFamily="34" charset="0"/>
              </a:rPr>
              <a:t> + x</a:t>
            </a:r>
            <a:r>
              <a:rPr lang="en-US" b="1" baseline="30000" dirty="0">
                <a:latin typeface="Arial Narrow" pitchFamily="34" charset="0"/>
              </a:rPr>
              <a:t>5</a:t>
            </a:r>
            <a:r>
              <a:rPr lang="en-US" b="1" dirty="0">
                <a:latin typeface="Arial Narrow" pitchFamily="34" charset="0"/>
              </a:rPr>
              <a:t> </a:t>
            </a:r>
            <a:endParaRPr lang="de-DE" dirty="0">
              <a:latin typeface="Arial Narrow" panose="020B0606020202030204" pitchFamily="34" charset="0"/>
            </a:endParaRPr>
          </a:p>
          <a:p>
            <a:pPr algn="l"/>
            <a:endParaRPr lang="en-US" b="1" baseline="30000" dirty="0">
              <a:solidFill>
                <a:srgbClr val="000000"/>
              </a:solidFill>
              <a:latin typeface="Arial Narrow" pitchFamily="34" charset="0"/>
            </a:endParaRPr>
          </a:p>
        </p:txBody>
      </p:sp>
      <p:cxnSp>
        <p:nvCxnSpPr>
          <p:cNvPr id="6" name="Gerade Verbindung 5"/>
          <p:cNvCxnSpPr/>
          <p:nvPr/>
        </p:nvCxnSpPr>
        <p:spPr bwMode="auto">
          <a:xfrm flipH="1">
            <a:off x="4962650" y="3873455"/>
            <a:ext cx="158045" cy="21518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 name="Gerade Verbindung 6"/>
          <p:cNvCxnSpPr/>
          <p:nvPr/>
        </p:nvCxnSpPr>
        <p:spPr bwMode="auto">
          <a:xfrm flipH="1">
            <a:off x="3703939" y="3907320"/>
            <a:ext cx="158045" cy="215189"/>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2" name="TextBox 11">
            <a:extLst>
              <a:ext uri="{FF2B5EF4-FFF2-40B4-BE49-F238E27FC236}">
                <a16:creationId xmlns:a16="http://schemas.microsoft.com/office/drawing/2014/main" id="{7F00B3F8-CDF7-4916-9F72-3A1752F382C3}"/>
              </a:ext>
            </a:extLst>
          </p:cNvPr>
          <p:cNvSpPr txBox="1"/>
          <p:nvPr/>
        </p:nvSpPr>
        <p:spPr>
          <a:xfrm>
            <a:off x="530578" y="1292284"/>
            <a:ext cx="8613422" cy="523220"/>
          </a:xfrm>
          <a:prstGeom prst="rect">
            <a:avLst/>
          </a:prstGeom>
          <a:noFill/>
        </p:spPr>
        <p:txBody>
          <a:bodyPr wrap="square">
            <a:spAutoFit/>
          </a:bodyPr>
          <a:lstStyle/>
          <a:p>
            <a:pPr marL="342900" indent="-342900" algn="just" eaLnBrk="1" hangingPunct="1">
              <a:spcBef>
                <a:spcPts val="800"/>
              </a:spcBef>
              <a:spcAft>
                <a:spcPts val="0"/>
              </a:spcAft>
              <a:buFont typeface="+mj-lt"/>
              <a:buAutoNum type="arabicPeriod"/>
              <a:defRPr/>
            </a:pPr>
            <a:r>
              <a:rPr lang="en-US" sz="1400" b="1" dirty="0">
                <a:latin typeface="Arial Narrow" pitchFamily="34" charset="0"/>
              </a:rPr>
              <a:t>Write p(x) in binary form and find out the multiplicative </a:t>
            </a:r>
            <a:r>
              <a:rPr lang="en-US" sz="1400" b="1" u="sng" dirty="0">
                <a:latin typeface="Arial Narrow" pitchFamily="34" charset="0"/>
              </a:rPr>
              <a:t>order of x</a:t>
            </a:r>
            <a:r>
              <a:rPr lang="en-US" sz="1400" b="1" dirty="0">
                <a:latin typeface="Arial Narrow" pitchFamily="34" charset="0"/>
              </a:rPr>
              <a:t> (by using the list of binary irreducible polynomials). </a:t>
            </a:r>
          </a:p>
        </p:txBody>
      </p:sp>
      <p:sp>
        <p:nvSpPr>
          <p:cNvPr id="14" name="TextBox 13">
            <a:extLst>
              <a:ext uri="{FF2B5EF4-FFF2-40B4-BE49-F238E27FC236}">
                <a16:creationId xmlns:a16="http://schemas.microsoft.com/office/drawing/2014/main" id="{2F383224-980B-4E21-9CF8-3EC87198519E}"/>
              </a:ext>
            </a:extLst>
          </p:cNvPr>
          <p:cNvSpPr txBox="1"/>
          <p:nvPr/>
        </p:nvSpPr>
        <p:spPr>
          <a:xfrm>
            <a:off x="538421" y="3021234"/>
            <a:ext cx="4582274" cy="307777"/>
          </a:xfrm>
          <a:prstGeom prst="rect">
            <a:avLst/>
          </a:prstGeom>
          <a:noFill/>
        </p:spPr>
        <p:txBody>
          <a:bodyPr wrap="square">
            <a:spAutoFit/>
          </a:bodyPr>
          <a:lstStyle/>
          <a:p>
            <a:pPr algn="just" eaLnBrk="1" hangingPunct="1">
              <a:spcBef>
                <a:spcPts val="800"/>
              </a:spcBef>
              <a:spcAft>
                <a:spcPts val="0"/>
              </a:spcAft>
              <a:defRPr/>
            </a:pPr>
            <a:r>
              <a:rPr lang="en-US" sz="1400" b="1" dirty="0">
                <a:latin typeface="Arial Narrow" pitchFamily="34" charset="0"/>
              </a:rPr>
              <a:t>2.       Compute the powers of x in GF(2</a:t>
            </a:r>
            <a:r>
              <a:rPr lang="en-US" sz="1400" b="1" baseline="30000" dirty="0">
                <a:latin typeface="Arial Narrow" pitchFamily="34" charset="0"/>
              </a:rPr>
              <a:t>8</a:t>
            </a:r>
            <a:r>
              <a:rPr lang="en-US" sz="1400" b="1" dirty="0">
                <a:latin typeface="Arial Narrow" pitchFamily="34" charset="0"/>
              </a:rPr>
              <a:t>) ( x</a:t>
            </a:r>
            <a:r>
              <a:rPr lang="en-US" sz="1400" b="1" baseline="30000" dirty="0">
                <a:latin typeface="Arial Narrow" pitchFamily="34" charset="0"/>
              </a:rPr>
              <a:t>9  </a:t>
            </a:r>
            <a:r>
              <a:rPr lang="en-US" sz="1400" b="1" dirty="0">
                <a:latin typeface="Arial Narrow" pitchFamily="34" charset="0"/>
              </a:rPr>
              <a:t>and x</a:t>
            </a:r>
            <a:r>
              <a:rPr lang="en-US" sz="1400" b="1" baseline="30000" dirty="0">
                <a:latin typeface="Arial Narrow" pitchFamily="34" charset="0"/>
              </a:rPr>
              <a:t>10</a:t>
            </a:r>
            <a:r>
              <a:rPr lang="en-US" sz="1400" b="1" dirty="0">
                <a:latin typeface="Arial Narrow" pitchFamily="34" charset="0"/>
              </a:rPr>
              <a:t>). </a:t>
            </a:r>
          </a:p>
        </p:txBody>
      </p:sp>
      <p:cxnSp>
        <p:nvCxnSpPr>
          <p:cNvPr id="16" name="Straight Arrow Connector 15">
            <a:extLst>
              <a:ext uri="{FF2B5EF4-FFF2-40B4-BE49-F238E27FC236}">
                <a16:creationId xmlns:a16="http://schemas.microsoft.com/office/drawing/2014/main" id="{F141C412-8226-4607-9E97-22C5AC28953D}"/>
              </a:ext>
            </a:extLst>
          </p:cNvPr>
          <p:cNvCxnSpPr/>
          <p:nvPr/>
        </p:nvCxnSpPr>
        <p:spPr bwMode="auto">
          <a:xfrm>
            <a:off x="1191802" y="2794571"/>
            <a:ext cx="277402"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17" name="Straight Arrow Connector 16">
            <a:extLst>
              <a:ext uri="{FF2B5EF4-FFF2-40B4-BE49-F238E27FC236}">
                <a16:creationId xmlns:a16="http://schemas.microsoft.com/office/drawing/2014/main" id="{221F7F87-7A31-4765-A763-E45F82909D61}"/>
              </a:ext>
            </a:extLst>
          </p:cNvPr>
          <p:cNvCxnSpPr/>
          <p:nvPr/>
        </p:nvCxnSpPr>
        <p:spPr bwMode="auto">
          <a:xfrm>
            <a:off x="1191802" y="2597650"/>
            <a:ext cx="277402"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25" name="Gerade Verbindung 7">
            <a:extLst>
              <a:ext uri="{FF2B5EF4-FFF2-40B4-BE49-F238E27FC236}">
                <a16:creationId xmlns:a16="http://schemas.microsoft.com/office/drawing/2014/main" id="{E24A9936-925F-42CD-A822-6BA2D3606469}"/>
              </a:ext>
            </a:extLst>
          </p:cNvPr>
          <p:cNvCxnSpPr/>
          <p:nvPr/>
        </p:nvCxnSpPr>
        <p:spPr bwMode="auto">
          <a:xfrm flipH="1">
            <a:off x="6893338" y="4082183"/>
            <a:ext cx="158045" cy="21518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6" name="Gerade Verbindung 7">
            <a:extLst>
              <a:ext uri="{FF2B5EF4-FFF2-40B4-BE49-F238E27FC236}">
                <a16:creationId xmlns:a16="http://schemas.microsoft.com/office/drawing/2014/main" id="{795FAFF1-02DB-4867-A4FB-EEE9F8A998E5}"/>
              </a:ext>
            </a:extLst>
          </p:cNvPr>
          <p:cNvCxnSpPr/>
          <p:nvPr/>
        </p:nvCxnSpPr>
        <p:spPr bwMode="auto">
          <a:xfrm flipH="1">
            <a:off x="6326209" y="4088644"/>
            <a:ext cx="158045" cy="21518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7" name="Gerade Verbindung 7">
            <a:extLst>
              <a:ext uri="{FF2B5EF4-FFF2-40B4-BE49-F238E27FC236}">
                <a16:creationId xmlns:a16="http://schemas.microsoft.com/office/drawing/2014/main" id="{0AC083C8-3042-4DE2-B2CE-39F0006BE940}"/>
              </a:ext>
            </a:extLst>
          </p:cNvPr>
          <p:cNvCxnSpPr/>
          <p:nvPr/>
        </p:nvCxnSpPr>
        <p:spPr bwMode="auto">
          <a:xfrm flipH="1">
            <a:off x="5438884" y="4111196"/>
            <a:ext cx="158045" cy="21518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 name="Gerade Verbindung 7">
            <a:extLst>
              <a:ext uri="{FF2B5EF4-FFF2-40B4-BE49-F238E27FC236}">
                <a16:creationId xmlns:a16="http://schemas.microsoft.com/office/drawing/2014/main" id="{698CF938-EC27-4C87-AEF1-A107ABC8154D}"/>
              </a:ext>
            </a:extLst>
          </p:cNvPr>
          <p:cNvCxnSpPr/>
          <p:nvPr/>
        </p:nvCxnSpPr>
        <p:spPr bwMode="auto">
          <a:xfrm flipH="1">
            <a:off x="5146983" y="4082184"/>
            <a:ext cx="158045" cy="215189"/>
          </a:xfrm>
          <a:prstGeom prst="line">
            <a:avLst/>
          </a:prstGeom>
          <a:solidFill>
            <a:schemeClr val="accent1"/>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8791226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lowchart: Process 2"/>
          <p:cNvSpPr/>
          <p:nvPr/>
        </p:nvSpPr>
        <p:spPr bwMode="auto">
          <a:xfrm>
            <a:off x="2655888" y="1371601"/>
            <a:ext cx="3148012" cy="587375"/>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a:defRPr/>
            </a:pPr>
            <a:endParaRPr lang="en-US">
              <a:solidFill>
                <a:schemeClr val="tx1"/>
              </a:solidFill>
              <a:latin typeface="Times New Roman" pitchFamily="18" charset="0"/>
            </a:endParaRPr>
          </a:p>
        </p:txBody>
      </p:sp>
      <p:sp>
        <p:nvSpPr>
          <p:cNvPr id="4" name="Text Box 11"/>
          <p:cNvSpPr txBox="1">
            <a:spLocks noChangeArrowheads="1"/>
          </p:cNvSpPr>
          <p:nvPr/>
        </p:nvSpPr>
        <p:spPr bwMode="auto">
          <a:xfrm>
            <a:off x="781050" y="1540406"/>
            <a:ext cx="1821630" cy="740845"/>
          </a:xfrm>
          <a:prstGeom prst="rect">
            <a:avLst/>
          </a:prstGeom>
          <a:noFill/>
          <a:ln w="12700">
            <a:noFill/>
            <a:miter lim="800000"/>
            <a:headEnd/>
            <a:tailEnd/>
          </a:ln>
        </p:spPr>
        <p:txBody>
          <a:bodyPr wrap="none" lIns="90000" tIns="46800" rIns="90000" bIns="46800">
            <a:spAutoFit/>
          </a:bodyPr>
          <a:lstStyle/>
          <a:p>
            <a:pPr algn="l" defTabSz="762000"/>
            <a:r>
              <a:rPr lang="en-US" b="1" dirty="0" err="1">
                <a:latin typeface="Arial Narrow" pitchFamily="34" charset="0"/>
                <a:cs typeface="Arial" charset="0"/>
              </a:rPr>
              <a:t>Ea</a:t>
            </a:r>
            <a:r>
              <a:rPr lang="en-US" b="1" dirty="0">
                <a:latin typeface="Arial Narrow" pitchFamily="34" charset="0"/>
                <a:cs typeface="Arial" charset="0"/>
              </a:rPr>
              <a:t>=7  as </a:t>
            </a:r>
            <a:r>
              <a:rPr lang="en-US" b="1" dirty="0" err="1">
                <a:latin typeface="Arial Narrow" pitchFamily="34" charset="0"/>
                <a:cs typeface="Arial" charset="0"/>
              </a:rPr>
              <a:t>gcd</a:t>
            </a:r>
            <a:r>
              <a:rPr lang="en-US" b="1" dirty="0">
                <a:latin typeface="Arial Narrow" pitchFamily="34" charset="0"/>
                <a:cs typeface="Arial" charset="0"/>
              </a:rPr>
              <a:t>(2</a:t>
            </a:r>
            <a:r>
              <a:rPr lang="en-US" b="1" baseline="28000" dirty="0">
                <a:latin typeface="Arial Narrow" pitchFamily="34" charset="0"/>
                <a:cs typeface="Arial" charset="0"/>
              </a:rPr>
              <a:t>8</a:t>
            </a:r>
            <a:r>
              <a:rPr lang="en-US" b="1" dirty="0">
                <a:latin typeface="Arial Narrow" pitchFamily="34" charset="0"/>
                <a:cs typeface="Arial" charset="0"/>
              </a:rPr>
              <a:t>-1,7) = 1</a:t>
            </a:r>
          </a:p>
          <a:p>
            <a:pPr algn="l" defTabSz="762000"/>
            <a:r>
              <a:rPr lang="en-US" dirty="0">
                <a:latin typeface="Arial Narrow" pitchFamily="34" charset="0"/>
                <a:cs typeface="Arial" charset="0"/>
              </a:rPr>
              <a:t>Da = Ea</a:t>
            </a:r>
            <a:r>
              <a:rPr lang="en-US" baseline="24000" dirty="0">
                <a:latin typeface="Arial Narrow" pitchFamily="34" charset="0"/>
                <a:cs typeface="Arial" charset="0"/>
              </a:rPr>
              <a:t>-1</a:t>
            </a:r>
            <a:r>
              <a:rPr lang="en-US" dirty="0">
                <a:latin typeface="Arial Narrow" pitchFamily="34" charset="0"/>
                <a:cs typeface="Arial" charset="0"/>
              </a:rPr>
              <a:t> (mod 2</a:t>
            </a:r>
            <a:r>
              <a:rPr lang="en-US" baseline="24000" dirty="0">
                <a:latin typeface="Arial Narrow" pitchFamily="34" charset="0"/>
                <a:cs typeface="Arial" charset="0"/>
              </a:rPr>
              <a:t>8</a:t>
            </a:r>
            <a:r>
              <a:rPr lang="en-US" dirty="0">
                <a:latin typeface="Arial Narrow" pitchFamily="34" charset="0"/>
                <a:cs typeface="Arial" charset="0"/>
              </a:rPr>
              <a:t> -1)</a:t>
            </a:r>
          </a:p>
          <a:p>
            <a:pPr algn="l" defTabSz="762000"/>
            <a:r>
              <a:rPr lang="en-US" b="1" dirty="0">
                <a:latin typeface="Arial Narrow" pitchFamily="34" charset="0"/>
                <a:cs typeface="Arial" charset="0"/>
              </a:rPr>
              <a:t>Da = </a:t>
            </a:r>
            <a:r>
              <a:rPr lang="en-US" dirty="0">
                <a:latin typeface="Arial Narrow" pitchFamily="34" charset="0"/>
                <a:cs typeface="Arial" charset="0"/>
              </a:rPr>
              <a:t>7</a:t>
            </a:r>
            <a:r>
              <a:rPr lang="en-US" baseline="24000" dirty="0">
                <a:latin typeface="Arial Narrow" pitchFamily="34" charset="0"/>
                <a:cs typeface="Arial" charset="0"/>
              </a:rPr>
              <a:t>-1</a:t>
            </a:r>
            <a:r>
              <a:rPr lang="en-US" dirty="0">
                <a:latin typeface="Arial Narrow" pitchFamily="34" charset="0"/>
                <a:cs typeface="Arial" charset="0"/>
              </a:rPr>
              <a:t> (mod 255)= </a:t>
            </a:r>
            <a:r>
              <a:rPr lang="en-US" b="1" dirty="0">
                <a:latin typeface="Arial Narrow" pitchFamily="34" charset="0"/>
                <a:cs typeface="Arial" charset="0"/>
              </a:rPr>
              <a:t>73</a:t>
            </a:r>
          </a:p>
        </p:txBody>
      </p:sp>
      <p:sp>
        <p:nvSpPr>
          <p:cNvPr id="5" name="Text Box 11"/>
          <p:cNvSpPr txBox="1">
            <a:spLocks noChangeArrowheads="1"/>
          </p:cNvSpPr>
          <p:nvPr/>
        </p:nvSpPr>
        <p:spPr bwMode="auto">
          <a:xfrm>
            <a:off x="2601560" y="1401764"/>
            <a:ext cx="3351212" cy="586957"/>
          </a:xfrm>
          <a:prstGeom prst="rect">
            <a:avLst/>
          </a:prstGeom>
          <a:noFill/>
          <a:ln w="12700">
            <a:noFill/>
            <a:miter lim="800000"/>
            <a:headEnd/>
            <a:tailEnd/>
          </a:ln>
        </p:spPr>
        <p:txBody>
          <a:bodyPr wrap="square" lIns="90000" tIns="46800" rIns="90000" bIns="46800">
            <a:spAutoFit/>
          </a:bodyPr>
          <a:lstStyle/>
          <a:p>
            <a:pPr marL="342900" indent="-342900" algn="l" defTabSz="762000"/>
            <a:r>
              <a:rPr lang="en-US" b="1" u="sng" dirty="0">
                <a:latin typeface="Arial Narrow" pitchFamily="34" charset="0"/>
                <a:cs typeface="Arial" charset="0"/>
              </a:rPr>
              <a:t>Public directory :</a:t>
            </a:r>
            <a:endParaRPr lang="de-DE" b="1" u="sng" baseline="30000" dirty="0">
              <a:latin typeface="Arial Narrow" pitchFamily="34" charset="0"/>
              <a:cs typeface="Arial" charset="0"/>
            </a:endParaRPr>
          </a:p>
          <a:p>
            <a:pPr marL="342900" indent="-342900" algn="l" defTabSz="762000"/>
            <a:r>
              <a:rPr lang="en-US" dirty="0">
                <a:latin typeface="Arial Narrow" pitchFamily="34" charset="0"/>
                <a:cs typeface="Arial" charset="0"/>
              </a:rPr>
              <a:t>GF(2</a:t>
            </a:r>
            <a:r>
              <a:rPr lang="en-US" baseline="28000" dirty="0">
                <a:latin typeface="Arial Narrow" pitchFamily="34" charset="0"/>
                <a:cs typeface="Arial" charset="0"/>
              </a:rPr>
              <a:t>8</a:t>
            </a:r>
            <a:r>
              <a:rPr lang="en-US" dirty="0">
                <a:latin typeface="Arial Narrow" pitchFamily="34" charset="0"/>
                <a:cs typeface="Arial" charset="0"/>
              </a:rPr>
              <a:t>), </a:t>
            </a:r>
            <a:r>
              <a:rPr lang="en-US" sz="1800" b="1" dirty="0">
                <a:solidFill>
                  <a:srgbClr val="000000"/>
                </a:solidFill>
                <a:latin typeface="Arial Narrow" pitchFamily="34" charset="0"/>
              </a:rPr>
              <a:t> </a:t>
            </a:r>
            <a:r>
              <a:rPr lang="en-US" b="1" dirty="0">
                <a:solidFill>
                  <a:srgbClr val="000000"/>
                </a:solidFill>
                <a:latin typeface="Arial Narrow" pitchFamily="34" charset="0"/>
              </a:rPr>
              <a:t>polynomial </a:t>
            </a:r>
            <a:r>
              <a:rPr lang="de-DE" dirty="0">
                <a:latin typeface="Arial Narrow" panose="020B0606020202030204" pitchFamily="34" charset="0"/>
              </a:rPr>
              <a:t> p(x) = </a:t>
            </a:r>
            <a:r>
              <a:rPr lang="en-US" b="1" dirty="0">
                <a:latin typeface="Arial Narrow" pitchFamily="34" charset="0"/>
              </a:rPr>
              <a:t>x</a:t>
            </a:r>
            <a:r>
              <a:rPr lang="en-US" b="1" baseline="30000" dirty="0">
                <a:latin typeface="Arial Narrow" pitchFamily="34" charset="0"/>
              </a:rPr>
              <a:t>8 </a:t>
            </a:r>
            <a:r>
              <a:rPr lang="en-US" b="1" dirty="0">
                <a:latin typeface="Arial Narrow" pitchFamily="34" charset="0"/>
              </a:rPr>
              <a:t>+ x</a:t>
            </a:r>
            <a:r>
              <a:rPr lang="en-US" b="1" baseline="30000" dirty="0">
                <a:latin typeface="Arial Narrow" pitchFamily="34" charset="0"/>
              </a:rPr>
              <a:t>7 </a:t>
            </a:r>
            <a:r>
              <a:rPr lang="en-US" b="1" dirty="0">
                <a:latin typeface="Arial Narrow" pitchFamily="34" charset="0"/>
              </a:rPr>
              <a:t>+ x</a:t>
            </a:r>
            <a:r>
              <a:rPr lang="en-US" b="1" baseline="30000" dirty="0">
                <a:latin typeface="Arial Narrow" pitchFamily="34" charset="0"/>
              </a:rPr>
              <a:t>3</a:t>
            </a:r>
            <a:r>
              <a:rPr lang="en-US" b="1" dirty="0">
                <a:latin typeface="Arial Narrow" pitchFamily="34" charset="0"/>
              </a:rPr>
              <a:t> </a:t>
            </a:r>
            <a:r>
              <a:rPr lang="en-US" b="1" dirty="0">
                <a:solidFill>
                  <a:srgbClr val="000000"/>
                </a:solidFill>
                <a:latin typeface="Arial Narrow" pitchFamily="34" charset="0"/>
              </a:rPr>
              <a:t>+ x  + </a:t>
            </a:r>
            <a:r>
              <a:rPr lang="en-US" b="1" dirty="0">
                <a:latin typeface="Arial Narrow" pitchFamily="34" charset="0"/>
              </a:rPr>
              <a:t>1</a:t>
            </a:r>
            <a:r>
              <a:rPr lang="de-DE" dirty="0">
                <a:latin typeface="Arial Narrow" panose="020B0606020202030204" pitchFamily="34" charset="0"/>
              </a:rPr>
              <a:t> </a:t>
            </a:r>
            <a:endParaRPr lang="en-US" sz="1100" dirty="0">
              <a:latin typeface="Arial Narrow" pitchFamily="34" charset="0"/>
              <a:cs typeface="Arial" charset="0"/>
            </a:endParaRPr>
          </a:p>
        </p:txBody>
      </p:sp>
      <p:sp>
        <p:nvSpPr>
          <p:cNvPr id="6" name="Text Box 11"/>
          <p:cNvSpPr txBox="1">
            <a:spLocks noChangeArrowheads="1"/>
          </p:cNvSpPr>
          <p:nvPr/>
        </p:nvSpPr>
        <p:spPr bwMode="auto">
          <a:xfrm>
            <a:off x="781050" y="1116899"/>
            <a:ext cx="815975" cy="463846"/>
          </a:xfrm>
          <a:prstGeom prst="rect">
            <a:avLst/>
          </a:prstGeom>
          <a:noFill/>
          <a:ln w="12700">
            <a:noFill/>
            <a:miter lim="800000"/>
            <a:headEnd/>
            <a:tailEnd/>
          </a:ln>
        </p:spPr>
        <p:txBody>
          <a:bodyPr lIns="90000" tIns="46800" rIns="90000" bIns="46800">
            <a:spAutoFit/>
          </a:bodyPr>
          <a:lstStyle/>
          <a:p>
            <a:pPr marL="342900" indent="-342900" algn="l" defTabSz="762000"/>
            <a:r>
              <a:rPr lang="de-DE" sz="2400" b="1" u="sng" dirty="0">
                <a:latin typeface="Arial Narrow" pitchFamily="34" charset="0"/>
                <a:cs typeface="Arial" charset="0"/>
              </a:rPr>
              <a:t>A</a:t>
            </a:r>
            <a:endParaRPr lang="en-US" sz="2400" dirty="0">
              <a:latin typeface="Arial Narrow" pitchFamily="34" charset="0"/>
              <a:cs typeface="Arial" charset="0"/>
            </a:endParaRPr>
          </a:p>
        </p:txBody>
      </p:sp>
      <p:sp>
        <p:nvSpPr>
          <p:cNvPr id="7" name="Text Box 11"/>
          <p:cNvSpPr txBox="1">
            <a:spLocks noChangeArrowheads="1"/>
          </p:cNvSpPr>
          <p:nvPr/>
        </p:nvSpPr>
        <p:spPr bwMode="auto">
          <a:xfrm>
            <a:off x="6000750" y="1246189"/>
            <a:ext cx="958850" cy="402291"/>
          </a:xfrm>
          <a:prstGeom prst="rect">
            <a:avLst/>
          </a:prstGeom>
          <a:noFill/>
          <a:ln w="12700">
            <a:noFill/>
            <a:miter lim="800000"/>
            <a:headEnd/>
            <a:tailEnd/>
          </a:ln>
        </p:spPr>
        <p:txBody>
          <a:bodyPr lIns="90000" tIns="46800" rIns="90000" bIns="46800">
            <a:spAutoFit/>
          </a:bodyPr>
          <a:lstStyle/>
          <a:p>
            <a:pPr marL="342900" indent="-342900" algn="l" defTabSz="762000"/>
            <a:r>
              <a:rPr lang="en-US" sz="2000" b="1" u="sng" dirty="0">
                <a:latin typeface="Arial Narrow" pitchFamily="34" charset="0"/>
                <a:cs typeface="Arial" charset="0"/>
              </a:rPr>
              <a:t>B</a:t>
            </a:r>
            <a:endParaRPr lang="en-US" sz="2000" dirty="0">
              <a:latin typeface="Arial Narrow" pitchFamily="34" charset="0"/>
              <a:cs typeface="Arial" charset="0"/>
            </a:endParaRPr>
          </a:p>
        </p:txBody>
      </p:sp>
      <p:sp>
        <p:nvSpPr>
          <p:cNvPr id="8" name="Text Box 11"/>
          <p:cNvSpPr txBox="1">
            <a:spLocks noChangeArrowheads="1"/>
          </p:cNvSpPr>
          <p:nvPr/>
        </p:nvSpPr>
        <p:spPr bwMode="auto">
          <a:xfrm>
            <a:off x="5986639" y="1568278"/>
            <a:ext cx="2942129" cy="956288"/>
          </a:xfrm>
          <a:prstGeom prst="rect">
            <a:avLst/>
          </a:prstGeom>
          <a:noFill/>
          <a:ln w="12700">
            <a:noFill/>
            <a:miter lim="800000"/>
            <a:headEnd/>
            <a:tailEnd/>
          </a:ln>
        </p:spPr>
        <p:txBody>
          <a:bodyPr wrap="none" lIns="90000" tIns="46800" rIns="90000" bIns="46800">
            <a:spAutoFit/>
          </a:bodyPr>
          <a:lstStyle/>
          <a:p>
            <a:pPr algn="l" defTabSz="762000"/>
            <a:r>
              <a:rPr lang="en-US" b="1" dirty="0">
                <a:latin typeface="Arial Narrow" pitchFamily="34" charset="0"/>
                <a:cs typeface="Arial" charset="0"/>
              </a:rPr>
              <a:t>Eb= 13 as </a:t>
            </a:r>
            <a:r>
              <a:rPr lang="en-US" b="1" dirty="0" err="1">
                <a:latin typeface="Arial Narrow" pitchFamily="34" charset="0"/>
                <a:cs typeface="Arial" charset="0"/>
              </a:rPr>
              <a:t>gcd</a:t>
            </a:r>
            <a:r>
              <a:rPr lang="en-US" b="1" dirty="0">
                <a:latin typeface="Arial Narrow" pitchFamily="34" charset="0"/>
                <a:cs typeface="Arial" charset="0"/>
              </a:rPr>
              <a:t>(2</a:t>
            </a:r>
            <a:r>
              <a:rPr lang="en-US" b="1" baseline="28000" dirty="0">
                <a:latin typeface="Arial Narrow" pitchFamily="34" charset="0"/>
                <a:cs typeface="Arial" charset="0"/>
              </a:rPr>
              <a:t>8</a:t>
            </a:r>
            <a:r>
              <a:rPr lang="en-US" b="1" dirty="0">
                <a:latin typeface="Arial Narrow" pitchFamily="34" charset="0"/>
                <a:cs typeface="Arial" charset="0"/>
              </a:rPr>
              <a:t>-1,13)=1</a:t>
            </a:r>
          </a:p>
          <a:p>
            <a:pPr algn="l" defTabSz="762000"/>
            <a:r>
              <a:rPr lang="en-US" dirty="0">
                <a:latin typeface="Arial Narrow" pitchFamily="34" charset="0"/>
                <a:cs typeface="Arial" charset="0"/>
              </a:rPr>
              <a:t>Db = Eb</a:t>
            </a:r>
            <a:r>
              <a:rPr lang="en-US" baseline="24000" dirty="0">
                <a:latin typeface="Arial Narrow" pitchFamily="34" charset="0"/>
                <a:cs typeface="Arial" charset="0"/>
              </a:rPr>
              <a:t>-1</a:t>
            </a:r>
            <a:r>
              <a:rPr lang="en-US" dirty="0">
                <a:latin typeface="Arial Narrow" pitchFamily="34" charset="0"/>
                <a:cs typeface="Arial" charset="0"/>
              </a:rPr>
              <a:t> (mod 2</a:t>
            </a:r>
            <a:r>
              <a:rPr lang="en-US" baseline="24000" dirty="0">
                <a:latin typeface="Arial Narrow" pitchFamily="34" charset="0"/>
                <a:cs typeface="Arial" charset="0"/>
              </a:rPr>
              <a:t>8</a:t>
            </a:r>
            <a:r>
              <a:rPr lang="en-US" dirty="0">
                <a:latin typeface="Arial Narrow" pitchFamily="34" charset="0"/>
                <a:cs typeface="Arial" charset="0"/>
              </a:rPr>
              <a:t> -1)</a:t>
            </a:r>
          </a:p>
          <a:p>
            <a:pPr algn="l" defTabSz="762000"/>
            <a:r>
              <a:rPr lang="da-DK" b="1" dirty="0">
                <a:latin typeface="Arial Narrow" pitchFamily="34" charset="0"/>
                <a:cs typeface="Arial" charset="0"/>
              </a:rPr>
              <a:t>Db = </a:t>
            </a:r>
            <a:r>
              <a:rPr lang="da-DK" dirty="0">
                <a:latin typeface="Arial Narrow" pitchFamily="34" charset="0"/>
                <a:cs typeface="Arial" charset="0"/>
              </a:rPr>
              <a:t>13</a:t>
            </a:r>
            <a:r>
              <a:rPr lang="da-DK" baseline="30000" dirty="0">
                <a:latin typeface="Arial Narrow" pitchFamily="34" charset="0"/>
                <a:cs typeface="Arial" charset="0"/>
              </a:rPr>
              <a:t>-1</a:t>
            </a:r>
            <a:r>
              <a:rPr lang="da-DK" dirty="0">
                <a:latin typeface="Arial Narrow" pitchFamily="34" charset="0"/>
                <a:cs typeface="Arial" charset="0"/>
              </a:rPr>
              <a:t> (mod 255)= -98 = -98+255= </a:t>
            </a:r>
            <a:r>
              <a:rPr lang="da-DK" b="1" dirty="0">
                <a:latin typeface="Arial Narrow" pitchFamily="34" charset="0"/>
                <a:cs typeface="Arial" charset="0"/>
              </a:rPr>
              <a:t>157</a:t>
            </a:r>
          </a:p>
          <a:p>
            <a:pPr algn="l" defTabSz="762000"/>
            <a:endParaRPr lang="en-US" dirty="0">
              <a:latin typeface="Arial Narrow" pitchFamily="34" charset="0"/>
              <a:cs typeface="Arial" charset="0"/>
            </a:endParaRPr>
          </a:p>
        </p:txBody>
      </p:sp>
      <p:sp>
        <p:nvSpPr>
          <p:cNvPr id="9" name="Text Box 11"/>
          <p:cNvSpPr txBox="1">
            <a:spLocks noChangeArrowheads="1"/>
          </p:cNvSpPr>
          <p:nvPr/>
        </p:nvSpPr>
        <p:spPr bwMode="auto">
          <a:xfrm>
            <a:off x="1311643" y="2915871"/>
            <a:ext cx="653041" cy="309958"/>
          </a:xfrm>
          <a:prstGeom prst="rect">
            <a:avLst/>
          </a:prstGeom>
          <a:noFill/>
          <a:ln w="12700">
            <a:noFill/>
            <a:miter lim="800000"/>
            <a:headEnd/>
            <a:tailEnd/>
          </a:ln>
        </p:spPr>
        <p:txBody>
          <a:bodyPr wrap="none" lIns="90000" tIns="46800" rIns="90000" bIns="46800">
            <a:spAutoFit/>
          </a:bodyPr>
          <a:lstStyle/>
          <a:p>
            <a:pPr algn="l" defTabSz="762000"/>
            <a:r>
              <a:rPr lang="en-US" b="1" dirty="0">
                <a:latin typeface="Arial Narrow" pitchFamily="34" charset="0"/>
                <a:cs typeface="Arial" charset="0"/>
              </a:rPr>
              <a:t>M =  x</a:t>
            </a:r>
            <a:r>
              <a:rPr lang="en-US" b="1" baseline="30000" dirty="0">
                <a:latin typeface="Arial Narrow" pitchFamily="34" charset="0"/>
                <a:cs typeface="Arial" charset="0"/>
              </a:rPr>
              <a:t>8</a:t>
            </a:r>
          </a:p>
        </p:txBody>
      </p:sp>
      <p:cxnSp>
        <p:nvCxnSpPr>
          <p:cNvPr id="10" name="Straight Arrow Connector 40"/>
          <p:cNvCxnSpPr>
            <a:cxnSpLocks noChangeShapeType="1"/>
          </p:cNvCxnSpPr>
          <p:nvPr/>
        </p:nvCxnSpPr>
        <p:spPr bwMode="auto">
          <a:xfrm>
            <a:off x="2495279" y="3088381"/>
            <a:ext cx="3308621" cy="0"/>
          </a:xfrm>
          <a:prstGeom prst="straightConnector1">
            <a:avLst/>
          </a:prstGeom>
          <a:noFill/>
          <a:ln w="38100" algn="ctr">
            <a:solidFill>
              <a:schemeClr val="tx1"/>
            </a:solidFill>
            <a:round/>
            <a:headEnd/>
            <a:tailEnd type="stealth" w="med" len="med"/>
          </a:ln>
        </p:spPr>
      </p:cxnSp>
      <p:sp>
        <p:nvSpPr>
          <p:cNvPr id="11" name="Text Box 11"/>
          <p:cNvSpPr txBox="1">
            <a:spLocks noChangeArrowheads="1"/>
          </p:cNvSpPr>
          <p:nvPr/>
        </p:nvSpPr>
        <p:spPr bwMode="auto">
          <a:xfrm>
            <a:off x="3175752" y="2737328"/>
            <a:ext cx="1747892" cy="340735"/>
          </a:xfrm>
          <a:prstGeom prst="rect">
            <a:avLst/>
          </a:prstGeom>
          <a:noFill/>
          <a:ln w="12700">
            <a:noFill/>
            <a:miter lim="800000"/>
            <a:headEnd/>
            <a:tailEnd/>
          </a:ln>
        </p:spPr>
        <p:txBody>
          <a:bodyPr wrap="none" lIns="90000" tIns="46800" rIns="90000" bIns="46800">
            <a:spAutoFit/>
          </a:bodyPr>
          <a:lstStyle/>
          <a:p>
            <a:pPr algn="l" defTabSz="762000"/>
            <a:r>
              <a:rPr lang="en-US" sz="1600" dirty="0">
                <a:latin typeface="Arial Narrow" pitchFamily="34" charset="0"/>
                <a:cs typeface="Arial" charset="0"/>
              </a:rPr>
              <a:t>Y</a:t>
            </a:r>
            <a:r>
              <a:rPr lang="en-US" sz="1600" baseline="-25000" dirty="0">
                <a:latin typeface="Arial Narrow" pitchFamily="34" charset="0"/>
                <a:cs typeface="Arial" charset="0"/>
              </a:rPr>
              <a:t>1</a:t>
            </a:r>
            <a:r>
              <a:rPr lang="en-US" sz="1600" dirty="0">
                <a:latin typeface="Arial Narrow" pitchFamily="34" charset="0"/>
                <a:cs typeface="Arial" charset="0"/>
              </a:rPr>
              <a:t>= </a:t>
            </a:r>
            <a:r>
              <a:rPr lang="en-US" sz="1600" dirty="0" err="1">
                <a:latin typeface="Arial Narrow" pitchFamily="34" charset="0"/>
                <a:cs typeface="Arial" charset="0"/>
              </a:rPr>
              <a:t>M</a:t>
            </a:r>
            <a:r>
              <a:rPr lang="en-US" sz="1600" baseline="30000" dirty="0" err="1">
                <a:latin typeface="Arial Narrow" pitchFamily="34" charset="0"/>
                <a:cs typeface="Arial" charset="0"/>
              </a:rPr>
              <a:t>Ea</a:t>
            </a:r>
            <a:r>
              <a:rPr lang="en-US" sz="1600" dirty="0">
                <a:latin typeface="Arial Narrow" pitchFamily="34" charset="0"/>
                <a:cs typeface="Arial" charset="0"/>
              </a:rPr>
              <a:t> = x</a:t>
            </a:r>
            <a:r>
              <a:rPr lang="en-US" sz="1600" baseline="28000" dirty="0">
                <a:latin typeface="Arial Narrow" pitchFamily="34" charset="0"/>
                <a:cs typeface="Arial" charset="0"/>
              </a:rPr>
              <a:t>8 . 7</a:t>
            </a:r>
            <a:r>
              <a:rPr lang="en-US" sz="1600" dirty="0">
                <a:latin typeface="Arial Narrow" pitchFamily="34" charset="0"/>
                <a:cs typeface="Arial" charset="0"/>
              </a:rPr>
              <a:t> =  x</a:t>
            </a:r>
            <a:r>
              <a:rPr lang="en-US" sz="1600" baseline="28000" dirty="0">
                <a:latin typeface="Arial Narrow" pitchFamily="34" charset="0"/>
                <a:cs typeface="Arial" charset="0"/>
              </a:rPr>
              <a:t>56 </a:t>
            </a:r>
          </a:p>
        </p:txBody>
      </p:sp>
      <p:cxnSp>
        <p:nvCxnSpPr>
          <p:cNvPr id="12" name="Straight Arrow Connector 40"/>
          <p:cNvCxnSpPr>
            <a:cxnSpLocks noChangeShapeType="1"/>
          </p:cNvCxnSpPr>
          <p:nvPr/>
        </p:nvCxnSpPr>
        <p:spPr bwMode="auto">
          <a:xfrm flipV="1">
            <a:off x="2446338" y="3744900"/>
            <a:ext cx="3379787" cy="1"/>
          </a:xfrm>
          <a:prstGeom prst="straightConnector1">
            <a:avLst/>
          </a:prstGeom>
          <a:noFill/>
          <a:ln w="38100" algn="ctr">
            <a:solidFill>
              <a:schemeClr val="tx1"/>
            </a:solidFill>
            <a:round/>
            <a:headEnd type="stealth" w="med" len="med"/>
            <a:tailEnd/>
          </a:ln>
        </p:spPr>
      </p:cxnSp>
      <p:sp>
        <p:nvSpPr>
          <p:cNvPr id="13" name="Text Box 11"/>
          <p:cNvSpPr txBox="1">
            <a:spLocks noChangeArrowheads="1"/>
          </p:cNvSpPr>
          <p:nvPr/>
        </p:nvSpPr>
        <p:spPr bwMode="auto">
          <a:xfrm>
            <a:off x="6485881" y="3609550"/>
            <a:ext cx="2140627" cy="586957"/>
          </a:xfrm>
          <a:prstGeom prst="rect">
            <a:avLst/>
          </a:prstGeom>
          <a:noFill/>
          <a:ln w="12700">
            <a:noFill/>
            <a:miter lim="800000"/>
            <a:headEnd/>
            <a:tailEnd/>
          </a:ln>
        </p:spPr>
        <p:txBody>
          <a:bodyPr wrap="none" lIns="90000" tIns="46800" rIns="90000" bIns="46800">
            <a:spAutoFit/>
          </a:bodyPr>
          <a:lstStyle/>
          <a:p>
            <a:pPr algn="l" defTabSz="762000"/>
            <a:r>
              <a:rPr lang="en-US" sz="1600" dirty="0">
                <a:latin typeface="Arial Narrow" pitchFamily="34" charset="0"/>
                <a:cs typeface="Arial" charset="0"/>
              </a:rPr>
              <a:t>Y</a:t>
            </a:r>
            <a:r>
              <a:rPr lang="en-US" sz="1600" baseline="-25000" dirty="0">
                <a:latin typeface="Arial Narrow" pitchFamily="34" charset="0"/>
                <a:cs typeface="Arial" charset="0"/>
              </a:rPr>
              <a:t>2</a:t>
            </a:r>
            <a:r>
              <a:rPr lang="en-US" sz="1600" dirty="0">
                <a:latin typeface="Arial Narrow" pitchFamily="34" charset="0"/>
                <a:cs typeface="Arial" charset="0"/>
              </a:rPr>
              <a:t> = (Y</a:t>
            </a:r>
            <a:r>
              <a:rPr lang="en-US" sz="1600" baseline="-25000" dirty="0">
                <a:latin typeface="Arial Narrow" pitchFamily="34" charset="0"/>
                <a:cs typeface="Arial" charset="0"/>
              </a:rPr>
              <a:t>1</a:t>
            </a:r>
            <a:r>
              <a:rPr lang="en-US" sz="1600" dirty="0">
                <a:latin typeface="Arial Narrow" pitchFamily="34" charset="0"/>
                <a:cs typeface="Arial" charset="0"/>
              </a:rPr>
              <a:t>)</a:t>
            </a:r>
            <a:r>
              <a:rPr lang="en-US" sz="1600" baseline="30000" dirty="0">
                <a:latin typeface="Arial Narrow" pitchFamily="34" charset="0"/>
                <a:cs typeface="Arial" charset="0"/>
              </a:rPr>
              <a:t>Eb </a:t>
            </a:r>
            <a:r>
              <a:rPr lang="en-US" sz="1600" dirty="0">
                <a:latin typeface="Arial Narrow" pitchFamily="34" charset="0"/>
                <a:cs typeface="Arial" charset="0"/>
              </a:rPr>
              <a:t>= </a:t>
            </a:r>
            <a:r>
              <a:rPr lang="en-US" sz="1600" dirty="0" err="1">
                <a:latin typeface="Arial Narrow" pitchFamily="34" charset="0"/>
                <a:cs typeface="Arial" charset="0"/>
              </a:rPr>
              <a:t>M</a:t>
            </a:r>
            <a:r>
              <a:rPr lang="en-US" sz="1600" baseline="30000" dirty="0" err="1">
                <a:latin typeface="Arial Narrow" pitchFamily="34" charset="0"/>
                <a:cs typeface="Arial" charset="0"/>
              </a:rPr>
              <a:t>Ea</a:t>
            </a:r>
            <a:r>
              <a:rPr lang="en-US" sz="1600" baseline="30000" dirty="0">
                <a:latin typeface="Arial Narrow" pitchFamily="34" charset="0"/>
                <a:cs typeface="Arial" charset="0"/>
              </a:rPr>
              <a:t> . Eb mod p-1</a:t>
            </a:r>
            <a:r>
              <a:rPr lang="en-US" sz="1600" dirty="0">
                <a:latin typeface="Arial Narrow" pitchFamily="34" charset="0"/>
                <a:cs typeface="Arial" charset="0"/>
              </a:rPr>
              <a:t> </a:t>
            </a:r>
            <a:br>
              <a:rPr lang="en-US" sz="1600" dirty="0">
                <a:latin typeface="Arial Narrow" pitchFamily="34" charset="0"/>
                <a:cs typeface="Arial" charset="0"/>
              </a:rPr>
            </a:br>
            <a:r>
              <a:rPr lang="en-US" sz="1600" dirty="0">
                <a:latin typeface="Arial Narrow" pitchFamily="34" charset="0"/>
                <a:cs typeface="Arial" charset="0"/>
              </a:rPr>
              <a:t>    = x</a:t>
            </a:r>
            <a:r>
              <a:rPr lang="en-US" sz="1600" baseline="28000" dirty="0">
                <a:latin typeface="Arial Narrow" pitchFamily="34" charset="0"/>
                <a:cs typeface="Arial" charset="0"/>
              </a:rPr>
              <a:t>56 . 13 mod 85</a:t>
            </a:r>
            <a:r>
              <a:rPr lang="en-US" sz="1600" dirty="0">
                <a:latin typeface="Arial Narrow" pitchFamily="34" charset="0"/>
                <a:cs typeface="Arial" charset="0"/>
              </a:rPr>
              <a:t> = x</a:t>
            </a:r>
            <a:r>
              <a:rPr lang="en-US" sz="1600" baseline="28000" dirty="0">
                <a:latin typeface="Arial Narrow" pitchFamily="34" charset="0"/>
                <a:cs typeface="Arial" charset="0"/>
              </a:rPr>
              <a:t>48</a:t>
            </a:r>
          </a:p>
        </p:txBody>
      </p:sp>
      <p:sp>
        <p:nvSpPr>
          <p:cNvPr id="14" name="Text Box 11"/>
          <p:cNvSpPr txBox="1">
            <a:spLocks noChangeArrowheads="1"/>
          </p:cNvSpPr>
          <p:nvPr/>
        </p:nvSpPr>
        <p:spPr bwMode="auto">
          <a:xfrm>
            <a:off x="3588715" y="3343829"/>
            <a:ext cx="684139" cy="309958"/>
          </a:xfrm>
          <a:prstGeom prst="rect">
            <a:avLst/>
          </a:prstGeom>
          <a:noFill/>
          <a:ln w="12700">
            <a:noFill/>
            <a:miter lim="800000"/>
            <a:headEnd/>
            <a:tailEnd/>
          </a:ln>
        </p:spPr>
        <p:txBody>
          <a:bodyPr wrap="none" lIns="90000" tIns="46800" rIns="90000" bIns="46800">
            <a:spAutoFit/>
          </a:bodyPr>
          <a:lstStyle/>
          <a:p>
            <a:pPr algn="l" defTabSz="762000"/>
            <a:r>
              <a:rPr lang="en-US" b="1" dirty="0">
                <a:latin typeface="Arial Narrow" pitchFamily="34" charset="0"/>
                <a:cs typeface="Arial" charset="0"/>
              </a:rPr>
              <a:t> Y</a:t>
            </a:r>
            <a:r>
              <a:rPr lang="en-US" b="1" baseline="-25000" dirty="0">
                <a:latin typeface="Arial Narrow" pitchFamily="34" charset="0"/>
                <a:cs typeface="Arial" charset="0"/>
              </a:rPr>
              <a:t>2</a:t>
            </a:r>
            <a:r>
              <a:rPr lang="en-US" b="1" dirty="0">
                <a:latin typeface="Arial Narrow" pitchFamily="34" charset="0"/>
                <a:cs typeface="Arial" charset="0"/>
              </a:rPr>
              <a:t>=</a:t>
            </a:r>
            <a:r>
              <a:rPr lang="en-US" sz="1400" dirty="0">
                <a:latin typeface="Arial Narrow" pitchFamily="34" charset="0"/>
                <a:cs typeface="Arial" charset="0"/>
              </a:rPr>
              <a:t> x</a:t>
            </a:r>
            <a:r>
              <a:rPr lang="en-US" baseline="28000" dirty="0">
                <a:latin typeface="Arial Narrow" pitchFamily="34" charset="0"/>
                <a:cs typeface="Arial" charset="0"/>
              </a:rPr>
              <a:t>48</a:t>
            </a:r>
            <a:endParaRPr lang="en-US" b="1" baseline="30000" dirty="0">
              <a:latin typeface="Arial Narrow" pitchFamily="34" charset="0"/>
              <a:cs typeface="Arial" charset="0"/>
            </a:endParaRPr>
          </a:p>
        </p:txBody>
      </p:sp>
      <p:cxnSp>
        <p:nvCxnSpPr>
          <p:cNvPr id="15" name="Straight Arrow Connector 40"/>
          <p:cNvCxnSpPr>
            <a:cxnSpLocks noChangeShapeType="1"/>
          </p:cNvCxnSpPr>
          <p:nvPr/>
        </p:nvCxnSpPr>
        <p:spPr bwMode="auto">
          <a:xfrm>
            <a:off x="2426231" y="4359440"/>
            <a:ext cx="3421415" cy="0"/>
          </a:xfrm>
          <a:prstGeom prst="straightConnector1">
            <a:avLst/>
          </a:prstGeom>
          <a:noFill/>
          <a:ln w="38100" algn="ctr">
            <a:solidFill>
              <a:schemeClr val="tx1"/>
            </a:solidFill>
            <a:round/>
            <a:headEnd/>
            <a:tailEnd type="stealth" w="med" len="med"/>
          </a:ln>
        </p:spPr>
      </p:cxnSp>
      <p:sp>
        <p:nvSpPr>
          <p:cNvPr id="16" name="Text Box 11"/>
          <p:cNvSpPr txBox="1">
            <a:spLocks noChangeArrowheads="1"/>
          </p:cNvSpPr>
          <p:nvPr/>
        </p:nvSpPr>
        <p:spPr bwMode="auto">
          <a:xfrm>
            <a:off x="319691" y="3897166"/>
            <a:ext cx="2219315" cy="586957"/>
          </a:xfrm>
          <a:prstGeom prst="rect">
            <a:avLst/>
          </a:prstGeom>
          <a:noFill/>
          <a:ln w="12700">
            <a:noFill/>
            <a:miter lim="800000"/>
            <a:headEnd/>
            <a:tailEnd/>
          </a:ln>
        </p:spPr>
        <p:txBody>
          <a:bodyPr wrap="square" lIns="90000" tIns="46800" rIns="90000" bIns="46800">
            <a:spAutoFit/>
          </a:bodyPr>
          <a:lstStyle/>
          <a:p>
            <a:pPr algn="l" defTabSz="762000"/>
            <a:r>
              <a:rPr lang="en-US" sz="1600" dirty="0">
                <a:latin typeface="Arial Narrow" pitchFamily="34" charset="0"/>
                <a:cs typeface="Arial" charset="0"/>
              </a:rPr>
              <a:t>Y</a:t>
            </a:r>
            <a:r>
              <a:rPr lang="en-US" sz="1600" baseline="-25000" dirty="0">
                <a:latin typeface="Arial Narrow" pitchFamily="34" charset="0"/>
                <a:cs typeface="Arial" charset="0"/>
              </a:rPr>
              <a:t>3</a:t>
            </a:r>
            <a:r>
              <a:rPr lang="en-US" sz="1600" dirty="0">
                <a:latin typeface="Arial Narrow" pitchFamily="34" charset="0"/>
                <a:cs typeface="Arial" charset="0"/>
              </a:rPr>
              <a:t>= (Y</a:t>
            </a:r>
            <a:r>
              <a:rPr lang="en-US" sz="1600" baseline="-25000" dirty="0">
                <a:latin typeface="Arial Narrow" pitchFamily="34" charset="0"/>
                <a:cs typeface="Arial" charset="0"/>
              </a:rPr>
              <a:t>2</a:t>
            </a:r>
            <a:r>
              <a:rPr lang="en-US" sz="1600" dirty="0">
                <a:latin typeface="Arial Narrow" pitchFamily="34" charset="0"/>
                <a:cs typeface="Arial" charset="0"/>
              </a:rPr>
              <a:t>)</a:t>
            </a:r>
            <a:r>
              <a:rPr lang="en-US" sz="1600" baseline="30000" dirty="0" err="1">
                <a:latin typeface="Arial Narrow" pitchFamily="34" charset="0"/>
                <a:cs typeface="Arial" charset="0"/>
              </a:rPr>
              <a:t>Da</a:t>
            </a:r>
            <a:r>
              <a:rPr lang="en-US" sz="1600" baseline="30000" dirty="0">
                <a:latin typeface="Arial Narrow" pitchFamily="34" charset="0"/>
                <a:cs typeface="Arial" charset="0"/>
              </a:rPr>
              <a:t> </a:t>
            </a:r>
            <a:r>
              <a:rPr lang="en-US" sz="1600" dirty="0">
                <a:latin typeface="Arial Narrow" pitchFamily="34" charset="0"/>
                <a:cs typeface="Arial" charset="0"/>
              </a:rPr>
              <a:t>=</a:t>
            </a:r>
            <a:r>
              <a:rPr lang="en-US" sz="1600" dirty="0" err="1">
                <a:latin typeface="Arial Narrow" pitchFamily="34" charset="0"/>
                <a:cs typeface="Arial" charset="0"/>
              </a:rPr>
              <a:t>M</a:t>
            </a:r>
            <a:r>
              <a:rPr lang="en-US" sz="1600" baseline="30000" dirty="0" err="1">
                <a:latin typeface="Arial Narrow" pitchFamily="34" charset="0"/>
                <a:cs typeface="Arial" charset="0"/>
              </a:rPr>
              <a:t>Ea</a:t>
            </a:r>
            <a:r>
              <a:rPr lang="en-US" sz="1600" baseline="30000" dirty="0">
                <a:latin typeface="Arial Narrow" pitchFamily="34" charset="0"/>
                <a:cs typeface="Arial" charset="0"/>
              </a:rPr>
              <a:t> . Eb . Da mod p-1 </a:t>
            </a:r>
            <a:br>
              <a:rPr lang="en-US" sz="1600" baseline="30000" dirty="0">
                <a:latin typeface="Arial Narrow" pitchFamily="34" charset="0"/>
                <a:cs typeface="Arial" charset="0"/>
              </a:rPr>
            </a:br>
            <a:r>
              <a:rPr lang="en-US" sz="1600" baseline="30000" dirty="0">
                <a:latin typeface="Arial Narrow" pitchFamily="34" charset="0"/>
                <a:cs typeface="Arial" charset="0"/>
              </a:rPr>
              <a:t>      </a:t>
            </a:r>
            <a:r>
              <a:rPr lang="en-US" sz="1600" dirty="0">
                <a:latin typeface="Arial Narrow" pitchFamily="34" charset="0"/>
                <a:cs typeface="Arial" charset="0"/>
              </a:rPr>
              <a:t>= x</a:t>
            </a:r>
            <a:r>
              <a:rPr lang="en-US" sz="1600" baseline="28000" dirty="0">
                <a:latin typeface="Arial Narrow" pitchFamily="34" charset="0"/>
                <a:cs typeface="Arial" charset="0"/>
              </a:rPr>
              <a:t>48 . 73</a:t>
            </a:r>
            <a:r>
              <a:rPr lang="en-US" sz="1600" dirty="0">
                <a:latin typeface="Arial Narrow" pitchFamily="34" charset="0"/>
                <a:cs typeface="Arial" charset="0"/>
              </a:rPr>
              <a:t> </a:t>
            </a:r>
            <a:r>
              <a:rPr lang="en-US" sz="1600" baseline="28000" dirty="0">
                <a:latin typeface="Arial Narrow" pitchFamily="34" charset="0"/>
                <a:cs typeface="Arial" charset="0"/>
              </a:rPr>
              <a:t>mod 85</a:t>
            </a:r>
            <a:r>
              <a:rPr lang="en-US" sz="1600" dirty="0">
                <a:latin typeface="Arial Narrow" pitchFamily="34" charset="0"/>
                <a:cs typeface="Arial" charset="0"/>
              </a:rPr>
              <a:t> = x</a:t>
            </a:r>
            <a:r>
              <a:rPr lang="en-US" sz="1600" baseline="28000" dirty="0">
                <a:latin typeface="Arial Narrow" pitchFamily="34" charset="0"/>
                <a:cs typeface="Arial" charset="0"/>
              </a:rPr>
              <a:t>19</a:t>
            </a:r>
            <a:r>
              <a:rPr lang="en-US" sz="1600" baseline="28000" dirty="0">
                <a:solidFill>
                  <a:srgbClr val="000000"/>
                </a:solidFill>
                <a:latin typeface="Arial Narrow" pitchFamily="34" charset="0"/>
                <a:cs typeface="Arial" charset="0"/>
              </a:rPr>
              <a:t> </a:t>
            </a:r>
            <a:endParaRPr lang="en-US" sz="1600" baseline="28000" dirty="0">
              <a:latin typeface="Arial Narrow" pitchFamily="34" charset="0"/>
              <a:cs typeface="Arial" charset="0"/>
            </a:endParaRPr>
          </a:p>
        </p:txBody>
      </p:sp>
      <p:sp>
        <p:nvSpPr>
          <p:cNvPr id="17" name="Text Box 11"/>
          <p:cNvSpPr txBox="1">
            <a:spLocks noChangeArrowheads="1"/>
          </p:cNvSpPr>
          <p:nvPr/>
        </p:nvSpPr>
        <p:spPr bwMode="auto">
          <a:xfrm>
            <a:off x="6516044" y="4366141"/>
            <a:ext cx="2412724" cy="586957"/>
          </a:xfrm>
          <a:prstGeom prst="rect">
            <a:avLst/>
          </a:prstGeom>
          <a:noFill/>
          <a:ln w="12700">
            <a:noFill/>
            <a:miter lim="800000"/>
            <a:headEnd/>
            <a:tailEnd/>
          </a:ln>
        </p:spPr>
        <p:txBody>
          <a:bodyPr wrap="square" lIns="90000" tIns="46800" rIns="90000" bIns="46800">
            <a:spAutoFit/>
          </a:bodyPr>
          <a:lstStyle/>
          <a:p>
            <a:pPr algn="l" defTabSz="762000"/>
            <a:r>
              <a:rPr lang="en-US" dirty="0">
                <a:latin typeface="Arial Narrow" pitchFamily="34" charset="0"/>
                <a:cs typeface="Arial" charset="0"/>
              </a:rPr>
              <a:t> M = (Y</a:t>
            </a:r>
            <a:r>
              <a:rPr lang="en-US" baseline="-25000" dirty="0">
                <a:latin typeface="Arial Narrow" pitchFamily="34" charset="0"/>
                <a:cs typeface="Arial" charset="0"/>
              </a:rPr>
              <a:t>3</a:t>
            </a:r>
            <a:r>
              <a:rPr lang="en-US" dirty="0">
                <a:latin typeface="Arial Narrow" pitchFamily="34" charset="0"/>
                <a:cs typeface="Arial" charset="0"/>
              </a:rPr>
              <a:t>)</a:t>
            </a:r>
            <a:r>
              <a:rPr lang="en-US" baseline="30000" dirty="0">
                <a:latin typeface="Arial Narrow" pitchFamily="34" charset="0"/>
                <a:cs typeface="Arial" charset="0"/>
              </a:rPr>
              <a:t>Db mod p-1 </a:t>
            </a:r>
            <a:r>
              <a:rPr lang="en-US" dirty="0">
                <a:latin typeface="Arial Narrow" pitchFamily="34" charset="0"/>
                <a:cs typeface="Arial" charset="0"/>
              </a:rPr>
              <a:t>= ( x</a:t>
            </a:r>
            <a:r>
              <a:rPr lang="en-US" baseline="28000" dirty="0">
                <a:latin typeface="Arial Narrow" pitchFamily="34" charset="0"/>
                <a:cs typeface="Arial" charset="0"/>
              </a:rPr>
              <a:t>19</a:t>
            </a:r>
            <a:r>
              <a:rPr lang="en-US" dirty="0">
                <a:latin typeface="Arial Narrow" pitchFamily="34" charset="0"/>
                <a:cs typeface="Arial" charset="0"/>
              </a:rPr>
              <a:t> )</a:t>
            </a:r>
            <a:r>
              <a:rPr lang="en-US" baseline="30000" dirty="0">
                <a:latin typeface="Arial Narrow" pitchFamily="34" charset="0"/>
                <a:cs typeface="Arial" charset="0"/>
              </a:rPr>
              <a:t>157 </a:t>
            </a:r>
            <a:r>
              <a:rPr lang="en-US" baseline="28000" dirty="0">
                <a:latin typeface="Arial Narrow" pitchFamily="34" charset="0"/>
                <a:cs typeface="Arial" charset="0"/>
              </a:rPr>
              <a:t>mod 85</a:t>
            </a:r>
            <a:endParaRPr lang="en-US" dirty="0">
              <a:latin typeface="Arial Narrow" pitchFamily="34" charset="0"/>
              <a:cs typeface="Arial" charset="0"/>
            </a:endParaRPr>
          </a:p>
          <a:p>
            <a:pPr algn="l" defTabSz="762000"/>
            <a:r>
              <a:rPr lang="en-US" b="1" dirty="0">
                <a:latin typeface="Arial Narrow" pitchFamily="34" charset="0"/>
                <a:cs typeface="Arial" charset="0"/>
              </a:rPr>
              <a:t> M </a:t>
            </a:r>
            <a:r>
              <a:rPr lang="en-US" dirty="0">
                <a:latin typeface="Arial Narrow" pitchFamily="34" charset="0"/>
                <a:cs typeface="Arial" charset="0"/>
              </a:rPr>
              <a:t>= </a:t>
            </a:r>
            <a:r>
              <a:rPr lang="en-US" sz="1800" b="1" dirty="0">
                <a:latin typeface="Arial Narrow" pitchFamily="34" charset="0"/>
                <a:cs typeface="Arial" charset="0"/>
              </a:rPr>
              <a:t>x</a:t>
            </a:r>
            <a:r>
              <a:rPr lang="en-US" sz="1800" b="1" baseline="28000" dirty="0">
                <a:latin typeface="Arial Narrow" pitchFamily="34" charset="0"/>
                <a:cs typeface="Arial" charset="0"/>
              </a:rPr>
              <a:t>8</a:t>
            </a:r>
          </a:p>
        </p:txBody>
      </p:sp>
      <p:sp>
        <p:nvSpPr>
          <p:cNvPr id="18" name="Text Box 11"/>
          <p:cNvSpPr txBox="1">
            <a:spLocks noChangeArrowheads="1"/>
          </p:cNvSpPr>
          <p:nvPr/>
        </p:nvSpPr>
        <p:spPr bwMode="auto">
          <a:xfrm>
            <a:off x="6480175" y="2797820"/>
            <a:ext cx="718764" cy="340735"/>
          </a:xfrm>
          <a:prstGeom prst="rect">
            <a:avLst/>
          </a:prstGeom>
          <a:noFill/>
          <a:ln w="12700">
            <a:noFill/>
            <a:miter lim="800000"/>
            <a:headEnd/>
            <a:tailEnd/>
          </a:ln>
        </p:spPr>
        <p:txBody>
          <a:bodyPr wrap="none" lIns="90000" tIns="46800" rIns="90000" bIns="46800">
            <a:spAutoFit/>
          </a:bodyPr>
          <a:lstStyle/>
          <a:p>
            <a:pPr algn="l" defTabSz="762000"/>
            <a:r>
              <a:rPr lang="en-US" sz="1600" b="1" dirty="0">
                <a:latin typeface="Arial Narrow" pitchFamily="34" charset="0"/>
                <a:cs typeface="Arial" charset="0"/>
              </a:rPr>
              <a:t>Y</a:t>
            </a:r>
            <a:r>
              <a:rPr lang="en-US" sz="1600" b="1" baseline="-25000" dirty="0">
                <a:latin typeface="Arial Narrow" pitchFamily="34" charset="0"/>
                <a:cs typeface="Arial" charset="0"/>
              </a:rPr>
              <a:t>1</a:t>
            </a:r>
            <a:r>
              <a:rPr lang="en-US" sz="1600" b="1" dirty="0">
                <a:latin typeface="Arial Narrow" pitchFamily="34" charset="0"/>
                <a:cs typeface="Arial" charset="0"/>
              </a:rPr>
              <a:t>= x</a:t>
            </a:r>
            <a:r>
              <a:rPr lang="en-US" sz="1600" b="1" baseline="30000" dirty="0">
                <a:latin typeface="Arial Narrow" pitchFamily="34" charset="0"/>
                <a:cs typeface="Arial" charset="0"/>
              </a:rPr>
              <a:t>56</a:t>
            </a:r>
            <a:endParaRPr lang="en-US" sz="1600" baseline="30000" dirty="0">
              <a:latin typeface="Arial Narrow" pitchFamily="34" charset="0"/>
              <a:cs typeface="Arial" charset="0"/>
            </a:endParaRPr>
          </a:p>
        </p:txBody>
      </p:sp>
      <p:sp>
        <p:nvSpPr>
          <p:cNvPr id="19" name="Text Box 11"/>
          <p:cNvSpPr txBox="1">
            <a:spLocks noChangeArrowheads="1"/>
          </p:cNvSpPr>
          <p:nvPr/>
        </p:nvSpPr>
        <p:spPr bwMode="auto">
          <a:xfrm>
            <a:off x="3680377" y="3938636"/>
            <a:ext cx="749221" cy="340735"/>
          </a:xfrm>
          <a:prstGeom prst="rect">
            <a:avLst/>
          </a:prstGeom>
          <a:noFill/>
          <a:ln w="12700">
            <a:noFill/>
            <a:miter lim="800000"/>
            <a:headEnd/>
            <a:tailEnd/>
          </a:ln>
        </p:spPr>
        <p:txBody>
          <a:bodyPr wrap="none" lIns="90000" tIns="46800" rIns="90000" bIns="46800">
            <a:spAutoFit/>
          </a:bodyPr>
          <a:lstStyle/>
          <a:p>
            <a:pPr algn="l" defTabSz="762000"/>
            <a:r>
              <a:rPr lang="en-US" sz="1600" b="1" dirty="0">
                <a:latin typeface="Arial Narrow" pitchFamily="34" charset="0"/>
                <a:cs typeface="Arial" charset="0"/>
              </a:rPr>
              <a:t>Y</a:t>
            </a:r>
            <a:r>
              <a:rPr lang="en-US" sz="1600" b="1" baseline="-25000" dirty="0">
                <a:latin typeface="Arial Narrow" pitchFamily="34" charset="0"/>
                <a:cs typeface="Arial" charset="0"/>
              </a:rPr>
              <a:t>3 </a:t>
            </a:r>
            <a:r>
              <a:rPr lang="en-US" sz="1600" b="1" dirty="0">
                <a:latin typeface="Arial Narrow" pitchFamily="34" charset="0"/>
                <a:cs typeface="Arial" charset="0"/>
              </a:rPr>
              <a:t>= x</a:t>
            </a:r>
            <a:r>
              <a:rPr lang="en-US" sz="1600" b="1" baseline="30000" dirty="0">
                <a:latin typeface="Arial Narrow" pitchFamily="34" charset="0"/>
                <a:cs typeface="Arial" charset="0"/>
              </a:rPr>
              <a:t>19</a:t>
            </a:r>
            <a:endParaRPr lang="en-US" sz="1600" baseline="30000" dirty="0">
              <a:latin typeface="Arial Narrow" pitchFamily="34" charset="0"/>
              <a:cs typeface="Arial" charset="0"/>
            </a:endParaRPr>
          </a:p>
        </p:txBody>
      </p:sp>
      <p:graphicFrame>
        <p:nvGraphicFramePr>
          <p:cNvPr id="21" name="Objekt 20"/>
          <p:cNvGraphicFramePr>
            <a:graphicFrameLocks noChangeAspect="1"/>
          </p:cNvGraphicFramePr>
          <p:nvPr>
            <p:extLst>
              <p:ext uri="{D42A27DB-BD31-4B8C-83A1-F6EECF244321}">
                <p14:modId xmlns:p14="http://schemas.microsoft.com/office/powerpoint/2010/main" val="390519041"/>
              </p:ext>
            </p:extLst>
          </p:nvPr>
        </p:nvGraphicFramePr>
        <p:xfrm>
          <a:off x="406701" y="5134682"/>
          <a:ext cx="3970562" cy="1200150"/>
        </p:xfrm>
        <a:graphic>
          <a:graphicData uri="http://schemas.openxmlformats.org/presentationml/2006/ole">
            <mc:AlternateContent xmlns:mc="http://schemas.openxmlformats.org/markup-compatibility/2006">
              <mc:Choice xmlns:v="urn:schemas-microsoft-com:vml" Requires="v">
                <p:oleObj spid="_x0000_s5126" name="Arbeitsblatt" r:id="rId4" imgW="5324584" imgH="1409593" progId="Excel.Sheet.8">
                  <p:embed/>
                </p:oleObj>
              </mc:Choice>
              <mc:Fallback>
                <p:oleObj name="Arbeitsblatt" r:id="rId4" imgW="5324584" imgH="1409593" progId="Excel.Sheet.8">
                  <p:embed/>
                  <p:pic>
                    <p:nvPicPr>
                      <p:cNvPr id="0" name="Object 40"/>
                      <p:cNvPicPr>
                        <a:picLocks noChangeAspect="1" noChangeArrowheads="1"/>
                      </p:cNvPicPr>
                      <p:nvPr/>
                    </p:nvPicPr>
                    <p:blipFill>
                      <a:blip r:embed="rId5"/>
                      <a:srcRect/>
                      <a:stretch>
                        <a:fillRect/>
                      </a:stretch>
                    </p:blipFill>
                    <p:spPr bwMode="auto">
                      <a:xfrm>
                        <a:off x="406701" y="5134682"/>
                        <a:ext cx="3970562" cy="1200150"/>
                      </a:xfrm>
                      <a:prstGeom prst="rect">
                        <a:avLst/>
                      </a:prstGeom>
                      <a:noFill/>
                      <a:ln>
                        <a:noFill/>
                      </a:ln>
                    </p:spPr>
                  </p:pic>
                </p:oleObj>
              </mc:Fallback>
            </mc:AlternateContent>
          </a:graphicData>
        </a:graphic>
      </p:graphicFrame>
      <p:graphicFrame>
        <p:nvGraphicFramePr>
          <p:cNvPr id="23" name="Objekt 22"/>
          <p:cNvGraphicFramePr>
            <a:graphicFrameLocks noChangeAspect="1"/>
          </p:cNvGraphicFramePr>
          <p:nvPr>
            <p:extLst>
              <p:ext uri="{D42A27DB-BD31-4B8C-83A1-F6EECF244321}">
                <p14:modId xmlns:p14="http://schemas.microsoft.com/office/powerpoint/2010/main" val="2436866343"/>
              </p:ext>
            </p:extLst>
          </p:nvPr>
        </p:nvGraphicFramePr>
        <p:xfrm>
          <a:off x="4545871" y="5143263"/>
          <a:ext cx="4159147" cy="1128950"/>
        </p:xfrm>
        <a:graphic>
          <a:graphicData uri="http://schemas.openxmlformats.org/presentationml/2006/ole">
            <mc:AlternateContent xmlns:mc="http://schemas.openxmlformats.org/markup-compatibility/2006">
              <mc:Choice xmlns:v="urn:schemas-microsoft-com:vml" Requires="v">
                <p:oleObj spid="_x0000_s5127" name="Worksheet" r:id="rId6" imgW="5991377" imgH="1409647" progId="Excel.Sheet.8">
                  <p:embed/>
                </p:oleObj>
              </mc:Choice>
              <mc:Fallback>
                <p:oleObj name="Worksheet" r:id="rId6" imgW="5991377" imgH="1409647" progId="Excel.Sheet.8">
                  <p:embed/>
                  <p:pic>
                    <p:nvPicPr>
                      <p:cNvPr id="0" name=""/>
                      <p:cNvPicPr>
                        <a:picLocks noChangeAspect="1" noChangeArrowheads="1"/>
                      </p:cNvPicPr>
                      <p:nvPr/>
                    </p:nvPicPr>
                    <p:blipFill>
                      <a:blip r:embed="rId7"/>
                      <a:srcRect/>
                      <a:stretch>
                        <a:fillRect/>
                      </a:stretch>
                    </p:blipFill>
                    <p:spPr bwMode="auto">
                      <a:xfrm>
                        <a:off x="4545871" y="5143263"/>
                        <a:ext cx="4159147" cy="1128950"/>
                      </a:xfrm>
                      <a:prstGeom prst="rect">
                        <a:avLst/>
                      </a:prstGeom>
                      <a:noFill/>
                      <a:ln>
                        <a:noFill/>
                      </a:ln>
                    </p:spPr>
                  </p:pic>
                </p:oleObj>
              </mc:Fallback>
            </mc:AlternateContent>
          </a:graphicData>
        </a:graphic>
      </p:graphicFrame>
      <p:sp>
        <p:nvSpPr>
          <p:cNvPr id="24" name="Rechteck 23"/>
          <p:cNvSpPr/>
          <p:nvPr/>
        </p:nvSpPr>
        <p:spPr>
          <a:xfrm>
            <a:off x="442202" y="201326"/>
            <a:ext cx="7383295" cy="923330"/>
          </a:xfrm>
          <a:prstGeom prst="rect">
            <a:avLst/>
          </a:prstGeom>
        </p:spPr>
        <p:txBody>
          <a:bodyPr wrap="square">
            <a:spAutoFit/>
          </a:bodyPr>
          <a:lstStyle/>
          <a:p>
            <a:pPr marL="342900" lvl="0" indent="-342900" algn="just">
              <a:spcBef>
                <a:spcPts val="800"/>
              </a:spcBef>
              <a:spcAft>
                <a:spcPts val="0"/>
              </a:spcAft>
              <a:buFont typeface="+mj-lt"/>
              <a:buAutoNum type="arabicPeriod" startAt="3"/>
              <a:defRPr/>
            </a:pPr>
            <a:r>
              <a:rPr lang="en-US" sz="1800" b="1" dirty="0">
                <a:solidFill>
                  <a:srgbClr val="000000"/>
                </a:solidFill>
                <a:latin typeface="Arial Narrow" pitchFamily="34" charset="0"/>
              </a:rPr>
              <a:t>The secret key for users A and B are 7 and </a:t>
            </a:r>
            <a:r>
              <a:rPr lang="en-US" sz="1800" b="1" dirty="0">
                <a:latin typeface="Arial Narrow" pitchFamily="34" charset="0"/>
              </a:rPr>
              <a:t>13</a:t>
            </a:r>
            <a:r>
              <a:rPr lang="en-US" sz="1800" b="1" dirty="0">
                <a:solidFill>
                  <a:srgbClr val="000000"/>
                </a:solidFill>
                <a:latin typeface="Arial Narrow" pitchFamily="34" charset="0"/>
              </a:rPr>
              <a:t> respectively. A message M = x</a:t>
            </a:r>
            <a:r>
              <a:rPr lang="en-US" sz="1800" b="1" baseline="30000" dirty="0">
                <a:solidFill>
                  <a:srgbClr val="000000"/>
                </a:solidFill>
                <a:latin typeface="Arial Narrow" pitchFamily="34" charset="0"/>
              </a:rPr>
              <a:t>8 </a:t>
            </a:r>
            <a:r>
              <a:rPr lang="en-US" sz="1800" b="1" dirty="0">
                <a:solidFill>
                  <a:srgbClr val="000000"/>
                </a:solidFill>
                <a:latin typeface="Arial Narrow" pitchFamily="34" charset="0"/>
              </a:rPr>
              <a:t> is sent from A to B. Compute all the exchanged 3-pass messages as powers of x with smallest possible power of x.</a:t>
            </a:r>
          </a:p>
        </p:txBody>
      </p:sp>
      <p:sp>
        <p:nvSpPr>
          <p:cNvPr id="25" name="TextBox 24">
            <a:extLst>
              <a:ext uri="{FF2B5EF4-FFF2-40B4-BE49-F238E27FC236}">
                <a16:creationId xmlns:a16="http://schemas.microsoft.com/office/drawing/2014/main" id="{01B1FD93-A496-4F77-98E8-6911452BCC06}"/>
              </a:ext>
            </a:extLst>
          </p:cNvPr>
          <p:cNvSpPr txBox="1"/>
          <p:nvPr/>
        </p:nvSpPr>
        <p:spPr>
          <a:xfrm>
            <a:off x="6148564" y="3315233"/>
            <a:ext cx="1622072" cy="338554"/>
          </a:xfrm>
          <a:prstGeom prst="rect">
            <a:avLst/>
          </a:prstGeom>
          <a:noFill/>
        </p:spPr>
        <p:txBody>
          <a:bodyPr wrap="square">
            <a:spAutoFit/>
          </a:bodyPr>
          <a:lstStyle/>
          <a:p>
            <a:r>
              <a:rPr lang="en-US" sz="1600" b="1" dirty="0">
                <a:latin typeface="Arial Narrow" pitchFamily="34" charset="0"/>
                <a:cs typeface="Arial" charset="0"/>
              </a:rPr>
              <a:t>Y</a:t>
            </a:r>
            <a:r>
              <a:rPr lang="en-US" sz="1600" b="1" baseline="-25000" dirty="0">
                <a:latin typeface="Arial Narrow" pitchFamily="34" charset="0"/>
                <a:cs typeface="Arial" charset="0"/>
              </a:rPr>
              <a:t>2</a:t>
            </a:r>
            <a:r>
              <a:rPr lang="en-US" sz="1600" b="1" dirty="0">
                <a:latin typeface="Arial Narrow" pitchFamily="34" charset="0"/>
                <a:cs typeface="Arial" charset="0"/>
              </a:rPr>
              <a:t> = (Y</a:t>
            </a:r>
            <a:r>
              <a:rPr lang="en-US" sz="1600" b="1" baseline="-25000" dirty="0">
                <a:latin typeface="Arial Narrow" pitchFamily="34" charset="0"/>
                <a:cs typeface="Arial" charset="0"/>
              </a:rPr>
              <a:t>1</a:t>
            </a:r>
            <a:r>
              <a:rPr lang="en-US" sz="1600" b="1" dirty="0">
                <a:latin typeface="Arial Narrow" pitchFamily="34" charset="0"/>
                <a:cs typeface="Arial" charset="0"/>
              </a:rPr>
              <a:t>)</a:t>
            </a:r>
            <a:r>
              <a:rPr lang="en-US" sz="1600" b="1" baseline="30000" dirty="0">
                <a:latin typeface="Arial Narrow" pitchFamily="34" charset="0"/>
                <a:cs typeface="Arial" charset="0"/>
              </a:rPr>
              <a:t>Eb</a:t>
            </a:r>
            <a:endParaRPr lang="en-US" sz="1600" b="1" dirty="0"/>
          </a:p>
        </p:txBody>
      </p:sp>
      <p:sp>
        <p:nvSpPr>
          <p:cNvPr id="26" name="Text Box 11">
            <a:extLst>
              <a:ext uri="{FF2B5EF4-FFF2-40B4-BE49-F238E27FC236}">
                <a16:creationId xmlns:a16="http://schemas.microsoft.com/office/drawing/2014/main" id="{037B6BEA-A346-4EBC-942B-08283BFAC494}"/>
              </a:ext>
            </a:extLst>
          </p:cNvPr>
          <p:cNvSpPr txBox="1">
            <a:spLocks noChangeArrowheads="1"/>
          </p:cNvSpPr>
          <p:nvPr/>
        </p:nvSpPr>
        <p:spPr bwMode="auto">
          <a:xfrm>
            <a:off x="768267" y="2379810"/>
            <a:ext cx="5380297" cy="340735"/>
          </a:xfrm>
          <a:prstGeom prst="rect">
            <a:avLst/>
          </a:prstGeom>
          <a:noFill/>
          <a:ln w="12700">
            <a:noFill/>
            <a:miter lim="800000"/>
            <a:headEnd/>
            <a:tailEnd/>
          </a:ln>
        </p:spPr>
        <p:txBody>
          <a:bodyPr wrap="none" lIns="90000" tIns="46800" rIns="90000" bIns="46800">
            <a:spAutoFit/>
          </a:bodyPr>
          <a:lstStyle/>
          <a:p>
            <a:pPr algn="l" defTabSz="762000"/>
            <a:r>
              <a:rPr lang="en-US" sz="1600" b="1" u="sng" dirty="0">
                <a:solidFill>
                  <a:srgbClr val="FF0000"/>
                </a:solidFill>
                <a:latin typeface="Arial Narrow" pitchFamily="34" charset="0"/>
                <a:cs typeface="Arial" charset="0"/>
              </a:rPr>
              <a:t>As the order of x is 85, the modulus in the exponents of x is 85 !!!</a:t>
            </a:r>
            <a:endParaRPr lang="en-US" sz="1600" b="1" u="sng" baseline="28000" dirty="0">
              <a:solidFill>
                <a:srgbClr val="FF0000"/>
              </a:solidFill>
              <a:latin typeface="Arial Narrow" pitchFamily="34" charset="0"/>
              <a:cs typeface="Arial" charset="0"/>
            </a:endParaRPr>
          </a:p>
        </p:txBody>
      </p:sp>
    </p:spTree>
    <p:extLst>
      <p:ext uri="{BB962C8B-B14F-4D97-AF65-F5344CB8AC3E}">
        <p14:creationId xmlns:p14="http://schemas.microsoft.com/office/powerpoint/2010/main" val="33695315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70162" y="166485"/>
            <a:ext cx="8148579" cy="523220"/>
          </a:xfrm>
          <a:prstGeom prst="rect">
            <a:avLst/>
          </a:prstGeom>
        </p:spPr>
        <p:txBody>
          <a:bodyPr wrap="square">
            <a:spAutoFit/>
          </a:bodyPr>
          <a:lstStyle/>
          <a:p>
            <a:pPr marL="342900" indent="-342900" algn="just" eaLnBrk="1" hangingPunct="1">
              <a:spcBef>
                <a:spcPts val="800"/>
              </a:spcBef>
              <a:spcAft>
                <a:spcPts val="0"/>
              </a:spcAft>
              <a:buFont typeface="+mj-lt"/>
              <a:buAutoNum type="arabicPeriod" startAt="4"/>
              <a:defRPr/>
            </a:pPr>
            <a:r>
              <a:rPr lang="en-US" b="1" dirty="0">
                <a:latin typeface="Arial Narrow" pitchFamily="34" charset="0"/>
              </a:rPr>
              <a:t>Compute the number of possible secret keys in case that the sent clear text message M was only selected as a power of x.  (that is M=x</a:t>
            </a:r>
            <a:r>
              <a:rPr lang="en-US" b="1" baseline="30000" dirty="0">
                <a:latin typeface="Arial Narrow" pitchFamily="34" charset="0"/>
              </a:rPr>
              <a:t>i</a:t>
            </a:r>
            <a:r>
              <a:rPr lang="en-US" b="1" dirty="0">
                <a:latin typeface="Arial Narrow" pitchFamily="34" charset="0"/>
              </a:rPr>
              <a:t> for some </a:t>
            </a:r>
            <a:r>
              <a:rPr lang="en-US" b="1" dirty="0" err="1">
                <a:latin typeface="Arial Narrow" pitchFamily="34" charset="0"/>
              </a:rPr>
              <a:t>i</a:t>
            </a:r>
            <a:r>
              <a:rPr lang="en-US" b="1" dirty="0">
                <a:latin typeface="Arial Narrow" pitchFamily="34" charset="0"/>
              </a:rPr>
              <a:t>). </a:t>
            </a:r>
            <a:endParaRPr lang="de-DE" b="1" dirty="0">
              <a:latin typeface="Arial Narrow" pitchFamily="34" charset="0"/>
            </a:endParaRPr>
          </a:p>
        </p:txBody>
      </p:sp>
      <p:sp>
        <p:nvSpPr>
          <p:cNvPr id="3" name="Rectangle 2"/>
          <p:cNvSpPr>
            <a:spLocks noChangeArrowheads="1"/>
          </p:cNvSpPr>
          <p:nvPr/>
        </p:nvSpPr>
        <p:spPr bwMode="auto">
          <a:xfrm>
            <a:off x="680725" y="812815"/>
            <a:ext cx="7849499" cy="1169551"/>
          </a:xfrm>
          <a:prstGeom prst="rect">
            <a:avLst/>
          </a:prstGeom>
          <a:noFill/>
          <a:ln w="9525">
            <a:noFill/>
            <a:miter lim="800000"/>
            <a:headEnd/>
            <a:tailEnd/>
          </a:ln>
        </p:spPr>
        <p:txBody>
          <a:bodyPr wrap="square">
            <a:spAutoFit/>
          </a:bodyPr>
          <a:lstStyle/>
          <a:p>
            <a:pPr algn="l"/>
            <a:r>
              <a:rPr lang="en-US" dirty="0">
                <a:latin typeface="Arial Narrow" pitchFamily="34" charset="0"/>
                <a:cs typeface="Arial" charset="0"/>
                <a:sym typeface="Symbol" pitchFamily="18" charset="2"/>
              </a:rPr>
              <a:t>If the attacker knows that the sent messages are powers of x, then the modulus in the exponent is 85 (85 is the order of x). The number of distinct messages is then only 85</a:t>
            </a:r>
          </a:p>
          <a:p>
            <a:pPr algn="l"/>
            <a:r>
              <a:rPr lang="en-US" dirty="0">
                <a:latin typeface="Arial Narrow" pitchFamily="34" charset="0"/>
                <a:cs typeface="Arial" charset="0"/>
                <a:sym typeface="Symbol" pitchFamily="18" charset="2"/>
              </a:rPr>
              <a:t>The cryptographically significant keys are those usable for  85 as a modulus instead of 255. </a:t>
            </a:r>
          </a:p>
          <a:p>
            <a:pPr algn="l"/>
            <a:r>
              <a:rPr lang="en-US" dirty="0">
                <a:latin typeface="Arial Narrow" pitchFamily="34" charset="0"/>
                <a:cs typeface="Arial" charset="0"/>
                <a:sym typeface="Symbol" pitchFamily="18" charset="2"/>
              </a:rPr>
              <a:t>The usable keys are those which are invertible modulo 85.</a:t>
            </a:r>
          </a:p>
          <a:p>
            <a:pPr algn="l"/>
            <a:r>
              <a:rPr lang="en-US" dirty="0">
                <a:latin typeface="Arial Narrow" pitchFamily="34" charset="0"/>
                <a:cs typeface="Arial" charset="0"/>
                <a:sym typeface="Symbol" pitchFamily="18" charset="2"/>
              </a:rPr>
              <a:t> The number of such keys is </a:t>
            </a:r>
            <a:r>
              <a:rPr lang="en-US" dirty="0">
                <a:latin typeface="Arial Narrow" pitchFamily="34" charset="0"/>
                <a:cs typeface="Arial" charset="0"/>
                <a:sym typeface="Symbol"/>
              </a:rPr>
              <a:t>(85) = (5 x 17) =(5-1).(17-1)= 4 x 16 = 64 keys.</a:t>
            </a:r>
          </a:p>
        </p:txBody>
      </p:sp>
      <p:sp>
        <p:nvSpPr>
          <p:cNvPr id="4" name="Rectangle 4"/>
          <p:cNvSpPr>
            <a:spLocks noChangeArrowheads="1"/>
          </p:cNvSpPr>
          <p:nvPr/>
        </p:nvSpPr>
        <p:spPr bwMode="auto">
          <a:xfrm>
            <a:off x="725259" y="3029456"/>
            <a:ext cx="7693482" cy="1384995"/>
          </a:xfrm>
          <a:prstGeom prst="rect">
            <a:avLst/>
          </a:prstGeom>
          <a:noFill/>
          <a:ln w="9525">
            <a:noFill/>
            <a:miter lim="800000"/>
            <a:headEnd/>
            <a:tailEnd/>
          </a:ln>
        </p:spPr>
        <p:txBody>
          <a:bodyPr wrap="square">
            <a:spAutoFit/>
          </a:bodyPr>
          <a:lstStyle/>
          <a:p>
            <a:pPr algn="l"/>
            <a:r>
              <a:rPr lang="en-US" dirty="0">
                <a:latin typeface="Arial Narrow" pitchFamily="34" charset="0"/>
                <a:cs typeface="Arial" charset="0"/>
                <a:sym typeface="Symbol" pitchFamily="18" charset="2"/>
              </a:rPr>
              <a:t>As the maximum number of search cycles to compute the discrete logarithm is the maximum order involved in the terms to be attacked. The attacked term in that case is x</a:t>
            </a:r>
            <a:r>
              <a:rPr lang="en-US" baseline="30000" dirty="0">
                <a:latin typeface="Arial Narrow" pitchFamily="34" charset="0"/>
                <a:cs typeface="Arial" charset="0"/>
                <a:sym typeface="Symbol" pitchFamily="18" charset="2"/>
              </a:rPr>
              <a:t>i</a:t>
            </a:r>
            <a:r>
              <a:rPr lang="en-US" dirty="0">
                <a:latin typeface="Arial Narrow" pitchFamily="34" charset="0"/>
                <a:cs typeface="Arial" charset="0"/>
                <a:sym typeface="Symbol" pitchFamily="18" charset="2"/>
              </a:rPr>
              <a:t>.</a:t>
            </a:r>
          </a:p>
          <a:p>
            <a:pPr algn="l"/>
            <a:r>
              <a:rPr lang="en-US" dirty="0">
                <a:latin typeface="Arial Narrow" pitchFamily="34" charset="0"/>
                <a:cs typeface="Arial" charset="0"/>
                <a:sym typeface="Symbol" pitchFamily="18" charset="2"/>
              </a:rPr>
              <a:t>The order of any element having the form (x</a:t>
            </a:r>
            <a:r>
              <a:rPr lang="en-US" baseline="30000" dirty="0">
                <a:latin typeface="Arial Narrow" pitchFamily="34" charset="0"/>
                <a:cs typeface="Arial" charset="0"/>
                <a:sym typeface="Symbol" pitchFamily="18" charset="2"/>
              </a:rPr>
              <a:t>i </a:t>
            </a:r>
            <a:r>
              <a:rPr lang="en-US" dirty="0">
                <a:latin typeface="Arial Narrow" pitchFamily="34" charset="0"/>
                <a:cs typeface="Arial" charset="0"/>
                <a:sym typeface="Symbol" pitchFamily="18" charset="2"/>
              </a:rPr>
              <a:t>) for any </a:t>
            </a:r>
            <a:r>
              <a:rPr lang="en-US" dirty="0" err="1">
                <a:latin typeface="Arial Narrow" pitchFamily="34" charset="0"/>
                <a:cs typeface="Arial" charset="0"/>
                <a:sym typeface="Symbol" pitchFamily="18" charset="2"/>
              </a:rPr>
              <a:t>i</a:t>
            </a:r>
            <a:r>
              <a:rPr lang="en-US" dirty="0">
                <a:latin typeface="Arial Narrow" pitchFamily="34" charset="0"/>
                <a:cs typeface="Arial" charset="0"/>
                <a:sym typeface="Symbol" pitchFamily="18" charset="2"/>
              </a:rPr>
              <a:t> is =  85/ </a:t>
            </a:r>
            <a:r>
              <a:rPr lang="en-US" dirty="0" err="1">
                <a:latin typeface="Arial Narrow" pitchFamily="34" charset="0"/>
                <a:cs typeface="Arial" charset="0"/>
                <a:sym typeface="Symbol" pitchFamily="18" charset="2"/>
              </a:rPr>
              <a:t>gcd</a:t>
            </a:r>
            <a:r>
              <a:rPr lang="en-US" dirty="0">
                <a:latin typeface="Arial Narrow" pitchFamily="34" charset="0"/>
                <a:cs typeface="Arial" charset="0"/>
                <a:sym typeface="Symbol" pitchFamily="18" charset="2"/>
              </a:rPr>
              <a:t>(85,i). The maximum value for the order is for </a:t>
            </a:r>
            <a:r>
              <a:rPr lang="en-US" dirty="0" err="1">
                <a:latin typeface="Arial Narrow" pitchFamily="34" charset="0"/>
                <a:cs typeface="Arial" charset="0"/>
                <a:sym typeface="Symbol" pitchFamily="18" charset="2"/>
              </a:rPr>
              <a:t>i</a:t>
            </a:r>
            <a:r>
              <a:rPr lang="en-US" dirty="0">
                <a:latin typeface="Arial Narrow" pitchFamily="34" charset="0"/>
                <a:cs typeface="Arial" charset="0"/>
                <a:sym typeface="Symbol" pitchFamily="18" charset="2"/>
              </a:rPr>
              <a:t> such that </a:t>
            </a:r>
            <a:r>
              <a:rPr lang="en-US" dirty="0" err="1">
                <a:latin typeface="Arial Narrow" pitchFamily="34" charset="0"/>
                <a:cs typeface="Arial" charset="0"/>
                <a:sym typeface="Symbol" pitchFamily="18" charset="2"/>
              </a:rPr>
              <a:t>gcd</a:t>
            </a:r>
            <a:r>
              <a:rPr lang="en-US" dirty="0">
                <a:latin typeface="Arial Narrow" pitchFamily="34" charset="0"/>
                <a:cs typeface="Arial" charset="0"/>
                <a:sym typeface="Symbol" pitchFamily="18" charset="2"/>
              </a:rPr>
              <a:t>(85,i) =1. That is the maximum order is 85 and the maximum number of simple search cycles to get the discrete logarithm is 85.</a:t>
            </a:r>
          </a:p>
          <a:p>
            <a:pPr algn="l"/>
            <a:r>
              <a:rPr lang="en-US" dirty="0">
                <a:latin typeface="Arial Narrow" pitchFamily="34" charset="0"/>
                <a:cs typeface="Arial" charset="0"/>
                <a:sym typeface="Symbol" pitchFamily="18" charset="2"/>
              </a:rPr>
              <a:t>Breaking a system is reached if the secret key could be found for one encrypted message as Y</a:t>
            </a:r>
            <a:r>
              <a:rPr lang="en-US" baseline="-25000" dirty="0">
                <a:latin typeface="Arial Narrow" pitchFamily="34" charset="0"/>
                <a:cs typeface="Arial" charset="0"/>
                <a:sym typeface="Symbol" pitchFamily="18" charset="2"/>
              </a:rPr>
              <a:t>1</a:t>
            </a:r>
            <a:r>
              <a:rPr lang="en-US" dirty="0">
                <a:latin typeface="Arial Narrow" pitchFamily="34" charset="0"/>
                <a:cs typeface="Arial" charset="0"/>
                <a:sym typeface="Symbol" pitchFamily="18" charset="2"/>
              </a:rPr>
              <a:t> in this example. </a:t>
            </a:r>
          </a:p>
        </p:txBody>
      </p:sp>
      <p:sp>
        <p:nvSpPr>
          <p:cNvPr id="5" name="مستطيل 1"/>
          <p:cNvSpPr/>
          <p:nvPr/>
        </p:nvSpPr>
        <p:spPr>
          <a:xfrm>
            <a:off x="270162" y="2506236"/>
            <a:ext cx="8148579" cy="523220"/>
          </a:xfrm>
          <a:prstGeom prst="rect">
            <a:avLst/>
          </a:prstGeom>
        </p:spPr>
        <p:txBody>
          <a:bodyPr wrap="square">
            <a:spAutoFit/>
          </a:bodyPr>
          <a:lstStyle/>
          <a:p>
            <a:pPr marL="342900" indent="-342900" algn="just" eaLnBrk="1" hangingPunct="1">
              <a:spcBef>
                <a:spcPts val="800"/>
              </a:spcBef>
              <a:spcAft>
                <a:spcPts val="0"/>
              </a:spcAft>
              <a:buFont typeface="+mj-lt"/>
              <a:buAutoNum type="arabicPeriod" startAt="5"/>
              <a:defRPr/>
            </a:pPr>
            <a:r>
              <a:rPr lang="en-US" b="1" dirty="0">
                <a:latin typeface="Arial Narrow" pitchFamily="34" charset="0"/>
              </a:rPr>
              <a:t> What is the maximum number of exponentiation search cycles required to break a message of the form (M=x</a:t>
            </a:r>
            <a:r>
              <a:rPr lang="en-US" b="1" baseline="30000" dirty="0">
                <a:latin typeface="Arial Narrow" pitchFamily="34" charset="0"/>
              </a:rPr>
              <a:t>i</a:t>
            </a:r>
            <a:r>
              <a:rPr lang="en-US" b="1" dirty="0">
                <a:latin typeface="Arial Narrow" pitchFamily="34" charset="0"/>
              </a:rPr>
              <a:t>) ?  Why?</a:t>
            </a:r>
          </a:p>
        </p:txBody>
      </p:sp>
    </p:spTree>
    <p:extLst>
      <p:ext uri="{BB962C8B-B14F-4D97-AF65-F5344CB8AC3E}">
        <p14:creationId xmlns:p14="http://schemas.microsoft.com/office/powerpoint/2010/main" val="2646545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5794375" y="1052513"/>
            <a:ext cx="2449513" cy="4895850"/>
          </a:xfrm>
          <a:prstGeom prst="rect">
            <a:avLst/>
          </a:prstGeom>
          <a:solidFill>
            <a:srgbClr val="FFFFFF"/>
          </a:solidFill>
          <a:ln w="9360">
            <a:solidFill>
              <a:srgbClr val="000000"/>
            </a:solidFill>
            <a:prstDash val="dash"/>
            <a:miter lim="800000"/>
            <a:headEnd/>
            <a:tailEnd/>
          </a:ln>
        </p:spPr>
        <p:txBody>
          <a:bodyPr wrap="none" anchor="ctr"/>
          <a:lstStyle/>
          <a:p>
            <a:pPr algn="l">
              <a:buClr>
                <a:srgbClr val="000000"/>
              </a:buClr>
              <a:buSzPct val="100000"/>
              <a:buFont typeface="Times New Roman" pitchFamily="18" charset="0"/>
              <a:buNone/>
            </a:pPr>
            <a:endParaRPr lang="en-US" sz="1800">
              <a:solidFill>
                <a:schemeClr val="bg1"/>
              </a:solidFill>
              <a:latin typeface="Arial" pitchFamily="34" charset="0"/>
              <a:cs typeface="Arial" pitchFamily="34" charset="0"/>
            </a:endParaRPr>
          </a:p>
        </p:txBody>
      </p:sp>
      <p:sp>
        <p:nvSpPr>
          <p:cNvPr id="6147" name="Text Box 3"/>
          <p:cNvSpPr txBox="1">
            <a:spLocks noChangeArrowheads="1"/>
          </p:cNvSpPr>
          <p:nvPr/>
        </p:nvSpPr>
        <p:spPr bwMode="auto">
          <a:xfrm>
            <a:off x="7219950" y="1235075"/>
            <a:ext cx="9175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Times New Roman" pitchFamily="18" charset="0"/>
              </a:defRPr>
            </a:lvl1pPr>
            <a:lvl2pPr marL="742950" indent="-28575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Times New Roman" pitchFamily="18" charset="0"/>
              </a:defRPr>
            </a:lvl2pPr>
            <a:lvl3pPr marL="11430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Times New Roman" pitchFamily="18" charset="0"/>
              </a:defRPr>
            </a:lvl3pPr>
            <a:lvl4pPr marL="16002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Times New Roman" pitchFamily="18" charset="0"/>
              </a:defRPr>
            </a:lvl4pPr>
            <a:lvl5pPr marL="20574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Times New Roman" pitchFamily="18" charset="0"/>
              </a:defRPr>
            </a:lvl5pPr>
            <a:lvl6pPr marL="2514600" indent="-228600" algn="ctr"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Times New Roman" pitchFamily="18" charset="0"/>
              </a:defRPr>
            </a:lvl6pPr>
            <a:lvl7pPr marL="2971800" indent="-228600" algn="ctr"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Times New Roman" pitchFamily="18" charset="0"/>
              </a:defRPr>
            </a:lvl7pPr>
            <a:lvl8pPr marL="3429000" indent="-228600" algn="ctr"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Times New Roman" pitchFamily="18" charset="0"/>
              </a:defRPr>
            </a:lvl8pPr>
            <a:lvl9pPr marL="3886200" indent="-228600" algn="ctr"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Times New Roman" pitchFamily="18" charset="0"/>
              </a:defRPr>
            </a:lvl9pPr>
          </a:lstStyle>
          <a:p>
            <a:pPr algn="l" eaLnBrk="1" hangingPunct="1">
              <a:buClr>
                <a:srgbClr val="000000"/>
              </a:buClr>
              <a:buSzPct val="100000"/>
              <a:buFont typeface="Times New Roman" pitchFamily="18" charset="0"/>
              <a:buNone/>
            </a:pPr>
            <a:r>
              <a:rPr lang="de-DE" sz="1800" b="1" u="sng">
                <a:solidFill>
                  <a:srgbClr val="000000"/>
                </a:solidFill>
                <a:latin typeface="Arial" pitchFamily="34" charset="0"/>
                <a:cs typeface="Arial" pitchFamily="34" charset="0"/>
              </a:rPr>
              <a:t>Marks:</a:t>
            </a:r>
          </a:p>
        </p:txBody>
      </p:sp>
      <p:sp>
        <p:nvSpPr>
          <p:cNvPr id="6148" name="Text Box 4"/>
          <p:cNvSpPr txBox="1">
            <a:spLocks noChangeArrowheads="1"/>
          </p:cNvSpPr>
          <p:nvPr/>
        </p:nvSpPr>
        <p:spPr bwMode="auto">
          <a:xfrm>
            <a:off x="5802313" y="1700213"/>
            <a:ext cx="12207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Times New Roman" pitchFamily="18" charset="0"/>
              </a:defRPr>
            </a:lvl1pPr>
            <a:lvl2pPr marL="742950" indent="-28575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Times New Roman" pitchFamily="18" charset="0"/>
              </a:defRPr>
            </a:lvl2pPr>
            <a:lvl3pPr marL="11430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Times New Roman" pitchFamily="18" charset="0"/>
              </a:defRPr>
            </a:lvl3pPr>
            <a:lvl4pPr marL="16002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Times New Roman" pitchFamily="18" charset="0"/>
              </a:defRPr>
            </a:lvl4pPr>
            <a:lvl5pPr marL="20574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Times New Roman" pitchFamily="18" charset="0"/>
              </a:defRPr>
            </a:lvl5pPr>
            <a:lvl6pPr marL="2514600" indent="-228600" algn="ctr"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Times New Roman" pitchFamily="18" charset="0"/>
              </a:defRPr>
            </a:lvl6pPr>
            <a:lvl7pPr marL="2971800" indent="-228600" algn="ctr"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Times New Roman" pitchFamily="18" charset="0"/>
              </a:defRPr>
            </a:lvl7pPr>
            <a:lvl8pPr marL="3429000" indent="-228600" algn="ctr"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Times New Roman" pitchFamily="18" charset="0"/>
              </a:defRPr>
            </a:lvl8pPr>
            <a:lvl9pPr marL="3886200" indent="-228600" algn="ctr"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Times New Roman" pitchFamily="18" charset="0"/>
              </a:defRPr>
            </a:lvl9pPr>
          </a:lstStyle>
          <a:p>
            <a:pPr algn="l" eaLnBrk="1" hangingPunct="1">
              <a:buClr>
                <a:srgbClr val="000000"/>
              </a:buClr>
              <a:buSzPct val="100000"/>
              <a:buFont typeface="Times New Roman" pitchFamily="18" charset="0"/>
              <a:buNone/>
            </a:pPr>
            <a:r>
              <a:rPr lang="de-DE" sz="1600" b="1">
                <a:solidFill>
                  <a:srgbClr val="000000"/>
                </a:solidFill>
                <a:latin typeface="Arial" pitchFamily="34" charset="0"/>
                <a:cs typeface="Arial" pitchFamily="34" charset="0"/>
              </a:rPr>
              <a:t>Problem  1</a:t>
            </a:r>
          </a:p>
        </p:txBody>
      </p:sp>
      <p:sp>
        <p:nvSpPr>
          <p:cNvPr id="6149" name="Line 5"/>
          <p:cNvSpPr>
            <a:spLocks noChangeShapeType="1"/>
          </p:cNvSpPr>
          <p:nvPr/>
        </p:nvSpPr>
        <p:spPr bwMode="auto">
          <a:xfrm>
            <a:off x="5795963" y="1628775"/>
            <a:ext cx="2447925"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150" name="Line 6"/>
          <p:cNvSpPr>
            <a:spLocks noChangeShapeType="1"/>
          </p:cNvSpPr>
          <p:nvPr/>
        </p:nvSpPr>
        <p:spPr bwMode="auto">
          <a:xfrm>
            <a:off x="7092950" y="1628775"/>
            <a:ext cx="1588" cy="4321175"/>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151" name="Line 7"/>
          <p:cNvSpPr>
            <a:spLocks noChangeShapeType="1"/>
          </p:cNvSpPr>
          <p:nvPr/>
        </p:nvSpPr>
        <p:spPr bwMode="auto">
          <a:xfrm>
            <a:off x="5795963" y="2060575"/>
            <a:ext cx="2447925"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152" name="Line 8"/>
          <p:cNvSpPr>
            <a:spLocks noChangeShapeType="1"/>
          </p:cNvSpPr>
          <p:nvPr/>
        </p:nvSpPr>
        <p:spPr bwMode="auto">
          <a:xfrm>
            <a:off x="5795963" y="2492375"/>
            <a:ext cx="2447925"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153" name="Line 9"/>
          <p:cNvSpPr>
            <a:spLocks noChangeShapeType="1"/>
          </p:cNvSpPr>
          <p:nvPr/>
        </p:nvSpPr>
        <p:spPr bwMode="auto">
          <a:xfrm>
            <a:off x="5795963" y="2924175"/>
            <a:ext cx="2447925"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154" name="Line 10"/>
          <p:cNvSpPr>
            <a:spLocks noChangeShapeType="1"/>
          </p:cNvSpPr>
          <p:nvPr/>
        </p:nvSpPr>
        <p:spPr bwMode="auto">
          <a:xfrm>
            <a:off x="5795963" y="3355975"/>
            <a:ext cx="2447925"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155" name="Line 11"/>
          <p:cNvSpPr>
            <a:spLocks noChangeShapeType="1"/>
          </p:cNvSpPr>
          <p:nvPr/>
        </p:nvSpPr>
        <p:spPr bwMode="auto">
          <a:xfrm>
            <a:off x="5795963" y="3787775"/>
            <a:ext cx="2447925"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156" name="Line 12"/>
          <p:cNvSpPr>
            <a:spLocks noChangeShapeType="1"/>
          </p:cNvSpPr>
          <p:nvPr/>
        </p:nvSpPr>
        <p:spPr bwMode="auto">
          <a:xfrm>
            <a:off x="5795963" y="4219575"/>
            <a:ext cx="2447925"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157" name="Line 13"/>
          <p:cNvSpPr>
            <a:spLocks noChangeShapeType="1"/>
          </p:cNvSpPr>
          <p:nvPr/>
        </p:nvSpPr>
        <p:spPr bwMode="auto">
          <a:xfrm>
            <a:off x="5795963" y="4651375"/>
            <a:ext cx="2447925"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158" name="Line 14"/>
          <p:cNvSpPr>
            <a:spLocks noChangeShapeType="1"/>
          </p:cNvSpPr>
          <p:nvPr/>
        </p:nvSpPr>
        <p:spPr bwMode="auto">
          <a:xfrm>
            <a:off x="5795963" y="5083175"/>
            <a:ext cx="2447925"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159" name="Line 15"/>
          <p:cNvSpPr>
            <a:spLocks noChangeShapeType="1"/>
          </p:cNvSpPr>
          <p:nvPr/>
        </p:nvSpPr>
        <p:spPr bwMode="auto">
          <a:xfrm>
            <a:off x="5795963" y="5514975"/>
            <a:ext cx="2447925"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160" name="Text Box 23"/>
          <p:cNvSpPr txBox="1">
            <a:spLocks noChangeArrowheads="1"/>
          </p:cNvSpPr>
          <p:nvPr/>
        </p:nvSpPr>
        <p:spPr bwMode="auto">
          <a:xfrm>
            <a:off x="5988050" y="5089525"/>
            <a:ext cx="7270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Times New Roman" pitchFamily="18" charset="0"/>
              </a:defRPr>
            </a:lvl1pPr>
            <a:lvl2pPr marL="742950" indent="-28575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Times New Roman" pitchFamily="18" charset="0"/>
              </a:defRPr>
            </a:lvl2pPr>
            <a:lvl3pPr marL="11430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Times New Roman" pitchFamily="18" charset="0"/>
              </a:defRPr>
            </a:lvl3pPr>
            <a:lvl4pPr marL="16002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Times New Roman" pitchFamily="18" charset="0"/>
              </a:defRPr>
            </a:lvl4pPr>
            <a:lvl5pPr marL="20574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Times New Roman" pitchFamily="18" charset="0"/>
              </a:defRPr>
            </a:lvl5pPr>
            <a:lvl6pPr marL="2514600" indent="-228600" algn="ctr"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Times New Roman" pitchFamily="18" charset="0"/>
              </a:defRPr>
            </a:lvl6pPr>
            <a:lvl7pPr marL="2971800" indent="-228600" algn="ctr"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Times New Roman" pitchFamily="18" charset="0"/>
              </a:defRPr>
            </a:lvl7pPr>
            <a:lvl8pPr marL="3429000" indent="-228600" algn="ctr"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Times New Roman" pitchFamily="18" charset="0"/>
              </a:defRPr>
            </a:lvl8pPr>
            <a:lvl9pPr marL="3886200" indent="-228600" algn="ctr"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Times New Roman" pitchFamily="18" charset="0"/>
              </a:defRPr>
            </a:lvl9pPr>
          </a:lstStyle>
          <a:p>
            <a:pPr algn="l" eaLnBrk="1" hangingPunct="1">
              <a:buClr>
                <a:srgbClr val="000000"/>
              </a:buClr>
              <a:buSzPct val="100000"/>
              <a:buFont typeface="Times New Roman" pitchFamily="18" charset="0"/>
              <a:buNone/>
            </a:pPr>
            <a:r>
              <a:rPr lang="de-DE" sz="1800" b="1">
                <a:solidFill>
                  <a:srgbClr val="000000"/>
                </a:solidFill>
                <a:latin typeface="Arial" pitchFamily="34" charset="0"/>
                <a:cs typeface="Arial" pitchFamily="34" charset="0"/>
              </a:rPr>
              <a:t>Total</a:t>
            </a:r>
          </a:p>
        </p:txBody>
      </p:sp>
      <p:sp>
        <p:nvSpPr>
          <p:cNvPr id="6161" name="Text Box 24"/>
          <p:cNvSpPr txBox="1">
            <a:spLocks noChangeArrowheads="1"/>
          </p:cNvSpPr>
          <p:nvPr/>
        </p:nvSpPr>
        <p:spPr bwMode="auto">
          <a:xfrm>
            <a:off x="5795963" y="620713"/>
            <a:ext cx="2031325" cy="369332"/>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1400">
                <a:solidFill>
                  <a:schemeClr val="tx1"/>
                </a:solidFill>
                <a:latin typeface="Times New Roman" pitchFamily="18" charset="0"/>
              </a:defRPr>
            </a:lvl1pPr>
            <a:lvl2pPr marL="742950" indent="-285750" eaLnBrk="0" hangingPunct="0">
              <a:defRPr sz="1400">
                <a:solidFill>
                  <a:schemeClr val="tx1"/>
                </a:solidFill>
                <a:latin typeface="Times New Roman" pitchFamily="18" charset="0"/>
              </a:defRPr>
            </a:lvl2pPr>
            <a:lvl3pPr marL="1143000" indent="-228600" eaLnBrk="0" hangingPunct="0">
              <a:defRPr sz="1400">
                <a:solidFill>
                  <a:schemeClr val="tx1"/>
                </a:solidFill>
                <a:latin typeface="Times New Roman" pitchFamily="18" charset="0"/>
              </a:defRPr>
            </a:lvl3pPr>
            <a:lvl4pPr marL="1600200" indent="-228600" eaLnBrk="0" hangingPunct="0">
              <a:defRPr sz="1400">
                <a:solidFill>
                  <a:schemeClr val="tx1"/>
                </a:solidFill>
                <a:latin typeface="Times New Roman" pitchFamily="18" charset="0"/>
              </a:defRPr>
            </a:lvl4pPr>
            <a:lvl5pPr marL="2057400" indent="-228600" eaLnBrk="0" hangingPunct="0">
              <a:defRPr sz="1400">
                <a:solidFill>
                  <a:schemeClr val="tx1"/>
                </a:solidFill>
                <a:latin typeface="Times New Roman" pitchFamily="18" charset="0"/>
              </a:defRPr>
            </a:lvl5pPr>
            <a:lvl6pPr marL="2514600" indent="-228600" algn="ctr" eaLnBrk="0" fontAlgn="base" hangingPunct="0">
              <a:spcBef>
                <a:spcPct val="0"/>
              </a:spcBef>
              <a:spcAft>
                <a:spcPct val="0"/>
              </a:spcAft>
              <a:defRPr sz="1400">
                <a:solidFill>
                  <a:schemeClr val="tx1"/>
                </a:solidFill>
                <a:latin typeface="Times New Roman" pitchFamily="18" charset="0"/>
              </a:defRPr>
            </a:lvl6pPr>
            <a:lvl7pPr marL="2971800" indent="-228600" algn="ctr" eaLnBrk="0" fontAlgn="base" hangingPunct="0">
              <a:spcBef>
                <a:spcPct val="0"/>
              </a:spcBef>
              <a:spcAft>
                <a:spcPct val="0"/>
              </a:spcAft>
              <a:defRPr sz="1400">
                <a:solidFill>
                  <a:schemeClr val="tx1"/>
                </a:solidFill>
                <a:latin typeface="Times New Roman" pitchFamily="18" charset="0"/>
              </a:defRPr>
            </a:lvl7pPr>
            <a:lvl8pPr marL="3429000" indent="-228600" algn="ctr" eaLnBrk="0" fontAlgn="base" hangingPunct="0">
              <a:spcBef>
                <a:spcPct val="0"/>
              </a:spcBef>
              <a:spcAft>
                <a:spcPct val="0"/>
              </a:spcAft>
              <a:defRPr sz="1400">
                <a:solidFill>
                  <a:schemeClr val="tx1"/>
                </a:solidFill>
                <a:latin typeface="Times New Roman" pitchFamily="18" charset="0"/>
              </a:defRPr>
            </a:lvl8pPr>
            <a:lvl9pPr marL="3886200" indent="-228600" algn="ctr" eaLnBrk="0" fontAlgn="base" hangingPunct="0">
              <a:spcBef>
                <a:spcPct val="0"/>
              </a:spcBef>
              <a:spcAft>
                <a:spcPct val="0"/>
              </a:spcAft>
              <a:defRPr sz="1400">
                <a:solidFill>
                  <a:schemeClr val="tx1"/>
                </a:solidFill>
                <a:latin typeface="Times New Roman" pitchFamily="18" charset="0"/>
              </a:defRPr>
            </a:lvl9pPr>
          </a:lstStyle>
          <a:p>
            <a:pPr algn="l" eaLnBrk="1" hangingPunct="1"/>
            <a:r>
              <a:rPr lang="en-US" sz="1800" b="1" dirty="0">
                <a:latin typeface="Arial" pitchFamily="34" charset="0"/>
                <a:cs typeface="Arial" pitchFamily="34" charset="0"/>
              </a:rPr>
              <a:t>Max   70% marks</a:t>
            </a:r>
          </a:p>
        </p:txBody>
      </p:sp>
      <p:sp>
        <p:nvSpPr>
          <p:cNvPr id="6162" name="Text Box 4"/>
          <p:cNvSpPr txBox="1">
            <a:spLocks noChangeArrowheads="1"/>
          </p:cNvSpPr>
          <p:nvPr/>
        </p:nvSpPr>
        <p:spPr bwMode="auto">
          <a:xfrm>
            <a:off x="5827713" y="2106613"/>
            <a:ext cx="12207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Times New Roman" pitchFamily="18" charset="0"/>
              </a:defRPr>
            </a:lvl1pPr>
            <a:lvl2pPr marL="742950" indent="-28575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Times New Roman" pitchFamily="18" charset="0"/>
              </a:defRPr>
            </a:lvl2pPr>
            <a:lvl3pPr marL="11430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Times New Roman" pitchFamily="18" charset="0"/>
              </a:defRPr>
            </a:lvl3pPr>
            <a:lvl4pPr marL="16002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Times New Roman" pitchFamily="18" charset="0"/>
              </a:defRPr>
            </a:lvl4pPr>
            <a:lvl5pPr marL="20574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Times New Roman" pitchFamily="18" charset="0"/>
              </a:defRPr>
            </a:lvl5pPr>
            <a:lvl6pPr marL="2514600" indent="-228600" algn="ctr"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Times New Roman" pitchFamily="18" charset="0"/>
              </a:defRPr>
            </a:lvl6pPr>
            <a:lvl7pPr marL="2971800" indent="-228600" algn="ctr"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Times New Roman" pitchFamily="18" charset="0"/>
              </a:defRPr>
            </a:lvl7pPr>
            <a:lvl8pPr marL="3429000" indent="-228600" algn="ctr"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Times New Roman" pitchFamily="18" charset="0"/>
              </a:defRPr>
            </a:lvl8pPr>
            <a:lvl9pPr marL="3886200" indent="-228600" algn="ctr"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Times New Roman" pitchFamily="18" charset="0"/>
              </a:defRPr>
            </a:lvl9pPr>
          </a:lstStyle>
          <a:p>
            <a:pPr algn="l" eaLnBrk="1" hangingPunct="1">
              <a:buClr>
                <a:srgbClr val="000000"/>
              </a:buClr>
              <a:buSzPct val="100000"/>
              <a:buFont typeface="Times New Roman" pitchFamily="18" charset="0"/>
              <a:buNone/>
            </a:pPr>
            <a:r>
              <a:rPr lang="de-DE" sz="1600" b="1">
                <a:solidFill>
                  <a:srgbClr val="000000"/>
                </a:solidFill>
                <a:latin typeface="Arial" pitchFamily="34" charset="0"/>
                <a:cs typeface="Arial" pitchFamily="34" charset="0"/>
              </a:rPr>
              <a:t>Problem  2</a:t>
            </a:r>
          </a:p>
        </p:txBody>
      </p:sp>
      <p:sp>
        <p:nvSpPr>
          <p:cNvPr id="6163" name="Text Box 4"/>
          <p:cNvSpPr txBox="1">
            <a:spLocks noChangeArrowheads="1"/>
          </p:cNvSpPr>
          <p:nvPr/>
        </p:nvSpPr>
        <p:spPr bwMode="auto">
          <a:xfrm>
            <a:off x="5853113" y="2513013"/>
            <a:ext cx="12207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Times New Roman" pitchFamily="18" charset="0"/>
              </a:defRPr>
            </a:lvl1pPr>
            <a:lvl2pPr marL="742950" indent="-28575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Times New Roman" pitchFamily="18" charset="0"/>
              </a:defRPr>
            </a:lvl2pPr>
            <a:lvl3pPr marL="11430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Times New Roman" pitchFamily="18" charset="0"/>
              </a:defRPr>
            </a:lvl3pPr>
            <a:lvl4pPr marL="16002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Times New Roman" pitchFamily="18" charset="0"/>
              </a:defRPr>
            </a:lvl4pPr>
            <a:lvl5pPr marL="20574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Times New Roman" pitchFamily="18" charset="0"/>
              </a:defRPr>
            </a:lvl5pPr>
            <a:lvl6pPr marL="2514600" indent="-228600" algn="ctr"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Times New Roman" pitchFamily="18" charset="0"/>
              </a:defRPr>
            </a:lvl6pPr>
            <a:lvl7pPr marL="2971800" indent="-228600" algn="ctr"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Times New Roman" pitchFamily="18" charset="0"/>
              </a:defRPr>
            </a:lvl7pPr>
            <a:lvl8pPr marL="3429000" indent="-228600" algn="ctr"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Times New Roman" pitchFamily="18" charset="0"/>
              </a:defRPr>
            </a:lvl8pPr>
            <a:lvl9pPr marL="3886200" indent="-228600" algn="ctr"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Times New Roman" pitchFamily="18" charset="0"/>
              </a:defRPr>
            </a:lvl9pPr>
          </a:lstStyle>
          <a:p>
            <a:pPr algn="l" eaLnBrk="1" hangingPunct="1">
              <a:buClr>
                <a:srgbClr val="000000"/>
              </a:buClr>
              <a:buSzPct val="100000"/>
              <a:buFont typeface="Times New Roman" pitchFamily="18" charset="0"/>
              <a:buNone/>
            </a:pPr>
            <a:r>
              <a:rPr lang="de-DE" sz="1600" b="1">
                <a:solidFill>
                  <a:srgbClr val="000000"/>
                </a:solidFill>
                <a:latin typeface="Arial" pitchFamily="34" charset="0"/>
                <a:cs typeface="Arial" pitchFamily="34" charset="0"/>
              </a:rPr>
              <a:t>Problem  3</a:t>
            </a:r>
          </a:p>
        </p:txBody>
      </p:sp>
      <p:sp>
        <p:nvSpPr>
          <p:cNvPr id="6164" name="Text Box 4"/>
          <p:cNvSpPr txBox="1">
            <a:spLocks noChangeArrowheads="1"/>
          </p:cNvSpPr>
          <p:nvPr/>
        </p:nvSpPr>
        <p:spPr bwMode="auto">
          <a:xfrm>
            <a:off x="5864225" y="3000375"/>
            <a:ext cx="12207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Times New Roman" pitchFamily="18" charset="0"/>
              </a:defRPr>
            </a:lvl1pPr>
            <a:lvl2pPr marL="742950" indent="-28575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Times New Roman" pitchFamily="18" charset="0"/>
              </a:defRPr>
            </a:lvl2pPr>
            <a:lvl3pPr marL="11430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Times New Roman" pitchFamily="18" charset="0"/>
              </a:defRPr>
            </a:lvl3pPr>
            <a:lvl4pPr marL="16002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Times New Roman" pitchFamily="18" charset="0"/>
              </a:defRPr>
            </a:lvl4pPr>
            <a:lvl5pPr marL="20574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Times New Roman" pitchFamily="18" charset="0"/>
              </a:defRPr>
            </a:lvl5pPr>
            <a:lvl6pPr marL="2514600" indent="-228600" algn="ctr"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Times New Roman" pitchFamily="18" charset="0"/>
              </a:defRPr>
            </a:lvl6pPr>
            <a:lvl7pPr marL="2971800" indent="-228600" algn="ctr"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Times New Roman" pitchFamily="18" charset="0"/>
              </a:defRPr>
            </a:lvl7pPr>
            <a:lvl8pPr marL="3429000" indent="-228600" algn="ctr"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Times New Roman" pitchFamily="18" charset="0"/>
              </a:defRPr>
            </a:lvl8pPr>
            <a:lvl9pPr marL="3886200" indent="-228600" algn="ctr"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Times New Roman" pitchFamily="18" charset="0"/>
              </a:defRPr>
            </a:lvl9pPr>
          </a:lstStyle>
          <a:p>
            <a:pPr algn="l" eaLnBrk="1" hangingPunct="1">
              <a:buClr>
                <a:srgbClr val="000000"/>
              </a:buClr>
              <a:buSzPct val="100000"/>
              <a:buFont typeface="Times New Roman" pitchFamily="18" charset="0"/>
              <a:buNone/>
            </a:pPr>
            <a:r>
              <a:rPr lang="de-DE" sz="1600" b="1">
                <a:solidFill>
                  <a:srgbClr val="000000"/>
                </a:solidFill>
                <a:latin typeface="Arial" pitchFamily="34" charset="0"/>
                <a:cs typeface="Arial" pitchFamily="34" charset="0"/>
              </a:rPr>
              <a:t>Problem  4</a:t>
            </a:r>
          </a:p>
        </p:txBody>
      </p:sp>
      <p:sp>
        <p:nvSpPr>
          <p:cNvPr id="6165" name="Text Box 4"/>
          <p:cNvSpPr txBox="1">
            <a:spLocks noChangeArrowheads="1"/>
          </p:cNvSpPr>
          <p:nvPr/>
        </p:nvSpPr>
        <p:spPr bwMode="auto">
          <a:xfrm>
            <a:off x="5849938" y="3419475"/>
            <a:ext cx="12207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Times New Roman" pitchFamily="18" charset="0"/>
              </a:defRPr>
            </a:lvl1pPr>
            <a:lvl2pPr marL="742950" indent="-28575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Times New Roman" pitchFamily="18" charset="0"/>
              </a:defRPr>
            </a:lvl2pPr>
            <a:lvl3pPr marL="11430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Times New Roman" pitchFamily="18" charset="0"/>
              </a:defRPr>
            </a:lvl3pPr>
            <a:lvl4pPr marL="16002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Times New Roman" pitchFamily="18" charset="0"/>
              </a:defRPr>
            </a:lvl4pPr>
            <a:lvl5pPr marL="20574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Times New Roman" pitchFamily="18" charset="0"/>
              </a:defRPr>
            </a:lvl5pPr>
            <a:lvl6pPr marL="2514600" indent="-228600" algn="ctr"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Times New Roman" pitchFamily="18" charset="0"/>
              </a:defRPr>
            </a:lvl6pPr>
            <a:lvl7pPr marL="2971800" indent="-228600" algn="ctr"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Times New Roman" pitchFamily="18" charset="0"/>
              </a:defRPr>
            </a:lvl7pPr>
            <a:lvl8pPr marL="3429000" indent="-228600" algn="ctr"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Times New Roman" pitchFamily="18" charset="0"/>
              </a:defRPr>
            </a:lvl8pPr>
            <a:lvl9pPr marL="3886200" indent="-228600" algn="ctr"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Times New Roman" pitchFamily="18" charset="0"/>
              </a:defRPr>
            </a:lvl9pPr>
          </a:lstStyle>
          <a:p>
            <a:pPr algn="l" eaLnBrk="1" hangingPunct="1">
              <a:buClr>
                <a:srgbClr val="000000"/>
              </a:buClr>
              <a:buSzPct val="100000"/>
              <a:buFont typeface="Times New Roman" pitchFamily="18" charset="0"/>
              <a:buNone/>
            </a:pPr>
            <a:r>
              <a:rPr lang="de-DE" sz="1600" b="1">
                <a:solidFill>
                  <a:srgbClr val="000000"/>
                </a:solidFill>
                <a:latin typeface="Arial" pitchFamily="34" charset="0"/>
                <a:cs typeface="Arial" pitchFamily="34" charset="0"/>
              </a:rPr>
              <a:t>Problem  5</a:t>
            </a:r>
          </a:p>
        </p:txBody>
      </p:sp>
      <p:sp>
        <p:nvSpPr>
          <p:cNvPr id="6166" name="Text Box 4"/>
          <p:cNvSpPr txBox="1">
            <a:spLocks noChangeArrowheads="1"/>
          </p:cNvSpPr>
          <p:nvPr/>
        </p:nvSpPr>
        <p:spPr bwMode="auto">
          <a:xfrm>
            <a:off x="5834063" y="3813175"/>
            <a:ext cx="12207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Times New Roman" pitchFamily="18" charset="0"/>
              </a:defRPr>
            </a:lvl1pPr>
            <a:lvl2pPr marL="742950" indent="-28575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Times New Roman" pitchFamily="18" charset="0"/>
              </a:defRPr>
            </a:lvl2pPr>
            <a:lvl3pPr marL="11430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Times New Roman" pitchFamily="18" charset="0"/>
              </a:defRPr>
            </a:lvl3pPr>
            <a:lvl4pPr marL="16002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Times New Roman" pitchFamily="18" charset="0"/>
              </a:defRPr>
            </a:lvl4pPr>
            <a:lvl5pPr marL="20574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Times New Roman" pitchFamily="18" charset="0"/>
              </a:defRPr>
            </a:lvl5pPr>
            <a:lvl6pPr marL="2514600" indent="-228600" algn="ctr"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Times New Roman" pitchFamily="18" charset="0"/>
              </a:defRPr>
            </a:lvl6pPr>
            <a:lvl7pPr marL="2971800" indent="-228600" algn="ctr"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Times New Roman" pitchFamily="18" charset="0"/>
              </a:defRPr>
            </a:lvl7pPr>
            <a:lvl8pPr marL="3429000" indent="-228600" algn="ctr"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Times New Roman" pitchFamily="18" charset="0"/>
              </a:defRPr>
            </a:lvl8pPr>
            <a:lvl9pPr marL="3886200" indent="-228600" algn="ctr"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Times New Roman" pitchFamily="18" charset="0"/>
              </a:defRPr>
            </a:lvl9pPr>
          </a:lstStyle>
          <a:p>
            <a:pPr algn="l" eaLnBrk="1" hangingPunct="1">
              <a:buClr>
                <a:srgbClr val="000000"/>
              </a:buClr>
              <a:buSzPct val="100000"/>
              <a:buFont typeface="Times New Roman" pitchFamily="18" charset="0"/>
              <a:buNone/>
            </a:pPr>
            <a:r>
              <a:rPr lang="de-DE" sz="1600" b="1" dirty="0">
                <a:solidFill>
                  <a:srgbClr val="000000"/>
                </a:solidFill>
                <a:latin typeface="Arial" pitchFamily="34" charset="0"/>
                <a:cs typeface="Arial" pitchFamily="34" charset="0"/>
              </a:rPr>
              <a:t>Problem  6</a:t>
            </a:r>
          </a:p>
        </p:txBody>
      </p:sp>
      <p:sp>
        <p:nvSpPr>
          <p:cNvPr id="23" name="Text Box 4"/>
          <p:cNvSpPr txBox="1">
            <a:spLocks noChangeArrowheads="1"/>
          </p:cNvSpPr>
          <p:nvPr/>
        </p:nvSpPr>
        <p:spPr bwMode="auto">
          <a:xfrm>
            <a:off x="5873751" y="4314825"/>
            <a:ext cx="1015319" cy="340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Times New Roman" pitchFamily="18" charset="0"/>
              </a:defRPr>
            </a:lvl1pPr>
            <a:lvl2pPr marL="742950" indent="-28575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Times New Roman" pitchFamily="18" charset="0"/>
              </a:defRPr>
            </a:lvl2pPr>
            <a:lvl3pPr marL="11430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Times New Roman" pitchFamily="18" charset="0"/>
              </a:defRPr>
            </a:lvl3pPr>
            <a:lvl4pPr marL="16002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Times New Roman" pitchFamily="18" charset="0"/>
              </a:defRPr>
            </a:lvl4pPr>
            <a:lvl5pPr marL="20574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Times New Roman" pitchFamily="18" charset="0"/>
              </a:defRPr>
            </a:lvl5pPr>
            <a:lvl6pPr marL="2514600" indent="-228600" algn="ctr"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Times New Roman" pitchFamily="18" charset="0"/>
              </a:defRPr>
            </a:lvl6pPr>
            <a:lvl7pPr marL="2971800" indent="-228600" algn="ctr"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Times New Roman" pitchFamily="18" charset="0"/>
              </a:defRPr>
            </a:lvl7pPr>
            <a:lvl8pPr marL="3429000" indent="-228600" algn="ctr"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Times New Roman" pitchFamily="18" charset="0"/>
              </a:defRPr>
            </a:lvl8pPr>
            <a:lvl9pPr marL="3886200" indent="-228600" algn="ctr"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Times New Roman" pitchFamily="18" charset="0"/>
              </a:defRPr>
            </a:lvl9pPr>
          </a:lstStyle>
          <a:p>
            <a:pPr algn="l" eaLnBrk="1" hangingPunct="1">
              <a:buClr>
                <a:srgbClr val="000000"/>
              </a:buClr>
              <a:buSzPct val="100000"/>
              <a:buFont typeface="Times New Roman" pitchFamily="18" charset="0"/>
              <a:buNone/>
            </a:pPr>
            <a:r>
              <a:rPr lang="de-DE" sz="1600" b="1" dirty="0">
                <a:solidFill>
                  <a:srgbClr val="000000"/>
                </a:solidFill>
                <a:latin typeface="Arial" pitchFamily="34" charset="0"/>
                <a:cs typeface="Arial" pitchFamily="34" charset="0"/>
              </a:rPr>
              <a:t>Optional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119766" y="162969"/>
            <a:ext cx="8021355" cy="3293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33400" indent="-533400" eaLnBrk="0" hangingPunct="0">
              <a:defRPr sz="1400">
                <a:solidFill>
                  <a:schemeClr val="tx1"/>
                </a:solidFill>
                <a:latin typeface="Times New Roman" pitchFamily="18" charset="0"/>
              </a:defRPr>
            </a:lvl1pPr>
            <a:lvl2pPr marL="742950" indent="-285750" eaLnBrk="0" hangingPunct="0">
              <a:defRPr sz="1400">
                <a:solidFill>
                  <a:schemeClr val="tx1"/>
                </a:solidFill>
                <a:latin typeface="Times New Roman" pitchFamily="18" charset="0"/>
              </a:defRPr>
            </a:lvl2pPr>
            <a:lvl3pPr marL="1143000" indent="-228600" eaLnBrk="0" hangingPunct="0">
              <a:defRPr sz="1400">
                <a:solidFill>
                  <a:schemeClr val="tx1"/>
                </a:solidFill>
                <a:latin typeface="Times New Roman" pitchFamily="18" charset="0"/>
              </a:defRPr>
            </a:lvl3pPr>
            <a:lvl4pPr marL="1600200" indent="-228600" eaLnBrk="0" hangingPunct="0">
              <a:defRPr sz="1400">
                <a:solidFill>
                  <a:schemeClr val="tx1"/>
                </a:solidFill>
                <a:latin typeface="Times New Roman" pitchFamily="18" charset="0"/>
              </a:defRPr>
            </a:lvl4pPr>
            <a:lvl5pPr marL="2057400" indent="-228600" eaLnBrk="0" hangingPunct="0">
              <a:defRPr sz="1400">
                <a:solidFill>
                  <a:schemeClr val="tx1"/>
                </a:solidFill>
                <a:latin typeface="Times New Roman" pitchFamily="18" charset="0"/>
              </a:defRPr>
            </a:lvl5pPr>
            <a:lvl6pPr marL="2514600" indent="-228600" algn="ctr" eaLnBrk="0" fontAlgn="base" hangingPunct="0">
              <a:spcBef>
                <a:spcPct val="0"/>
              </a:spcBef>
              <a:spcAft>
                <a:spcPct val="0"/>
              </a:spcAft>
              <a:defRPr sz="1400">
                <a:solidFill>
                  <a:schemeClr val="tx1"/>
                </a:solidFill>
                <a:latin typeface="Times New Roman" pitchFamily="18" charset="0"/>
              </a:defRPr>
            </a:lvl6pPr>
            <a:lvl7pPr marL="2971800" indent="-228600" algn="ctr" eaLnBrk="0" fontAlgn="base" hangingPunct="0">
              <a:spcBef>
                <a:spcPct val="0"/>
              </a:spcBef>
              <a:spcAft>
                <a:spcPct val="0"/>
              </a:spcAft>
              <a:defRPr sz="1400">
                <a:solidFill>
                  <a:schemeClr val="tx1"/>
                </a:solidFill>
                <a:latin typeface="Times New Roman" pitchFamily="18" charset="0"/>
              </a:defRPr>
            </a:lvl7pPr>
            <a:lvl8pPr marL="3429000" indent="-228600" algn="ctr" eaLnBrk="0" fontAlgn="base" hangingPunct="0">
              <a:spcBef>
                <a:spcPct val="0"/>
              </a:spcBef>
              <a:spcAft>
                <a:spcPct val="0"/>
              </a:spcAft>
              <a:defRPr sz="1400">
                <a:solidFill>
                  <a:schemeClr val="tx1"/>
                </a:solidFill>
                <a:latin typeface="Times New Roman" pitchFamily="18" charset="0"/>
              </a:defRPr>
            </a:lvl8pPr>
            <a:lvl9pPr marL="3886200" indent="-228600" algn="ctr" eaLnBrk="0" fontAlgn="base" hangingPunct="0">
              <a:spcBef>
                <a:spcPct val="0"/>
              </a:spcBef>
              <a:spcAft>
                <a:spcPct val="0"/>
              </a:spcAft>
              <a:defRPr sz="1400">
                <a:solidFill>
                  <a:schemeClr val="tx1"/>
                </a:solidFill>
                <a:latin typeface="Times New Roman" pitchFamily="18" charset="0"/>
              </a:defRPr>
            </a:lvl9pPr>
          </a:lstStyle>
          <a:p>
            <a:pPr algn="just" eaLnBrk="1" hangingPunct="1"/>
            <a:r>
              <a:rPr lang="en-US" sz="1800" b="1" dirty="0">
                <a:latin typeface="Arial Narrow" pitchFamily="34" charset="0"/>
              </a:rPr>
              <a:t>     </a:t>
            </a:r>
            <a:r>
              <a:rPr lang="en-US" sz="1800" b="1" u="sng" dirty="0">
                <a:latin typeface="Arial Narrow" pitchFamily="34" charset="0"/>
              </a:rPr>
              <a:t> P1:</a:t>
            </a:r>
            <a:r>
              <a:rPr lang="en-US" sz="1800" b="1" dirty="0">
                <a:latin typeface="Arial Narrow" pitchFamily="34" charset="0"/>
              </a:rPr>
              <a:t>	</a:t>
            </a:r>
          </a:p>
          <a:p>
            <a:pPr algn="just" eaLnBrk="1" hangingPunct="1"/>
            <a:r>
              <a:rPr lang="en-US" sz="1800" b="1" dirty="0">
                <a:latin typeface="Arial Narrow" pitchFamily="34" charset="0"/>
              </a:rPr>
              <a:t>         A RSA cryptosystem with two users A and B having the following secret prime</a:t>
            </a:r>
          </a:p>
          <a:p>
            <a:pPr algn="just" eaLnBrk="1" hangingPunct="1"/>
            <a:r>
              <a:rPr lang="en-US" sz="1800" b="1" dirty="0">
                <a:latin typeface="Arial Narrow" pitchFamily="34" charset="0"/>
              </a:rPr>
              <a:t>         number pairs:  for </a:t>
            </a:r>
            <a:r>
              <a:rPr lang="en-US" sz="1800" b="1" u="sng" dirty="0">
                <a:latin typeface="Arial Narrow" pitchFamily="34" charset="0"/>
              </a:rPr>
              <a:t>user A</a:t>
            </a:r>
            <a:r>
              <a:rPr lang="en-US" sz="1800" b="1" dirty="0">
                <a:latin typeface="Arial Narrow" pitchFamily="34" charset="0"/>
              </a:rPr>
              <a:t>: 53 and 17 and for </a:t>
            </a:r>
            <a:r>
              <a:rPr lang="en-US" sz="1800" b="1" u="sng" dirty="0">
                <a:latin typeface="Arial Narrow" pitchFamily="34" charset="0"/>
              </a:rPr>
              <a:t>user B</a:t>
            </a:r>
            <a:r>
              <a:rPr lang="en-US" sz="1800" b="1" dirty="0">
                <a:latin typeface="Arial Narrow" pitchFamily="34" charset="0"/>
              </a:rPr>
              <a:t>: 41 and 19</a:t>
            </a:r>
          </a:p>
          <a:p>
            <a:pPr algn="just" eaLnBrk="1" hangingPunct="1"/>
            <a:endParaRPr lang="en-US" sz="1800" b="1" dirty="0">
              <a:latin typeface="Arial Narrow" pitchFamily="34" charset="0"/>
            </a:endParaRPr>
          </a:p>
          <a:p>
            <a:pPr marL="714375" indent="-263525" algn="just" eaLnBrk="1" hangingPunct="1">
              <a:spcAft>
                <a:spcPts val="600"/>
              </a:spcAft>
              <a:buFontTx/>
              <a:buAutoNum type="arabicPeriod"/>
            </a:pPr>
            <a:r>
              <a:rPr lang="en-US" sz="1800" b="1" dirty="0">
                <a:latin typeface="Arial Narrow" pitchFamily="34" charset="0"/>
              </a:rPr>
              <a:t>Find out the adequate public key of user A from the following list of integers: [35, 26, 48] giving the reason for your choice. Compute the corresponding secret key of user A.</a:t>
            </a:r>
          </a:p>
          <a:p>
            <a:pPr marL="714375" indent="-263525" algn="just" eaLnBrk="1" hangingPunct="1">
              <a:spcAft>
                <a:spcPts val="600"/>
              </a:spcAft>
              <a:buFontTx/>
              <a:buAutoNum type="arabicPeriod"/>
            </a:pPr>
            <a:r>
              <a:rPr lang="en-US" sz="1800" b="1" dirty="0">
                <a:latin typeface="Arial Narrow" pitchFamily="34" charset="0"/>
              </a:rPr>
              <a:t>Find out the adequate public key of user B from the following list of integers:  [125,1024,31] giving the reason for your choice. Compute the corresponding secret key of user B.</a:t>
            </a:r>
          </a:p>
          <a:p>
            <a:pPr marL="714375" indent="-263525" algn="just" eaLnBrk="1" hangingPunct="1">
              <a:spcAft>
                <a:spcPts val="600"/>
              </a:spcAft>
              <a:buFontTx/>
              <a:buAutoNum type="arabicPeriod"/>
            </a:pPr>
            <a:r>
              <a:rPr lang="en-US" sz="1800" b="1" dirty="0">
                <a:latin typeface="Arial Narrow" pitchFamily="34" charset="0"/>
              </a:rPr>
              <a:t>How many public keys are possible for each user?</a:t>
            </a:r>
            <a:endParaRPr lang="en-US" sz="1800" b="1" u="sng" dirty="0">
              <a:latin typeface="Arial Narrow" pitchFamily="34" charset="0"/>
            </a:endParaRPr>
          </a:p>
        </p:txBody>
      </p:sp>
      <p:sp>
        <p:nvSpPr>
          <p:cNvPr id="8195" name="Text Box 3"/>
          <p:cNvSpPr txBox="1">
            <a:spLocks noChangeArrowheads="1"/>
          </p:cNvSpPr>
          <p:nvPr/>
        </p:nvSpPr>
        <p:spPr bwMode="auto">
          <a:xfrm>
            <a:off x="8141121" y="172349"/>
            <a:ext cx="70083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a:solidFill>
                  <a:schemeClr val="tx1"/>
                </a:solidFill>
                <a:latin typeface="Times New Roman" pitchFamily="18" charset="0"/>
              </a:defRPr>
            </a:lvl1pPr>
            <a:lvl2pPr marL="742950" indent="-285750" eaLnBrk="0" hangingPunct="0">
              <a:defRPr sz="1400">
                <a:solidFill>
                  <a:schemeClr val="tx1"/>
                </a:solidFill>
                <a:latin typeface="Times New Roman" pitchFamily="18" charset="0"/>
              </a:defRPr>
            </a:lvl2pPr>
            <a:lvl3pPr marL="1143000" indent="-228600" eaLnBrk="0" hangingPunct="0">
              <a:defRPr sz="1400">
                <a:solidFill>
                  <a:schemeClr val="tx1"/>
                </a:solidFill>
                <a:latin typeface="Times New Roman" pitchFamily="18" charset="0"/>
              </a:defRPr>
            </a:lvl3pPr>
            <a:lvl4pPr marL="1600200" indent="-228600" eaLnBrk="0" hangingPunct="0">
              <a:defRPr sz="1400">
                <a:solidFill>
                  <a:schemeClr val="tx1"/>
                </a:solidFill>
                <a:latin typeface="Times New Roman" pitchFamily="18" charset="0"/>
              </a:defRPr>
            </a:lvl4pPr>
            <a:lvl5pPr marL="2057400" indent="-228600" eaLnBrk="0" hangingPunct="0">
              <a:defRPr sz="1400">
                <a:solidFill>
                  <a:schemeClr val="tx1"/>
                </a:solidFill>
                <a:latin typeface="Times New Roman" pitchFamily="18" charset="0"/>
              </a:defRPr>
            </a:lvl5pPr>
            <a:lvl6pPr marL="2514600" indent="-228600" algn="ctr" eaLnBrk="0" fontAlgn="base" hangingPunct="0">
              <a:spcBef>
                <a:spcPct val="0"/>
              </a:spcBef>
              <a:spcAft>
                <a:spcPct val="0"/>
              </a:spcAft>
              <a:defRPr sz="1400">
                <a:solidFill>
                  <a:schemeClr val="tx1"/>
                </a:solidFill>
                <a:latin typeface="Times New Roman" pitchFamily="18" charset="0"/>
              </a:defRPr>
            </a:lvl6pPr>
            <a:lvl7pPr marL="2971800" indent="-228600" algn="ctr" eaLnBrk="0" fontAlgn="base" hangingPunct="0">
              <a:spcBef>
                <a:spcPct val="0"/>
              </a:spcBef>
              <a:spcAft>
                <a:spcPct val="0"/>
              </a:spcAft>
              <a:defRPr sz="1400">
                <a:solidFill>
                  <a:schemeClr val="tx1"/>
                </a:solidFill>
                <a:latin typeface="Times New Roman" pitchFamily="18" charset="0"/>
              </a:defRPr>
            </a:lvl7pPr>
            <a:lvl8pPr marL="3429000" indent="-228600" algn="ctr" eaLnBrk="0" fontAlgn="base" hangingPunct="0">
              <a:spcBef>
                <a:spcPct val="0"/>
              </a:spcBef>
              <a:spcAft>
                <a:spcPct val="0"/>
              </a:spcAft>
              <a:defRPr sz="1400">
                <a:solidFill>
                  <a:schemeClr val="tx1"/>
                </a:solidFill>
                <a:latin typeface="Times New Roman" pitchFamily="18" charset="0"/>
              </a:defRPr>
            </a:lvl8pPr>
            <a:lvl9pPr marL="3886200" indent="-228600" algn="ctr" eaLnBrk="0" fontAlgn="base" hangingPunct="0">
              <a:spcBef>
                <a:spcPct val="0"/>
              </a:spcBef>
              <a:spcAft>
                <a:spcPct val="0"/>
              </a:spcAft>
              <a:defRPr sz="1400">
                <a:solidFill>
                  <a:schemeClr val="tx1"/>
                </a:solidFill>
                <a:latin typeface="Times New Roman" pitchFamily="18" charset="0"/>
              </a:defRPr>
            </a:lvl9pPr>
          </a:lstStyle>
          <a:p>
            <a:pPr eaLnBrk="1" hangingPunct="1"/>
            <a:r>
              <a:rPr lang="de-DE" sz="1800" b="1" dirty="0">
                <a:latin typeface="Arial Narrow" pitchFamily="34" charset="0"/>
              </a:rPr>
              <a:t>(15 P)</a:t>
            </a:r>
          </a:p>
        </p:txBody>
      </p:sp>
      <p:sp>
        <p:nvSpPr>
          <p:cNvPr id="4" name="Rectangle 2"/>
          <p:cNvSpPr/>
          <p:nvPr/>
        </p:nvSpPr>
        <p:spPr>
          <a:xfrm>
            <a:off x="539195" y="3456178"/>
            <a:ext cx="8484035" cy="2031325"/>
          </a:xfrm>
          <a:prstGeom prst="rect">
            <a:avLst/>
          </a:prstGeom>
        </p:spPr>
        <p:txBody>
          <a:bodyPr wrap="square">
            <a:spAutoFit/>
          </a:bodyPr>
          <a:lstStyle/>
          <a:p>
            <a:pPr algn="l"/>
            <a:r>
              <a:rPr lang="en-US" sz="1800" b="1" dirty="0">
                <a:latin typeface="Arial Narrow" pitchFamily="34" charset="0"/>
              </a:rPr>
              <a:t>4.   User A encrypts the message  M=9, and send the resulting cryptogram  </a:t>
            </a:r>
            <a:r>
              <a:rPr lang="en-US" sz="1800" b="1" dirty="0">
                <a:solidFill>
                  <a:srgbClr val="FF0000"/>
                </a:solidFill>
                <a:latin typeface="Arial Narrow" pitchFamily="34" charset="0"/>
              </a:rPr>
              <a:t>Y</a:t>
            </a:r>
            <a:r>
              <a:rPr lang="en-US" sz="1800" b="1" baseline="-25000" dirty="0">
                <a:solidFill>
                  <a:srgbClr val="FF0000"/>
                </a:solidFill>
                <a:latin typeface="Arial Narrow" pitchFamily="34" charset="0"/>
              </a:rPr>
              <a:t>AB</a:t>
            </a:r>
            <a:r>
              <a:rPr lang="en-US" sz="1800" b="1" dirty="0">
                <a:latin typeface="Arial Narrow" pitchFamily="34" charset="0"/>
              </a:rPr>
              <a:t> to B. User</a:t>
            </a:r>
          </a:p>
          <a:p>
            <a:pPr algn="l"/>
            <a:r>
              <a:rPr lang="en-US" sz="1800" b="1" dirty="0">
                <a:latin typeface="Arial Narrow" pitchFamily="34" charset="0"/>
              </a:rPr>
              <a:t>      A then signs the cryptogram Y</a:t>
            </a:r>
            <a:r>
              <a:rPr lang="en-US" sz="1800" b="1" baseline="-25000" dirty="0">
                <a:latin typeface="Arial Narrow" pitchFamily="34" charset="0"/>
              </a:rPr>
              <a:t>AB</a:t>
            </a:r>
            <a:r>
              <a:rPr lang="en-US" sz="1800" b="1" dirty="0">
                <a:latin typeface="Arial Narrow" pitchFamily="34" charset="0"/>
              </a:rPr>
              <a:t> and generates the signature S</a:t>
            </a:r>
            <a:r>
              <a:rPr lang="en-US" sz="1800" b="1" baseline="-25000" dirty="0">
                <a:latin typeface="Arial Narrow" pitchFamily="34" charset="0"/>
              </a:rPr>
              <a:t>AB</a:t>
            </a:r>
            <a:r>
              <a:rPr lang="en-US" sz="1800" b="1" dirty="0">
                <a:latin typeface="Arial Narrow" pitchFamily="34" charset="0"/>
              </a:rPr>
              <a:t> . Compute Y</a:t>
            </a:r>
            <a:r>
              <a:rPr lang="en-US" sz="1800" b="1" baseline="-25000" dirty="0">
                <a:latin typeface="Arial Narrow" pitchFamily="34" charset="0"/>
              </a:rPr>
              <a:t>AB</a:t>
            </a:r>
            <a:r>
              <a:rPr lang="en-US" sz="1800" b="1" dirty="0">
                <a:latin typeface="Arial Narrow" pitchFamily="34" charset="0"/>
              </a:rPr>
              <a:t> and S</a:t>
            </a:r>
            <a:r>
              <a:rPr lang="en-US" sz="1800" b="1" baseline="-25000" dirty="0">
                <a:latin typeface="Arial Narrow" pitchFamily="34" charset="0"/>
              </a:rPr>
              <a:t>AB</a:t>
            </a:r>
            <a:r>
              <a:rPr lang="en-US" sz="1800" b="1" dirty="0">
                <a:latin typeface="Arial Narrow" pitchFamily="34" charset="0"/>
              </a:rPr>
              <a:t>.</a:t>
            </a:r>
            <a:br>
              <a:rPr lang="en-US" sz="1800" b="1" dirty="0">
                <a:latin typeface="Arial Narrow" pitchFamily="34" charset="0"/>
              </a:rPr>
            </a:br>
            <a:endParaRPr lang="en-US" sz="1800" b="1" dirty="0">
              <a:latin typeface="Arial Narrow" pitchFamily="34" charset="0"/>
            </a:endParaRPr>
          </a:p>
          <a:p>
            <a:pPr marL="533400" indent="-533400" algn="just"/>
            <a:r>
              <a:rPr lang="en-US" sz="1800" b="1" dirty="0">
                <a:latin typeface="Arial Narrow" pitchFamily="34" charset="0"/>
              </a:rPr>
              <a:t>5.  Decipher the cryptogram Y</a:t>
            </a:r>
            <a:r>
              <a:rPr lang="en-US" sz="1800" b="1" baseline="-25000" dirty="0">
                <a:latin typeface="Arial Narrow" pitchFamily="34" charset="0"/>
              </a:rPr>
              <a:t>AB</a:t>
            </a:r>
            <a:r>
              <a:rPr lang="en-US" sz="1800" b="1" dirty="0">
                <a:latin typeface="Arial Narrow" pitchFamily="34" charset="0"/>
              </a:rPr>
              <a:t> on user</a:t>
            </a:r>
            <a:r>
              <a:rPr lang="en-US" sz="1800" b="1" u="sng" dirty="0">
                <a:solidFill>
                  <a:srgbClr val="FF0000"/>
                </a:solidFill>
                <a:latin typeface="Arial Narrow" pitchFamily="34" charset="0"/>
              </a:rPr>
              <a:t> B’s </a:t>
            </a:r>
            <a:r>
              <a:rPr lang="en-US" sz="1800" b="1" dirty="0">
                <a:latin typeface="Arial Narrow" pitchFamily="34" charset="0"/>
              </a:rPr>
              <a:t>site and verify the Signature  S</a:t>
            </a:r>
            <a:r>
              <a:rPr lang="en-US" sz="1800" b="1" baseline="-25000" dirty="0">
                <a:latin typeface="Arial Narrow" pitchFamily="34" charset="0"/>
              </a:rPr>
              <a:t>AB</a:t>
            </a:r>
            <a:r>
              <a:rPr lang="en-US" sz="1800" b="1" dirty="0">
                <a:latin typeface="Arial Narrow" pitchFamily="34" charset="0"/>
              </a:rPr>
              <a:t>.</a:t>
            </a:r>
          </a:p>
          <a:p>
            <a:pPr marL="533400" indent="-533400" algn="just"/>
            <a:endParaRPr lang="en-US" sz="1800" b="1" dirty="0">
              <a:latin typeface="Arial Narrow" pitchFamily="34" charset="0"/>
            </a:endParaRPr>
          </a:p>
          <a:p>
            <a:pPr marL="533400" indent="-533400" algn="just"/>
            <a:r>
              <a:rPr lang="en-US" sz="1800" b="1" dirty="0">
                <a:latin typeface="Arial Narrow" pitchFamily="34" charset="0"/>
              </a:rPr>
              <a:t>6.  User B signs the received message M and sends his signature S</a:t>
            </a:r>
            <a:r>
              <a:rPr lang="en-US" sz="1800" b="1" baseline="-25000" dirty="0">
                <a:latin typeface="Arial Narrow" pitchFamily="34" charset="0"/>
              </a:rPr>
              <a:t>BA</a:t>
            </a:r>
            <a:r>
              <a:rPr lang="en-US" sz="1800" b="1" dirty="0">
                <a:latin typeface="Arial Narrow" pitchFamily="34" charset="0"/>
              </a:rPr>
              <a:t>  back  to A. </a:t>
            </a:r>
          </a:p>
          <a:p>
            <a:pPr marL="533400" indent="-533400" algn="just"/>
            <a:r>
              <a:rPr lang="en-US" sz="1800" b="1" dirty="0">
                <a:latin typeface="Arial Narrow" pitchFamily="34" charset="0"/>
              </a:rPr>
              <a:t>     Compute the signature S</a:t>
            </a:r>
            <a:r>
              <a:rPr lang="en-US" sz="1800" b="1" baseline="-25000" dirty="0">
                <a:latin typeface="Arial Narrow" pitchFamily="34" charset="0"/>
              </a:rPr>
              <a:t>BA</a:t>
            </a:r>
            <a:r>
              <a:rPr lang="en-US" sz="1800" b="1" dirty="0">
                <a:latin typeface="Arial Narrow" pitchFamily="34" charset="0"/>
              </a:rPr>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665163" y="19205"/>
            <a:ext cx="995362" cy="366713"/>
          </a:xfrm>
          <a:prstGeom prst="rect">
            <a:avLst/>
          </a:prstGeom>
          <a:noFill/>
          <a:ln w="9525">
            <a:noFill/>
            <a:miter lim="800000"/>
            <a:headEnd/>
            <a:tailEnd/>
          </a:ln>
          <a:effectLst/>
        </p:spPr>
        <p:txBody>
          <a:bodyPr wrap="none">
            <a:spAutoFit/>
          </a:bodyPr>
          <a:lstStyle/>
          <a:p>
            <a:pPr>
              <a:defRPr/>
            </a:pPr>
            <a:r>
              <a:rPr lang="en-US" sz="1800" b="1" u="sng">
                <a:effectLst>
                  <a:outerShdw blurRad="38100" dist="38100" dir="2700000" algn="tl">
                    <a:srgbClr val="C0C0C0"/>
                  </a:outerShdw>
                </a:effectLst>
                <a:latin typeface="Arial Narrow" pitchFamily="34" charset="0"/>
              </a:rPr>
              <a:t>Solution:</a:t>
            </a:r>
          </a:p>
        </p:txBody>
      </p:sp>
      <p:sp>
        <p:nvSpPr>
          <p:cNvPr id="3" name="Text Box 4"/>
          <p:cNvSpPr txBox="1">
            <a:spLocks noChangeArrowheads="1"/>
          </p:cNvSpPr>
          <p:nvPr/>
        </p:nvSpPr>
        <p:spPr bwMode="auto">
          <a:xfrm>
            <a:off x="246893" y="348578"/>
            <a:ext cx="8016875" cy="584775"/>
          </a:xfrm>
          <a:prstGeom prst="rect">
            <a:avLst/>
          </a:prstGeom>
          <a:noFill/>
          <a:ln w="9525">
            <a:noFill/>
            <a:miter lim="800000"/>
            <a:headEnd/>
            <a:tailEnd/>
          </a:ln>
        </p:spPr>
        <p:txBody>
          <a:bodyPr>
            <a:spAutoFit/>
          </a:bodyPr>
          <a:lstStyle/>
          <a:p>
            <a:pPr marL="714375" indent="-263525" algn="l" eaLnBrk="1" hangingPunct="1">
              <a:spcAft>
                <a:spcPts val="600"/>
              </a:spcAft>
              <a:buFontTx/>
              <a:buAutoNum type="arabicPeriod"/>
            </a:pPr>
            <a:r>
              <a:rPr lang="en-US" sz="1600" b="1" dirty="0">
                <a:latin typeface="Arial Narrow" pitchFamily="34" charset="0"/>
              </a:rPr>
              <a:t>Find out the adequate public key of user A from the following list of integers: [35, 26, 48] giving the reason for your choice. Compute the corresponding secret key of user A.</a:t>
            </a:r>
          </a:p>
        </p:txBody>
      </p:sp>
      <p:sp>
        <p:nvSpPr>
          <p:cNvPr id="4" name="Text Box 5"/>
          <p:cNvSpPr txBox="1">
            <a:spLocks noChangeArrowheads="1"/>
          </p:cNvSpPr>
          <p:nvPr/>
        </p:nvSpPr>
        <p:spPr bwMode="auto">
          <a:xfrm>
            <a:off x="1108075" y="909635"/>
            <a:ext cx="3908058" cy="954107"/>
          </a:xfrm>
          <a:prstGeom prst="rect">
            <a:avLst/>
          </a:prstGeom>
          <a:noFill/>
          <a:ln w="9525">
            <a:noFill/>
            <a:miter lim="800000"/>
            <a:headEnd/>
            <a:tailEnd/>
          </a:ln>
        </p:spPr>
        <p:txBody>
          <a:bodyPr wrap="none">
            <a:spAutoFit/>
          </a:bodyPr>
          <a:lstStyle/>
          <a:p>
            <a:pPr algn="l"/>
            <a:r>
              <a:rPr lang="de-DE" dirty="0">
                <a:latin typeface="Arial Narrow" pitchFamily="34" charset="0"/>
              </a:rPr>
              <a:t>N</a:t>
            </a:r>
            <a:r>
              <a:rPr lang="de-DE" baseline="-25000" dirty="0">
                <a:latin typeface="Arial Narrow" pitchFamily="34" charset="0"/>
              </a:rPr>
              <a:t>A</a:t>
            </a:r>
            <a:r>
              <a:rPr lang="de-DE" dirty="0">
                <a:latin typeface="Arial Narrow" pitchFamily="34" charset="0"/>
              </a:rPr>
              <a:t> = 53 x 17 = 901, </a:t>
            </a:r>
            <a:r>
              <a:rPr lang="el-GR" dirty="0">
                <a:latin typeface="Arial Narrow" pitchFamily="34" charset="0"/>
              </a:rPr>
              <a:t>φ</a:t>
            </a:r>
            <a:r>
              <a:rPr lang="de-DE" dirty="0">
                <a:latin typeface="Arial Narrow" pitchFamily="34" charset="0"/>
              </a:rPr>
              <a:t> (N</a:t>
            </a:r>
            <a:r>
              <a:rPr lang="de-DE" baseline="-25000" dirty="0">
                <a:latin typeface="Arial Narrow" pitchFamily="34" charset="0"/>
              </a:rPr>
              <a:t>A</a:t>
            </a:r>
            <a:r>
              <a:rPr lang="de-DE" dirty="0">
                <a:latin typeface="Arial Narrow" pitchFamily="34" charset="0"/>
              </a:rPr>
              <a:t> ) = (53-1)(17-1) = 832</a:t>
            </a:r>
          </a:p>
          <a:p>
            <a:pPr algn="l"/>
            <a:r>
              <a:rPr lang="de-DE" dirty="0">
                <a:latin typeface="Arial Narrow" pitchFamily="34" charset="0"/>
              </a:rPr>
              <a:t>gcd [ E</a:t>
            </a:r>
            <a:r>
              <a:rPr lang="de-DE" baseline="-25000" dirty="0">
                <a:latin typeface="Arial Narrow" pitchFamily="34" charset="0"/>
              </a:rPr>
              <a:t>A</a:t>
            </a:r>
            <a:r>
              <a:rPr lang="de-DE" dirty="0">
                <a:latin typeface="Arial Narrow" pitchFamily="34" charset="0"/>
              </a:rPr>
              <a:t>, </a:t>
            </a:r>
            <a:r>
              <a:rPr lang="el-GR" dirty="0">
                <a:latin typeface="Arial Narrow" pitchFamily="34" charset="0"/>
              </a:rPr>
              <a:t>φ</a:t>
            </a:r>
            <a:r>
              <a:rPr lang="de-DE" dirty="0">
                <a:latin typeface="Arial Narrow" pitchFamily="34" charset="0"/>
              </a:rPr>
              <a:t> (N</a:t>
            </a:r>
            <a:r>
              <a:rPr lang="de-DE" baseline="-25000" dirty="0">
                <a:latin typeface="Arial Narrow" pitchFamily="34" charset="0"/>
              </a:rPr>
              <a:t>A</a:t>
            </a:r>
            <a:r>
              <a:rPr lang="de-DE" dirty="0">
                <a:latin typeface="Arial Narrow" pitchFamily="34" charset="0"/>
              </a:rPr>
              <a:t> ) ] = 1  =&gt; select 35 as gcd (832,35) = 1</a:t>
            </a:r>
          </a:p>
          <a:p>
            <a:pPr algn="l"/>
            <a:r>
              <a:rPr lang="de-DE" dirty="0">
                <a:latin typeface="Arial Narrow" pitchFamily="34" charset="0"/>
              </a:rPr>
              <a:t>E</a:t>
            </a:r>
            <a:r>
              <a:rPr lang="de-DE" baseline="-25000" dirty="0">
                <a:latin typeface="Arial Narrow" pitchFamily="34" charset="0"/>
              </a:rPr>
              <a:t>A</a:t>
            </a:r>
            <a:r>
              <a:rPr lang="de-DE" dirty="0">
                <a:latin typeface="Arial Narrow" pitchFamily="34" charset="0"/>
              </a:rPr>
              <a:t> = 35</a:t>
            </a:r>
          </a:p>
          <a:p>
            <a:pPr algn="l"/>
            <a:r>
              <a:rPr lang="de-DE" dirty="0">
                <a:latin typeface="Arial Narrow" pitchFamily="34" charset="0"/>
              </a:rPr>
              <a:t>D</a:t>
            </a:r>
            <a:r>
              <a:rPr lang="de-DE" baseline="-25000" dirty="0">
                <a:latin typeface="Arial Narrow" pitchFamily="34" charset="0"/>
              </a:rPr>
              <a:t>A</a:t>
            </a:r>
            <a:r>
              <a:rPr lang="de-DE" dirty="0">
                <a:latin typeface="Arial Narrow" pitchFamily="34" charset="0"/>
              </a:rPr>
              <a:t> = -309 mod 832 = 523 (see computation below)</a:t>
            </a:r>
          </a:p>
        </p:txBody>
      </p:sp>
      <p:sp>
        <p:nvSpPr>
          <p:cNvPr id="5" name="Text Box 11"/>
          <p:cNvSpPr txBox="1">
            <a:spLocks noChangeArrowheads="1"/>
          </p:cNvSpPr>
          <p:nvPr/>
        </p:nvSpPr>
        <p:spPr bwMode="auto">
          <a:xfrm>
            <a:off x="4816475" y="1535110"/>
            <a:ext cx="2854325" cy="279400"/>
          </a:xfrm>
          <a:prstGeom prst="rect">
            <a:avLst/>
          </a:prstGeom>
          <a:noFill/>
          <a:ln w="12700">
            <a:noFill/>
            <a:miter lim="800000"/>
            <a:headEnd/>
            <a:tailEnd/>
          </a:ln>
        </p:spPr>
        <p:txBody>
          <a:bodyPr lIns="90000" tIns="46800" rIns="90000" bIns="46800">
            <a:spAutoFit/>
          </a:bodyPr>
          <a:lstStyle/>
          <a:p>
            <a:pPr algn="l" defTabSz="762000"/>
            <a:r>
              <a:rPr lang="en-US" sz="1200" b="1" dirty="0">
                <a:latin typeface="Arial Narrow" pitchFamily="34" charset="0"/>
                <a:cs typeface="Arial" charset="0"/>
              </a:rPr>
              <a:t>D</a:t>
            </a:r>
            <a:r>
              <a:rPr lang="en-US" sz="1200" b="1" baseline="-25000" dirty="0">
                <a:latin typeface="Arial Narrow" pitchFamily="34" charset="0"/>
                <a:cs typeface="Arial" charset="0"/>
              </a:rPr>
              <a:t>A</a:t>
            </a:r>
            <a:r>
              <a:rPr lang="en-US" sz="1200" b="1" dirty="0">
                <a:latin typeface="Arial Narrow" pitchFamily="34" charset="0"/>
                <a:cs typeface="Arial" charset="0"/>
              </a:rPr>
              <a:t> = 35 </a:t>
            </a:r>
            <a:r>
              <a:rPr lang="en-US" sz="1200" b="1" baseline="30000" dirty="0">
                <a:latin typeface="Arial Narrow" pitchFamily="34" charset="0"/>
                <a:cs typeface="Arial" charset="0"/>
              </a:rPr>
              <a:t>-1 </a:t>
            </a:r>
            <a:r>
              <a:rPr lang="en-US" sz="1200" b="1" dirty="0">
                <a:latin typeface="Arial Narrow" pitchFamily="34" charset="0"/>
                <a:cs typeface="Arial" charset="0"/>
              </a:rPr>
              <a:t>mod  </a:t>
            </a:r>
            <a:r>
              <a:rPr lang="en-US" sz="1200" b="1" dirty="0">
                <a:highlight>
                  <a:srgbClr val="FFFF00"/>
                </a:highlight>
                <a:latin typeface="Arial Narrow" pitchFamily="34" charset="0"/>
                <a:cs typeface="Arial" charset="0"/>
              </a:rPr>
              <a:t>832</a:t>
            </a:r>
            <a:r>
              <a:rPr lang="en-US" sz="1200" b="1" dirty="0">
                <a:latin typeface="Arial Narrow" pitchFamily="34" charset="0"/>
                <a:cs typeface="Arial" charset="0"/>
              </a:rPr>
              <a:t> = -309 + 832 = 523</a:t>
            </a:r>
            <a:endParaRPr lang="en-US" sz="1200" b="1" baseline="30000" dirty="0">
              <a:latin typeface="Arial Narrow" pitchFamily="34" charset="0"/>
              <a:cs typeface="Arial" charset="0"/>
            </a:endParaRPr>
          </a:p>
        </p:txBody>
      </p:sp>
      <p:sp>
        <p:nvSpPr>
          <p:cNvPr id="6" name="Text Box 111"/>
          <p:cNvSpPr txBox="1">
            <a:spLocks noChangeArrowheads="1"/>
          </p:cNvSpPr>
          <p:nvPr/>
        </p:nvSpPr>
        <p:spPr bwMode="auto">
          <a:xfrm>
            <a:off x="322263" y="3187199"/>
            <a:ext cx="8410575" cy="907941"/>
          </a:xfrm>
          <a:prstGeom prst="rect">
            <a:avLst/>
          </a:prstGeom>
          <a:noFill/>
          <a:ln w="9525">
            <a:noFill/>
            <a:miter lim="800000"/>
            <a:headEnd/>
            <a:tailEnd/>
          </a:ln>
        </p:spPr>
        <p:txBody>
          <a:bodyPr>
            <a:spAutoFit/>
          </a:bodyPr>
          <a:lstStyle/>
          <a:p>
            <a:pPr marL="450850" algn="l" defTabSz="179388">
              <a:spcAft>
                <a:spcPts val="600"/>
              </a:spcAft>
              <a:tabLst>
                <a:tab pos="90488" algn="l"/>
              </a:tabLst>
            </a:pPr>
            <a:r>
              <a:rPr lang="en-US" sz="1600" b="1" dirty="0">
                <a:latin typeface="Arial Narrow" pitchFamily="34" charset="0"/>
              </a:rPr>
              <a:t>2. Find out the adequate public key of user B from the following list of integers:  [125,1024,31]                        giving the reason for your choice. Compute the corresponding secret key of user B.</a:t>
            </a:r>
          </a:p>
          <a:p>
            <a:pPr marL="90488" algn="l" defTabSz="179388">
              <a:tabLst>
                <a:tab pos="90488" algn="l"/>
              </a:tabLst>
            </a:pPr>
            <a:endParaRPr lang="de-DE" sz="1600" b="1" dirty="0">
              <a:latin typeface="Arial Narrow" pitchFamily="34" charset="0"/>
            </a:endParaRPr>
          </a:p>
        </p:txBody>
      </p:sp>
      <p:sp>
        <p:nvSpPr>
          <p:cNvPr id="7" name="Text Box 112"/>
          <p:cNvSpPr txBox="1">
            <a:spLocks noChangeArrowheads="1"/>
          </p:cNvSpPr>
          <p:nvPr/>
        </p:nvSpPr>
        <p:spPr bwMode="auto">
          <a:xfrm>
            <a:off x="1098550" y="3770683"/>
            <a:ext cx="3828292" cy="954107"/>
          </a:xfrm>
          <a:prstGeom prst="rect">
            <a:avLst/>
          </a:prstGeom>
          <a:noFill/>
          <a:ln w="9525">
            <a:noFill/>
            <a:miter lim="800000"/>
            <a:headEnd/>
            <a:tailEnd/>
          </a:ln>
        </p:spPr>
        <p:txBody>
          <a:bodyPr wrap="none">
            <a:spAutoFit/>
          </a:bodyPr>
          <a:lstStyle/>
          <a:p>
            <a:pPr algn="l"/>
            <a:r>
              <a:rPr lang="de-DE" dirty="0">
                <a:solidFill>
                  <a:schemeClr val="tx2"/>
                </a:solidFill>
                <a:latin typeface="Arial Narrow" pitchFamily="34" charset="0"/>
              </a:rPr>
              <a:t>N</a:t>
            </a:r>
            <a:r>
              <a:rPr lang="de-DE" baseline="-25000" dirty="0">
                <a:solidFill>
                  <a:schemeClr val="tx2"/>
                </a:solidFill>
                <a:latin typeface="Arial Narrow" pitchFamily="34" charset="0"/>
              </a:rPr>
              <a:t>B</a:t>
            </a:r>
            <a:r>
              <a:rPr lang="de-DE" dirty="0">
                <a:solidFill>
                  <a:schemeClr val="tx2"/>
                </a:solidFill>
                <a:latin typeface="Arial Narrow" pitchFamily="34" charset="0"/>
              </a:rPr>
              <a:t> = 41 x 19 = 779 , </a:t>
            </a:r>
            <a:r>
              <a:rPr lang="el-GR" dirty="0">
                <a:solidFill>
                  <a:schemeClr val="tx2"/>
                </a:solidFill>
                <a:latin typeface="Arial Narrow" pitchFamily="34" charset="0"/>
              </a:rPr>
              <a:t>φ</a:t>
            </a:r>
            <a:r>
              <a:rPr lang="de-DE" dirty="0">
                <a:solidFill>
                  <a:schemeClr val="tx2"/>
                </a:solidFill>
                <a:latin typeface="Arial Narrow" pitchFamily="34" charset="0"/>
              </a:rPr>
              <a:t> (N</a:t>
            </a:r>
            <a:r>
              <a:rPr lang="de-DE" baseline="-25000" dirty="0">
                <a:solidFill>
                  <a:schemeClr val="tx2"/>
                </a:solidFill>
                <a:latin typeface="Arial Narrow" pitchFamily="34" charset="0"/>
              </a:rPr>
              <a:t>B</a:t>
            </a:r>
            <a:r>
              <a:rPr lang="de-DE" dirty="0">
                <a:solidFill>
                  <a:schemeClr val="tx2"/>
                </a:solidFill>
                <a:latin typeface="Arial Narrow" pitchFamily="34" charset="0"/>
              </a:rPr>
              <a:t>) = (41-1)(19-1) = 720</a:t>
            </a:r>
          </a:p>
          <a:p>
            <a:pPr algn="l"/>
            <a:r>
              <a:rPr lang="de-DE" dirty="0">
                <a:solidFill>
                  <a:schemeClr val="tx2"/>
                </a:solidFill>
                <a:latin typeface="Arial Narrow" pitchFamily="34" charset="0"/>
              </a:rPr>
              <a:t>gcd (E</a:t>
            </a:r>
            <a:r>
              <a:rPr lang="de-DE" baseline="-25000" dirty="0">
                <a:solidFill>
                  <a:schemeClr val="tx2"/>
                </a:solidFill>
                <a:latin typeface="Arial Narrow" pitchFamily="34" charset="0"/>
              </a:rPr>
              <a:t>B</a:t>
            </a:r>
            <a:r>
              <a:rPr lang="de-DE" dirty="0">
                <a:solidFill>
                  <a:schemeClr val="tx2"/>
                </a:solidFill>
                <a:latin typeface="Arial Narrow" pitchFamily="34" charset="0"/>
              </a:rPr>
              <a:t>, </a:t>
            </a:r>
            <a:r>
              <a:rPr lang="el-GR" dirty="0">
                <a:solidFill>
                  <a:schemeClr val="tx2"/>
                </a:solidFill>
                <a:latin typeface="Arial Narrow" pitchFamily="34" charset="0"/>
              </a:rPr>
              <a:t>φ</a:t>
            </a:r>
            <a:r>
              <a:rPr lang="de-DE" dirty="0">
                <a:solidFill>
                  <a:schemeClr val="tx2"/>
                </a:solidFill>
                <a:latin typeface="Arial Narrow" pitchFamily="34" charset="0"/>
              </a:rPr>
              <a:t> (N</a:t>
            </a:r>
            <a:r>
              <a:rPr lang="de-DE" baseline="-25000" dirty="0">
                <a:solidFill>
                  <a:schemeClr val="tx2"/>
                </a:solidFill>
                <a:latin typeface="Arial Narrow" pitchFamily="34" charset="0"/>
              </a:rPr>
              <a:t>B</a:t>
            </a:r>
            <a:r>
              <a:rPr lang="de-DE" dirty="0">
                <a:solidFill>
                  <a:schemeClr val="tx2"/>
                </a:solidFill>
                <a:latin typeface="Arial Narrow" pitchFamily="34" charset="0"/>
              </a:rPr>
              <a:t> ) ] =1  =&gt; select 31 as gcd (720,31) = 1</a:t>
            </a:r>
          </a:p>
          <a:p>
            <a:pPr algn="l"/>
            <a:r>
              <a:rPr lang="de-DE" dirty="0">
                <a:solidFill>
                  <a:schemeClr val="tx2"/>
                </a:solidFill>
                <a:latin typeface="Arial Narrow" pitchFamily="34" charset="0"/>
              </a:rPr>
              <a:t>E</a:t>
            </a:r>
            <a:r>
              <a:rPr lang="de-DE" baseline="-25000" dirty="0">
                <a:solidFill>
                  <a:schemeClr val="tx2"/>
                </a:solidFill>
                <a:latin typeface="Arial Narrow" pitchFamily="34" charset="0"/>
              </a:rPr>
              <a:t>B</a:t>
            </a:r>
            <a:r>
              <a:rPr lang="de-DE" dirty="0">
                <a:solidFill>
                  <a:schemeClr val="tx2"/>
                </a:solidFill>
                <a:latin typeface="Arial Narrow" pitchFamily="34" charset="0"/>
              </a:rPr>
              <a:t> = 31</a:t>
            </a:r>
          </a:p>
          <a:p>
            <a:pPr algn="l"/>
            <a:r>
              <a:rPr lang="de-DE" dirty="0">
                <a:solidFill>
                  <a:schemeClr val="tx2"/>
                </a:solidFill>
                <a:latin typeface="Arial Narrow" pitchFamily="34" charset="0"/>
              </a:rPr>
              <a:t>D</a:t>
            </a:r>
            <a:r>
              <a:rPr lang="de-DE" baseline="-25000" dirty="0">
                <a:solidFill>
                  <a:schemeClr val="tx2"/>
                </a:solidFill>
                <a:latin typeface="Arial Narrow" pitchFamily="34" charset="0"/>
              </a:rPr>
              <a:t>B</a:t>
            </a:r>
            <a:r>
              <a:rPr lang="de-DE" dirty="0">
                <a:solidFill>
                  <a:schemeClr val="tx2"/>
                </a:solidFill>
                <a:latin typeface="Arial Narrow" pitchFamily="34" charset="0"/>
              </a:rPr>
              <a:t> = -209 mod 720 = 511 (see computation below)</a:t>
            </a:r>
          </a:p>
        </p:txBody>
      </p:sp>
      <p:sp>
        <p:nvSpPr>
          <p:cNvPr id="8" name="Text Box 11"/>
          <p:cNvSpPr txBox="1">
            <a:spLocks noChangeArrowheads="1"/>
          </p:cNvSpPr>
          <p:nvPr/>
        </p:nvSpPr>
        <p:spPr bwMode="auto">
          <a:xfrm>
            <a:off x="4846638" y="4010395"/>
            <a:ext cx="2425700" cy="279400"/>
          </a:xfrm>
          <a:prstGeom prst="rect">
            <a:avLst/>
          </a:prstGeom>
          <a:noFill/>
          <a:ln w="12700">
            <a:noFill/>
            <a:miter lim="800000"/>
            <a:headEnd/>
            <a:tailEnd/>
          </a:ln>
        </p:spPr>
        <p:txBody>
          <a:bodyPr lIns="90000" tIns="46800" rIns="90000" bIns="46800">
            <a:spAutoFit/>
          </a:bodyPr>
          <a:lstStyle/>
          <a:p>
            <a:pPr algn="l" defTabSz="762000"/>
            <a:r>
              <a:rPr lang="en-US" sz="1200" b="1" dirty="0">
                <a:latin typeface="Arial Narrow" pitchFamily="34" charset="0"/>
                <a:cs typeface="Arial" charset="0"/>
              </a:rPr>
              <a:t>D</a:t>
            </a:r>
            <a:r>
              <a:rPr lang="en-US" sz="1200" b="1" baseline="-25000" dirty="0">
                <a:latin typeface="Arial Narrow" pitchFamily="34" charset="0"/>
                <a:cs typeface="Arial" charset="0"/>
              </a:rPr>
              <a:t>B</a:t>
            </a:r>
            <a:r>
              <a:rPr lang="en-US" sz="1200" b="1" dirty="0">
                <a:latin typeface="Arial Narrow" pitchFamily="34" charset="0"/>
                <a:cs typeface="Arial" charset="0"/>
              </a:rPr>
              <a:t> = 31 </a:t>
            </a:r>
            <a:r>
              <a:rPr lang="en-US" sz="1200" b="1" baseline="30000" dirty="0">
                <a:latin typeface="Arial Narrow" pitchFamily="34" charset="0"/>
                <a:cs typeface="Arial" charset="0"/>
              </a:rPr>
              <a:t>-1 </a:t>
            </a:r>
            <a:r>
              <a:rPr lang="en-US" sz="1200" b="1" dirty="0">
                <a:latin typeface="Arial Narrow" pitchFamily="34" charset="0"/>
                <a:cs typeface="Arial" charset="0"/>
              </a:rPr>
              <a:t>mod  720 = -209 + 720 = 511</a:t>
            </a:r>
            <a:endParaRPr lang="en-US" sz="1200" b="1" u="sng" baseline="30000" dirty="0">
              <a:latin typeface="Arial Narrow" pitchFamily="34" charset="0"/>
              <a:cs typeface="Arial" charset="0"/>
            </a:endParaRPr>
          </a:p>
        </p:txBody>
      </p:sp>
      <p:graphicFrame>
        <p:nvGraphicFramePr>
          <p:cNvPr id="11" name="Object 10"/>
          <p:cNvGraphicFramePr>
            <a:graphicFrameLocks noChangeAspect="1"/>
          </p:cNvGraphicFramePr>
          <p:nvPr>
            <p:extLst>
              <p:ext uri="{D42A27DB-BD31-4B8C-83A1-F6EECF244321}">
                <p14:modId xmlns:p14="http://schemas.microsoft.com/office/powerpoint/2010/main" val="3329802707"/>
              </p:ext>
            </p:extLst>
          </p:nvPr>
        </p:nvGraphicFramePr>
        <p:xfrm>
          <a:off x="4611102" y="1879598"/>
          <a:ext cx="3947667" cy="1222290"/>
        </p:xfrm>
        <a:graphic>
          <a:graphicData uri="http://schemas.openxmlformats.org/presentationml/2006/ole">
            <mc:AlternateContent xmlns:mc="http://schemas.openxmlformats.org/markup-compatibility/2006">
              <mc:Choice xmlns:v="urn:schemas-microsoft-com:vml" Requires="v">
                <p:oleObj spid="_x0000_s1030" name="Arbeitsblatt" r:id="rId4" imgW="4552823" imgH="1409593" progId="Excel.Sheet.8">
                  <p:embed/>
                </p:oleObj>
              </mc:Choice>
              <mc:Fallback>
                <p:oleObj name="Arbeitsblatt" r:id="rId4" imgW="4552823" imgH="1409593" progId="Excel.Sheet.8">
                  <p:embed/>
                  <p:pic>
                    <p:nvPicPr>
                      <p:cNvPr id="0" name=""/>
                      <p:cNvPicPr/>
                      <p:nvPr/>
                    </p:nvPicPr>
                    <p:blipFill>
                      <a:blip r:embed="rId5"/>
                      <a:stretch>
                        <a:fillRect/>
                      </a:stretch>
                    </p:blipFill>
                    <p:spPr>
                      <a:xfrm>
                        <a:off x="4611102" y="1879598"/>
                        <a:ext cx="3947667" cy="1222290"/>
                      </a:xfrm>
                      <a:prstGeom prst="rect">
                        <a:avLst/>
                      </a:prstGeom>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1335862272"/>
              </p:ext>
            </p:extLst>
          </p:nvPr>
        </p:nvGraphicFramePr>
        <p:xfrm>
          <a:off x="4610100" y="4315070"/>
          <a:ext cx="4076700" cy="876300"/>
        </p:xfrm>
        <a:graphic>
          <a:graphicData uri="http://schemas.openxmlformats.org/presentationml/2006/ole">
            <mc:AlternateContent xmlns:mc="http://schemas.openxmlformats.org/markup-compatibility/2006">
              <mc:Choice xmlns:v="urn:schemas-microsoft-com:vml" Requires="v">
                <p:oleObj spid="_x0000_s1031" name="Arbeitsblatt" r:id="rId6" imgW="4705339" imgH="1009552" progId="Excel.Sheet.8">
                  <p:embed/>
                </p:oleObj>
              </mc:Choice>
              <mc:Fallback>
                <p:oleObj name="Arbeitsblatt" r:id="rId6" imgW="4705339" imgH="1009552" progId="Excel.Sheet.8">
                  <p:embed/>
                  <p:pic>
                    <p:nvPicPr>
                      <p:cNvPr id="0" name="Object 10"/>
                      <p:cNvPicPr>
                        <a:picLocks noChangeAspect="1" noChangeArrowheads="1"/>
                      </p:cNvPicPr>
                      <p:nvPr/>
                    </p:nvPicPr>
                    <p:blipFill>
                      <a:blip r:embed="rId7"/>
                      <a:srcRect/>
                      <a:stretch>
                        <a:fillRect/>
                      </a:stretch>
                    </p:blipFill>
                    <p:spPr bwMode="auto">
                      <a:xfrm>
                        <a:off x="4610100" y="4315070"/>
                        <a:ext cx="40767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3" name="Rectangle 12"/>
          <p:cNvSpPr/>
          <p:nvPr/>
        </p:nvSpPr>
        <p:spPr>
          <a:xfrm>
            <a:off x="528686" y="5253332"/>
            <a:ext cx="4487447" cy="338554"/>
          </a:xfrm>
          <a:prstGeom prst="rect">
            <a:avLst/>
          </a:prstGeom>
        </p:spPr>
        <p:txBody>
          <a:bodyPr wrap="none">
            <a:spAutoFit/>
          </a:bodyPr>
          <a:lstStyle/>
          <a:p>
            <a:pPr marL="90488" algn="l" defTabSz="179388" eaLnBrk="1" hangingPunct="1">
              <a:spcAft>
                <a:spcPts val="600"/>
              </a:spcAft>
              <a:tabLst>
                <a:tab pos="90488" algn="l"/>
              </a:tabLst>
            </a:pPr>
            <a:r>
              <a:rPr lang="en-US" sz="1600" b="1" dirty="0">
                <a:latin typeface="Arial Narrow" pitchFamily="34" charset="0"/>
              </a:rPr>
              <a:t>3. How many public keys are possible for each user?</a:t>
            </a:r>
          </a:p>
        </p:txBody>
      </p:sp>
      <p:sp>
        <p:nvSpPr>
          <p:cNvPr id="14" name="Text Box 14"/>
          <p:cNvSpPr txBox="1">
            <a:spLocks noChangeArrowheads="1"/>
          </p:cNvSpPr>
          <p:nvPr/>
        </p:nvSpPr>
        <p:spPr bwMode="auto">
          <a:xfrm>
            <a:off x="1372662" y="5607485"/>
            <a:ext cx="6305444" cy="307777"/>
          </a:xfrm>
          <a:prstGeom prst="rect">
            <a:avLst/>
          </a:prstGeom>
          <a:noFill/>
          <a:ln w="9525">
            <a:noFill/>
            <a:miter lim="800000"/>
            <a:headEnd/>
            <a:tailEnd/>
          </a:ln>
        </p:spPr>
        <p:txBody>
          <a:bodyPr wrap="none">
            <a:spAutoFit/>
          </a:bodyPr>
          <a:lstStyle/>
          <a:p>
            <a:pPr algn="l"/>
            <a:r>
              <a:rPr lang="de-DE" dirty="0">
                <a:latin typeface="Arial Narrow" pitchFamily="34" charset="0"/>
              </a:rPr>
              <a:t># of keys for user A = </a:t>
            </a:r>
            <a:r>
              <a:rPr lang="el-GR" dirty="0">
                <a:latin typeface="Arial Narrow" pitchFamily="34" charset="0"/>
              </a:rPr>
              <a:t>φ</a:t>
            </a:r>
            <a:r>
              <a:rPr lang="de-DE" dirty="0">
                <a:latin typeface="Arial Narrow" pitchFamily="34" charset="0"/>
              </a:rPr>
              <a:t> [</a:t>
            </a:r>
            <a:r>
              <a:rPr lang="el-GR" dirty="0">
                <a:latin typeface="Arial Narrow" pitchFamily="34" charset="0"/>
              </a:rPr>
              <a:t>φ</a:t>
            </a:r>
            <a:r>
              <a:rPr lang="de-DE" dirty="0">
                <a:latin typeface="Arial Narrow" pitchFamily="34" charset="0"/>
              </a:rPr>
              <a:t> (N</a:t>
            </a:r>
            <a:r>
              <a:rPr lang="de-DE" baseline="-25000" dirty="0">
                <a:latin typeface="Arial Narrow" pitchFamily="34" charset="0"/>
              </a:rPr>
              <a:t>A</a:t>
            </a:r>
            <a:r>
              <a:rPr lang="de-DE" dirty="0">
                <a:latin typeface="Arial Narrow" pitchFamily="34" charset="0"/>
              </a:rPr>
              <a:t> )] = </a:t>
            </a:r>
            <a:r>
              <a:rPr lang="el-GR" dirty="0">
                <a:latin typeface="Arial Narrow" pitchFamily="34" charset="0"/>
              </a:rPr>
              <a:t>φ</a:t>
            </a:r>
            <a:r>
              <a:rPr lang="de-DE" dirty="0">
                <a:latin typeface="Arial Narrow" pitchFamily="34" charset="0"/>
              </a:rPr>
              <a:t> (832 ) = </a:t>
            </a:r>
            <a:r>
              <a:rPr lang="el-GR" dirty="0">
                <a:latin typeface="Arial Narrow" pitchFamily="34" charset="0"/>
              </a:rPr>
              <a:t>φ</a:t>
            </a:r>
            <a:r>
              <a:rPr lang="de-DE" dirty="0">
                <a:latin typeface="Arial Narrow" pitchFamily="34" charset="0"/>
              </a:rPr>
              <a:t> (2</a:t>
            </a:r>
            <a:r>
              <a:rPr lang="de-DE" baseline="30000" dirty="0">
                <a:latin typeface="Arial Narrow" pitchFamily="34" charset="0"/>
              </a:rPr>
              <a:t>6</a:t>
            </a:r>
            <a:r>
              <a:rPr lang="de-DE" dirty="0">
                <a:latin typeface="Arial Narrow" pitchFamily="34" charset="0"/>
              </a:rPr>
              <a:t>.13 )= 832(1 -1/2 ) ( 1 – 1/13 ) = 384 keys</a:t>
            </a:r>
          </a:p>
        </p:txBody>
      </p:sp>
      <p:sp>
        <p:nvSpPr>
          <p:cNvPr id="15" name="Text Box 15"/>
          <p:cNvSpPr txBox="1">
            <a:spLocks noChangeArrowheads="1"/>
          </p:cNvSpPr>
          <p:nvPr/>
        </p:nvSpPr>
        <p:spPr bwMode="auto">
          <a:xfrm>
            <a:off x="1374250" y="5847198"/>
            <a:ext cx="6942926" cy="307777"/>
          </a:xfrm>
          <a:prstGeom prst="rect">
            <a:avLst/>
          </a:prstGeom>
          <a:noFill/>
          <a:ln w="9525">
            <a:noFill/>
            <a:miter lim="800000"/>
            <a:headEnd/>
            <a:tailEnd/>
          </a:ln>
        </p:spPr>
        <p:txBody>
          <a:bodyPr wrap="none">
            <a:spAutoFit/>
          </a:bodyPr>
          <a:lstStyle/>
          <a:p>
            <a:pPr algn="l"/>
            <a:r>
              <a:rPr lang="de-DE" dirty="0">
                <a:latin typeface="Arial Narrow" pitchFamily="34" charset="0"/>
              </a:rPr>
              <a:t># of keys for user B = </a:t>
            </a:r>
            <a:r>
              <a:rPr lang="el-GR" dirty="0">
                <a:latin typeface="Arial Narrow" pitchFamily="34" charset="0"/>
              </a:rPr>
              <a:t>φ</a:t>
            </a:r>
            <a:r>
              <a:rPr lang="de-DE" dirty="0">
                <a:latin typeface="Arial Narrow" pitchFamily="34" charset="0"/>
              </a:rPr>
              <a:t> [</a:t>
            </a:r>
            <a:r>
              <a:rPr lang="el-GR" dirty="0">
                <a:latin typeface="Arial Narrow" pitchFamily="34" charset="0"/>
              </a:rPr>
              <a:t>φ</a:t>
            </a:r>
            <a:r>
              <a:rPr lang="de-DE" dirty="0">
                <a:latin typeface="Arial Narrow" pitchFamily="34" charset="0"/>
              </a:rPr>
              <a:t> (N</a:t>
            </a:r>
            <a:r>
              <a:rPr lang="de-DE" baseline="-25000" dirty="0">
                <a:latin typeface="Arial Narrow" pitchFamily="34" charset="0"/>
              </a:rPr>
              <a:t>B</a:t>
            </a:r>
            <a:r>
              <a:rPr lang="de-DE" dirty="0">
                <a:latin typeface="Arial Narrow" pitchFamily="34" charset="0"/>
              </a:rPr>
              <a:t> )] = </a:t>
            </a:r>
            <a:r>
              <a:rPr lang="el-GR" dirty="0">
                <a:latin typeface="Arial Narrow" pitchFamily="34" charset="0"/>
              </a:rPr>
              <a:t>φ</a:t>
            </a:r>
            <a:r>
              <a:rPr lang="de-DE" dirty="0">
                <a:latin typeface="Arial Narrow" pitchFamily="34" charset="0"/>
              </a:rPr>
              <a:t> (720 ) = </a:t>
            </a:r>
            <a:r>
              <a:rPr lang="el-GR" dirty="0">
                <a:latin typeface="Arial Narrow" pitchFamily="34" charset="0"/>
              </a:rPr>
              <a:t>φ</a:t>
            </a:r>
            <a:r>
              <a:rPr lang="de-DE" dirty="0">
                <a:latin typeface="Arial Narrow" pitchFamily="34" charset="0"/>
              </a:rPr>
              <a:t> (2</a:t>
            </a:r>
            <a:r>
              <a:rPr lang="de-DE" baseline="30000" dirty="0">
                <a:latin typeface="Arial Narrow" pitchFamily="34" charset="0"/>
              </a:rPr>
              <a:t>4</a:t>
            </a:r>
            <a:r>
              <a:rPr lang="de-DE" dirty="0">
                <a:latin typeface="Arial Narrow" pitchFamily="34" charset="0"/>
              </a:rPr>
              <a:t> . 3</a:t>
            </a:r>
            <a:r>
              <a:rPr lang="de-DE" baseline="30000" dirty="0">
                <a:latin typeface="Arial Narrow" pitchFamily="34" charset="0"/>
              </a:rPr>
              <a:t>2</a:t>
            </a:r>
            <a:r>
              <a:rPr lang="de-DE" dirty="0">
                <a:latin typeface="Arial Narrow" pitchFamily="34" charset="0"/>
              </a:rPr>
              <a:t> . 5 )= 720(1 -1/2 ) (1 -1/3 ) (1 -1/5 ) = 192 keys</a:t>
            </a:r>
          </a:p>
        </p:txBody>
      </p:sp>
      <p:sp>
        <p:nvSpPr>
          <p:cNvPr id="9" name="Textfeld 8"/>
          <p:cNvSpPr txBox="1"/>
          <p:nvPr/>
        </p:nvSpPr>
        <p:spPr>
          <a:xfrm>
            <a:off x="8489548" y="1264356"/>
            <a:ext cx="274435" cy="307777"/>
          </a:xfrm>
          <a:prstGeom prst="rect">
            <a:avLst/>
          </a:prstGeom>
          <a:noFill/>
          <a:ln>
            <a:solidFill>
              <a:schemeClr val="tx1"/>
            </a:solidFill>
          </a:ln>
        </p:spPr>
        <p:txBody>
          <a:bodyPr wrap="none" rtlCol="0">
            <a:spAutoFit/>
          </a:bodyPr>
          <a:lstStyle/>
          <a:p>
            <a:r>
              <a:rPr lang="de-DE" dirty="0"/>
              <a:t>2</a:t>
            </a:r>
          </a:p>
        </p:txBody>
      </p:sp>
      <p:sp>
        <p:nvSpPr>
          <p:cNvPr id="16" name="Textfeld 15"/>
          <p:cNvSpPr txBox="1"/>
          <p:nvPr/>
        </p:nvSpPr>
        <p:spPr>
          <a:xfrm>
            <a:off x="8595620" y="3839651"/>
            <a:ext cx="274435" cy="307777"/>
          </a:xfrm>
          <a:prstGeom prst="rect">
            <a:avLst/>
          </a:prstGeom>
          <a:noFill/>
          <a:ln>
            <a:solidFill>
              <a:schemeClr val="tx1"/>
            </a:solidFill>
          </a:ln>
        </p:spPr>
        <p:txBody>
          <a:bodyPr wrap="none" rtlCol="0">
            <a:spAutoFit/>
          </a:bodyPr>
          <a:lstStyle/>
          <a:p>
            <a:r>
              <a:rPr lang="de-DE" dirty="0"/>
              <a:t>2</a:t>
            </a:r>
          </a:p>
        </p:txBody>
      </p:sp>
      <p:sp>
        <p:nvSpPr>
          <p:cNvPr id="17" name="Textfeld 16"/>
          <p:cNvSpPr txBox="1"/>
          <p:nvPr/>
        </p:nvSpPr>
        <p:spPr>
          <a:xfrm>
            <a:off x="8296767" y="5594957"/>
            <a:ext cx="274435" cy="307777"/>
          </a:xfrm>
          <a:prstGeom prst="rect">
            <a:avLst/>
          </a:prstGeom>
          <a:noFill/>
          <a:ln>
            <a:solidFill>
              <a:schemeClr val="tx1"/>
            </a:solidFill>
          </a:ln>
        </p:spPr>
        <p:txBody>
          <a:bodyPr wrap="none" rtlCol="0">
            <a:spAutoFit/>
          </a:bodyPr>
          <a:lstStyle/>
          <a:p>
            <a:r>
              <a:rPr lang="de-DE" dirty="0"/>
              <a:t>2</a:t>
            </a:r>
          </a:p>
        </p:txBody>
      </p:sp>
    </p:spTree>
    <p:extLst>
      <p:ext uri="{BB962C8B-B14F-4D97-AF65-F5344CB8AC3E}">
        <p14:creationId xmlns:p14="http://schemas.microsoft.com/office/powerpoint/2010/main" val="9795759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654050" y="414338"/>
            <a:ext cx="7996238" cy="1077218"/>
          </a:xfrm>
          <a:prstGeom prst="rect">
            <a:avLst/>
          </a:prstGeom>
          <a:noFill/>
          <a:ln w="9525">
            <a:noFill/>
            <a:miter lim="800000"/>
            <a:headEnd/>
            <a:tailEnd/>
          </a:ln>
        </p:spPr>
        <p:txBody>
          <a:bodyPr>
            <a:spAutoFit/>
          </a:bodyPr>
          <a:lstStyle/>
          <a:p>
            <a:pPr algn="l"/>
            <a:r>
              <a:rPr lang="en-US" sz="1600" b="1" dirty="0">
                <a:latin typeface="Arial Narrow" pitchFamily="34" charset="0"/>
              </a:rPr>
              <a:t>4. User A encrypts the message  M=9, and send the resulting cryptogram  Y</a:t>
            </a:r>
            <a:r>
              <a:rPr lang="en-US" sz="1600" b="1" baseline="-25000" dirty="0">
                <a:latin typeface="Arial Narrow" pitchFamily="34" charset="0"/>
              </a:rPr>
              <a:t>AB</a:t>
            </a:r>
            <a:r>
              <a:rPr lang="en-US" sz="1600" b="1" dirty="0">
                <a:latin typeface="Arial Narrow" pitchFamily="34" charset="0"/>
              </a:rPr>
              <a:t> to B. User</a:t>
            </a:r>
          </a:p>
          <a:p>
            <a:pPr algn="l"/>
            <a:r>
              <a:rPr lang="en-US" sz="1600" b="1" dirty="0">
                <a:latin typeface="Arial Narrow" pitchFamily="34" charset="0"/>
              </a:rPr>
              <a:t>      A then signs the cryptogram Y</a:t>
            </a:r>
            <a:r>
              <a:rPr lang="en-US" sz="1600" b="1" baseline="-25000" dirty="0">
                <a:latin typeface="Arial Narrow" pitchFamily="34" charset="0"/>
              </a:rPr>
              <a:t>AB</a:t>
            </a:r>
            <a:r>
              <a:rPr lang="en-US" sz="1600" b="1" dirty="0">
                <a:latin typeface="Arial Narrow" pitchFamily="34" charset="0"/>
              </a:rPr>
              <a:t> and generates the signature S</a:t>
            </a:r>
            <a:r>
              <a:rPr lang="en-US" sz="1600" b="1" baseline="-25000" dirty="0">
                <a:latin typeface="Arial Narrow" pitchFamily="34" charset="0"/>
              </a:rPr>
              <a:t>AB</a:t>
            </a:r>
            <a:r>
              <a:rPr lang="en-US" sz="1600" b="1" dirty="0">
                <a:latin typeface="Arial Narrow" pitchFamily="34" charset="0"/>
              </a:rPr>
              <a:t> . Compute Y</a:t>
            </a:r>
            <a:r>
              <a:rPr lang="en-US" sz="1600" b="1" baseline="-25000" dirty="0">
                <a:latin typeface="Arial Narrow" pitchFamily="34" charset="0"/>
              </a:rPr>
              <a:t>AB</a:t>
            </a:r>
            <a:r>
              <a:rPr lang="en-US" sz="1600" b="1" dirty="0">
                <a:latin typeface="Arial Narrow" pitchFamily="34" charset="0"/>
              </a:rPr>
              <a:t> and S</a:t>
            </a:r>
            <a:r>
              <a:rPr lang="en-US" sz="1600" b="1" baseline="-25000" dirty="0">
                <a:latin typeface="Arial Narrow" pitchFamily="34" charset="0"/>
              </a:rPr>
              <a:t>AB</a:t>
            </a:r>
            <a:r>
              <a:rPr lang="en-US" sz="1600" b="1" dirty="0">
                <a:latin typeface="Arial Narrow" pitchFamily="34" charset="0"/>
              </a:rPr>
              <a:t>.</a:t>
            </a:r>
            <a:br>
              <a:rPr lang="en-US" sz="1600" b="1" dirty="0">
                <a:latin typeface="Arial Narrow" pitchFamily="34" charset="0"/>
              </a:rPr>
            </a:br>
            <a:endParaRPr lang="en-US" sz="1600" b="1" dirty="0">
              <a:latin typeface="Arial Narrow" pitchFamily="34" charset="0"/>
            </a:endParaRPr>
          </a:p>
          <a:p>
            <a:pPr marL="266700" indent="-266700" algn="l"/>
            <a:endParaRPr lang="de-DE" sz="1600" b="1" dirty="0">
              <a:latin typeface="Arial Narrow" pitchFamily="34" charset="0"/>
            </a:endParaRPr>
          </a:p>
        </p:txBody>
      </p:sp>
      <mc:AlternateContent xmlns:mc="http://schemas.openxmlformats.org/markup-compatibility/2006" xmlns:a14="http://schemas.microsoft.com/office/drawing/2010/main">
        <mc:Choice Requires="a14">
          <p:sp>
            <p:nvSpPr>
              <p:cNvPr id="3" name="Object 4"/>
              <p:cNvSpPr txBox="1"/>
              <p:nvPr/>
            </p:nvSpPr>
            <p:spPr bwMode="auto">
              <a:xfrm>
                <a:off x="1036638" y="1071563"/>
                <a:ext cx="2238375" cy="890587"/>
              </a:xfrm>
              <a:prstGeom prst="rect">
                <a:avLst/>
              </a:prstGeom>
              <a:noFill/>
            </p:spPr>
            <p:txBody>
              <a:bodyPr>
                <a:normAutofit/>
              </a:bodyPr>
              <a:lstStyle/>
              <a:p>
                <a:pPr/>
                <a14:m>
                  <m:oMathPara xmlns:m="http://schemas.openxmlformats.org/officeDocument/2006/math">
                    <m:oMathParaPr>
                      <m:jc m:val="left"/>
                    </m:oMathParaPr>
                    <m:oMath xmlns:m="http://schemas.openxmlformats.org/officeDocument/2006/math">
                      <m:sSub>
                        <m:sSubPr>
                          <m:ctrlPr>
                            <a:rPr lang="en-US" i="1" smtClean="0">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𝑌</m:t>
                          </m:r>
                        </m:e>
                        <m:sub>
                          <m:r>
                            <a:rPr lang="en-US" i="1">
                              <a:solidFill>
                                <a:srgbClr val="000000"/>
                              </a:solidFill>
                              <a:latin typeface="Cambria Math" panose="02040503050406030204" pitchFamily="18" charset="0"/>
                            </a:rPr>
                            <m:t>𝐴𝐵</m:t>
                          </m:r>
                        </m:sub>
                      </m:sSub>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𝑀</m:t>
                      </m:r>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m:t>
                          </m:r>
                        </m:e>
                        <m:sup>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𝐸</m:t>
                              </m:r>
                            </m:e>
                            <m:sub>
                              <m:r>
                                <a:rPr lang="en-US" i="1">
                                  <a:solidFill>
                                    <a:srgbClr val="000000"/>
                                  </a:solidFill>
                                  <a:latin typeface="Cambria Math" panose="02040503050406030204" pitchFamily="18" charset="0"/>
                                </a:rPr>
                                <m:t>𝐵</m:t>
                              </m:r>
                            </m:sub>
                          </m:sSub>
                        </m:sup>
                      </m:sSup>
                      <m:func>
                        <m:funcPr>
                          <m:ctrlPr>
                            <a:rPr lang="en-US" i="1">
                              <a:solidFill>
                                <a:srgbClr val="000000"/>
                              </a:solidFill>
                              <a:latin typeface="Cambria Math" panose="02040503050406030204" pitchFamily="18" charset="0"/>
                            </a:rPr>
                          </m:ctrlPr>
                        </m:funcPr>
                        <m:fName>
                          <m:r>
                            <m:rPr>
                              <m:sty m:val="p"/>
                            </m:rPr>
                            <a:rPr lang="en-US" i="0">
                              <a:solidFill>
                                <a:srgbClr val="000000"/>
                              </a:solidFill>
                              <a:latin typeface="Cambria Math" panose="02040503050406030204" pitchFamily="18" charset="0"/>
                            </a:rPr>
                            <m:t>mod</m:t>
                          </m:r>
                        </m:fName>
                        <m:e>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𝑁</m:t>
                              </m:r>
                            </m:e>
                            <m:sub>
                              <m:eqArr>
                                <m:eqArrPr>
                                  <m:ctrlPr>
                                    <a:rPr lang="en-US" i="1">
                                      <a:solidFill>
                                        <a:srgbClr val="000000"/>
                                      </a:solidFill>
                                      <a:latin typeface="Cambria Math" panose="02040503050406030204" pitchFamily="18" charset="0"/>
                                    </a:rPr>
                                  </m:ctrlPr>
                                </m:eqArrPr>
                                <m:e>
                                  <m:r>
                                    <a:rPr lang="en-US" i="1">
                                      <a:solidFill>
                                        <a:srgbClr val="000000"/>
                                      </a:solidFill>
                                      <a:latin typeface="Cambria Math" panose="02040503050406030204" pitchFamily="18" charset="0"/>
                                    </a:rPr>
                                    <m:t>&amp;</m:t>
                                  </m:r>
                                  <m:r>
                                    <a:rPr lang="en-US" i="1">
                                      <a:solidFill>
                                        <a:srgbClr val="000000"/>
                                      </a:solidFill>
                                      <a:latin typeface="Cambria Math" panose="02040503050406030204" pitchFamily="18" charset="0"/>
                                    </a:rPr>
                                    <m:t>𝐵</m:t>
                                  </m:r>
                                </m:e>
                                <m:e>
                                  <m:r>
                                    <a:rPr lang="en-US" i="1">
                                      <a:solidFill>
                                        <a:srgbClr val="000000"/>
                                      </a:solidFill>
                                      <a:latin typeface="Cambria Math" panose="02040503050406030204" pitchFamily="18" charset="0"/>
                                    </a:rPr>
                                    <m:t>&amp;</m:t>
                                  </m:r>
                                </m:e>
                              </m:eqArr>
                            </m:sub>
                          </m:sSub>
                        </m:e>
                      </m:func>
                    </m:oMath>
                    <m:oMath xmlns:m="http://schemas.openxmlformats.org/officeDocument/2006/math">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𝑌</m:t>
                          </m:r>
                        </m:e>
                        <m:sub>
                          <m:r>
                            <a:rPr lang="en-US" i="1">
                              <a:solidFill>
                                <a:srgbClr val="000000"/>
                              </a:solidFill>
                              <a:latin typeface="Cambria Math" panose="02040503050406030204" pitchFamily="18" charset="0"/>
                            </a:rPr>
                            <m:t>𝐴𝐵</m:t>
                          </m:r>
                        </m:sub>
                      </m:sSub>
                      <m:r>
                        <a:rPr lang="en-US" i="0">
                          <a:solidFill>
                            <a:srgbClr val="000000"/>
                          </a:solidFill>
                          <a:latin typeface="Cambria Math" panose="02040503050406030204" pitchFamily="18" charset="0"/>
                        </a:rPr>
                        <m:t> </m:t>
                      </m:r>
                      <m:r>
                        <a:rPr lang="en-US" i="1">
                          <a:solidFill>
                            <a:srgbClr val="000000"/>
                          </a:solidFill>
                          <a:latin typeface="Cambria Math" panose="02040503050406030204" pitchFamily="18" charset="0"/>
                        </a:rPr>
                        <m:t>=</m:t>
                      </m:r>
                      <m:r>
                        <a:rPr lang="en-US" i="0">
                          <a:solidFill>
                            <a:srgbClr val="000000"/>
                          </a:solidFill>
                          <a:latin typeface="Cambria Math" panose="02040503050406030204" pitchFamily="18" charset="0"/>
                        </a:rPr>
                        <m:t> </m:t>
                      </m:r>
                      <m:r>
                        <a:rPr lang="en-US" i="1">
                          <a:solidFill>
                            <a:srgbClr val="000000"/>
                          </a:solidFill>
                          <a:latin typeface="Cambria Math" panose="02040503050406030204" pitchFamily="18" charset="0"/>
                        </a:rPr>
                        <m:t>(</m:t>
                      </m:r>
                      <m:r>
                        <a:rPr lang="en-US" i="0">
                          <a:solidFill>
                            <a:srgbClr val="000000"/>
                          </a:solidFill>
                          <a:latin typeface="Cambria Math" panose="02040503050406030204" pitchFamily="18" charset="0"/>
                        </a:rPr>
                        <m:t>9</m:t>
                      </m:r>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m:t>
                          </m:r>
                        </m:e>
                        <m:sup>
                          <m:r>
                            <m:rPr>
                              <m:nor/>
                            </m:rPr>
                            <a:rPr lang="en-US" i="0">
                              <a:solidFill>
                                <a:srgbClr val="000000"/>
                              </a:solidFill>
                              <a:latin typeface="Cambria Math" panose="02040503050406030204" pitchFamily="18" charset="0"/>
                            </a:rPr>
                            <m:t>31</m:t>
                          </m:r>
                        </m:sup>
                      </m:sSup>
                      <m:r>
                        <a:rPr lang="en-US" b="0" i="1" smtClean="0">
                          <a:solidFill>
                            <a:srgbClr val="000000"/>
                          </a:solidFill>
                          <a:latin typeface="Cambria Math" panose="02040503050406030204" pitchFamily="18" charset="0"/>
                        </a:rPr>
                        <m:t> </m:t>
                      </m:r>
                      <m:r>
                        <a:rPr lang="en-US" b="0" i="1" smtClean="0">
                          <a:solidFill>
                            <a:srgbClr val="000000"/>
                          </a:solidFill>
                          <a:latin typeface="Cambria Math" panose="02040503050406030204" pitchFamily="18" charset="0"/>
                        </a:rPr>
                        <m:t>𝑚𝑜𝑑</m:t>
                      </m:r>
                      <m:r>
                        <a:rPr lang="en-US" b="0" i="1" smtClean="0">
                          <a:solidFill>
                            <a:srgbClr val="000000"/>
                          </a:solidFill>
                          <a:latin typeface="Cambria Math" panose="02040503050406030204" pitchFamily="18" charset="0"/>
                        </a:rPr>
                        <m:t> 779</m:t>
                      </m:r>
                    </m:oMath>
                  </m:oMathPara>
                </a14:m>
                <a:endParaRPr lang="de-DE" b="0" i="1" dirty="0">
                  <a:solidFill>
                    <a:srgbClr val="000000"/>
                  </a:solidFill>
                  <a:latin typeface="Cambria Math" panose="02040503050406030204" pitchFamily="18" charset="0"/>
                </a:endParaRPr>
              </a:p>
              <a:p>
                <a:pPr/>
                <a14:m>
                  <m:oMathPara xmlns:m="http://schemas.openxmlformats.org/officeDocument/2006/math">
                    <m:oMathParaPr>
                      <m:jc m:val="left"/>
                    </m:oMathParaPr>
                    <m:oMath xmlns:m="http://schemas.openxmlformats.org/officeDocument/2006/math">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𝑌</m:t>
                          </m:r>
                        </m:e>
                        <m:sub>
                          <m:r>
                            <a:rPr lang="en-US" i="1">
                              <a:solidFill>
                                <a:srgbClr val="000000"/>
                              </a:solidFill>
                              <a:latin typeface="Cambria Math" panose="02040503050406030204" pitchFamily="18" charset="0"/>
                            </a:rPr>
                            <m:t>𝐴𝐵</m:t>
                          </m:r>
                        </m:sub>
                      </m:sSub>
                      <m:r>
                        <a:rPr lang="en-US" b="0" i="1" smtClean="0">
                          <a:solidFill>
                            <a:srgbClr val="000000"/>
                          </a:solidFill>
                          <a:latin typeface="Cambria Math" panose="02040503050406030204" pitchFamily="18" charset="0"/>
                        </a:rPr>
                        <m:t>=196</m:t>
                      </m:r>
                    </m:oMath>
                  </m:oMathPara>
                </a14:m>
                <a:endParaRPr lang="en-US" dirty="0"/>
              </a:p>
            </p:txBody>
          </p:sp>
        </mc:Choice>
        <mc:Fallback xmlns="">
          <p:sp>
            <p:nvSpPr>
              <p:cNvPr id="3" name="Object 4"/>
              <p:cNvSpPr txBox="1">
                <a:spLocks noRot="1" noChangeAspect="1" noMove="1" noResize="1" noEditPoints="1" noAdjustHandles="1" noChangeArrowheads="1" noChangeShapeType="1" noTextEdit="1"/>
              </p:cNvSpPr>
              <p:nvPr/>
            </p:nvSpPr>
            <p:spPr bwMode="auto">
              <a:xfrm>
                <a:off x="1036638" y="1071563"/>
                <a:ext cx="2238375" cy="890587"/>
              </a:xfrm>
              <a:prstGeom prst="rect">
                <a:avLst/>
              </a:prstGeom>
              <a:blipFill>
                <a:blip r:embed="rId4"/>
                <a:stretch>
                  <a:fillRect/>
                </a:stretch>
              </a:blipFill>
            </p:spPr>
            <p:txBody>
              <a:bodyPr/>
              <a:lstStyle/>
              <a:p>
                <a:r>
                  <a:rPr lang="de-DE">
                    <a:noFill/>
                  </a:rPr>
                  <a:t> </a:t>
                </a:r>
              </a:p>
            </p:txBody>
          </p:sp>
        </mc:Fallback>
      </mc:AlternateContent>
      <p:graphicFrame>
        <p:nvGraphicFramePr>
          <p:cNvPr id="4" name="Object 5"/>
          <p:cNvGraphicFramePr>
            <a:graphicFrameLocks noChangeAspect="1"/>
          </p:cNvGraphicFramePr>
          <p:nvPr>
            <p:extLst>
              <p:ext uri="{D42A27DB-BD31-4B8C-83A1-F6EECF244321}">
                <p14:modId xmlns:p14="http://schemas.microsoft.com/office/powerpoint/2010/main" val="4201895903"/>
              </p:ext>
            </p:extLst>
          </p:nvPr>
        </p:nvGraphicFramePr>
        <p:xfrm>
          <a:off x="4116388" y="1047750"/>
          <a:ext cx="2697162" cy="914400"/>
        </p:xfrm>
        <a:graphic>
          <a:graphicData uri="http://schemas.openxmlformats.org/presentationml/2006/ole">
            <mc:AlternateContent xmlns:mc="http://schemas.openxmlformats.org/markup-compatibility/2006">
              <mc:Choice xmlns:v="urn:schemas-microsoft-com:vml" Requires="v">
                <p:oleObj spid="_x0000_s2056" name="Equation" r:id="rId5" imgW="1879560" imgH="634680" progId="Equation.3">
                  <p:embed/>
                </p:oleObj>
              </mc:Choice>
              <mc:Fallback>
                <p:oleObj name="Equation" r:id="rId5" imgW="1879560" imgH="634680" progId="Equation.3">
                  <p:embed/>
                  <p:pic>
                    <p:nvPicPr>
                      <p:cNvPr id="0" name=""/>
                      <p:cNvPicPr>
                        <a:picLocks noChangeAspect="1" noChangeArrowheads="1"/>
                      </p:cNvPicPr>
                      <p:nvPr/>
                    </p:nvPicPr>
                    <p:blipFill>
                      <a:blip r:embed="rId6"/>
                      <a:srcRect/>
                      <a:stretch>
                        <a:fillRect/>
                      </a:stretch>
                    </p:blipFill>
                    <p:spPr bwMode="auto">
                      <a:xfrm>
                        <a:off x="4116388" y="1047750"/>
                        <a:ext cx="2697162"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ext Box 6"/>
          <p:cNvSpPr txBox="1">
            <a:spLocks noChangeArrowheads="1"/>
          </p:cNvSpPr>
          <p:nvPr/>
        </p:nvSpPr>
        <p:spPr bwMode="auto">
          <a:xfrm>
            <a:off x="581025" y="2124075"/>
            <a:ext cx="7996238" cy="338554"/>
          </a:xfrm>
          <a:prstGeom prst="rect">
            <a:avLst/>
          </a:prstGeom>
          <a:noFill/>
          <a:ln w="9525">
            <a:noFill/>
            <a:miter lim="800000"/>
            <a:headEnd/>
            <a:tailEnd/>
          </a:ln>
        </p:spPr>
        <p:txBody>
          <a:bodyPr>
            <a:spAutoFit/>
          </a:bodyPr>
          <a:lstStyle/>
          <a:p>
            <a:pPr marL="266700" indent="-266700" algn="l"/>
            <a:r>
              <a:rPr lang="en-US" sz="1600" b="1" dirty="0">
                <a:latin typeface="Arial Narrow" pitchFamily="34" charset="0"/>
              </a:rPr>
              <a:t>5.  Decipher the cryptogram Y</a:t>
            </a:r>
            <a:r>
              <a:rPr lang="en-US" sz="1600" b="1" baseline="-25000" dirty="0">
                <a:latin typeface="Arial Narrow" pitchFamily="34" charset="0"/>
              </a:rPr>
              <a:t>AB</a:t>
            </a:r>
            <a:r>
              <a:rPr lang="en-US" sz="1600" b="1" dirty="0">
                <a:latin typeface="Arial Narrow" pitchFamily="34" charset="0"/>
              </a:rPr>
              <a:t> on user B’s site and verify the Signature  S</a:t>
            </a:r>
            <a:r>
              <a:rPr lang="en-US" sz="1600" b="1" baseline="-25000" dirty="0">
                <a:latin typeface="Arial Narrow" pitchFamily="34" charset="0"/>
              </a:rPr>
              <a:t>AB</a:t>
            </a:r>
            <a:r>
              <a:rPr lang="en-US" sz="1600" b="1" dirty="0">
                <a:latin typeface="Arial Narrow" pitchFamily="34" charset="0"/>
              </a:rPr>
              <a:t>.</a:t>
            </a:r>
          </a:p>
        </p:txBody>
      </p:sp>
      <p:graphicFrame>
        <p:nvGraphicFramePr>
          <p:cNvPr id="6" name="Object 7"/>
          <p:cNvGraphicFramePr>
            <a:graphicFrameLocks noChangeAspect="1"/>
          </p:cNvGraphicFramePr>
          <p:nvPr>
            <p:extLst>
              <p:ext uri="{D42A27DB-BD31-4B8C-83A1-F6EECF244321}">
                <p14:modId xmlns:p14="http://schemas.microsoft.com/office/powerpoint/2010/main" val="2976743312"/>
              </p:ext>
            </p:extLst>
          </p:nvPr>
        </p:nvGraphicFramePr>
        <p:xfrm>
          <a:off x="1012825" y="2754313"/>
          <a:ext cx="2312988" cy="1144587"/>
        </p:xfrm>
        <a:graphic>
          <a:graphicData uri="http://schemas.openxmlformats.org/presentationml/2006/ole">
            <mc:AlternateContent xmlns:mc="http://schemas.openxmlformats.org/markup-compatibility/2006">
              <mc:Choice xmlns:v="urn:schemas-microsoft-com:vml" Requires="v">
                <p:oleObj spid="_x0000_s2057" name="Equation" r:id="rId7" imgW="1752480" imgH="863280" progId="Equation.3">
                  <p:embed/>
                </p:oleObj>
              </mc:Choice>
              <mc:Fallback>
                <p:oleObj name="Equation" r:id="rId7" imgW="1752480" imgH="863280" progId="Equation.3">
                  <p:embed/>
                  <p:pic>
                    <p:nvPicPr>
                      <p:cNvPr id="0" name=""/>
                      <p:cNvPicPr>
                        <a:picLocks noChangeAspect="1" noChangeArrowheads="1"/>
                      </p:cNvPicPr>
                      <p:nvPr/>
                    </p:nvPicPr>
                    <p:blipFill>
                      <a:blip r:embed="rId8"/>
                      <a:srcRect/>
                      <a:stretch>
                        <a:fillRect/>
                      </a:stretch>
                    </p:blipFill>
                    <p:spPr bwMode="auto">
                      <a:xfrm>
                        <a:off x="1012825" y="2754313"/>
                        <a:ext cx="2312988" cy="1144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mc:AlternateContent xmlns:mc="http://schemas.openxmlformats.org/markup-compatibility/2006" xmlns:a14="http://schemas.microsoft.com/office/drawing/2010/main">
        <mc:Choice Requires="a14">
          <p:sp>
            <p:nvSpPr>
              <p:cNvPr id="7" name="Object 8"/>
              <p:cNvSpPr txBox="1"/>
              <p:nvPr/>
            </p:nvSpPr>
            <p:spPr bwMode="auto">
              <a:xfrm>
                <a:off x="3612268" y="2764751"/>
                <a:ext cx="4418908" cy="1356335"/>
              </a:xfrm>
              <a:prstGeom prst="rect">
                <a:avLst/>
              </a:prstGeom>
              <a:noFill/>
            </p:spPr>
            <p:txBody>
              <a:bodyPr>
                <a:normAutofit/>
              </a:bodyPr>
              <a:lstStyle/>
              <a:p>
                <a:pPr/>
                <a14:m>
                  <m:oMath xmlns:m="http://schemas.openxmlformats.org/officeDocument/2006/math">
                    <m:r>
                      <m:rPr>
                        <m:nor/>
                      </m:rPr>
                      <a:rPr lang="en-US" smtClean="0">
                        <a:solidFill>
                          <a:srgbClr val="000000"/>
                        </a:solidFill>
                        <a:latin typeface="Cambria Math" panose="02040503050406030204" pitchFamily="18" charset="0"/>
                      </a:rPr>
                      <m:t>check</m:t>
                    </m:r>
                    <m:r>
                      <m:rPr>
                        <m:nor/>
                      </m:rPr>
                      <a:rPr lang="en-US" smtClean="0">
                        <a:solidFill>
                          <a:srgbClr val="000000"/>
                        </a:solidFill>
                        <a:latin typeface="Cambria Math" panose="02040503050406030204" pitchFamily="18" charset="0"/>
                      </a:rPr>
                      <m:t>  </m:t>
                    </m:r>
                    <m:r>
                      <m:rPr>
                        <m:nor/>
                      </m:rPr>
                      <a:rPr lang="en-US" smtClean="0">
                        <a:solidFill>
                          <a:srgbClr val="000000"/>
                        </a:solidFill>
                        <a:latin typeface="Cambria Math" panose="02040503050406030204" pitchFamily="18" charset="0"/>
                      </a:rPr>
                      <m:t>if</m:t>
                    </m:r>
                    <m:r>
                      <m:rPr>
                        <m:nor/>
                      </m:rPr>
                      <a:rPr lang="en-US" smtClean="0">
                        <a:solidFill>
                          <a:srgbClr val="000000"/>
                        </a:solidFill>
                        <a:latin typeface="Cambria Math" panose="02040503050406030204" pitchFamily="18" charset="0"/>
                      </a:rPr>
                      <m:t> :      </m:t>
                    </m:r>
                    <m:r>
                      <a:rPr lang="en-US" i="0">
                        <a:solidFill>
                          <a:srgbClr val="000000"/>
                        </a:solidFill>
                        <a:latin typeface="Cambria Math" panose="02040503050406030204" pitchFamily="18" charset="0"/>
                      </a:rPr>
                      <m:t> (</m:t>
                    </m:r>
                    <m:sSub>
                      <m:sSubPr>
                        <m:ctrlPr>
                          <a:rPr lang="en-US" i="1">
                            <a:solidFill>
                              <a:srgbClr val="000000"/>
                            </a:solidFill>
                            <a:latin typeface="Cambria Math" panose="02040503050406030204" pitchFamily="18" charset="0"/>
                          </a:rPr>
                        </m:ctrlPr>
                      </m:sSubPr>
                      <m:e>
                        <m:r>
                          <m:rPr>
                            <m:sty m:val="p"/>
                          </m:rPr>
                          <a:rPr lang="en-US" i="0">
                            <a:solidFill>
                              <a:srgbClr val="000000"/>
                            </a:solidFill>
                            <a:latin typeface="Cambria Math" panose="02040503050406030204" pitchFamily="18" charset="0"/>
                          </a:rPr>
                          <m:t>S</m:t>
                        </m:r>
                      </m:e>
                      <m:sub>
                        <m:r>
                          <m:rPr>
                            <m:sty m:val="p"/>
                          </m:rPr>
                          <a:rPr lang="en-US" i="0">
                            <a:solidFill>
                              <a:srgbClr val="000000"/>
                            </a:solidFill>
                            <a:latin typeface="Cambria Math" panose="02040503050406030204" pitchFamily="18" charset="0"/>
                          </a:rPr>
                          <m:t>AB</m:t>
                        </m:r>
                      </m:sub>
                    </m:sSub>
                    <m:sSup>
                      <m:sSupPr>
                        <m:ctrlPr>
                          <a:rPr lang="en-US" i="1">
                            <a:solidFill>
                              <a:srgbClr val="000000"/>
                            </a:solidFill>
                            <a:latin typeface="Cambria Math" panose="02040503050406030204" pitchFamily="18" charset="0"/>
                          </a:rPr>
                        </m:ctrlPr>
                      </m:sSupPr>
                      <m:e>
                        <m:r>
                          <a:rPr lang="en-US" i="0">
                            <a:solidFill>
                              <a:srgbClr val="000000"/>
                            </a:solidFill>
                            <a:latin typeface="Cambria Math" panose="02040503050406030204" pitchFamily="18" charset="0"/>
                          </a:rPr>
                          <m:t>)</m:t>
                        </m:r>
                      </m:e>
                      <m:sup>
                        <m:sSub>
                          <m:sSubPr>
                            <m:ctrlPr>
                              <a:rPr lang="en-US" i="1">
                                <a:solidFill>
                                  <a:srgbClr val="000000"/>
                                </a:solidFill>
                                <a:latin typeface="Cambria Math" panose="02040503050406030204" pitchFamily="18" charset="0"/>
                              </a:rPr>
                            </m:ctrlPr>
                          </m:sSubPr>
                          <m:e>
                            <m:r>
                              <m:rPr>
                                <m:sty m:val="p"/>
                              </m:rPr>
                              <a:rPr lang="en-US" i="0">
                                <a:solidFill>
                                  <a:srgbClr val="000000"/>
                                </a:solidFill>
                                <a:latin typeface="Cambria Math" panose="02040503050406030204" pitchFamily="18" charset="0"/>
                              </a:rPr>
                              <m:t>E</m:t>
                            </m:r>
                          </m:e>
                          <m:sub>
                            <m:r>
                              <m:rPr>
                                <m:sty m:val="p"/>
                              </m:rPr>
                              <a:rPr lang="en-US" i="0">
                                <a:solidFill>
                                  <a:srgbClr val="000000"/>
                                </a:solidFill>
                                <a:latin typeface="Cambria Math" panose="02040503050406030204" pitchFamily="18" charset="0"/>
                              </a:rPr>
                              <m:t>A</m:t>
                            </m:r>
                          </m:sub>
                        </m:sSub>
                      </m:sup>
                    </m:sSup>
                    <m:func>
                      <m:funcPr>
                        <m:ctrlPr>
                          <a:rPr lang="en-US" i="1">
                            <a:solidFill>
                              <a:srgbClr val="000000"/>
                            </a:solidFill>
                            <a:latin typeface="Cambria Math" panose="02040503050406030204" pitchFamily="18" charset="0"/>
                          </a:rPr>
                        </m:ctrlPr>
                      </m:funcPr>
                      <m:fName>
                        <m:r>
                          <m:rPr>
                            <m:sty m:val="p"/>
                          </m:rPr>
                          <a:rPr lang="en-US" i="0">
                            <a:solidFill>
                              <a:srgbClr val="000000"/>
                            </a:solidFill>
                            <a:latin typeface="Cambria Math" panose="02040503050406030204" pitchFamily="18" charset="0"/>
                          </a:rPr>
                          <m:t>mod</m:t>
                        </m:r>
                      </m:fName>
                      <m:e>
                        <m:sSub>
                          <m:sSubPr>
                            <m:ctrlPr>
                              <a:rPr lang="en-US" i="1">
                                <a:solidFill>
                                  <a:srgbClr val="000000"/>
                                </a:solidFill>
                                <a:latin typeface="Cambria Math" panose="02040503050406030204" pitchFamily="18" charset="0"/>
                              </a:rPr>
                            </m:ctrlPr>
                          </m:sSubPr>
                          <m:e>
                            <m:r>
                              <m:rPr>
                                <m:sty m:val="p"/>
                              </m:rPr>
                              <a:rPr lang="en-US" i="0">
                                <a:solidFill>
                                  <a:srgbClr val="000000"/>
                                </a:solidFill>
                                <a:latin typeface="Cambria Math" panose="02040503050406030204" pitchFamily="18" charset="0"/>
                              </a:rPr>
                              <m:t>N</m:t>
                            </m:r>
                          </m:e>
                          <m:sub>
                            <m:eqArr>
                              <m:eqArrPr>
                                <m:ctrlPr>
                                  <a:rPr lang="en-US" i="1">
                                    <a:solidFill>
                                      <a:srgbClr val="000000"/>
                                    </a:solidFill>
                                    <a:latin typeface="Cambria Math" panose="02040503050406030204" pitchFamily="18" charset="0"/>
                                  </a:rPr>
                                </m:ctrlPr>
                              </m:eqArrPr>
                              <m:e>
                                <m:r>
                                  <a:rPr lang="en-US" i="0">
                                    <a:solidFill>
                                      <a:srgbClr val="000000"/>
                                    </a:solidFill>
                                    <a:latin typeface="Cambria Math" panose="02040503050406030204" pitchFamily="18" charset="0"/>
                                  </a:rPr>
                                  <m:t>&amp;</m:t>
                                </m:r>
                                <m:r>
                                  <m:rPr>
                                    <m:sty m:val="p"/>
                                  </m:rPr>
                                  <a:rPr lang="en-US" i="0">
                                    <a:solidFill>
                                      <a:srgbClr val="000000"/>
                                    </a:solidFill>
                                    <a:latin typeface="Cambria Math" panose="02040503050406030204" pitchFamily="18" charset="0"/>
                                  </a:rPr>
                                  <m:t>A</m:t>
                                </m:r>
                              </m:e>
                              <m:e>
                                <m:r>
                                  <a:rPr lang="en-US" i="0">
                                    <a:solidFill>
                                      <a:srgbClr val="000000"/>
                                    </a:solidFill>
                                    <a:latin typeface="Cambria Math" panose="02040503050406030204" pitchFamily="18" charset="0"/>
                                  </a:rPr>
                                  <m:t>&amp;</m:t>
                                </m:r>
                              </m:e>
                            </m:eqArr>
                          </m:sub>
                        </m:sSub>
                      </m:e>
                    </m:func>
                    <m:r>
                      <a:rPr lang="en-US" i="0">
                        <a:solidFill>
                          <a:srgbClr val="000000"/>
                        </a:solidFill>
                        <a:latin typeface="Cambria Math" panose="02040503050406030204" pitchFamily="18" charset="0"/>
                      </a:rPr>
                      <m:t>=</m:t>
                    </m:r>
                    <m:r>
                      <m:rPr>
                        <m:nor/>
                      </m:rPr>
                      <a:rPr lang="en-US">
                        <a:solidFill>
                          <a:srgbClr val="000000"/>
                        </a:solidFill>
                        <a:latin typeface="Cambria Math" panose="02040503050406030204" pitchFamily="18" charset="0"/>
                      </a:rPr>
                      <m:t>  </m:t>
                    </m:r>
                    <m:sSub>
                      <m:sSubPr>
                        <m:ctrlPr>
                          <a:rPr lang="en-US" i="1">
                            <a:solidFill>
                              <a:srgbClr val="000000"/>
                            </a:solidFill>
                            <a:latin typeface="Cambria Math" panose="02040503050406030204" pitchFamily="18" charset="0"/>
                          </a:rPr>
                        </m:ctrlPr>
                      </m:sSubPr>
                      <m:e>
                        <m:r>
                          <m:rPr>
                            <m:sty m:val="p"/>
                          </m:rPr>
                          <a:rPr lang="en-US" i="0">
                            <a:solidFill>
                              <a:srgbClr val="000000"/>
                            </a:solidFill>
                            <a:latin typeface="Cambria Math" panose="02040503050406030204" pitchFamily="18" charset="0"/>
                          </a:rPr>
                          <m:t>Y</m:t>
                        </m:r>
                      </m:e>
                      <m:sub>
                        <m:r>
                          <m:rPr>
                            <m:sty m:val="p"/>
                          </m:rPr>
                          <a:rPr lang="en-US" i="0">
                            <a:solidFill>
                              <a:srgbClr val="000000"/>
                            </a:solidFill>
                            <a:latin typeface="Cambria Math" panose="02040503050406030204" pitchFamily="18" charset="0"/>
                          </a:rPr>
                          <m:t>AB</m:t>
                        </m:r>
                      </m:sub>
                    </m:sSub>
                    <m:func>
                      <m:funcPr>
                        <m:ctrlPr>
                          <a:rPr lang="en-US" i="1">
                            <a:solidFill>
                              <a:srgbClr val="000000"/>
                            </a:solidFill>
                            <a:latin typeface="Cambria Math" panose="02040503050406030204" pitchFamily="18" charset="0"/>
                          </a:rPr>
                        </m:ctrlPr>
                      </m:funcPr>
                      <m:fName>
                        <m:r>
                          <m:rPr>
                            <m:sty m:val="p"/>
                          </m:rPr>
                          <a:rPr lang="en-US" i="0">
                            <a:solidFill>
                              <a:srgbClr val="000000"/>
                            </a:solidFill>
                            <a:latin typeface="Cambria Math" panose="02040503050406030204" pitchFamily="18" charset="0"/>
                          </a:rPr>
                          <m:t>mod</m:t>
                        </m:r>
                      </m:fName>
                      <m:e>
                        <m:sSub>
                          <m:sSubPr>
                            <m:ctrlPr>
                              <a:rPr lang="en-US" i="1">
                                <a:solidFill>
                                  <a:srgbClr val="000000"/>
                                </a:solidFill>
                                <a:latin typeface="Cambria Math" panose="02040503050406030204" pitchFamily="18" charset="0"/>
                              </a:rPr>
                            </m:ctrlPr>
                          </m:sSubPr>
                          <m:e>
                            <m:r>
                              <m:rPr>
                                <m:sty m:val="p"/>
                              </m:rPr>
                              <a:rPr lang="en-US" i="0">
                                <a:solidFill>
                                  <a:srgbClr val="000000"/>
                                </a:solidFill>
                                <a:latin typeface="Cambria Math" panose="02040503050406030204" pitchFamily="18" charset="0"/>
                              </a:rPr>
                              <m:t>N</m:t>
                            </m:r>
                          </m:e>
                          <m:sub>
                            <m:r>
                              <m:rPr>
                                <m:sty m:val="p"/>
                              </m:rPr>
                              <a:rPr lang="en-US" i="0">
                                <a:solidFill>
                                  <a:srgbClr val="000000"/>
                                </a:solidFill>
                                <a:latin typeface="Cambria Math" panose="02040503050406030204" pitchFamily="18" charset="0"/>
                              </a:rPr>
                              <m:t>A</m:t>
                            </m:r>
                          </m:sub>
                        </m:sSub>
                      </m:e>
                    </m:func>
                  </m:oMath>
                </a14:m>
                <a:r>
                  <a:rPr lang="en-US" dirty="0">
                    <a:solidFill>
                      <a:srgbClr val="000000"/>
                    </a:solidFill>
                    <a:latin typeface="Cambria Math" panose="02040503050406030204" pitchFamily="18" charset="0"/>
                  </a:rPr>
                  <a:t> </a:t>
                </a:r>
                <a:br>
                  <a:rPr lang="en-US" dirty="0">
                    <a:solidFill>
                      <a:srgbClr val="000000"/>
                    </a:solidFill>
                    <a:latin typeface="Cambria Math" panose="02040503050406030204" pitchFamily="18" charset="0"/>
                  </a:rPr>
                </a:br>
                <a:br>
                  <a:rPr lang="en-US" dirty="0">
                    <a:solidFill>
                      <a:srgbClr val="000000"/>
                    </a:solidFill>
                    <a:latin typeface="Cambria Math" panose="02040503050406030204" pitchFamily="18" charset="0"/>
                  </a:rPr>
                </a:br>
                <a:r>
                  <a:rPr lang="en-US" dirty="0">
                    <a:solidFill>
                      <a:srgbClr val="000000"/>
                    </a:solidFill>
                    <a:latin typeface="Cambria Math" panose="02040503050406030204" pitchFamily="18" charset="0"/>
                  </a:rPr>
                  <a:t>              </a:t>
                </a:r>
                <a14:m>
                  <m:oMath xmlns:m="http://schemas.openxmlformats.org/officeDocument/2006/math">
                    <m:r>
                      <a:rPr lang="en-US" i="0">
                        <a:solidFill>
                          <a:srgbClr val="000000"/>
                        </a:solidFill>
                        <a:latin typeface="Cambria Math" panose="02040503050406030204" pitchFamily="18" charset="0"/>
                      </a:rPr>
                      <m:t>(</m:t>
                    </m:r>
                    <m:r>
                      <m:rPr>
                        <m:nor/>
                      </m:rPr>
                      <a:rPr lang="en-US">
                        <a:solidFill>
                          <a:srgbClr val="000000"/>
                        </a:solidFill>
                        <a:latin typeface="Cambria Math" panose="02040503050406030204" pitchFamily="18" charset="0"/>
                      </a:rPr>
                      <m:t>780</m:t>
                    </m:r>
                    <m:sSup>
                      <m:sSupPr>
                        <m:ctrlPr>
                          <a:rPr lang="en-US" i="1">
                            <a:solidFill>
                              <a:srgbClr val="000000"/>
                            </a:solidFill>
                            <a:latin typeface="Cambria Math" panose="02040503050406030204" pitchFamily="18" charset="0"/>
                          </a:rPr>
                        </m:ctrlPr>
                      </m:sSupPr>
                      <m:e>
                        <m:r>
                          <a:rPr lang="en-US" i="0">
                            <a:solidFill>
                              <a:srgbClr val="000000"/>
                            </a:solidFill>
                            <a:latin typeface="Cambria Math" panose="02040503050406030204" pitchFamily="18" charset="0"/>
                          </a:rPr>
                          <m:t>)</m:t>
                        </m:r>
                      </m:e>
                      <m:sup>
                        <m:r>
                          <a:rPr lang="en-US" i="0">
                            <a:solidFill>
                              <a:srgbClr val="000000"/>
                            </a:solidFill>
                            <a:latin typeface="Cambria Math" panose="02040503050406030204" pitchFamily="18" charset="0"/>
                          </a:rPr>
                          <m:t>35</m:t>
                        </m:r>
                      </m:sup>
                    </m:sSup>
                    <m:r>
                      <a:rPr lang="en-US" b="0" i="0" smtClean="0">
                        <a:solidFill>
                          <a:srgbClr val="000000"/>
                        </a:solidFill>
                        <a:latin typeface="Cambria Math" panose="02040503050406030204" pitchFamily="18" charset="0"/>
                      </a:rPr>
                      <m:t> </m:t>
                    </m:r>
                    <m:r>
                      <m:rPr>
                        <m:sty m:val="p"/>
                      </m:rPr>
                      <a:rPr lang="en-US" b="0" i="0" smtClean="0">
                        <a:solidFill>
                          <a:srgbClr val="000000"/>
                        </a:solidFill>
                        <a:latin typeface="Cambria Math" panose="02040503050406030204" pitchFamily="18" charset="0"/>
                      </a:rPr>
                      <m:t>mod</m:t>
                    </m:r>
                    <m:r>
                      <a:rPr lang="en-US" b="0" i="0" smtClean="0">
                        <a:solidFill>
                          <a:srgbClr val="000000"/>
                        </a:solidFill>
                        <a:latin typeface="Cambria Math" panose="02040503050406030204" pitchFamily="18" charset="0"/>
                      </a:rPr>
                      <m:t> 901</m:t>
                    </m:r>
                  </m:oMath>
                </a14:m>
                <a:r>
                  <a:rPr lang="en-US" dirty="0">
                    <a:solidFill>
                      <a:srgbClr val="000000"/>
                    </a:solidFill>
                    <a:latin typeface="Cambria Math" panose="02040503050406030204" pitchFamily="18" charset="0"/>
                  </a:rPr>
                  <a:t>= ... = 196 = </a:t>
                </a:r>
                <a14:m>
                  <m:oMath xmlns:m="http://schemas.openxmlformats.org/officeDocument/2006/math">
                    <m:sSub>
                      <m:sSubPr>
                        <m:ctrlPr>
                          <a:rPr lang="en-US" i="1">
                            <a:solidFill>
                              <a:srgbClr val="000000"/>
                            </a:solidFill>
                            <a:latin typeface="Cambria Math" panose="02040503050406030204" pitchFamily="18" charset="0"/>
                          </a:rPr>
                        </m:ctrlPr>
                      </m:sSubPr>
                      <m:e>
                        <m:r>
                          <m:rPr>
                            <m:sty m:val="p"/>
                          </m:rPr>
                          <a:rPr lang="en-US" i="0">
                            <a:solidFill>
                              <a:srgbClr val="000000"/>
                            </a:solidFill>
                            <a:latin typeface="Cambria Math" panose="02040503050406030204" pitchFamily="18" charset="0"/>
                          </a:rPr>
                          <m:t>Y</m:t>
                        </m:r>
                      </m:e>
                      <m:sub>
                        <m:r>
                          <m:rPr>
                            <m:sty m:val="p"/>
                          </m:rPr>
                          <a:rPr lang="en-US" i="0">
                            <a:solidFill>
                              <a:srgbClr val="000000"/>
                            </a:solidFill>
                            <a:latin typeface="Cambria Math" panose="02040503050406030204" pitchFamily="18" charset="0"/>
                          </a:rPr>
                          <m:t>AB</m:t>
                        </m:r>
                      </m:sub>
                    </m:sSub>
                  </m:oMath>
                </a14:m>
                <a:br>
                  <a:rPr lang="en-US" dirty="0">
                    <a:solidFill>
                      <a:srgbClr val="000000"/>
                    </a:solidFill>
                    <a:latin typeface="Cambria Math" panose="02040503050406030204" pitchFamily="18" charset="0"/>
                  </a:rPr>
                </a:br>
                <a14:m>
                  <m:oMathPara xmlns:m="http://schemas.openxmlformats.org/officeDocument/2006/math">
                    <m:oMathParaPr>
                      <m:jc m:val="left"/>
                    </m:oMathParaPr>
                    <m:oMath xmlns:m="http://schemas.openxmlformats.org/officeDocument/2006/math">
                      <m:r>
                        <m:rPr>
                          <m:nor/>
                        </m:rPr>
                        <a:rPr lang="en-US">
                          <a:solidFill>
                            <a:srgbClr val="000000"/>
                          </a:solidFill>
                          <a:latin typeface="Cambria Math" panose="02040503050406030204" pitchFamily="18" charset="0"/>
                        </a:rPr>
                        <m:t>                   </m:t>
                      </m:r>
                      <m:r>
                        <m:rPr>
                          <m:nor/>
                        </m:rPr>
                        <a:rPr lang="en-US" b="0" smtClean="0">
                          <a:solidFill>
                            <a:srgbClr val="000000"/>
                          </a:solidFill>
                          <a:latin typeface="Cambria Math" panose="02040503050406030204" pitchFamily="18" charset="0"/>
                        </a:rPr>
                        <m:t>   </m:t>
                      </m:r>
                      <m:r>
                        <a:rPr lang="en-US" b="1" i="0">
                          <a:solidFill>
                            <a:srgbClr val="000000"/>
                          </a:solidFill>
                          <a:latin typeface="Cambria Math" panose="02040503050406030204" pitchFamily="18" charset="0"/>
                        </a:rPr>
                        <m:t>=&gt;</m:t>
                      </m:r>
                      <m:r>
                        <m:rPr>
                          <m:nor/>
                        </m:rPr>
                        <a:rPr lang="en-US" b="1">
                          <a:solidFill>
                            <a:srgbClr val="000000"/>
                          </a:solidFill>
                          <a:latin typeface="Cambria Math" panose="02040503050406030204" pitchFamily="18" charset="0"/>
                        </a:rPr>
                        <m:t>  </m:t>
                      </m:r>
                      <m:r>
                        <m:rPr>
                          <m:nor/>
                        </m:rPr>
                        <a:rPr lang="en-US" b="1">
                          <a:solidFill>
                            <a:srgbClr val="000000"/>
                          </a:solidFill>
                          <a:latin typeface="Cambria Math" panose="02040503050406030204" pitchFamily="18" charset="0"/>
                        </a:rPr>
                        <m:t>signature</m:t>
                      </m:r>
                      <m:r>
                        <m:rPr>
                          <m:nor/>
                        </m:rPr>
                        <a:rPr lang="en-US" b="1">
                          <a:solidFill>
                            <a:srgbClr val="000000"/>
                          </a:solidFill>
                          <a:latin typeface="Cambria Math" panose="02040503050406030204" pitchFamily="18" charset="0"/>
                        </a:rPr>
                        <m:t> </m:t>
                      </m:r>
                      <m:r>
                        <m:rPr>
                          <m:nor/>
                        </m:rPr>
                        <a:rPr lang="en-US" b="1">
                          <a:solidFill>
                            <a:srgbClr val="000000"/>
                          </a:solidFill>
                          <a:latin typeface="Cambria Math" panose="02040503050406030204" pitchFamily="18" charset="0"/>
                        </a:rPr>
                        <m:t>is</m:t>
                      </m:r>
                      <m:r>
                        <m:rPr>
                          <m:nor/>
                        </m:rPr>
                        <a:rPr lang="en-US" b="1">
                          <a:solidFill>
                            <a:srgbClr val="000000"/>
                          </a:solidFill>
                          <a:latin typeface="Cambria Math" panose="02040503050406030204" pitchFamily="18" charset="0"/>
                        </a:rPr>
                        <m:t> </m:t>
                      </m:r>
                      <m:r>
                        <m:rPr>
                          <m:nor/>
                        </m:rPr>
                        <a:rPr lang="en-US" b="1">
                          <a:solidFill>
                            <a:srgbClr val="000000"/>
                          </a:solidFill>
                          <a:latin typeface="Cambria Math" panose="02040503050406030204" pitchFamily="18" charset="0"/>
                        </a:rPr>
                        <m:t>authentic</m:t>
                      </m:r>
                      <m:r>
                        <m:rPr>
                          <m:nor/>
                        </m:rPr>
                        <a:rPr lang="en-US" b="1">
                          <a:solidFill>
                            <a:srgbClr val="000000"/>
                          </a:solidFill>
                          <a:latin typeface="Cambria Math" panose="02040503050406030204" pitchFamily="18" charset="0"/>
                        </a:rPr>
                        <m:t>!</m:t>
                      </m:r>
                    </m:oMath>
                  </m:oMathPara>
                </a14:m>
                <a:endParaRPr lang="en-US" b="1" dirty="0"/>
              </a:p>
            </p:txBody>
          </p:sp>
        </mc:Choice>
        <mc:Fallback xmlns="">
          <p:sp>
            <p:nvSpPr>
              <p:cNvPr id="7" name="Object 8"/>
              <p:cNvSpPr txBox="1">
                <a:spLocks noRot="1" noChangeAspect="1" noMove="1" noResize="1" noEditPoints="1" noAdjustHandles="1" noChangeArrowheads="1" noChangeShapeType="1" noTextEdit="1"/>
              </p:cNvSpPr>
              <p:nvPr/>
            </p:nvSpPr>
            <p:spPr bwMode="auto">
              <a:xfrm>
                <a:off x="3612268" y="2764751"/>
                <a:ext cx="4418908" cy="1356335"/>
              </a:xfrm>
              <a:prstGeom prst="rect">
                <a:avLst/>
              </a:prstGeom>
              <a:blipFill>
                <a:blip r:embed="rId9"/>
                <a:stretch>
                  <a:fillRect/>
                </a:stretch>
              </a:blipFill>
            </p:spPr>
            <p:txBody>
              <a:bodyPr/>
              <a:lstStyle/>
              <a:p>
                <a:r>
                  <a:rPr lang="en-US">
                    <a:noFill/>
                  </a:rPr>
                  <a:t> </a:t>
                </a:r>
              </a:p>
            </p:txBody>
          </p:sp>
        </mc:Fallback>
      </mc:AlternateContent>
      <p:sp>
        <p:nvSpPr>
          <p:cNvPr id="8" name="Text Box 9"/>
          <p:cNvSpPr txBox="1">
            <a:spLocks noChangeArrowheads="1"/>
          </p:cNvSpPr>
          <p:nvPr/>
        </p:nvSpPr>
        <p:spPr bwMode="auto">
          <a:xfrm>
            <a:off x="1049338" y="2419350"/>
            <a:ext cx="995362" cy="304800"/>
          </a:xfrm>
          <a:prstGeom prst="rect">
            <a:avLst/>
          </a:prstGeom>
          <a:noFill/>
          <a:ln w="9525">
            <a:noFill/>
            <a:miter lim="800000"/>
            <a:headEnd/>
            <a:tailEnd/>
          </a:ln>
        </p:spPr>
        <p:txBody>
          <a:bodyPr wrap="none">
            <a:spAutoFit/>
          </a:bodyPr>
          <a:lstStyle/>
          <a:p>
            <a:r>
              <a:rPr lang="de-DE" b="1" u="sng">
                <a:latin typeface="Arial Narrow" pitchFamily="34" charset="0"/>
              </a:rPr>
              <a:t>Decryption:</a:t>
            </a:r>
          </a:p>
        </p:txBody>
      </p:sp>
      <p:sp>
        <p:nvSpPr>
          <p:cNvPr id="9" name="Text Box 10"/>
          <p:cNvSpPr txBox="1">
            <a:spLocks noChangeArrowheads="1"/>
          </p:cNvSpPr>
          <p:nvPr/>
        </p:nvSpPr>
        <p:spPr bwMode="auto">
          <a:xfrm>
            <a:off x="3749485" y="2432115"/>
            <a:ext cx="1030287" cy="304800"/>
          </a:xfrm>
          <a:prstGeom prst="rect">
            <a:avLst/>
          </a:prstGeom>
          <a:noFill/>
          <a:ln w="9525">
            <a:noFill/>
            <a:miter lim="800000"/>
            <a:headEnd/>
            <a:tailEnd/>
          </a:ln>
        </p:spPr>
        <p:txBody>
          <a:bodyPr wrap="none">
            <a:spAutoFit/>
          </a:bodyPr>
          <a:lstStyle/>
          <a:p>
            <a:r>
              <a:rPr lang="de-DE" b="1" u="sng" dirty="0" err="1">
                <a:latin typeface="Arial Narrow" pitchFamily="34" charset="0"/>
              </a:rPr>
              <a:t>Verification</a:t>
            </a:r>
            <a:r>
              <a:rPr lang="de-DE" b="1" u="sng" dirty="0">
                <a:latin typeface="Arial Narrow" pitchFamily="34" charset="0"/>
              </a:rPr>
              <a:t>:</a:t>
            </a:r>
          </a:p>
        </p:txBody>
      </p:sp>
      <p:sp>
        <p:nvSpPr>
          <p:cNvPr id="10" name="Text Box 11"/>
          <p:cNvSpPr txBox="1">
            <a:spLocks noChangeArrowheads="1"/>
          </p:cNvSpPr>
          <p:nvPr/>
        </p:nvSpPr>
        <p:spPr bwMode="auto">
          <a:xfrm>
            <a:off x="654050" y="4168775"/>
            <a:ext cx="8258175" cy="800219"/>
          </a:xfrm>
          <a:prstGeom prst="rect">
            <a:avLst/>
          </a:prstGeom>
          <a:noFill/>
          <a:ln w="9525">
            <a:noFill/>
            <a:miter lim="800000"/>
            <a:headEnd/>
            <a:tailEnd/>
          </a:ln>
        </p:spPr>
        <p:txBody>
          <a:bodyPr>
            <a:spAutoFit/>
          </a:bodyPr>
          <a:lstStyle/>
          <a:p>
            <a:pPr marL="533400" indent="-533400" algn="just"/>
            <a:r>
              <a:rPr lang="en-US" sz="1600" b="1" dirty="0">
                <a:latin typeface="Arial Narrow" pitchFamily="34" charset="0"/>
              </a:rPr>
              <a:t>6. User B signs the received message M and sends his signature S</a:t>
            </a:r>
            <a:r>
              <a:rPr lang="en-US" sz="1600" b="1" baseline="-25000" dirty="0">
                <a:latin typeface="Arial Narrow" pitchFamily="34" charset="0"/>
              </a:rPr>
              <a:t>BA</a:t>
            </a:r>
            <a:r>
              <a:rPr lang="en-US" sz="1600" b="1" dirty="0">
                <a:latin typeface="Arial Narrow" pitchFamily="34" charset="0"/>
              </a:rPr>
              <a:t>  back  to A.  </a:t>
            </a:r>
          </a:p>
          <a:p>
            <a:pPr marL="533400" indent="-533400" algn="just"/>
            <a:r>
              <a:rPr lang="en-US" sz="1600" b="1" dirty="0">
                <a:latin typeface="Arial Narrow" pitchFamily="34" charset="0"/>
              </a:rPr>
              <a:t>    Compute the signature S</a:t>
            </a:r>
            <a:r>
              <a:rPr lang="en-US" sz="1600" b="1" baseline="-25000" dirty="0">
                <a:latin typeface="Arial Narrow" pitchFamily="34" charset="0"/>
              </a:rPr>
              <a:t>BA</a:t>
            </a:r>
            <a:r>
              <a:rPr lang="en-US" sz="1600" b="1" dirty="0">
                <a:latin typeface="Arial Narrow" pitchFamily="34" charset="0"/>
              </a:rPr>
              <a:t>.</a:t>
            </a:r>
          </a:p>
          <a:p>
            <a:pPr marL="266700" indent="-266700" algn="l">
              <a:buFontTx/>
              <a:buChar char="•"/>
            </a:pPr>
            <a:endParaRPr lang="en-US" b="1" dirty="0">
              <a:latin typeface="Arial Narrow" pitchFamily="34" charset="0"/>
            </a:endParaRPr>
          </a:p>
        </p:txBody>
      </p:sp>
      <p:graphicFrame>
        <p:nvGraphicFramePr>
          <p:cNvPr id="11" name="Object 12"/>
          <p:cNvGraphicFramePr>
            <a:graphicFrameLocks noChangeAspect="1"/>
          </p:cNvGraphicFramePr>
          <p:nvPr>
            <p:extLst>
              <p:ext uri="{D42A27DB-BD31-4B8C-83A1-F6EECF244321}">
                <p14:modId xmlns:p14="http://schemas.microsoft.com/office/powerpoint/2010/main" val="2010664719"/>
              </p:ext>
            </p:extLst>
          </p:nvPr>
        </p:nvGraphicFramePr>
        <p:xfrm>
          <a:off x="3027186" y="4850158"/>
          <a:ext cx="1992313" cy="700087"/>
        </p:xfrm>
        <a:graphic>
          <a:graphicData uri="http://schemas.openxmlformats.org/presentationml/2006/ole">
            <mc:AlternateContent xmlns:mc="http://schemas.openxmlformats.org/markup-compatibility/2006">
              <mc:Choice xmlns:v="urn:schemas-microsoft-com:vml" Requires="v">
                <p:oleObj spid="_x0000_s2058" name="Equation" r:id="rId10" imgW="1739880" imgH="609480" progId="Equation.3">
                  <p:embed/>
                </p:oleObj>
              </mc:Choice>
              <mc:Fallback>
                <p:oleObj name="Equation" r:id="rId10" imgW="1739880" imgH="609480" progId="Equation.3">
                  <p:embed/>
                  <p:pic>
                    <p:nvPicPr>
                      <p:cNvPr id="0" name=""/>
                      <p:cNvPicPr>
                        <a:picLocks noChangeAspect="1" noChangeArrowheads="1"/>
                      </p:cNvPicPr>
                      <p:nvPr/>
                    </p:nvPicPr>
                    <p:blipFill>
                      <a:blip r:embed="rId11"/>
                      <a:srcRect/>
                      <a:stretch>
                        <a:fillRect/>
                      </a:stretch>
                    </p:blipFill>
                    <p:spPr bwMode="auto">
                      <a:xfrm>
                        <a:off x="3027186" y="4850158"/>
                        <a:ext cx="1992313" cy="7000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Textfeld 11"/>
          <p:cNvSpPr txBox="1"/>
          <p:nvPr/>
        </p:nvSpPr>
        <p:spPr>
          <a:xfrm>
            <a:off x="8031175" y="1492985"/>
            <a:ext cx="274435" cy="307777"/>
          </a:xfrm>
          <a:prstGeom prst="rect">
            <a:avLst/>
          </a:prstGeom>
          <a:noFill/>
          <a:ln>
            <a:solidFill>
              <a:schemeClr val="tx1"/>
            </a:solidFill>
          </a:ln>
        </p:spPr>
        <p:txBody>
          <a:bodyPr wrap="none" rtlCol="0">
            <a:spAutoFit/>
          </a:bodyPr>
          <a:lstStyle/>
          <a:p>
            <a:r>
              <a:rPr lang="de-DE" dirty="0"/>
              <a:t>3</a:t>
            </a:r>
          </a:p>
        </p:txBody>
      </p:sp>
      <p:sp>
        <p:nvSpPr>
          <p:cNvPr id="13" name="Textfeld 12"/>
          <p:cNvSpPr txBox="1"/>
          <p:nvPr/>
        </p:nvSpPr>
        <p:spPr>
          <a:xfrm>
            <a:off x="7860971" y="2909740"/>
            <a:ext cx="274435" cy="307777"/>
          </a:xfrm>
          <a:prstGeom prst="rect">
            <a:avLst/>
          </a:prstGeom>
          <a:noFill/>
          <a:ln>
            <a:solidFill>
              <a:schemeClr val="tx1"/>
            </a:solidFill>
          </a:ln>
        </p:spPr>
        <p:txBody>
          <a:bodyPr wrap="none" rtlCol="0">
            <a:spAutoFit/>
          </a:bodyPr>
          <a:lstStyle/>
          <a:p>
            <a:r>
              <a:rPr lang="de-DE" dirty="0"/>
              <a:t>4</a:t>
            </a:r>
          </a:p>
        </p:txBody>
      </p:sp>
      <p:sp>
        <p:nvSpPr>
          <p:cNvPr id="14" name="Textfeld 13"/>
          <p:cNvSpPr txBox="1"/>
          <p:nvPr/>
        </p:nvSpPr>
        <p:spPr>
          <a:xfrm>
            <a:off x="7857959" y="4569068"/>
            <a:ext cx="274435" cy="307777"/>
          </a:xfrm>
          <a:prstGeom prst="rect">
            <a:avLst/>
          </a:prstGeom>
          <a:noFill/>
          <a:ln>
            <a:solidFill>
              <a:schemeClr val="tx1"/>
            </a:solidFill>
          </a:ln>
        </p:spPr>
        <p:txBody>
          <a:bodyPr wrap="none" rtlCol="0">
            <a:spAutoFit/>
          </a:bodyPr>
          <a:lstStyle/>
          <a:p>
            <a:r>
              <a:rPr lang="de-DE" dirty="0"/>
              <a:t>2</a:t>
            </a:r>
          </a:p>
        </p:txBody>
      </p:sp>
    </p:spTree>
    <p:extLst>
      <p:ext uri="{BB962C8B-B14F-4D97-AF65-F5344CB8AC3E}">
        <p14:creationId xmlns:p14="http://schemas.microsoft.com/office/powerpoint/2010/main" val="28002812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527050" y="200178"/>
            <a:ext cx="7727950"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33400" indent="-533400" eaLnBrk="0" hangingPunct="0">
              <a:defRPr sz="1400">
                <a:solidFill>
                  <a:schemeClr val="tx1"/>
                </a:solidFill>
                <a:latin typeface="Times New Roman" pitchFamily="18" charset="0"/>
              </a:defRPr>
            </a:lvl1pPr>
            <a:lvl2pPr marL="742950" indent="-285750" eaLnBrk="0" hangingPunct="0">
              <a:defRPr sz="1400">
                <a:solidFill>
                  <a:schemeClr val="tx1"/>
                </a:solidFill>
                <a:latin typeface="Times New Roman" pitchFamily="18" charset="0"/>
              </a:defRPr>
            </a:lvl2pPr>
            <a:lvl3pPr marL="1143000" indent="-228600" eaLnBrk="0" hangingPunct="0">
              <a:defRPr sz="1400">
                <a:solidFill>
                  <a:schemeClr val="tx1"/>
                </a:solidFill>
                <a:latin typeface="Times New Roman" pitchFamily="18" charset="0"/>
              </a:defRPr>
            </a:lvl3pPr>
            <a:lvl4pPr marL="1600200" indent="-228600" eaLnBrk="0" hangingPunct="0">
              <a:defRPr sz="1400">
                <a:solidFill>
                  <a:schemeClr val="tx1"/>
                </a:solidFill>
                <a:latin typeface="Times New Roman" pitchFamily="18" charset="0"/>
              </a:defRPr>
            </a:lvl4pPr>
            <a:lvl5pPr marL="2057400" indent="-228600" eaLnBrk="0" hangingPunct="0">
              <a:defRPr sz="1400">
                <a:solidFill>
                  <a:schemeClr val="tx1"/>
                </a:solidFill>
                <a:latin typeface="Times New Roman" pitchFamily="18" charset="0"/>
              </a:defRPr>
            </a:lvl5pPr>
            <a:lvl6pPr marL="2514600" indent="-228600" algn="ctr" eaLnBrk="0" fontAlgn="base" hangingPunct="0">
              <a:spcBef>
                <a:spcPct val="0"/>
              </a:spcBef>
              <a:spcAft>
                <a:spcPct val="0"/>
              </a:spcAft>
              <a:defRPr sz="1400">
                <a:solidFill>
                  <a:schemeClr val="tx1"/>
                </a:solidFill>
                <a:latin typeface="Times New Roman" pitchFamily="18" charset="0"/>
              </a:defRPr>
            </a:lvl6pPr>
            <a:lvl7pPr marL="2971800" indent="-228600" algn="ctr" eaLnBrk="0" fontAlgn="base" hangingPunct="0">
              <a:spcBef>
                <a:spcPct val="0"/>
              </a:spcBef>
              <a:spcAft>
                <a:spcPct val="0"/>
              </a:spcAft>
              <a:defRPr sz="1400">
                <a:solidFill>
                  <a:schemeClr val="tx1"/>
                </a:solidFill>
                <a:latin typeface="Times New Roman" pitchFamily="18" charset="0"/>
              </a:defRPr>
            </a:lvl7pPr>
            <a:lvl8pPr marL="3429000" indent="-228600" algn="ctr" eaLnBrk="0" fontAlgn="base" hangingPunct="0">
              <a:spcBef>
                <a:spcPct val="0"/>
              </a:spcBef>
              <a:spcAft>
                <a:spcPct val="0"/>
              </a:spcAft>
              <a:defRPr sz="1400">
                <a:solidFill>
                  <a:schemeClr val="tx1"/>
                </a:solidFill>
                <a:latin typeface="Times New Roman" pitchFamily="18" charset="0"/>
              </a:defRPr>
            </a:lvl8pPr>
            <a:lvl9pPr marL="3886200" indent="-228600" algn="ctr" eaLnBrk="0" fontAlgn="base" hangingPunct="0">
              <a:spcBef>
                <a:spcPct val="0"/>
              </a:spcBef>
              <a:spcAft>
                <a:spcPct val="0"/>
              </a:spcAft>
              <a:defRPr sz="1400">
                <a:solidFill>
                  <a:schemeClr val="tx1"/>
                </a:solidFill>
                <a:latin typeface="Times New Roman" pitchFamily="18" charset="0"/>
              </a:defRPr>
            </a:lvl9pPr>
          </a:lstStyle>
          <a:p>
            <a:pPr algn="just" eaLnBrk="1" hangingPunct="1"/>
            <a:r>
              <a:rPr lang="en-US" sz="1800" b="1" u="sng" dirty="0">
                <a:latin typeface="Arial Narrow" pitchFamily="34" charset="0"/>
              </a:rPr>
              <a:t>P2:</a:t>
            </a:r>
            <a:r>
              <a:rPr lang="en-US" sz="1800" b="1" dirty="0">
                <a:latin typeface="Arial Narrow" pitchFamily="34" charset="0"/>
              </a:rPr>
              <a:t>	</a:t>
            </a:r>
          </a:p>
          <a:p>
            <a:pPr algn="just" eaLnBrk="1" hangingPunct="1"/>
            <a:endParaRPr lang="en-US" sz="1800" b="1" dirty="0">
              <a:latin typeface="Arial Narrow" pitchFamily="34" charset="0"/>
            </a:endParaRPr>
          </a:p>
          <a:p>
            <a:pPr algn="just" eaLnBrk="1" hangingPunct="1">
              <a:buAutoNum type="alphaLcParenBoth" startAt="2"/>
            </a:pPr>
            <a:r>
              <a:rPr lang="en-US" sz="1800" b="1" dirty="0">
                <a:latin typeface="Arial Narrow" pitchFamily="34" charset="0"/>
              </a:rPr>
              <a:t>A block cipher with a key length of 256 bits is encrypting a clear text with a</a:t>
            </a:r>
          </a:p>
          <a:p>
            <a:pPr marL="0" indent="0" algn="just" eaLnBrk="1" hangingPunct="1"/>
            <a:r>
              <a:rPr lang="en-US" sz="1800" b="1" dirty="0">
                <a:latin typeface="Arial Narrow" pitchFamily="34" charset="0"/>
              </a:rPr>
              <a:t>          block size of 1000 bit having a clear text entropy of 900 bits. </a:t>
            </a:r>
          </a:p>
          <a:p>
            <a:pPr algn="just" eaLnBrk="1" hangingPunct="1"/>
            <a:endParaRPr lang="en-US" sz="1800" b="1" dirty="0">
              <a:latin typeface="Arial Narrow" pitchFamily="34" charset="0"/>
            </a:endParaRPr>
          </a:p>
          <a:p>
            <a:pPr marL="0" indent="0" algn="just" eaLnBrk="1" hangingPunct="1"/>
            <a:r>
              <a:rPr lang="en-US" sz="1800" b="1" dirty="0">
                <a:latin typeface="Arial Narrow" pitchFamily="34" charset="0"/>
              </a:rPr>
              <a:t>           1. Compute the unicity distance of the cipher n</a:t>
            </a:r>
            <a:r>
              <a:rPr lang="en-US" sz="1800" b="1" baseline="-25000" dirty="0">
                <a:latin typeface="Arial Narrow" pitchFamily="34" charset="0"/>
              </a:rPr>
              <a:t>u</a:t>
            </a:r>
          </a:p>
          <a:p>
            <a:pPr marL="0" indent="0" algn="just" eaLnBrk="1" hangingPunct="1"/>
            <a:r>
              <a:rPr lang="en-US" sz="1800" b="1" baseline="-25000" dirty="0">
                <a:latin typeface="Arial Narrow" pitchFamily="34" charset="0"/>
              </a:rPr>
              <a:t> </a:t>
            </a:r>
            <a:r>
              <a:rPr lang="en-US" sz="1800" b="1" dirty="0">
                <a:latin typeface="Arial Narrow" pitchFamily="34" charset="0"/>
              </a:rPr>
              <a:t>          2. Compute the new unicity distance of the cipher if 500 random bits are </a:t>
            </a:r>
          </a:p>
          <a:p>
            <a:pPr marL="0" indent="0" algn="just" eaLnBrk="1" hangingPunct="1"/>
            <a:r>
              <a:rPr lang="en-US" sz="1800" b="1" dirty="0">
                <a:latin typeface="Arial Narrow" pitchFamily="34" charset="0"/>
              </a:rPr>
              <a:t>               appended to each clear text block</a:t>
            </a:r>
          </a:p>
          <a:p>
            <a:pPr marL="0" indent="0" algn="just" eaLnBrk="1" hangingPunct="1"/>
            <a:r>
              <a:rPr lang="en-US" sz="1800" b="1" dirty="0">
                <a:latin typeface="Arial Narrow" pitchFamily="34" charset="0"/>
              </a:rPr>
              <a:t>          3.  Is the cipher theoretically breakable after this modification if the attacker    </a:t>
            </a:r>
          </a:p>
          <a:p>
            <a:pPr marL="0" indent="0" algn="just" eaLnBrk="1" hangingPunct="1"/>
            <a:r>
              <a:rPr lang="en-US" sz="1800" b="1" dirty="0">
                <a:latin typeface="Arial Narrow" pitchFamily="34" charset="0"/>
              </a:rPr>
              <a:t>               can observe 2700 cipher text bits?    Why?</a:t>
            </a:r>
          </a:p>
        </p:txBody>
      </p:sp>
      <p:sp>
        <p:nvSpPr>
          <p:cNvPr id="10243" name="Text Box 3"/>
          <p:cNvSpPr txBox="1">
            <a:spLocks noChangeArrowheads="1"/>
          </p:cNvSpPr>
          <p:nvPr/>
        </p:nvSpPr>
        <p:spPr bwMode="auto">
          <a:xfrm>
            <a:off x="8080375" y="282713"/>
            <a:ext cx="590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a:solidFill>
                  <a:schemeClr val="tx1"/>
                </a:solidFill>
                <a:latin typeface="Times New Roman" pitchFamily="18" charset="0"/>
              </a:defRPr>
            </a:lvl1pPr>
            <a:lvl2pPr marL="742950" indent="-285750" eaLnBrk="0" hangingPunct="0">
              <a:defRPr sz="1400">
                <a:solidFill>
                  <a:schemeClr val="tx1"/>
                </a:solidFill>
                <a:latin typeface="Times New Roman" pitchFamily="18" charset="0"/>
              </a:defRPr>
            </a:lvl2pPr>
            <a:lvl3pPr marL="1143000" indent="-228600" eaLnBrk="0" hangingPunct="0">
              <a:defRPr sz="1400">
                <a:solidFill>
                  <a:schemeClr val="tx1"/>
                </a:solidFill>
                <a:latin typeface="Times New Roman" pitchFamily="18" charset="0"/>
              </a:defRPr>
            </a:lvl3pPr>
            <a:lvl4pPr marL="1600200" indent="-228600" eaLnBrk="0" hangingPunct="0">
              <a:defRPr sz="1400">
                <a:solidFill>
                  <a:schemeClr val="tx1"/>
                </a:solidFill>
                <a:latin typeface="Times New Roman" pitchFamily="18" charset="0"/>
              </a:defRPr>
            </a:lvl4pPr>
            <a:lvl5pPr marL="2057400" indent="-228600" eaLnBrk="0" hangingPunct="0">
              <a:defRPr sz="1400">
                <a:solidFill>
                  <a:schemeClr val="tx1"/>
                </a:solidFill>
                <a:latin typeface="Times New Roman" pitchFamily="18" charset="0"/>
              </a:defRPr>
            </a:lvl5pPr>
            <a:lvl6pPr marL="2514600" indent="-228600" algn="ctr" eaLnBrk="0" fontAlgn="base" hangingPunct="0">
              <a:spcBef>
                <a:spcPct val="0"/>
              </a:spcBef>
              <a:spcAft>
                <a:spcPct val="0"/>
              </a:spcAft>
              <a:defRPr sz="1400">
                <a:solidFill>
                  <a:schemeClr val="tx1"/>
                </a:solidFill>
                <a:latin typeface="Times New Roman" pitchFamily="18" charset="0"/>
              </a:defRPr>
            </a:lvl6pPr>
            <a:lvl7pPr marL="2971800" indent="-228600" algn="ctr" eaLnBrk="0" fontAlgn="base" hangingPunct="0">
              <a:spcBef>
                <a:spcPct val="0"/>
              </a:spcBef>
              <a:spcAft>
                <a:spcPct val="0"/>
              </a:spcAft>
              <a:defRPr sz="1400">
                <a:solidFill>
                  <a:schemeClr val="tx1"/>
                </a:solidFill>
                <a:latin typeface="Times New Roman" pitchFamily="18" charset="0"/>
              </a:defRPr>
            </a:lvl7pPr>
            <a:lvl8pPr marL="3429000" indent="-228600" algn="ctr" eaLnBrk="0" fontAlgn="base" hangingPunct="0">
              <a:spcBef>
                <a:spcPct val="0"/>
              </a:spcBef>
              <a:spcAft>
                <a:spcPct val="0"/>
              </a:spcAft>
              <a:defRPr sz="1400">
                <a:solidFill>
                  <a:schemeClr val="tx1"/>
                </a:solidFill>
                <a:latin typeface="Times New Roman" pitchFamily="18" charset="0"/>
              </a:defRPr>
            </a:lvl8pPr>
            <a:lvl9pPr marL="3886200" indent="-228600" algn="ctr" eaLnBrk="0" fontAlgn="base" hangingPunct="0">
              <a:spcBef>
                <a:spcPct val="0"/>
              </a:spcBef>
              <a:spcAft>
                <a:spcPct val="0"/>
              </a:spcAft>
              <a:defRPr sz="1400">
                <a:solidFill>
                  <a:schemeClr val="tx1"/>
                </a:solidFill>
                <a:latin typeface="Times New Roman" pitchFamily="18" charset="0"/>
              </a:defRPr>
            </a:lvl9pPr>
          </a:lstStyle>
          <a:p>
            <a:pPr eaLnBrk="1" hangingPunct="1"/>
            <a:r>
              <a:rPr lang="de-DE" sz="1800" b="1" dirty="0">
                <a:latin typeface="Arial Narrow" pitchFamily="34" charset="0"/>
              </a:rPr>
              <a:t>(9 P)</a:t>
            </a:r>
          </a:p>
        </p:txBody>
      </p:sp>
      <p:sp>
        <p:nvSpPr>
          <p:cNvPr id="4" name="Text Box 2"/>
          <p:cNvSpPr txBox="1">
            <a:spLocks noChangeArrowheads="1"/>
          </p:cNvSpPr>
          <p:nvPr/>
        </p:nvSpPr>
        <p:spPr bwMode="auto">
          <a:xfrm>
            <a:off x="787174" y="3041832"/>
            <a:ext cx="995362" cy="366713"/>
          </a:xfrm>
          <a:prstGeom prst="rect">
            <a:avLst/>
          </a:prstGeom>
          <a:noFill/>
          <a:ln w="9525">
            <a:noFill/>
            <a:miter lim="800000"/>
            <a:headEnd/>
            <a:tailEnd/>
          </a:ln>
          <a:effectLst/>
        </p:spPr>
        <p:txBody>
          <a:bodyPr wrap="none">
            <a:spAutoFit/>
          </a:bodyPr>
          <a:lstStyle/>
          <a:p>
            <a:pPr>
              <a:defRPr/>
            </a:pPr>
            <a:r>
              <a:rPr lang="en-US" sz="1800" b="1" u="sng" dirty="0">
                <a:effectLst>
                  <a:outerShdw blurRad="38100" dist="38100" dir="2700000" algn="tl">
                    <a:srgbClr val="C0C0C0"/>
                  </a:outerShdw>
                </a:effectLst>
                <a:latin typeface="Arial Narrow" pitchFamily="34" charset="0"/>
              </a:rPr>
              <a:t>Solution:</a:t>
            </a:r>
          </a:p>
        </p:txBody>
      </p:sp>
      <p:sp>
        <p:nvSpPr>
          <p:cNvPr id="5" name="Text Box 4"/>
          <p:cNvSpPr txBox="1">
            <a:spLocks noChangeArrowheads="1"/>
          </p:cNvSpPr>
          <p:nvPr/>
        </p:nvSpPr>
        <p:spPr bwMode="auto">
          <a:xfrm>
            <a:off x="1058854" y="3411942"/>
            <a:ext cx="3883092" cy="340735"/>
          </a:xfrm>
          <a:prstGeom prst="rect">
            <a:avLst/>
          </a:prstGeom>
          <a:noFill/>
          <a:ln w="9525">
            <a:noFill/>
            <a:miter lim="800000"/>
            <a:headEnd/>
            <a:tailEnd/>
          </a:ln>
        </p:spPr>
        <p:txBody>
          <a:bodyPr wrap="none" lIns="90000" tIns="46800" rIns="90000" bIns="46800">
            <a:spAutoFit/>
          </a:bodyPr>
          <a:lstStyle/>
          <a:p>
            <a:pPr algn="l"/>
            <a:r>
              <a:rPr lang="de-DE" sz="1600" dirty="0">
                <a:latin typeface="Arial Narrow" pitchFamily="34" charset="0"/>
              </a:rPr>
              <a:t>K= 256 Bits,   H(x)=900  Bits,   N= 1000 Bits, r = ?</a:t>
            </a:r>
          </a:p>
        </p:txBody>
      </p:sp>
      <p:sp>
        <p:nvSpPr>
          <p:cNvPr id="6" name="Text Box 8"/>
          <p:cNvSpPr txBox="1">
            <a:spLocks noChangeArrowheads="1"/>
          </p:cNvSpPr>
          <p:nvPr/>
        </p:nvSpPr>
        <p:spPr bwMode="auto">
          <a:xfrm>
            <a:off x="741363" y="3734881"/>
            <a:ext cx="2337797" cy="340735"/>
          </a:xfrm>
          <a:prstGeom prst="rect">
            <a:avLst/>
          </a:prstGeom>
          <a:noFill/>
          <a:ln w="9525">
            <a:noFill/>
            <a:miter lim="800000"/>
            <a:headEnd/>
            <a:tailEnd/>
          </a:ln>
        </p:spPr>
        <p:txBody>
          <a:bodyPr wrap="none" lIns="90000" tIns="46800" rIns="90000" bIns="46800">
            <a:spAutoFit/>
          </a:bodyPr>
          <a:lstStyle/>
          <a:p>
            <a:pPr algn="l"/>
            <a:r>
              <a:rPr lang="de-DE" sz="1600" dirty="0">
                <a:latin typeface="Arial Narrow" pitchFamily="34" charset="0"/>
              </a:rPr>
              <a:t>1.    Unicity distance  n</a:t>
            </a:r>
            <a:r>
              <a:rPr lang="de-DE" sz="1600" baseline="-25000" dirty="0">
                <a:latin typeface="Arial Narrow" pitchFamily="34" charset="0"/>
              </a:rPr>
              <a:t>u</a:t>
            </a:r>
            <a:r>
              <a:rPr lang="de-DE" sz="1600" dirty="0">
                <a:latin typeface="Arial Narrow" pitchFamily="34" charset="0"/>
              </a:rPr>
              <a:t> = K/r</a:t>
            </a:r>
          </a:p>
        </p:txBody>
      </p:sp>
      <p:sp>
        <p:nvSpPr>
          <p:cNvPr id="7" name="Text Box 9"/>
          <p:cNvSpPr txBox="1">
            <a:spLocks noChangeArrowheads="1"/>
          </p:cNvSpPr>
          <p:nvPr/>
        </p:nvSpPr>
        <p:spPr bwMode="auto">
          <a:xfrm>
            <a:off x="1090613" y="4011783"/>
            <a:ext cx="5739369" cy="586957"/>
          </a:xfrm>
          <a:prstGeom prst="rect">
            <a:avLst/>
          </a:prstGeom>
          <a:noFill/>
          <a:ln w="9525">
            <a:noFill/>
            <a:miter lim="800000"/>
            <a:headEnd/>
            <a:tailEnd/>
          </a:ln>
        </p:spPr>
        <p:txBody>
          <a:bodyPr wrap="none" lIns="90000" tIns="46800" rIns="90000" bIns="46800">
            <a:spAutoFit/>
          </a:bodyPr>
          <a:lstStyle/>
          <a:p>
            <a:pPr algn="l"/>
            <a:r>
              <a:rPr lang="de-DE" sz="1600" dirty="0">
                <a:latin typeface="Arial Narrow" pitchFamily="34" charset="0"/>
              </a:rPr>
              <a:t>As             r = [ N – H(x) ] / N    </a:t>
            </a:r>
          </a:p>
          <a:p>
            <a:pPr algn="l"/>
            <a:r>
              <a:rPr lang="de-DE" sz="1600" dirty="0">
                <a:latin typeface="Arial Narrow" pitchFamily="34" charset="0"/>
              </a:rPr>
              <a:t>       =&gt;      r = (1000 – 900 ) / 1000 = 0.1  =&gt;  </a:t>
            </a:r>
            <a:r>
              <a:rPr lang="de-DE" sz="1600" b="1" dirty="0">
                <a:latin typeface="Arial Narrow" pitchFamily="34" charset="0"/>
              </a:rPr>
              <a:t>n</a:t>
            </a:r>
            <a:r>
              <a:rPr lang="de-DE" sz="1600" b="1" baseline="-25000" dirty="0">
                <a:latin typeface="Arial Narrow" pitchFamily="34" charset="0"/>
              </a:rPr>
              <a:t>u</a:t>
            </a:r>
            <a:r>
              <a:rPr lang="de-DE" sz="1600" b="1" dirty="0">
                <a:latin typeface="Arial Narrow" pitchFamily="34" charset="0"/>
              </a:rPr>
              <a:t> = </a:t>
            </a:r>
            <a:r>
              <a:rPr lang="de-DE" sz="1600" dirty="0">
                <a:latin typeface="Arial Narrow" pitchFamily="34" charset="0"/>
              </a:rPr>
              <a:t>K/r = 256/0.1 = </a:t>
            </a:r>
            <a:r>
              <a:rPr lang="de-DE" sz="1600" b="1" dirty="0">
                <a:latin typeface="Arial Narrow" pitchFamily="34" charset="0"/>
              </a:rPr>
              <a:t>2560 Bits</a:t>
            </a:r>
          </a:p>
        </p:txBody>
      </p:sp>
      <p:sp>
        <p:nvSpPr>
          <p:cNvPr id="8" name="Text Box 13"/>
          <p:cNvSpPr txBox="1">
            <a:spLocks noChangeArrowheads="1"/>
          </p:cNvSpPr>
          <p:nvPr/>
        </p:nvSpPr>
        <p:spPr bwMode="auto">
          <a:xfrm>
            <a:off x="746125" y="4576473"/>
            <a:ext cx="3299599" cy="1325620"/>
          </a:xfrm>
          <a:prstGeom prst="rect">
            <a:avLst/>
          </a:prstGeom>
          <a:noFill/>
          <a:ln w="9525">
            <a:noFill/>
            <a:miter lim="800000"/>
            <a:headEnd/>
            <a:tailEnd/>
          </a:ln>
        </p:spPr>
        <p:txBody>
          <a:bodyPr wrap="none" lIns="90000" tIns="46800" rIns="90000" bIns="46800">
            <a:spAutoFit/>
          </a:bodyPr>
          <a:lstStyle/>
          <a:p>
            <a:pPr marL="266700" indent="-266700" algn="l">
              <a:buFontTx/>
              <a:buAutoNum type="arabicPeriod" startAt="2"/>
            </a:pPr>
            <a:r>
              <a:rPr lang="de-DE" sz="1600" dirty="0">
                <a:latin typeface="Arial Narrow" pitchFamily="34" charset="0"/>
              </a:rPr>
              <a:t>  n‘</a:t>
            </a:r>
            <a:r>
              <a:rPr lang="de-DE" sz="1600" baseline="-25000" dirty="0">
                <a:latin typeface="Arial Narrow" pitchFamily="34" charset="0"/>
              </a:rPr>
              <a:t>u</a:t>
            </a:r>
            <a:r>
              <a:rPr lang="de-DE" sz="1600" dirty="0">
                <a:latin typeface="Arial Narrow" pitchFamily="34" charset="0"/>
              </a:rPr>
              <a:t> = [ ( L + N ) / N  ] </a:t>
            </a:r>
            <a:r>
              <a:rPr lang="en-US" sz="1600" dirty="0">
                <a:latin typeface="Arial Narrow" pitchFamily="34" charset="0"/>
              </a:rPr>
              <a:t>·</a:t>
            </a:r>
            <a:r>
              <a:rPr lang="de-DE" sz="1600" dirty="0">
                <a:latin typeface="Arial Narrow" pitchFamily="34" charset="0"/>
              </a:rPr>
              <a:t>   n</a:t>
            </a:r>
            <a:r>
              <a:rPr lang="de-DE" sz="1600" baseline="-25000" dirty="0">
                <a:latin typeface="Arial Narrow" pitchFamily="34" charset="0"/>
              </a:rPr>
              <a:t>u</a:t>
            </a:r>
            <a:r>
              <a:rPr lang="de-DE" sz="1600" dirty="0">
                <a:latin typeface="Arial Narrow" pitchFamily="34" charset="0"/>
              </a:rPr>
              <a:t> </a:t>
            </a:r>
          </a:p>
          <a:p>
            <a:pPr marL="266700" indent="-266700" algn="l"/>
            <a:r>
              <a:rPr lang="de-DE" sz="1600" dirty="0">
                <a:latin typeface="Arial Narrow" pitchFamily="34" charset="0"/>
              </a:rPr>
              <a:t>   </a:t>
            </a:r>
          </a:p>
          <a:p>
            <a:pPr marL="266700" indent="-266700" algn="l"/>
            <a:r>
              <a:rPr lang="de-DE" sz="1600" dirty="0">
                <a:latin typeface="Arial Narrow" pitchFamily="34" charset="0"/>
              </a:rPr>
              <a:t> 	  n‘</a:t>
            </a:r>
            <a:r>
              <a:rPr lang="de-DE" sz="1600" baseline="-25000" dirty="0">
                <a:latin typeface="Arial Narrow" pitchFamily="34" charset="0"/>
              </a:rPr>
              <a:t>u  </a:t>
            </a:r>
            <a:r>
              <a:rPr lang="de-DE" sz="1600" dirty="0">
                <a:latin typeface="Arial Narrow" pitchFamily="34" charset="0"/>
              </a:rPr>
              <a:t>=  [( 500 + 1000  ) / 1000] </a:t>
            </a:r>
            <a:r>
              <a:rPr lang="en-US" sz="1600" dirty="0">
                <a:latin typeface="Arial Narrow" pitchFamily="34" charset="0"/>
              </a:rPr>
              <a:t>·</a:t>
            </a:r>
            <a:r>
              <a:rPr lang="de-DE" sz="1600" dirty="0">
                <a:latin typeface="Arial Narrow" pitchFamily="34" charset="0"/>
              </a:rPr>
              <a:t>   2560</a:t>
            </a:r>
          </a:p>
          <a:p>
            <a:pPr marL="266700" indent="-266700" algn="l"/>
            <a:r>
              <a:rPr lang="de-DE" sz="1600" dirty="0">
                <a:latin typeface="Arial Narrow" pitchFamily="34" charset="0"/>
              </a:rPr>
              <a:t> </a:t>
            </a:r>
          </a:p>
          <a:p>
            <a:pPr marL="266700" indent="-266700" algn="l"/>
            <a:r>
              <a:rPr lang="de-DE" sz="1600" b="1" dirty="0">
                <a:latin typeface="Arial Narrow" pitchFamily="34" charset="0"/>
              </a:rPr>
              <a:t>        n‘</a:t>
            </a:r>
            <a:r>
              <a:rPr lang="de-DE" sz="1600" b="1" baseline="-25000" dirty="0">
                <a:latin typeface="Arial Narrow" pitchFamily="34" charset="0"/>
              </a:rPr>
              <a:t>u</a:t>
            </a:r>
            <a:r>
              <a:rPr lang="de-DE" sz="1600" b="1" dirty="0">
                <a:latin typeface="Arial Narrow" pitchFamily="34" charset="0"/>
              </a:rPr>
              <a:t> = 3840 Bits</a:t>
            </a:r>
          </a:p>
        </p:txBody>
      </p:sp>
      <p:sp>
        <p:nvSpPr>
          <p:cNvPr id="9" name="Text Box 14"/>
          <p:cNvSpPr txBox="1">
            <a:spLocks noChangeArrowheads="1"/>
          </p:cNvSpPr>
          <p:nvPr/>
        </p:nvSpPr>
        <p:spPr bwMode="auto">
          <a:xfrm>
            <a:off x="720045" y="5927908"/>
            <a:ext cx="7939046" cy="587375"/>
          </a:xfrm>
          <a:prstGeom prst="rect">
            <a:avLst/>
          </a:prstGeom>
          <a:noFill/>
          <a:ln w="9525">
            <a:noFill/>
            <a:miter lim="800000"/>
            <a:headEnd/>
            <a:tailEnd/>
          </a:ln>
        </p:spPr>
        <p:txBody>
          <a:bodyPr wrap="square" lIns="90000" tIns="46800" rIns="90000" bIns="46800">
            <a:spAutoFit/>
          </a:bodyPr>
          <a:lstStyle/>
          <a:p>
            <a:pPr marL="179388" indent="-179388" algn="l"/>
            <a:r>
              <a:rPr lang="en-US" sz="1600" dirty="0">
                <a:latin typeface="Arial Narrow" pitchFamily="34" charset="0"/>
              </a:rPr>
              <a:t>3.   The number of observed cipher text bits is only 2700 bits and is </a:t>
            </a:r>
            <a:r>
              <a:rPr lang="en-US" sz="1600" b="1" dirty="0">
                <a:solidFill>
                  <a:srgbClr val="FF0000"/>
                </a:solidFill>
                <a:latin typeface="Arial Narrow" pitchFamily="34" charset="0"/>
              </a:rPr>
              <a:t>less</a:t>
            </a:r>
            <a:r>
              <a:rPr lang="en-US" sz="1600" dirty="0">
                <a:latin typeface="Arial Narrow" pitchFamily="34" charset="0"/>
              </a:rPr>
              <a:t> than the </a:t>
            </a:r>
            <a:r>
              <a:rPr lang="en-US" sz="1600" dirty="0" err="1">
                <a:latin typeface="Arial Narrow" pitchFamily="34" charset="0"/>
              </a:rPr>
              <a:t>unicity</a:t>
            </a:r>
            <a:r>
              <a:rPr lang="en-US" sz="1600" dirty="0">
                <a:latin typeface="Arial Narrow" pitchFamily="34" charset="0"/>
              </a:rPr>
              <a:t> distance                                                    (3840 bits). Therefore, the cipher is theoretically </a:t>
            </a:r>
            <a:r>
              <a:rPr lang="en-US" sz="1600" b="1" dirty="0">
                <a:solidFill>
                  <a:srgbClr val="FF0000"/>
                </a:solidFill>
                <a:latin typeface="Arial Narrow" pitchFamily="34" charset="0"/>
              </a:rPr>
              <a:t>not</a:t>
            </a:r>
            <a:r>
              <a:rPr lang="en-US" sz="1600" dirty="0">
                <a:latin typeface="Arial Narrow" pitchFamily="34" charset="0"/>
              </a:rPr>
              <a:t> possible to break</a:t>
            </a:r>
          </a:p>
        </p:txBody>
      </p:sp>
      <p:sp>
        <p:nvSpPr>
          <p:cNvPr id="10" name="Textfeld 9"/>
          <p:cNvSpPr txBox="1"/>
          <p:nvPr/>
        </p:nvSpPr>
        <p:spPr>
          <a:xfrm>
            <a:off x="7603632" y="3857894"/>
            <a:ext cx="274435" cy="307777"/>
          </a:xfrm>
          <a:prstGeom prst="rect">
            <a:avLst/>
          </a:prstGeom>
          <a:noFill/>
          <a:ln>
            <a:solidFill>
              <a:schemeClr val="tx1"/>
            </a:solidFill>
          </a:ln>
        </p:spPr>
        <p:txBody>
          <a:bodyPr wrap="none" rtlCol="0">
            <a:spAutoFit/>
          </a:bodyPr>
          <a:lstStyle/>
          <a:p>
            <a:r>
              <a:rPr lang="de-DE" dirty="0"/>
              <a:t>4</a:t>
            </a:r>
          </a:p>
        </p:txBody>
      </p:sp>
      <p:sp>
        <p:nvSpPr>
          <p:cNvPr id="11" name="Textfeld 10"/>
          <p:cNvSpPr txBox="1"/>
          <p:nvPr/>
        </p:nvSpPr>
        <p:spPr>
          <a:xfrm>
            <a:off x="5746610" y="4925933"/>
            <a:ext cx="274435" cy="307777"/>
          </a:xfrm>
          <a:prstGeom prst="rect">
            <a:avLst/>
          </a:prstGeom>
          <a:noFill/>
          <a:ln>
            <a:solidFill>
              <a:schemeClr val="tx1"/>
            </a:solidFill>
          </a:ln>
        </p:spPr>
        <p:txBody>
          <a:bodyPr wrap="none" rtlCol="0">
            <a:spAutoFit/>
          </a:bodyPr>
          <a:lstStyle/>
          <a:p>
            <a:r>
              <a:rPr lang="de-DE" dirty="0"/>
              <a:t>3</a:t>
            </a:r>
          </a:p>
        </p:txBody>
      </p:sp>
      <p:sp>
        <p:nvSpPr>
          <p:cNvPr id="12" name="Textfeld 11"/>
          <p:cNvSpPr txBox="1"/>
          <p:nvPr/>
        </p:nvSpPr>
        <p:spPr>
          <a:xfrm>
            <a:off x="8120464" y="6067706"/>
            <a:ext cx="274435" cy="307777"/>
          </a:xfrm>
          <a:prstGeom prst="rect">
            <a:avLst/>
          </a:prstGeom>
          <a:noFill/>
          <a:ln>
            <a:solidFill>
              <a:schemeClr val="tx1"/>
            </a:solidFill>
          </a:ln>
        </p:spPr>
        <p:txBody>
          <a:bodyPr wrap="none" rtlCol="0">
            <a:spAutoFit/>
          </a:bodyPr>
          <a:lstStyle/>
          <a:p>
            <a:r>
              <a:rPr lang="de-DE" dirty="0"/>
              <a:t>2</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496888" y="352425"/>
            <a:ext cx="6873875"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33400" indent="-533400" eaLnBrk="0" hangingPunct="0">
              <a:defRPr sz="1400">
                <a:solidFill>
                  <a:schemeClr val="tx1"/>
                </a:solidFill>
                <a:latin typeface="Times New Roman" pitchFamily="18" charset="0"/>
              </a:defRPr>
            </a:lvl1pPr>
            <a:lvl2pPr marL="742950" indent="-285750" eaLnBrk="0" hangingPunct="0">
              <a:defRPr sz="1400">
                <a:solidFill>
                  <a:schemeClr val="tx1"/>
                </a:solidFill>
                <a:latin typeface="Times New Roman" pitchFamily="18" charset="0"/>
              </a:defRPr>
            </a:lvl2pPr>
            <a:lvl3pPr marL="1143000" indent="-228600" eaLnBrk="0" hangingPunct="0">
              <a:defRPr sz="1400">
                <a:solidFill>
                  <a:schemeClr val="tx1"/>
                </a:solidFill>
                <a:latin typeface="Times New Roman" pitchFamily="18" charset="0"/>
              </a:defRPr>
            </a:lvl3pPr>
            <a:lvl4pPr marL="1600200" indent="-228600" eaLnBrk="0" hangingPunct="0">
              <a:defRPr sz="1400">
                <a:solidFill>
                  <a:schemeClr val="tx1"/>
                </a:solidFill>
                <a:latin typeface="Times New Roman" pitchFamily="18" charset="0"/>
              </a:defRPr>
            </a:lvl4pPr>
            <a:lvl5pPr marL="2057400" indent="-228600" eaLnBrk="0" hangingPunct="0">
              <a:defRPr sz="1400">
                <a:solidFill>
                  <a:schemeClr val="tx1"/>
                </a:solidFill>
                <a:latin typeface="Times New Roman" pitchFamily="18" charset="0"/>
              </a:defRPr>
            </a:lvl5pPr>
            <a:lvl6pPr marL="2514600" indent="-228600" algn="ctr" eaLnBrk="0" fontAlgn="base" hangingPunct="0">
              <a:spcBef>
                <a:spcPct val="0"/>
              </a:spcBef>
              <a:spcAft>
                <a:spcPct val="0"/>
              </a:spcAft>
              <a:defRPr sz="1400">
                <a:solidFill>
                  <a:schemeClr val="tx1"/>
                </a:solidFill>
                <a:latin typeface="Times New Roman" pitchFamily="18" charset="0"/>
              </a:defRPr>
            </a:lvl6pPr>
            <a:lvl7pPr marL="2971800" indent="-228600" algn="ctr" eaLnBrk="0" fontAlgn="base" hangingPunct="0">
              <a:spcBef>
                <a:spcPct val="0"/>
              </a:spcBef>
              <a:spcAft>
                <a:spcPct val="0"/>
              </a:spcAft>
              <a:defRPr sz="1400">
                <a:solidFill>
                  <a:schemeClr val="tx1"/>
                </a:solidFill>
                <a:latin typeface="Times New Roman" pitchFamily="18" charset="0"/>
              </a:defRPr>
            </a:lvl7pPr>
            <a:lvl8pPr marL="3429000" indent="-228600" algn="ctr" eaLnBrk="0" fontAlgn="base" hangingPunct="0">
              <a:spcBef>
                <a:spcPct val="0"/>
              </a:spcBef>
              <a:spcAft>
                <a:spcPct val="0"/>
              </a:spcAft>
              <a:defRPr sz="1400">
                <a:solidFill>
                  <a:schemeClr val="tx1"/>
                </a:solidFill>
                <a:latin typeface="Times New Roman" pitchFamily="18" charset="0"/>
              </a:defRPr>
            </a:lvl8pPr>
            <a:lvl9pPr marL="3886200" indent="-228600" algn="ctr" eaLnBrk="0" fontAlgn="base" hangingPunct="0">
              <a:spcBef>
                <a:spcPct val="0"/>
              </a:spcBef>
              <a:spcAft>
                <a:spcPct val="0"/>
              </a:spcAft>
              <a:defRPr sz="1400">
                <a:solidFill>
                  <a:schemeClr val="tx1"/>
                </a:solidFill>
                <a:latin typeface="Times New Roman" pitchFamily="18" charset="0"/>
              </a:defRPr>
            </a:lvl9pPr>
          </a:lstStyle>
          <a:p>
            <a:pPr algn="just" eaLnBrk="1" hangingPunct="1"/>
            <a:r>
              <a:rPr lang="en-US" sz="1800" b="1" u="sng" dirty="0">
                <a:solidFill>
                  <a:srgbClr val="000000"/>
                </a:solidFill>
                <a:latin typeface="Arial Narrow" pitchFamily="34" charset="0"/>
              </a:rPr>
              <a:t>P3:</a:t>
            </a:r>
            <a:r>
              <a:rPr lang="en-US" sz="1800" b="1" dirty="0">
                <a:solidFill>
                  <a:srgbClr val="000000"/>
                </a:solidFill>
                <a:latin typeface="Arial Narrow" pitchFamily="34" charset="0"/>
              </a:rPr>
              <a:t>	Compute the multiplicative inverse of (011000000)</a:t>
            </a:r>
            <a:r>
              <a:rPr lang="en-US" sz="1800" b="1" baseline="-25000" dirty="0">
                <a:solidFill>
                  <a:srgbClr val="000000"/>
                </a:solidFill>
                <a:latin typeface="Arial Narrow" pitchFamily="34" charset="0"/>
              </a:rPr>
              <a:t>2</a:t>
            </a:r>
            <a:r>
              <a:rPr lang="en-US" sz="1800" b="1" dirty="0">
                <a:solidFill>
                  <a:srgbClr val="000000"/>
                </a:solidFill>
                <a:latin typeface="Arial Narrow" pitchFamily="34" charset="0"/>
              </a:rPr>
              <a:t> </a:t>
            </a:r>
          </a:p>
          <a:p>
            <a:pPr algn="just" eaLnBrk="1" hangingPunct="1"/>
            <a:r>
              <a:rPr lang="en-US" sz="1800" b="1" dirty="0">
                <a:solidFill>
                  <a:srgbClr val="000000"/>
                </a:solidFill>
                <a:latin typeface="Arial Narrow" pitchFamily="34" charset="0"/>
              </a:rPr>
              <a:t>           modulo P(x) </a:t>
            </a:r>
            <a:r>
              <a:rPr lang="en-US" sz="2000" b="1" dirty="0">
                <a:solidFill>
                  <a:srgbClr val="000000"/>
                </a:solidFill>
                <a:latin typeface="Arial Narrow" pitchFamily="34" charset="0"/>
              </a:rPr>
              <a:t>= </a:t>
            </a:r>
            <a:r>
              <a:rPr lang="en-US" sz="1800" b="1" dirty="0">
                <a:solidFill>
                  <a:srgbClr val="000000"/>
                </a:solidFill>
                <a:latin typeface="Arial Narrow" pitchFamily="34" charset="0"/>
              </a:rPr>
              <a:t>(110110001)</a:t>
            </a:r>
            <a:r>
              <a:rPr lang="en-US" sz="1800" b="1" baseline="-25000" dirty="0">
                <a:solidFill>
                  <a:srgbClr val="000000"/>
                </a:solidFill>
                <a:latin typeface="Arial Narrow" pitchFamily="34" charset="0"/>
              </a:rPr>
              <a:t>2</a:t>
            </a:r>
            <a:r>
              <a:rPr lang="en-US" sz="1600" b="1" dirty="0">
                <a:solidFill>
                  <a:srgbClr val="000000"/>
                </a:solidFill>
                <a:latin typeface="Arial Narrow" pitchFamily="34" charset="0"/>
              </a:rPr>
              <a:t> </a:t>
            </a:r>
            <a:r>
              <a:rPr lang="de-DE" sz="1800" b="1" dirty="0">
                <a:solidFill>
                  <a:srgbClr val="000000"/>
                </a:solidFill>
                <a:latin typeface="Arial Narrow" pitchFamily="34" charset="0"/>
              </a:rPr>
              <a:t>and verify your result!</a:t>
            </a:r>
            <a:endParaRPr lang="en-US" sz="1800" b="1" dirty="0">
              <a:solidFill>
                <a:srgbClr val="000000"/>
              </a:solidFill>
              <a:latin typeface="Arial Narrow" pitchFamily="34" charset="0"/>
            </a:endParaRPr>
          </a:p>
        </p:txBody>
      </p:sp>
      <p:sp>
        <p:nvSpPr>
          <p:cNvPr id="15363" name="Text Box 3"/>
          <p:cNvSpPr txBox="1">
            <a:spLocks noChangeArrowheads="1"/>
          </p:cNvSpPr>
          <p:nvPr/>
        </p:nvSpPr>
        <p:spPr bwMode="auto">
          <a:xfrm>
            <a:off x="8013700" y="514350"/>
            <a:ext cx="590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a:solidFill>
                  <a:schemeClr val="tx1"/>
                </a:solidFill>
                <a:latin typeface="Times New Roman" pitchFamily="18" charset="0"/>
              </a:defRPr>
            </a:lvl1pPr>
            <a:lvl2pPr marL="742950" indent="-285750" eaLnBrk="0" hangingPunct="0">
              <a:defRPr sz="1400">
                <a:solidFill>
                  <a:schemeClr val="tx1"/>
                </a:solidFill>
                <a:latin typeface="Times New Roman" pitchFamily="18" charset="0"/>
              </a:defRPr>
            </a:lvl2pPr>
            <a:lvl3pPr marL="1143000" indent="-228600" eaLnBrk="0" hangingPunct="0">
              <a:defRPr sz="1400">
                <a:solidFill>
                  <a:schemeClr val="tx1"/>
                </a:solidFill>
                <a:latin typeface="Times New Roman" pitchFamily="18" charset="0"/>
              </a:defRPr>
            </a:lvl3pPr>
            <a:lvl4pPr marL="1600200" indent="-228600" eaLnBrk="0" hangingPunct="0">
              <a:defRPr sz="1400">
                <a:solidFill>
                  <a:schemeClr val="tx1"/>
                </a:solidFill>
                <a:latin typeface="Times New Roman" pitchFamily="18" charset="0"/>
              </a:defRPr>
            </a:lvl4pPr>
            <a:lvl5pPr marL="2057400" indent="-228600" eaLnBrk="0" hangingPunct="0">
              <a:defRPr sz="1400">
                <a:solidFill>
                  <a:schemeClr val="tx1"/>
                </a:solidFill>
                <a:latin typeface="Times New Roman" pitchFamily="18" charset="0"/>
              </a:defRPr>
            </a:lvl5pPr>
            <a:lvl6pPr marL="2514600" indent="-228600" algn="ctr" eaLnBrk="0" fontAlgn="base" hangingPunct="0">
              <a:spcBef>
                <a:spcPct val="0"/>
              </a:spcBef>
              <a:spcAft>
                <a:spcPct val="0"/>
              </a:spcAft>
              <a:defRPr sz="1400">
                <a:solidFill>
                  <a:schemeClr val="tx1"/>
                </a:solidFill>
                <a:latin typeface="Times New Roman" pitchFamily="18" charset="0"/>
              </a:defRPr>
            </a:lvl6pPr>
            <a:lvl7pPr marL="2971800" indent="-228600" algn="ctr" eaLnBrk="0" fontAlgn="base" hangingPunct="0">
              <a:spcBef>
                <a:spcPct val="0"/>
              </a:spcBef>
              <a:spcAft>
                <a:spcPct val="0"/>
              </a:spcAft>
              <a:defRPr sz="1400">
                <a:solidFill>
                  <a:schemeClr val="tx1"/>
                </a:solidFill>
                <a:latin typeface="Times New Roman" pitchFamily="18" charset="0"/>
              </a:defRPr>
            </a:lvl7pPr>
            <a:lvl8pPr marL="3429000" indent="-228600" algn="ctr" eaLnBrk="0" fontAlgn="base" hangingPunct="0">
              <a:spcBef>
                <a:spcPct val="0"/>
              </a:spcBef>
              <a:spcAft>
                <a:spcPct val="0"/>
              </a:spcAft>
              <a:defRPr sz="1400">
                <a:solidFill>
                  <a:schemeClr val="tx1"/>
                </a:solidFill>
                <a:latin typeface="Times New Roman" pitchFamily="18" charset="0"/>
              </a:defRPr>
            </a:lvl8pPr>
            <a:lvl9pPr marL="3886200" indent="-228600" algn="ctr" eaLnBrk="0" fontAlgn="base" hangingPunct="0">
              <a:spcBef>
                <a:spcPct val="0"/>
              </a:spcBef>
              <a:spcAft>
                <a:spcPct val="0"/>
              </a:spcAft>
              <a:defRPr sz="1400">
                <a:solidFill>
                  <a:schemeClr val="tx1"/>
                </a:solidFill>
                <a:latin typeface="Times New Roman" pitchFamily="18" charset="0"/>
              </a:defRPr>
            </a:lvl9pPr>
          </a:lstStyle>
          <a:p>
            <a:pPr eaLnBrk="1" hangingPunct="1"/>
            <a:r>
              <a:rPr lang="de-DE" sz="1800" b="1" dirty="0">
                <a:solidFill>
                  <a:srgbClr val="000000"/>
                </a:solidFill>
                <a:latin typeface="Arial Narrow" pitchFamily="34" charset="0"/>
              </a:rPr>
              <a:t>(7 P)</a:t>
            </a:r>
          </a:p>
        </p:txBody>
      </p:sp>
      <p:sp>
        <p:nvSpPr>
          <p:cNvPr id="2" name="Text Box 2"/>
          <p:cNvSpPr txBox="1">
            <a:spLocks noChangeArrowheads="1"/>
          </p:cNvSpPr>
          <p:nvPr/>
        </p:nvSpPr>
        <p:spPr bwMode="auto">
          <a:xfrm>
            <a:off x="725772" y="1367012"/>
            <a:ext cx="995363" cy="366713"/>
          </a:xfrm>
          <a:prstGeom prst="rect">
            <a:avLst/>
          </a:prstGeom>
          <a:noFill/>
          <a:ln w="9525">
            <a:noFill/>
            <a:miter lim="800000"/>
            <a:headEnd/>
            <a:tailEnd/>
          </a:ln>
          <a:effectLst/>
        </p:spPr>
        <p:txBody>
          <a:bodyPr wrap="none">
            <a:spAutoFit/>
          </a:bodyPr>
          <a:lstStyle/>
          <a:p>
            <a:pPr>
              <a:defRPr/>
            </a:pPr>
            <a:r>
              <a:rPr lang="en-US" sz="1800" b="1" u="sng" dirty="0">
                <a:solidFill>
                  <a:srgbClr val="000000"/>
                </a:solidFill>
                <a:effectLst>
                  <a:outerShdw blurRad="38100" dist="38100" dir="2700000" algn="tl">
                    <a:srgbClr val="C0C0C0"/>
                  </a:outerShdw>
                </a:effectLst>
                <a:latin typeface="Arial Narrow" pitchFamily="34" charset="0"/>
              </a:rPr>
              <a:t>Solution:</a:t>
            </a:r>
          </a:p>
        </p:txBody>
      </p:sp>
      <p:sp>
        <p:nvSpPr>
          <p:cNvPr id="23" name="Text Box 49"/>
          <p:cNvSpPr txBox="1">
            <a:spLocks noChangeArrowheads="1"/>
          </p:cNvSpPr>
          <p:nvPr/>
        </p:nvSpPr>
        <p:spPr bwMode="auto">
          <a:xfrm>
            <a:off x="771525" y="4800118"/>
            <a:ext cx="1153114" cy="309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lvl1pPr defTabSz="762000" eaLnBrk="0" hangingPunct="0">
              <a:defRPr sz="1400">
                <a:solidFill>
                  <a:schemeClr val="tx1"/>
                </a:solidFill>
                <a:latin typeface="Times New Roman" pitchFamily="18" charset="0"/>
              </a:defRPr>
            </a:lvl1pPr>
            <a:lvl2pPr marL="742950" indent="-285750" defTabSz="762000" eaLnBrk="0" hangingPunct="0">
              <a:defRPr sz="1400">
                <a:solidFill>
                  <a:schemeClr val="tx1"/>
                </a:solidFill>
                <a:latin typeface="Times New Roman" pitchFamily="18" charset="0"/>
              </a:defRPr>
            </a:lvl2pPr>
            <a:lvl3pPr marL="1143000" indent="-228600" defTabSz="762000" eaLnBrk="0" hangingPunct="0">
              <a:defRPr sz="1400">
                <a:solidFill>
                  <a:schemeClr val="tx1"/>
                </a:solidFill>
                <a:latin typeface="Times New Roman" pitchFamily="18" charset="0"/>
              </a:defRPr>
            </a:lvl3pPr>
            <a:lvl4pPr marL="1600200" indent="-228600" defTabSz="762000" eaLnBrk="0" hangingPunct="0">
              <a:defRPr sz="1400">
                <a:solidFill>
                  <a:schemeClr val="tx1"/>
                </a:solidFill>
                <a:latin typeface="Times New Roman" pitchFamily="18" charset="0"/>
              </a:defRPr>
            </a:lvl4pPr>
            <a:lvl5pPr marL="2057400" indent="-228600" defTabSz="762000" eaLnBrk="0" hangingPunct="0">
              <a:defRPr sz="1400">
                <a:solidFill>
                  <a:schemeClr val="tx1"/>
                </a:solidFill>
                <a:latin typeface="Times New Roman" pitchFamily="18" charset="0"/>
              </a:defRPr>
            </a:lvl5pPr>
            <a:lvl6pPr marL="2514600" indent="-228600" algn="ctr" defTabSz="762000" eaLnBrk="0" fontAlgn="base" hangingPunct="0">
              <a:spcBef>
                <a:spcPct val="0"/>
              </a:spcBef>
              <a:spcAft>
                <a:spcPct val="0"/>
              </a:spcAft>
              <a:defRPr sz="1400">
                <a:solidFill>
                  <a:schemeClr val="tx1"/>
                </a:solidFill>
                <a:latin typeface="Times New Roman" pitchFamily="18" charset="0"/>
              </a:defRPr>
            </a:lvl6pPr>
            <a:lvl7pPr marL="2971800" indent="-228600" algn="ctr" defTabSz="762000" eaLnBrk="0" fontAlgn="base" hangingPunct="0">
              <a:spcBef>
                <a:spcPct val="0"/>
              </a:spcBef>
              <a:spcAft>
                <a:spcPct val="0"/>
              </a:spcAft>
              <a:defRPr sz="1400">
                <a:solidFill>
                  <a:schemeClr val="tx1"/>
                </a:solidFill>
                <a:latin typeface="Times New Roman" pitchFamily="18" charset="0"/>
              </a:defRPr>
            </a:lvl7pPr>
            <a:lvl8pPr marL="3429000" indent="-228600" algn="ctr" defTabSz="762000" eaLnBrk="0" fontAlgn="base" hangingPunct="0">
              <a:spcBef>
                <a:spcPct val="0"/>
              </a:spcBef>
              <a:spcAft>
                <a:spcPct val="0"/>
              </a:spcAft>
              <a:defRPr sz="1400">
                <a:solidFill>
                  <a:schemeClr val="tx1"/>
                </a:solidFill>
                <a:latin typeface="Times New Roman" pitchFamily="18" charset="0"/>
              </a:defRPr>
            </a:lvl8pPr>
            <a:lvl9pPr marL="3886200" indent="-228600" algn="ctr" defTabSz="762000" eaLnBrk="0" fontAlgn="base" hangingPunct="0">
              <a:spcBef>
                <a:spcPct val="0"/>
              </a:spcBef>
              <a:spcAft>
                <a:spcPct val="0"/>
              </a:spcAft>
              <a:defRPr sz="1400">
                <a:solidFill>
                  <a:schemeClr val="tx1"/>
                </a:solidFill>
                <a:latin typeface="Times New Roman" pitchFamily="18" charset="0"/>
              </a:defRPr>
            </a:lvl9pPr>
          </a:lstStyle>
          <a:p>
            <a:pPr algn="l"/>
            <a:r>
              <a:rPr lang="en-US" b="1" dirty="0">
                <a:solidFill>
                  <a:srgbClr val="000000"/>
                </a:solidFill>
                <a:latin typeface="Arial Narrow" pitchFamily="34" charset="0"/>
              </a:rPr>
              <a:t>   </a:t>
            </a:r>
            <a:r>
              <a:rPr lang="en-US" b="1" u="sng" dirty="0">
                <a:solidFill>
                  <a:srgbClr val="000000"/>
                </a:solidFill>
                <a:latin typeface="Arial Narrow" pitchFamily="34" charset="0"/>
              </a:rPr>
              <a:t>Verification:</a:t>
            </a:r>
            <a:endParaRPr lang="en-GB" b="1" u="sng" dirty="0">
              <a:solidFill>
                <a:srgbClr val="000000"/>
              </a:solidFill>
              <a:latin typeface="Arial Narrow" pitchFamily="34" charset="0"/>
            </a:endParaRPr>
          </a:p>
        </p:txBody>
      </p:sp>
      <p:sp>
        <p:nvSpPr>
          <p:cNvPr id="24" name="Rectangle 7"/>
          <p:cNvSpPr>
            <a:spLocks noChangeArrowheads="1"/>
          </p:cNvSpPr>
          <p:nvPr/>
        </p:nvSpPr>
        <p:spPr bwMode="auto">
          <a:xfrm>
            <a:off x="1039813" y="2565840"/>
            <a:ext cx="7477125" cy="317500"/>
          </a:xfrm>
          <a:prstGeom prst="rect">
            <a:avLst/>
          </a:prstGeom>
          <a:noFill/>
          <a:ln w="12700">
            <a:solidFill>
              <a:schemeClr val="tx1"/>
            </a:solidFill>
            <a:miter lim="800000"/>
            <a:headEnd/>
            <a:tailEnd/>
          </a:ln>
        </p:spPr>
        <p:txBody>
          <a:bodyPr lIns="90000" tIns="46800" rIns="90000" bIns="46800" anchor="ctr">
            <a:spAutoFit/>
          </a:bodyPr>
          <a:lstStyle/>
          <a:p>
            <a:endParaRPr lang="en-US"/>
          </a:p>
        </p:txBody>
      </p:sp>
      <p:sp>
        <p:nvSpPr>
          <p:cNvPr id="25" name="Line 8"/>
          <p:cNvSpPr>
            <a:spLocks noChangeShapeType="1"/>
          </p:cNvSpPr>
          <p:nvPr/>
        </p:nvSpPr>
        <p:spPr bwMode="auto">
          <a:xfrm>
            <a:off x="1068388" y="2473765"/>
            <a:ext cx="7467600" cy="0"/>
          </a:xfrm>
          <a:prstGeom prst="line">
            <a:avLst/>
          </a:prstGeom>
          <a:noFill/>
          <a:ln w="12700">
            <a:solidFill>
              <a:schemeClr val="tx1"/>
            </a:solidFill>
            <a:round/>
            <a:headEnd/>
            <a:tailEnd/>
          </a:ln>
        </p:spPr>
        <p:txBody>
          <a:bodyPr lIns="90000" tIns="46800" rIns="90000" bIns="46800" anchor="ctr">
            <a:spAutoFit/>
          </a:bodyPr>
          <a:lstStyle/>
          <a:p>
            <a:endParaRPr lang="en-US"/>
          </a:p>
        </p:txBody>
      </p:sp>
      <p:sp>
        <p:nvSpPr>
          <p:cNvPr id="26" name="Text Box 9"/>
          <p:cNvSpPr txBox="1">
            <a:spLocks noChangeArrowheads="1"/>
          </p:cNvSpPr>
          <p:nvPr/>
        </p:nvSpPr>
        <p:spPr bwMode="auto">
          <a:xfrm>
            <a:off x="1544638" y="2118165"/>
            <a:ext cx="509587" cy="304800"/>
          </a:xfrm>
          <a:prstGeom prst="rect">
            <a:avLst/>
          </a:prstGeom>
          <a:noFill/>
          <a:ln w="12700">
            <a:noFill/>
            <a:miter lim="800000"/>
            <a:headEnd/>
            <a:tailEnd/>
          </a:ln>
        </p:spPr>
        <p:txBody>
          <a:bodyPr wrap="none" lIns="90000" tIns="46800" rIns="90000" bIns="46800">
            <a:spAutoFit/>
          </a:bodyPr>
          <a:lstStyle/>
          <a:p>
            <a:pPr algn="l" defTabSz="762000" eaLnBrk="0" hangingPunct="0"/>
            <a:r>
              <a:rPr lang="en-GB" b="1">
                <a:latin typeface="Arial Narrow" pitchFamily="34" charset="0"/>
                <a:cs typeface="Times New Roman" pitchFamily="18" charset="0"/>
              </a:rPr>
              <a:t>P</a:t>
            </a:r>
            <a:r>
              <a:rPr lang="en-GB" b="1" baseline="-30000">
                <a:latin typeface="Arial Narrow" pitchFamily="34" charset="0"/>
                <a:cs typeface="Times New Roman" pitchFamily="18" charset="0"/>
              </a:rPr>
              <a:t>1</a:t>
            </a:r>
            <a:r>
              <a:rPr lang="en-GB" b="1">
                <a:latin typeface="Arial Narrow" pitchFamily="34" charset="0"/>
                <a:cs typeface="Times New Roman" pitchFamily="18" charset="0"/>
              </a:rPr>
              <a:t>(x)</a:t>
            </a:r>
          </a:p>
        </p:txBody>
      </p:sp>
      <p:sp>
        <p:nvSpPr>
          <p:cNvPr id="27" name="Text Box 12"/>
          <p:cNvSpPr txBox="1">
            <a:spLocks noChangeArrowheads="1"/>
          </p:cNvSpPr>
          <p:nvPr/>
        </p:nvSpPr>
        <p:spPr bwMode="auto">
          <a:xfrm>
            <a:off x="2763838" y="2118165"/>
            <a:ext cx="509587" cy="304800"/>
          </a:xfrm>
          <a:prstGeom prst="rect">
            <a:avLst/>
          </a:prstGeom>
          <a:noFill/>
          <a:ln w="12700">
            <a:noFill/>
            <a:miter lim="800000"/>
            <a:headEnd/>
            <a:tailEnd/>
          </a:ln>
        </p:spPr>
        <p:txBody>
          <a:bodyPr wrap="none" lIns="90000" tIns="46800" rIns="90000" bIns="46800">
            <a:spAutoFit/>
          </a:bodyPr>
          <a:lstStyle/>
          <a:p>
            <a:pPr algn="l" defTabSz="762000" eaLnBrk="0" hangingPunct="0"/>
            <a:r>
              <a:rPr lang="en-GB" b="1">
                <a:latin typeface="Arial Narrow" pitchFamily="34" charset="0"/>
                <a:cs typeface="Times New Roman" pitchFamily="18" charset="0"/>
              </a:rPr>
              <a:t>P</a:t>
            </a:r>
            <a:r>
              <a:rPr lang="en-US" b="1" baseline="-30000">
                <a:latin typeface="Arial Narrow" pitchFamily="34" charset="0"/>
                <a:cs typeface="Times New Roman" pitchFamily="18" charset="0"/>
              </a:rPr>
              <a:t>2</a:t>
            </a:r>
            <a:r>
              <a:rPr lang="en-GB" b="1">
                <a:latin typeface="Arial Narrow" pitchFamily="34" charset="0"/>
                <a:cs typeface="Times New Roman" pitchFamily="18" charset="0"/>
              </a:rPr>
              <a:t>(x)</a:t>
            </a:r>
          </a:p>
        </p:txBody>
      </p:sp>
      <p:sp>
        <p:nvSpPr>
          <p:cNvPr id="28" name="Line 15"/>
          <p:cNvSpPr>
            <a:spLocks noChangeShapeType="1"/>
          </p:cNvSpPr>
          <p:nvPr/>
        </p:nvSpPr>
        <p:spPr bwMode="auto">
          <a:xfrm>
            <a:off x="3678238" y="2092765"/>
            <a:ext cx="0" cy="1980000"/>
          </a:xfrm>
          <a:prstGeom prst="line">
            <a:avLst/>
          </a:prstGeom>
          <a:noFill/>
          <a:ln w="12700">
            <a:solidFill>
              <a:schemeClr val="tx1"/>
            </a:solidFill>
            <a:round/>
            <a:headEnd/>
            <a:tailEnd/>
          </a:ln>
        </p:spPr>
        <p:txBody>
          <a:bodyPr lIns="90000" tIns="46800" rIns="90000" bIns="46800" anchor="ctr">
            <a:spAutoFit/>
          </a:bodyPr>
          <a:lstStyle/>
          <a:p>
            <a:endParaRPr lang="en-US"/>
          </a:p>
        </p:txBody>
      </p:sp>
      <p:sp>
        <p:nvSpPr>
          <p:cNvPr id="29" name="Line 14"/>
          <p:cNvSpPr>
            <a:spLocks noChangeShapeType="1"/>
          </p:cNvSpPr>
          <p:nvPr/>
        </p:nvSpPr>
        <p:spPr bwMode="auto">
          <a:xfrm>
            <a:off x="2382838" y="2092764"/>
            <a:ext cx="0" cy="1980000"/>
          </a:xfrm>
          <a:prstGeom prst="line">
            <a:avLst/>
          </a:prstGeom>
          <a:noFill/>
          <a:ln w="12700">
            <a:solidFill>
              <a:schemeClr val="tx1"/>
            </a:solidFill>
            <a:round/>
            <a:headEnd/>
            <a:tailEnd/>
          </a:ln>
        </p:spPr>
        <p:txBody>
          <a:bodyPr lIns="90000" tIns="46800" rIns="90000" bIns="46800" anchor="ctr">
            <a:spAutoFit/>
          </a:bodyPr>
          <a:lstStyle/>
          <a:p>
            <a:endParaRPr lang="en-US"/>
          </a:p>
        </p:txBody>
      </p:sp>
      <p:sp>
        <p:nvSpPr>
          <p:cNvPr id="30" name="Line 18"/>
          <p:cNvSpPr>
            <a:spLocks noChangeShapeType="1"/>
          </p:cNvSpPr>
          <p:nvPr/>
        </p:nvSpPr>
        <p:spPr bwMode="auto">
          <a:xfrm>
            <a:off x="6954838" y="2092765"/>
            <a:ext cx="0" cy="1980000"/>
          </a:xfrm>
          <a:prstGeom prst="line">
            <a:avLst/>
          </a:prstGeom>
          <a:noFill/>
          <a:ln w="12700">
            <a:solidFill>
              <a:schemeClr val="tx1"/>
            </a:solidFill>
            <a:round/>
            <a:headEnd/>
            <a:tailEnd/>
          </a:ln>
        </p:spPr>
        <p:txBody>
          <a:bodyPr lIns="90000" tIns="46800" rIns="90000" bIns="46800" anchor="ctr">
            <a:spAutoFit/>
          </a:bodyPr>
          <a:lstStyle/>
          <a:p>
            <a:endParaRPr lang="en-US"/>
          </a:p>
        </p:txBody>
      </p:sp>
      <p:sp>
        <p:nvSpPr>
          <p:cNvPr id="31" name="Line 19"/>
          <p:cNvSpPr>
            <a:spLocks noChangeShapeType="1"/>
          </p:cNvSpPr>
          <p:nvPr/>
        </p:nvSpPr>
        <p:spPr bwMode="auto">
          <a:xfrm flipH="1">
            <a:off x="4762500" y="2092765"/>
            <a:ext cx="1588" cy="1980000"/>
          </a:xfrm>
          <a:prstGeom prst="line">
            <a:avLst/>
          </a:prstGeom>
          <a:noFill/>
          <a:ln w="12700">
            <a:solidFill>
              <a:schemeClr val="tx1"/>
            </a:solidFill>
            <a:round/>
            <a:headEnd/>
            <a:tailEnd/>
          </a:ln>
        </p:spPr>
        <p:txBody>
          <a:bodyPr lIns="90000" tIns="46800" rIns="90000" bIns="46800" anchor="ctr">
            <a:spAutoFit/>
          </a:bodyPr>
          <a:lstStyle/>
          <a:p>
            <a:endParaRPr lang="en-US"/>
          </a:p>
        </p:txBody>
      </p:sp>
      <p:sp>
        <p:nvSpPr>
          <p:cNvPr id="32" name="Line 20"/>
          <p:cNvSpPr>
            <a:spLocks noChangeShapeType="1"/>
          </p:cNvSpPr>
          <p:nvPr/>
        </p:nvSpPr>
        <p:spPr bwMode="auto">
          <a:xfrm flipH="1">
            <a:off x="6069013" y="2092764"/>
            <a:ext cx="9525" cy="1980000"/>
          </a:xfrm>
          <a:prstGeom prst="line">
            <a:avLst/>
          </a:prstGeom>
          <a:noFill/>
          <a:ln w="12700">
            <a:solidFill>
              <a:schemeClr val="tx1"/>
            </a:solidFill>
            <a:round/>
            <a:headEnd/>
            <a:tailEnd/>
          </a:ln>
        </p:spPr>
        <p:txBody>
          <a:bodyPr lIns="90000" tIns="46800" rIns="90000" bIns="46800" anchor="ctr">
            <a:spAutoFit/>
          </a:bodyPr>
          <a:lstStyle/>
          <a:p>
            <a:endParaRPr lang="en-US"/>
          </a:p>
        </p:txBody>
      </p:sp>
      <p:sp>
        <p:nvSpPr>
          <p:cNvPr id="33" name="Text Box 21"/>
          <p:cNvSpPr txBox="1">
            <a:spLocks noChangeArrowheads="1"/>
          </p:cNvSpPr>
          <p:nvPr/>
        </p:nvSpPr>
        <p:spPr bwMode="auto">
          <a:xfrm>
            <a:off x="5049838" y="2167377"/>
            <a:ext cx="546100" cy="304800"/>
          </a:xfrm>
          <a:prstGeom prst="rect">
            <a:avLst/>
          </a:prstGeom>
          <a:noFill/>
          <a:ln w="12700">
            <a:noFill/>
            <a:miter lim="800000"/>
            <a:headEnd/>
            <a:tailEnd/>
          </a:ln>
        </p:spPr>
        <p:txBody>
          <a:bodyPr wrap="none" lIns="90000" tIns="46800" rIns="90000" bIns="46800">
            <a:spAutoFit/>
          </a:bodyPr>
          <a:lstStyle/>
          <a:p>
            <a:pPr algn="l" defTabSz="762000" eaLnBrk="0" hangingPunct="0"/>
            <a:r>
              <a:rPr lang="en-US" b="1">
                <a:latin typeface="Arial Narrow" pitchFamily="34" charset="0"/>
                <a:cs typeface="Times New Roman" pitchFamily="18" charset="0"/>
              </a:rPr>
              <a:t>B2</a:t>
            </a:r>
            <a:r>
              <a:rPr lang="en-GB" b="1">
                <a:latin typeface="Arial Narrow" pitchFamily="34" charset="0"/>
                <a:cs typeface="Times New Roman" pitchFamily="18" charset="0"/>
              </a:rPr>
              <a:t>(x)</a:t>
            </a:r>
          </a:p>
        </p:txBody>
      </p:sp>
      <p:sp>
        <p:nvSpPr>
          <p:cNvPr id="34" name="Text Box 22"/>
          <p:cNvSpPr txBox="1">
            <a:spLocks noChangeArrowheads="1"/>
          </p:cNvSpPr>
          <p:nvPr/>
        </p:nvSpPr>
        <p:spPr bwMode="auto">
          <a:xfrm>
            <a:off x="3983038" y="2167377"/>
            <a:ext cx="546100" cy="304800"/>
          </a:xfrm>
          <a:prstGeom prst="rect">
            <a:avLst/>
          </a:prstGeom>
          <a:noFill/>
          <a:ln w="12700">
            <a:noFill/>
            <a:miter lim="800000"/>
            <a:headEnd/>
            <a:tailEnd/>
          </a:ln>
        </p:spPr>
        <p:txBody>
          <a:bodyPr wrap="none" lIns="90000" tIns="46800" rIns="90000" bIns="46800">
            <a:spAutoFit/>
          </a:bodyPr>
          <a:lstStyle/>
          <a:p>
            <a:pPr algn="l" defTabSz="762000" eaLnBrk="0" hangingPunct="0"/>
            <a:r>
              <a:rPr lang="en-US" b="1">
                <a:latin typeface="Arial Narrow" pitchFamily="34" charset="0"/>
                <a:cs typeface="Times New Roman" pitchFamily="18" charset="0"/>
              </a:rPr>
              <a:t>B1</a:t>
            </a:r>
            <a:r>
              <a:rPr lang="en-GB" b="1">
                <a:latin typeface="Arial Narrow" pitchFamily="34" charset="0"/>
                <a:cs typeface="Times New Roman" pitchFamily="18" charset="0"/>
              </a:rPr>
              <a:t>(x)</a:t>
            </a:r>
          </a:p>
        </p:txBody>
      </p:sp>
      <p:sp>
        <p:nvSpPr>
          <p:cNvPr id="35" name="Text Box 23"/>
          <p:cNvSpPr txBox="1">
            <a:spLocks noChangeArrowheads="1"/>
          </p:cNvSpPr>
          <p:nvPr/>
        </p:nvSpPr>
        <p:spPr bwMode="auto">
          <a:xfrm>
            <a:off x="7112000" y="2167377"/>
            <a:ext cx="465138" cy="304800"/>
          </a:xfrm>
          <a:prstGeom prst="rect">
            <a:avLst/>
          </a:prstGeom>
          <a:noFill/>
          <a:ln w="12700">
            <a:noFill/>
            <a:miter lim="800000"/>
            <a:headEnd/>
            <a:tailEnd/>
          </a:ln>
        </p:spPr>
        <p:txBody>
          <a:bodyPr wrap="none" lIns="90000" tIns="46800" rIns="90000" bIns="46800">
            <a:spAutoFit/>
          </a:bodyPr>
          <a:lstStyle/>
          <a:p>
            <a:pPr algn="l" defTabSz="762000" eaLnBrk="0" hangingPunct="0"/>
            <a:r>
              <a:rPr lang="en-US" b="1">
                <a:latin typeface="Arial Narrow" pitchFamily="34" charset="0"/>
                <a:cs typeface="Times New Roman" pitchFamily="18" charset="0"/>
              </a:rPr>
              <a:t>R</a:t>
            </a:r>
            <a:r>
              <a:rPr lang="en-GB" b="1">
                <a:latin typeface="Arial Narrow" pitchFamily="34" charset="0"/>
                <a:cs typeface="Times New Roman" pitchFamily="18" charset="0"/>
              </a:rPr>
              <a:t>(x)</a:t>
            </a:r>
          </a:p>
        </p:txBody>
      </p:sp>
      <p:sp>
        <p:nvSpPr>
          <p:cNvPr id="36" name="Text Box 24"/>
          <p:cNvSpPr txBox="1">
            <a:spLocks noChangeArrowheads="1"/>
          </p:cNvSpPr>
          <p:nvPr/>
        </p:nvSpPr>
        <p:spPr bwMode="auto">
          <a:xfrm>
            <a:off x="6259513" y="2167377"/>
            <a:ext cx="476250" cy="309563"/>
          </a:xfrm>
          <a:prstGeom prst="rect">
            <a:avLst/>
          </a:prstGeom>
          <a:noFill/>
          <a:ln w="12700">
            <a:noFill/>
            <a:miter lim="800000"/>
            <a:headEnd/>
            <a:tailEnd/>
          </a:ln>
        </p:spPr>
        <p:txBody>
          <a:bodyPr wrap="none" lIns="90000" tIns="46800" rIns="90000" bIns="46800">
            <a:spAutoFit/>
          </a:bodyPr>
          <a:lstStyle/>
          <a:p>
            <a:pPr algn="l" defTabSz="762000" eaLnBrk="0" hangingPunct="0"/>
            <a:r>
              <a:rPr lang="en-US" b="1">
                <a:latin typeface="Arial Narrow" pitchFamily="34" charset="0"/>
                <a:cs typeface="Times New Roman" pitchFamily="18" charset="0"/>
              </a:rPr>
              <a:t>Q(</a:t>
            </a:r>
            <a:r>
              <a:rPr lang="en-GB" b="1">
                <a:latin typeface="Arial Narrow" pitchFamily="34" charset="0"/>
                <a:cs typeface="Times New Roman" pitchFamily="18" charset="0"/>
              </a:rPr>
              <a:t>x)</a:t>
            </a:r>
          </a:p>
        </p:txBody>
      </p:sp>
      <p:sp>
        <p:nvSpPr>
          <p:cNvPr id="37" name="Line 33"/>
          <p:cNvSpPr>
            <a:spLocks noChangeShapeType="1"/>
          </p:cNvSpPr>
          <p:nvPr/>
        </p:nvSpPr>
        <p:spPr bwMode="auto">
          <a:xfrm flipV="1">
            <a:off x="1030288" y="2919852"/>
            <a:ext cx="7513637" cy="11113"/>
          </a:xfrm>
          <a:prstGeom prst="line">
            <a:avLst/>
          </a:prstGeom>
          <a:noFill/>
          <a:ln w="12700">
            <a:solidFill>
              <a:schemeClr val="tx1"/>
            </a:solidFill>
            <a:round/>
            <a:headEnd/>
            <a:tailEnd/>
          </a:ln>
        </p:spPr>
        <p:txBody>
          <a:bodyPr lIns="90000" tIns="46800" rIns="90000" bIns="46800" anchor="ctr">
            <a:spAutoFit/>
          </a:bodyPr>
          <a:lstStyle/>
          <a:p>
            <a:endParaRPr lang="en-US"/>
          </a:p>
        </p:txBody>
      </p:sp>
      <p:sp>
        <p:nvSpPr>
          <p:cNvPr id="38" name="Text Box 44"/>
          <p:cNvSpPr txBox="1">
            <a:spLocks noChangeArrowheads="1"/>
          </p:cNvSpPr>
          <p:nvPr/>
        </p:nvSpPr>
        <p:spPr bwMode="auto">
          <a:xfrm>
            <a:off x="4830763" y="1718115"/>
            <a:ext cx="1212850" cy="317500"/>
          </a:xfrm>
          <a:prstGeom prst="rect">
            <a:avLst/>
          </a:prstGeom>
          <a:noFill/>
          <a:ln w="12700">
            <a:solidFill>
              <a:schemeClr val="hlink"/>
            </a:solidFill>
            <a:miter lim="800000"/>
            <a:headEnd/>
            <a:tailEnd/>
          </a:ln>
        </p:spPr>
        <p:txBody>
          <a:bodyPr wrap="none" lIns="90000" tIns="46800" rIns="90000" bIns="46800">
            <a:spAutoFit/>
          </a:bodyPr>
          <a:lstStyle/>
          <a:p>
            <a:pPr algn="l" defTabSz="762000" eaLnBrk="0" hangingPunct="0"/>
            <a:r>
              <a:rPr lang="en-US" b="1">
                <a:latin typeface="Arial Narrow" pitchFamily="34" charset="0"/>
                <a:cs typeface="Times New Roman" pitchFamily="18" charset="0"/>
              </a:rPr>
              <a:t>B2 = B1 – q B2</a:t>
            </a:r>
            <a:endParaRPr lang="en-GB" b="1">
              <a:latin typeface="Arial Narrow" pitchFamily="34" charset="0"/>
              <a:cs typeface="Times New Roman" pitchFamily="18" charset="0"/>
            </a:endParaRPr>
          </a:p>
        </p:txBody>
      </p:sp>
      <p:sp>
        <p:nvSpPr>
          <p:cNvPr id="39" name="Text Box 49"/>
          <p:cNvSpPr txBox="1">
            <a:spLocks noChangeArrowheads="1"/>
          </p:cNvSpPr>
          <p:nvPr/>
        </p:nvSpPr>
        <p:spPr bwMode="auto">
          <a:xfrm>
            <a:off x="604838" y="1732402"/>
            <a:ext cx="2055812" cy="309563"/>
          </a:xfrm>
          <a:prstGeom prst="rect">
            <a:avLst/>
          </a:prstGeom>
          <a:noFill/>
          <a:ln w="12700">
            <a:noFill/>
            <a:miter lim="800000"/>
            <a:headEnd/>
            <a:tailEnd/>
          </a:ln>
        </p:spPr>
        <p:txBody>
          <a:bodyPr wrap="none" lIns="90000" tIns="46800" rIns="90000" bIns="46800">
            <a:spAutoFit/>
          </a:bodyPr>
          <a:lstStyle/>
          <a:p>
            <a:pPr algn="l" defTabSz="762000" eaLnBrk="0" hangingPunct="0"/>
            <a:r>
              <a:rPr lang="en-US" b="1">
                <a:solidFill>
                  <a:srgbClr val="000000"/>
                </a:solidFill>
                <a:latin typeface="Arial Narrow" pitchFamily="34" charset="0"/>
              </a:rPr>
              <a:t>   </a:t>
            </a:r>
            <a:r>
              <a:rPr lang="en-US" b="1" u="sng">
                <a:solidFill>
                  <a:srgbClr val="000000"/>
                </a:solidFill>
                <a:latin typeface="Arial Narrow" pitchFamily="34" charset="0"/>
              </a:rPr>
              <a:t>Extended gcd Algorithm:</a:t>
            </a:r>
            <a:endParaRPr lang="en-GB" b="1" u="sng">
              <a:latin typeface="Arial Narrow" pitchFamily="34" charset="0"/>
            </a:endParaRPr>
          </a:p>
        </p:txBody>
      </p:sp>
      <p:sp>
        <p:nvSpPr>
          <p:cNvPr id="40" name="Rectangle 22"/>
          <p:cNvSpPr>
            <a:spLocks noChangeArrowheads="1"/>
          </p:cNvSpPr>
          <p:nvPr/>
        </p:nvSpPr>
        <p:spPr bwMode="auto">
          <a:xfrm>
            <a:off x="994866" y="2557902"/>
            <a:ext cx="1474231" cy="292388"/>
          </a:xfrm>
          <a:prstGeom prst="rect">
            <a:avLst/>
          </a:prstGeom>
          <a:noFill/>
          <a:ln w="9525">
            <a:noFill/>
            <a:miter lim="800000"/>
            <a:headEnd/>
            <a:tailEnd/>
          </a:ln>
        </p:spPr>
        <p:txBody>
          <a:bodyPr wrap="square">
            <a:spAutoFit/>
          </a:bodyPr>
          <a:lstStyle/>
          <a:p>
            <a:r>
              <a:rPr lang="en-US" sz="1300" b="1" dirty="0">
                <a:latin typeface="Arial Narrow" pitchFamily="34" charset="0"/>
              </a:rPr>
              <a:t>x</a:t>
            </a:r>
            <a:r>
              <a:rPr lang="en-US" sz="1300" b="1" baseline="30000" dirty="0">
                <a:latin typeface="Arial Narrow" pitchFamily="34" charset="0"/>
              </a:rPr>
              <a:t>8</a:t>
            </a:r>
            <a:r>
              <a:rPr lang="en-US" sz="1300" b="1" dirty="0">
                <a:latin typeface="Arial Narrow" pitchFamily="34" charset="0"/>
              </a:rPr>
              <a:t> + x</a:t>
            </a:r>
            <a:r>
              <a:rPr lang="en-US" sz="1300" b="1" baseline="30000" dirty="0">
                <a:latin typeface="Arial Narrow" pitchFamily="34" charset="0"/>
              </a:rPr>
              <a:t>7</a:t>
            </a:r>
            <a:r>
              <a:rPr lang="en-US" sz="1300" b="1" dirty="0">
                <a:latin typeface="Arial Narrow" pitchFamily="34" charset="0"/>
              </a:rPr>
              <a:t> + x</a:t>
            </a:r>
            <a:r>
              <a:rPr lang="en-US" sz="1300" b="1" baseline="30000" dirty="0">
                <a:latin typeface="Arial Narrow" pitchFamily="34" charset="0"/>
              </a:rPr>
              <a:t>5</a:t>
            </a:r>
            <a:r>
              <a:rPr lang="en-US" sz="1300" b="1" dirty="0">
                <a:latin typeface="Arial Narrow" pitchFamily="34" charset="0"/>
              </a:rPr>
              <a:t> + x</a:t>
            </a:r>
            <a:r>
              <a:rPr lang="en-US" sz="1300" b="1" baseline="30000" dirty="0">
                <a:latin typeface="Arial Narrow" pitchFamily="34" charset="0"/>
              </a:rPr>
              <a:t>4</a:t>
            </a:r>
            <a:r>
              <a:rPr lang="en-US" sz="1300" b="1" dirty="0">
                <a:latin typeface="Arial Narrow" pitchFamily="34" charset="0"/>
              </a:rPr>
              <a:t> + 1</a:t>
            </a:r>
            <a:endParaRPr lang="de-DE" sz="1300" dirty="0"/>
          </a:p>
        </p:txBody>
      </p:sp>
      <p:sp>
        <p:nvSpPr>
          <p:cNvPr id="41" name="Rectangle 23"/>
          <p:cNvSpPr>
            <a:spLocks noChangeArrowheads="1"/>
          </p:cNvSpPr>
          <p:nvPr/>
        </p:nvSpPr>
        <p:spPr bwMode="auto">
          <a:xfrm>
            <a:off x="6321778" y="2981765"/>
            <a:ext cx="386644" cy="338554"/>
          </a:xfrm>
          <a:prstGeom prst="rect">
            <a:avLst/>
          </a:prstGeom>
          <a:noFill/>
          <a:ln w="9525">
            <a:noFill/>
            <a:miter lim="800000"/>
            <a:headEnd/>
            <a:tailEnd/>
          </a:ln>
        </p:spPr>
        <p:txBody>
          <a:bodyPr wrap="none">
            <a:spAutoFit/>
          </a:bodyPr>
          <a:lstStyle/>
          <a:p>
            <a:r>
              <a:rPr lang="en-US" sz="1600" b="1" dirty="0">
                <a:latin typeface="Arial Narrow" pitchFamily="34" charset="0"/>
              </a:rPr>
              <a:t>x</a:t>
            </a:r>
            <a:r>
              <a:rPr lang="en-US" sz="1600" b="1" baseline="30000" dirty="0">
                <a:latin typeface="Arial Narrow" pitchFamily="34" charset="0"/>
              </a:rPr>
              <a:t>2</a:t>
            </a:r>
            <a:r>
              <a:rPr lang="en-US" sz="1600" b="1" dirty="0">
                <a:latin typeface="Arial Narrow" pitchFamily="34" charset="0"/>
              </a:rPr>
              <a:t> </a:t>
            </a:r>
            <a:endParaRPr lang="de-DE" dirty="0"/>
          </a:p>
        </p:txBody>
      </p:sp>
      <p:sp>
        <p:nvSpPr>
          <p:cNvPr id="42" name="Rectangle 24"/>
          <p:cNvSpPr>
            <a:spLocks noChangeArrowheads="1"/>
          </p:cNvSpPr>
          <p:nvPr/>
        </p:nvSpPr>
        <p:spPr bwMode="auto">
          <a:xfrm>
            <a:off x="4087813" y="2589652"/>
            <a:ext cx="265112" cy="304800"/>
          </a:xfrm>
          <a:prstGeom prst="rect">
            <a:avLst/>
          </a:prstGeom>
          <a:noFill/>
          <a:ln w="9525">
            <a:noFill/>
            <a:miter lim="800000"/>
            <a:headEnd/>
            <a:tailEnd/>
          </a:ln>
        </p:spPr>
        <p:txBody>
          <a:bodyPr wrap="none">
            <a:spAutoFit/>
          </a:bodyPr>
          <a:lstStyle/>
          <a:p>
            <a:r>
              <a:rPr lang="en-US" b="1">
                <a:latin typeface="Arial Narrow" pitchFamily="34" charset="0"/>
              </a:rPr>
              <a:t>0</a:t>
            </a:r>
            <a:endParaRPr lang="de-DE"/>
          </a:p>
        </p:txBody>
      </p:sp>
      <p:sp>
        <p:nvSpPr>
          <p:cNvPr id="43" name="Rectangle 25"/>
          <p:cNvSpPr>
            <a:spLocks noChangeArrowheads="1"/>
          </p:cNvSpPr>
          <p:nvPr/>
        </p:nvSpPr>
        <p:spPr bwMode="auto">
          <a:xfrm>
            <a:off x="4016375" y="2984940"/>
            <a:ext cx="312738" cy="338137"/>
          </a:xfrm>
          <a:prstGeom prst="rect">
            <a:avLst/>
          </a:prstGeom>
          <a:noFill/>
          <a:ln w="9525">
            <a:noFill/>
            <a:miter lim="800000"/>
            <a:headEnd/>
            <a:tailEnd/>
          </a:ln>
        </p:spPr>
        <p:txBody>
          <a:bodyPr>
            <a:spAutoFit/>
          </a:bodyPr>
          <a:lstStyle/>
          <a:p>
            <a:r>
              <a:rPr lang="en-US" b="1">
                <a:latin typeface="Arial Narrow" pitchFamily="34" charset="0"/>
              </a:rPr>
              <a:t>1</a:t>
            </a:r>
            <a:r>
              <a:rPr lang="en-US" sz="1600" b="1">
                <a:latin typeface="Arial Narrow" pitchFamily="34" charset="0"/>
              </a:rPr>
              <a:t> </a:t>
            </a:r>
            <a:endParaRPr lang="de-DE"/>
          </a:p>
        </p:txBody>
      </p:sp>
      <p:sp>
        <p:nvSpPr>
          <p:cNvPr id="44" name="Rectangle 26"/>
          <p:cNvSpPr>
            <a:spLocks noChangeArrowheads="1"/>
          </p:cNvSpPr>
          <p:nvPr/>
        </p:nvSpPr>
        <p:spPr bwMode="auto">
          <a:xfrm>
            <a:off x="7342933" y="2569015"/>
            <a:ext cx="878766" cy="307777"/>
          </a:xfrm>
          <a:prstGeom prst="rect">
            <a:avLst/>
          </a:prstGeom>
          <a:noFill/>
          <a:ln w="9525">
            <a:noFill/>
            <a:miter lim="800000"/>
            <a:headEnd/>
            <a:tailEnd/>
          </a:ln>
        </p:spPr>
        <p:txBody>
          <a:bodyPr wrap="none">
            <a:spAutoFit/>
          </a:bodyPr>
          <a:lstStyle/>
          <a:p>
            <a:r>
              <a:rPr lang="en-US" b="1" dirty="0">
                <a:latin typeface="Arial Narrow" pitchFamily="34" charset="0"/>
              </a:rPr>
              <a:t>x</a:t>
            </a:r>
            <a:r>
              <a:rPr lang="en-US" b="1" baseline="30000" dirty="0">
                <a:latin typeface="Arial Narrow" pitchFamily="34" charset="0"/>
              </a:rPr>
              <a:t>5</a:t>
            </a:r>
            <a:r>
              <a:rPr lang="en-US" b="1" dirty="0">
                <a:latin typeface="Arial Narrow" pitchFamily="34" charset="0"/>
              </a:rPr>
              <a:t> + x</a:t>
            </a:r>
            <a:r>
              <a:rPr lang="en-US" b="1" baseline="30000" dirty="0">
                <a:latin typeface="Arial Narrow" pitchFamily="34" charset="0"/>
              </a:rPr>
              <a:t>4</a:t>
            </a:r>
            <a:r>
              <a:rPr lang="en-US" b="1" dirty="0">
                <a:latin typeface="Arial Narrow" pitchFamily="34" charset="0"/>
              </a:rPr>
              <a:t> + 1</a:t>
            </a:r>
            <a:endParaRPr lang="de-DE" dirty="0"/>
          </a:p>
        </p:txBody>
      </p:sp>
      <p:sp>
        <p:nvSpPr>
          <p:cNvPr id="45" name="Rectangle 27"/>
          <p:cNvSpPr>
            <a:spLocks noChangeArrowheads="1"/>
          </p:cNvSpPr>
          <p:nvPr/>
        </p:nvSpPr>
        <p:spPr bwMode="auto">
          <a:xfrm>
            <a:off x="6273800" y="2572190"/>
            <a:ext cx="479425" cy="338137"/>
          </a:xfrm>
          <a:prstGeom prst="rect">
            <a:avLst/>
          </a:prstGeom>
          <a:noFill/>
          <a:ln w="9525">
            <a:noFill/>
            <a:miter lim="800000"/>
            <a:headEnd/>
            <a:tailEnd/>
          </a:ln>
        </p:spPr>
        <p:txBody>
          <a:bodyPr>
            <a:spAutoFit/>
          </a:bodyPr>
          <a:lstStyle/>
          <a:p>
            <a:r>
              <a:rPr lang="en-US" sz="1600" b="1" dirty="0">
                <a:latin typeface="Arial Narrow" pitchFamily="34" charset="0"/>
              </a:rPr>
              <a:t>x </a:t>
            </a:r>
            <a:endParaRPr lang="de-DE" dirty="0"/>
          </a:p>
        </p:txBody>
      </p:sp>
      <p:sp>
        <p:nvSpPr>
          <p:cNvPr id="46" name="Rectangle 28"/>
          <p:cNvSpPr>
            <a:spLocks noChangeArrowheads="1"/>
          </p:cNvSpPr>
          <p:nvPr/>
        </p:nvSpPr>
        <p:spPr bwMode="auto">
          <a:xfrm>
            <a:off x="1444385" y="2981765"/>
            <a:ext cx="673582" cy="338554"/>
          </a:xfrm>
          <a:prstGeom prst="rect">
            <a:avLst/>
          </a:prstGeom>
          <a:noFill/>
          <a:ln w="9525">
            <a:noFill/>
            <a:miter lim="800000"/>
            <a:headEnd/>
            <a:tailEnd/>
          </a:ln>
        </p:spPr>
        <p:txBody>
          <a:bodyPr wrap="none">
            <a:spAutoFit/>
          </a:bodyPr>
          <a:lstStyle/>
          <a:p>
            <a:r>
              <a:rPr lang="en-US" b="1" dirty="0">
                <a:latin typeface="Arial Narrow" pitchFamily="34" charset="0"/>
              </a:rPr>
              <a:t>x</a:t>
            </a:r>
            <a:r>
              <a:rPr lang="en-US" b="1" baseline="30000" dirty="0">
                <a:latin typeface="Arial Narrow" pitchFamily="34" charset="0"/>
              </a:rPr>
              <a:t>7</a:t>
            </a:r>
            <a:r>
              <a:rPr lang="en-US" b="1" dirty="0">
                <a:latin typeface="Arial Narrow" pitchFamily="34" charset="0"/>
              </a:rPr>
              <a:t> + x</a:t>
            </a:r>
            <a:r>
              <a:rPr lang="en-US" b="1" baseline="30000" dirty="0">
                <a:latin typeface="Arial Narrow" pitchFamily="34" charset="0"/>
              </a:rPr>
              <a:t>6</a:t>
            </a:r>
            <a:r>
              <a:rPr lang="en-US" sz="1600" b="1" dirty="0">
                <a:latin typeface="Arial Narrow" pitchFamily="34" charset="0"/>
              </a:rPr>
              <a:t> </a:t>
            </a:r>
            <a:endParaRPr lang="de-DE" dirty="0"/>
          </a:p>
        </p:txBody>
      </p:sp>
      <p:sp>
        <p:nvSpPr>
          <p:cNvPr id="47" name="Rectangle 30"/>
          <p:cNvSpPr>
            <a:spLocks noChangeArrowheads="1"/>
          </p:cNvSpPr>
          <p:nvPr/>
        </p:nvSpPr>
        <p:spPr bwMode="auto">
          <a:xfrm>
            <a:off x="5200650" y="2561077"/>
            <a:ext cx="312738" cy="336550"/>
          </a:xfrm>
          <a:prstGeom prst="rect">
            <a:avLst/>
          </a:prstGeom>
          <a:noFill/>
          <a:ln w="9525">
            <a:noFill/>
            <a:miter lim="800000"/>
            <a:headEnd/>
            <a:tailEnd/>
          </a:ln>
        </p:spPr>
        <p:txBody>
          <a:bodyPr>
            <a:spAutoFit/>
          </a:bodyPr>
          <a:lstStyle/>
          <a:p>
            <a:r>
              <a:rPr lang="en-US" b="1">
                <a:latin typeface="Arial Narrow" pitchFamily="34" charset="0"/>
              </a:rPr>
              <a:t>1</a:t>
            </a:r>
            <a:r>
              <a:rPr lang="en-US" sz="1600" b="1">
                <a:latin typeface="Arial Narrow" pitchFamily="34" charset="0"/>
              </a:rPr>
              <a:t> </a:t>
            </a:r>
            <a:endParaRPr lang="de-DE"/>
          </a:p>
        </p:txBody>
      </p:sp>
      <p:sp>
        <p:nvSpPr>
          <p:cNvPr id="48" name="Rectangle 31"/>
          <p:cNvSpPr>
            <a:spLocks noChangeArrowheads="1"/>
          </p:cNvSpPr>
          <p:nvPr/>
        </p:nvSpPr>
        <p:spPr bwMode="auto">
          <a:xfrm>
            <a:off x="5216666" y="2992877"/>
            <a:ext cx="266420" cy="307777"/>
          </a:xfrm>
          <a:prstGeom prst="rect">
            <a:avLst/>
          </a:prstGeom>
          <a:noFill/>
          <a:ln w="9525">
            <a:noFill/>
            <a:miter lim="800000"/>
            <a:headEnd/>
            <a:tailEnd/>
          </a:ln>
        </p:spPr>
        <p:txBody>
          <a:bodyPr wrap="none">
            <a:spAutoFit/>
          </a:bodyPr>
          <a:lstStyle/>
          <a:p>
            <a:r>
              <a:rPr lang="de-DE" b="1" dirty="0">
                <a:latin typeface="Arial Narrow" pitchFamily="34" charset="0"/>
              </a:rPr>
              <a:t>x</a:t>
            </a:r>
            <a:endParaRPr lang="de-DE" dirty="0"/>
          </a:p>
        </p:txBody>
      </p:sp>
      <p:sp>
        <p:nvSpPr>
          <p:cNvPr id="49" name="Rectangle 32"/>
          <p:cNvSpPr>
            <a:spLocks noChangeArrowheads="1"/>
          </p:cNvSpPr>
          <p:nvPr/>
        </p:nvSpPr>
        <p:spPr bwMode="auto">
          <a:xfrm>
            <a:off x="2617547" y="2539755"/>
            <a:ext cx="673582" cy="338554"/>
          </a:xfrm>
          <a:prstGeom prst="rect">
            <a:avLst/>
          </a:prstGeom>
          <a:noFill/>
          <a:ln w="9525">
            <a:noFill/>
            <a:miter lim="800000"/>
            <a:headEnd/>
            <a:tailEnd/>
          </a:ln>
        </p:spPr>
        <p:txBody>
          <a:bodyPr wrap="none">
            <a:spAutoFit/>
          </a:bodyPr>
          <a:lstStyle/>
          <a:p>
            <a:r>
              <a:rPr lang="en-US" b="1" dirty="0">
                <a:latin typeface="Arial Narrow" pitchFamily="34" charset="0"/>
              </a:rPr>
              <a:t>x</a:t>
            </a:r>
            <a:r>
              <a:rPr lang="en-US" b="1" baseline="30000" dirty="0">
                <a:latin typeface="Arial Narrow" pitchFamily="34" charset="0"/>
              </a:rPr>
              <a:t>7</a:t>
            </a:r>
            <a:r>
              <a:rPr lang="en-US" b="1" dirty="0">
                <a:latin typeface="Arial Narrow" pitchFamily="34" charset="0"/>
              </a:rPr>
              <a:t> + x</a:t>
            </a:r>
            <a:r>
              <a:rPr lang="en-US" b="1" baseline="30000" dirty="0">
                <a:latin typeface="Arial Narrow" pitchFamily="34" charset="0"/>
              </a:rPr>
              <a:t>6</a:t>
            </a:r>
            <a:r>
              <a:rPr lang="en-US" sz="1600" b="1" dirty="0">
                <a:latin typeface="Arial Narrow" pitchFamily="34" charset="0"/>
              </a:rPr>
              <a:t> </a:t>
            </a:r>
            <a:endParaRPr lang="de-DE" dirty="0"/>
          </a:p>
        </p:txBody>
      </p:sp>
      <p:sp>
        <p:nvSpPr>
          <p:cNvPr id="50" name="Rectangle 33"/>
          <p:cNvSpPr>
            <a:spLocks noChangeArrowheads="1"/>
          </p:cNvSpPr>
          <p:nvPr/>
        </p:nvSpPr>
        <p:spPr bwMode="auto">
          <a:xfrm>
            <a:off x="7352027" y="2992877"/>
            <a:ext cx="320922" cy="307777"/>
          </a:xfrm>
          <a:prstGeom prst="rect">
            <a:avLst/>
          </a:prstGeom>
          <a:noFill/>
          <a:ln w="9525">
            <a:noFill/>
            <a:miter lim="800000"/>
            <a:headEnd/>
            <a:tailEnd/>
          </a:ln>
        </p:spPr>
        <p:txBody>
          <a:bodyPr wrap="none">
            <a:spAutoFit/>
          </a:bodyPr>
          <a:lstStyle/>
          <a:p>
            <a:r>
              <a:rPr lang="en-US" b="1" dirty="0">
                <a:latin typeface="Arial Narrow" pitchFamily="34" charset="0"/>
              </a:rPr>
              <a:t>x</a:t>
            </a:r>
            <a:r>
              <a:rPr lang="en-US" b="1" baseline="30000" dirty="0">
                <a:latin typeface="Arial Narrow" pitchFamily="34" charset="0"/>
              </a:rPr>
              <a:t>2</a:t>
            </a:r>
            <a:endParaRPr lang="de-DE" dirty="0"/>
          </a:p>
        </p:txBody>
      </p:sp>
      <p:sp>
        <p:nvSpPr>
          <p:cNvPr id="51" name="Line 40"/>
          <p:cNvSpPr>
            <a:spLocks noChangeShapeType="1"/>
          </p:cNvSpPr>
          <p:nvPr/>
        </p:nvSpPr>
        <p:spPr bwMode="auto">
          <a:xfrm flipH="1">
            <a:off x="1835150" y="2756340"/>
            <a:ext cx="752475" cy="242887"/>
          </a:xfrm>
          <a:prstGeom prst="line">
            <a:avLst/>
          </a:prstGeom>
          <a:noFill/>
          <a:ln w="12700">
            <a:solidFill>
              <a:schemeClr val="tx1"/>
            </a:solidFill>
            <a:prstDash val="dash"/>
            <a:round/>
            <a:headEnd/>
            <a:tailEnd type="triangle" w="med" len="med"/>
          </a:ln>
        </p:spPr>
        <p:txBody>
          <a:bodyPr lIns="90000" tIns="46800" rIns="90000" bIns="46800" anchor="ctr">
            <a:spAutoFit/>
          </a:bodyPr>
          <a:lstStyle/>
          <a:p>
            <a:endParaRPr lang="en-US"/>
          </a:p>
        </p:txBody>
      </p:sp>
      <p:sp>
        <p:nvSpPr>
          <p:cNvPr id="52" name="Line 43"/>
          <p:cNvSpPr>
            <a:spLocks noChangeShapeType="1"/>
          </p:cNvSpPr>
          <p:nvPr/>
        </p:nvSpPr>
        <p:spPr bwMode="auto">
          <a:xfrm flipH="1">
            <a:off x="4340225" y="2778565"/>
            <a:ext cx="881063" cy="319087"/>
          </a:xfrm>
          <a:prstGeom prst="line">
            <a:avLst/>
          </a:prstGeom>
          <a:noFill/>
          <a:ln w="12700">
            <a:solidFill>
              <a:schemeClr val="tx1"/>
            </a:solidFill>
            <a:prstDash val="dash"/>
            <a:round/>
            <a:headEnd/>
            <a:tailEnd type="triangle" w="med" len="med"/>
          </a:ln>
        </p:spPr>
        <p:txBody>
          <a:bodyPr lIns="90000" tIns="46800" rIns="90000" bIns="46800" anchor="ctr">
            <a:spAutoFit/>
          </a:bodyPr>
          <a:lstStyle/>
          <a:p>
            <a:endParaRPr lang="en-US"/>
          </a:p>
        </p:txBody>
      </p:sp>
      <p:sp>
        <p:nvSpPr>
          <p:cNvPr id="53" name="Line 41"/>
          <p:cNvSpPr>
            <a:spLocks noChangeShapeType="1"/>
          </p:cNvSpPr>
          <p:nvPr/>
        </p:nvSpPr>
        <p:spPr bwMode="auto">
          <a:xfrm flipH="1">
            <a:off x="3382963" y="2765865"/>
            <a:ext cx="3686175" cy="298450"/>
          </a:xfrm>
          <a:prstGeom prst="line">
            <a:avLst/>
          </a:prstGeom>
          <a:noFill/>
          <a:ln w="12700">
            <a:solidFill>
              <a:schemeClr val="tx1"/>
            </a:solidFill>
            <a:prstDash val="dash"/>
            <a:round/>
            <a:headEnd/>
            <a:tailEnd type="triangle" w="med" len="med"/>
          </a:ln>
        </p:spPr>
        <p:txBody>
          <a:bodyPr lIns="90000" tIns="46800" rIns="90000" bIns="46800" anchor="ctr">
            <a:spAutoFit/>
          </a:bodyPr>
          <a:lstStyle/>
          <a:p>
            <a:endParaRPr lang="en-US"/>
          </a:p>
        </p:txBody>
      </p:sp>
      <p:sp>
        <p:nvSpPr>
          <p:cNvPr id="54" name="Text Box 48"/>
          <p:cNvSpPr txBox="1">
            <a:spLocks noChangeArrowheads="1"/>
          </p:cNvSpPr>
          <p:nvPr/>
        </p:nvSpPr>
        <p:spPr bwMode="auto">
          <a:xfrm>
            <a:off x="848179" y="5121675"/>
            <a:ext cx="4375213" cy="1602619"/>
          </a:xfrm>
          <a:prstGeom prst="rect">
            <a:avLst/>
          </a:prstGeom>
          <a:solidFill>
            <a:schemeClr val="bg1"/>
          </a:solidFill>
          <a:ln w="6350">
            <a:solidFill>
              <a:schemeClr val="hlink"/>
            </a:solidFill>
            <a:prstDash val="dash"/>
            <a:miter lim="800000"/>
            <a:headEnd/>
            <a:tailEnd/>
          </a:ln>
        </p:spPr>
        <p:txBody>
          <a:bodyPr wrap="none" lIns="90000" tIns="46800" rIns="90000" bIns="46800">
            <a:spAutoFit/>
          </a:bodyPr>
          <a:lstStyle/>
          <a:p>
            <a:pPr algn="l" defTabSz="762000" eaLnBrk="0" hangingPunct="0">
              <a:buFont typeface="Symbol"/>
              <a:buChar char="Þ"/>
            </a:pPr>
            <a:endParaRPr lang="en-US" dirty="0">
              <a:latin typeface="Arial Narrow" pitchFamily="34" charset="0"/>
              <a:cs typeface="Times New Roman" pitchFamily="18" charset="0"/>
            </a:endParaRPr>
          </a:p>
          <a:p>
            <a:pPr algn="l" defTabSz="762000" eaLnBrk="0" hangingPunct="0">
              <a:buFont typeface="Symbol"/>
              <a:buChar char="Þ"/>
            </a:pPr>
            <a:r>
              <a:rPr lang="en-US" dirty="0">
                <a:latin typeface="Arial Narrow" pitchFamily="34" charset="0"/>
                <a:cs typeface="Times New Roman" pitchFamily="18" charset="0"/>
              </a:rPr>
              <a:t>(</a:t>
            </a:r>
            <a:r>
              <a:rPr lang="en-US" sz="1200" dirty="0">
                <a:latin typeface="Arial Narrow" pitchFamily="34" charset="0"/>
              </a:rPr>
              <a:t>x</a:t>
            </a:r>
            <a:r>
              <a:rPr lang="en-US" sz="1200" baseline="30000" dirty="0">
                <a:latin typeface="Arial Narrow" pitchFamily="34" charset="0"/>
              </a:rPr>
              <a:t>6</a:t>
            </a:r>
            <a:r>
              <a:rPr lang="en-US" sz="1200" dirty="0">
                <a:latin typeface="Arial Narrow" pitchFamily="34" charset="0"/>
              </a:rPr>
              <a:t>+x</a:t>
            </a:r>
            <a:r>
              <a:rPr lang="en-US" sz="1200" baseline="30000" dirty="0">
                <a:latin typeface="Arial Narrow" pitchFamily="34" charset="0"/>
              </a:rPr>
              <a:t>5</a:t>
            </a:r>
            <a:r>
              <a:rPr lang="en-US" sz="1200" dirty="0">
                <a:latin typeface="Arial Narrow" pitchFamily="34" charset="0"/>
              </a:rPr>
              <a:t>+x</a:t>
            </a:r>
            <a:r>
              <a:rPr lang="en-US" sz="1200" baseline="30000" dirty="0">
                <a:latin typeface="Arial Narrow" pitchFamily="34" charset="0"/>
              </a:rPr>
              <a:t>3</a:t>
            </a:r>
            <a:r>
              <a:rPr lang="en-US" sz="1200" dirty="0">
                <a:latin typeface="Arial Narrow" pitchFamily="34" charset="0"/>
              </a:rPr>
              <a:t>+x</a:t>
            </a:r>
            <a:r>
              <a:rPr lang="en-US" sz="1200" baseline="30000" dirty="0">
                <a:latin typeface="Arial Narrow" pitchFamily="34" charset="0"/>
              </a:rPr>
              <a:t>2</a:t>
            </a:r>
            <a:r>
              <a:rPr lang="en-US" sz="1200" dirty="0">
                <a:latin typeface="Arial Narrow" pitchFamily="34" charset="0"/>
              </a:rPr>
              <a:t>+x</a:t>
            </a:r>
            <a:r>
              <a:rPr lang="fr-FR" dirty="0">
                <a:latin typeface="Arial Narrow" pitchFamily="34" charset="0"/>
                <a:cs typeface="Times New Roman" pitchFamily="18" charset="0"/>
              </a:rPr>
              <a:t>)  </a:t>
            </a:r>
            <a:r>
              <a:rPr lang="fr-FR" dirty="0">
                <a:latin typeface="Arial Narrow" pitchFamily="34" charset="0"/>
                <a:cs typeface="Times New Roman" pitchFamily="18" charset="0"/>
                <a:sym typeface="Symbol" pitchFamily="18" charset="2"/>
              </a:rPr>
              <a:t> </a:t>
            </a:r>
            <a:r>
              <a:rPr lang="fr-FR" dirty="0">
                <a:latin typeface="Arial Narrow" pitchFamily="34" charset="0"/>
                <a:cs typeface="Times New Roman" pitchFamily="18" charset="0"/>
              </a:rPr>
              <a:t> </a:t>
            </a:r>
            <a:r>
              <a:rPr lang="en-GB" dirty="0">
                <a:latin typeface="Arial Narrow" pitchFamily="34" charset="0"/>
                <a:cs typeface="Times New Roman" pitchFamily="18" charset="0"/>
              </a:rPr>
              <a:t>(</a:t>
            </a:r>
            <a:r>
              <a:rPr lang="en-US" dirty="0">
                <a:latin typeface="Arial Narrow" pitchFamily="34" charset="0"/>
              </a:rPr>
              <a:t>x</a:t>
            </a:r>
            <a:r>
              <a:rPr lang="en-US" baseline="30000" dirty="0">
                <a:latin typeface="Arial Narrow" pitchFamily="34" charset="0"/>
              </a:rPr>
              <a:t>7</a:t>
            </a:r>
            <a:r>
              <a:rPr lang="en-US" dirty="0">
                <a:latin typeface="Arial Narrow" pitchFamily="34" charset="0"/>
              </a:rPr>
              <a:t> + x</a:t>
            </a:r>
            <a:r>
              <a:rPr lang="en-US" baseline="30000" dirty="0">
                <a:latin typeface="Arial Narrow" pitchFamily="34" charset="0"/>
              </a:rPr>
              <a:t>6</a:t>
            </a:r>
            <a:r>
              <a:rPr lang="en-GB" dirty="0">
                <a:latin typeface="Arial Narrow" pitchFamily="34" charset="0"/>
                <a:cs typeface="Times New Roman" pitchFamily="18" charset="0"/>
              </a:rPr>
              <a:t>)</a:t>
            </a:r>
            <a:r>
              <a:rPr lang="en-US" dirty="0">
                <a:latin typeface="Arial Narrow" pitchFamily="34" charset="0"/>
                <a:cs typeface="Times New Roman" pitchFamily="18" charset="0"/>
              </a:rPr>
              <a:t> </a:t>
            </a:r>
            <a:r>
              <a:rPr lang="en-US" baseline="30000" dirty="0">
                <a:latin typeface="Arial Narrow" pitchFamily="34" charset="0"/>
                <a:cs typeface="Times New Roman" pitchFamily="18" charset="0"/>
              </a:rPr>
              <a:t>-1</a:t>
            </a:r>
            <a:r>
              <a:rPr lang="en-US" dirty="0">
                <a:latin typeface="Arial Narrow" pitchFamily="34" charset="0"/>
                <a:cs typeface="Times New Roman" pitchFamily="18" charset="0"/>
              </a:rPr>
              <a:t>    modulo (</a:t>
            </a:r>
            <a:r>
              <a:rPr lang="en-US" dirty="0">
                <a:latin typeface="Arial Narrow" pitchFamily="34" charset="0"/>
              </a:rPr>
              <a:t>x</a:t>
            </a:r>
            <a:r>
              <a:rPr lang="en-US" baseline="30000" dirty="0">
                <a:latin typeface="Arial Narrow" pitchFamily="34" charset="0"/>
              </a:rPr>
              <a:t>8</a:t>
            </a:r>
            <a:r>
              <a:rPr lang="en-US" dirty="0">
                <a:latin typeface="Arial Narrow" pitchFamily="34" charset="0"/>
              </a:rPr>
              <a:t> + x</a:t>
            </a:r>
            <a:r>
              <a:rPr lang="en-US" baseline="30000" dirty="0">
                <a:latin typeface="Arial Narrow" pitchFamily="34" charset="0"/>
              </a:rPr>
              <a:t>7</a:t>
            </a:r>
            <a:r>
              <a:rPr lang="en-US" dirty="0">
                <a:latin typeface="Arial Narrow" pitchFamily="34" charset="0"/>
              </a:rPr>
              <a:t> + x</a:t>
            </a:r>
            <a:r>
              <a:rPr lang="en-US" baseline="30000" dirty="0">
                <a:latin typeface="Arial Narrow" pitchFamily="34" charset="0"/>
              </a:rPr>
              <a:t>5</a:t>
            </a:r>
            <a:r>
              <a:rPr lang="en-US" dirty="0">
                <a:latin typeface="Arial Narrow" pitchFamily="34" charset="0"/>
              </a:rPr>
              <a:t> + x</a:t>
            </a:r>
            <a:r>
              <a:rPr lang="en-US" baseline="30000" dirty="0">
                <a:latin typeface="Arial Narrow" pitchFamily="34" charset="0"/>
              </a:rPr>
              <a:t>4</a:t>
            </a:r>
            <a:r>
              <a:rPr lang="en-US" dirty="0">
                <a:latin typeface="Arial Narrow" pitchFamily="34" charset="0"/>
              </a:rPr>
              <a:t> + 1</a:t>
            </a:r>
            <a:r>
              <a:rPr lang="fr-FR" dirty="0">
                <a:latin typeface="Arial Narrow" pitchFamily="34" charset="0"/>
                <a:cs typeface="Times New Roman" pitchFamily="18" charset="0"/>
              </a:rPr>
              <a:t>)</a:t>
            </a:r>
          </a:p>
          <a:p>
            <a:pPr algn="l" defTabSz="762000" eaLnBrk="0" hangingPunct="0"/>
            <a:r>
              <a:rPr lang="fr-FR" dirty="0">
                <a:latin typeface="Arial Narrow" pitchFamily="34" charset="0"/>
                <a:cs typeface="Times New Roman" pitchFamily="18" charset="0"/>
              </a:rPr>
              <a:t> = </a:t>
            </a:r>
            <a:r>
              <a:rPr lang="en-US" dirty="0">
                <a:latin typeface="Arial Narrow" pitchFamily="34" charset="0"/>
                <a:cs typeface="Times New Roman" pitchFamily="18" charset="0"/>
              </a:rPr>
              <a:t>(</a:t>
            </a:r>
            <a:r>
              <a:rPr lang="en-US" sz="1200" dirty="0">
                <a:latin typeface="Arial Narrow" pitchFamily="34" charset="0"/>
              </a:rPr>
              <a:t>x</a:t>
            </a:r>
            <a:r>
              <a:rPr lang="en-US" sz="1200" baseline="30000" dirty="0">
                <a:latin typeface="Arial Narrow" pitchFamily="34" charset="0"/>
              </a:rPr>
              <a:t>6</a:t>
            </a:r>
            <a:r>
              <a:rPr lang="en-US" sz="1200" dirty="0">
                <a:latin typeface="Arial Narrow" pitchFamily="34" charset="0"/>
              </a:rPr>
              <a:t>+x</a:t>
            </a:r>
            <a:r>
              <a:rPr lang="en-US" sz="1200" baseline="30000" dirty="0">
                <a:latin typeface="Arial Narrow" pitchFamily="34" charset="0"/>
              </a:rPr>
              <a:t>5</a:t>
            </a:r>
            <a:r>
              <a:rPr lang="en-US" sz="1200" dirty="0">
                <a:latin typeface="Arial Narrow" pitchFamily="34" charset="0"/>
              </a:rPr>
              <a:t>+x</a:t>
            </a:r>
            <a:r>
              <a:rPr lang="en-US" sz="1200" baseline="30000" dirty="0">
                <a:latin typeface="Arial Narrow" pitchFamily="34" charset="0"/>
              </a:rPr>
              <a:t>3</a:t>
            </a:r>
            <a:r>
              <a:rPr lang="en-US" sz="1200" dirty="0">
                <a:latin typeface="Arial Narrow" pitchFamily="34" charset="0"/>
              </a:rPr>
              <a:t>+x</a:t>
            </a:r>
            <a:r>
              <a:rPr lang="en-US" sz="1200" baseline="30000" dirty="0">
                <a:latin typeface="Arial Narrow" pitchFamily="34" charset="0"/>
              </a:rPr>
              <a:t>2</a:t>
            </a:r>
            <a:r>
              <a:rPr lang="en-US" sz="1200" dirty="0">
                <a:latin typeface="Arial Narrow" pitchFamily="34" charset="0"/>
              </a:rPr>
              <a:t>+x</a:t>
            </a:r>
            <a:r>
              <a:rPr lang="fr-FR" dirty="0">
                <a:latin typeface="Arial Narrow" pitchFamily="34" charset="0"/>
                <a:cs typeface="Times New Roman" pitchFamily="18" charset="0"/>
              </a:rPr>
              <a:t>)</a:t>
            </a:r>
            <a:r>
              <a:rPr lang="fr-FR" dirty="0">
                <a:latin typeface="Arial Narrow" pitchFamily="34" charset="0"/>
                <a:cs typeface="Times New Roman" pitchFamily="18" charset="0"/>
                <a:sym typeface="Symbol" pitchFamily="18" charset="2"/>
              </a:rPr>
              <a:t> . </a:t>
            </a:r>
            <a:r>
              <a:rPr lang="en-GB" dirty="0">
                <a:latin typeface="Arial Narrow" pitchFamily="34" charset="0"/>
                <a:cs typeface="Times New Roman" pitchFamily="18" charset="0"/>
              </a:rPr>
              <a:t>(</a:t>
            </a:r>
            <a:r>
              <a:rPr lang="en-US" dirty="0">
                <a:latin typeface="Arial Narrow" pitchFamily="34" charset="0"/>
              </a:rPr>
              <a:t>x</a:t>
            </a:r>
            <a:r>
              <a:rPr lang="en-US" baseline="30000" dirty="0">
                <a:latin typeface="Arial Narrow" pitchFamily="34" charset="0"/>
              </a:rPr>
              <a:t>7</a:t>
            </a:r>
            <a:r>
              <a:rPr lang="en-US" dirty="0">
                <a:latin typeface="Arial Narrow" pitchFamily="34" charset="0"/>
              </a:rPr>
              <a:t> + x</a:t>
            </a:r>
            <a:r>
              <a:rPr lang="en-US" baseline="30000" dirty="0">
                <a:latin typeface="Arial Narrow" pitchFamily="34" charset="0"/>
              </a:rPr>
              <a:t>6</a:t>
            </a:r>
            <a:r>
              <a:rPr lang="en-GB" dirty="0">
                <a:latin typeface="Arial Narrow" pitchFamily="34" charset="0"/>
                <a:cs typeface="Times New Roman" pitchFamily="18" charset="0"/>
              </a:rPr>
              <a:t>)</a:t>
            </a:r>
            <a:r>
              <a:rPr lang="en-US" dirty="0">
                <a:latin typeface="Arial Narrow" pitchFamily="34" charset="0"/>
                <a:cs typeface="Times New Roman" pitchFamily="18" charset="0"/>
              </a:rPr>
              <a:t>  </a:t>
            </a:r>
          </a:p>
          <a:p>
            <a:pPr algn="l" defTabSz="762000" eaLnBrk="0" hangingPunct="0"/>
            <a:r>
              <a:rPr lang="en-US" dirty="0">
                <a:latin typeface="Arial Narrow" pitchFamily="34" charset="0"/>
                <a:cs typeface="Times New Roman" pitchFamily="18" charset="0"/>
              </a:rPr>
              <a:t> = </a:t>
            </a:r>
            <a:r>
              <a:rPr lang="en-US" dirty="0">
                <a:latin typeface="Arial Narrow" pitchFamily="34" charset="0"/>
              </a:rPr>
              <a:t>x</a:t>
            </a:r>
            <a:r>
              <a:rPr lang="en-US" baseline="30000" dirty="0">
                <a:latin typeface="Arial Narrow" pitchFamily="34" charset="0"/>
              </a:rPr>
              <a:t>13</a:t>
            </a:r>
            <a:r>
              <a:rPr lang="en-US" dirty="0">
                <a:latin typeface="Arial Narrow" pitchFamily="34" charset="0"/>
              </a:rPr>
              <a:t> + x</a:t>
            </a:r>
            <a:r>
              <a:rPr lang="en-US" baseline="30000" dirty="0">
                <a:latin typeface="Arial Narrow" pitchFamily="34" charset="0"/>
              </a:rPr>
              <a:t>12</a:t>
            </a:r>
            <a:r>
              <a:rPr lang="en-US" dirty="0">
                <a:latin typeface="Arial Narrow" pitchFamily="34" charset="0"/>
              </a:rPr>
              <a:t>+ x</a:t>
            </a:r>
            <a:r>
              <a:rPr lang="en-US" baseline="30000" dirty="0">
                <a:latin typeface="Arial Narrow" pitchFamily="34" charset="0"/>
              </a:rPr>
              <a:t>10</a:t>
            </a:r>
            <a:r>
              <a:rPr lang="en-US" dirty="0">
                <a:latin typeface="Arial Narrow" pitchFamily="34" charset="0"/>
              </a:rPr>
              <a:t> + x</a:t>
            </a:r>
            <a:r>
              <a:rPr lang="en-US" baseline="30000" dirty="0">
                <a:latin typeface="Arial Narrow" pitchFamily="34" charset="0"/>
              </a:rPr>
              <a:t>9</a:t>
            </a:r>
            <a:r>
              <a:rPr lang="en-US" dirty="0">
                <a:latin typeface="Arial Narrow" pitchFamily="34" charset="0"/>
              </a:rPr>
              <a:t>+ x</a:t>
            </a:r>
            <a:r>
              <a:rPr lang="en-US" baseline="30000" dirty="0">
                <a:latin typeface="Arial Narrow" pitchFamily="34" charset="0"/>
              </a:rPr>
              <a:t>8</a:t>
            </a:r>
            <a:r>
              <a:rPr lang="en-US" dirty="0">
                <a:latin typeface="Arial Narrow" pitchFamily="34" charset="0"/>
              </a:rPr>
              <a:t>+ x</a:t>
            </a:r>
            <a:r>
              <a:rPr lang="en-US" baseline="30000" dirty="0">
                <a:latin typeface="Arial Narrow" pitchFamily="34" charset="0"/>
              </a:rPr>
              <a:t>12</a:t>
            </a:r>
            <a:r>
              <a:rPr lang="en-US" dirty="0">
                <a:latin typeface="Arial Narrow" pitchFamily="34" charset="0"/>
              </a:rPr>
              <a:t> + x</a:t>
            </a:r>
            <a:r>
              <a:rPr lang="en-US" baseline="30000" dirty="0">
                <a:latin typeface="Arial Narrow" pitchFamily="34" charset="0"/>
              </a:rPr>
              <a:t>11</a:t>
            </a:r>
            <a:r>
              <a:rPr lang="en-US" dirty="0">
                <a:latin typeface="Arial Narrow" pitchFamily="34" charset="0"/>
              </a:rPr>
              <a:t>+ x</a:t>
            </a:r>
            <a:r>
              <a:rPr lang="en-US" baseline="30000" dirty="0">
                <a:latin typeface="Arial Narrow" pitchFamily="34" charset="0"/>
              </a:rPr>
              <a:t>9</a:t>
            </a:r>
            <a:r>
              <a:rPr lang="en-US" dirty="0">
                <a:latin typeface="Arial Narrow" pitchFamily="34" charset="0"/>
              </a:rPr>
              <a:t> + x</a:t>
            </a:r>
            <a:r>
              <a:rPr lang="en-US" baseline="30000" dirty="0">
                <a:latin typeface="Arial Narrow" pitchFamily="34" charset="0"/>
              </a:rPr>
              <a:t>8</a:t>
            </a:r>
            <a:r>
              <a:rPr lang="en-US" dirty="0">
                <a:latin typeface="Arial Narrow" pitchFamily="34" charset="0"/>
              </a:rPr>
              <a:t>+ x</a:t>
            </a:r>
            <a:r>
              <a:rPr lang="en-US" baseline="30000" dirty="0">
                <a:latin typeface="Arial Narrow" pitchFamily="34" charset="0"/>
              </a:rPr>
              <a:t>7</a:t>
            </a:r>
            <a:endParaRPr lang="en-US" dirty="0">
              <a:latin typeface="Arial Narrow" pitchFamily="34" charset="0"/>
            </a:endParaRPr>
          </a:p>
          <a:p>
            <a:pPr algn="l" defTabSz="762000" eaLnBrk="0" hangingPunct="0"/>
            <a:r>
              <a:rPr lang="de-DE" dirty="0">
                <a:latin typeface="Arial Narrow" pitchFamily="34" charset="0"/>
                <a:cs typeface="Times New Roman" pitchFamily="18" charset="0"/>
              </a:rPr>
              <a:t> = </a:t>
            </a:r>
            <a:r>
              <a:rPr lang="en-US" dirty="0">
                <a:latin typeface="Arial Narrow" pitchFamily="34" charset="0"/>
              </a:rPr>
              <a:t>x</a:t>
            </a:r>
            <a:r>
              <a:rPr lang="en-US" baseline="30000" dirty="0">
                <a:latin typeface="Arial Narrow" pitchFamily="34" charset="0"/>
              </a:rPr>
              <a:t>13</a:t>
            </a:r>
            <a:r>
              <a:rPr lang="en-US" dirty="0">
                <a:latin typeface="Arial Narrow" pitchFamily="34" charset="0"/>
              </a:rPr>
              <a:t> + x</a:t>
            </a:r>
            <a:r>
              <a:rPr lang="en-US" baseline="30000" dirty="0">
                <a:latin typeface="Arial Narrow" pitchFamily="34" charset="0"/>
              </a:rPr>
              <a:t>11</a:t>
            </a:r>
            <a:r>
              <a:rPr lang="en-US" dirty="0">
                <a:latin typeface="Arial Narrow" pitchFamily="34" charset="0"/>
              </a:rPr>
              <a:t> + x</a:t>
            </a:r>
            <a:r>
              <a:rPr lang="en-US" baseline="30000" dirty="0">
                <a:latin typeface="Arial Narrow" pitchFamily="34" charset="0"/>
              </a:rPr>
              <a:t>10</a:t>
            </a:r>
            <a:r>
              <a:rPr lang="en-US" dirty="0">
                <a:latin typeface="Arial Narrow" pitchFamily="34" charset="0"/>
              </a:rPr>
              <a:t>+ x</a:t>
            </a:r>
            <a:r>
              <a:rPr lang="en-US" baseline="30000" dirty="0">
                <a:latin typeface="Arial Narrow" pitchFamily="34" charset="0"/>
              </a:rPr>
              <a:t>7</a:t>
            </a:r>
          </a:p>
          <a:p>
            <a:pPr algn="l" defTabSz="762000" eaLnBrk="0" hangingPunct="0"/>
            <a:r>
              <a:rPr lang="de-DE" dirty="0">
                <a:latin typeface="Arial Narrow" pitchFamily="34" charset="0"/>
                <a:cs typeface="Times New Roman" pitchFamily="18" charset="0"/>
              </a:rPr>
              <a:t> = </a:t>
            </a:r>
            <a:r>
              <a:rPr lang="en-US" dirty="0">
                <a:latin typeface="Arial Narrow" pitchFamily="34" charset="0"/>
              </a:rPr>
              <a:t>x</a:t>
            </a:r>
            <a:r>
              <a:rPr lang="en-US" baseline="30000" dirty="0">
                <a:latin typeface="Arial Narrow" pitchFamily="34" charset="0"/>
              </a:rPr>
              <a:t>7</a:t>
            </a:r>
            <a:r>
              <a:rPr lang="en-US" dirty="0">
                <a:latin typeface="Arial Narrow" pitchFamily="34" charset="0"/>
              </a:rPr>
              <a:t> + x</a:t>
            </a:r>
            <a:r>
              <a:rPr lang="en-US" baseline="30000" dirty="0">
                <a:latin typeface="Arial Narrow" pitchFamily="34" charset="0"/>
              </a:rPr>
              <a:t>5</a:t>
            </a:r>
            <a:r>
              <a:rPr lang="en-US" dirty="0">
                <a:latin typeface="Arial Narrow" pitchFamily="34" charset="0"/>
              </a:rPr>
              <a:t> + x</a:t>
            </a:r>
            <a:r>
              <a:rPr lang="en-US" baseline="30000" dirty="0">
                <a:latin typeface="Arial Narrow" pitchFamily="34" charset="0"/>
              </a:rPr>
              <a:t>4</a:t>
            </a:r>
            <a:r>
              <a:rPr lang="en-US" dirty="0">
                <a:latin typeface="Arial Narrow" pitchFamily="34" charset="0"/>
              </a:rPr>
              <a:t> + x</a:t>
            </a:r>
            <a:r>
              <a:rPr lang="en-US" baseline="30000" dirty="0">
                <a:latin typeface="Arial Narrow" pitchFamily="34" charset="0"/>
              </a:rPr>
              <a:t>3</a:t>
            </a:r>
            <a:r>
              <a:rPr lang="en-US" dirty="0">
                <a:latin typeface="Arial Narrow" pitchFamily="34" charset="0"/>
              </a:rPr>
              <a:t> + x</a:t>
            </a:r>
            <a:r>
              <a:rPr lang="en-US" baseline="30000" dirty="0">
                <a:latin typeface="Arial Narrow" pitchFamily="34" charset="0"/>
              </a:rPr>
              <a:t>5</a:t>
            </a:r>
            <a:r>
              <a:rPr lang="en-US" dirty="0">
                <a:latin typeface="Arial Narrow" pitchFamily="34" charset="0"/>
              </a:rPr>
              <a:t> + x</a:t>
            </a:r>
            <a:r>
              <a:rPr lang="en-US" baseline="30000" dirty="0">
                <a:latin typeface="Arial Narrow" pitchFamily="34" charset="0"/>
              </a:rPr>
              <a:t>3</a:t>
            </a:r>
            <a:r>
              <a:rPr lang="en-US" dirty="0">
                <a:latin typeface="Arial Narrow" pitchFamily="34" charset="0"/>
              </a:rPr>
              <a:t> + x</a:t>
            </a:r>
            <a:r>
              <a:rPr lang="en-US" baseline="30000" dirty="0">
                <a:latin typeface="Arial Narrow" pitchFamily="34" charset="0"/>
              </a:rPr>
              <a:t>2</a:t>
            </a:r>
            <a:r>
              <a:rPr lang="en-US" dirty="0">
                <a:latin typeface="Arial Narrow" pitchFamily="34" charset="0"/>
              </a:rPr>
              <a:t> + x + x</a:t>
            </a:r>
            <a:r>
              <a:rPr lang="en-US" baseline="30000" dirty="0">
                <a:latin typeface="Arial Narrow" pitchFamily="34" charset="0"/>
              </a:rPr>
              <a:t>4</a:t>
            </a:r>
            <a:r>
              <a:rPr lang="en-US" dirty="0">
                <a:latin typeface="Arial Narrow" pitchFamily="34" charset="0"/>
              </a:rPr>
              <a:t> + 1 + x + x</a:t>
            </a:r>
            <a:r>
              <a:rPr lang="en-US" baseline="30000" dirty="0">
                <a:latin typeface="Arial Narrow" pitchFamily="34" charset="0"/>
              </a:rPr>
              <a:t>2</a:t>
            </a:r>
            <a:r>
              <a:rPr lang="en-US" dirty="0">
                <a:latin typeface="Arial Narrow" pitchFamily="34" charset="0"/>
              </a:rPr>
              <a:t> + x</a:t>
            </a:r>
            <a:r>
              <a:rPr lang="en-US" baseline="30000" dirty="0">
                <a:latin typeface="Arial Narrow" pitchFamily="34" charset="0"/>
              </a:rPr>
              <a:t>7</a:t>
            </a:r>
            <a:r>
              <a:rPr lang="en-US" dirty="0">
                <a:latin typeface="Arial Narrow" pitchFamily="34" charset="0"/>
              </a:rPr>
              <a:t> </a:t>
            </a:r>
          </a:p>
          <a:p>
            <a:pPr algn="l" defTabSz="762000" eaLnBrk="0" hangingPunct="0"/>
            <a:r>
              <a:rPr lang="de-DE" dirty="0">
                <a:latin typeface="Arial Narrow" pitchFamily="34" charset="0"/>
              </a:rPr>
              <a:t> = 1</a:t>
            </a:r>
            <a:endParaRPr lang="de-DE" dirty="0">
              <a:latin typeface="Arial Narrow" pitchFamily="34" charset="0"/>
              <a:cs typeface="Times New Roman" pitchFamily="18" charset="0"/>
            </a:endParaRPr>
          </a:p>
        </p:txBody>
      </p:sp>
      <p:cxnSp>
        <p:nvCxnSpPr>
          <p:cNvPr id="55" name="Gerade Verbindung mit Pfeil 3"/>
          <p:cNvCxnSpPr>
            <a:cxnSpLocks noChangeShapeType="1"/>
          </p:cNvCxnSpPr>
          <p:nvPr/>
        </p:nvCxnSpPr>
        <p:spPr bwMode="auto">
          <a:xfrm flipH="1">
            <a:off x="1544782" y="4162349"/>
            <a:ext cx="3968606" cy="1232872"/>
          </a:xfrm>
          <a:prstGeom prst="straightConnector1">
            <a:avLst/>
          </a:prstGeom>
          <a:noFill/>
          <a:ln w="9525" algn="ctr">
            <a:solidFill>
              <a:schemeClr val="tx1"/>
            </a:solidFill>
            <a:round/>
            <a:headEnd/>
            <a:tailEnd type="arrow" w="med" len="med"/>
          </a:ln>
        </p:spPr>
      </p:cxnSp>
      <p:sp>
        <p:nvSpPr>
          <p:cNvPr id="56" name="Rectangle 26"/>
          <p:cNvSpPr>
            <a:spLocks noChangeArrowheads="1"/>
          </p:cNvSpPr>
          <p:nvPr/>
        </p:nvSpPr>
        <p:spPr bwMode="auto">
          <a:xfrm>
            <a:off x="2568930" y="2996052"/>
            <a:ext cx="878767" cy="307777"/>
          </a:xfrm>
          <a:prstGeom prst="rect">
            <a:avLst/>
          </a:prstGeom>
          <a:noFill/>
          <a:ln w="9525">
            <a:noFill/>
            <a:miter lim="800000"/>
            <a:headEnd/>
            <a:tailEnd/>
          </a:ln>
        </p:spPr>
        <p:txBody>
          <a:bodyPr wrap="none">
            <a:spAutoFit/>
          </a:bodyPr>
          <a:lstStyle/>
          <a:p>
            <a:r>
              <a:rPr lang="en-US" b="1" dirty="0">
                <a:latin typeface="Arial Narrow" pitchFamily="34" charset="0"/>
              </a:rPr>
              <a:t>x</a:t>
            </a:r>
            <a:r>
              <a:rPr lang="en-US" b="1" baseline="30000" dirty="0">
                <a:latin typeface="Arial Narrow" pitchFamily="34" charset="0"/>
              </a:rPr>
              <a:t>5</a:t>
            </a:r>
            <a:r>
              <a:rPr lang="en-US" b="1" dirty="0">
                <a:latin typeface="Arial Narrow" pitchFamily="34" charset="0"/>
              </a:rPr>
              <a:t> + x</a:t>
            </a:r>
            <a:r>
              <a:rPr lang="en-US" b="1" baseline="30000" dirty="0">
                <a:latin typeface="Arial Narrow" pitchFamily="34" charset="0"/>
              </a:rPr>
              <a:t>4</a:t>
            </a:r>
            <a:r>
              <a:rPr lang="en-US" b="1" dirty="0">
                <a:latin typeface="Arial Narrow" pitchFamily="34" charset="0"/>
              </a:rPr>
              <a:t> + 1</a:t>
            </a:r>
            <a:endParaRPr lang="de-DE" dirty="0"/>
          </a:p>
        </p:txBody>
      </p:sp>
      <p:sp>
        <p:nvSpPr>
          <p:cNvPr id="57" name="Line 33"/>
          <p:cNvSpPr>
            <a:spLocks noChangeShapeType="1"/>
          </p:cNvSpPr>
          <p:nvPr/>
        </p:nvSpPr>
        <p:spPr bwMode="auto">
          <a:xfrm flipV="1">
            <a:off x="1039813" y="3292915"/>
            <a:ext cx="7513637" cy="11112"/>
          </a:xfrm>
          <a:prstGeom prst="line">
            <a:avLst/>
          </a:prstGeom>
          <a:noFill/>
          <a:ln w="12700">
            <a:solidFill>
              <a:schemeClr val="tx1"/>
            </a:solidFill>
            <a:round/>
            <a:headEnd/>
            <a:tailEnd/>
          </a:ln>
        </p:spPr>
        <p:txBody>
          <a:bodyPr lIns="90000" tIns="46800" rIns="90000" bIns="46800" anchor="ctr">
            <a:spAutoFit/>
          </a:bodyPr>
          <a:lstStyle/>
          <a:p>
            <a:endParaRPr lang="en-US"/>
          </a:p>
        </p:txBody>
      </p:sp>
      <p:sp>
        <p:nvSpPr>
          <p:cNvPr id="58" name="Rectangle 23"/>
          <p:cNvSpPr>
            <a:spLocks noChangeArrowheads="1"/>
          </p:cNvSpPr>
          <p:nvPr/>
        </p:nvSpPr>
        <p:spPr bwMode="auto">
          <a:xfrm>
            <a:off x="6247642" y="3299265"/>
            <a:ext cx="615874" cy="338554"/>
          </a:xfrm>
          <a:prstGeom prst="rect">
            <a:avLst/>
          </a:prstGeom>
          <a:noFill/>
          <a:ln w="9525">
            <a:noFill/>
            <a:miter lim="800000"/>
            <a:headEnd/>
            <a:tailEnd/>
          </a:ln>
        </p:spPr>
        <p:txBody>
          <a:bodyPr wrap="none">
            <a:spAutoFit/>
          </a:bodyPr>
          <a:lstStyle/>
          <a:p>
            <a:r>
              <a:rPr lang="en-US" sz="1600" b="1" dirty="0">
                <a:latin typeface="Arial Narrow" pitchFamily="34" charset="0"/>
              </a:rPr>
              <a:t>x</a:t>
            </a:r>
            <a:r>
              <a:rPr lang="en-US" sz="1600" b="1" baseline="30000" dirty="0">
                <a:latin typeface="Arial Narrow" pitchFamily="34" charset="0"/>
              </a:rPr>
              <a:t>3</a:t>
            </a:r>
            <a:r>
              <a:rPr lang="en-US" sz="1600" b="1" dirty="0">
                <a:latin typeface="Arial Narrow" pitchFamily="34" charset="0"/>
              </a:rPr>
              <a:t>+</a:t>
            </a:r>
            <a:r>
              <a:rPr lang="en-US" b="1" dirty="0">
                <a:latin typeface="Arial Narrow" pitchFamily="34" charset="0"/>
              </a:rPr>
              <a:t> x</a:t>
            </a:r>
            <a:r>
              <a:rPr lang="en-US" b="1" baseline="30000" dirty="0">
                <a:latin typeface="Arial Narrow" pitchFamily="34" charset="0"/>
              </a:rPr>
              <a:t>2</a:t>
            </a:r>
            <a:endParaRPr lang="de-DE" dirty="0"/>
          </a:p>
        </p:txBody>
      </p:sp>
      <p:sp>
        <p:nvSpPr>
          <p:cNvPr id="59" name="Rectangle 25"/>
          <p:cNvSpPr>
            <a:spLocks noChangeArrowheads="1"/>
          </p:cNvSpPr>
          <p:nvPr/>
        </p:nvSpPr>
        <p:spPr bwMode="auto">
          <a:xfrm>
            <a:off x="3970338" y="3302440"/>
            <a:ext cx="503237" cy="338137"/>
          </a:xfrm>
          <a:prstGeom prst="rect">
            <a:avLst/>
          </a:prstGeom>
          <a:noFill/>
          <a:ln w="9525">
            <a:noFill/>
            <a:miter lim="800000"/>
            <a:headEnd/>
            <a:tailEnd/>
          </a:ln>
        </p:spPr>
        <p:txBody>
          <a:bodyPr>
            <a:spAutoFit/>
          </a:bodyPr>
          <a:lstStyle/>
          <a:p>
            <a:r>
              <a:rPr lang="en-US" sz="1600" b="1" dirty="0">
                <a:latin typeface="Arial Narrow" pitchFamily="34" charset="0"/>
              </a:rPr>
              <a:t>x </a:t>
            </a:r>
            <a:endParaRPr lang="de-DE" dirty="0"/>
          </a:p>
        </p:txBody>
      </p:sp>
      <p:sp>
        <p:nvSpPr>
          <p:cNvPr id="60" name="Rectangle 28"/>
          <p:cNvSpPr>
            <a:spLocks noChangeArrowheads="1"/>
          </p:cNvSpPr>
          <p:nvPr/>
        </p:nvSpPr>
        <p:spPr bwMode="auto">
          <a:xfrm>
            <a:off x="1366398" y="3299265"/>
            <a:ext cx="878767" cy="307777"/>
          </a:xfrm>
          <a:prstGeom prst="rect">
            <a:avLst/>
          </a:prstGeom>
          <a:noFill/>
          <a:ln w="9525">
            <a:noFill/>
            <a:miter lim="800000"/>
            <a:headEnd/>
            <a:tailEnd/>
          </a:ln>
        </p:spPr>
        <p:txBody>
          <a:bodyPr wrap="none">
            <a:spAutoFit/>
          </a:bodyPr>
          <a:lstStyle/>
          <a:p>
            <a:r>
              <a:rPr lang="en-US" b="1" dirty="0">
                <a:latin typeface="Arial Narrow" pitchFamily="34" charset="0"/>
              </a:rPr>
              <a:t>x</a:t>
            </a:r>
            <a:r>
              <a:rPr lang="en-US" b="1" baseline="30000" dirty="0">
                <a:latin typeface="Arial Narrow" pitchFamily="34" charset="0"/>
              </a:rPr>
              <a:t>5</a:t>
            </a:r>
            <a:r>
              <a:rPr lang="en-US" b="1" dirty="0">
                <a:latin typeface="Arial Narrow" pitchFamily="34" charset="0"/>
              </a:rPr>
              <a:t> + x</a:t>
            </a:r>
            <a:r>
              <a:rPr lang="en-US" b="1" baseline="30000" dirty="0">
                <a:latin typeface="Arial Narrow" pitchFamily="34" charset="0"/>
              </a:rPr>
              <a:t>4</a:t>
            </a:r>
            <a:r>
              <a:rPr lang="en-US" b="1" dirty="0">
                <a:latin typeface="Arial Narrow" pitchFamily="34" charset="0"/>
              </a:rPr>
              <a:t> + 1</a:t>
            </a:r>
            <a:endParaRPr lang="de-DE" dirty="0"/>
          </a:p>
        </p:txBody>
      </p:sp>
      <p:sp>
        <p:nvSpPr>
          <p:cNvPr id="61" name="Rectangle 31"/>
          <p:cNvSpPr>
            <a:spLocks noChangeArrowheads="1"/>
          </p:cNvSpPr>
          <p:nvPr/>
        </p:nvSpPr>
        <p:spPr bwMode="auto">
          <a:xfrm>
            <a:off x="5199063" y="3310377"/>
            <a:ext cx="504825" cy="307975"/>
          </a:xfrm>
          <a:prstGeom prst="rect">
            <a:avLst/>
          </a:prstGeom>
          <a:noFill/>
          <a:ln w="9525">
            <a:noFill/>
            <a:miter lim="800000"/>
            <a:headEnd/>
            <a:tailEnd/>
          </a:ln>
        </p:spPr>
        <p:txBody>
          <a:bodyPr wrap="none">
            <a:spAutoFit/>
          </a:bodyPr>
          <a:lstStyle/>
          <a:p>
            <a:r>
              <a:rPr lang="en-US" b="1" dirty="0">
                <a:latin typeface="Arial Narrow" pitchFamily="34" charset="0"/>
              </a:rPr>
              <a:t>x</a:t>
            </a:r>
            <a:r>
              <a:rPr lang="en-US" b="1" baseline="30000" dirty="0">
                <a:latin typeface="Arial Narrow" pitchFamily="34" charset="0"/>
              </a:rPr>
              <a:t>3</a:t>
            </a:r>
            <a:r>
              <a:rPr lang="en-US" b="1" dirty="0">
                <a:latin typeface="Arial Narrow" pitchFamily="34" charset="0"/>
              </a:rPr>
              <a:t>+1</a:t>
            </a:r>
            <a:endParaRPr lang="de-DE" dirty="0"/>
          </a:p>
        </p:txBody>
      </p:sp>
      <p:sp>
        <p:nvSpPr>
          <p:cNvPr id="62" name="Rectangle 33"/>
          <p:cNvSpPr>
            <a:spLocks noChangeArrowheads="1"/>
          </p:cNvSpPr>
          <p:nvPr/>
        </p:nvSpPr>
        <p:spPr bwMode="auto">
          <a:xfrm>
            <a:off x="7333954" y="3325007"/>
            <a:ext cx="266420" cy="523220"/>
          </a:xfrm>
          <a:prstGeom prst="rect">
            <a:avLst/>
          </a:prstGeom>
          <a:noFill/>
          <a:ln w="9525">
            <a:noFill/>
            <a:miter lim="800000"/>
            <a:headEnd/>
            <a:tailEnd/>
          </a:ln>
        </p:spPr>
        <p:txBody>
          <a:bodyPr wrap="none">
            <a:spAutoFit/>
          </a:bodyPr>
          <a:lstStyle/>
          <a:p>
            <a:r>
              <a:rPr lang="de-DE" b="1" dirty="0">
                <a:latin typeface="Arial Narrow" pitchFamily="34" charset="0"/>
              </a:rPr>
              <a:t>1</a:t>
            </a:r>
            <a:endParaRPr lang="de-DE" dirty="0"/>
          </a:p>
          <a:p>
            <a:endParaRPr lang="de-DE" dirty="0"/>
          </a:p>
        </p:txBody>
      </p:sp>
      <p:sp>
        <p:nvSpPr>
          <p:cNvPr id="63" name="Rectangle 26"/>
          <p:cNvSpPr>
            <a:spLocks noChangeArrowheads="1"/>
          </p:cNvSpPr>
          <p:nvPr/>
        </p:nvSpPr>
        <p:spPr bwMode="auto">
          <a:xfrm>
            <a:off x="2838327" y="3313552"/>
            <a:ext cx="320922" cy="307777"/>
          </a:xfrm>
          <a:prstGeom prst="rect">
            <a:avLst/>
          </a:prstGeom>
          <a:noFill/>
          <a:ln w="9525">
            <a:noFill/>
            <a:miter lim="800000"/>
            <a:headEnd/>
            <a:tailEnd/>
          </a:ln>
        </p:spPr>
        <p:txBody>
          <a:bodyPr wrap="none">
            <a:spAutoFit/>
          </a:bodyPr>
          <a:lstStyle/>
          <a:p>
            <a:r>
              <a:rPr lang="en-US" b="1" dirty="0">
                <a:latin typeface="Arial Narrow" pitchFamily="34" charset="0"/>
              </a:rPr>
              <a:t>x</a:t>
            </a:r>
            <a:r>
              <a:rPr lang="en-US" b="1" baseline="30000" dirty="0">
                <a:latin typeface="Arial Narrow" pitchFamily="34" charset="0"/>
              </a:rPr>
              <a:t>2</a:t>
            </a:r>
            <a:endParaRPr lang="de-DE" dirty="0"/>
          </a:p>
        </p:txBody>
      </p:sp>
      <p:sp>
        <p:nvSpPr>
          <p:cNvPr id="64" name="Rectangle 23"/>
          <p:cNvSpPr>
            <a:spLocks noChangeArrowheads="1"/>
          </p:cNvSpPr>
          <p:nvPr/>
        </p:nvSpPr>
        <p:spPr bwMode="auto">
          <a:xfrm>
            <a:off x="6340828" y="3638990"/>
            <a:ext cx="386645" cy="338554"/>
          </a:xfrm>
          <a:prstGeom prst="rect">
            <a:avLst/>
          </a:prstGeom>
          <a:noFill/>
          <a:ln w="9525">
            <a:noFill/>
            <a:miter lim="800000"/>
            <a:headEnd/>
            <a:tailEnd/>
          </a:ln>
        </p:spPr>
        <p:txBody>
          <a:bodyPr wrap="none">
            <a:spAutoFit/>
          </a:bodyPr>
          <a:lstStyle/>
          <a:p>
            <a:r>
              <a:rPr lang="en-US" sz="1600" b="1" dirty="0">
                <a:latin typeface="Arial Narrow" pitchFamily="34" charset="0"/>
              </a:rPr>
              <a:t>x</a:t>
            </a:r>
            <a:r>
              <a:rPr lang="en-US" sz="1600" b="1" baseline="30000" dirty="0">
                <a:latin typeface="Arial Narrow" pitchFamily="34" charset="0"/>
              </a:rPr>
              <a:t>2</a:t>
            </a:r>
            <a:r>
              <a:rPr lang="en-US" sz="1600" b="1" dirty="0">
                <a:latin typeface="Arial Narrow" pitchFamily="34" charset="0"/>
              </a:rPr>
              <a:t> </a:t>
            </a:r>
            <a:endParaRPr lang="de-DE" dirty="0"/>
          </a:p>
        </p:txBody>
      </p:sp>
      <p:sp>
        <p:nvSpPr>
          <p:cNvPr id="65" name="Rectangle 25"/>
          <p:cNvSpPr>
            <a:spLocks noChangeArrowheads="1"/>
          </p:cNvSpPr>
          <p:nvPr/>
        </p:nvSpPr>
        <p:spPr bwMode="auto">
          <a:xfrm>
            <a:off x="3913188" y="3686615"/>
            <a:ext cx="569912" cy="338137"/>
          </a:xfrm>
          <a:prstGeom prst="rect">
            <a:avLst/>
          </a:prstGeom>
          <a:noFill/>
          <a:ln w="9525">
            <a:noFill/>
            <a:miter lim="800000"/>
            <a:headEnd/>
            <a:tailEnd/>
          </a:ln>
        </p:spPr>
        <p:txBody>
          <a:bodyPr>
            <a:spAutoFit/>
          </a:bodyPr>
          <a:lstStyle/>
          <a:p>
            <a:r>
              <a:rPr lang="en-US" b="1">
                <a:latin typeface="Arial Narrow" pitchFamily="34" charset="0"/>
              </a:rPr>
              <a:t>x</a:t>
            </a:r>
            <a:r>
              <a:rPr lang="en-US" b="1" baseline="30000">
                <a:latin typeface="Arial Narrow" pitchFamily="34" charset="0"/>
              </a:rPr>
              <a:t>3</a:t>
            </a:r>
            <a:r>
              <a:rPr lang="en-US" b="1">
                <a:latin typeface="Arial Narrow" pitchFamily="34" charset="0"/>
              </a:rPr>
              <a:t>+1</a:t>
            </a:r>
            <a:r>
              <a:rPr lang="en-US" sz="1600" b="1">
                <a:latin typeface="Arial Narrow" pitchFamily="34" charset="0"/>
              </a:rPr>
              <a:t> </a:t>
            </a:r>
            <a:endParaRPr lang="de-DE"/>
          </a:p>
        </p:txBody>
      </p:sp>
      <p:sp>
        <p:nvSpPr>
          <p:cNvPr id="66" name="Rectangle 28"/>
          <p:cNvSpPr>
            <a:spLocks noChangeArrowheads="1"/>
          </p:cNvSpPr>
          <p:nvPr/>
        </p:nvSpPr>
        <p:spPr bwMode="auto">
          <a:xfrm>
            <a:off x="1462758" y="3638990"/>
            <a:ext cx="320922" cy="307777"/>
          </a:xfrm>
          <a:prstGeom prst="rect">
            <a:avLst/>
          </a:prstGeom>
          <a:noFill/>
          <a:ln w="9525">
            <a:noFill/>
            <a:miter lim="800000"/>
            <a:headEnd/>
            <a:tailEnd/>
          </a:ln>
        </p:spPr>
        <p:txBody>
          <a:bodyPr wrap="none">
            <a:spAutoFit/>
          </a:bodyPr>
          <a:lstStyle/>
          <a:p>
            <a:r>
              <a:rPr lang="en-US" b="1" dirty="0">
                <a:latin typeface="Arial Narrow" pitchFamily="34" charset="0"/>
              </a:rPr>
              <a:t>x</a:t>
            </a:r>
            <a:r>
              <a:rPr lang="en-US" b="1" baseline="30000" dirty="0">
                <a:latin typeface="Arial Narrow" pitchFamily="34" charset="0"/>
              </a:rPr>
              <a:t>2</a:t>
            </a:r>
            <a:endParaRPr lang="de-DE" dirty="0"/>
          </a:p>
        </p:txBody>
      </p:sp>
      <p:sp>
        <p:nvSpPr>
          <p:cNvPr id="67" name="Rectangle 31"/>
          <p:cNvSpPr>
            <a:spLocks noChangeArrowheads="1"/>
          </p:cNvSpPr>
          <p:nvPr/>
        </p:nvSpPr>
        <p:spPr bwMode="auto">
          <a:xfrm>
            <a:off x="4999500" y="3650102"/>
            <a:ext cx="1184940" cy="307777"/>
          </a:xfrm>
          <a:prstGeom prst="rect">
            <a:avLst/>
          </a:prstGeom>
          <a:noFill/>
          <a:ln w="9525">
            <a:noFill/>
            <a:miter lim="800000"/>
            <a:headEnd/>
            <a:tailEnd/>
          </a:ln>
        </p:spPr>
        <p:txBody>
          <a:bodyPr wrap="none">
            <a:spAutoFit/>
          </a:bodyPr>
          <a:lstStyle/>
          <a:p>
            <a:r>
              <a:rPr lang="en-US" b="1" dirty="0">
                <a:latin typeface="Arial Narrow" pitchFamily="34" charset="0"/>
              </a:rPr>
              <a:t>x</a:t>
            </a:r>
            <a:r>
              <a:rPr lang="en-US" b="1" baseline="30000" dirty="0">
                <a:latin typeface="Arial Narrow" pitchFamily="34" charset="0"/>
              </a:rPr>
              <a:t>6</a:t>
            </a:r>
            <a:r>
              <a:rPr lang="en-US" b="1" dirty="0">
                <a:latin typeface="Arial Narrow" pitchFamily="34" charset="0"/>
              </a:rPr>
              <a:t>+x</a:t>
            </a:r>
            <a:r>
              <a:rPr lang="en-US" b="1" baseline="30000" dirty="0">
                <a:latin typeface="Arial Narrow" pitchFamily="34" charset="0"/>
              </a:rPr>
              <a:t>5</a:t>
            </a:r>
            <a:r>
              <a:rPr lang="en-US" b="1" dirty="0">
                <a:latin typeface="Arial Narrow" pitchFamily="34" charset="0"/>
              </a:rPr>
              <a:t>+x</a:t>
            </a:r>
            <a:r>
              <a:rPr lang="en-US" b="1" baseline="30000" dirty="0">
                <a:latin typeface="Arial Narrow" pitchFamily="34" charset="0"/>
              </a:rPr>
              <a:t>3</a:t>
            </a:r>
            <a:r>
              <a:rPr lang="en-US" b="1" dirty="0">
                <a:latin typeface="Arial Narrow" pitchFamily="34" charset="0"/>
              </a:rPr>
              <a:t>+x</a:t>
            </a:r>
            <a:r>
              <a:rPr lang="en-US" b="1" baseline="30000" dirty="0">
                <a:latin typeface="Arial Narrow" pitchFamily="34" charset="0"/>
              </a:rPr>
              <a:t>2</a:t>
            </a:r>
            <a:r>
              <a:rPr lang="en-US" b="1" dirty="0">
                <a:latin typeface="Arial Narrow" pitchFamily="34" charset="0"/>
              </a:rPr>
              <a:t>+x</a:t>
            </a:r>
            <a:endParaRPr lang="de-DE" dirty="0"/>
          </a:p>
        </p:txBody>
      </p:sp>
      <p:sp>
        <p:nvSpPr>
          <p:cNvPr id="68" name="Rectangle 33"/>
          <p:cNvSpPr>
            <a:spLocks noChangeArrowheads="1"/>
          </p:cNvSpPr>
          <p:nvPr/>
        </p:nvSpPr>
        <p:spPr bwMode="auto">
          <a:xfrm>
            <a:off x="7141509" y="3650102"/>
            <a:ext cx="266420" cy="307777"/>
          </a:xfrm>
          <a:prstGeom prst="rect">
            <a:avLst/>
          </a:prstGeom>
          <a:noFill/>
          <a:ln w="9525">
            <a:noFill/>
            <a:miter lim="800000"/>
            <a:headEnd/>
            <a:tailEnd/>
          </a:ln>
        </p:spPr>
        <p:txBody>
          <a:bodyPr wrap="none">
            <a:spAutoFit/>
          </a:bodyPr>
          <a:lstStyle/>
          <a:p>
            <a:r>
              <a:rPr lang="de-DE" b="1" dirty="0">
                <a:latin typeface="Arial Narrow" pitchFamily="34" charset="0"/>
              </a:rPr>
              <a:t>0</a:t>
            </a:r>
            <a:endParaRPr lang="de-DE" dirty="0"/>
          </a:p>
        </p:txBody>
      </p:sp>
      <p:sp>
        <p:nvSpPr>
          <p:cNvPr id="69" name="Rectangle 26"/>
          <p:cNvSpPr>
            <a:spLocks noChangeArrowheads="1"/>
          </p:cNvSpPr>
          <p:nvPr/>
        </p:nvSpPr>
        <p:spPr bwMode="auto">
          <a:xfrm>
            <a:off x="2885157" y="3653277"/>
            <a:ext cx="266420" cy="307777"/>
          </a:xfrm>
          <a:prstGeom prst="rect">
            <a:avLst/>
          </a:prstGeom>
          <a:noFill/>
          <a:ln w="9525">
            <a:noFill/>
            <a:miter lim="800000"/>
            <a:headEnd/>
            <a:tailEnd/>
          </a:ln>
        </p:spPr>
        <p:txBody>
          <a:bodyPr wrap="none">
            <a:spAutoFit/>
          </a:bodyPr>
          <a:lstStyle/>
          <a:p>
            <a:r>
              <a:rPr lang="en-US" b="1" dirty="0">
                <a:latin typeface="Arial Narrow" pitchFamily="34" charset="0"/>
              </a:rPr>
              <a:t>1</a:t>
            </a:r>
            <a:endParaRPr lang="de-DE" dirty="0"/>
          </a:p>
        </p:txBody>
      </p:sp>
      <p:sp>
        <p:nvSpPr>
          <p:cNvPr id="70" name="Line 33"/>
          <p:cNvSpPr>
            <a:spLocks noChangeShapeType="1"/>
          </p:cNvSpPr>
          <p:nvPr/>
        </p:nvSpPr>
        <p:spPr bwMode="auto">
          <a:xfrm flipV="1">
            <a:off x="1038225" y="3621527"/>
            <a:ext cx="7513638" cy="11113"/>
          </a:xfrm>
          <a:prstGeom prst="line">
            <a:avLst/>
          </a:prstGeom>
          <a:noFill/>
          <a:ln w="12700">
            <a:solidFill>
              <a:schemeClr val="tx1"/>
            </a:solidFill>
            <a:round/>
            <a:headEnd/>
            <a:tailEnd/>
          </a:ln>
        </p:spPr>
        <p:txBody>
          <a:bodyPr lIns="90000" tIns="46800" rIns="90000" bIns="46800" anchor="ctr">
            <a:spAutoFit/>
          </a:bodyPr>
          <a:lstStyle/>
          <a:p>
            <a:endParaRPr lang="en-US"/>
          </a:p>
        </p:txBody>
      </p:sp>
      <p:sp>
        <p:nvSpPr>
          <p:cNvPr id="71" name="Line 41"/>
          <p:cNvSpPr>
            <a:spLocks noChangeShapeType="1"/>
          </p:cNvSpPr>
          <p:nvPr/>
        </p:nvSpPr>
        <p:spPr bwMode="auto">
          <a:xfrm flipH="1">
            <a:off x="3341688" y="3183377"/>
            <a:ext cx="3868737" cy="309563"/>
          </a:xfrm>
          <a:prstGeom prst="line">
            <a:avLst/>
          </a:prstGeom>
          <a:noFill/>
          <a:ln w="12700">
            <a:solidFill>
              <a:schemeClr val="tx1"/>
            </a:solidFill>
            <a:prstDash val="dash"/>
            <a:round/>
            <a:headEnd/>
            <a:tailEnd type="triangle" w="med" len="med"/>
          </a:ln>
        </p:spPr>
        <p:txBody>
          <a:bodyPr lIns="90000" tIns="46800" rIns="90000" bIns="46800" anchor="ctr">
            <a:spAutoFit/>
          </a:bodyPr>
          <a:lstStyle/>
          <a:p>
            <a:endParaRPr lang="en-US"/>
          </a:p>
        </p:txBody>
      </p:sp>
      <p:sp>
        <p:nvSpPr>
          <p:cNvPr id="72" name="Line 43"/>
          <p:cNvSpPr>
            <a:spLocks noChangeShapeType="1"/>
          </p:cNvSpPr>
          <p:nvPr/>
        </p:nvSpPr>
        <p:spPr bwMode="auto">
          <a:xfrm flipH="1">
            <a:off x="4329113" y="3162740"/>
            <a:ext cx="890587" cy="320675"/>
          </a:xfrm>
          <a:prstGeom prst="line">
            <a:avLst/>
          </a:prstGeom>
          <a:noFill/>
          <a:ln w="12700">
            <a:solidFill>
              <a:schemeClr val="tx1"/>
            </a:solidFill>
            <a:prstDash val="dash"/>
            <a:round/>
            <a:headEnd/>
            <a:tailEnd type="triangle" w="med" len="med"/>
          </a:ln>
        </p:spPr>
        <p:txBody>
          <a:bodyPr lIns="90000" tIns="46800" rIns="90000" bIns="46800" anchor="ctr">
            <a:spAutoFit/>
          </a:bodyPr>
          <a:lstStyle/>
          <a:p>
            <a:endParaRPr lang="en-US"/>
          </a:p>
        </p:txBody>
      </p:sp>
      <p:sp>
        <p:nvSpPr>
          <p:cNvPr id="73" name="Line 40"/>
          <p:cNvSpPr>
            <a:spLocks noChangeShapeType="1"/>
          </p:cNvSpPr>
          <p:nvPr/>
        </p:nvSpPr>
        <p:spPr bwMode="auto">
          <a:xfrm flipH="1">
            <a:off x="1954213" y="3151627"/>
            <a:ext cx="752475" cy="242888"/>
          </a:xfrm>
          <a:prstGeom prst="line">
            <a:avLst/>
          </a:prstGeom>
          <a:noFill/>
          <a:ln w="12700">
            <a:solidFill>
              <a:schemeClr val="tx1"/>
            </a:solidFill>
            <a:prstDash val="dash"/>
            <a:round/>
            <a:headEnd/>
            <a:tailEnd type="triangle" w="med" len="med"/>
          </a:ln>
        </p:spPr>
        <p:txBody>
          <a:bodyPr lIns="90000" tIns="46800" rIns="90000" bIns="46800" anchor="ctr">
            <a:spAutoFit/>
          </a:bodyPr>
          <a:lstStyle/>
          <a:p>
            <a:endParaRPr lang="en-US"/>
          </a:p>
        </p:txBody>
      </p:sp>
      <p:sp>
        <p:nvSpPr>
          <p:cNvPr id="74" name="Line 41"/>
          <p:cNvSpPr>
            <a:spLocks noChangeShapeType="1"/>
          </p:cNvSpPr>
          <p:nvPr/>
        </p:nvSpPr>
        <p:spPr bwMode="auto">
          <a:xfrm flipH="1">
            <a:off x="3362325" y="3523102"/>
            <a:ext cx="3868738" cy="309563"/>
          </a:xfrm>
          <a:prstGeom prst="line">
            <a:avLst/>
          </a:prstGeom>
          <a:noFill/>
          <a:ln w="12700">
            <a:solidFill>
              <a:schemeClr val="tx1"/>
            </a:solidFill>
            <a:prstDash val="dash"/>
            <a:round/>
            <a:headEnd/>
            <a:tailEnd type="triangle" w="med" len="med"/>
          </a:ln>
        </p:spPr>
        <p:txBody>
          <a:bodyPr lIns="90000" tIns="46800" rIns="90000" bIns="46800" anchor="ctr">
            <a:spAutoFit/>
          </a:bodyPr>
          <a:lstStyle/>
          <a:p>
            <a:endParaRPr lang="en-US"/>
          </a:p>
        </p:txBody>
      </p:sp>
      <p:sp>
        <p:nvSpPr>
          <p:cNvPr id="75" name="Line 43"/>
          <p:cNvSpPr>
            <a:spLocks noChangeShapeType="1"/>
          </p:cNvSpPr>
          <p:nvPr/>
        </p:nvSpPr>
        <p:spPr bwMode="auto">
          <a:xfrm flipH="1">
            <a:off x="4349750" y="3502465"/>
            <a:ext cx="890588" cy="320675"/>
          </a:xfrm>
          <a:prstGeom prst="line">
            <a:avLst/>
          </a:prstGeom>
          <a:noFill/>
          <a:ln w="12700">
            <a:solidFill>
              <a:schemeClr val="tx1"/>
            </a:solidFill>
            <a:prstDash val="dash"/>
            <a:round/>
            <a:headEnd/>
            <a:tailEnd type="triangle" w="med" len="med"/>
          </a:ln>
        </p:spPr>
        <p:txBody>
          <a:bodyPr lIns="90000" tIns="46800" rIns="90000" bIns="46800" anchor="ctr">
            <a:spAutoFit/>
          </a:bodyPr>
          <a:lstStyle/>
          <a:p>
            <a:endParaRPr lang="en-US"/>
          </a:p>
        </p:txBody>
      </p:sp>
      <p:sp>
        <p:nvSpPr>
          <p:cNvPr id="76" name="Line 40"/>
          <p:cNvSpPr>
            <a:spLocks noChangeShapeType="1"/>
          </p:cNvSpPr>
          <p:nvPr/>
        </p:nvSpPr>
        <p:spPr bwMode="auto">
          <a:xfrm flipH="1">
            <a:off x="1974850" y="3491352"/>
            <a:ext cx="752475" cy="242888"/>
          </a:xfrm>
          <a:prstGeom prst="line">
            <a:avLst/>
          </a:prstGeom>
          <a:noFill/>
          <a:ln w="12700">
            <a:solidFill>
              <a:schemeClr val="tx1"/>
            </a:solidFill>
            <a:prstDash val="dash"/>
            <a:round/>
            <a:headEnd/>
            <a:tailEnd type="triangle" w="med" len="med"/>
          </a:ln>
        </p:spPr>
        <p:txBody>
          <a:bodyPr lIns="90000" tIns="46800" rIns="90000" bIns="46800" anchor="ctr">
            <a:spAutoFit/>
          </a:bodyPr>
          <a:lstStyle/>
          <a:p>
            <a:endParaRPr lang="en-US"/>
          </a:p>
        </p:txBody>
      </p:sp>
      <p:sp>
        <p:nvSpPr>
          <p:cNvPr id="83" name="Line 33"/>
          <p:cNvSpPr>
            <a:spLocks noChangeShapeType="1"/>
          </p:cNvSpPr>
          <p:nvPr/>
        </p:nvSpPr>
        <p:spPr bwMode="auto">
          <a:xfrm flipV="1">
            <a:off x="1035050" y="3972365"/>
            <a:ext cx="7513638" cy="11112"/>
          </a:xfrm>
          <a:prstGeom prst="line">
            <a:avLst/>
          </a:prstGeom>
          <a:noFill/>
          <a:ln w="12700">
            <a:solidFill>
              <a:schemeClr val="tx1"/>
            </a:solidFill>
            <a:round/>
            <a:headEnd/>
            <a:tailEnd/>
          </a:ln>
        </p:spPr>
        <p:txBody>
          <a:bodyPr lIns="90000" tIns="46800" rIns="90000" bIns="46800" anchor="ctr">
            <a:spAutoFit/>
          </a:bodyPr>
          <a:lstStyle/>
          <a:p>
            <a:endParaRPr lang="en-US"/>
          </a:p>
        </p:txBody>
      </p:sp>
      <p:sp>
        <p:nvSpPr>
          <p:cNvPr id="87" name="مستطيل 159"/>
          <p:cNvSpPr/>
          <p:nvPr/>
        </p:nvSpPr>
        <p:spPr>
          <a:xfrm>
            <a:off x="5283832" y="5104196"/>
            <a:ext cx="3677287" cy="1569660"/>
          </a:xfrm>
          <a:prstGeom prst="rect">
            <a:avLst/>
          </a:prstGeom>
        </p:spPr>
        <p:txBody>
          <a:bodyPr wrap="square">
            <a:spAutoFit/>
          </a:bodyPr>
          <a:lstStyle/>
          <a:p>
            <a:pPr algn="l"/>
            <a:r>
              <a:rPr lang="en-US" sz="1200" dirty="0">
                <a:latin typeface="Arial Narrow" pitchFamily="34" charset="0"/>
              </a:rPr>
              <a:t>x</a:t>
            </a:r>
            <a:r>
              <a:rPr lang="en-US" sz="1200" baseline="30000" dirty="0">
                <a:latin typeface="Arial Narrow" pitchFamily="34" charset="0"/>
              </a:rPr>
              <a:t>8</a:t>
            </a:r>
            <a:r>
              <a:rPr lang="en-US" sz="1200" dirty="0">
                <a:latin typeface="Arial Narrow" pitchFamily="34" charset="0"/>
              </a:rPr>
              <a:t> =  x</a:t>
            </a:r>
            <a:r>
              <a:rPr lang="en-US" sz="1200" baseline="30000" dirty="0">
                <a:latin typeface="Arial Narrow" pitchFamily="34" charset="0"/>
              </a:rPr>
              <a:t>7</a:t>
            </a:r>
            <a:r>
              <a:rPr lang="en-US" sz="1200" dirty="0">
                <a:latin typeface="Arial Narrow" pitchFamily="34" charset="0"/>
              </a:rPr>
              <a:t> + x</a:t>
            </a:r>
            <a:r>
              <a:rPr lang="en-US" sz="1200" baseline="30000" dirty="0">
                <a:latin typeface="Arial Narrow" pitchFamily="34" charset="0"/>
              </a:rPr>
              <a:t>5</a:t>
            </a:r>
            <a:r>
              <a:rPr lang="en-US" sz="1200" dirty="0">
                <a:latin typeface="Arial Narrow" pitchFamily="34" charset="0"/>
              </a:rPr>
              <a:t> + x</a:t>
            </a:r>
            <a:r>
              <a:rPr lang="en-US" sz="1200" baseline="30000" dirty="0">
                <a:latin typeface="Arial Narrow" pitchFamily="34" charset="0"/>
              </a:rPr>
              <a:t>4</a:t>
            </a:r>
            <a:r>
              <a:rPr lang="en-US" sz="1200" dirty="0">
                <a:latin typeface="Arial Narrow" pitchFamily="34" charset="0"/>
              </a:rPr>
              <a:t> + 1</a:t>
            </a:r>
            <a:endParaRPr lang="de-DE" sz="1200" dirty="0"/>
          </a:p>
          <a:p>
            <a:pPr algn="l"/>
            <a:r>
              <a:rPr lang="en-US" sz="1200" dirty="0">
                <a:latin typeface="Arial Narrow" pitchFamily="34" charset="0"/>
              </a:rPr>
              <a:t>x</a:t>
            </a:r>
            <a:r>
              <a:rPr lang="en-US" sz="1200" baseline="30000" dirty="0">
                <a:latin typeface="Arial Narrow" pitchFamily="34" charset="0"/>
              </a:rPr>
              <a:t>9</a:t>
            </a:r>
            <a:r>
              <a:rPr lang="en-US" sz="1200" dirty="0">
                <a:latin typeface="Arial Narrow" pitchFamily="34" charset="0"/>
              </a:rPr>
              <a:t> =  x</a:t>
            </a:r>
            <a:r>
              <a:rPr lang="en-US" sz="1200" baseline="30000" dirty="0">
                <a:latin typeface="Arial Narrow" pitchFamily="34" charset="0"/>
              </a:rPr>
              <a:t>8</a:t>
            </a:r>
            <a:r>
              <a:rPr lang="en-US" sz="1200" dirty="0">
                <a:latin typeface="Arial Narrow" pitchFamily="34" charset="0"/>
              </a:rPr>
              <a:t> + x</a:t>
            </a:r>
            <a:r>
              <a:rPr lang="en-US" sz="1200" baseline="30000" dirty="0">
                <a:latin typeface="Arial Narrow" pitchFamily="34" charset="0"/>
              </a:rPr>
              <a:t>6</a:t>
            </a:r>
            <a:r>
              <a:rPr lang="en-US" sz="1200" dirty="0">
                <a:latin typeface="Arial Narrow" pitchFamily="34" charset="0"/>
              </a:rPr>
              <a:t> + x</a:t>
            </a:r>
            <a:r>
              <a:rPr lang="en-US" sz="1200" baseline="30000" dirty="0">
                <a:latin typeface="Arial Narrow" pitchFamily="34" charset="0"/>
              </a:rPr>
              <a:t>5</a:t>
            </a:r>
            <a:r>
              <a:rPr lang="en-US" sz="1200" dirty="0">
                <a:latin typeface="Arial Narrow" pitchFamily="34" charset="0"/>
              </a:rPr>
              <a:t> + x  = x</a:t>
            </a:r>
            <a:r>
              <a:rPr lang="en-US" sz="1200" baseline="30000" dirty="0">
                <a:latin typeface="Arial Narrow" pitchFamily="34" charset="0"/>
              </a:rPr>
              <a:t>7</a:t>
            </a:r>
            <a:r>
              <a:rPr lang="en-US" sz="1200" dirty="0">
                <a:latin typeface="Arial Narrow" pitchFamily="34" charset="0"/>
              </a:rPr>
              <a:t> + x</a:t>
            </a:r>
            <a:r>
              <a:rPr lang="en-US" sz="1200" baseline="30000" dirty="0">
                <a:latin typeface="Arial Narrow" pitchFamily="34" charset="0"/>
              </a:rPr>
              <a:t>5</a:t>
            </a:r>
            <a:r>
              <a:rPr lang="en-US" sz="1200" dirty="0">
                <a:latin typeface="Arial Narrow" pitchFamily="34" charset="0"/>
              </a:rPr>
              <a:t> + x</a:t>
            </a:r>
            <a:r>
              <a:rPr lang="en-US" sz="1200" baseline="30000" dirty="0">
                <a:latin typeface="Arial Narrow" pitchFamily="34" charset="0"/>
              </a:rPr>
              <a:t>4</a:t>
            </a:r>
            <a:r>
              <a:rPr lang="en-US" sz="1200" dirty="0">
                <a:latin typeface="Arial Narrow" pitchFamily="34" charset="0"/>
              </a:rPr>
              <a:t> + 1 + x</a:t>
            </a:r>
            <a:r>
              <a:rPr lang="en-US" sz="1200" baseline="30000" dirty="0">
                <a:latin typeface="Arial Narrow" pitchFamily="34" charset="0"/>
              </a:rPr>
              <a:t>6</a:t>
            </a:r>
            <a:r>
              <a:rPr lang="en-US" sz="1200" dirty="0">
                <a:latin typeface="Arial Narrow" pitchFamily="34" charset="0"/>
              </a:rPr>
              <a:t> + x</a:t>
            </a:r>
            <a:r>
              <a:rPr lang="en-US" sz="1200" baseline="30000" dirty="0">
                <a:latin typeface="Arial Narrow" pitchFamily="34" charset="0"/>
              </a:rPr>
              <a:t>5</a:t>
            </a:r>
            <a:r>
              <a:rPr lang="en-US" sz="1200" dirty="0">
                <a:latin typeface="Arial Narrow" pitchFamily="34" charset="0"/>
              </a:rPr>
              <a:t> + x </a:t>
            </a:r>
          </a:p>
          <a:p>
            <a:pPr algn="l"/>
            <a:r>
              <a:rPr lang="de-DE" sz="1200" dirty="0">
                <a:latin typeface="Arial Narrow" pitchFamily="34" charset="0"/>
              </a:rPr>
              <a:t>    =  </a:t>
            </a:r>
            <a:r>
              <a:rPr lang="en-US" sz="1200" dirty="0">
                <a:latin typeface="Arial Narrow" pitchFamily="34" charset="0"/>
              </a:rPr>
              <a:t>x</a:t>
            </a:r>
            <a:r>
              <a:rPr lang="en-US" sz="1200" baseline="30000" dirty="0">
                <a:latin typeface="Arial Narrow" pitchFamily="34" charset="0"/>
              </a:rPr>
              <a:t>7</a:t>
            </a:r>
            <a:r>
              <a:rPr lang="en-US" sz="1200" dirty="0">
                <a:latin typeface="Arial Narrow" pitchFamily="34" charset="0"/>
              </a:rPr>
              <a:t> + x</a:t>
            </a:r>
            <a:r>
              <a:rPr lang="en-US" sz="1200" baseline="30000" dirty="0">
                <a:latin typeface="Arial Narrow" pitchFamily="34" charset="0"/>
              </a:rPr>
              <a:t>4</a:t>
            </a:r>
            <a:r>
              <a:rPr lang="en-US" sz="1200" dirty="0">
                <a:latin typeface="Arial Narrow" pitchFamily="34" charset="0"/>
              </a:rPr>
              <a:t> + 1 + x</a:t>
            </a:r>
            <a:r>
              <a:rPr lang="en-US" sz="1200" baseline="30000" dirty="0">
                <a:latin typeface="Arial Narrow" pitchFamily="34" charset="0"/>
              </a:rPr>
              <a:t>6</a:t>
            </a:r>
            <a:r>
              <a:rPr lang="en-US" sz="1200" dirty="0">
                <a:latin typeface="Arial Narrow" pitchFamily="34" charset="0"/>
              </a:rPr>
              <a:t> + x </a:t>
            </a:r>
          </a:p>
          <a:p>
            <a:pPr algn="l"/>
            <a:r>
              <a:rPr lang="en-US" sz="1200" dirty="0">
                <a:latin typeface="Arial Narrow" pitchFamily="34" charset="0"/>
              </a:rPr>
              <a:t>x</a:t>
            </a:r>
            <a:r>
              <a:rPr lang="en-US" sz="1200" baseline="30000" dirty="0">
                <a:latin typeface="Arial Narrow" pitchFamily="34" charset="0"/>
              </a:rPr>
              <a:t>10</a:t>
            </a:r>
            <a:r>
              <a:rPr lang="en-US" sz="1200" dirty="0">
                <a:latin typeface="Arial Narrow" pitchFamily="34" charset="0"/>
              </a:rPr>
              <a:t> = x</a:t>
            </a:r>
            <a:r>
              <a:rPr lang="en-US" sz="1200" baseline="30000" dirty="0">
                <a:latin typeface="Arial Narrow" pitchFamily="34" charset="0"/>
              </a:rPr>
              <a:t>8</a:t>
            </a:r>
            <a:r>
              <a:rPr lang="en-US" sz="1200" dirty="0">
                <a:latin typeface="Arial Narrow" pitchFamily="34" charset="0"/>
              </a:rPr>
              <a:t> + x</a:t>
            </a:r>
            <a:r>
              <a:rPr lang="en-US" sz="1200" baseline="30000" dirty="0">
                <a:latin typeface="Arial Narrow" pitchFamily="34" charset="0"/>
              </a:rPr>
              <a:t>5</a:t>
            </a:r>
            <a:r>
              <a:rPr lang="en-US" sz="1200" dirty="0">
                <a:latin typeface="Arial Narrow" pitchFamily="34" charset="0"/>
              </a:rPr>
              <a:t> + x + x</a:t>
            </a:r>
            <a:r>
              <a:rPr lang="en-US" sz="1200" baseline="30000" dirty="0">
                <a:latin typeface="Arial Narrow" pitchFamily="34" charset="0"/>
              </a:rPr>
              <a:t>7</a:t>
            </a:r>
            <a:r>
              <a:rPr lang="en-US" sz="1200" dirty="0">
                <a:latin typeface="Arial Narrow" pitchFamily="34" charset="0"/>
              </a:rPr>
              <a:t> + x</a:t>
            </a:r>
            <a:r>
              <a:rPr lang="en-US" sz="1200" baseline="30000" dirty="0">
                <a:latin typeface="Arial Narrow" pitchFamily="34" charset="0"/>
              </a:rPr>
              <a:t>2</a:t>
            </a:r>
            <a:r>
              <a:rPr lang="en-US" sz="1200" dirty="0">
                <a:latin typeface="Arial Narrow" pitchFamily="34" charset="0"/>
              </a:rPr>
              <a:t> = x</a:t>
            </a:r>
            <a:r>
              <a:rPr lang="en-US" sz="1200" baseline="30000" dirty="0">
                <a:latin typeface="Arial Narrow" pitchFamily="34" charset="0"/>
              </a:rPr>
              <a:t>7</a:t>
            </a:r>
            <a:r>
              <a:rPr lang="en-US" sz="1200" dirty="0">
                <a:latin typeface="Arial Narrow" pitchFamily="34" charset="0"/>
              </a:rPr>
              <a:t> + x</a:t>
            </a:r>
            <a:r>
              <a:rPr lang="en-US" sz="1200" baseline="30000" dirty="0">
                <a:latin typeface="Arial Narrow" pitchFamily="34" charset="0"/>
              </a:rPr>
              <a:t>5</a:t>
            </a:r>
            <a:r>
              <a:rPr lang="en-US" sz="1200" dirty="0">
                <a:latin typeface="Arial Narrow" pitchFamily="34" charset="0"/>
              </a:rPr>
              <a:t> + x</a:t>
            </a:r>
            <a:r>
              <a:rPr lang="en-US" sz="1200" baseline="30000" dirty="0">
                <a:latin typeface="Arial Narrow" pitchFamily="34" charset="0"/>
              </a:rPr>
              <a:t>4</a:t>
            </a:r>
            <a:r>
              <a:rPr lang="en-US" sz="1200" dirty="0">
                <a:latin typeface="Arial Narrow" pitchFamily="34" charset="0"/>
              </a:rPr>
              <a:t> + 1 + x</a:t>
            </a:r>
            <a:r>
              <a:rPr lang="en-US" sz="1200" baseline="30000" dirty="0">
                <a:latin typeface="Arial Narrow" pitchFamily="34" charset="0"/>
              </a:rPr>
              <a:t>5</a:t>
            </a:r>
            <a:r>
              <a:rPr lang="en-US" sz="1200" dirty="0">
                <a:latin typeface="Arial Narrow" pitchFamily="34" charset="0"/>
              </a:rPr>
              <a:t> + x + x</a:t>
            </a:r>
            <a:r>
              <a:rPr lang="en-US" sz="1200" baseline="30000" dirty="0">
                <a:latin typeface="Arial Narrow" pitchFamily="34" charset="0"/>
              </a:rPr>
              <a:t>7</a:t>
            </a:r>
            <a:r>
              <a:rPr lang="en-US" sz="1200" dirty="0">
                <a:latin typeface="Arial Narrow" pitchFamily="34" charset="0"/>
              </a:rPr>
              <a:t> + x</a:t>
            </a:r>
            <a:r>
              <a:rPr lang="en-US" sz="1200" baseline="30000" dirty="0">
                <a:latin typeface="Arial Narrow" pitchFamily="34" charset="0"/>
              </a:rPr>
              <a:t>2                  </a:t>
            </a:r>
            <a:r>
              <a:rPr lang="en-US" sz="1200" dirty="0">
                <a:latin typeface="Arial Narrow" pitchFamily="34" charset="0"/>
              </a:rPr>
              <a:t>       =</a:t>
            </a:r>
            <a:r>
              <a:rPr lang="en-US" sz="1200" baseline="30000" dirty="0">
                <a:latin typeface="Arial Narrow" pitchFamily="34" charset="0"/>
              </a:rPr>
              <a:t> </a:t>
            </a:r>
            <a:r>
              <a:rPr lang="en-US" sz="1200" dirty="0">
                <a:latin typeface="Arial Narrow" pitchFamily="34" charset="0"/>
              </a:rPr>
              <a:t>x</a:t>
            </a:r>
            <a:r>
              <a:rPr lang="en-US" sz="1200" baseline="30000" dirty="0">
                <a:latin typeface="Arial Narrow" pitchFamily="34" charset="0"/>
              </a:rPr>
              <a:t>4</a:t>
            </a:r>
            <a:r>
              <a:rPr lang="en-US" sz="1200" dirty="0">
                <a:latin typeface="Arial Narrow" pitchFamily="34" charset="0"/>
              </a:rPr>
              <a:t> + 1 + x + x</a:t>
            </a:r>
            <a:r>
              <a:rPr lang="en-US" sz="1200" baseline="30000" dirty="0">
                <a:latin typeface="Arial Narrow" pitchFamily="34" charset="0"/>
              </a:rPr>
              <a:t>2</a:t>
            </a:r>
          </a:p>
          <a:p>
            <a:pPr algn="l"/>
            <a:r>
              <a:rPr lang="en-US" sz="1200" dirty="0">
                <a:latin typeface="Arial Narrow" pitchFamily="34" charset="0"/>
              </a:rPr>
              <a:t>x</a:t>
            </a:r>
            <a:r>
              <a:rPr lang="en-US" sz="1200" baseline="30000" dirty="0">
                <a:latin typeface="Arial Narrow" pitchFamily="34" charset="0"/>
              </a:rPr>
              <a:t>11</a:t>
            </a:r>
            <a:r>
              <a:rPr lang="en-US" sz="1200" dirty="0">
                <a:latin typeface="Arial Narrow" pitchFamily="34" charset="0"/>
              </a:rPr>
              <a:t> = x</a:t>
            </a:r>
            <a:r>
              <a:rPr lang="en-US" sz="1200" baseline="30000" dirty="0">
                <a:latin typeface="Arial Narrow" pitchFamily="34" charset="0"/>
              </a:rPr>
              <a:t>5</a:t>
            </a:r>
            <a:r>
              <a:rPr lang="en-US" sz="1200" dirty="0">
                <a:latin typeface="Arial Narrow" pitchFamily="34" charset="0"/>
              </a:rPr>
              <a:t> + x</a:t>
            </a:r>
            <a:r>
              <a:rPr lang="en-US" sz="1200" baseline="30000" dirty="0">
                <a:latin typeface="Arial Narrow" pitchFamily="34" charset="0"/>
              </a:rPr>
              <a:t>3</a:t>
            </a:r>
            <a:r>
              <a:rPr lang="en-US" sz="1200" dirty="0">
                <a:latin typeface="Arial Narrow" pitchFamily="34" charset="0"/>
              </a:rPr>
              <a:t> + x</a:t>
            </a:r>
            <a:r>
              <a:rPr lang="en-US" sz="1200" baseline="30000" dirty="0">
                <a:latin typeface="Arial Narrow" pitchFamily="34" charset="0"/>
              </a:rPr>
              <a:t>2</a:t>
            </a:r>
            <a:r>
              <a:rPr lang="en-US" sz="1200" dirty="0">
                <a:latin typeface="Arial Narrow" pitchFamily="34" charset="0"/>
              </a:rPr>
              <a:t> + x </a:t>
            </a:r>
          </a:p>
          <a:p>
            <a:pPr algn="l"/>
            <a:r>
              <a:rPr lang="en-US" sz="1200" dirty="0">
                <a:latin typeface="Arial Narrow" pitchFamily="34" charset="0"/>
              </a:rPr>
              <a:t>x</a:t>
            </a:r>
            <a:r>
              <a:rPr lang="en-US" sz="1200" baseline="30000" dirty="0">
                <a:latin typeface="Arial Narrow" pitchFamily="34" charset="0"/>
              </a:rPr>
              <a:t>12</a:t>
            </a:r>
            <a:r>
              <a:rPr lang="en-US" sz="1200" dirty="0">
                <a:latin typeface="Arial Narrow" pitchFamily="34" charset="0"/>
              </a:rPr>
              <a:t> = x</a:t>
            </a:r>
            <a:r>
              <a:rPr lang="en-US" sz="1200" baseline="30000" dirty="0">
                <a:latin typeface="Arial Narrow" pitchFamily="34" charset="0"/>
              </a:rPr>
              <a:t>6</a:t>
            </a:r>
            <a:r>
              <a:rPr lang="en-US" sz="1200" dirty="0">
                <a:latin typeface="Arial Narrow" pitchFamily="34" charset="0"/>
              </a:rPr>
              <a:t> + x</a:t>
            </a:r>
            <a:r>
              <a:rPr lang="en-US" sz="1200" baseline="30000" dirty="0">
                <a:latin typeface="Arial Narrow" pitchFamily="34" charset="0"/>
              </a:rPr>
              <a:t>4</a:t>
            </a:r>
            <a:r>
              <a:rPr lang="en-US" sz="1200" dirty="0">
                <a:latin typeface="Arial Narrow" pitchFamily="34" charset="0"/>
              </a:rPr>
              <a:t> + x</a:t>
            </a:r>
            <a:r>
              <a:rPr lang="en-US" sz="1200" baseline="30000" dirty="0">
                <a:latin typeface="Arial Narrow" pitchFamily="34" charset="0"/>
              </a:rPr>
              <a:t>3</a:t>
            </a:r>
            <a:r>
              <a:rPr lang="en-US" sz="1200" dirty="0">
                <a:latin typeface="Arial Narrow" pitchFamily="34" charset="0"/>
              </a:rPr>
              <a:t> + x</a:t>
            </a:r>
            <a:r>
              <a:rPr lang="en-US" sz="1200" baseline="30000" dirty="0">
                <a:latin typeface="Arial Narrow" pitchFamily="34" charset="0"/>
              </a:rPr>
              <a:t>2</a:t>
            </a:r>
            <a:r>
              <a:rPr lang="en-US" sz="1200" dirty="0">
                <a:latin typeface="Arial Narrow" pitchFamily="34" charset="0"/>
              </a:rPr>
              <a:t> </a:t>
            </a:r>
          </a:p>
          <a:p>
            <a:pPr algn="l"/>
            <a:r>
              <a:rPr lang="en-US" sz="1200" dirty="0">
                <a:latin typeface="Arial Narrow" pitchFamily="34" charset="0"/>
              </a:rPr>
              <a:t>x</a:t>
            </a:r>
            <a:r>
              <a:rPr lang="en-US" sz="1200" baseline="30000" dirty="0">
                <a:latin typeface="Arial Narrow" pitchFamily="34" charset="0"/>
              </a:rPr>
              <a:t>13</a:t>
            </a:r>
            <a:r>
              <a:rPr lang="en-US" sz="1200" dirty="0">
                <a:latin typeface="Arial Narrow" pitchFamily="34" charset="0"/>
              </a:rPr>
              <a:t> = x</a:t>
            </a:r>
            <a:r>
              <a:rPr lang="en-US" sz="1200" baseline="30000" dirty="0">
                <a:latin typeface="Arial Narrow" pitchFamily="34" charset="0"/>
              </a:rPr>
              <a:t>7</a:t>
            </a:r>
            <a:r>
              <a:rPr lang="en-US" sz="1200" dirty="0">
                <a:latin typeface="Arial Narrow" pitchFamily="34" charset="0"/>
              </a:rPr>
              <a:t> + x</a:t>
            </a:r>
            <a:r>
              <a:rPr lang="en-US" sz="1200" baseline="30000" dirty="0">
                <a:latin typeface="Arial Narrow" pitchFamily="34" charset="0"/>
              </a:rPr>
              <a:t>5</a:t>
            </a:r>
            <a:r>
              <a:rPr lang="en-US" sz="1200" dirty="0">
                <a:latin typeface="Arial Narrow" pitchFamily="34" charset="0"/>
              </a:rPr>
              <a:t> + x</a:t>
            </a:r>
            <a:r>
              <a:rPr lang="en-US" sz="1200" baseline="30000" dirty="0">
                <a:latin typeface="Arial Narrow" pitchFamily="34" charset="0"/>
              </a:rPr>
              <a:t>4</a:t>
            </a:r>
            <a:r>
              <a:rPr lang="en-US" sz="1200" dirty="0">
                <a:latin typeface="Arial Narrow" pitchFamily="34" charset="0"/>
              </a:rPr>
              <a:t> + x</a:t>
            </a:r>
            <a:r>
              <a:rPr lang="en-US" sz="1200" baseline="30000" dirty="0">
                <a:latin typeface="Arial Narrow" pitchFamily="34" charset="0"/>
              </a:rPr>
              <a:t>3</a:t>
            </a:r>
            <a:r>
              <a:rPr lang="en-US" sz="1200" dirty="0">
                <a:latin typeface="Arial Narrow" pitchFamily="34" charset="0"/>
              </a:rPr>
              <a:t> </a:t>
            </a:r>
            <a:endParaRPr lang="en-US" sz="1200" dirty="0"/>
          </a:p>
        </p:txBody>
      </p:sp>
      <p:cxnSp>
        <p:nvCxnSpPr>
          <p:cNvPr id="88" name="رابط مستقيم 161"/>
          <p:cNvCxnSpPr/>
          <p:nvPr/>
        </p:nvCxnSpPr>
        <p:spPr bwMode="auto">
          <a:xfrm rot="10800000" flipV="1">
            <a:off x="3173365" y="5829666"/>
            <a:ext cx="235527" cy="207818"/>
          </a:xfrm>
          <a:prstGeom prst="line">
            <a:avLst/>
          </a:prstGeom>
          <a:ln>
            <a:headEnd type="none" w="med" len="med"/>
            <a:tailEnd type="none" w="med" len="med"/>
          </a:ln>
        </p:spPr>
        <p:style>
          <a:lnRef idx="1">
            <a:schemeClr val="accent4"/>
          </a:lnRef>
          <a:fillRef idx="0">
            <a:schemeClr val="accent4"/>
          </a:fillRef>
          <a:effectRef idx="0">
            <a:schemeClr val="accent4"/>
          </a:effectRef>
          <a:fontRef idx="minor">
            <a:schemeClr val="tx1"/>
          </a:fontRef>
        </p:style>
      </p:cxnSp>
      <p:cxnSp>
        <p:nvCxnSpPr>
          <p:cNvPr id="89" name="رابط مستقيم 162"/>
          <p:cNvCxnSpPr/>
          <p:nvPr/>
        </p:nvCxnSpPr>
        <p:spPr bwMode="auto">
          <a:xfrm rot="10800000" flipV="1">
            <a:off x="2323310" y="5829666"/>
            <a:ext cx="235527" cy="207818"/>
          </a:xfrm>
          <a:prstGeom prst="line">
            <a:avLst/>
          </a:prstGeom>
          <a:ln>
            <a:headEnd type="none" w="med" len="med"/>
            <a:tailEnd type="none" w="med" len="med"/>
          </a:ln>
        </p:spPr>
        <p:style>
          <a:lnRef idx="1">
            <a:schemeClr val="accent4"/>
          </a:lnRef>
          <a:fillRef idx="0">
            <a:schemeClr val="accent4"/>
          </a:fillRef>
          <a:effectRef idx="0">
            <a:schemeClr val="accent4"/>
          </a:effectRef>
          <a:fontRef idx="minor">
            <a:schemeClr val="tx1"/>
          </a:fontRef>
        </p:style>
      </p:cxnSp>
      <p:cxnSp>
        <p:nvCxnSpPr>
          <p:cNvPr id="92" name="رابط مستقيم 165"/>
          <p:cNvCxnSpPr/>
          <p:nvPr/>
        </p:nvCxnSpPr>
        <p:spPr bwMode="auto">
          <a:xfrm rot="10800000" flipV="1">
            <a:off x="2094923" y="5792480"/>
            <a:ext cx="235527" cy="207818"/>
          </a:xfrm>
          <a:prstGeom prst="line">
            <a:avLst/>
          </a:prstGeom>
          <a:ln>
            <a:headEnd type="none" w="med" len="med"/>
            <a:tailEnd type="none" w="med" len="med"/>
          </a:ln>
        </p:spPr>
        <p:style>
          <a:lnRef idx="1">
            <a:schemeClr val="accent4"/>
          </a:lnRef>
          <a:fillRef idx="0">
            <a:schemeClr val="accent4"/>
          </a:fillRef>
          <a:effectRef idx="0">
            <a:schemeClr val="accent4"/>
          </a:effectRef>
          <a:fontRef idx="minor">
            <a:schemeClr val="tx1"/>
          </a:fontRef>
        </p:style>
      </p:cxnSp>
      <p:cxnSp>
        <p:nvCxnSpPr>
          <p:cNvPr id="93" name="رابط مستقيم 166"/>
          <p:cNvCxnSpPr/>
          <p:nvPr/>
        </p:nvCxnSpPr>
        <p:spPr bwMode="auto">
          <a:xfrm rot="10800000" flipV="1">
            <a:off x="3529085" y="5829666"/>
            <a:ext cx="235527" cy="207818"/>
          </a:xfrm>
          <a:prstGeom prst="line">
            <a:avLst/>
          </a:prstGeom>
          <a:ln>
            <a:headEnd type="none" w="med" len="med"/>
            <a:tailEnd type="none" w="med" len="med"/>
          </a:ln>
        </p:spPr>
        <p:style>
          <a:lnRef idx="1">
            <a:schemeClr val="accent4"/>
          </a:lnRef>
          <a:fillRef idx="0">
            <a:schemeClr val="accent4"/>
          </a:fillRef>
          <a:effectRef idx="0">
            <a:schemeClr val="accent4"/>
          </a:effectRef>
          <a:fontRef idx="minor">
            <a:schemeClr val="tx1"/>
          </a:fontRef>
        </p:style>
      </p:cxnSp>
      <p:cxnSp>
        <p:nvCxnSpPr>
          <p:cNvPr id="95" name="رابط مستقيم 161"/>
          <p:cNvCxnSpPr/>
          <p:nvPr/>
        </p:nvCxnSpPr>
        <p:spPr bwMode="auto">
          <a:xfrm rot="10800000" flipV="1">
            <a:off x="2601349" y="5815263"/>
            <a:ext cx="235527" cy="207818"/>
          </a:xfrm>
          <a:prstGeom prst="line">
            <a:avLst/>
          </a:prstGeom>
          <a:ln>
            <a:headEnd type="none" w="med" len="med"/>
            <a:tailEnd type="none" w="med" len="med"/>
          </a:ln>
        </p:spPr>
        <p:style>
          <a:lnRef idx="1">
            <a:schemeClr val="accent4"/>
          </a:lnRef>
          <a:fillRef idx="0">
            <a:schemeClr val="accent4"/>
          </a:fillRef>
          <a:effectRef idx="0">
            <a:schemeClr val="accent4"/>
          </a:effectRef>
          <a:fontRef idx="minor">
            <a:schemeClr val="tx1"/>
          </a:fontRef>
        </p:style>
      </p:cxnSp>
      <p:cxnSp>
        <p:nvCxnSpPr>
          <p:cNvPr id="96" name="رابط مستقيم 161"/>
          <p:cNvCxnSpPr/>
          <p:nvPr/>
        </p:nvCxnSpPr>
        <p:spPr bwMode="auto">
          <a:xfrm rot="10800000" flipV="1">
            <a:off x="1426874" y="5792480"/>
            <a:ext cx="235527" cy="207818"/>
          </a:xfrm>
          <a:prstGeom prst="line">
            <a:avLst/>
          </a:prstGeom>
          <a:ln>
            <a:headEnd type="none" w="med" len="med"/>
            <a:tailEnd type="none" w="med" len="med"/>
          </a:ln>
        </p:spPr>
        <p:style>
          <a:lnRef idx="1">
            <a:schemeClr val="accent4"/>
          </a:lnRef>
          <a:fillRef idx="0">
            <a:schemeClr val="accent4"/>
          </a:fillRef>
          <a:effectRef idx="0">
            <a:schemeClr val="accent4"/>
          </a:effectRef>
          <a:fontRef idx="minor">
            <a:schemeClr val="tx1"/>
          </a:fontRef>
        </p:style>
      </p:cxnSp>
      <p:cxnSp>
        <p:nvCxnSpPr>
          <p:cNvPr id="97" name="رابط مستقيم 161"/>
          <p:cNvCxnSpPr/>
          <p:nvPr/>
        </p:nvCxnSpPr>
        <p:spPr bwMode="auto">
          <a:xfrm rot="10800000" flipV="1">
            <a:off x="1068388" y="6237488"/>
            <a:ext cx="235527" cy="207818"/>
          </a:xfrm>
          <a:prstGeom prst="line">
            <a:avLst/>
          </a:prstGeom>
          <a:ln>
            <a:headEnd type="none" w="med" len="med"/>
            <a:tailEnd type="none" w="med" len="med"/>
          </a:ln>
        </p:spPr>
        <p:style>
          <a:lnRef idx="1">
            <a:schemeClr val="accent4"/>
          </a:lnRef>
          <a:fillRef idx="0">
            <a:schemeClr val="accent4"/>
          </a:fillRef>
          <a:effectRef idx="0">
            <a:schemeClr val="accent4"/>
          </a:effectRef>
          <a:fontRef idx="minor">
            <a:schemeClr val="tx1"/>
          </a:fontRef>
        </p:style>
      </p:cxnSp>
      <p:cxnSp>
        <p:nvCxnSpPr>
          <p:cNvPr id="98" name="رابط مستقيم 161"/>
          <p:cNvCxnSpPr/>
          <p:nvPr/>
        </p:nvCxnSpPr>
        <p:spPr bwMode="auto">
          <a:xfrm rot="10800000" flipV="1">
            <a:off x="4453423" y="6221772"/>
            <a:ext cx="235527" cy="207818"/>
          </a:xfrm>
          <a:prstGeom prst="line">
            <a:avLst/>
          </a:prstGeom>
          <a:ln>
            <a:headEnd type="none" w="med" len="med"/>
            <a:tailEnd type="none" w="med" len="med"/>
          </a:ln>
        </p:spPr>
        <p:style>
          <a:lnRef idx="1">
            <a:schemeClr val="accent4"/>
          </a:lnRef>
          <a:fillRef idx="0">
            <a:schemeClr val="accent4"/>
          </a:fillRef>
          <a:effectRef idx="0">
            <a:schemeClr val="accent4"/>
          </a:effectRef>
          <a:fontRef idx="minor">
            <a:schemeClr val="tx1"/>
          </a:fontRef>
        </p:style>
      </p:cxnSp>
      <p:cxnSp>
        <p:nvCxnSpPr>
          <p:cNvPr id="99" name="رابط مستقيم 161"/>
          <p:cNvCxnSpPr/>
          <p:nvPr/>
        </p:nvCxnSpPr>
        <p:spPr bwMode="auto">
          <a:xfrm rot="10800000" flipV="1">
            <a:off x="1366398" y="6237488"/>
            <a:ext cx="235527" cy="207818"/>
          </a:xfrm>
          <a:prstGeom prst="line">
            <a:avLst/>
          </a:prstGeom>
          <a:ln>
            <a:headEnd type="none" w="med" len="med"/>
            <a:tailEnd type="none" w="med" len="med"/>
          </a:ln>
        </p:spPr>
        <p:style>
          <a:lnRef idx="1">
            <a:schemeClr val="accent4"/>
          </a:lnRef>
          <a:fillRef idx="0">
            <a:schemeClr val="accent4"/>
          </a:fillRef>
          <a:effectRef idx="0">
            <a:schemeClr val="accent4"/>
          </a:effectRef>
          <a:fontRef idx="minor">
            <a:schemeClr val="tx1"/>
          </a:fontRef>
        </p:style>
      </p:cxnSp>
      <p:cxnSp>
        <p:nvCxnSpPr>
          <p:cNvPr id="100" name="رابط مستقيم 161"/>
          <p:cNvCxnSpPr/>
          <p:nvPr/>
        </p:nvCxnSpPr>
        <p:spPr bwMode="auto">
          <a:xfrm rot="10800000" flipV="1">
            <a:off x="2265074" y="6235388"/>
            <a:ext cx="235527" cy="207818"/>
          </a:xfrm>
          <a:prstGeom prst="line">
            <a:avLst/>
          </a:prstGeom>
          <a:ln>
            <a:headEnd type="none" w="med" len="med"/>
            <a:tailEnd type="none" w="med" len="med"/>
          </a:ln>
        </p:spPr>
        <p:style>
          <a:lnRef idx="1">
            <a:schemeClr val="accent4"/>
          </a:lnRef>
          <a:fillRef idx="0">
            <a:schemeClr val="accent4"/>
          </a:fillRef>
          <a:effectRef idx="0">
            <a:schemeClr val="accent4"/>
          </a:effectRef>
          <a:fontRef idx="minor">
            <a:schemeClr val="tx1"/>
          </a:fontRef>
        </p:style>
      </p:cxnSp>
      <p:cxnSp>
        <p:nvCxnSpPr>
          <p:cNvPr id="101" name="رابط مستقيم 161"/>
          <p:cNvCxnSpPr/>
          <p:nvPr/>
        </p:nvCxnSpPr>
        <p:spPr bwMode="auto">
          <a:xfrm rot="10800000" flipV="1">
            <a:off x="1689112" y="6247918"/>
            <a:ext cx="235527" cy="207818"/>
          </a:xfrm>
          <a:prstGeom prst="line">
            <a:avLst/>
          </a:prstGeom>
          <a:ln>
            <a:headEnd type="none" w="med" len="med"/>
            <a:tailEnd type="none" w="med" len="med"/>
          </a:ln>
        </p:spPr>
        <p:style>
          <a:lnRef idx="1">
            <a:schemeClr val="accent4"/>
          </a:lnRef>
          <a:fillRef idx="0">
            <a:schemeClr val="accent4"/>
          </a:fillRef>
          <a:effectRef idx="0">
            <a:schemeClr val="accent4"/>
          </a:effectRef>
          <a:fontRef idx="minor">
            <a:schemeClr val="tx1"/>
          </a:fontRef>
        </p:style>
      </p:cxnSp>
      <p:cxnSp>
        <p:nvCxnSpPr>
          <p:cNvPr id="102" name="رابط مستقيم 161"/>
          <p:cNvCxnSpPr/>
          <p:nvPr/>
        </p:nvCxnSpPr>
        <p:spPr bwMode="auto">
          <a:xfrm rot="10800000" flipV="1">
            <a:off x="3442711" y="6235387"/>
            <a:ext cx="235527" cy="207818"/>
          </a:xfrm>
          <a:prstGeom prst="line">
            <a:avLst/>
          </a:prstGeom>
          <a:ln>
            <a:headEnd type="none" w="med" len="med"/>
            <a:tailEnd type="none" w="med" len="med"/>
          </a:ln>
        </p:spPr>
        <p:style>
          <a:lnRef idx="1">
            <a:schemeClr val="accent4"/>
          </a:lnRef>
          <a:fillRef idx="0">
            <a:schemeClr val="accent4"/>
          </a:fillRef>
          <a:effectRef idx="0">
            <a:schemeClr val="accent4"/>
          </a:effectRef>
          <a:fontRef idx="minor">
            <a:schemeClr val="tx1"/>
          </a:fontRef>
        </p:style>
      </p:cxnSp>
      <p:cxnSp>
        <p:nvCxnSpPr>
          <p:cNvPr id="103" name="رابط مستقيم 161"/>
          <p:cNvCxnSpPr/>
          <p:nvPr/>
        </p:nvCxnSpPr>
        <p:spPr bwMode="auto">
          <a:xfrm rot="10800000" flipV="1">
            <a:off x="2558837" y="6235387"/>
            <a:ext cx="235527" cy="207818"/>
          </a:xfrm>
          <a:prstGeom prst="line">
            <a:avLst/>
          </a:prstGeom>
          <a:ln>
            <a:headEnd type="none" w="med" len="med"/>
            <a:tailEnd type="none" w="med" len="med"/>
          </a:ln>
        </p:spPr>
        <p:style>
          <a:lnRef idx="1">
            <a:schemeClr val="accent4"/>
          </a:lnRef>
          <a:fillRef idx="0">
            <a:schemeClr val="accent4"/>
          </a:fillRef>
          <a:effectRef idx="0">
            <a:schemeClr val="accent4"/>
          </a:effectRef>
          <a:fontRef idx="minor">
            <a:schemeClr val="tx1"/>
          </a:fontRef>
        </p:style>
      </p:cxnSp>
      <p:cxnSp>
        <p:nvCxnSpPr>
          <p:cNvPr id="104" name="رابط مستقيم 161"/>
          <p:cNvCxnSpPr/>
          <p:nvPr/>
        </p:nvCxnSpPr>
        <p:spPr bwMode="auto">
          <a:xfrm rot="10800000" flipV="1">
            <a:off x="1977159" y="6221771"/>
            <a:ext cx="235527" cy="207818"/>
          </a:xfrm>
          <a:prstGeom prst="line">
            <a:avLst/>
          </a:prstGeom>
          <a:ln>
            <a:headEnd type="none" w="med" len="med"/>
            <a:tailEnd type="none" w="med" len="med"/>
          </a:ln>
        </p:spPr>
        <p:style>
          <a:lnRef idx="1">
            <a:schemeClr val="accent4"/>
          </a:lnRef>
          <a:fillRef idx="0">
            <a:schemeClr val="accent4"/>
          </a:fillRef>
          <a:effectRef idx="0">
            <a:schemeClr val="accent4"/>
          </a:effectRef>
          <a:fontRef idx="minor">
            <a:schemeClr val="tx1"/>
          </a:fontRef>
        </p:style>
      </p:cxnSp>
      <p:cxnSp>
        <p:nvCxnSpPr>
          <p:cNvPr id="105" name="رابط مستقيم 161"/>
          <p:cNvCxnSpPr/>
          <p:nvPr/>
        </p:nvCxnSpPr>
        <p:spPr bwMode="auto">
          <a:xfrm rot="10800000" flipV="1">
            <a:off x="2881337" y="6235387"/>
            <a:ext cx="235527" cy="207818"/>
          </a:xfrm>
          <a:prstGeom prst="line">
            <a:avLst/>
          </a:prstGeom>
          <a:ln>
            <a:headEnd type="none" w="med" len="med"/>
            <a:tailEnd type="none" w="med" len="med"/>
          </a:ln>
        </p:spPr>
        <p:style>
          <a:lnRef idx="1">
            <a:schemeClr val="accent4"/>
          </a:lnRef>
          <a:fillRef idx="0">
            <a:schemeClr val="accent4"/>
          </a:fillRef>
          <a:effectRef idx="0">
            <a:schemeClr val="accent4"/>
          </a:effectRef>
          <a:fontRef idx="minor">
            <a:schemeClr val="tx1"/>
          </a:fontRef>
        </p:style>
      </p:cxnSp>
      <p:cxnSp>
        <p:nvCxnSpPr>
          <p:cNvPr id="106" name="رابط مستقيم 161"/>
          <p:cNvCxnSpPr/>
          <p:nvPr/>
        </p:nvCxnSpPr>
        <p:spPr bwMode="auto">
          <a:xfrm rot="10800000" flipV="1">
            <a:off x="4262052" y="6221771"/>
            <a:ext cx="235527" cy="207818"/>
          </a:xfrm>
          <a:prstGeom prst="line">
            <a:avLst/>
          </a:prstGeom>
          <a:ln>
            <a:headEnd type="none" w="med" len="med"/>
            <a:tailEnd type="none" w="med" len="med"/>
          </a:ln>
        </p:spPr>
        <p:style>
          <a:lnRef idx="1">
            <a:schemeClr val="accent4"/>
          </a:lnRef>
          <a:fillRef idx="0">
            <a:schemeClr val="accent4"/>
          </a:fillRef>
          <a:effectRef idx="0">
            <a:schemeClr val="accent4"/>
          </a:effectRef>
          <a:fontRef idx="minor">
            <a:schemeClr val="tx1"/>
          </a:fontRef>
        </p:style>
      </p:cxnSp>
      <p:cxnSp>
        <p:nvCxnSpPr>
          <p:cNvPr id="107" name="رابط مستقيم 161"/>
          <p:cNvCxnSpPr/>
          <p:nvPr/>
        </p:nvCxnSpPr>
        <p:spPr bwMode="auto">
          <a:xfrm rot="10800000" flipV="1">
            <a:off x="3962617" y="6237814"/>
            <a:ext cx="235527" cy="207818"/>
          </a:xfrm>
          <a:prstGeom prst="line">
            <a:avLst/>
          </a:prstGeom>
          <a:ln>
            <a:headEnd type="none" w="med" len="med"/>
            <a:tailEnd type="none" w="med" len="med"/>
          </a:ln>
        </p:spPr>
        <p:style>
          <a:lnRef idx="1">
            <a:schemeClr val="accent4"/>
          </a:lnRef>
          <a:fillRef idx="0">
            <a:schemeClr val="accent4"/>
          </a:fillRef>
          <a:effectRef idx="0">
            <a:schemeClr val="accent4"/>
          </a:effectRef>
          <a:fontRef idx="minor">
            <a:schemeClr val="tx1"/>
          </a:fontRef>
        </p:style>
      </p:cxnSp>
      <p:cxnSp>
        <p:nvCxnSpPr>
          <p:cNvPr id="108" name="رابط مستقيم 161"/>
          <p:cNvCxnSpPr/>
          <p:nvPr/>
        </p:nvCxnSpPr>
        <p:spPr bwMode="auto">
          <a:xfrm rot="10800000" flipV="1">
            <a:off x="3155661" y="6255270"/>
            <a:ext cx="235527" cy="207818"/>
          </a:xfrm>
          <a:prstGeom prst="line">
            <a:avLst/>
          </a:prstGeom>
          <a:ln>
            <a:headEnd type="none" w="med" len="med"/>
            <a:tailEnd type="none" w="med" len="med"/>
          </a:ln>
        </p:spPr>
        <p:style>
          <a:lnRef idx="1">
            <a:schemeClr val="accent4"/>
          </a:lnRef>
          <a:fillRef idx="0">
            <a:schemeClr val="accent4"/>
          </a:fillRef>
          <a:effectRef idx="0">
            <a:schemeClr val="accent4"/>
          </a:effectRef>
          <a:fontRef idx="minor">
            <a:schemeClr val="tx1"/>
          </a:fontRef>
        </p:style>
      </p:cxnSp>
      <p:sp>
        <p:nvSpPr>
          <p:cNvPr id="79" name="Textfeld 78"/>
          <p:cNvSpPr txBox="1"/>
          <p:nvPr/>
        </p:nvSpPr>
        <p:spPr>
          <a:xfrm>
            <a:off x="8171757" y="1810388"/>
            <a:ext cx="274435" cy="307777"/>
          </a:xfrm>
          <a:prstGeom prst="rect">
            <a:avLst/>
          </a:prstGeom>
          <a:noFill/>
          <a:ln>
            <a:solidFill>
              <a:schemeClr val="tx1"/>
            </a:solidFill>
          </a:ln>
        </p:spPr>
        <p:txBody>
          <a:bodyPr wrap="none" rtlCol="0">
            <a:spAutoFit/>
          </a:bodyPr>
          <a:lstStyle/>
          <a:p>
            <a:r>
              <a:rPr lang="de-DE" dirty="0"/>
              <a:t>5</a:t>
            </a:r>
          </a:p>
        </p:txBody>
      </p:sp>
      <p:sp>
        <p:nvSpPr>
          <p:cNvPr id="80" name="Textfeld 79"/>
          <p:cNvSpPr txBox="1"/>
          <p:nvPr/>
        </p:nvSpPr>
        <p:spPr>
          <a:xfrm>
            <a:off x="4340225" y="4786628"/>
            <a:ext cx="274435" cy="307777"/>
          </a:xfrm>
          <a:prstGeom prst="rect">
            <a:avLst/>
          </a:prstGeom>
          <a:noFill/>
          <a:ln>
            <a:solidFill>
              <a:schemeClr val="tx1"/>
            </a:solidFill>
          </a:ln>
        </p:spPr>
        <p:txBody>
          <a:bodyPr wrap="none" rtlCol="0">
            <a:spAutoFit/>
          </a:bodyPr>
          <a:lstStyle/>
          <a:p>
            <a:r>
              <a:rPr lang="de-DE" dirty="0"/>
              <a:t>2</a:t>
            </a:r>
          </a:p>
        </p:txBody>
      </p:sp>
    </p:spTree>
    <p:extLst>
      <p:ext uri="{BB962C8B-B14F-4D97-AF65-F5344CB8AC3E}">
        <p14:creationId xmlns:p14="http://schemas.microsoft.com/office/powerpoint/2010/main" val="13160622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148"/>
          <p:cNvSpPr txBox="1">
            <a:spLocks noChangeArrowheads="1"/>
          </p:cNvSpPr>
          <p:nvPr/>
        </p:nvSpPr>
        <p:spPr bwMode="auto">
          <a:xfrm>
            <a:off x="527050" y="346075"/>
            <a:ext cx="8013700" cy="5570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33400" indent="-533400" eaLnBrk="0" hangingPunct="0">
              <a:defRPr sz="1400">
                <a:solidFill>
                  <a:schemeClr val="tx1"/>
                </a:solidFill>
                <a:latin typeface="Times New Roman" pitchFamily="18" charset="0"/>
              </a:defRPr>
            </a:lvl1pPr>
            <a:lvl2pPr marL="742950" indent="-285750" eaLnBrk="0" hangingPunct="0">
              <a:defRPr sz="1400">
                <a:solidFill>
                  <a:schemeClr val="tx1"/>
                </a:solidFill>
                <a:latin typeface="Times New Roman" pitchFamily="18" charset="0"/>
              </a:defRPr>
            </a:lvl2pPr>
            <a:lvl3pPr marL="1143000" indent="-228600" eaLnBrk="0" hangingPunct="0">
              <a:defRPr sz="1400">
                <a:solidFill>
                  <a:schemeClr val="tx1"/>
                </a:solidFill>
                <a:latin typeface="Times New Roman" pitchFamily="18" charset="0"/>
              </a:defRPr>
            </a:lvl3pPr>
            <a:lvl4pPr marL="1600200" indent="-228600" eaLnBrk="0" hangingPunct="0">
              <a:defRPr sz="1400">
                <a:solidFill>
                  <a:schemeClr val="tx1"/>
                </a:solidFill>
                <a:latin typeface="Times New Roman" pitchFamily="18" charset="0"/>
              </a:defRPr>
            </a:lvl4pPr>
            <a:lvl5pPr marL="2057400" indent="-228600" eaLnBrk="0" hangingPunct="0">
              <a:defRPr sz="1400">
                <a:solidFill>
                  <a:schemeClr val="tx1"/>
                </a:solidFill>
                <a:latin typeface="Times New Roman" pitchFamily="18" charset="0"/>
              </a:defRPr>
            </a:lvl5pPr>
            <a:lvl6pPr marL="2514600" indent="-228600" algn="ctr" eaLnBrk="0" fontAlgn="base" hangingPunct="0">
              <a:spcBef>
                <a:spcPct val="0"/>
              </a:spcBef>
              <a:spcAft>
                <a:spcPct val="0"/>
              </a:spcAft>
              <a:defRPr sz="1400">
                <a:solidFill>
                  <a:schemeClr val="tx1"/>
                </a:solidFill>
                <a:latin typeface="Times New Roman" pitchFamily="18" charset="0"/>
              </a:defRPr>
            </a:lvl6pPr>
            <a:lvl7pPr marL="2971800" indent="-228600" algn="ctr" eaLnBrk="0" fontAlgn="base" hangingPunct="0">
              <a:spcBef>
                <a:spcPct val="0"/>
              </a:spcBef>
              <a:spcAft>
                <a:spcPct val="0"/>
              </a:spcAft>
              <a:defRPr sz="1400">
                <a:solidFill>
                  <a:schemeClr val="tx1"/>
                </a:solidFill>
                <a:latin typeface="Times New Roman" pitchFamily="18" charset="0"/>
              </a:defRPr>
            </a:lvl7pPr>
            <a:lvl8pPr marL="3429000" indent="-228600" algn="ctr" eaLnBrk="0" fontAlgn="base" hangingPunct="0">
              <a:spcBef>
                <a:spcPct val="0"/>
              </a:spcBef>
              <a:spcAft>
                <a:spcPct val="0"/>
              </a:spcAft>
              <a:defRPr sz="1400">
                <a:solidFill>
                  <a:schemeClr val="tx1"/>
                </a:solidFill>
                <a:latin typeface="Times New Roman" pitchFamily="18" charset="0"/>
              </a:defRPr>
            </a:lvl8pPr>
            <a:lvl9pPr marL="3886200" indent="-228600" algn="ctr" eaLnBrk="0" fontAlgn="base" hangingPunct="0">
              <a:spcBef>
                <a:spcPct val="0"/>
              </a:spcBef>
              <a:spcAft>
                <a:spcPct val="0"/>
              </a:spcAft>
              <a:defRPr sz="1400">
                <a:solidFill>
                  <a:schemeClr val="tx1"/>
                </a:solidFill>
                <a:latin typeface="Times New Roman" pitchFamily="18" charset="0"/>
              </a:defRPr>
            </a:lvl9pPr>
          </a:lstStyle>
          <a:p>
            <a:pPr algn="l" eaLnBrk="1" hangingPunct="1"/>
            <a:r>
              <a:rPr lang="en-US" sz="1800" b="1" u="sng" dirty="0">
                <a:latin typeface="Arial Narrow" pitchFamily="34" charset="0"/>
              </a:rPr>
              <a:t>P4:</a:t>
            </a:r>
            <a:r>
              <a:rPr lang="en-US" sz="1800" b="1" dirty="0">
                <a:latin typeface="Arial Narrow" pitchFamily="34" charset="0"/>
              </a:rPr>
              <a:t>	A </a:t>
            </a:r>
            <a:r>
              <a:rPr lang="en-US" sz="1800" b="1" dirty="0" err="1">
                <a:latin typeface="Arial Narrow" pitchFamily="34" charset="0"/>
              </a:rPr>
              <a:t>Diffie</a:t>
            </a:r>
            <a:r>
              <a:rPr lang="en-US" sz="1800" b="1" dirty="0">
                <a:latin typeface="Arial Narrow" pitchFamily="34" charset="0"/>
              </a:rPr>
              <a:t>-Hellman (DH) public key exchange system uses GF(2</a:t>
            </a:r>
            <a:r>
              <a:rPr lang="en-US" sz="1800" b="1" baseline="30000" dirty="0">
                <a:latin typeface="Arial Narrow" pitchFamily="34" charset="0"/>
              </a:rPr>
              <a:t>6</a:t>
            </a:r>
            <a:r>
              <a:rPr lang="en-US" sz="1800" b="1" dirty="0">
                <a:latin typeface="Arial Narrow" pitchFamily="34" charset="0"/>
              </a:rPr>
              <a:t>) deploying the </a:t>
            </a:r>
            <a:r>
              <a:rPr lang="en-US" sz="1800" b="1" u="sng" dirty="0">
                <a:latin typeface="Arial Narrow" pitchFamily="34" charset="0"/>
              </a:rPr>
              <a:t>irreducible</a:t>
            </a:r>
            <a:r>
              <a:rPr lang="en-US" sz="1800" b="1" dirty="0">
                <a:latin typeface="Arial Narrow" pitchFamily="34" charset="0"/>
              </a:rPr>
              <a:t> </a:t>
            </a:r>
            <a:r>
              <a:rPr lang="en-US" sz="1800" b="1" u="sng" dirty="0">
                <a:latin typeface="Arial Narrow" pitchFamily="34" charset="0"/>
              </a:rPr>
              <a:t>polynomial</a:t>
            </a:r>
            <a:r>
              <a:rPr lang="en-US" sz="1800" b="1" dirty="0">
                <a:latin typeface="Arial Narrow" pitchFamily="34" charset="0"/>
              </a:rPr>
              <a:t>  p(x) = x</a:t>
            </a:r>
            <a:r>
              <a:rPr lang="en-US" sz="1800" b="1" baseline="30000" dirty="0">
                <a:latin typeface="Arial Narrow" pitchFamily="34" charset="0"/>
              </a:rPr>
              <a:t>6</a:t>
            </a:r>
            <a:r>
              <a:rPr lang="en-US" sz="1800" b="1" dirty="0">
                <a:latin typeface="Arial Narrow" pitchFamily="34" charset="0"/>
              </a:rPr>
              <a:t> + x</a:t>
            </a:r>
            <a:r>
              <a:rPr lang="en-US" sz="1800" b="1" baseline="30000" dirty="0">
                <a:latin typeface="Arial Narrow" pitchFamily="34" charset="0"/>
              </a:rPr>
              <a:t>3 </a:t>
            </a:r>
            <a:r>
              <a:rPr lang="en-US" sz="1800" b="1" dirty="0">
                <a:latin typeface="Arial Narrow" pitchFamily="34" charset="0"/>
              </a:rPr>
              <a:t>+ 1.</a:t>
            </a:r>
          </a:p>
          <a:p>
            <a:pPr algn="l" eaLnBrk="1" hangingPunct="1"/>
            <a:endParaRPr lang="en-US" sz="1800" b="1" dirty="0">
              <a:latin typeface="Arial Narrow" pitchFamily="34" charset="0"/>
            </a:endParaRPr>
          </a:p>
          <a:p>
            <a:pPr algn="l" eaLnBrk="1" hangingPunct="1">
              <a:spcAft>
                <a:spcPts val="600"/>
              </a:spcAft>
              <a:buFontTx/>
              <a:buAutoNum type="arabicPeriod"/>
            </a:pPr>
            <a:r>
              <a:rPr lang="en-US" sz="1800" b="1" dirty="0">
                <a:latin typeface="Arial Narrow" pitchFamily="34" charset="0"/>
              </a:rPr>
              <a:t>For </a:t>
            </a:r>
            <a:r>
              <a:rPr lang="en-US" sz="1800" b="1" dirty="0">
                <a:solidFill>
                  <a:srgbClr val="000000"/>
                </a:solidFill>
                <a:latin typeface="Arial Narrow" pitchFamily="34" charset="0"/>
              </a:rPr>
              <a:t>β = x,</a:t>
            </a:r>
            <a:r>
              <a:rPr lang="en-US" sz="1800" b="1" baseline="30000" dirty="0">
                <a:solidFill>
                  <a:srgbClr val="000000"/>
                </a:solidFill>
                <a:latin typeface="Arial Narrow" pitchFamily="34" charset="0"/>
              </a:rPr>
              <a:t> </a:t>
            </a:r>
            <a:r>
              <a:rPr lang="en-US" sz="1800" b="1" dirty="0">
                <a:solidFill>
                  <a:srgbClr val="000000"/>
                </a:solidFill>
                <a:latin typeface="Arial Narrow" pitchFamily="34" charset="0"/>
              </a:rPr>
              <a:t> compute β</a:t>
            </a:r>
            <a:r>
              <a:rPr lang="en-US" sz="1800" b="1" baseline="30000" dirty="0">
                <a:solidFill>
                  <a:srgbClr val="000000"/>
                </a:solidFill>
                <a:latin typeface="Arial Narrow" pitchFamily="34" charset="0"/>
              </a:rPr>
              <a:t>i</a:t>
            </a:r>
            <a:r>
              <a:rPr lang="en-US" sz="1800" b="1" dirty="0">
                <a:solidFill>
                  <a:srgbClr val="000000"/>
                </a:solidFill>
                <a:latin typeface="Arial Narrow" pitchFamily="34" charset="0"/>
              </a:rPr>
              <a:t>  for i = 1 to 10. What is the multiplicative order of x?</a:t>
            </a:r>
            <a:endParaRPr lang="en-US" sz="1800" b="1" dirty="0">
              <a:latin typeface="Arial Narrow" pitchFamily="34" charset="0"/>
            </a:endParaRPr>
          </a:p>
          <a:p>
            <a:pPr algn="l" eaLnBrk="1" hangingPunct="1">
              <a:spcAft>
                <a:spcPts val="600"/>
              </a:spcAft>
              <a:buFontTx/>
              <a:buAutoNum type="arabicPeriod"/>
            </a:pPr>
            <a:r>
              <a:rPr lang="en-US" sz="1800" b="1" dirty="0">
                <a:latin typeface="Arial Narrow" pitchFamily="34" charset="0"/>
              </a:rPr>
              <a:t>Which multiplicative orders are possible for elements in GF(2</a:t>
            </a:r>
            <a:r>
              <a:rPr lang="en-US" sz="1800" b="1" baseline="30000" dirty="0">
                <a:latin typeface="Arial Narrow" pitchFamily="34" charset="0"/>
              </a:rPr>
              <a:t>6</a:t>
            </a:r>
            <a:r>
              <a:rPr lang="en-US" sz="1800" b="1" dirty="0">
                <a:latin typeface="Arial Narrow" pitchFamily="34" charset="0"/>
              </a:rPr>
              <a:t>)?</a:t>
            </a:r>
          </a:p>
          <a:p>
            <a:pPr marL="0" lvl="0" indent="0" algn="l" eaLnBrk="1" hangingPunct="1">
              <a:spcAft>
                <a:spcPts val="600"/>
              </a:spcAft>
              <a:buFontTx/>
              <a:buAutoNum type="arabicPeriod"/>
            </a:pPr>
            <a:r>
              <a:rPr lang="en-US" sz="1800" b="1" dirty="0">
                <a:solidFill>
                  <a:srgbClr val="000000"/>
                </a:solidFill>
                <a:latin typeface="Arial Narrow" pitchFamily="34" charset="0"/>
              </a:rPr>
              <a:t>       Prove that the element δ= 1+x = 000011 is a primitive element.  </a:t>
            </a:r>
          </a:p>
          <a:p>
            <a:pPr algn="l" eaLnBrk="1" hangingPunct="1">
              <a:spcAft>
                <a:spcPts val="600"/>
              </a:spcAft>
              <a:buFontTx/>
              <a:buAutoNum type="arabicPeriod"/>
            </a:pPr>
            <a:r>
              <a:rPr lang="en-US" sz="1800" b="1" dirty="0">
                <a:latin typeface="Arial Narrow" pitchFamily="34" charset="0"/>
              </a:rPr>
              <a:t>Compute the multiplicative order of </a:t>
            </a:r>
            <a:r>
              <a:rPr lang="en-US" sz="1800" b="1" dirty="0">
                <a:solidFill>
                  <a:srgbClr val="000000"/>
                </a:solidFill>
                <a:latin typeface="Arial Narrow" pitchFamily="34" charset="0"/>
              </a:rPr>
              <a:t>δ</a:t>
            </a:r>
            <a:r>
              <a:rPr lang="en-US" sz="1800" b="1" baseline="30000" dirty="0">
                <a:solidFill>
                  <a:srgbClr val="000000"/>
                </a:solidFill>
                <a:latin typeface="Arial Narrow" pitchFamily="34" charset="0"/>
              </a:rPr>
              <a:t>14</a:t>
            </a:r>
            <a:endParaRPr lang="en-US" sz="1800" b="1" dirty="0">
              <a:latin typeface="Arial Narrow" pitchFamily="34" charset="0"/>
            </a:endParaRPr>
          </a:p>
          <a:p>
            <a:pPr algn="l" eaLnBrk="1" hangingPunct="1">
              <a:spcAft>
                <a:spcPts val="600"/>
              </a:spcAft>
              <a:buFontTx/>
              <a:buAutoNum type="arabicPeriod"/>
            </a:pPr>
            <a:r>
              <a:rPr lang="en-US" sz="1800" b="1" dirty="0">
                <a:latin typeface="Arial Narrow" pitchFamily="34" charset="0"/>
              </a:rPr>
              <a:t>Use the element </a:t>
            </a:r>
            <a:r>
              <a:rPr lang="en-US" sz="1800" b="1" dirty="0">
                <a:solidFill>
                  <a:srgbClr val="000000"/>
                </a:solidFill>
                <a:latin typeface="Arial Narrow" pitchFamily="34" charset="0"/>
              </a:rPr>
              <a:t>δ </a:t>
            </a:r>
            <a:r>
              <a:rPr lang="en-US" sz="1800" b="1" dirty="0">
                <a:latin typeface="Arial Narrow" pitchFamily="34" charset="0"/>
              </a:rPr>
              <a:t>as a public element in the above GF(2</a:t>
            </a:r>
            <a:r>
              <a:rPr lang="en-US" sz="1800" b="1" baseline="30000" dirty="0">
                <a:latin typeface="Arial Narrow" pitchFamily="34" charset="0"/>
              </a:rPr>
              <a:t>6</a:t>
            </a:r>
            <a:r>
              <a:rPr lang="en-US" sz="1800" b="1" dirty="0">
                <a:latin typeface="Arial Narrow" pitchFamily="34" charset="0"/>
              </a:rPr>
              <a:t>) and compute the DH public keys </a:t>
            </a:r>
            <a:r>
              <a:rPr lang="en-US" sz="1800" b="1" dirty="0" err="1">
                <a:latin typeface="Arial Narrow" pitchFamily="34" charset="0"/>
              </a:rPr>
              <a:t>Y</a:t>
            </a:r>
            <a:r>
              <a:rPr lang="en-US" sz="1800" b="1" baseline="-25000" dirty="0" err="1">
                <a:latin typeface="Arial Narrow" pitchFamily="34" charset="0"/>
              </a:rPr>
              <a:t>a</a:t>
            </a:r>
            <a:r>
              <a:rPr lang="en-US" sz="1800" b="1" dirty="0">
                <a:latin typeface="Arial Narrow" pitchFamily="34" charset="0"/>
              </a:rPr>
              <a:t> and </a:t>
            </a:r>
            <a:r>
              <a:rPr lang="en-US" sz="1800" b="1" dirty="0" err="1">
                <a:latin typeface="Arial Narrow" pitchFamily="34" charset="0"/>
              </a:rPr>
              <a:t>Y</a:t>
            </a:r>
            <a:r>
              <a:rPr lang="en-US" sz="1800" b="1" baseline="-25000" dirty="0" err="1">
                <a:latin typeface="Arial Narrow" pitchFamily="34" charset="0"/>
              </a:rPr>
              <a:t>b</a:t>
            </a:r>
            <a:r>
              <a:rPr lang="en-US" sz="1800" b="1" dirty="0">
                <a:latin typeface="Arial Narrow" pitchFamily="34" charset="0"/>
              </a:rPr>
              <a:t>  and the shared secret key Z</a:t>
            </a:r>
            <a:r>
              <a:rPr lang="en-US" sz="1800" b="1" baseline="-25000" dirty="0">
                <a:latin typeface="Arial Narrow" pitchFamily="34" charset="0"/>
              </a:rPr>
              <a:t>AB</a:t>
            </a:r>
            <a:r>
              <a:rPr lang="en-US" sz="1800" b="1" dirty="0">
                <a:latin typeface="Arial Narrow" pitchFamily="34" charset="0"/>
              </a:rPr>
              <a:t> for users A and B having the secret keys  </a:t>
            </a:r>
            <a:r>
              <a:rPr lang="en-US" sz="1800" b="1" dirty="0" err="1">
                <a:latin typeface="Arial Narrow" pitchFamily="34" charset="0"/>
              </a:rPr>
              <a:t>X</a:t>
            </a:r>
            <a:r>
              <a:rPr lang="en-US" sz="1800" b="1" baseline="-25000" dirty="0" err="1">
                <a:latin typeface="Arial Narrow" pitchFamily="34" charset="0"/>
              </a:rPr>
              <a:t>a</a:t>
            </a:r>
            <a:r>
              <a:rPr lang="en-US" sz="1800" b="1" dirty="0">
                <a:latin typeface="Arial Narrow" pitchFamily="34" charset="0"/>
              </a:rPr>
              <a:t>=42 und </a:t>
            </a:r>
            <a:r>
              <a:rPr lang="en-US" sz="1800" b="1" dirty="0" err="1">
                <a:latin typeface="Arial Narrow" pitchFamily="34" charset="0"/>
              </a:rPr>
              <a:t>X</a:t>
            </a:r>
            <a:r>
              <a:rPr lang="en-US" sz="1800" b="1" baseline="-25000" dirty="0" err="1">
                <a:latin typeface="Arial Narrow" pitchFamily="34" charset="0"/>
              </a:rPr>
              <a:t>b</a:t>
            </a:r>
            <a:r>
              <a:rPr lang="en-US" sz="1800" b="1" dirty="0">
                <a:latin typeface="Arial Narrow" pitchFamily="34" charset="0"/>
              </a:rPr>
              <a:t>=14. </a:t>
            </a:r>
          </a:p>
          <a:p>
            <a:pPr marL="0" indent="0" algn="l" eaLnBrk="1" hangingPunct="1">
              <a:spcAft>
                <a:spcPts val="600"/>
              </a:spcAft>
            </a:pPr>
            <a:r>
              <a:rPr lang="en-US" sz="1800" b="1" dirty="0">
                <a:latin typeface="Arial Narrow" pitchFamily="34" charset="0"/>
              </a:rPr>
              <a:t>          compute the binary vectors for </a:t>
            </a:r>
            <a:r>
              <a:rPr lang="en-US" sz="1800" b="1" dirty="0" err="1">
                <a:latin typeface="Arial Narrow" pitchFamily="34" charset="0"/>
              </a:rPr>
              <a:t>Y</a:t>
            </a:r>
            <a:r>
              <a:rPr lang="en-US" sz="1800" b="1" baseline="-25000" dirty="0" err="1">
                <a:latin typeface="Arial Narrow" pitchFamily="34" charset="0"/>
              </a:rPr>
              <a:t>a</a:t>
            </a:r>
            <a:r>
              <a:rPr lang="en-US" sz="1800" b="1" dirty="0">
                <a:latin typeface="Arial Narrow" pitchFamily="34" charset="0"/>
              </a:rPr>
              <a:t> and </a:t>
            </a:r>
            <a:r>
              <a:rPr lang="en-US" sz="1800" b="1" dirty="0" err="1">
                <a:latin typeface="Arial Narrow" pitchFamily="34" charset="0"/>
              </a:rPr>
              <a:t>Y</a:t>
            </a:r>
            <a:r>
              <a:rPr lang="en-US" sz="1800" b="1" baseline="-25000" dirty="0" err="1">
                <a:latin typeface="Arial Narrow" pitchFamily="34" charset="0"/>
              </a:rPr>
              <a:t>b</a:t>
            </a:r>
            <a:r>
              <a:rPr lang="en-US" sz="1800" b="1" dirty="0">
                <a:latin typeface="Arial Narrow" pitchFamily="34" charset="0"/>
              </a:rPr>
              <a:t>  and Z</a:t>
            </a:r>
            <a:r>
              <a:rPr lang="en-US" sz="1800" b="1" baseline="-25000" dirty="0">
                <a:latin typeface="Arial Narrow" pitchFamily="34" charset="0"/>
              </a:rPr>
              <a:t>AB</a:t>
            </a:r>
            <a:r>
              <a:rPr lang="en-US" sz="1800" b="1" dirty="0">
                <a:latin typeface="Arial Narrow" pitchFamily="34" charset="0"/>
              </a:rPr>
              <a:t>  by making use of the</a:t>
            </a:r>
          </a:p>
          <a:p>
            <a:pPr marL="0" lvl="0" indent="0" algn="l" eaLnBrk="1" hangingPunct="1">
              <a:spcAft>
                <a:spcPts val="600"/>
              </a:spcAft>
            </a:pPr>
            <a:r>
              <a:rPr lang="en-US" sz="1800" b="1" dirty="0">
                <a:latin typeface="Arial Narrow" pitchFamily="34" charset="0"/>
              </a:rPr>
              <a:t>          following : </a:t>
            </a:r>
            <a:r>
              <a:rPr lang="en-US" sz="1800" b="1" dirty="0">
                <a:solidFill>
                  <a:srgbClr val="000000"/>
                </a:solidFill>
                <a:latin typeface="Arial Narrow" pitchFamily="34" charset="0"/>
              </a:rPr>
              <a:t>δ </a:t>
            </a:r>
            <a:r>
              <a:rPr lang="en-US" sz="1800" b="1" baseline="30000" dirty="0">
                <a:solidFill>
                  <a:srgbClr val="000000"/>
                </a:solidFill>
                <a:latin typeface="Arial Narrow" pitchFamily="34" charset="0"/>
              </a:rPr>
              <a:t>7</a:t>
            </a:r>
            <a:r>
              <a:rPr lang="en-US" sz="1800" b="1" dirty="0">
                <a:solidFill>
                  <a:srgbClr val="000000"/>
                </a:solidFill>
                <a:latin typeface="Arial Narrow" pitchFamily="34" charset="0"/>
              </a:rPr>
              <a:t>= x</a:t>
            </a:r>
            <a:r>
              <a:rPr lang="en-US" sz="1800" b="1" baseline="30000" dirty="0">
                <a:solidFill>
                  <a:srgbClr val="000000"/>
                </a:solidFill>
                <a:latin typeface="Arial Narrow" pitchFamily="34" charset="0"/>
              </a:rPr>
              <a:t>5</a:t>
            </a:r>
            <a:r>
              <a:rPr lang="en-US" sz="1800" b="1" dirty="0">
                <a:solidFill>
                  <a:srgbClr val="000000"/>
                </a:solidFill>
                <a:latin typeface="Arial Narrow" pitchFamily="34" charset="0"/>
              </a:rPr>
              <a:t> + x</a:t>
            </a:r>
            <a:r>
              <a:rPr lang="en-US" sz="1800" b="1" baseline="30000" dirty="0">
                <a:solidFill>
                  <a:srgbClr val="000000"/>
                </a:solidFill>
                <a:latin typeface="Arial Narrow" pitchFamily="34" charset="0"/>
              </a:rPr>
              <a:t>2</a:t>
            </a:r>
            <a:r>
              <a:rPr lang="en-US" sz="1800" b="1" dirty="0">
                <a:solidFill>
                  <a:srgbClr val="000000"/>
                </a:solidFill>
                <a:latin typeface="Arial Narrow" pitchFamily="34" charset="0"/>
              </a:rPr>
              <a:t>, δ </a:t>
            </a:r>
            <a:r>
              <a:rPr lang="en-US" sz="1800" b="1" baseline="30000" dirty="0">
                <a:solidFill>
                  <a:srgbClr val="000000"/>
                </a:solidFill>
                <a:latin typeface="Arial Narrow" pitchFamily="34" charset="0"/>
              </a:rPr>
              <a:t>21 </a:t>
            </a:r>
            <a:r>
              <a:rPr lang="en-US" sz="1800" b="1" dirty="0">
                <a:solidFill>
                  <a:srgbClr val="000000"/>
                </a:solidFill>
                <a:latin typeface="Arial Narrow" pitchFamily="34" charset="0"/>
              </a:rPr>
              <a:t>=1 + x</a:t>
            </a:r>
            <a:r>
              <a:rPr lang="en-US" sz="1800" b="1" baseline="30000" dirty="0">
                <a:solidFill>
                  <a:srgbClr val="000000"/>
                </a:solidFill>
                <a:latin typeface="Arial Narrow" pitchFamily="34" charset="0"/>
              </a:rPr>
              <a:t>3</a:t>
            </a:r>
            <a:r>
              <a:rPr lang="en-US" sz="1800" b="1" dirty="0">
                <a:solidFill>
                  <a:srgbClr val="000000"/>
                </a:solidFill>
                <a:latin typeface="Arial Narrow" pitchFamily="34" charset="0"/>
              </a:rPr>
              <a:t>, </a:t>
            </a:r>
            <a:endParaRPr lang="en-US" sz="1800" b="1" dirty="0">
              <a:latin typeface="Arial Narrow" pitchFamily="34" charset="0"/>
            </a:endParaRPr>
          </a:p>
          <a:p>
            <a:pPr marL="541338" lvl="0" indent="-541338" algn="l" eaLnBrk="1" hangingPunct="1">
              <a:spcAft>
                <a:spcPts val="600"/>
              </a:spcAft>
            </a:pPr>
            <a:r>
              <a:rPr lang="en-US" sz="1800" b="1" dirty="0">
                <a:latin typeface="Arial Narrow" pitchFamily="34" charset="0"/>
              </a:rPr>
              <a:t>6.       What is the probability of getting an element with order 21 if the element is picked up randomly from GF(2</a:t>
            </a:r>
            <a:r>
              <a:rPr lang="en-US" sz="1800" b="1" baseline="30000" dirty="0">
                <a:latin typeface="Arial Narrow" pitchFamily="34" charset="0"/>
              </a:rPr>
              <a:t>6</a:t>
            </a:r>
            <a:r>
              <a:rPr lang="en-US" sz="1800" b="1" dirty="0">
                <a:latin typeface="Arial Narrow" pitchFamily="34" charset="0"/>
              </a:rPr>
              <a:t>)?. </a:t>
            </a:r>
          </a:p>
          <a:p>
            <a:pPr marL="0" indent="0" algn="l" eaLnBrk="1" hangingPunct="1">
              <a:spcAft>
                <a:spcPts val="600"/>
              </a:spcAft>
            </a:pPr>
            <a:r>
              <a:rPr lang="en-US" sz="1800" b="1" dirty="0">
                <a:latin typeface="Arial Narrow" pitchFamily="34" charset="0"/>
              </a:rPr>
              <a:t>7.       For any element α from </a:t>
            </a:r>
            <a:r>
              <a:rPr lang="en-US" sz="1800" b="1" dirty="0">
                <a:solidFill>
                  <a:srgbClr val="000000"/>
                </a:solidFill>
                <a:latin typeface="Arial Narrow" pitchFamily="34" charset="0"/>
              </a:rPr>
              <a:t>GF(2</a:t>
            </a:r>
            <a:r>
              <a:rPr lang="en-US" sz="1800" b="1" baseline="30000" dirty="0">
                <a:solidFill>
                  <a:srgbClr val="000000"/>
                </a:solidFill>
                <a:latin typeface="Arial Narrow" pitchFamily="34" charset="0"/>
              </a:rPr>
              <a:t>6</a:t>
            </a:r>
            <a:r>
              <a:rPr lang="en-US" sz="1800" b="1" dirty="0">
                <a:solidFill>
                  <a:srgbClr val="000000"/>
                </a:solidFill>
                <a:latin typeface="Arial Narrow" pitchFamily="34" charset="0"/>
              </a:rPr>
              <a:t>), compute t for which  </a:t>
            </a:r>
            <a:r>
              <a:rPr lang="en-US" sz="1800" b="1" dirty="0">
                <a:latin typeface="Arial Narrow" pitchFamily="34" charset="0"/>
              </a:rPr>
              <a:t>α</a:t>
            </a:r>
            <a:r>
              <a:rPr lang="en-US" sz="1800" b="1" baseline="30000" dirty="0">
                <a:latin typeface="Arial Narrow" pitchFamily="34" charset="0"/>
              </a:rPr>
              <a:t>-1 </a:t>
            </a:r>
            <a:r>
              <a:rPr lang="en-US" sz="1800" b="1" dirty="0">
                <a:latin typeface="Arial Narrow" pitchFamily="34" charset="0"/>
              </a:rPr>
              <a:t>= α</a:t>
            </a:r>
            <a:r>
              <a:rPr lang="en-US" sz="1800" b="1" baseline="30000" dirty="0">
                <a:latin typeface="Arial Narrow" pitchFamily="34" charset="0"/>
              </a:rPr>
              <a:t>t  .</a:t>
            </a:r>
            <a:r>
              <a:rPr lang="en-US" sz="1800" b="1" dirty="0">
                <a:latin typeface="Arial Narrow" pitchFamily="34" charset="0"/>
              </a:rPr>
              <a:t> </a:t>
            </a:r>
          </a:p>
          <a:p>
            <a:pPr marL="0" indent="0" algn="l" eaLnBrk="1" hangingPunct="1">
              <a:spcAft>
                <a:spcPts val="600"/>
              </a:spcAft>
            </a:pPr>
            <a:r>
              <a:rPr lang="en-US" sz="1800" b="1" dirty="0">
                <a:latin typeface="Arial Narrow" pitchFamily="34" charset="0"/>
              </a:rPr>
              <a:t>          Compute then </a:t>
            </a:r>
            <a:r>
              <a:rPr lang="en-US" sz="1800" b="1" dirty="0">
                <a:solidFill>
                  <a:srgbClr val="000000"/>
                </a:solidFill>
                <a:latin typeface="Arial Narrow" pitchFamily="34" charset="0"/>
              </a:rPr>
              <a:t>x</a:t>
            </a:r>
            <a:r>
              <a:rPr lang="en-US" sz="1800" b="1" baseline="30000" dirty="0">
                <a:solidFill>
                  <a:srgbClr val="000000"/>
                </a:solidFill>
                <a:latin typeface="Arial Narrow" pitchFamily="34" charset="0"/>
              </a:rPr>
              <a:t>-1 </a:t>
            </a:r>
            <a:r>
              <a:rPr lang="en-US" sz="1800" b="1" dirty="0">
                <a:solidFill>
                  <a:srgbClr val="000000"/>
                </a:solidFill>
                <a:latin typeface="Arial Narrow" pitchFamily="34" charset="0"/>
              </a:rPr>
              <a:t> mod p(x) using that result. (Hint make use of the results in 1) </a:t>
            </a:r>
          </a:p>
          <a:p>
            <a:pPr marL="0" indent="0" algn="l" eaLnBrk="1" hangingPunct="1">
              <a:spcAft>
                <a:spcPts val="600"/>
              </a:spcAft>
            </a:pPr>
            <a:r>
              <a:rPr lang="en-US" sz="1800" b="1" dirty="0">
                <a:solidFill>
                  <a:srgbClr val="000000"/>
                </a:solidFill>
                <a:latin typeface="Arial Narrow" pitchFamily="34" charset="0"/>
              </a:rPr>
              <a:t>          Verify your result</a:t>
            </a:r>
            <a:r>
              <a:rPr lang="en-US" sz="1800" b="1" dirty="0">
                <a:latin typeface="Arial Narrow" pitchFamily="34" charset="0"/>
              </a:rPr>
              <a:t>.</a:t>
            </a:r>
          </a:p>
        </p:txBody>
      </p:sp>
      <p:sp>
        <p:nvSpPr>
          <p:cNvPr id="12291" name="Text Box 265"/>
          <p:cNvSpPr txBox="1">
            <a:spLocks noChangeArrowheads="1"/>
          </p:cNvSpPr>
          <p:nvPr/>
        </p:nvSpPr>
        <p:spPr bwMode="auto">
          <a:xfrm>
            <a:off x="8320509" y="239713"/>
            <a:ext cx="70083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a:solidFill>
                  <a:schemeClr val="tx1"/>
                </a:solidFill>
                <a:latin typeface="Times New Roman" pitchFamily="18" charset="0"/>
              </a:defRPr>
            </a:lvl1pPr>
            <a:lvl2pPr marL="742950" indent="-285750" eaLnBrk="0" hangingPunct="0">
              <a:defRPr sz="1400">
                <a:solidFill>
                  <a:schemeClr val="tx1"/>
                </a:solidFill>
                <a:latin typeface="Times New Roman" pitchFamily="18" charset="0"/>
              </a:defRPr>
            </a:lvl2pPr>
            <a:lvl3pPr marL="1143000" indent="-228600" eaLnBrk="0" hangingPunct="0">
              <a:defRPr sz="1400">
                <a:solidFill>
                  <a:schemeClr val="tx1"/>
                </a:solidFill>
                <a:latin typeface="Times New Roman" pitchFamily="18" charset="0"/>
              </a:defRPr>
            </a:lvl3pPr>
            <a:lvl4pPr marL="1600200" indent="-228600" eaLnBrk="0" hangingPunct="0">
              <a:defRPr sz="1400">
                <a:solidFill>
                  <a:schemeClr val="tx1"/>
                </a:solidFill>
                <a:latin typeface="Times New Roman" pitchFamily="18" charset="0"/>
              </a:defRPr>
            </a:lvl4pPr>
            <a:lvl5pPr marL="2057400" indent="-228600" eaLnBrk="0" hangingPunct="0">
              <a:defRPr sz="1400">
                <a:solidFill>
                  <a:schemeClr val="tx1"/>
                </a:solidFill>
                <a:latin typeface="Times New Roman" pitchFamily="18" charset="0"/>
              </a:defRPr>
            </a:lvl5pPr>
            <a:lvl6pPr marL="2514600" indent="-228600" algn="ctr" eaLnBrk="0" fontAlgn="base" hangingPunct="0">
              <a:spcBef>
                <a:spcPct val="0"/>
              </a:spcBef>
              <a:spcAft>
                <a:spcPct val="0"/>
              </a:spcAft>
              <a:defRPr sz="1400">
                <a:solidFill>
                  <a:schemeClr val="tx1"/>
                </a:solidFill>
                <a:latin typeface="Times New Roman" pitchFamily="18" charset="0"/>
              </a:defRPr>
            </a:lvl6pPr>
            <a:lvl7pPr marL="2971800" indent="-228600" algn="ctr" eaLnBrk="0" fontAlgn="base" hangingPunct="0">
              <a:spcBef>
                <a:spcPct val="0"/>
              </a:spcBef>
              <a:spcAft>
                <a:spcPct val="0"/>
              </a:spcAft>
              <a:defRPr sz="1400">
                <a:solidFill>
                  <a:schemeClr val="tx1"/>
                </a:solidFill>
                <a:latin typeface="Times New Roman" pitchFamily="18" charset="0"/>
              </a:defRPr>
            </a:lvl7pPr>
            <a:lvl8pPr marL="3429000" indent="-228600" algn="ctr" eaLnBrk="0" fontAlgn="base" hangingPunct="0">
              <a:spcBef>
                <a:spcPct val="0"/>
              </a:spcBef>
              <a:spcAft>
                <a:spcPct val="0"/>
              </a:spcAft>
              <a:defRPr sz="1400">
                <a:solidFill>
                  <a:schemeClr val="tx1"/>
                </a:solidFill>
                <a:latin typeface="Times New Roman" pitchFamily="18" charset="0"/>
              </a:defRPr>
            </a:lvl8pPr>
            <a:lvl9pPr marL="3886200" indent="-228600" algn="ctr" eaLnBrk="0" fontAlgn="base" hangingPunct="0">
              <a:spcBef>
                <a:spcPct val="0"/>
              </a:spcBef>
              <a:spcAft>
                <a:spcPct val="0"/>
              </a:spcAft>
              <a:defRPr sz="1400">
                <a:solidFill>
                  <a:schemeClr val="tx1"/>
                </a:solidFill>
                <a:latin typeface="Times New Roman" pitchFamily="18" charset="0"/>
              </a:defRPr>
            </a:lvl9pPr>
          </a:lstStyle>
          <a:p>
            <a:pPr eaLnBrk="1" hangingPunct="1"/>
            <a:r>
              <a:rPr lang="de-DE" sz="1800" b="1" dirty="0">
                <a:latin typeface="Arial Narrow" pitchFamily="34" charset="0"/>
              </a:rPr>
              <a:t>(21 P)</a:t>
            </a:r>
          </a:p>
        </p:txBody>
      </p:sp>
      <p:sp>
        <p:nvSpPr>
          <p:cNvPr id="4" name="Textfeld 3"/>
          <p:cNvSpPr txBox="1"/>
          <p:nvPr/>
        </p:nvSpPr>
        <p:spPr>
          <a:xfrm>
            <a:off x="8183291" y="1216268"/>
            <a:ext cx="274435" cy="307777"/>
          </a:xfrm>
          <a:prstGeom prst="rect">
            <a:avLst/>
          </a:prstGeom>
          <a:noFill/>
          <a:ln>
            <a:solidFill>
              <a:schemeClr val="tx1"/>
            </a:solidFill>
          </a:ln>
        </p:spPr>
        <p:txBody>
          <a:bodyPr wrap="none" rtlCol="0">
            <a:spAutoFit/>
          </a:bodyPr>
          <a:lstStyle/>
          <a:p>
            <a:r>
              <a:rPr lang="de-DE" dirty="0"/>
              <a:t>2</a:t>
            </a:r>
          </a:p>
        </p:txBody>
      </p:sp>
      <p:sp>
        <p:nvSpPr>
          <p:cNvPr id="5" name="Textfeld 4"/>
          <p:cNvSpPr txBox="1"/>
          <p:nvPr/>
        </p:nvSpPr>
        <p:spPr>
          <a:xfrm>
            <a:off x="7127780" y="1524045"/>
            <a:ext cx="274435" cy="307777"/>
          </a:xfrm>
          <a:prstGeom prst="rect">
            <a:avLst/>
          </a:prstGeom>
          <a:noFill/>
          <a:ln>
            <a:solidFill>
              <a:schemeClr val="tx1"/>
            </a:solidFill>
          </a:ln>
        </p:spPr>
        <p:txBody>
          <a:bodyPr wrap="none" rtlCol="0">
            <a:spAutoFit/>
          </a:bodyPr>
          <a:lstStyle/>
          <a:p>
            <a:r>
              <a:rPr lang="de-DE" dirty="0"/>
              <a:t>2</a:t>
            </a:r>
          </a:p>
        </p:txBody>
      </p:sp>
      <p:sp>
        <p:nvSpPr>
          <p:cNvPr id="6" name="Textfeld 5"/>
          <p:cNvSpPr txBox="1"/>
          <p:nvPr/>
        </p:nvSpPr>
        <p:spPr>
          <a:xfrm>
            <a:off x="6852953" y="1988731"/>
            <a:ext cx="274435" cy="307777"/>
          </a:xfrm>
          <a:prstGeom prst="rect">
            <a:avLst/>
          </a:prstGeom>
          <a:noFill/>
          <a:ln>
            <a:solidFill>
              <a:schemeClr val="tx1"/>
            </a:solidFill>
          </a:ln>
        </p:spPr>
        <p:txBody>
          <a:bodyPr wrap="none" rtlCol="0">
            <a:spAutoFit/>
          </a:bodyPr>
          <a:lstStyle/>
          <a:p>
            <a:r>
              <a:rPr lang="de-DE" dirty="0"/>
              <a:t>4</a:t>
            </a:r>
          </a:p>
        </p:txBody>
      </p:sp>
      <p:sp>
        <p:nvSpPr>
          <p:cNvPr id="7" name="Textfeld 6"/>
          <p:cNvSpPr txBox="1"/>
          <p:nvPr/>
        </p:nvSpPr>
        <p:spPr>
          <a:xfrm>
            <a:off x="5086446" y="2213269"/>
            <a:ext cx="274435" cy="307777"/>
          </a:xfrm>
          <a:prstGeom prst="rect">
            <a:avLst/>
          </a:prstGeom>
          <a:noFill/>
          <a:ln>
            <a:solidFill>
              <a:schemeClr val="tx1"/>
            </a:solidFill>
          </a:ln>
        </p:spPr>
        <p:txBody>
          <a:bodyPr wrap="none" rtlCol="0">
            <a:spAutoFit/>
          </a:bodyPr>
          <a:lstStyle/>
          <a:p>
            <a:r>
              <a:rPr lang="de-DE" dirty="0"/>
              <a:t>2</a:t>
            </a:r>
          </a:p>
        </p:txBody>
      </p:sp>
      <p:sp>
        <p:nvSpPr>
          <p:cNvPr id="8" name="Textfeld 7"/>
          <p:cNvSpPr txBox="1"/>
          <p:nvPr/>
        </p:nvSpPr>
        <p:spPr>
          <a:xfrm>
            <a:off x="8484811" y="2771786"/>
            <a:ext cx="274435" cy="307777"/>
          </a:xfrm>
          <a:prstGeom prst="rect">
            <a:avLst/>
          </a:prstGeom>
          <a:noFill/>
          <a:ln>
            <a:solidFill>
              <a:schemeClr val="tx1"/>
            </a:solidFill>
          </a:ln>
        </p:spPr>
        <p:txBody>
          <a:bodyPr wrap="none" rtlCol="0">
            <a:spAutoFit/>
          </a:bodyPr>
          <a:lstStyle/>
          <a:p>
            <a:r>
              <a:rPr lang="de-DE" dirty="0"/>
              <a:t>6</a:t>
            </a:r>
          </a:p>
        </p:txBody>
      </p:sp>
      <p:sp>
        <p:nvSpPr>
          <p:cNvPr id="9" name="Textfeld 8"/>
          <p:cNvSpPr txBox="1"/>
          <p:nvPr/>
        </p:nvSpPr>
        <p:spPr>
          <a:xfrm>
            <a:off x="8489319" y="4244703"/>
            <a:ext cx="274435" cy="307777"/>
          </a:xfrm>
          <a:prstGeom prst="rect">
            <a:avLst/>
          </a:prstGeom>
          <a:noFill/>
          <a:ln>
            <a:solidFill>
              <a:schemeClr val="tx1"/>
            </a:solidFill>
          </a:ln>
        </p:spPr>
        <p:txBody>
          <a:bodyPr wrap="none" rtlCol="0">
            <a:spAutoFit/>
          </a:bodyPr>
          <a:lstStyle/>
          <a:p>
            <a:r>
              <a:rPr lang="de-DE" dirty="0"/>
              <a:t>2</a:t>
            </a:r>
          </a:p>
        </p:txBody>
      </p:sp>
      <p:sp>
        <p:nvSpPr>
          <p:cNvPr id="10" name="Textfeld 9"/>
          <p:cNvSpPr txBox="1"/>
          <p:nvPr/>
        </p:nvSpPr>
        <p:spPr>
          <a:xfrm>
            <a:off x="8457726" y="5006420"/>
            <a:ext cx="274435" cy="307777"/>
          </a:xfrm>
          <a:prstGeom prst="rect">
            <a:avLst/>
          </a:prstGeom>
          <a:noFill/>
          <a:ln>
            <a:solidFill>
              <a:schemeClr val="tx1"/>
            </a:solidFill>
          </a:ln>
        </p:spPr>
        <p:txBody>
          <a:bodyPr wrap="none" rtlCol="0">
            <a:spAutoFit/>
          </a:bodyPr>
          <a:lstStyle/>
          <a:p>
            <a:r>
              <a:rPr lang="de-DE" dirty="0"/>
              <a:t>3</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559612" y="198466"/>
            <a:ext cx="995362" cy="366713"/>
          </a:xfrm>
          <a:prstGeom prst="rect">
            <a:avLst/>
          </a:prstGeom>
          <a:noFill/>
          <a:ln w="9525">
            <a:noFill/>
            <a:miter lim="800000"/>
            <a:headEnd/>
            <a:tailEnd/>
          </a:ln>
          <a:effectLst/>
        </p:spPr>
        <p:txBody>
          <a:bodyPr wrap="none">
            <a:spAutoFit/>
          </a:bodyPr>
          <a:lstStyle/>
          <a:p>
            <a:pPr>
              <a:defRPr/>
            </a:pPr>
            <a:r>
              <a:rPr lang="en-US" sz="1800" b="1" u="sng">
                <a:effectLst>
                  <a:outerShdw blurRad="38100" dist="38100" dir="2700000" algn="tl">
                    <a:srgbClr val="C0C0C0"/>
                  </a:outerShdw>
                </a:effectLst>
                <a:latin typeface="Arial Narrow" pitchFamily="34" charset="0"/>
              </a:rPr>
              <a:t>Solution:</a:t>
            </a:r>
          </a:p>
        </p:txBody>
      </p:sp>
      <p:sp>
        <p:nvSpPr>
          <p:cNvPr id="3" name="Text Box 4"/>
          <p:cNvSpPr txBox="1">
            <a:spLocks noChangeArrowheads="1"/>
          </p:cNvSpPr>
          <p:nvPr/>
        </p:nvSpPr>
        <p:spPr bwMode="auto">
          <a:xfrm>
            <a:off x="588510" y="804564"/>
            <a:ext cx="3317232" cy="309958"/>
          </a:xfrm>
          <a:prstGeom prst="rect">
            <a:avLst/>
          </a:prstGeom>
          <a:noFill/>
          <a:ln w="9525">
            <a:noFill/>
            <a:miter lim="800000"/>
            <a:headEnd/>
            <a:tailEnd/>
          </a:ln>
        </p:spPr>
        <p:txBody>
          <a:bodyPr wrap="none" lIns="90000" tIns="46800" rIns="90000" bIns="46800">
            <a:spAutoFit/>
          </a:bodyPr>
          <a:lstStyle/>
          <a:p>
            <a:pPr algn="l"/>
            <a:r>
              <a:rPr lang="en-US" dirty="0">
                <a:latin typeface="Arial Narrow" pitchFamily="34" charset="0"/>
              </a:rPr>
              <a:t>P(x) = x</a:t>
            </a:r>
            <a:r>
              <a:rPr lang="en-US" baseline="30000" dirty="0">
                <a:latin typeface="Arial Narrow" pitchFamily="34" charset="0"/>
              </a:rPr>
              <a:t>6</a:t>
            </a:r>
            <a:r>
              <a:rPr lang="en-US" dirty="0">
                <a:latin typeface="Arial Narrow" pitchFamily="34" charset="0"/>
              </a:rPr>
              <a:t> + x</a:t>
            </a:r>
            <a:r>
              <a:rPr lang="en-US" baseline="30000" dirty="0">
                <a:latin typeface="Arial Narrow" pitchFamily="34" charset="0"/>
              </a:rPr>
              <a:t>3</a:t>
            </a:r>
            <a:r>
              <a:rPr lang="en-US" dirty="0">
                <a:latin typeface="Arial Narrow" pitchFamily="34" charset="0"/>
              </a:rPr>
              <a:t> + 1 = 0      =&gt;          x</a:t>
            </a:r>
            <a:r>
              <a:rPr lang="en-US" baseline="30000" dirty="0">
                <a:latin typeface="Arial Narrow" pitchFamily="34" charset="0"/>
              </a:rPr>
              <a:t>6</a:t>
            </a:r>
            <a:r>
              <a:rPr lang="en-US" dirty="0">
                <a:latin typeface="Arial Narrow" pitchFamily="34" charset="0"/>
              </a:rPr>
              <a:t>   = x</a:t>
            </a:r>
            <a:r>
              <a:rPr lang="en-US" baseline="30000" dirty="0">
                <a:latin typeface="Arial Narrow" pitchFamily="34" charset="0"/>
              </a:rPr>
              <a:t>3</a:t>
            </a:r>
            <a:r>
              <a:rPr lang="en-US" dirty="0">
                <a:latin typeface="Arial Narrow" pitchFamily="34" charset="0"/>
              </a:rPr>
              <a:t>  + 1</a:t>
            </a:r>
            <a:endParaRPr lang="de-DE" dirty="0">
              <a:latin typeface="Arial Narrow" pitchFamily="34" charset="0"/>
            </a:endParaRPr>
          </a:p>
        </p:txBody>
      </p:sp>
      <p:sp>
        <p:nvSpPr>
          <p:cNvPr id="4" name="Text Box 6"/>
          <p:cNvSpPr txBox="1">
            <a:spLocks noChangeArrowheads="1"/>
          </p:cNvSpPr>
          <p:nvPr/>
        </p:nvSpPr>
        <p:spPr bwMode="auto">
          <a:xfrm>
            <a:off x="580572" y="1069676"/>
            <a:ext cx="2463800" cy="2464394"/>
          </a:xfrm>
          <a:prstGeom prst="rect">
            <a:avLst/>
          </a:prstGeom>
          <a:noFill/>
          <a:ln w="9525">
            <a:noFill/>
            <a:miter lim="800000"/>
            <a:headEnd/>
            <a:tailEnd/>
          </a:ln>
        </p:spPr>
        <p:txBody>
          <a:bodyPr lIns="90000" tIns="46800" rIns="90000" bIns="46800">
            <a:spAutoFit/>
          </a:bodyPr>
          <a:lstStyle/>
          <a:p>
            <a:pPr algn="l"/>
            <a:r>
              <a:rPr lang="en-US" dirty="0">
                <a:latin typeface="Arial Narrow" pitchFamily="34" charset="0"/>
              </a:rPr>
              <a:t>x</a:t>
            </a:r>
            <a:r>
              <a:rPr lang="en-US" baseline="30000" dirty="0">
                <a:latin typeface="Arial Narrow" pitchFamily="34" charset="0"/>
              </a:rPr>
              <a:t>1</a:t>
            </a:r>
            <a:r>
              <a:rPr lang="en-US" dirty="0">
                <a:latin typeface="Arial Narrow" pitchFamily="34" charset="0"/>
              </a:rPr>
              <a:t> = x</a:t>
            </a:r>
          </a:p>
          <a:p>
            <a:pPr algn="l"/>
            <a:r>
              <a:rPr lang="en-US" dirty="0">
                <a:latin typeface="Arial Narrow" pitchFamily="34" charset="0"/>
              </a:rPr>
              <a:t>x</a:t>
            </a:r>
            <a:r>
              <a:rPr lang="en-US" baseline="30000" dirty="0">
                <a:latin typeface="Arial Narrow" pitchFamily="34" charset="0"/>
              </a:rPr>
              <a:t>2</a:t>
            </a:r>
            <a:r>
              <a:rPr lang="en-US" dirty="0">
                <a:latin typeface="Arial Narrow" pitchFamily="34" charset="0"/>
              </a:rPr>
              <a:t> = x</a:t>
            </a:r>
            <a:r>
              <a:rPr lang="en-US" baseline="30000" dirty="0">
                <a:latin typeface="Arial Narrow" pitchFamily="34" charset="0"/>
              </a:rPr>
              <a:t>2</a:t>
            </a:r>
            <a:r>
              <a:rPr lang="en-US" dirty="0">
                <a:latin typeface="Arial Narrow" pitchFamily="34" charset="0"/>
              </a:rPr>
              <a:t> </a:t>
            </a:r>
          </a:p>
          <a:p>
            <a:pPr algn="l"/>
            <a:r>
              <a:rPr lang="en-US" dirty="0">
                <a:latin typeface="Arial Narrow" pitchFamily="34" charset="0"/>
              </a:rPr>
              <a:t>x</a:t>
            </a:r>
            <a:r>
              <a:rPr lang="en-US" baseline="30000" dirty="0">
                <a:latin typeface="Arial Narrow" pitchFamily="34" charset="0"/>
              </a:rPr>
              <a:t>3</a:t>
            </a:r>
            <a:r>
              <a:rPr lang="en-US" dirty="0">
                <a:latin typeface="Arial Narrow" pitchFamily="34" charset="0"/>
              </a:rPr>
              <a:t> = x</a:t>
            </a:r>
            <a:r>
              <a:rPr lang="en-US" baseline="30000" dirty="0">
                <a:latin typeface="Arial Narrow" pitchFamily="34" charset="0"/>
              </a:rPr>
              <a:t>3</a:t>
            </a:r>
          </a:p>
          <a:p>
            <a:pPr algn="l"/>
            <a:r>
              <a:rPr lang="en-US" dirty="0">
                <a:latin typeface="Arial Narrow" pitchFamily="34" charset="0"/>
              </a:rPr>
              <a:t>x</a:t>
            </a:r>
            <a:r>
              <a:rPr lang="en-US" baseline="30000" dirty="0">
                <a:latin typeface="Arial Narrow" pitchFamily="34" charset="0"/>
              </a:rPr>
              <a:t>4</a:t>
            </a:r>
            <a:r>
              <a:rPr lang="en-US" dirty="0">
                <a:latin typeface="Arial Narrow" pitchFamily="34" charset="0"/>
              </a:rPr>
              <a:t> = x</a:t>
            </a:r>
            <a:r>
              <a:rPr lang="en-US" baseline="30000" dirty="0">
                <a:latin typeface="Arial Narrow" pitchFamily="34" charset="0"/>
              </a:rPr>
              <a:t>4</a:t>
            </a:r>
          </a:p>
          <a:p>
            <a:pPr algn="l"/>
            <a:r>
              <a:rPr lang="en-US" dirty="0">
                <a:latin typeface="Arial Narrow" pitchFamily="34" charset="0"/>
              </a:rPr>
              <a:t>x</a:t>
            </a:r>
            <a:r>
              <a:rPr lang="en-US" baseline="30000" dirty="0">
                <a:latin typeface="Arial Narrow" pitchFamily="34" charset="0"/>
              </a:rPr>
              <a:t>5</a:t>
            </a:r>
            <a:r>
              <a:rPr lang="en-US" dirty="0">
                <a:latin typeface="Arial Narrow" pitchFamily="34" charset="0"/>
              </a:rPr>
              <a:t> = x</a:t>
            </a:r>
            <a:r>
              <a:rPr lang="en-US" baseline="30000" dirty="0">
                <a:latin typeface="Arial Narrow" pitchFamily="34" charset="0"/>
              </a:rPr>
              <a:t>5</a:t>
            </a:r>
            <a:r>
              <a:rPr lang="en-US" dirty="0">
                <a:latin typeface="Arial Narrow" pitchFamily="34" charset="0"/>
              </a:rPr>
              <a:t> </a:t>
            </a:r>
            <a:endParaRPr lang="en-US" baseline="30000" dirty="0">
              <a:latin typeface="Arial Narrow" pitchFamily="34" charset="0"/>
            </a:endParaRPr>
          </a:p>
          <a:p>
            <a:pPr algn="l"/>
            <a:r>
              <a:rPr lang="en-US" dirty="0">
                <a:latin typeface="Arial Narrow" pitchFamily="34" charset="0"/>
              </a:rPr>
              <a:t>x</a:t>
            </a:r>
            <a:r>
              <a:rPr lang="en-US" baseline="30000" dirty="0">
                <a:latin typeface="Arial Narrow" pitchFamily="34" charset="0"/>
              </a:rPr>
              <a:t>6</a:t>
            </a:r>
            <a:r>
              <a:rPr lang="en-US" dirty="0">
                <a:latin typeface="Arial Narrow" pitchFamily="34" charset="0"/>
              </a:rPr>
              <a:t> = x</a:t>
            </a:r>
            <a:r>
              <a:rPr lang="en-US" baseline="30000" dirty="0">
                <a:latin typeface="Arial Narrow" pitchFamily="34" charset="0"/>
              </a:rPr>
              <a:t>3 </a:t>
            </a:r>
            <a:r>
              <a:rPr lang="en-US" dirty="0">
                <a:latin typeface="Arial Narrow" pitchFamily="34" charset="0"/>
              </a:rPr>
              <a:t>+1</a:t>
            </a:r>
            <a:endParaRPr lang="en-US" baseline="30000" dirty="0">
              <a:latin typeface="Arial Narrow" pitchFamily="34" charset="0"/>
            </a:endParaRPr>
          </a:p>
          <a:p>
            <a:pPr algn="l"/>
            <a:r>
              <a:rPr lang="en-US" dirty="0">
                <a:latin typeface="Arial Narrow" pitchFamily="34" charset="0"/>
              </a:rPr>
              <a:t>x</a:t>
            </a:r>
            <a:r>
              <a:rPr lang="en-US" baseline="30000" dirty="0">
                <a:latin typeface="Arial Narrow" pitchFamily="34" charset="0"/>
              </a:rPr>
              <a:t>7</a:t>
            </a:r>
            <a:r>
              <a:rPr lang="en-US" dirty="0">
                <a:latin typeface="Arial Narrow" pitchFamily="34" charset="0"/>
              </a:rPr>
              <a:t> = x</a:t>
            </a:r>
            <a:r>
              <a:rPr lang="en-US" baseline="30000" dirty="0">
                <a:latin typeface="Arial Narrow" pitchFamily="34" charset="0"/>
              </a:rPr>
              <a:t>4</a:t>
            </a:r>
            <a:r>
              <a:rPr lang="en-US" dirty="0">
                <a:latin typeface="Arial Narrow" pitchFamily="34" charset="0"/>
              </a:rPr>
              <a:t>+ x </a:t>
            </a:r>
          </a:p>
          <a:p>
            <a:pPr algn="l"/>
            <a:r>
              <a:rPr lang="en-US" dirty="0">
                <a:latin typeface="Arial Narrow" pitchFamily="34" charset="0"/>
              </a:rPr>
              <a:t>x</a:t>
            </a:r>
            <a:r>
              <a:rPr lang="en-US" baseline="30000" dirty="0">
                <a:latin typeface="Arial Narrow" pitchFamily="34" charset="0"/>
              </a:rPr>
              <a:t>8</a:t>
            </a:r>
            <a:r>
              <a:rPr lang="en-US" dirty="0">
                <a:latin typeface="Arial Narrow" pitchFamily="34" charset="0"/>
              </a:rPr>
              <a:t> = x</a:t>
            </a:r>
            <a:r>
              <a:rPr lang="en-US" baseline="30000" dirty="0">
                <a:latin typeface="Arial Narrow" pitchFamily="34" charset="0"/>
              </a:rPr>
              <a:t>5</a:t>
            </a:r>
            <a:r>
              <a:rPr lang="en-US" dirty="0">
                <a:latin typeface="Arial Narrow" pitchFamily="34" charset="0"/>
              </a:rPr>
              <a:t> + x</a:t>
            </a:r>
            <a:r>
              <a:rPr lang="en-US" baseline="30000" dirty="0">
                <a:latin typeface="Arial Narrow" pitchFamily="34" charset="0"/>
              </a:rPr>
              <a:t>2</a:t>
            </a:r>
          </a:p>
          <a:p>
            <a:pPr algn="l"/>
            <a:r>
              <a:rPr lang="en-US" dirty="0">
                <a:latin typeface="Arial Narrow" pitchFamily="34" charset="0"/>
              </a:rPr>
              <a:t>x</a:t>
            </a:r>
            <a:r>
              <a:rPr lang="en-US" baseline="30000" dirty="0">
                <a:latin typeface="Arial Narrow" pitchFamily="34" charset="0"/>
              </a:rPr>
              <a:t>9</a:t>
            </a:r>
            <a:r>
              <a:rPr lang="en-US" dirty="0">
                <a:latin typeface="Arial Narrow" pitchFamily="34" charset="0"/>
              </a:rPr>
              <a:t> = x</a:t>
            </a:r>
            <a:r>
              <a:rPr lang="en-US" baseline="30000" dirty="0">
                <a:latin typeface="Arial Narrow" pitchFamily="34" charset="0"/>
              </a:rPr>
              <a:t>6</a:t>
            </a:r>
            <a:r>
              <a:rPr lang="en-US" dirty="0">
                <a:latin typeface="Arial Narrow" pitchFamily="34" charset="0"/>
              </a:rPr>
              <a:t> + x</a:t>
            </a:r>
            <a:r>
              <a:rPr lang="en-US" baseline="30000" dirty="0">
                <a:latin typeface="Arial Narrow" pitchFamily="34" charset="0"/>
              </a:rPr>
              <a:t>3</a:t>
            </a:r>
            <a:r>
              <a:rPr lang="en-US" dirty="0">
                <a:latin typeface="Arial Narrow" pitchFamily="34" charset="0"/>
              </a:rPr>
              <a:t> = x</a:t>
            </a:r>
            <a:r>
              <a:rPr lang="en-US" baseline="30000" dirty="0">
                <a:latin typeface="Arial Narrow" pitchFamily="34" charset="0"/>
              </a:rPr>
              <a:t>3</a:t>
            </a:r>
            <a:r>
              <a:rPr lang="en-US" dirty="0">
                <a:latin typeface="Arial Narrow" pitchFamily="34" charset="0"/>
              </a:rPr>
              <a:t> + x</a:t>
            </a:r>
            <a:r>
              <a:rPr lang="en-US" baseline="30000" dirty="0">
                <a:latin typeface="Arial Narrow" pitchFamily="34" charset="0"/>
              </a:rPr>
              <a:t>3</a:t>
            </a:r>
            <a:r>
              <a:rPr lang="en-US" dirty="0">
                <a:latin typeface="Arial Narrow" pitchFamily="34" charset="0"/>
              </a:rPr>
              <a:t> + 1</a:t>
            </a:r>
            <a:r>
              <a:rPr lang="en-US" baseline="30000" dirty="0">
                <a:latin typeface="Arial Narrow" pitchFamily="34" charset="0"/>
              </a:rPr>
              <a:t> </a:t>
            </a:r>
            <a:r>
              <a:rPr lang="en-US" dirty="0">
                <a:latin typeface="Arial Narrow" pitchFamily="34" charset="0"/>
              </a:rPr>
              <a:t> = 1 </a:t>
            </a:r>
            <a:endParaRPr lang="en-US" baseline="30000" dirty="0">
              <a:latin typeface="Arial Narrow" pitchFamily="34" charset="0"/>
            </a:endParaRPr>
          </a:p>
          <a:p>
            <a:pPr algn="l"/>
            <a:r>
              <a:rPr lang="en-US" dirty="0">
                <a:latin typeface="Arial Narrow" pitchFamily="34" charset="0"/>
              </a:rPr>
              <a:t>x</a:t>
            </a:r>
            <a:r>
              <a:rPr lang="en-US" baseline="30000" dirty="0">
                <a:latin typeface="Arial Narrow" pitchFamily="34" charset="0"/>
              </a:rPr>
              <a:t>10</a:t>
            </a:r>
            <a:r>
              <a:rPr lang="en-US" dirty="0">
                <a:latin typeface="Arial Narrow" pitchFamily="34" charset="0"/>
              </a:rPr>
              <a:t> = x </a:t>
            </a:r>
            <a:r>
              <a:rPr lang="en-US" baseline="30000" dirty="0">
                <a:latin typeface="Arial Narrow" pitchFamily="34" charset="0"/>
              </a:rPr>
              <a:t> </a:t>
            </a:r>
            <a:r>
              <a:rPr lang="en-US" dirty="0">
                <a:latin typeface="Arial Narrow" pitchFamily="34" charset="0"/>
              </a:rPr>
              <a:t>  </a:t>
            </a:r>
          </a:p>
          <a:p>
            <a:pPr algn="l"/>
            <a:r>
              <a:rPr lang="de-DE" dirty="0">
                <a:latin typeface="Arial Narrow" pitchFamily="34" charset="0"/>
              </a:rPr>
              <a:t>ord(x) = 9</a:t>
            </a:r>
            <a:endParaRPr lang="en-US" dirty="0">
              <a:latin typeface="Arial Narrow" pitchFamily="34" charset="0"/>
            </a:endParaRPr>
          </a:p>
        </p:txBody>
      </p:sp>
      <p:sp>
        <p:nvSpPr>
          <p:cNvPr id="5" name="Rectangle 4"/>
          <p:cNvSpPr/>
          <p:nvPr/>
        </p:nvSpPr>
        <p:spPr>
          <a:xfrm>
            <a:off x="559612" y="542954"/>
            <a:ext cx="8218626" cy="307777"/>
          </a:xfrm>
          <a:prstGeom prst="rect">
            <a:avLst/>
          </a:prstGeom>
        </p:spPr>
        <p:txBody>
          <a:bodyPr wrap="square">
            <a:spAutoFit/>
          </a:bodyPr>
          <a:lstStyle/>
          <a:p>
            <a:pPr algn="l" eaLnBrk="1" hangingPunct="1">
              <a:spcAft>
                <a:spcPts val="600"/>
              </a:spcAft>
              <a:buFontTx/>
              <a:buAutoNum type="arabicPeriod"/>
            </a:pPr>
            <a:r>
              <a:rPr lang="en-US" b="1" dirty="0">
                <a:latin typeface="Arial Narrow" pitchFamily="34" charset="0"/>
              </a:rPr>
              <a:t> For </a:t>
            </a:r>
            <a:r>
              <a:rPr lang="en-US" b="1" dirty="0">
                <a:solidFill>
                  <a:srgbClr val="000000"/>
                </a:solidFill>
                <a:latin typeface="Arial Narrow" pitchFamily="34" charset="0"/>
              </a:rPr>
              <a:t>β = x,</a:t>
            </a:r>
            <a:r>
              <a:rPr lang="en-US" b="1" baseline="30000" dirty="0">
                <a:solidFill>
                  <a:srgbClr val="000000"/>
                </a:solidFill>
                <a:latin typeface="Arial Narrow" pitchFamily="34" charset="0"/>
              </a:rPr>
              <a:t> </a:t>
            </a:r>
            <a:r>
              <a:rPr lang="en-US" b="1" dirty="0">
                <a:solidFill>
                  <a:srgbClr val="000000"/>
                </a:solidFill>
                <a:latin typeface="Arial Narrow" pitchFamily="34" charset="0"/>
              </a:rPr>
              <a:t> compute β</a:t>
            </a:r>
            <a:r>
              <a:rPr lang="en-US" b="1" baseline="30000" dirty="0">
                <a:solidFill>
                  <a:srgbClr val="000000"/>
                </a:solidFill>
                <a:latin typeface="Arial Narrow" pitchFamily="34" charset="0"/>
              </a:rPr>
              <a:t>i</a:t>
            </a:r>
            <a:r>
              <a:rPr lang="en-US" b="1" dirty="0">
                <a:solidFill>
                  <a:srgbClr val="000000"/>
                </a:solidFill>
                <a:latin typeface="Arial Narrow" pitchFamily="34" charset="0"/>
              </a:rPr>
              <a:t>  for i = 1 to 10. What is the multiplicative order of x?</a:t>
            </a:r>
            <a:endParaRPr lang="en-US" b="1" dirty="0">
              <a:latin typeface="Arial Narrow" pitchFamily="34" charset="0"/>
            </a:endParaRPr>
          </a:p>
        </p:txBody>
      </p:sp>
      <p:sp>
        <p:nvSpPr>
          <p:cNvPr id="6" name="Rectangle 5"/>
          <p:cNvSpPr/>
          <p:nvPr/>
        </p:nvSpPr>
        <p:spPr>
          <a:xfrm>
            <a:off x="607181" y="3533140"/>
            <a:ext cx="5555894" cy="307777"/>
          </a:xfrm>
          <a:prstGeom prst="rect">
            <a:avLst/>
          </a:prstGeom>
        </p:spPr>
        <p:txBody>
          <a:bodyPr wrap="square">
            <a:spAutoFit/>
          </a:bodyPr>
          <a:lstStyle/>
          <a:p>
            <a:pPr algn="l" eaLnBrk="1" hangingPunct="1">
              <a:spcAft>
                <a:spcPts val="600"/>
              </a:spcAft>
            </a:pPr>
            <a:r>
              <a:rPr lang="en-US" b="1" dirty="0">
                <a:latin typeface="Arial Narrow" pitchFamily="34" charset="0"/>
              </a:rPr>
              <a:t>2. Which multiplicative orders are possible for elements in GF(2</a:t>
            </a:r>
            <a:r>
              <a:rPr lang="en-US" b="1" baseline="30000" dirty="0">
                <a:latin typeface="Arial Narrow" pitchFamily="34" charset="0"/>
              </a:rPr>
              <a:t>6</a:t>
            </a:r>
            <a:r>
              <a:rPr lang="en-US" b="1" dirty="0">
                <a:latin typeface="Arial Narrow" pitchFamily="34" charset="0"/>
              </a:rPr>
              <a:t>)?</a:t>
            </a:r>
          </a:p>
        </p:txBody>
      </p:sp>
      <p:sp>
        <p:nvSpPr>
          <p:cNvPr id="7" name="Text Box 7"/>
          <p:cNvSpPr txBox="1">
            <a:spLocks noChangeArrowheads="1"/>
          </p:cNvSpPr>
          <p:nvPr/>
        </p:nvSpPr>
        <p:spPr bwMode="auto">
          <a:xfrm>
            <a:off x="734383" y="3861567"/>
            <a:ext cx="3171359" cy="525401"/>
          </a:xfrm>
          <a:prstGeom prst="rect">
            <a:avLst/>
          </a:prstGeom>
          <a:noFill/>
          <a:ln w="9525">
            <a:noFill/>
            <a:miter lim="800000"/>
            <a:headEnd/>
            <a:tailEnd/>
          </a:ln>
        </p:spPr>
        <p:txBody>
          <a:bodyPr wrap="none" lIns="90000" tIns="46800" rIns="90000" bIns="46800">
            <a:spAutoFit/>
          </a:bodyPr>
          <a:lstStyle/>
          <a:p>
            <a:pPr marL="266700" indent="-266700" algn="l"/>
            <a:r>
              <a:rPr lang="en-US" dirty="0">
                <a:latin typeface="Arial Narrow" pitchFamily="34" charset="0"/>
              </a:rPr>
              <a:t>Possible orders are the divisors of  2</a:t>
            </a:r>
            <a:r>
              <a:rPr lang="en-US" baseline="30000" dirty="0">
                <a:latin typeface="Arial Narrow" pitchFamily="34" charset="0"/>
              </a:rPr>
              <a:t>6</a:t>
            </a:r>
            <a:r>
              <a:rPr lang="en-US" dirty="0">
                <a:latin typeface="Arial Narrow" pitchFamily="34" charset="0"/>
              </a:rPr>
              <a:t> - 1 = 63</a:t>
            </a:r>
          </a:p>
          <a:p>
            <a:pPr marL="266700" indent="-266700" algn="l"/>
            <a:r>
              <a:rPr lang="en-US" dirty="0">
                <a:latin typeface="Arial Narrow" pitchFamily="34" charset="0"/>
              </a:rPr>
              <a:t>Divisors of 63 are:     1,3,7,9,21 and 63</a:t>
            </a:r>
            <a:endParaRPr lang="de-DE" dirty="0">
              <a:latin typeface="Arial Narrow" pitchFamily="34" charset="0"/>
            </a:endParaRPr>
          </a:p>
        </p:txBody>
      </p:sp>
      <p:sp>
        <p:nvSpPr>
          <p:cNvPr id="8" name="Rectangle 7"/>
          <p:cNvSpPr/>
          <p:nvPr/>
        </p:nvSpPr>
        <p:spPr>
          <a:xfrm>
            <a:off x="566304" y="4489437"/>
            <a:ext cx="4725910" cy="307777"/>
          </a:xfrm>
          <a:prstGeom prst="rect">
            <a:avLst/>
          </a:prstGeom>
        </p:spPr>
        <p:txBody>
          <a:bodyPr wrap="none">
            <a:spAutoFit/>
          </a:bodyPr>
          <a:lstStyle/>
          <a:p>
            <a:r>
              <a:rPr lang="en-US" b="1" dirty="0">
                <a:solidFill>
                  <a:srgbClr val="000000"/>
                </a:solidFill>
                <a:latin typeface="Arial Narrow" pitchFamily="34" charset="0"/>
              </a:rPr>
              <a:t>3. Prove that the element δ= 1+x = 000011 is a primitive element.  </a:t>
            </a:r>
            <a:endParaRPr lang="en-US" dirty="0"/>
          </a:p>
        </p:txBody>
      </p:sp>
      <p:sp>
        <p:nvSpPr>
          <p:cNvPr id="9" name="مستطيل 8"/>
          <p:cNvSpPr/>
          <p:nvPr/>
        </p:nvSpPr>
        <p:spPr>
          <a:xfrm>
            <a:off x="753003" y="4838298"/>
            <a:ext cx="7677181" cy="1600438"/>
          </a:xfrm>
          <a:prstGeom prst="rect">
            <a:avLst/>
          </a:prstGeom>
        </p:spPr>
        <p:txBody>
          <a:bodyPr wrap="square">
            <a:spAutoFit/>
          </a:bodyPr>
          <a:lstStyle/>
          <a:p>
            <a:pPr algn="l"/>
            <a:r>
              <a:rPr lang="en-US" dirty="0">
                <a:latin typeface="Arial Narrow" pitchFamily="34" charset="0"/>
              </a:rPr>
              <a:t>(x+1)</a:t>
            </a:r>
            <a:r>
              <a:rPr lang="en-US" baseline="30000" dirty="0">
                <a:latin typeface="Arial Narrow" pitchFamily="34" charset="0"/>
              </a:rPr>
              <a:t>1</a:t>
            </a:r>
            <a:r>
              <a:rPr lang="en-US" dirty="0">
                <a:latin typeface="Arial Narrow" pitchFamily="34" charset="0"/>
              </a:rPr>
              <a:t> = x+1 </a:t>
            </a:r>
            <a:r>
              <a:rPr lang="en-US" dirty="0">
                <a:latin typeface="Arial Narrow" pitchFamily="34" charset="0"/>
                <a:cs typeface="Arial" charset="0"/>
              </a:rPr>
              <a:t>≠ 1</a:t>
            </a:r>
            <a:endParaRPr lang="en-US" dirty="0">
              <a:latin typeface="Arial Narrow" pitchFamily="34" charset="0"/>
            </a:endParaRPr>
          </a:p>
          <a:p>
            <a:pPr algn="l"/>
            <a:r>
              <a:rPr lang="en-US" dirty="0">
                <a:latin typeface="Arial Narrow" pitchFamily="34" charset="0"/>
              </a:rPr>
              <a:t>(x+1)</a:t>
            </a:r>
            <a:r>
              <a:rPr lang="en-US" baseline="30000" dirty="0">
                <a:latin typeface="Arial Narrow" pitchFamily="34" charset="0"/>
              </a:rPr>
              <a:t>3</a:t>
            </a:r>
            <a:r>
              <a:rPr lang="en-US" dirty="0">
                <a:latin typeface="Arial Narrow" pitchFamily="34" charset="0"/>
              </a:rPr>
              <a:t> = (x+1)</a:t>
            </a:r>
            <a:r>
              <a:rPr lang="en-US" baseline="30000" dirty="0">
                <a:latin typeface="Arial Narrow" pitchFamily="34" charset="0"/>
              </a:rPr>
              <a:t>2 </a:t>
            </a:r>
            <a:r>
              <a:rPr lang="en-US" dirty="0">
                <a:latin typeface="Arial Narrow" pitchFamily="34" charset="0"/>
              </a:rPr>
              <a:t>. (x+1) = (x</a:t>
            </a:r>
            <a:r>
              <a:rPr lang="en-US" baseline="30000" dirty="0">
                <a:latin typeface="Arial Narrow" pitchFamily="34" charset="0"/>
              </a:rPr>
              <a:t>2</a:t>
            </a:r>
            <a:r>
              <a:rPr lang="en-US" dirty="0">
                <a:latin typeface="Arial Narrow" pitchFamily="34" charset="0"/>
              </a:rPr>
              <a:t>+1).(x+1)= x</a:t>
            </a:r>
            <a:r>
              <a:rPr lang="en-US" baseline="30000" dirty="0">
                <a:latin typeface="Arial Narrow" pitchFamily="34" charset="0"/>
              </a:rPr>
              <a:t>3</a:t>
            </a:r>
            <a:r>
              <a:rPr lang="en-US" dirty="0">
                <a:latin typeface="Arial Narrow" pitchFamily="34" charset="0"/>
              </a:rPr>
              <a:t>+x</a:t>
            </a:r>
            <a:r>
              <a:rPr lang="en-US" baseline="30000" dirty="0">
                <a:latin typeface="Arial Narrow" pitchFamily="34" charset="0"/>
              </a:rPr>
              <a:t>2</a:t>
            </a:r>
            <a:r>
              <a:rPr lang="en-US" dirty="0">
                <a:latin typeface="Arial Narrow" pitchFamily="34" charset="0"/>
              </a:rPr>
              <a:t>+x+1</a:t>
            </a:r>
            <a:r>
              <a:rPr lang="en-US" dirty="0">
                <a:latin typeface="Arial Narrow" pitchFamily="34" charset="0"/>
                <a:cs typeface="Arial" charset="0"/>
              </a:rPr>
              <a:t> ≠ </a:t>
            </a:r>
            <a:r>
              <a:rPr lang="en-US" dirty="0">
                <a:latin typeface="Arial Narrow" pitchFamily="34" charset="0"/>
              </a:rPr>
              <a:t>1 </a:t>
            </a:r>
            <a:r>
              <a:rPr lang="en-US" baseline="30000" dirty="0">
                <a:latin typeface="Arial Narrow" pitchFamily="34" charset="0"/>
              </a:rPr>
              <a:t> </a:t>
            </a:r>
            <a:r>
              <a:rPr lang="en-US" dirty="0">
                <a:latin typeface="Arial Narrow" pitchFamily="34" charset="0"/>
              </a:rPr>
              <a:t>  </a:t>
            </a:r>
          </a:p>
          <a:p>
            <a:pPr algn="l"/>
            <a:r>
              <a:rPr lang="en-US" dirty="0">
                <a:latin typeface="Arial Narrow" pitchFamily="34" charset="0"/>
              </a:rPr>
              <a:t>(x+1)</a:t>
            </a:r>
            <a:r>
              <a:rPr lang="en-US" baseline="30000" dirty="0">
                <a:latin typeface="Arial Narrow" pitchFamily="34" charset="0"/>
              </a:rPr>
              <a:t>7</a:t>
            </a:r>
            <a:r>
              <a:rPr lang="en-US" dirty="0">
                <a:latin typeface="Arial Narrow" pitchFamily="34" charset="0"/>
              </a:rPr>
              <a:t> = ((x+1)</a:t>
            </a:r>
            <a:r>
              <a:rPr lang="en-US" baseline="30000" dirty="0">
                <a:latin typeface="Arial Narrow" pitchFamily="34" charset="0"/>
              </a:rPr>
              <a:t>3</a:t>
            </a:r>
            <a:r>
              <a:rPr lang="en-US" dirty="0">
                <a:latin typeface="Arial Narrow" pitchFamily="34" charset="0"/>
              </a:rPr>
              <a:t>)</a:t>
            </a:r>
            <a:r>
              <a:rPr lang="en-US" baseline="30000" dirty="0">
                <a:latin typeface="Arial Narrow" pitchFamily="34" charset="0"/>
              </a:rPr>
              <a:t>2</a:t>
            </a:r>
            <a:r>
              <a:rPr lang="en-US" dirty="0">
                <a:latin typeface="Arial Narrow" pitchFamily="34" charset="0"/>
              </a:rPr>
              <a:t> . (x+1) = (x</a:t>
            </a:r>
            <a:r>
              <a:rPr lang="en-US" baseline="30000" dirty="0">
                <a:latin typeface="Arial Narrow" pitchFamily="34" charset="0"/>
              </a:rPr>
              <a:t>3</a:t>
            </a:r>
            <a:r>
              <a:rPr lang="en-US" dirty="0">
                <a:latin typeface="Arial Narrow" pitchFamily="34" charset="0"/>
              </a:rPr>
              <a:t>+x</a:t>
            </a:r>
            <a:r>
              <a:rPr lang="en-US" baseline="30000" dirty="0">
                <a:latin typeface="Arial Narrow" pitchFamily="34" charset="0"/>
              </a:rPr>
              <a:t>2</a:t>
            </a:r>
            <a:r>
              <a:rPr lang="en-US" dirty="0">
                <a:latin typeface="Arial Narrow" pitchFamily="34" charset="0"/>
              </a:rPr>
              <a:t>+x+1)</a:t>
            </a:r>
            <a:r>
              <a:rPr lang="en-US" baseline="30000" dirty="0">
                <a:latin typeface="Arial Narrow" pitchFamily="34" charset="0"/>
              </a:rPr>
              <a:t>2 </a:t>
            </a:r>
            <a:r>
              <a:rPr lang="en-US" dirty="0">
                <a:latin typeface="Arial Narrow" pitchFamily="34" charset="0"/>
              </a:rPr>
              <a:t>. (x+1)= (x</a:t>
            </a:r>
            <a:r>
              <a:rPr lang="en-US" baseline="30000" dirty="0">
                <a:latin typeface="Arial Narrow" pitchFamily="34" charset="0"/>
              </a:rPr>
              <a:t>6</a:t>
            </a:r>
            <a:r>
              <a:rPr lang="en-US" dirty="0">
                <a:latin typeface="Arial Narrow" pitchFamily="34" charset="0"/>
              </a:rPr>
              <a:t>+x</a:t>
            </a:r>
            <a:r>
              <a:rPr lang="en-US" baseline="30000" dirty="0">
                <a:latin typeface="Arial Narrow" pitchFamily="34" charset="0"/>
              </a:rPr>
              <a:t>4</a:t>
            </a:r>
            <a:r>
              <a:rPr lang="en-US" dirty="0">
                <a:latin typeface="Arial Narrow" pitchFamily="34" charset="0"/>
              </a:rPr>
              <a:t>+x</a:t>
            </a:r>
            <a:r>
              <a:rPr lang="en-US" baseline="30000" dirty="0">
                <a:latin typeface="Arial Narrow" pitchFamily="34" charset="0"/>
              </a:rPr>
              <a:t>2</a:t>
            </a:r>
            <a:r>
              <a:rPr lang="en-US" dirty="0">
                <a:latin typeface="Arial Narrow" pitchFamily="34" charset="0"/>
              </a:rPr>
              <a:t>+1) . (x+1) = x</a:t>
            </a:r>
            <a:r>
              <a:rPr lang="en-US" baseline="30000" dirty="0">
                <a:latin typeface="Arial Narrow" pitchFamily="34" charset="0"/>
              </a:rPr>
              <a:t>7</a:t>
            </a:r>
            <a:r>
              <a:rPr lang="en-US" dirty="0">
                <a:latin typeface="Arial Narrow" pitchFamily="34" charset="0"/>
              </a:rPr>
              <a:t>+x</a:t>
            </a:r>
            <a:r>
              <a:rPr lang="en-US" baseline="30000" dirty="0">
                <a:latin typeface="Arial Narrow" pitchFamily="34" charset="0"/>
              </a:rPr>
              <a:t>5</a:t>
            </a:r>
            <a:r>
              <a:rPr lang="en-US" dirty="0">
                <a:latin typeface="Arial Narrow" pitchFamily="34" charset="0"/>
              </a:rPr>
              <a:t>+x</a:t>
            </a:r>
            <a:r>
              <a:rPr lang="en-US" baseline="30000" dirty="0">
                <a:latin typeface="Arial Narrow" pitchFamily="34" charset="0"/>
              </a:rPr>
              <a:t>3</a:t>
            </a:r>
            <a:r>
              <a:rPr lang="en-US" dirty="0">
                <a:latin typeface="Arial Narrow" pitchFamily="34" charset="0"/>
              </a:rPr>
              <a:t>+x+ x</a:t>
            </a:r>
            <a:r>
              <a:rPr lang="en-US" baseline="30000" dirty="0">
                <a:latin typeface="Arial Narrow" pitchFamily="34" charset="0"/>
              </a:rPr>
              <a:t>6</a:t>
            </a:r>
            <a:r>
              <a:rPr lang="en-US" dirty="0">
                <a:latin typeface="Arial Narrow" pitchFamily="34" charset="0"/>
              </a:rPr>
              <a:t>+x</a:t>
            </a:r>
            <a:r>
              <a:rPr lang="en-US" baseline="30000" dirty="0">
                <a:latin typeface="Arial Narrow" pitchFamily="34" charset="0"/>
              </a:rPr>
              <a:t>4</a:t>
            </a:r>
            <a:r>
              <a:rPr lang="en-US" dirty="0">
                <a:latin typeface="Arial Narrow" pitchFamily="34" charset="0"/>
              </a:rPr>
              <a:t>+x</a:t>
            </a:r>
            <a:r>
              <a:rPr lang="en-US" baseline="30000" dirty="0">
                <a:latin typeface="Arial Narrow" pitchFamily="34" charset="0"/>
              </a:rPr>
              <a:t>2</a:t>
            </a:r>
            <a:r>
              <a:rPr lang="en-US" dirty="0">
                <a:latin typeface="Arial Narrow" pitchFamily="34" charset="0"/>
              </a:rPr>
              <a:t>+1  </a:t>
            </a:r>
            <a:r>
              <a:rPr lang="en-US" dirty="0">
                <a:latin typeface="Arial Narrow" pitchFamily="34" charset="0"/>
                <a:cs typeface="Arial" charset="0"/>
              </a:rPr>
              <a:t> </a:t>
            </a:r>
          </a:p>
          <a:p>
            <a:pPr algn="l"/>
            <a:r>
              <a:rPr lang="en-US" dirty="0">
                <a:latin typeface="Arial Narrow" pitchFamily="34" charset="0"/>
                <a:cs typeface="Arial" charset="0"/>
              </a:rPr>
              <a:t>           =</a:t>
            </a:r>
            <a:r>
              <a:rPr lang="en-US" dirty="0">
                <a:latin typeface="Arial Narrow" pitchFamily="34" charset="0"/>
              </a:rPr>
              <a:t>x</a:t>
            </a:r>
            <a:r>
              <a:rPr lang="en-US" baseline="30000" dirty="0">
                <a:latin typeface="Arial Narrow" pitchFamily="34" charset="0"/>
              </a:rPr>
              <a:t>4</a:t>
            </a:r>
            <a:r>
              <a:rPr lang="en-US" dirty="0">
                <a:latin typeface="Arial Narrow" pitchFamily="34" charset="0"/>
              </a:rPr>
              <a:t>+x+x</a:t>
            </a:r>
            <a:r>
              <a:rPr lang="en-US" baseline="30000" dirty="0">
                <a:latin typeface="Arial Narrow" pitchFamily="34" charset="0"/>
              </a:rPr>
              <a:t>5</a:t>
            </a:r>
            <a:r>
              <a:rPr lang="en-US" dirty="0">
                <a:latin typeface="Arial Narrow" pitchFamily="34" charset="0"/>
              </a:rPr>
              <a:t>+x</a:t>
            </a:r>
            <a:r>
              <a:rPr lang="en-US" baseline="30000" dirty="0">
                <a:latin typeface="Arial Narrow" pitchFamily="34" charset="0"/>
              </a:rPr>
              <a:t>3</a:t>
            </a:r>
            <a:r>
              <a:rPr lang="en-US" dirty="0">
                <a:latin typeface="Arial Narrow" pitchFamily="34" charset="0"/>
              </a:rPr>
              <a:t>+x+ +x</a:t>
            </a:r>
            <a:r>
              <a:rPr lang="en-US" baseline="30000" dirty="0">
                <a:latin typeface="Arial Narrow" pitchFamily="34" charset="0"/>
              </a:rPr>
              <a:t>3</a:t>
            </a:r>
            <a:r>
              <a:rPr lang="en-US" dirty="0">
                <a:latin typeface="Arial Narrow" pitchFamily="34" charset="0"/>
              </a:rPr>
              <a:t>+1+x</a:t>
            </a:r>
            <a:r>
              <a:rPr lang="en-US" baseline="30000" dirty="0">
                <a:latin typeface="Arial Narrow" pitchFamily="34" charset="0"/>
              </a:rPr>
              <a:t>4</a:t>
            </a:r>
            <a:r>
              <a:rPr lang="en-US" dirty="0">
                <a:latin typeface="Arial Narrow" pitchFamily="34" charset="0"/>
              </a:rPr>
              <a:t>+x</a:t>
            </a:r>
            <a:r>
              <a:rPr lang="en-US" baseline="30000" dirty="0">
                <a:latin typeface="Arial Narrow" pitchFamily="34" charset="0"/>
              </a:rPr>
              <a:t>2</a:t>
            </a:r>
            <a:r>
              <a:rPr lang="en-US" dirty="0">
                <a:latin typeface="Arial Narrow" pitchFamily="34" charset="0"/>
              </a:rPr>
              <a:t>+1 =x</a:t>
            </a:r>
            <a:r>
              <a:rPr lang="en-US" baseline="30000" dirty="0">
                <a:latin typeface="Arial Narrow" pitchFamily="34" charset="0"/>
              </a:rPr>
              <a:t>5</a:t>
            </a:r>
            <a:r>
              <a:rPr lang="en-US" dirty="0">
                <a:latin typeface="Arial Narrow" pitchFamily="34" charset="0"/>
              </a:rPr>
              <a:t>+ x</a:t>
            </a:r>
            <a:r>
              <a:rPr lang="en-US" baseline="30000" dirty="0">
                <a:latin typeface="Arial Narrow" pitchFamily="34" charset="0"/>
              </a:rPr>
              <a:t>2</a:t>
            </a:r>
            <a:r>
              <a:rPr lang="en-US" dirty="0">
                <a:latin typeface="Arial Narrow" pitchFamily="34" charset="0"/>
                <a:cs typeface="Arial" charset="0"/>
              </a:rPr>
              <a:t>≠ </a:t>
            </a:r>
            <a:r>
              <a:rPr lang="en-US" dirty="0">
                <a:latin typeface="Arial Narrow" pitchFamily="34" charset="0"/>
              </a:rPr>
              <a:t>1 </a:t>
            </a:r>
            <a:endParaRPr lang="en-US" baseline="30000" dirty="0">
              <a:latin typeface="Arial Narrow" pitchFamily="34" charset="0"/>
            </a:endParaRPr>
          </a:p>
          <a:p>
            <a:pPr algn="l"/>
            <a:r>
              <a:rPr lang="en-US" dirty="0">
                <a:latin typeface="Arial Narrow" pitchFamily="34" charset="0"/>
              </a:rPr>
              <a:t>(x+1)</a:t>
            </a:r>
            <a:r>
              <a:rPr lang="en-US" baseline="30000" dirty="0">
                <a:latin typeface="Arial Narrow" pitchFamily="34" charset="0"/>
              </a:rPr>
              <a:t>9</a:t>
            </a:r>
            <a:r>
              <a:rPr lang="en-US" dirty="0">
                <a:latin typeface="Arial Narrow" pitchFamily="34" charset="0"/>
              </a:rPr>
              <a:t> = (x+1)</a:t>
            </a:r>
            <a:r>
              <a:rPr lang="en-US" baseline="30000" dirty="0">
                <a:latin typeface="Arial Narrow" pitchFamily="34" charset="0"/>
              </a:rPr>
              <a:t>7</a:t>
            </a:r>
            <a:r>
              <a:rPr lang="en-US" dirty="0">
                <a:latin typeface="Arial Narrow" pitchFamily="34" charset="0"/>
              </a:rPr>
              <a:t> . (x+1)</a:t>
            </a:r>
            <a:r>
              <a:rPr lang="en-US" baseline="30000" dirty="0">
                <a:latin typeface="Arial Narrow" pitchFamily="34" charset="0"/>
              </a:rPr>
              <a:t>2</a:t>
            </a:r>
            <a:r>
              <a:rPr lang="en-US" dirty="0">
                <a:latin typeface="Arial Narrow" pitchFamily="34" charset="0"/>
              </a:rPr>
              <a:t> = (x</a:t>
            </a:r>
            <a:r>
              <a:rPr lang="en-US" baseline="30000" dirty="0">
                <a:latin typeface="Arial Narrow" pitchFamily="34" charset="0"/>
              </a:rPr>
              <a:t>5</a:t>
            </a:r>
            <a:r>
              <a:rPr lang="en-US" dirty="0">
                <a:latin typeface="Arial Narrow" pitchFamily="34" charset="0"/>
              </a:rPr>
              <a:t>+x</a:t>
            </a:r>
            <a:r>
              <a:rPr lang="en-US" baseline="30000" dirty="0">
                <a:latin typeface="Arial Narrow" pitchFamily="34" charset="0"/>
              </a:rPr>
              <a:t>2</a:t>
            </a:r>
            <a:r>
              <a:rPr lang="en-US" dirty="0">
                <a:latin typeface="Arial Narrow" pitchFamily="34" charset="0"/>
              </a:rPr>
              <a:t>)</a:t>
            </a:r>
            <a:r>
              <a:rPr lang="en-US" baseline="30000" dirty="0">
                <a:latin typeface="Arial Narrow" pitchFamily="34" charset="0"/>
              </a:rPr>
              <a:t> </a:t>
            </a:r>
            <a:r>
              <a:rPr lang="en-US" dirty="0">
                <a:latin typeface="Arial Narrow" pitchFamily="34" charset="0"/>
              </a:rPr>
              <a:t>. (x</a:t>
            </a:r>
            <a:r>
              <a:rPr lang="en-US" baseline="30000" dirty="0">
                <a:latin typeface="Arial Narrow" pitchFamily="34" charset="0"/>
              </a:rPr>
              <a:t>2</a:t>
            </a:r>
            <a:r>
              <a:rPr lang="en-US" dirty="0">
                <a:latin typeface="Arial Narrow" pitchFamily="34" charset="0"/>
              </a:rPr>
              <a:t>+1)= x</a:t>
            </a:r>
            <a:r>
              <a:rPr lang="en-US" baseline="30000" dirty="0">
                <a:latin typeface="Arial Narrow" pitchFamily="34" charset="0"/>
              </a:rPr>
              <a:t>7</a:t>
            </a:r>
            <a:r>
              <a:rPr lang="en-US" dirty="0">
                <a:latin typeface="Arial Narrow" pitchFamily="34" charset="0"/>
              </a:rPr>
              <a:t>+x</a:t>
            </a:r>
            <a:r>
              <a:rPr lang="en-US" baseline="30000" dirty="0">
                <a:latin typeface="Arial Narrow" pitchFamily="34" charset="0"/>
              </a:rPr>
              <a:t>4</a:t>
            </a:r>
            <a:r>
              <a:rPr lang="en-US" dirty="0">
                <a:latin typeface="Arial Narrow" pitchFamily="34" charset="0"/>
              </a:rPr>
              <a:t>+x</a:t>
            </a:r>
            <a:r>
              <a:rPr lang="en-US" baseline="30000" dirty="0">
                <a:latin typeface="Arial Narrow" pitchFamily="34" charset="0"/>
              </a:rPr>
              <a:t>5</a:t>
            </a:r>
            <a:r>
              <a:rPr lang="en-US" dirty="0">
                <a:latin typeface="Arial Narrow" pitchFamily="34" charset="0"/>
              </a:rPr>
              <a:t>+x</a:t>
            </a:r>
            <a:r>
              <a:rPr lang="en-US" baseline="30000" dirty="0">
                <a:latin typeface="Arial Narrow" pitchFamily="34" charset="0"/>
              </a:rPr>
              <a:t>2</a:t>
            </a:r>
            <a:r>
              <a:rPr lang="en-US" dirty="0">
                <a:latin typeface="Arial Narrow" pitchFamily="34" charset="0"/>
              </a:rPr>
              <a:t> = x</a:t>
            </a:r>
            <a:r>
              <a:rPr lang="en-US" baseline="30000" dirty="0">
                <a:latin typeface="Arial Narrow" pitchFamily="34" charset="0"/>
              </a:rPr>
              <a:t>4</a:t>
            </a:r>
            <a:r>
              <a:rPr lang="en-US" dirty="0">
                <a:latin typeface="Arial Narrow" pitchFamily="34" charset="0"/>
              </a:rPr>
              <a:t>+x+x</a:t>
            </a:r>
            <a:r>
              <a:rPr lang="en-US" baseline="30000" dirty="0">
                <a:latin typeface="Arial Narrow" pitchFamily="34" charset="0"/>
              </a:rPr>
              <a:t>4</a:t>
            </a:r>
            <a:r>
              <a:rPr lang="en-US" dirty="0">
                <a:latin typeface="Arial Narrow" pitchFamily="34" charset="0"/>
              </a:rPr>
              <a:t>+ x</a:t>
            </a:r>
            <a:r>
              <a:rPr lang="en-US" baseline="30000" dirty="0">
                <a:latin typeface="Arial Narrow" pitchFamily="34" charset="0"/>
              </a:rPr>
              <a:t>5</a:t>
            </a:r>
            <a:r>
              <a:rPr lang="en-US" dirty="0">
                <a:latin typeface="Arial Narrow" pitchFamily="34" charset="0"/>
              </a:rPr>
              <a:t>+x</a:t>
            </a:r>
            <a:r>
              <a:rPr lang="en-US" baseline="30000" dirty="0">
                <a:latin typeface="Arial Narrow" pitchFamily="34" charset="0"/>
              </a:rPr>
              <a:t>2</a:t>
            </a:r>
            <a:r>
              <a:rPr lang="en-US" dirty="0">
                <a:latin typeface="Arial Narrow" pitchFamily="34" charset="0"/>
              </a:rPr>
              <a:t> </a:t>
            </a:r>
            <a:r>
              <a:rPr lang="en-US" dirty="0">
                <a:latin typeface="Arial Narrow" pitchFamily="34" charset="0"/>
                <a:cs typeface="Arial" charset="0"/>
              </a:rPr>
              <a:t>=</a:t>
            </a:r>
            <a:r>
              <a:rPr lang="en-US" dirty="0">
                <a:latin typeface="Arial Narrow" pitchFamily="34" charset="0"/>
              </a:rPr>
              <a:t>x</a:t>
            </a:r>
            <a:r>
              <a:rPr lang="en-US" baseline="30000" dirty="0">
                <a:latin typeface="Arial Narrow" pitchFamily="34" charset="0"/>
              </a:rPr>
              <a:t>5</a:t>
            </a:r>
            <a:r>
              <a:rPr lang="en-US" dirty="0">
                <a:latin typeface="Arial Narrow" pitchFamily="34" charset="0"/>
              </a:rPr>
              <a:t>+x</a:t>
            </a:r>
            <a:r>
              <a:rPr lang="en-US" baseline="30000" dirty="0">
                <a:latin typeface="Arial Narrow" pitchFamily="34" charset="0"/>
              </a:rPr>
              <a:t>2</a:t>
            </a:r>
            <a:r>
              <a:rPr lang="en-US" dirty="0">
                <a:latin typeface="Arial Narrow" pitchFamily="34" charset="0"/>
              </a:rPr>
              <a:t>+x</a:t>
            </a:r>
            <a:r>
              <a:rPr lang="en-US" dirty="0">
                <a:latin typeface="Arial Narrow" pitchFamily="34" charset="0"/>
                <a:cs typeface="Arial" charset="0"/>
              </a:rPr>
              <a:t>≠ </a:t>
            </a:r>
            <a:r>
              <a:rPr lang="en-US" dirty="0">
                <a:latin typeface="Arial Narrow" pitchFamily="34" charset="0"/>
              </a:rPr>
              <a:t>1 </a:t>
            </a:r>
          </a:p>
          <a:p>
            <a:pPr algn="l"/>
            <a:r>
              <a:rPr lang="en-US" dirty="0">
                <a:latin typeface="Arial Narrow" pitchFamily="34" charset="0"/>
              </a:rPr>
              <a:t>(x+1)</a:t>
            </a:r>
            <a:r>
              <a:rPr lang="en-US" baseline="30000" dirty="0">
                <a:latin typeface="Arial Narrow" pitchFamily="34" charset="0"/>
              </a:rPr>
              <a:t>21</a:t>
            </a:r>
            <a:r>
              <a:rPr lang="en-US" dirty="0">
                <a:latin typeface="Arial Narrow" pitchFamily="34" charset="0"/>
              </a:rPr>
              <a:t> = ((x+1)</a:t>
            </a:r>
            <a:r>
              <a:rPr lang="en-US" baseline="30000" dirty="0">
                <a:latin typeface="Arial Narrow" pitchFamily="34" charset="0"/>
              </a:rPr>
              <a:t>7</a:t>
            </a:r>
            <a:r>
              <a:rPr lang="en-US" dirty="0">
                <a:latin typeface="Arial Narrow" pitchFamily="34" charset="0"/>
              </a:rPr>
              <a:t>)</a:t>
            </a:r>
            <a:r>
              <a:rPr lang="en-US" baseline="30000" dirty="0">
                <a:latin typeface="Arial Narrow" pitchFamily="34" charset="0"/>
              </a:rPr>
              <a:t>3</a:t>
            </a:r>
            <a:r>
              <a:rPr lang="en-US" dirty="0">
                <a:latin typeface="Arial Narrow" pitchFamily="34" charset="0"/>
              </a:rPr>
              <a:t> = (x</a:t>
            </a:r>
            <a:r>
              <a:rPr lang="en-US" baseline="30000" dirty="0">
                <a:latin typeface="Arial Narrow" pitchFamily="34" charset="0"/>
              </a:rPr>
              <a:t>5</a:t>
            </a:r>
            <a:r>
              <a:rPr lang="en-US" dirty="0">
                <a:latin typeface="Arial Narrow" pitchFamily="34" charset="0"/>
              </a:rPr>
              <a:t>+x</a:t>
            </a:r>
            <a:r>
              <a:rPr lang="en-US" baseline="30000" dirty="0">
                <a:latin typeface="Arial Narrow" pitchFamily="34" charset="0"/>
              </a:rPr>
              <a:t>2</a:t>
            </a:r>
            <a:r>
              <a:rPr lang="en-US" dirty="0">
                <a:latin typeface="Arial Narrow" pitchFamily="34" charset="0"/>
              </a:rPr>
              <a:t>)</a:t>
            </a:r>
            <a:r>
              <a:rPr lang="en-US" baseline="30000" dirty="0">
                <a:latin typeface="Arial Narrow" pitchFamily="34" charset="0"/>
              </a:rPr>
              <a:t>3 </a:t>
            </a:r>
            <a:r>
              <a:rPr lang="en-US" dirty="0">
                <a:latin typeface="Arial Narrow" pitchFamily="34" charset="0"/>
              </a:rPr>
              <a:t> = (x</a:t>
            </a:r>
            <a:r>
              <a:rPr lang="en-US" baseline="30000" dirty="0">
                <a:latin typeface="Arial Narrow" pitchFamily="34" charset="0"/>
              </a:rPr>
              <a:t>5</a:t>
            </a:r>
            <a:r>
              <a:rPr lang="en-US" dirty="0">
                <a:latin typeface="Arial Narrow" pitchFamily="34" charset="0"/>
              </a:rPr>
              <a:t>+x</a:t>
            </a:r>
            <a:r>
              <a:rPr lang="en-US" baseline="30000" dirty="0">
                <a:latin typeface="Arial Narrow" pitchFamily="34" charset="0"/>
              </a:rPr>
              <a:t>2</a:t>
            </a:r>
            <a:r>
              <a:rPr lang="en-US" dirty="0">
                <a:latin typeface="Arial Narrow" pitchFamily="34" charset="0"/>
              </a:rPr>
              <a:t>)</a:t>
            </a:r>
            <a:r>
              <a:rPr lang="en-US" baseline="30000" dirty="0">
                <a:latin typeface="Arial Narrow" pitchFamily="34" charset="0"/>
              </a:rPr>
              <a:t>2  .</a:t>
            </a:r>
            <a:r>
              <a:rPr lang="en-US" dirty="0">
                <a:latin typeface="Arial Narrow" pitchFamily="34" charset="0"/>
              </a:rPr>
              <a:t> (x</a:t>
            </a:r>
            <a:r>
              <a:rPr lang="en-US" baseline="30000" dirty="0">
                <a:latin typeface="Arial Narrow" pitchFamily="34" charset="0"/>
              </a:rPr>
              <a:t>5</a:t>
            </a:r>
            <a:r>
              <a:rPr lang="en-US" dirty="0">
                <a:latin typeface="Arial Narrow" pitchFamily="34" charset="0"/>
              </a:rPr>
              <a:t>+x</a:t>
            </a:r>
            <a:r>
              <a:rPr lang="en-US" baseline="30000" dirty="0">
                <a:latin typeface="Arial Narrow" pitchFamily="34" charset="0"/>
              </a:rPr>
              <a:t>2</a:t>
            </a:r>
            <a:r>
              <a:rPr lang="en-US" dirty="0">
                <a:latin typeface="Arial Narrow" pitchFamily="34" charset="0"/>
              </a:rPr>
              <a:t>) = (x</a:t>
            </a:r>
            <a:r>
              <a:rPr lang="en-US" baseline="30000" dirty="0">
                <a:latin typeface="Arial Narrow" pitchFamily="34" charset="0"/>
              </a:rPr>
              <a:t>10</a:t>
            </a:r>
            <a:r>
              <a:rPr lang="en-US" dirty="0">
                <a:latin typeface="Arial Narrow" pitchFamily="34" charset="0"/>
              </a:rPr>
              <a:t>+x</a:t>
            </a:r>
            <a:r>
              <a:rPr lang="en-US" baseline="30000" dirty="0">
                <a:latin typeface="Arial Narrow" pitchFamily="34" charset="0"/>
              </a:rPr>
              <a:t>4</a:t>
            </a:r>
            <a:r>
              <a:rPr lang="en-US" dirty="0">
                <a:latin typeface="Arial Narrow" pitchFamily="34" charset="0"/>
              </a:rPr>
              <a:t>)</a:t>
            </a:r>
            <a:r>
              <a:rPr lang="en-US" baseline="30000" dirty="0">
                <a:latin typeface="Arial Narrow" pitchFamily="34" charset="0"/>
              </a:rPr>
              <a:t>  .</a:t>
            </a:r>
            <a:r>
              <a:rPr lang="en-US" dirty="0">
                <a:latin typeface="Arial Narrow" pitchFamily="34" charset="0"/>
              </a:rPr>
              <a:t> (x</a:t>
            </a:r>
            <a:r>
              <a:rPr lang="en-US" baseline="30000" dirty="0">
                <a:latin typeface="Arial Narrow" pitchFamily="34" charset="0"/>
              </a:rPr>
              <a:t>5</a:t>
            </a:r>
            <a:r>
              <a:rPr lang="en-US" dirty="0">
                <a:latin typeface="Arial Narrow" pitchFamily="34" charset="0"/>
              </a:rPr>
              <a:t>+x</a:t>
            </a:r>
            <a:r>
              <a:rPr lang="en-US" baseline="30000" dirty="0">
                <a:latin typeface="Arial Narrow" pitchFamily="34" charset="0"/>
              </a:rPr>
              <a:t>2</a:t>
            </a:r>
            <a:r>
              <a:rPr lang="en-US" dirty="0">
                <a:latin typeface="Arial Narrow" pitchFamily="34" charset="0"/>
              </a:rPr>
              <a:t>) = (x+x</a:t>
            </a:r>
            <a:r>
              <a:rPr lang="en-US" baseline="30000" dirty="0">
                <a:latin typeface="Arial Narrow" pitchFamily="34" charset="0"/>
              </a:rPr>
              <a:t>4</a:t>
            </a:r>
            <a:r>
              <a:rPr lang="en-US" dirty="0">
                <a:latin typeface="Arial Narrow" pitchFamily="34" charset="0"/>
              </a:rPr>
              <a:t>)</a:t>
            </a:r>
            <a:r>
              <a:rPr lang="en-US" baseline="30000" dirty="0">
                <a:latin typeface="Arial Narrow" pitchFamily="34" charset="0"/>
              </a:rPr>
              <a:t>  .</a:t>
            </a:r>
            <a:r>
              <a:rPr lang="en-US" dirty="0">
                <a:latin typeface="Arial Narrow" pitchFamily="34" charset="0"/>
              </a:rPr>
              <a:t> (x</a:t>
            </a:r>
            <a:r>
              <a:rPr lang="en-US" baseline="30000" dirty="0">
                <a:latin typeface="Arial Narrow" pitchFamily="34" charset="0"/>
              </a:rPr>
              <a:t>5</a:t>
            </a:r>
            <a:r>
              <a:rPr lang="en-US" dirty="0">
                <a:latin typeface="Arial Narrow" pitchFamily="34" charset="0"/>
              </a:rPr>
              <a:t>+x</a:t>
            </a:r>
            <a:r>
              <a:rPr lang="en-US" baseline="30000" dirty="0">
                <a:latin typeface="Arial Narrow" pitchFamily="34" charset="0"/>
              </a:rPr>
              <a:t>2</a:t>
            </a:r>
            <a:r>
              <a:rPr lang="en-US" dirty="0">
                <a:latin typeface="Arial Narrow" pitchFamily="34" charset="0"/>
              </a:rPr>
              <a:t>) </a:t>
            </a:r>
          </a:p>
          <a:p>
            <a:pPr algn="l"/>
            <a:r>
              <a:rPr lang="de-DE" dirty="0">
                <a:latin typeface="Arial Narrow" pitchFamily="34" charset="0"/>
              </a:rPr>
              <a:t>          </a:t>
            </a:r>
            <a:r>
              <a:rPr lang="en-US" dirty="0">
                <a:latin typeface="Arial Narrow" pitchFamily="34" charset="0"/>
              </a:rPr>
              <a:t>= x</a:t>
            </a:r>
            <a:r>
              <a:rPr lang="en-US" baseline="30000" dirty="0">
                <a:latin typeface="Arial Narrow" pitchFamily="34" charset="0"/>
              </a:rPr>
              <a:t>6</a:t>
            </a:r>
            <a:r>
              <a:rPr lang="en-US" dirty="0">
                <a:latin typeface="Arial Narrow" pitchFamily="34" charset="0"/>
              </a:rPr>
              <a:t>+x</a:t>
            </a:r>
            <a:r>
              <a:rPr lang="en-US" baseline="30000" dirty="0">
                <a:latin typeface="Arial Narrow" pitchFamily="34" charset="0"/>
              </a:rPr>
              <a:t>3</a:t>
            </a:r>
            <a:r>
              <a:rPr lang="en-US" dirty="0">
                <a:latin typeface="Arial Narrow" pitchFamily="34" charset="0"/>
              </a:rPr>
              <a:t>+x</a:t>
            </a:r>
            <a:r>
              <a:rPr lang="en-US" baseline="30000" dirty="0">
                <a:latin typeface="Arial Narrow" pitchFamily="34" charset="0"/>
              </a:rPr>
              <a:t>9</a:t>
            </a:r>
            <a:r>
              <a:rPr lang="en-US" dirty="0">
                <a:latin typeface="Arial Narrow" pitchFamily="34" charset="0"/>
              </a:rPr>
              <a:t>+ x</a:t>
            </a:r>
            <a:r>
              <a:rPr lang="en-US" baseline="30000" dirty="0">
                <a:latin typeface="Arial Narrow" pitchFamily="34" charset="0"/>
              </a:rPr>
              <a:t>6</a:t>
            </a:r>
            <a:r>
              <a:rPr lang="en-US" dirty="0">
                <a:latin typeface="Arial Narrow" pitchFamily="34" charset="0"/>
              </a:rPr>
              <a:t> = x</a:t>
            </a:r>
            <a:r>
              <a:rPr lang="en-US" baseline="30000" dirty="0">
                <a:latin typeface="Arial Narrow" pitchFamily="34" charset="0"/>
              </a:rPr>
              <a:t>3</a:t>
            </a:r>
            <a:r>
              <a:rPr lang="en-US" dirty="0">
                <a:latin typeface="Arial Narrow" pitchFamily="34" charset="0"/>
              </a:rPr>
              <a:t>+1 </a:t>
            </a:r>
            <a:r>
              <a:rPr lang="en-US" dirty="0">
                <a:latin typeface="Arial Narrow" pitchFamily="34" charset="0"/>
                <a:cs typeface="Arial" charset="0"/>
              </a:rPr>
              <a:t>≠ </a:t>
            </a:r>
            <a:r>
              <a:rPr lang="en-US" dirty="0">
                <a:latin typeface="Arial Narrow" pitchFamily="34" charset="0"/>
              </a:rPr>
              <a:t>1    </a:t>
            </a:r>
            <a:r>
              <a:rPr lang="en-US" dirty="0">
                <a:latin typeface="Arial Narrow" pitchFamily="34" charset="0"/>
                <a:sym typeface="Wingdings" pitchFamily="2" charset="2"/>
              </a:rPr>
              <a:t> </a:t>
            </a:r>
            <a:r>
              <a:rPr lang="en-US" dirty="0" err="1">
                <a:latin typeface="Arial Narrow" pitchFamily="34" charset="0"/>
                <a:sym typeface="Wingdings" pitchFamily="2" charset="2"/>
              </a:rPr>
              <a:t>ord</a:t>
            </a:r>
            <a:r>
              <a:rPr lang="en-US" dirty="0">
                <a:latin typeface="Arial Narrow" pitchFamily="34" charset="0"/>
                <a:sym typeface="Wingdings" pitchFamily="2" charset="2"/>
              </a:rPr>
              <a:t> (x+1) = 63</a:t>
            </a:r>
            <a:endParaRPr lang="en-US" dirty="0">
              <a:latin typeface="Arial Narrow" pitchFamily="34" charset="0"/>
            </a:endParaRPr>
          </a:p>
        </p:txBody>
      </p:sp>
      <p:sp>
        <p:nvSpPr>
          <p:cNvPr id="10" name="مستطيل 9"/>
          <p:cNvSpPr/>
          <p:nvPr/>
        </p:nvSpPr>
        <p:spPr>
          <a:xfrm>
            <a:off x="7407385" y="4871435"/>
            <a:ext cx="1570360" cy="1744067"/>
          </a:xfrm>
          <a:prstGeom prst="rect">
            <a:avLst/>
          </a:prstGeom>
        </p:spPr>
        <p:txBody>
          <a:bodyPr wrap="square">
            <a:spAutoFit/>
          </a:bodyPr>
          <a:lstStyle/>
          <a:p>
            <a:pPr algn="l"/>
            <a:r>
              <a:rPr lang="en-US" dirty="0">
                <a:latin typeface="Arial Narrow" pitchFamily="34" charset="0"/>
              </a:rPr>
              <a:t>X</a:t>
            </a:r>
            <a:r>
              <a:rPr lang="en-US" baseline="30000" dirty="0">
                <a:latin typeface="Arial Narrow" pitchFamily="34" charset="0"/>
              </a:rPr>
              <a:t>6</a:t>
            </a:r>
            <a:r>
              <a:rPr lang="en-US" dirty="0">
                <a:latin typeface="Arial Narrow" pitchFamily="34" charset="0"/>
              </a:rPr>
              <a:t> =  x</a:t>
            </a:r>
            <a:r>
              <a:rPr lang="en-US" baseline="30000" dirty="0">
                <a:latin typeface="Arial Narrow" pitchFamily="34" charset="0"/>
              </a:rPr>
              <a:t>3</a:t>
            </a:r>
            <a:r>
              <a:rPr lang="en-US" dirty="0">
                <a:latin typeface="Arial Narrow" pitchFamily="34" charset="0"/>
              </a:rPr>
              <a:t> + 1</a:t>
            </a:r>
          </a:p>
          <a:p>
            <a:pPr algn="l"/>
            <a:r>
              <a:rPr lang="en-US" dirty="0">
                <a:latin typeface="Arial Narrow" pitchFamily="34" charset="0"/>
              </a:rPr>
              <a:t>X</a:t>
            </a:r>
            <a:r>
              <a:rPr lang="en-US" baseline="30000" dirty="0">
                <a:latin typeface="Arial Narrow" pitchFamily="34" charset="0"/>
              </a:rPr>
              <a:t>7</a:t>
            </a:r>
            <a:r>
              <a:rPr lang="en-US" dirty="0">
                <a:latin typeface="Arial Narrow" pitchFamily="34" charset="0"/>
              </a:rPr>
              <a:t> =  x</a:t>
            </a:r>
            <a:r>
              <a:rPr lang="en-US" baseline="30000" dirty="0">
                <a:latin typeface="Arial Narrow" pitchFamily="34" charset="0"/>
              </a:rPr>
              <a:t>4</a:t>
            </a:r>
            <a:r>
              <a:rPr lang="en-US" dirty="0">
                <a:latin typeface="Arial Narrow" pitchFamily="34" charset="0"/>
              </a:rPr>
              <a:t> + x</a:t>
            </a:r>
          </a:p>
          <a:p>
            <a:pPr algn="l"/>
            <a:r>
              <a:rPr lang="en-US" dirty="0">
                <a:latin typeface="Arial Narrow" pitchFamily="34" charset="0"/>
              </a:rPr>
              <a:t>X</a:t>
            </a:r>
            <a:r>
              <a:rPr lang="en-US" baseline="30000" dirty="0">
                <a:latin typeface="Arial Narrow" pitchFamily="34" charset="0"/>
              </a:rPr>
              <a:t>8</a:t>
            </a:r>
            <a:r>
              <a:rPr lang="en-US" dirty="0">
                <a:latin typeface="Arial Narrow" pitchFamily="34" charset="0"/>
              </a:rPr>
              <a:t> =  x</a:t>
            </a:r>
            <a:r>
              <a:rPr lang="en-US" baseline="30000" dirty="0">
                <a:latin typeface="Arial Narrow" pitchFamily="34" charset="0"/>
              </a:rPr>
              <a:t>5</a:t>
            </a:r>
            <a:r>
              <a:rPr lang="en-US" dirty="0">
                <a:latin typeface="Arial Narrow" pitchFamily="34" charset="0"/>
              </a:rPr>
              <a:t> + x</a:t>
            </a:r>
            <a:r>
              <a:rPr lang="en-US" baseline="30000" dirty="0">
                <a:latin typeface="Arial Narrow" pitchFamily="34" charset="0"/>
              </a:rPr>
              <a:t>2</a:t>
            </a:r>
          </a:p>
          <a:p>
            <a:pPr algn="l"/>
            <a:r>
              <a:rPr lang="en-US" dirty="0">
                <a:latin typeface="Arial Narrow" pitchFamily="34" charset="0"/>
              </a:rPr>
              <a:t>x</a:t>
            </a:r>
            <a:r>
              <a:rPr lang="en-US" baseline="30000" dirty="0">
                <a:latin typeface="Arial Narrow" pitchFamily="34" charset="0"/>
              </a:rPr>
              <a:t>9</a:t>
            </a:r>
            <a:r>
              <a:rPr lang="en-US" dirty="0">
                <a:latin typeface="Arial Narrow" pitchFamily="34" charset="0"/>
              </a:rPr>
              <a:t> = x</a:t>
            </a:r>
            <a:r>
              <a:rPr lang="en-US" baseline="30000" dirty="0">
                <a:latin typeface="Arial Narrow" pitchFamily="34" charset="0"/>
              </a:rPr>
              <a:t>6</a:t>
            </a:r>
            <a:r>
              <a:rPr lang="en-US" dirty="0">
                <a:latin typeface="Arial Narrow" pitchFamily="34" charset="0"/>
              </a:rPr>
              <a:t> + x</a:t>
            </a:r>
            <a:r>
              <a:rPr lang="en-US" baseline="30000" dirty="0">
                <a:latin typeface="Arial Narrow" pitchFamily="34" charset="0"/>
              </a:rPr>
              <a:t>3</a:t>
            </a:r>
            <a:r>
              <a:rPr lang="en-US" dirty="0">
                <a:latin typeface="Arial Narrow" pitchFamily="34" charset="0"/>
              </a:rPr>
              <a:t> </a:t>
            </a:r>
          </a:p>
          <a:p>
            <a:pPr algn="l"/>
            <a:r>
              <a:rPr lang="en-US" dirty="0">
                <a:latin typeface="Arial Narrow" pitchFamily="34" charset="0"/>
              </a:rPr>
              <a:t>    = x</a:t>
            </a:r>
            <a:r>
              <a:rPr lang="en-US" baseline="30000" dirty="0">
                <a:latin typeface="Arial Narrow" pitchFamily="34" charset="0"/>
              </a:rPr>
              <a:t>3</a:t>
            </a:r>
            <a:r>
              <a:rPr lang="en-US" dirty="0">
                <a:latin typeface="Arial Narrow" pitchFamily="34" charset="0"/>
              </a:rPr>
              <a:t> + x</a:t>
            </a:r>
            <a:r>
              <a:rPr lang="en-US" baseline="30000" dirty="0">
                <a:latin typeface="Arial Narrow" pitchFamily="34" charset="0"/>
              </a:rPr>
              <a:t>3</a:t>
            </a:r>
            <a:r>
              <a:rPr lang="en-US" dirty="0">
                <a:latin typeface="Arial Narrow" pitchFamily="34" charset="0"/>
              </a:rPr>
              <a:t> + 1</a:t>
            </a:r>
            <a:r>
              <a:rPr lang="en-US" baseline="30000" dirty="0">
                <a:latin typeface="Arial Narrow" pitchFamily="34" charset="0"/>
              </a:rPr>
              <a:t> </a:t>
            </a:r>
            <a:r>
              <a:rPr lang="en-US" dirty="0">
                <a:latin typeface="Arial Narrow" pitchFamily="34" charset="0"/>
              </a:rPr>
              <a:t> = 1 </a:t>
            </a:r>
            <a:endParaRPr lang="en-US" baseline="30000" dirty="0">
              <a:latin typeface="Arial Narrow" pitchFamily="34" charset="0"/>
            </a:endParaRPr>
          </a:p>
          <a:p>
            <a:pPr algn="l"/>
            <a:r>
              <a:rPr lang="en-US" dirty="0">
                <a:latin typeface="Arial Narrow" pitchFamily="34" charset="0"/>
              </a:rPr>
              <a:t>x</a:t>
            </a:r>
            <a:r>
              <a:rPr lang="en-US" baseline="30000" dirty="0">
                <a:latin typeface="Arial Narrow" pitchFamily="34" charset="0"/>
              </a:rPr>
              <a:t>10</a:t>
            </a:r>
            <a:r>
              <a:rPr lang="en-US" dirty="0">
                <a:latin typeface="Arial Narrow" pitchFamily="34" charset="0"/>
              </a:rPr>
              <a:t> = x </a:t>
            </a:r>
            <a:r>
              <a:rPr lang="en-US" baseline="30000" dirty="0">
                <a:latin typeface="Arial Narrow" pitchFamily="34" charset="0"/>
              </a:rPr>
              <a:t> </a:t>
            </a:r>
            <a:r>
              <a:rPr lang="en-US" dirty="0">
                <a:latin typeface="Arial Narrow" pitchFamily="34" charset="0"/>
              </a:rPr>
              <a:t>  </a:t>
            </a:r>
          </a:p>
          <a:p>
            <a:pPr algn="l"/>
            <a:endParaRPr lang="en-US" baseline="30000" dirty="0"/>
          </a:p>
          <a:p>
            <a:pPr algn="l"/>
            <a:endParaRPr lang="en-US" dirty="0"/>
          </a:p>
        </p:txBody>
      </p:sp>
      <p:cxnSp>
        <p:nvCxnSpPr>
          <p:cNvPr id="12" name="Gerader Verbinder 11">
            <a:extLst>
              <a:ext uri="{FF2B5EF4-FFF2-40B4-BE49-F238E27FC236}">
                <a16:creationId xmlns:a16="http://schemas.microsoft.com/office/drawing/2014/main" id="{85E7AD01-E536-4989-947D-9BDED81DE1D4}"/>
              </a:ext>
            </a:extLst>
          </p:cNvPr>
          <p:cNvCxnSpPr/>
          <p:nvPr/>
        </p:nvCxnSpPr>
        <p:spPr bwMode="auto">
          <a:xfrm flipV="1">
            <a:off x="2017986" y="6216479"/>
            <a:ext cx="182880" cy="16396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 name="Gerader Verbinder 12">
            <a:extLst>
              <a:ext uri="{FF2B5EF4-FFF2-40B4-BE49-F238E27FC236}">
                <a16:creationId xmlns:a16="http://schemas.microsoft.com/office/drawing/2014/main" id="{14FC5DE9-DDD1-41DD-AC76-69B2005103B0}"/>
              </a:ext>
            </a:extLst>
          </p:cNvPr>
          <p:cNvCxnSpPr/>
          <p:nvPr/>
        </p:nvCxnSpPr>
        <p:spPr bwMode="auto">
          <a:xfrm flipV="1">
            <a:off x="1361598" y="6177554"/>
            <a:ext cx="182880" cy="163962"/>
          </a:xfrm>
          <a:prstGeom prst="line">
            <a:avLst/>
          </a:prstGeom>
          <a:solidFill>
            <a:schemeClr val="accent1"/>
          </a:solidFill>
          <a:ln w="9525" cap="flat" cmpd="sng" algn="ctr">
            <a:solidFill>
              <a:schemeClr val="tx1"/>
            </a:solidFill>
            <a:prstDash val="solid"/>
            <a:round/>
            <a:headEnd type="none" w="med" len="med"/>
            <a:tailEnd type="none" w="med" len="med"/>
          </a:ln>
          <a:effectLst/>
        </p:spPr>
      </p:cxnSp>
    </p:spTree>
  </p:cSld>
  <p:clrMapOvr>
    <a:masterClrMapping/>
  </p:clrMapOvr>
</p:sld>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DE" sz="1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DE" sz="1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enutzerdefiniertes Design">
  <a:themeElements>
    <a:clrScheme name="1_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Benutzerdefiniertes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Benutzerdefiniertes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Benutzerdefiniertes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Benutzerdefiniertes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Benutzerdefiniertes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Benutzerdefiniertes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Benutzerdefiniertes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Benutzerdefiniertes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Benutzerdefiniertes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Benutzerdefiniertes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Benutzerdefiniertes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Benutzerdefiniertes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Benutzerdefiniertes Design">
  <a:themeElements>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nutzerdefiniertes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nutzerdefiniertes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nutzerdefiniertes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nutzerdefiniertes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nutzerdefiniertes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nutzerdefiniertes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nutzerdefiniertes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nutzerdefiniertes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nutzerdefiniertes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nutzerdefiniertes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nutzerdefiniertes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nutzerdefiniertes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Globe</Template>
  <TotalTime>0</TotalTime>
  <Words>4492</Words>
  <Application>Microsoft Office PowerPoint</Application>
  <PresentationFormat>Bildschirmpräsentation (4:3)</PresentationFormat>
  <Paragraphs>429</Paragraphs>
  <Slides>19</Slides>
  <Notes>19</Notes>
  <HiddenSlides>0</HiddenSlides>
  <MMClips>0</MMClips>
  <ScaleCrop>false</ScaleCrop>
  <HeadingPairs>
    <vt:vector size="8" baseType="variant">
      <vt:variant>
        <vt:lpstr>Verwendete Schriftarten</vt:lpstr>
      </vt:variant>
      <vt:variant>
        <vt:i4>6</vt:i4>
      </vt:variant>
      <vt:variant>
        <vt:lpstr>Design</vt:lpstr>
      </vt:variant>
      <vt:variant>
        <vt:i4>3</vt:i4>
      </vt:variant>
      <vt:variant>
        <vt:lpstr>Eingebettete OLE-Server</vt:lpstr>
      </vt:variant>
      <vt:variant>
        <vt:i4>3</vt:i4>
      </vt:variant>
      <vt:variant>
        <vt:lpstr>Folientitel</vt:lpstr>
      </vt:variant>
      <vt:variant>
        <vt:i4>19</vt:i4>
      </vt:variant>
    </vt:vector>
  </HeadingPairs>
  <TitlesOfParts>
    <vt:vector size="31" baseType="lpstr">
      <vt:lpstr>Arial</vt:lpstr>
      <vt:lpstr>Arial Narrow</vt:lpstr>
      <vt:lpstr>Calibri</vt:lpstr>
      <vt:lpstr>Cambria Math</vt:lpstr>
      <vt:lpstr>Symbol</vt:lpstr>
      <vt:lpstr>Times New Roman</vt:lpstr>
      <vt:lpstr>Standarddesign</vt:lpstr>
      <vt:lpstr>1_Benutzerdefiniertes Design</vt:lpstr>
      <vt:lpstr>Benutzerdefiniertes Design</vt:lpstr>
      <vt:lpstr>Arbeitsblatt</vt:lpstr>
      <vt:lpstr>Equation</vt:lpstr>
      <vt:lpstr>Worksheet</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TU Braunschweig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silviad</dc:creator>
  <cp:lastModifiedBy>waeladi51@gmail.com</cp:lastModifiedBy>
  <cp:revision>1108</cp:revision>
  <cp:lastPrinted>2015-03-06T02:22:21Z</cp:lastPrinted>
  <dcterms:created xsi:type="dcterms:W3CDTF">2004-02-03T08:02:09Z</dcterms:created>
  <dcterms:modified xsi:type="dcterms:W3CDTF">2022-03-14T14:40:01Z</dcterms:modified>
</cp:coreProperties>
</file>