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421" r:id="rId2"/>
    <p:sldId id="688" r:id="rId3"/>
    <p:sldId id="661" r:id="rId4"/>
    <p:sldId id="691" r:id="rId5"/>
    <p:sldId id="692" r:id="rId6"/>
    <p:sldId id="693" r:id="rId7"/>
    <p:sldId id="694" r:id="rId8"/>
    <p:sldId id="695" r:id="rId9"/>
    <p:sldId id="696" r:id="rId10"/>
    <p:sldId id="697" r:id="rId11"/>
    <p:sldId id="698" r:id="rId12"/>
    <p:sldId id="699" r:id="rId13"/>
    <p:sldId id="700" r:id="rId14"/>
    <p:sldId id="701" r:id="rId15"/>
    <p:sldId id="702" r:id="rId16"/>
    <p:sldId id="753" r:id="rId17"/>
    <p:sldId id="754" r:id="rId18"/>
    <p:sldId id="755" r:id="rId19"/>
    <p:sldId id="750" r:id="rId20"/>
    <p:sldId id="708" r:id="rId21"/>
    <p:sldId id="709" r:id="rId22"/>
    <p:sldId id="710" r:id="rId23"/>
    <p:sldId id="751" r:id="rId24"/>
    <p:sldId id="712" r:id="rId25"/>
    <p:sldId id="713" r:id="rId26"/>
    <p:sldId id="714" r:id="rId27"/>
    <p:sldId id="715" r:id="rId28"/>
    <p:sldId id="752" r:id="rId29"/>
    <p:sldId id="717" r:id="rId30"/>
    <p:sldId id="718" r:id="rId31"/>
    <p:sldId id="719" r:id="rId32"/>
    <p:sldId id="720" r:id="rId33"/>
    <p:sldId id="721" r:id="rId34"/>
    <p:sldId id="722" r:id="rId35"/>
    <p:sldId id="723" r:id="rId36"/>
    <p:sldId id="724" r:id="rId37"/>
    <p:sldId id="725" r:id="rId38"/>
    <p:sldId id="726" r:id="rId39"/>
    <p:sldId id="727" r:id="rId40"/>
    <p:sldId id="728" r:id="rId41"/>
    <p:sldId id="729" r:id="rId42"/>
    <p:sldId id="730" r:id="rId43"/>
    <p:sldId id="731" r:id="rId44"/>
    <p:sldId id="732" r:id="rId45"/>
    <p:sldId id="733" r:id="rId46"/>
    <p:sldId id="734" r:id="rId47"/>
    <p:sldId id="735" r:id="rId48"/>
    <p:sldId id="736" r:id="rId49"/>
    <p:sldId id="737" r:id="rId50"/>
    <p:sldId id="738" r:id="rId51"/>
    <p:sldId id="739" r:id="rId52"/>
    <p:sldId id="740" r:id="rId53"/>
    <p:sldId id="741" r:id="rId54"/>
    <p:sldId id="742" r:id="rId55"/>
    <p:sldId id="743" r:id="rId56"/>
    <p:sldId id="744" r:id="rId57"/>
    <p:sldId id="745" r:id="rId58"/>
    <p:sldId id="746" r:id="rId59"/>
    <p:sldId id="747" r:id="rId60"/>
    <p:sldId id="748" r:id="rId61"/>
    <p:sldId id="749" r:id="rId62"/>
    <p:sldId id="689" r:id="rId63"/>
  </p:sldIdLst>
  <p:sldSz cx="9144000" cy="6858000" type="letter"/>
  <p:notesSz cx="6642100" cy="965358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zamettin AYDIN" initials="NA" lastIdx="1" clrIdx="0">
    <p:extLst>
      <p:ext uri="{19B8F6BF-5375-455C-9EA6-DF929625EA0E}">
        <p15:presenceInfo xmlns:p15="http://schemas.microsoft.com/office/powerpoint/2012/main" userId="333491fd8aa859d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C0099"/>
    <a:srgbClr val="FFFF99"/>
    <a:srgbClr val="CC3300"/>
    <a:srgbClr val="FFCC00"/>
    <a:srgbClr val="00CCFF"/>
    <a:srgbClr val="00FF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9" autoAdjust="0"/>
    <p:restoredTop sz="94788" autoAdjust="0"/>
  </p:normalViewPr>
  <p:slideViewPr>
    <p:cSldViewPr>
      <p:cViewPr varScale="1">
        <p:scale>
          <a:sx n="92" d="100"/>
          <a:sy n="92" d="100"/>
        </p:scale>
        <p:origin x="352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27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commentAuthors" Target="commentAuthor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4.xml"/><Relationship Id="rId13" Type="http://schemas.openxmlformats.org/officeDocument/2006/relationships/slide" Target="slides/slide26.xml"/><Relationship Id="rId18" Type="http://schemas.openxmlformats.org/officeDocument/2006/relationships/slide" Target="slides/slide38.xml"/><Relationship Id="rId26" Type="http://schemas.openxmlformats.org/officeDocument/2006/relationships/slide" Target="slides/slide52.xml"/><Relationship Id="rId3" Type="http://schemas.openxmlformats.org/officeDocument/2006/relationships/slide" Target="slides/slide5.xml"/><Relationship Id="rId21" Type="http://schemas.openxmlformats.org/officeDocument/2006/relationships/slide" Target="slides/slide42.xml"/><Relationship Id="rId7" Type="http://schemas.openxmlformats.org/officeDocument/2006/relationships/slide" Target="slides/slide12.xml"/><Relationship Id="rId12" Type="http://schemas.openxmlformats.org/officeDocument/2006/relationships/slide" Target="slides/slide25.xml"/><Relationship Id="rId17" Type="http://schemas.openxmlformats.org/officeDocument/2006/relationships/slide" Target="slides/slide36.xml"/><Relationship Id="rId25" Type="http://schemas.openxmlformats.org/officeDocument/2006/relationships/slide" Target="slides/slide49.xml"/><Relationship Id="rId2" Type="http://schemas.openxmlformats.org/officeDocument/2006/relationships/slide" Target="slides/slide4.xml"/><Relationship Id="rId16" Type="http://schemas.openxmlformats.org/officeDocument/2006/relationships/slide" Target="slides/slide34.xml"/><Relationship Id="rId20" Type="http://schemas.openxmlformats.org/officeDocument/2006/relationships/slide" Target="slides/slide41.xml"/><Relationship Id="rId29" Type="http://schemas.openxmlformats.org/officeDocument/2006/relationships/slide" Target="slides/slide56.xml"/><Relationship Id="rId1" Type="http://schemas.openxmlformats.org/officeDocument/2006/relationships/slide" Target="slides/slide1.xml"/><Relationship Id="rId6" Type="http://schemas.openxmlformats.org/officeDocument/2006/relationships/slide" Target="slides/slide11.xml"/><Relationship Id="rId11" Type="http://schemas.openxmlformats.org/officeDocument/2006/relationships/slide" Target="slides/slide24.xml"/><Relationship Id="rId24" Type="http://schemas.openxmlformats.org/officeDocument/2006/relationships/slide" Target="slides/slide47.xml"/><Relationship Id="rId32" Type="http://schemas.openxmlformats.org/officeDocument/2006/relationships/slide" Target="slides/slide59.xml"/><Relationship Id="rId5" Type="http://schemas.openxmlformats.org/officeDocument/2006/relationships/slide" Target="slides/slide10.xml"/><Relationship Id="rId15" Type="http://schemas.openxmlformats.org/officeDocument/2006/relationships/slide" Target="slides/slide33.xml"/><Relationship Id="rId23" Type="http://schemas.openxmlformats.org/officeDocument/2006/relationships/slide" Target="slides/slide46.xml"/><Relationship Id="rId28" Type="http://schemas.openxmlformats.org/officeDocument/2006/relationships/slide" Target="slides/slide54.xml"/><Relationship Id="rId10" Type="http://schemas.openxmlformats.org/officeDocument/2006/relationships/slide" Target="slides/slide22.xml"/><Relationship Id="rId19" Type="http://schemas.openxmlformats.org/officeDocument/2006/relationships/slide" Target="slides/slide39.xml"/><Relationship Id="rId31" Type="http://schemas.openxmlformats.org/officeDocument/2006/relationships/slide" Target="slides/slide58.xml"/><Relationship Id="rId4" Type="http://schemas.openxmlformats.org/officeDocument/2006/relationships/slide" Target="slides/slide7.xml"/><Relationship Id="rId9" Type="http://schemas.openxmlformats.org/officeDocument/2006/relationships/slide" Target="slides/slide15.xml"/><Relationship Id="rId14" Type="http://schemas.openxmlformats.org/officeDocument/2006/relationships/slide" Target="slides/slide32.xml"/><Relationship Id="rId22" Type="http://schemas.openxmlformats.org/officeDocument/2006/relationships/slide" Target="slides/slide45.xml"/><Relationship Id="rId27" Type="http://schemas.openxmlformats.org/officeDocument/2006/relationships/slide" Target="slides/slide53.xml"/><Relationship Id="rId30" Type="http://schemas.openxmlformats.org/officeDocument/2006/relationships/slide" Target="slides/slide5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2000 N. AYDIN. All rights reserved.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A9E6D6F-BBEB-47C5-9348-756CC02B470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66424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23900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584700"/>
            <a:ext cx="531495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Copyright 2000 N. AYDIN. All rights reserved.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349A9B-B0C4-475A-B093-4422AE69793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6181874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tr-TR" altLang="tr-TR" smtClean="0">
                <a:latin typeface="Arial" panose="020B0604020202020204" pitchFamily="34" charset="0"/>
              </a:rPr>
              <a:t>Copyright 2000 N. AYDIN. All rights reserved.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C8BB8E09-DF8D-43B9-B580-012157AE4575}" type="slidenum">
              <a:rPr kumimoji="0" lang="tr-TR" altLang="tr-TR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</a:t>
            </a:fld>
            <a:endParaRPr kumimoji="0" lang="tr-TR" altLang="tr-TR" smtClean="0">
              <a:latin typeface="Arial" panose="020B0604020202020204" pitchFamily="34" charset="0"/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0" y="4583113"/>
            <a:ext cx="4875213" cy="4344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69" tIns="45184" rIns="90369" bIns="45184"/>
          <a:lstStyle/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9421926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59C58A-475E-42AF-860E-3C056107975B}" type="slidenum">
              <a:rPr lang="en-US" altLang="tr-TR"/>
              <a:pPr/>
              <a:t>10</a:t>
            </a:fld>
            <a:endParaRPr lang="en-US" altLang="tr-TR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248520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5AEB05-A69F-4C82-A6E2-FF53587CDB9E}" type="slidenum">
              <a:rPr lang="en-US" altLang="tr-TR"/>
              <a:pPr/>
              <a:t>11</a:t>
            </a:fld>
            <a:endParaRPr lang="en-US" altLang="tr-TR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03733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F16AC-D8A9-4554-92DB-4BAA9BA9DD0E}" type="slidenum">
              <a:rPr lang="en-US" altLang="tr-TR"/>
              <a:pPr/>
              <a:t>12</a:t>
            </a:fld>
            <a:endParaRPr lang="en-US" altLang="tr-TR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9558508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444D87-03B8-4DE9-9DC9-D60BB8A1815D}" type="slidenum">
              <a:rPr lang="en-US" altLang="tr-TR"/>
              <a:pPr/>
              <a:t>13</a:t>
            </a:fld>
            <a:endParaRPr lang="en-US" altLang="tr-TR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131422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DD42C0-A1EF-4AF5-AE91-9CCB33EA10E6}" type="slidenum">
              <a:rPr lang="en-US" altLang="tr-TR"/>
              <a:pPr/>
              <a:t>14</a:t>
            </a:fld>
            <a:endParaRPr lang="en-US" altLang="tr-TR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155551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2F45C4-F6A9-43A3-99D8-D4323910DB53}" type="slidenum">
              <a:rPr lang="en-US" altLang="tr-TR"/>
              <a:pPr/>
              <a:t>15</a:t>
            </a:fld>
            <a:endParaRPr lang="en-US" altLang="tr-TR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046782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D2D2D-C4CB-4A4A-9886-C7D5CB85ECEE}" type="slidenum">
              <a:rPr lang="en-US" altLang="tr-TR"/>
              <a:pPr/>
              <a:t>20</a:t>
            </a:fld>
            <a:endParaRPr lang="en-US" altLang="tr-TR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801107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99984-7F69-49AB-944C-978FA4666481}" type="slidenum">
              <a:rPr lang="en-US" altLang="tr-TR"/>
              <a:pPr/>
              <a:t>21</a:t>
            </a:fld>
            <a:endParaRPr lang="en-US" altLang="tr-TR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56178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762578-3A56-44D3-8272-8B6705073A2D}" type="slidenum">
              <a:rPr lang="en-US" altLang="tr-TR"/>
              <a:pPr/>
              <a:t>22</a:t>
            </a:fld>
            <a:endParaRPr lang="en-US" altLang="tr-TR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7322732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CB90ED-A0FB-47B5-AA15-C278C55FE473}" type="slidenum">
              <a:rPr lang="en-US" altLang="tr-TR"/>
              <a:pPr/>
              <a:t>24</a:t>
            </a:fld>
            <a:endParaRPr lang="en-US" altLang="tr-TR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867092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Copyright 2000 N. AYDIN. All rights reserved.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49A9B-B0C4-475A-B093-4422AE69793A}" type="slidenum">
              <a:rPr lang="tr-TR" altLang="tr-TR" smtClean="0"/>
              <a:pPr>
                <a:defRPr/>
              </a:pPr>
              <a:t>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70763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9763EE-F4B7-4933-960B-F29B8AA7DA11}" type="slidenum">
              <a:rPr lang="en-US" altLang="tr-TR"/>
              <a:pPr/>
              <a:t>25</a:t>
            </a:fld>
            <a:endParaRPr lang="en-US" altLang="tr-TR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5243350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722013-F688-4E7E-9897-7BDDDD9A2B45}" type="slidenum">
              <a:rPr lang="en-US" altLang="tr-TR"/>
              <a:pPr/>
              <a:t>26</a:t>
            </a:fld>
            <a:endParaRPr lang="en-US" altLang="tr-TR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9221366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7DB68D-02C2-4E67-90DB-135F150BE36E}" type="slidenum">
              <a:rPr lang="en-US" altLang="tr-TR"/>
              <a:pPr/>
              <a:t>27</a:t>
            </a:fld>
            <a:endParaRPr lang="en-US" altLang="tr-TR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5037440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678603-11B4-4894-9ACD-A29AD5C49631}" type="slidenum">
              <a:rPr lang="en-US" altLang="tr-TR"/>
              <a:pPr/>
              <a:t>29</a:t>
            </a:fld>
            <a:endParaRPr lang="en-US" altLang="tr-T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636154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A9D72E-D04F-43BB-9BA7-15250383DF27}" type="slidenum">
              <a:rPr lang="en-US" altLang="tr-TR"/>
              <a:pPr/>
              <a:t>30</a:t>
            </a:fld>
            <a:endParaRPr lang="en-US" altLang="tr-TR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2602511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25C30A-F024-4DA4-BF49-ED8AFE39D8B3}" type="slidenum">
              <a:rPr lang="en-US" altLang="tr-TR"/>
              <a:pPr/>
              <a:t>31</a:t>
            </a:fld>
            <a:endParaRPr lang="en-US" altLang="tr-TR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8201983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168B28-71A9-46C1-8AF6-17855B468D7B}" type="slidenum">
              <a:rPr lang="en-US" altLang="tr-TR"/>
              <a:pPr/>
              <a:t>32</a:t>
            </a:fld>
            <a:endParaRPr lang="en-US" altLang="tr-TR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2813124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1FAC92-A697-4403-ADA2-884DD7B3740A}" type="slidenum">
              <a:rPr lang="en-US" altLang="tr-TR"/>
              <a:pPr/>
              <a:t>33</a:t>
            </a:fld>
            <a:endParaRPr lang="en-US" altLang="tr-TR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329432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12DC1C-6A56-40E3-86EC-F00D3C025B0C}" type="slidenum">
              <a:rPr lang="en-US" altLang="tr-TR"/>
              <a:pPr/>
              <a:t>34</a:t>
            </a:fld>
            <a:endParaRPr lang="en-US" altLang="tr-TR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5437609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7C937E-C8C4-498C-9BB6-4A38D6E56C96}" type="slidenum">
              <a:rPr lang="en-US" altLang="tr-TR"/>
              <a:pPr/>
              <a:t>35</a:t>
            </a:fld>
            <a:endParaRPr lang="en-US" altLang="tr-TR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94749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Copyright 2000 N. AYDIN. All rights reserved.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49A9B-B0C4-475A-B093-4422AE69793A}" type="slidenum">
              <a:rPr lang="tr-TR" altLang="tr-TR" smtClean="0"/>
              <a:pPr>
                <a:defRPr/>
              </a:pPr>
              <a:t>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9333019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E1915B-55CD-492B-A902-EDDDD3C676BD}" type="slidenum">
              <a:rPr lang="en-US" altLang="tr-TR"/>
              <a:pPr/>
              <a:t>36</a:t>
            </a:fld>
            <a:endParaRPr lang="en-US" altLang="tr-TR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4944471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741A48-26B0-455A-A126-5018749AC5F6}" type="slidenum">
              <a:rPr lang="en-US" altLang="tr-TR"/>
              <a:pPr/>
              <a:t>37</a:t>
            </a:fld>
            <a:endParaRPr lang="en-US" altLang="tr-TR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98193701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13BDC0-227E-4B8C-877F-B483E40C26EA}" type="slidenum">
              <a:rPr lang="en-US" altLang="tr-TR"/>
              <a:pPr/>
              <a:t>38</a:t>
            </a:fld>
            <a:endParaRPr lang="en-US" altLang="tr-TR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02560217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2E4CFF-E70F-432F-A1FE-004D3FF2A2DE}" type="slidenum">
              <a:rPr lang="en-US" altLang="tr-TR"/>
              <a:pPr/>
              <a:t>39</a:t>
            </a:fld>
            <a:endParaRPr lang="en-US" altLang="tr-TR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0833194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70667C-FCB2-406C-8FAA-2DE7EDE5F636}" type="slidenum">
              <a:rPr lang="en-US" altLang="tr-TR"/>
              <a:pPr/>
              <a:t>40</a:t>
            </a:fld>
            <a:endParaRPr lang="en-US" altLang="tr-TR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53819440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BF1A7-A53A-42B1-8E02-C6C323BFC095}" type="slidenum">
              <a:rPr lang="en-US" altLang="tr-TR"/>
              <a:pPr/>
              <a:t>41</a:t>
            </a:fld>
            <a:endParaRPr lang="en-US" altLang="tr-TR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28473052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ED43CC-C8AA-4CE5-A43B-26A753D6C1CB}" type="slidenum">
              <a:rPr lang="en-US" altLang="tr-TR"/>
              <a:pPr/>
              <a:t>42</a:t>
            </a:fld>
            <a:endParaRPr lang="en-US" altLang="tr-TR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68317700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4450B6-0EB9-409A-911B-CD21C6EE8FE4}" type="slidenum">
              <a:rPr lang="en-US" altLang="tr-TR"/>
              <a:pPr/>
              <a:t>43</a:t>
            </a:fld>
            <a:endParaRPr lang="en-US" altLang="tr-TR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2498546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DFAD34-5FD5-43F4-B2FC-7CDE1FC1985F}" type="slidenum">
              <a:rPr lang="en-US" altLang="tr-TR"/>
              <a:pPr/>
              <a:t>44</a:t>
            </a:fld>
            <a:endParaRPr lang="en-US" altLang="tr-TR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07661702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18C1A4-2695-47C0-BEAD-88C1B4D7866B}" type="slidenum">
              <a:rPr lang="en-US" altLang="tr-TR"/>
              <a:pPr/>
              <a:t>45</a:t>
            </a:fld>
            <a:endParaRPr lang="en-US" altLang="tr-TR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28404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F69421-91AB-4221-9D34-951539A24025}" type="slidenum">
              <a:rPr lang="en-US" altLang="tr-TR"/>
              <a:pPr/>
              <a:t>4</a:t>
            </a:fld>
            <a:endParaRPr lang="en-US" altLang="tr-TR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427475428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A0BDEE-7A79-4C6C-96B9-6F626E5C6FF3}" type="slidenum">
              <a:rPr lang="en-US" altLang="tr-TR"/>
              <a:pPr/>
              <a:t>46</a:t>
            </a:fld>
            <a:endParaRPr lang="en-US" altLang="tr-TR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48547439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077EFC-C5CF-472D-8593-54491A1104D3}" type="slidenum">
              <a:rPr lang="en-US" altLang="tr-TR"/>
              <a:pPr/>
              <a:t>47</a:t>
            </a:fld>
            <a:endParaRPr lang="en-US" altLang="tr-TR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5747706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4A6B00-F6EB-4ABC-BFF9-4A03EE0CF76E}" type="slidenum">
              <a:rPr lang="en-US" altLang="tr-TR"/>
              <a:pPr/>
              <a:t>48</a:t>
            </a:fld>
            <a:endParaRPr lang="en-US" altLang="tr-TR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69282601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26E182-E7E3-417B-B30E-D91C798A141F}" type="slidenum">
              <a:rPr lang="en-US" altLang="tr-TR"/>
              <a:pPr/>
              <a:t>49</a:t>
            </a:fld>
            <a:endParaRPr lang="en-US" altLang="tr-TR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3851941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BFDF40-6268-44C2-9D05-92F892F3EF7E}" type="slidenum">
              <a:rPr lang="en-US" altLang="tr-TR"/>
              <a:pPr/>
              <a:t>50</a:t>
            </a:fld>
            <a:endParaRPr lang="en-US" altLang="tr-TR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1288962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1A7BA8-FDC9-44BD-853E-A48A41EFA918}" type="slidenum">
              <a:rPr lang="en-US" altLang="tr-TR"/>
              <a:pPr/>
              <a:t>51</a:t>
            </a:fld>
            <a:endParaRPr lang="en-US" altLang="tr-TR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4651479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43A7FF-5DB9-4625-8B88-13363D8B4723}" type="slidenum">
              <a:rPr lang="en-US" altLang="tr-TR"/>
              <a:pPr/>
              <a:t>52</a:t>
            </a:fld>
            <a:endParaRPr lang="en-US" altLang="tr-TR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65706608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D951EE-2F79-47E2-A134-05574A0992FD}" type="slidenum">
              <a:rPr lang="en-US" altLang="tr-TR"/>
              <a:pPr/>
              <a:t>53</a:t>
            </a:fld>
            <a:endParaRPr lang="en-US" altLang="tr-TR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79547078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84C6B1-6827-46AE-ADE0-0D18DC7CC7B7}" type="slidenum">
              <a:rPr lang="en-US" altLang="tr-TR"/>
              <a:pPr/>
              <a:t>54</a:t>
            </a:fld>
            <a:endParaRPr lang="en-US" altLang="tr-TR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0970115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6DAF36-3E7B-4AA2-A180-C926DE7E644B}" type="slidenum">
              <a:rPr lang="en-US" altLang="tr-TR"/>
              <a:pPr/>
              <a:t>55</a:t>
            </a:fld>
            <a:endParaRPr lang="en-US" altLang="tr-TR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21153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2B7F7A-641D-4951-B9D2-AE40B4DB2BA6}" type="slidenum">
              <a:rPr lang="en-US" altLang="tr-TR"/>
              <a:pPr/>
              <a:t>5</a:t>
            </a:fld>
            <a:endParaRPr lang="en-US" altLang="tr-TR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83433148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957615-8D0F-4F76-AACF-827E44601220}" type="slidenum">
              <a:rPr lang="en-US" altLang="tr-TR"/>
              <a:pPr/>
              <a:t>56</a:t>
            </a:fld>
            <a:endParaRPr lang="en-US" altLang="tr-TR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1966320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3BB78A-32B0-4787-8C02-98FF324D861C}" type="slidenum">
              <a:rPr lang="en-US" altLang="tr-TR"/>
              <a:pPr/>
              <a:t>57</a:t>
            </a:fld>
            <a:endParaRPr lang="en-US" altLang="tr-TR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4882833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D8D59-9268-4AC9-BC6F-06376541F78D}" type="slidenum">
              <a:rPr lang="en-US" altLang="tr-TR"/>
              <a:pPr/>
              <a:t>58</a:t>
            </a:fld>
            <a:endParaRPr lang="en-US" altLang="tr-TR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2480656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20CECE-5780-4A97-B55E-8CDDFF9322A2}" type="slidenum">
              <a:rPr lang="en-US" altLang="tr-TR"/>
              <a:pPr/>
              <a:t>59</a:t>
            </a:fld>
            <a:endParaRPr lang="en-US" altLang="tr-TR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5326237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87233C-CAC2-4AA1-987A-0755BF7F2D40}" type="slidenum">
              <a:rPr lang="en-US" altLang="tr-TR"/>
              <a:pPr/>
              <a:t>60</a:t>
            </a:fld>
            <a:endParaRPr lang="en-US" altLang="tr-TR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0976353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1A630C-DEBD-414C-9D32-B343A33AEED7}" type="slidenum">
              <a:rPr lang="en-US" altLang="tr-TR"/>
              <a:pPr/>
              <a:t>61</a:t>
            </a:fld>
            <a:endParaRPr lang="en-US" altLang="tr-TR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49154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65561-64A6-482E-ACDA-27869A5B3647}" type="slidenum">
              <a:rPr lang="en-US" altLang="tr-TR"/>
              <a:pPr/>
              <a:t>6</a:t>
            </a:fld>
            <a:endParaRPr lang="en-US" altLang="tr-TR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538875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E06892-63F7-4682-ABF6-43BB346D0602}" type="slidenum">
              <a:rPr lang="en-US" altLang="tr-TR"/>
              <a:pPr/>
              <a:t>7</a:t>
            </a:fld>
            <a:endParaRPr lang="en-US" altLang="tr-TR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97745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E3EA08-2D13-4781-BB74-BAF15309CF60}" type="slidenum">
              <a:rPr lang="en-US" altLang="tr-TR"/>
              <a:pPr/>
              <a:t>8</a:t>
            </a:fld>
            <a:endParaRPr lang="en-US" altLang="tr-TR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41844297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48CFA9-9894-468B-BAB4-47724107AC07}" type="slidenum">
              <a:rPr lang="en-US" altLang="tr-TR"/>
              <a:pPr/>
              <a:t>9</a:t>
            </a:fld>
            <a:endParaRPr lang="en-US" altLang="tr-TR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423220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3F712-6949-478B-8BF0-AA1B88D46BB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6245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9F1CA-75C4-471C-A93B-800DB01671C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69835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51FD4-1A30-4EC0-9F75-A89DBE63DFD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22871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8204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13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066800"/>
            <a:ext cx="4013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962400"/>
            <a:ext cx="4013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022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40" y="1124744"/>
            <a:ext cx="8316924" cy="539988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754091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3E450-0090-4694-9411-FC2407E13A55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29991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777F-53F1-4DB6-ABEC-4413D908CF6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70971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C7B8A-DA9B-47A3-9A1A-61C9DFAB364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65869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63F0E-31A0-43DE-9075-E2F7ED039B9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97275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66004-6FB2-405E-BF5C-0DF9DF8DD9A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47782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0183A-6BA7-4B85-87B0-73B0DFAE7FA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02907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AF3CB-24C1-4F9E-9B0C-37856CA8B0F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522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124744"/>
            <a:ext cx="8280920" cy="5399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348B819-1313-4FD1-A7D8-37B70B61DE1F}" type="slidenum">
              <a:rPr lang="en-US" altLang="tr-TR"/>
              <a:pPr>
                <a:defRPr/>
              </a:pPr>
              <a:t>‹#›</a:t>
            </a:fld>
            <a:endParaRPr lang="en-US" altLang="tr-TR" dirty="0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ydin@yildiz.edu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izamettinaydin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Computer Architecture</a:t>
            </a:r>
          </a:p>
        </p:txBody>
      </p:sp>
      <p:sp>
        <p:nvSpPr>
          <p:cNvPr id="40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tr-TR" altLang="tr-TR" smtClean="0"/>
          </a:p>
          <a:p>
            <a:pPr algn="ctr" eaLnBrk="1" hangingPunct="1">
              <a:buFontTx/>
              <a:buNone/>
            </a:pPr>
            <a:r>
              <a:rPr lang="tr-TR" altLang="tr-TR" smtClean="0"/>
              <a:t>Prof. </a:t>
            </a:r>
            <a:r>
              <a:rPr lang="en-US" altLang="tr-TR" smtClean="0"/>
              <a:t>Dr. </a:t>
            </a:r>
            <a:r>
              <a:rPr lang="tr-TR" altLang="tr-TR" smtClean="0"/>
              <a:t>Nizamettin AYDIN</a:t>
            </a:r>
          </a:p>
          <a:p>
            <a:pPr algn="ctr" eaLnBrk="1" hangingPunct="1">
              <a:buFontTx/>
              <a:buNone/>
            </a:pPr>
            <a:endParaRPr lang="en-US" altLang="tr-TR" smtClean="0"/>
          </a:p>
          <a:p>
            <a:pPr algn="ctr">
              <a:buFontTx/>
              <a:buNone/>
            </a:pPr>
            <a:r>
              <a:rPr lang="tr-TR" altLang="tr-TR" smtClean="0">
                <a:cs typeface="Times New Roman" panose="02020603050405020304" pitchFamily="18" charset="0"/>
                <a:hlinkClick r:id="rId3"/>
              </a:rPr>
              <a:t>naydin</a:t>
            </a:r>
            <a:r>
              <a:rPr lang="en-US" altLang="tr-TR" smtClean="0">
                <a:cs typeface="Times New Roman" panose="02020603050405020304" pitchFamily="18" charset="0"/>
                <a:hlinkClick r:id="rId3"/>
              </a:rPr>
              <a:t>@</a:t>
            </a:r>
            <a:r>
              <a:rPr lang="en-GB" altLang="tr-TR" smtClean="0">
                <a:cs typeface="Times New Roman" panose="02020603050405020304" pitchFamily="18" charset="0"/>
                <a:hlinkClick r:id="rId3"/>
              </a:rPr>
              <a:t>yildiz</a:t>
            </a:r>
            <a:r>
              <a:rPr lang="tr-TR" altLang="tr-TR" smtClean="0">
                <a:cs typeface="Times New Roman" panose="02020603050405020304" pitchFamily="18" charset="0"/>
                <a:hlinkClick r:id="rId3"/>
              </a:rPr>
              <a:t>.edu.tr</a:t>
            </a:r>
            <a:endParaRPr lang="tr-TR" altLang="tr-TR" smtClean="0"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tr-TR" altLang="tr-TR" smtClean="0">
                <a:cs typeface="Times New Roman" panose="02020603050405020304" pitchFamily="18" charset="0"/>
                <a:hlinkClick r:id="rId4"/>
              </a:rPr>
              <a:t>nizamettinaydin@gmail.com</a:t>
            </a:r>
            <a:endParaRPr lang="tr-TR" altLang="tr-TR" smtClean="0"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US" altLang="tr-TR" smtClean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tr-TR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http://</a:t>
            </a:r>
            <a:r>
              <a:rPr lang="en-GB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www.yildiz</a:t>
            </a:r>
            <a:r>
              <a:rPr lang="tr-TR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.edu.tr/~naydin</a:t>
            </a:r>
            <a:endParaRPr lang="en-US" altLang="tr-TR" smtClean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1</a:t>
            </a:fld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Types of Operating System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 dirty="0"/>
              <a:t>Interactive</a:t>
            </a:r>
            <a:endParaRPr lang="tr-TR" altLang="tr-TR" dirty="0"/>
          </a:p>
          <a:p>
            <a:pPr lvl="1"/>
            <a:r>
              <a:rPr lang="tr-TR" altLang="tr-TR" dirty="0"/>
              <a:t>User/</a:t>
            </a:r>
            <a:r>
              <a:rPr lang="tr-TR" altLang="tr-TR" dirty="0" err="1"/>
              <a:t>programmer</a:t>
            </a:r>
            <a:r>
              <a:rPr lang="tr-TR" altLang="tr-TR" dirty="0"/>
              <a:t> </a:t>
            </a:r>
            <a:r>
              <a:rPr lang="tr-TR" altLang="tr-TR" dirty="0" err="1"/>
              <a:t>interacts</a:t>
            </a:r>
            <a:r>
              <a:rPr lang="tr-TR" altLang="tr-TR" dirty="0"/>
              <a:t> </a:t>
            </a:r>
            <a:r>
              <a:rPr lang="tr-TR" altLang="tr-TR" dirty="0" err="1"/>
              <a:t>directly</a:t>
            </a:r>
            <a:r>
              <a:rPr lang="tr-TR" altLang="tr-TR" dirty="0"/>
              <a:t> </a:t>
            </a:r>
            <a:r>
              <a:rPr lang="tr-TR" altLang="tr-TR" dirty="0" err="1"/>
              <a:t>with</a:t>
            </a:r>
            <a:r>
              <a:rPr lang="tr-TR" altLang="tr-TR" dirty="0"/>
              <a:t>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computer</a:t>
            </a:r>
            <a:r>
              <a:rPr lang="tr-TR" altLang="tr-TR" dirty="0"/>
              <a:t> </a:t>
            </a:r>
            <a:r>
              <a:rPr lang="tr-TR" altLang="tr-TR" dirty="0" err="1"/>
              <a:t>through</a:t>
            </a:r>
            <a:r>
              <a:rPr lang="tr-TR" altLang="tr-TR" dirty="0"/>
              <a:t> a </a:t>
            </a:r>
            <a:r>
              <a:rPr lang="tr-TR" altLang="tr-TR" dirty="0" err="1"/>
              <a:t>keyboard</a:t>
            </a:r>
            <a:r>
              <a:rPr lang="tr-TR" altLang="tr-TR" dirty="0"/>
              <a:t>/</a:t>
            </a:r>
            <a:r>
              <a:rPr lang="tr-TR" altLang="tr-TR" dirty="0" err="1"/>
              <a:t>display</a:t>
            </a:r>
            <a:r>
              <a:rPr lang="tr-TR" altLang="tr-TR" dirty="0"/>
              <a:t> terminal</a:t>
            </a:r>
            <a:endParaRPr lang="en-US" altLang="tr-TR" dirty="0"/>
          </a:p>
          <a:p>
            <a:r>
              <a:rPr lang="en-US" altLang="tr-TR" dirty="0"/>
              <a:t>Batch</a:t>
            </a:r>
            <a:endParaRPr lang="tr-TR" altLang="tr-TR" dirty="0"/>
          </a:p>
          <a:p>
            <a:pPr lvl="1"/>
            <a:r>
              <a:rPr lang="tr-TR" altLang="tr-TR" dirty="0" err="1"/>
              <a:t>Opposite</a:t>
            </a:r>
            <a:r>
              <a:rPr lang="tr-TR" altLang="tr-TR" dirty="0"/>
              <a:t> of </a:t>
            </a:r>
            <a:r>
              <a:rPr lang="tr-TR" altLang="tr-TR" dirty="0" err="1"/>
              <a:t>interactive</a:t>
            </a:r>
            <a:r>
              <a:rPr lang="tr-TR" altLang="tr-TR" dirty="0"/>
              <a:t>. </a:t>
            </a:r>
            <a:r>
              <a:rPr lang="tr-TR" altLang="tr-TR" dirty="0" err="1"/>
              <a:t>Rare</a:t>
            </a:r>
            <a:endParaRPr lang="en-US" altLang="tr-TR" dirty="0"/>
          </a:p>
          <a:p>
            <a:r>
              <a:rPr lang="en-US" altLang="tr-TR" dirty="0"/>
              <a:t>Single program (</a:t>
            </a:r>
            <a:r>
              <a:rPr lang="en-US" altLang="tr-TR" dirty="0" err="1"/>
              <a:t>Uni</a:t>
            </a:r>
            <a:r>
              <a:rPr lang="en-US" altLang="tr-TR" dirty="0"/>
              <a:t>-programming)</a:t>
            </a:r>
            <a:endParaRPr lang="tr-TR" altLang="tr-TR" dirty="0"/>
          </a:p>
          <a:p>
            <a:pPr lvl="1"/>
            <a:r>
              <a:rPr lang="tr-TR" altLang="tr-TR" dirty="0"/>
              <a:t>Works </a:t>
            </a:r>
            <a:r>
              <a:rPr lang="tr-TR" altLang="tr-TR" dirty="0" err="1"/>
              <a:t>only</a:t>
            </a:r>
            <a:r>
              <a:rPr lang="tr-TR" altLang="tr-TR" dirty="0"/>
              <a:t> </a:t>
            </a:r>
            <a:r>
              <a:rPr lang="tr-TR" altLang="tr-TR" dirty="0" err="1"/>
              <a:t>one</a:t>
            </a:r>
            <a:r>
              <a:rPr lang="tr-TR" altLang="tr-TR" dirty="0"/>
              <a:t> program at atime</a:t>
            </a:r>
            <a:endParaRPr lang="en-US" altLang="tr-TR" dirty="0"/>
          </a:p>
          <a:p>
            <a:r>
              <a:rPr lang="en-US" altLang="tr-TR" dirty="0"/>
              <a:t>Multi-programming (Multi-tasking)</a:t>
            </a:r>
            <a:endParaRPr lang="tr-TR" altLang="tr-TR" dirty="0"/>
          </a:p>
          <a:p>
            <a:pPr lvl="1"/>
            <a:r>
              <a:rPr lang="tr-TR" altLang="tr-TR" dirty="0" err="1"/>
              <a:t>Processor</a:t>
            </a:r>
            <a:r>
              <a:rPr lang="tr-TR" altLang="tr-TR" dirty="0"/>
              <a:t> </a:t>
            </a:r>
            <a:r>
              <a:rPr lang="tr-TR" altLang="tr-TR" dirty="0" err="1"/>
              <a:t>works</a:t>
            </a:r>
            <a:r>
              <a:rPr lang="tr-TR" altLang="tr-TR" dirty="0"/>
              <a:t> on </a:t>
            </a:r>
            <a:r>
              <a:rPr lang="tr-TR" altLang="tr-TR" dirty="0" err="1"/>
              <a:t>more</a:t>
            </a:r>
            <a:r>
              <a:rPr lang="tr-TR" altLang="tr-TR" dirty="0"/>
              <a:t> </a:t>
            </a:r>
            <a:r>
              <a:rPr lang="tr-TR" altLang="tr-TR" dirty="0" err="1"/>
              <a:t>than</a:t>
            </a:r>
            <a:r>
              <a:rPr lang="tr-TR" altLang="tr-TR" dirty="0"/>
              <a:t> </a:t>
            </a:r>
            <a:r>
              <a:rPr lang="tr-TR" altLang="tr-TR" dirty="0" err="1"/>
              <a:t>one</a:t>
            </a:r>
            <a:r>
              <a:rPr lang="tr-TR" altLang="tr-TR" dirty="0"/>
              <a:t> program at a time</a:t>
            </a:r>
            <a:endParaRPr lang="en-US" altLang="tr-TR" dirty="0"/>
          </a:p>
          <a:p>
            <a:endParaRPr lang="en-US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10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88185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Early Systems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 dirty="0"/>
              <a:t>Late 1940s to mid 1950s</a:t>
            </a:r>
            <a:endParaRPr lang="tr-TR" altLang="tr-TR" dirty="0"/>
          </a:p>
          <a:p>
            <a:pPr lvl="1"/>
            <a:r>
              <a:rPr lang="en-US" altLang="tr-TR" dirty="0"/>
              <a:t>No Operating System</a:t>
            </a:r>
            <a:endParaRPr lang="tr-TR" altLang="tr-TR" dirty="0"/>
          </a:p>
          <a:p>
            <a:pPr lvl="1"/>
            <a:r>
              <a:rPr lang="en-US" altLang="tr-TR" dirty="0"/>
              <a:t>Programs interact directly with hardware</a:t>
            </a:r>
          </a:p>
          <a:p>
            <a:r>
              <a:rPr lang="en-US" altLang="tr-TR" dirty="0"/>
              <a:t>Two main problems:</a:t>
            </a:r>
          </a:p>
          <a:p>
            <a:pPr lvl="1"/>
            <a:r>
              <a:rPr lang="en-US" altLang="tr-TR" dirty="0"/>
              <a:t>Scheduling</a:t>
            </a:r>
            <a:r>
              <a:rPr lang="tr-TR" altLang="tr-TR" dirty="0"/>
              <a:t>: </a:t>
            </a:r>
            <a:endParaRPr lang="en-US" altLang="tr-TR" dirty="0"/>
          </a:p>
          <a:p>
            <a:pPr lvl="1"/>
            <a:r>
              <a:rPr lang="en-US" altLang="tr-TR" dirty="0"/>
              <a:t>Setup time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11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95400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Simple Batch Systems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 dirty="0"/>
              <a:t>Resident Monitor program</a:t>
            </a:r>
          </a:p>
          <a:p>
            <a:r>
              <a:rPr lang="en-US" altLang="tr-TR" dirty="0"/>
              <a:t>Users submit jobs to operator</a:t>
            </a:r>
          </a:p>
          <a:p>
            <a:r>
              <a:rPr lang="en-US" altLang="tr-TR" dirty="0"/>
              <a:t>Operator batches jobs</a:t>
            </a:r>
          </a:p>
          <a:p>
            <a:r>
              <a:rPr lang="en-US" altLang="tr-TR" dirty="0"/>
              <a:t>Monitor controls sequence of events to process batch</a:t>
            </a:r>
          </a:p>
          <a:p>
            <a:r>
              <a:rPr lang="en-US" altLang="tr-TR" dirty="0"/>
              <a:t>When one job is finished, control returns to Monitor which reads next job</a:t>
            </a:r>
          </a:p>
          <a:p>
            <a:r>
              <a:rPr lang="en-US" altLang="tr-TR" dirty="0"/>
              <a:t>Monitor handles scheduling</a:t>
            </a:r>
          </a:p>
          <a:p>
            <a:endParaRPr lang="en-US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12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33453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Memory Layout for Resident Monitor</a:t>
            </a:r>
          </a:p>
        </p:txBody>
      </p:sp>
      <p:pic>
        <p:nvPicPr>
          <p:cNvPr id="1986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2" t="17435" r="22876" b="21777"/>
          <a:stretch>
            <a:fillRect/>
          </a:stretch>
        </p:blipFill>
        <p:spPr bwMode="auto">
          <a:xfrm>
            <a:off x="1403648" y="1143000"/>
            <a:ext cx="4692352" cy="538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95501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Job Control Language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 dirty="0"/>
              <a:t>Instructions to Monitor</a:t>
            </a:r>
          </a:p>
          <a:p>
            <a:r>
              <a:rPr lang="en-US" altLang="tr-TR" dirty="0"/>
              <a:t>Usually denoted by $</a:t>
            </a:r>
          </a:p>
          <a:p>
            <a:r>
              <a:rPr lang="en-US" altLang="tr-TR" dirty="0"/>
              <a:t>e.g.</a:t>
            </a:r>
          </a:p>
          <a:p>
            <a:pPr lvl="1"/>
            <a:r>
              <a:rPr lang="en-US" altLang="tr-TR" dirty="0"/>
              <a:t>$JOB</a:t>
            </a:r>
          </a:p>
          <a:p>
            <a:pPr lvl="1"/>
            <a:r>
              <a:rPr lang="en-US" altLang="tr-TR" dirty="0"/>
              <a:t>$FTN</a:t>
            </a:r>
          </a:p>
          <a:p>
            <a:pPr lvl="1"/>
            <a:r>
              <a:rPr lang="en-US" altLang="tr-TR" dirty="0"/>
              <a:t>...	Some Fortran instructions</a:t>
            </a:r>
          </a:p>
          <a:p>
            <a:pPr lvl="1"/>
            <a:r>
              <a:rPr lang="en-US" altLang="tr-TR" dirty="0"/>
              <a:t>$LOAD</a:t>
            </a:r>
          </a:p>
          <a:p>
            <a:pPr lvl="1"/>
            <a:r>
              <a:rPr lang="en-US" altLang="tr-TR" dirty="0"/>
              <a:t>$RUN</a:t>
            </a:r>
          </a:p>
          <a:p>
            <a:pPr lvl="1"/>
            <a:r>
              <a:rPr lang="en-US" altLang="tr-TR" dirty="0"/>
              <a:t>...	Some data</a:t>
            </a:r>
          </a:p>
          <a:p>
            <a:pPr lvl="1"/>
            <a:r>
              <a:rPr lang="en-US" altLang="tr-TR" dirty="0"/>
              <a:t>$END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71400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Desirable Hardware Features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 dirty="0"/>
              <a:t>Memory protection</a:t>
            </a:r>
          </a:p>
          <a:p>
            <a:pPr lvl="1"/>
            <a:r>
              <a:rPr lang="en-US" altLang="tr-TR" dirty="0"/>
              <a:t>To protect the Monitor</a:t>
            </a:r>
          </a:p>
          <a:p>
            <a:r>
              <a:rPr lang="en-US" altLang="tr-TR" dirty="0"/>
              <a:t>Timer</a:t>
            </a:r>
          </a:p>
          <a:p>
            <a:pPr lvl="1"/>
            <a:r>
              <a:rPr lang="en-US" altLang="tr-TR" dirty="0"/>
              <a:t>To prevent a job monopolizing the system</a:t>
            </a:r>
          </a:p>
          <a:p>
            <a:r>
              <a:rPr lang="en-US" altLang="tr-TR" dirty="0"/>
              <a:t>Privileged instructions</a:t>
            </a:r>
          </a:p>
          <a:p>
            <a:pPr lvl="1"/>
            <a:r>
              <a:rPr lang="en-US" altLang="tr-TR" dirty="0"/>
              <a:t>Only executed by Monitor</a:t>
            </a:r>
          </a:p>
          <a:p>
            <a:pPr lvl="1"/>
            <a:r>
              <a:rPr lang="en-US" altLang="tr-TR" dirty="0"/>
              <a:t>e.g. I/O</a:t>
            </a:r>
          </a:p>
          <a:p>
            <a:r>
              <a:rPr lang="en-US" altLang="tr-TR" dirty="0"/>
              <a:t>Interrupts</a:t>
            </a:r>
          </a:p>
          <a:p>
            <a:pPr lvl="1"/>
            <a:r>
              <a:rPr lang="en-US" altLang="tr-TR" dirty="0"/>
              <a:t>Allows for relinquishing and regaining control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86613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Multi-</a:t>
            </a:r>
            <a:r>
              <a:rPr lang="tr-TR" dirty="0" err="1"/>
              <a:t>programmed</a:t>
            </a:r>
            <a:r>
              <a:rPr lang="tr-TR" dirty="0"/>
              <a:t> </a:t>
            </a:r>
            <a:r>
              <a:rPr lang="tr-TR" dirty="0" err="1"/>
              <a:t>Batch</a:t>
            </a:r>
            <a:r>
              <a:rPr lang="tr-TR" dirty="0"/>
              <a:t> </a:t>
            </a:r>
            <a:r>
              <a:rPr lang="tr-TR" dirty="0" err="1"/>
              <a:t>Systems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tr-TR" sz="2400" dirty="0">
                <a:solidFill>
                  <a:srgbClr val="000000"/>
                </a:solidFill>
              </a:rPr>
              <a:t>I/O devices very slow</a:t>
            </a:r>
          </a:p>
          <a:p>
            <a:pPr lvl="0"/>
            <a:r>
              <a:rPr lang="en-US" altLang="tr-TR" sz="2400" dirty="0">
                <a:solidFill>
                  <a:srgbClr val="000000"/>
                </a:solidFill>
              </a:rPr>
              <a:t>When one program is waiting for I/O, another can use the CPU</a:t>
            </a:r>
            <a:endParaRPr lang="tr-TR" altLang="tr-TR" sz="2400" dirty="0">
              <a:solidFill>
                <a:srgbClr val="000000"/>
              </a:solidFill>
            </a:endParaRPr>
          </a:p>
          <a:p>
            <a:pPr lvl="0"/>
            <a:r>
              <a:rPr lang="tr-TR" altLang="tr-TR" sz="2400" dirty="0" err="1">
                <a:solidFill>
                  <a:srgbClr val="000000"/>
                </a:solidFill>
              </a:rPr>
              <a:t>Following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</a:rPr>
              <a:t>illustrates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</a:rPr>
              <a:t>the</a:t>
            </a:r>
            <a:r>
              <a:rPr lang="tr-TR" altLang="tr-TR" sz="2400" dirty="0">
                <a:solidFill>
                  <a:srgbClr val="000000"/>
                </a:solidFill>
              </a:rPr>
              <a:t> problem: </a:t>
            </a:r>
            <a:endParaRPr lang="en-GB" altLang="tr-TR" sz="2400" dirty="0" smtClean="0">
              <a:solidFill>
                <a:srgbClr val="000000"/>
              </a:solidFill>
            </a:endParaRPr>
          </a:p>
          <a:p>
            <a:pPr lvl="1"/>
            <a:r>
              <a:rPr lang="tr-TR" altLang="tr-TR" sz="2000" dirty="0" err="1" smtClean="0"/>
              <a:t>the</a:t>
            </a:r>
            <a:r>
              <a:rPr lang="tr-TR" altLang="tr-TR" sz="2000" dirty="0" smtClean="0"/>
              <a:t> </a:t>
            </a:r>
            <a:r>
              <a:rPr lang="tr-TR" altLang="tr-TR" sz="2000" dirty="0" err="1"/>
              <a:t>calculation</a:t>
            </a:r>
            <a:r>
              <a:rPr lang="tr-TR" altLang="tr-TR" sz="2000" dirty="0"/>
              <a:t> </a:t>
            </a:r>
            <a:r>
              <a:rPr lang="tr-TR" altLang="tr-TR" sz="2000" dirty="0" err="1"/>
              <a:t>concerns</a:t>
            </a:r>
            <a:r>
              <a:rPr lang="tr-TR" altLang="tr-TR" sz="2000" dirty="0"/>
              <a:t> a program </a:t>
            </a:r>
            <a:r>
              <a:rPr lang="tr-TR" altLang="tr-TR" sz="2000" dirty="0" err="1"/>
              <a:t>that</a:t>
            </a:r>
            <a:r>
              <a:rPr lang="tr-TR" altLang="tr-TR" sz="2000" dirty="0"/>
              <a:t> </a:t>
            </a:r>
            <a:r>
              <a:rPr lang="tr-TR" altLang="tr-TR" sz="2000" dirty="0" err="1"/>
              <a:t>processes</a:t>
            </a:r>
            <a:r>
              <a:rPr lang="tr-TR" altLang="tr-TR" sz="2000" dirty="0"/>
              <a:t> a file of </a:t>
            </a:r>
            <a:r>
              <a:rPr lang="tr-TR" altLang="tr-TR" sz="2000" dirty="0" err="1"/>
              <a:t>records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and</a:t>
            </a:r>
            <a:r>
              <a:rPr lang="tr-TR" altLang="tr-TR" sz="2000" dirty="0"/>
              <a:t> </a:t>
            </a:r>
            <a:r>
              <a:rPr lang="tr-TR" altLang="tr-TR" sz="2000" dirty="0" err="1"/>
              <a:t>performs</a:t>
            </a:r>
            <a:r>
              <a:rPr lang="tr-TR" altLang="tr-TR" sz="2000" dirty="0"/>
              <a:t>, on </a:t>
            </a:r>
            <a:r>
              <a:rPr lang="tr-TR" altLang="tr-TR" sz="2000" dirty="0" err="1"/>
              <a:t>average</a:t>
            </a:r>
            <a:r>
              <a:rPr lang="tr-TR" altLang="tr-TR" sz="2000" dirty="0"/>
              <a:t>, 100 </a:t>
            </a:r>
            <a:r>
              <a:rPr lang="tr-TR" altLang="tr-TR" sz="2000" dirty="0" err="1"/>
              <a:t>processor</a:t>
            </a:r>
            <a:r>
              <a:rPr lang="tr-TR" altLang="tr-TR" sz="2000" dirty="0"/>
              <a:t> </a:t>
            </a:r>
            <a:r>
              <a:rPr lang="tr-TR" altLang="tr-TR" sz="2000" dirty="0" err="1"/>
              <a:t>instructions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per</a:t>
            </a:r>
            <a:r>
              <a:rPr lang="tr-TR" altLang="tr-TR" sz="2000" dirty="0"/>
              <a:t> </a:t>
            </a:r>
            <a:r>
              <a:rPr lang="tr-TR" altLang="tr-TR" sz="2000" dirty="0" err="1"/>
              <a:t>record</a:t>
            </a:r>
            <a:r>
              <a:rPr lang="tr-TR" altLang="tr-TR" sz="2000" dirty="0"/>
              <a:t>. </a:t>
            </a:r>
            <a:endParaRPr lang="en-GB" altLang="tr-TR" sz="2000" dirty="0"/>
          </a:p>
          <a:p>
            <a:pPr lvl="2"/>
            <a:r>
              <a:rPr lang="tr-TR" altLang="tr-TR" sz="1600" dirty="0" err="1"/>
              <a:t>In</a:t>
            </a:r>
            <a:r>
              <a:rPr lang="tr-TR" altLang="tr-TR" sz="1600" dirty="0"/>
              <a:t> </a:t>
            </a:r>
            <a:r>
              <a:rPr lang="tr-TR" altLang="tr-TR" sz="1600" dirty="0" err="1"/>
              <a:t>this</a:t>
            </a:r>
            <a:r>
              <a:rPr lang="tr-TR" altLang="tr-TR" sz="1600" dirty="0"/>
              <a:t> </a:t>
            </a:r>
            <a:r>
              <a:rPr lang="tr-TR" altLang="tr-TR" sz="1600" dirty="0" err="1"/>
              <a:t>example</a:t>
            </a:r>
            <a:r>
              <a:rPr lang="tr-TR" altLang="tr-TR" sz="1600" dirty="0"/>
              <a:t> </a:t>
            </a:r>
            <a:r>
              <a:rPr lang="tr-TR" altLang="tr-TR" sz="1600" dirty="0" err="1"/>
              <a:t>the</a:t>
            </a:r>
            <a:r>
              <a:rPr lang="tr-TR" altLang="tr-TR" sz="1600" dirty="0"/>
              <a:t> </a:t>
            </a:r>
            <a:r>
              <a:rPr lang="tr-TR" altLang="tr-TR" sz="1600" dirty="0" err="1"/>
              <a:t>computer</a:t>
            </a:r>
            <a:r>
              <a:rPr lang="tr-TR" altLang="tr-TR" sz="1600" dirty="0"/>
              <a:t> </a:t>
            </a:r>
            <a:r>
              <a:rPr lang="tr-TR" altLang="tr-TR" sz="1600" dirty="0" err="1"/>
              <a:t>spends</a:t>
            </a:r>
            <a:r>
              <a:rPr lang="tr-TR" altLang="tr-TR" sz="1600" dirty="0"/>
              <a:t> </a:t>
            </a:r>
            <a:r>
              <a:rPr lang="tr-TR" altLang="tr-TR" sz="1600" dirty="0" err="1"/>
              <a:t>over</a:t>
            </a:r>
            <a:r>
              <a:rPr lang="tr-TR" altLang="tr-TR" sz="1600" dirty="0"/>
              <a:t> 96% of </a:t>
            </a:r>
            <a:r>
              <a:rPr lang="tr-TR" altLang="tr-TR" sz="1600" dirty="0" err="1"/>
              <a:t>its</a:t>
            </a:r>
            <a:r>
              <a:rPr lang="tr-TR" altLang="tr-TR" sz="1600" dirty="0"/>
              <a:t> time </a:t>
            </a:r>
            <a:r>
              <a:rPr lang="tr-TR" altLang="tr-TR" sz="1600" dirty="0" err="1"/>
              <a:t>waiting</a:t>
            </a:r>
            <a:r>
              <a:rPr lang="tr-TR" altLang="tr-TR" sz="1600" dirty="0"/>
              <a:t> </a:t>
            </a:r>
            <a:r>
              <a:rPr lang="tr-TR" altLang="tr-TR" sz="1600" dirty="0" err="1"/>
              <a:t>for</a:t>
            </a:r>
            <a:r>
              <a:rPr lang="tr-TR" altLang="tr-TR" sz="1600" dirty="0"/>
              <a:t> I/O </a:t>
            </a:r>
            <a:r>
              <a:rPr lang="tr-TR" altLang="tr-TR" sz="1600" dirty="0" err="1"/>
              <a:t>devices</a:t>
            </a:r>
            <a:r>
              <a:rPr lang="tr-TR" altLang="tr-TR" sz="1600" dirty="0"/>
              <a:t> </a:t>
            </a:r>
            <a:r>
              <a:rPr lang="tr-TR" altLang="tr-TR" sz="1600" dirty="0" err="1"/>
              <a:t>to</a:t>
            </a:r>
            <a:r>
              <a:rPr lang="tr-TR" altLang="tr-TR" sz="1600" dirty="0"/>
              <a:t> </a:t>
            </a:r>
            <a:r>
              <a:rPr lang="tr-TR" altLang="tr-TR" sz="1600" dirty="0" err="1"/>
              <a:t>finish</a:t>
            </a:r>
            <a:r>
              <a:rPr lang="tr-TR" altLang="tr-TR" sz="1600" dirty="0"/>
              <a:t> </a:t>
            </a:r>
            <a:r>
              <a:rPr lang="tr-TR" altLang="tr-TR" sz="1600" dirty="0" err="1"/>
              <a:t>transferring</a:t>
            </a:r>
            <a:r>
              <a:rPr lang="tr-TR" altLang="tr-TR" sz="1600" dirty="0"/>
              <a:t> data. </a:t>
            </a:r>
          </a:p>
          <a:p>
            <a:pPr lvl="4">
              <a:buNone/>
            </a:pPr>
            <a:endParaRPr lang="en-GB" altLang="tr-TR" sz="1600" dirty="0">
              <a:solidFill>
                <a:srgbClr val="000000"/>
              </a:solidFill>
            </a:endParaRPr>
          </a:p>
          <a:p>
            <a:pPr lvl="4">
              <a:buNone/>
            </a:pPr>
            <a:r>
              <a:rPr lang="tr-TR" altLang="tr-TR" sz="1600" dirty="0" err="1" smtClean="0">
                <a:solidFill>
                  <a:srgbClr val="000000"/>
                </a:solidFill>
              </a:rPr>
              <a:t>System</a:t>
            </a:r>
            <a:r>
              <a:rPr lang="tr-TR" altLang="tr-TR" sz="1600" dirty="0" smtClean="0">
                <a:solidFill>
                  <a:srgbClr val="000000"/>
                </a:solidFill>
              </a:rPr>
              <a:t> </a:t>
            </a:r>
            <a:r>
              <a:rPr lang="tr-TR" altLang="tr-TR" sz="1600" dirty="0" err="1">
                <a:solidFill>
                  <a:srgbClr val="000000"/>
                </a:solidFill>
              </a:rPr>
              <a:t>utilization</a:t>
            </a:r>
            <a:r>
              <a:rPr lang="tr-TR" altLang="tr-TR" sz="1600" dirty="0">
                <a:solidFill>
                  <a:srgbClr val="000000"/>
                </a:solidFill>
              </a:rPr>
              <a:t> </a:t>
            </a:r>
            <a:r>
              <a:rPr lang="tr-TR" altLang="tr-TR" sz="1600" dirty="0" err="1" smtClean="0">
                <a:solidFill>
                  <a:srgbClr val="000000"/>
                </a:solidFill>
              </a:rPr>
              <a:t>example</a:t>
            </a:r>
            <a:endParaRPr lang="en-US" altLang="tr-TR" sz="16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16</a:t>
            </a:fld>
            <a:endParaRPr lang="en-US" altLang="tr-TR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1720" y="4225670"/>
            <a:ext cx="5570347" cy="2291493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624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Single vs </a:t>
            </a:r>
            <a:r>
              <a:rPr lang="tr-TR" dirty="0" smtClean="0"/>
              <a:t>Multi-Programming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Single program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US" altLang="tr-TR" dirty="0"/>
              <a:t>Multi-Programming with </a:t>
            </a:r>
            <a:r>
              <a:rPr lang="en-US" altLang="tr-TR" dirty="0" smtClean="0"/>
              <a:t>two programs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17</a:t>
            </a:fld>
            <a:endParaRPr lang="en-US" altLang="tr-T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5" b="90178"/>
          <a:stretch>
            <a:fillRect/>
          </a:stretch>
        </p:blipFill>
        <p:spPr bwMode="auto">
          <a:xfrm>
            <a:off x="1889448" y="1865840"/>
            <a:ext cx="6192688" cy="102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57" b="53545"/>
          <a:stretch>
            <a:fillRect/>
          </a:stretch>
        </p:blipFill>
        <p:spPr bwMode="auto">
          <a:xfrm>
            <a:off x="407101" y="3632200"/>
            <a:ext cx="7693291" cy="2729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56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Single vs </a:t>
            </a:r>
            <a:r>
              <a:rPr lang="tr-TR" dirty="0" smtClean="0"/>
              <a:t>Multi-Programming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/>
              <a:t>Multi-Programming with Three Programs</a:t>
            </a:r>
            <a:endParaRPr lang="en-GB" dirty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18</a:t>
            </a:fld>
            <a:endParaRPr lang="en-US" altLang="tr-TR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7" b="11005"/>
          <a:stretch>
            <a:fillRect/>
          </a:stretch>
        </p:blipFill>
        <p:spPr bwMode="auto">
          <a:xfrm>
            <a:off x="533400" y="1981200"/>
            <a:ext cx="8077200" cy="377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586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/>
              <a:t>Example</a:t>
            </a:r>
            <a:r>
              <a:rPr lang="tr-TR" altLang="tr-TR" dirty="0"/>
              <a:t>- </a:t>
            </a:r>
            <a:r>
              <a:rPr lang="tr-TR" altLang="tr-TR" dirty="0" err="1"/>
              <a:t>benefits</a:t>
            </a:r>
            <a:r>
              <a:rPr lang="tr-TR" altLang="tr-TR" dirty="0"/>
              <a:t> of </a:t>
            </a:r>
            <a:r>
              <a:rPr lang="tr-TR" altLang="tr-TR" dirty="0" err="1"/>
              <a:t>mutiprogramming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Consider a computer with 250 </a:t>
            </a:r>
            <a:r>
              <a:rPr lang="en-GB" dirty="0" err="1"/>
              <a:t>MBytes</a:t>
            </a:r>
            <a:r>
              <a:rPr lang="en-GB" dirty="0"/>
              <a:t> of memory, a disk, a terminal, and a printer. </a:t>
            </a:r>
            <a:endParaRPr lang="tr-TR" dirty="0" smtClean="0"/>
          </a:p>
          <a:p>
            <a:r>
              <a:rPr lang="en-GB" dirty="0" smtClean="0"/>
              <a:t>The</a:t>
            </a:r>
            <a:r>
              <a:rPr lang="tr-TR" dirty="0" smtClean="0"/>
              <a:t> </a:t>
            </a:r>
            <a:r>
              <a:rPr lang="en-GB" dirty="0" smtClean="0"/>
              <a:t>programs JOB1</a:t>
            </a:r>
            <a:r>
              <a:rPr lang="en-GB" dirty="0"/>
              <a:t>, JOB2, and </a:t>
            </a:r>
            <a:r>
              <a:rPr lang="en-GB" dirty="0" smtClean="0"/>
              <a:t>JOB3 </a:t>
            </a:r>
            <a:r>
              <a:rPr lang="en-GB" dirty="0"/>
              <a:t>are submitted for execution at the same time with the following attributes: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We assume minimal processor requirements for JOB2 </a:t>
            </a:r>
            <a:r>
              <a:rPr lang="en-GB" dirty="0" smtClean="0"/>
              <a:t>and </a:t>
            </a:r>
            <a:r>
              <a:rPr lang="en-GB" dirty="0"/>
              <a:t>JOB3 and continuous disk and printer use by JOB3. </a:t>
            </a:r>
            <a:endParaRPr lang="tr-TR" dirty="0" smtClean="0"/>
          </a:p>
          <a:p>
            <a:r>
              <a:rPr lang="en-GB" dirty="0" smtClean="0"/>
              <a:t>For </a:t>
            </a:r>
            <a:r>
              <a:rPr lang="en-GB" dirty="0"/>
              <a:t>a simple batch environment, these jobs will be executed in </a:t>
            </a:r>
            <a:r>
              <a:rPr lang="en-GB" dirty="0" smtClean="0"/>
              <a:t>sequence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19</a:t>
            </a:fld>
            <a:endParaRPr lang="en-US" altLang="tr-TR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664" y="2636912"/>
            <a:ext cx="6156325" cy="1984375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916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Computer Architecture</a:t>
            </a:r>
            <a:endParaRPr lang="tr-TR" altLang="tr-TR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endParaRPr lang="tr-TR" altLang="tr-TR" sz="4800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endParaRPr lang="tr-TR" altLang="tr-TR" sz="6000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r>
              <a:rPr lang="en-US" altLang="tr-TR" sz="6000" dirty="0" smtClean="0">
                <a:solidFill>
                  <a:srgbClr val="FF0000"/>
                </a:solidFill>
              </a:rPr>
              <a:t>Operating </a:t>
            </a:r>
            <a:r>
              <a:rPr lang="en-US" altLang="tr-TR" sz="6000" dirty="0">
                <a:solidFill>
                  <a:srgbClr val="FF0000"/>
                </a:solidFill>
              </a:rPr>
              <a:t>System Support</a:t>
            </a:r>
            <a:endParaRPr lang="tr-TR" altLang="tr-TR" sz="6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2</a:t>
            </a:fld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Utilization</a:t>
            </a:r>
            <a:r>
              <a:rPr lang="tr-TR" altLang="tr-TR"/>
              <a:t> histograms</a:t>
            </a:r>
            <a:endParaRPr lang="en-GB" altLang="tr-TR"/>
          </a:p>
        </p:txBody>
      </p:sp>
      <p:pic>
        <p:nvPicPr>
          <p:cNvPr id="2150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52"/>
          <a:stretch>
            <a:fillRect/>
          </a:stretch>
        </p:blipFill>
        <p:spPr bwMode="auto">
          <a:xfrm>
            <a:off x="689983" y="1066800"/>
            <a:ext cx="7501517" cy="545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20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36968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 dirty="0" err="1"/>
              <a:t>Effects</a:t>
            </a:r>
            <a:r>
              <a:rPr lang="tr-TR" altLang="tr-TR" sz="2800" b="1" dirty="0"/>
              <a:t> of </a:t>
            </a:r>
            <a:r>
              <a:rPr lang="tr-TR" altLang="tr-TR" sz="2800" b="1" dirty="0" err="1"/>
              <a:t>Multiprogramming</a:t>
            </a:r>
            <a:r>
              <a:rPr lang="tr-TR" altLang="tr-TR" sz="2800" b="1" dirty="0"/>
              <a:t> on Resource </a:t>
            </a:r>
            <a:r>
              <a:rPr lang="tr-TR" altLang="tr-TR" sz="2800" b="1" dirty="0" err="1"/>
              <a:t>Utilization</a:t>
            </a:r>
            <a:endParaRPr lang="tr-TR" altLang="tr-TR" sz="2800" dirty="0"/>
          </a:p>
        </p:txBody>
      </p:sp>
      <p:pic>
        <p:nvPicPr>
          <p:cNvPr id="2170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916113"/>
            <a:ext cx="8223250" cy="29845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21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94172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Time Sharing Systems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 dirty="0"/>
              <a:t>Allow users to interact directly with the computer</a:t>
            </a:r>
          </a:p>
          <a:p>
            <a:pPr lvl="1"/>
            <a:r>
              <a:rPr lang="en-US" altLang="tr-TR" dirty="0"/>
              <a:t>i.e. Interactive</a:t>
            </a:r>
          </a:p>
          <a:p>
            <a:r>
              <a:rPr lang="en-US" altLang="tr-TR" dirty="0"/>
              <a:t>Multi-programming allows a number of users to interact with the computer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22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19459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Scheduling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altLang="tr-TR" sz="2400" dirty="0" err="1">
                <a:solidFill>
                  <a:srgbClr val="000000"/>
                </a:solidFill>
              </a:rPr>
              <a:t>Scheduling</a:t>
            </a:r>
            <a:r>
              <a:rPr lang="en-US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>
                <a:solidFill>
                  <a:srgbClr val="000000"/>
                </a:solidFill>
              </a:rPr>
              <a:t>is k</a:t>
            </a:r>
            <a:r>
              <a:rPr lang="en-US" altLang="tr-TR" sz="2400" dirty="0" err="1">
                <a:solidFill>
                  <a:srgbClr val="000000"/>
                </a:solidFill>
              </a:rPr>
              <a:t>ey</a:t>
            </a:r>
            <a:r>
              <a:rPr lang="en-US" altLang="tr-TR" sz="2400" dirty="0">
                <a:solidFill>
                  <a:srgbClr val="000000"/>
                </a:solidFill>
              </a:rPr>
              <a:t> to multi-programming</a:t>
            </a:r>
            <a:endParaRPr lang="tr-TR" altLang="tr-TR" sz="2400" dirty="0">
              <a:solidFill>
                <a:srgbClr val="000000"/>
              </a:solidFill>
            </a:endParaRPr>
          </a:p>
          <a:p>
            <a:pPr lvl="0"/>
            <a:r>
              <a:rPr lang="tr-TR" altLang="tr-TR" sz="2400" dirty="0">
                <a:solidFill>
                  <a:srgbClr val="000000"/>
                </a:solidFill>
              </a:rPr>
              <a:t>A </a:t>
            </a:r>
            <a:r>
              <a:rPr lang="tr-TR" altLang="tr-TR" sz="2400" dirty="0" err="1">
                <a:solidFill>
                  <a:srgbClr val="3366FF"/>
                </a:solidFill>
              </a:rPr>
              <a:t>process</a:t>
            </a:r>
            <a:r>
              <a:rPr lang="tr-TR" altLang="tr-TR" sz="2400" dirty="0">
                <a:solidFill>
                  <a:srgbClr val="000000"/>
                </a:solidFill>
              </a:rPr>
              <a:t> is:</a:t>
            </a:r>
          </a:p>
          <a:p>
            <a:pPr lvl="1"/>
            <a:r>
              <a:rPr lang="tr-TR" altLang="tr-TR" sz="2000" dirty="0"/>
              <a:t>A program in </a:t>
            </a:r>
            <a:r>
              <a:rPr lang="tr-TR" altLang="tr-TR" sz="2000" dirty="0" err="1"/>
              <a:t>execution</a:t>
            </a:r>
            <a:endParaRPr lang="tr-TR" altLang="tr-TR" sz="2000" dirty="0"/>
          </a:p>
          <a:p>
            <a:pPr lvl="1"/>
            <a:r>
              <a:rPr lang="tr-TR" altLang="tr-TR" sz="2000" dirty="0" err="1"/>
              <a:t>The</a:t>
            </a:r>
            <a:r>
              <a:rPr lang="tr-TR" altLang="tr-TR" sz="2000" dirty="0"/>
              <a:t> “</a:t>
            </a:r>
            <a:r>
              <a:rPr lang="tr-TR" altLang="tr-TR" sz="2000" dirty="0" err="1"/>
              <a:t>animated</a:t>
            </a:r>
            <a:r>
              <a:rPr lang="tr-TR" altLang="tr-TR" sz="2000" dirty="0"/>
              <a:t> </a:t>
            </a:r>
            <a:r>
              <a:rPr lang="tr-TR" altLang="tr-TR" sz="2000" dirty="0" err="1"/>
              <a:t>spirit</a:t>
            </a:r>
            <a:r>
              <a:rPr lang="tr-TR" altLang="tr-TR" sz="2000" dirty="0"/>
              <a:t>” of a program</a:t>
            </a:r>
          </a:p>
          <a:p>
            <a:pPr lvl="1"/>
            <a:r>
              <a:rPr lang="tr-TR" altLang="tr-TR" sz="2000" dirty="0" err="1"/>
              <a:t>That</a:t>
            </a:r>
            <a:r>
              <a:rPr lang="tr-TR" altLang="tr-TR" sz="2000" dirty="0"/>
              <a:t> </a:t>
            </a:r>
            <a:r>
              <a:rPr lang="tr-TR" altLang="tr-TR" sz="2000" dirty="0" err="1"/>
              <a:t>entity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to</a:t>
            </a:r>
            <a:r>
              <a:rPr lang="tr-TR" altLang="tr-TR" sz="2000" dirty="0"/>
              <a:t> </a:t>
            </a:r>
            <a:r>
              <a:rPr lang="tr-TR" altLang="tr-TR" sz="2000" dirty="0" err="1"/>
              <a:t>which</a:t>
            </a:r>
            <a:r>
              <a:rPr lang="tr-TR" altLang="tr-TR" sz="2000" dirty="0"/>
              <a:t> a </a:t>
            </a:r>
            <a:r>
              <a:rPr lang="tr-TR" altLang="tr-TR" sz="2000" dirty="0" err="1"/>
              <a:t>processor</a:t>
            </a:r>
            <a:r>
              <a:rPr lang="tr-TR" altLang="tr-TR" sz="2000" dirty="0"/>
              <a:t> is </a:t>
            </a:r>
            <a:r>
              <a:rPr lang="tr-TR" altLang="tr-TR" sz="2000" dirty="0" err="1"/>
              <a:t>assigned</a:t>
            </a:r>
            <a:endParaRPr lang="en-US" altLang="tr-TR" sz="2000" dirty="0"/>
          </a:p>
          <a:p>
            <a:pPr lvl="0"/>
            <a:r>
              <a:rPr lang="tr-TR" altLang="tr-TR" sz="2400" dirty="0" err="1">
                <a:solidFill>
                  <a:srgbClr val="000000"/>
                </a:solidFill>
              </a:rPr>
              <a:t>Types</a:t>
            </a:r>
            <a:r>
              <a:rPr lang="tr-TR" altLang="tr-TR" sz="2400" dirty="0">
                <a:solidFill>
                  <a:srgbClr val="000000"/>
                </a:solidFill>
              </a:rPr>
              <a:t> of </a:t>
            </a:r>
            <a:r>
              <a:rPr lang="tr-TR" altLang="tr-TR" sz="2400" dirty="0" err="1">
                <a:solidFill>
                  <a:srgbClr val="000000"/>
                </a:solidFill>
              </a:rPr>
              <a:t>scheduling</a:t>
            </a:r>
            <a:r>
              <a:rPr lang="tr-TR" altLang="tr-TR" sz="2400" dirty="0">
                <a:solidFill>
                  <a:srgbClr val="000000"/>
                </a:solidFill>
              </a:rPr>
              <a:t>:</a:t>
            </a:r>
            <a:endParaRPr lang="en-US" altLang="tr-TR" sz="2400" dirty="0">
              <a:solidFill>
                <a:srgbClr val="000000"/>
              </a:solidFill>
            </a:endParaRP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23</a:t>
            </a:fld>
            <a:endParaRPr lang="en-US" altLang="tr-TR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3573463"/>
            <a:ext cx="7921625" cy="2979737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482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Long Term Scheduling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 dirty="0"/>
              <a:t>Determines which programs are submitted for processing</a:t>
            </a:r>
          </a:p>
          <a:p>
            <a:r>
              <a:rPr lang="en-US" altLang="tr-TR" dirty="0"/>
              <a:t>i.e. controls the degree of multi-programming</a:t>
            </a:r>
          </a:p>
          <a:p>
            <a:r>
              <a:rPr lang="en-US" altLang="tr-TR" dirty="0"/>
              <a:t>Once submitted, a job becomes a process for the short term scheduler</a:t>
            </a:r>
          </a:p>
          <a:p>
            <a:r>
              <a:rPr lang="en-US" altLang="tr-TR" dirty="0"/>
              <a:t>(or it becomes a swapped out job for the medium term scheduler)</a:t>
            </a:r>
          </a:p>
          <a:p>
            <a:endParaRPr lang="en-US" altLang="tr-TR" dirty="0"/>
          </a:p>
          <a:p>
            <a:endParaRPr lang="en-US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93493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Medium Term Scheduling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 dirty="0"/>
              <a:t>Part of the swapping function (later…)</a:t>
            </a:r>
          </a:p>
          <a:p>
            <a:r>
              <a:rPr lang="en-US" altLang="tr-TR" dirty="0"/>
              <a:t>Usually based on the need to manage multi-programming</a:t>
            </a:r>
          </a:p>
          <a:p>
            <a:r>
              <a:rPr lang="en-US" altLang="tr-TR" dirty="0"/>
              <a:t>If no virtual memory, memory management is also an issue</a:t>
            </a:r>
          </a:p>
          <a:p>
            <a:endParaRPr lang="en-US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42077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Short Term Scheduler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tr-TR" altLang="tr-TR" dirty="0" err="1"/>
              <a:t>Also</a:t>
            </a:r>
            <a:r>
              <a:rPr lang="tr-TR" altLang="tr-TR" dirty="0"/>
              <a:t> </a:t>
            </a:r>
            <a:r>
              <a:rPr lang="tr-TR" altLang="tr-TR" dirty="0" err="1"/>
              <a:t>known</a:t>
            </a:r>
            <a:r>
              <a:rPr lang="tr-TR" altLang="tr-TR" dirty="0"/>
              <a:t> as </a:t>
            </a:r>
            <a:r>
              <a:rPr lang="en-US" altLang="tr-TR" dirty="0">
                <a:solidFill>
                  <a:schemeClr val="accent1"/>
                </a:solidFill>
              </a:rPr>
              <a:t>Dispatcher</a:t>
            </a:r>
            <a:r>
              <a:rPr lang="tr-TR" altLang="tr-TR" dirty="0"/>
              <a:t>, </a:t>
            </a:r>
            <a:r>
              <a:rPr lang="tr-TR" altLang="tr-TR" dirty="0" err="1"/>
              <a:t>executes</a:t>
            </a:r>
            <a:r>
              <a:rPr lang="tr-TR" altLang="tr-TR" dirty="0"/>
              <a:t> </a:t>
            </a:r>
            <a:r>
              <a:rPr lang="tr-TR" altLang="tr-TR" dirty="0" err="1"/>
              <a:t>frequently</a:t>
            </a:r>
            <a:r>
              <a:rPr lang="tr-TR" altLang="tr-TR" dirty="0"/>
              <a:t> </a:t>
            </a:r>
            <a:r>
              <a:rPr lang="tr-TR" altLang="tr-TR" dirty="0" err="1"/>
              <a:t>and</a:t>
            </a:r>
            <a:r>
              <a:rPr lang="tr-TR" altLang="tr-TR" dirty="0"/>
              <a:t> </a:t>
            </a:r>
            <a:r>
              <a:rPr lang="tr-TR" altLang="tr-TR" dirty="0" err="1"/>
              <a:t>makes</a:t>
            </a:r>
            <a:r>
              <a:rPr lang="tr-TR" altLang="tr-TR" dirty="0"/>
              <a:t> </a:t>
            </a:r>
            <a:r>
              <a:rPr lang="tr-TR" altLang="tr-TR" dirty="0" err="1"/>
              <a:t>the</a:t>
            </a:r>
            <a:r>
              <a:rPr lang="tr-TR" altLang="tr-TR" dirty="0"/>
              <a:t> f</a:t>
            </a:r>
            <a:r>
              <a:rPr lang="en-US" altLang="tr-TR" dirty="0" err="1"/>
              <a:t>ine</a:t>
            </a:r>
            <a:r>
              <a:rPr lang="en-US" altLang="tr-TR" dirty="0"/>
              <a:t> grained decisions of which job to execute next</a:t>
            </a:r>
          </a:p>
          <a:p>
            <a:pPr lvl="1">
              <a:lnSpc>
                <a:spcPct val="90000"/>
              </a:lnSpc>
            </a:pPr>
            <a:r>
              <a:rPr lang="en-US" altLang="tr-TR" dirty="0"/>
              <a:t>i.e. which job actually gets to use the processor in the next time slot</a:t>
            </a:r>
            <a:endParaRPr lang="tr-TR" altLang="tr-TR" dirty="0"/>
          </a:p>
          <a:p>
            <a:pPr>
              <a:lnSpc>
                <a:spcPct val="90000"/>
              </a:lnSpc>
            </a:pPr>
            <a:r>
              <a:rPr lang="tr-TR" altLang="tr-TR" dirty="0"/>
              <a:t>5 define </a:t>
            </a:r>
            <a:r>
              <a:rPr lang="tr-TR" altLang="tr-TR" dirty="0" err="1"/>
              <a:t>states</a:t>
            </a:r>
            <a:r>
              <a:rPr lang="tr-TR" altLang="tr-TR" dirty="0"/>
              <a:t> in a </a:t>
            </a:r>
            <a:r>
              <a:rPr lang="tr-TR" altLang="tr-TR" dirty="0" err="1">
                <a:solidFill>
                  <a:schemeClr val="accent1"/>
                </a:solidFill>
              </a:rPr>
              <a:t>process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>
                <a:solidFill>
                  <a:schemeClr val="accent1"/>
                </a:solidFill>
              </a:rPr>
              <a:t>state</a:t>
            </a:r>
            <a:r>
              <a:rPr lang="tr-TR" altLang="tr-TR" dirty="0"/>
              <a:t>: </a:t>
            </a:r>
          </a:p>
          <a:p>
            <a:pPr lvl="1">
              <a:lnSpc>
                <a:spcPct val="90000"/>
              </a:lnSpc>
            </a:pPr>
            <a:r>
              <a:rPr lang="tr-TR" altLang="tr-TR" dirty="0"/>
              <a:t>New: </a:t>
            </a:r>
            <a:endParaRPr lang="en-GB" altLang="tr-TR" dirty="0" smtClean="0"/>
          </a:p>
          <a:p>
            <a:pPr lvl="2">
              <a:lnSpc>
                <a:spcPct val="90000"/>
              </a:lnSpc>
            </a:pPr>
            <a:r>
              <a:rPr lang="tr-TR" altLang="tr-TR" dirty="0" smtClean="0"/>
              <a:t>A </a:t>
            </a:r>
            <a:r>
              <a:rPr lang="tr-TR" altLang="tr-TR" dirty="0"/>
              <a:t>program is </a:t>
            </a:r>
            <a:r>
              <a:rPr lang="tr-TR" altLang="tr-TR" dirty="0" err="1"/>
              <a:t>admitted</a:t>
            </a:r>
            <a:r>
              <a:rPr lang="tr-TR" altLang="tr-TR" dirty="0"/>
              <a:t> </a:t>
            </a:r>
            <a:r>
              <a:rPr lang="tr-TR" altLang="tr-TR" dirty="0" err="1"/>
              <a:t>by</a:t>
            </a:r>
            <a:r>
              <a:rPr lang="tr-TR" altLang="tr-TR" dirty="0"/>
              <a:t>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high-level</a:t>
            </a:r>
            <a:r>
              <a:rPr lang="tr-TR" altLang="tr-TR" dirty="0"/>
              <a:t> </a:t>
            </a:r>
            <a:r>
              <a:rPr lang="tr-TR" altLang="tr-TR" dirty="0" err="1"/>
              <a:t>schedular</a:t>
            </a:r>
            <a:r>
              <a:rPr lang="tr-TR" altLang="tr-TR" dirty="0"/>
              <a:t> but is not yet </a:t>
            </a:r>
            <a:r>
              <a:rPr lang="tr-TR" altLang="tr-TR" dirty="0" err="1"/>
              <a:t>ready</a:t>
            </a:r>
            <a:r>
              <a:rPr lang="tr-TR" altLang="tr-TR" dirty="0"/>
              <a:t> </a:t>
            </a:r>
            <a:r>
              <a:rPr lang="tr-TR" altLang="tr-TR" dirty="0" err="1"/>
              <a:t>to</a:t>
            </a:r>
            <a:r>
              <a:rPr lang="tr-TR" altLang="tr-TR" dirty="0"/>
              <a:t> </a:t>
            </a:r>
            <a:r>
              <a:rPr lang="tr-TR" altLang="tr-TR" dirty="0" err="1"/>
              <a:t>execute</a:t>
            </a:r>
            <a:endParaRPr lang="tr-TR" altLang="tr-TR" dirty="0"/>
          </a:p>
          <a:p>
            <a:pPr lvl="1">
              <a:lnSpc>
                <a:spcPct val="90000"/>
              </a:lnSpc>
            </a:pPr>
            <a:r>
              <a:rPr lang="tr-TR" altLang="tr-TR" dirty="0"/>
              <a:t>Ready: </a:t>
            </a:r>
            <a:endParaRPr lang="en-GB" altLang="tr-TR" dirty="0" smtClean="0"/>
          </a:p>
          <a:p>
            <a:pPr lvl="2">
              <a:lnSpc>
                <a:spcPct val="90000"/>
              </a:lnSpc>
            </a:pP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/>
              <a:t>process</a:t>
            </a:r>
            <a:r>
              <a:rPr lang="tr-TR" altLang="tr-TR" dirty="0"/>
              <a:t> is </a:t>
            </a:r>
            <a:r>
              <a:rPr lang="tr-TR" altLang="tr-TR" dirty="0" err="1"/>
              <a:t>ready</a:t>
            </a:r>
            <a:r>
              <a:rPr lang="tr-TR" altLang="tr-TR" dirty="0"/>
              <a:t> </a:t>
            </a:r>
            <a:r>
              <a:rPr lang="tr-TR" altLang="tr-TR" dirty="0" err="1"/>
              <a:t>to</a:t>
            </a:r>
            <a:r>
              <a:rPr lang="tr-TR" altLang="tr-TR" dirty="0"/>
              <a:t> </a:t>
            </a:r>
            <a:r>
              <a:rPr lang="tr-TR" altLang="tr-TR" dirty="0" err="1"/>
              <a:t>execute</a:t>
            </a:r>
            <a:endParaRPr lang="tr-TR" altLang="tr-TR" dirty="0"/>
          </a:p>
          <a:p>
            <a:pPr lvl="1">
              <a:lnSpc>
                <a:spcPct val="90000"/>
              </a:lnSpc>
            </a:pPr>
            <a:r>
              <a:rPr lang="tr-TR" altLang="tr-TR" dirty="0" err="1"/>
              <a:t>Running</a:t>
            </a:r>
            <a:r>
              <a:rPr lang="tr-TR" altLang="tr-TR" dirty="0"/>
              <a:t>: </a:t>
            </a:r>
            <a:endParaRPr lang="en-GB" altLang="tr-TR" dirty="0" smtClean="0"/>
          </a:p>
          <a:p>
            <a:pPr lvl="2">
              <a:lnSpc>
                <a:spcPct val="90000"/>
              </a:lnSpc>
            </a:pP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/>
              <a:t>prcess</a:t>
            </a:r>
            <a:r>
              <a:rPr lang="tr-TR" altLang="tr-TR" dirty="0"/>
              <a:t> is </a:t>
            </a:r>
            <a:r>
              <a:rPr lang="tr-TR" altLang="tr-TR" dirty="0" err="1"/>
              <a:t>being</a:t>
            </a:r>
            <a:r>
              <a:rPr lang="tr-TR" altLang="tr-TR" dirty="0"/>
              <a:t> </a:t>
            </a:r>
            <a:r>
              <a:rPr lang="tr-TR" altLang="tr-TR" dirty="0" err="1"/>
              <a:t>executed</a:t>
            </a:r>
            <a:endParaRPr lang="tr-TR" altLang="tr-TR" dirty="0"/>
          </a:p>
          <a:p>
            <a:pPr lvl="1">
              <a:lnSpc>
                <a:spcPct val="90000"/>
              </a:lnSpc>
            </a:pPr>
            <a:r>
              <a:rPr lang="tr-TR" altLang="tr-TR" dirty="0" err="1"/>
              <a:t>Waiting</a:t>
            </a:r>
            <a:r>
              <a:rPr lang="tr-TR" altLang="tr-TR" dirty="0"/>
              <a:t>: </a:t>
            </a:r>
            <a:endParaRPr lang="en-GB" altLang="tr-TR" dirty="0" smtClean="0"/>
          </a:p>
          <a:p>
            <a:pPr lvl="2">
              <a:lnSpc>
                <a:spcPct val="90000"/>
              </a:lnSpc>
            </a:pP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/>
              <a:t>process</a:t>
            </a:r>
            <a:r>
              <a:rPr lang="tr-TR" altLang="tr-TR" dirty="0"/>
              <a:t> is </a:t>
            </a:r>
            <a:r>
              <a:rPr lang="tr-TR" altLang="tr-TR" dirty="0" err="1"/>
              <a:t>suspended</a:t>
            </a:r>
            <a:r>
              <a:rPr lang="tr-TR" altLang="tr-TR" dirty="0"/>
              <a:t>, </a:t>
            </a:r>
            <a:r>
              <a:rPr lang="tr-TR" altLang="tr-TR" dirty="0" err="1"/>
              <a:t>waiting</a:t>
            </a:r>
            <a:r>
              <a:rPr lang="tr-TR" altLang="tr-TR" dirty="0"/>
              <a:t> </a:t>
            </a:r>
            <a:r>
              <a:rPr lang="tr-TR" altLang="tr-TR" dirty="0" err="1"/>
              <a:t>for</a:t>
            </a:r>
            <a:r>
              <a:rPr lang="tr-TR" altLang="tr-TR" dirty="0"/>
              <a:t> </a:t>
            </a:r>
            <a:r>
              <a:rPr lang="tr-TR" altLang="tr-TR" dirty="0" err="1"/>
              <a:t>some</a:t>
            </a:r>
            <a:r>
              <a:rPr lang="tr-TR" altLang="tr-TR" dirty="0"/>
              <a:t> </a:t>
            </a:r>
            <a:r>
              <a:rPr lang="tr-TR" altLang="tr-TR" dirty="0" err="1"/>
              <a:t>system</a:t>
            </a:r>
            <a:r>
              <a:rPr lang="tr-TR" altLang="tr-TR" dirty="0"/>
              <a:t> </a:t>
            </a:r>
            <a:r>
              <a:rPr lang="tr-TR" altLang="tr-TR" dirty="0" err="1"/>
              <a:t>resources</a:t>
            </a:r>
            <a:endParaRPr lang="tr-TR" altLang="tr-TR" dirty="0"/>
          </a:p>
          <a:p>
            <a:pPr lvl="1">
              <a:lnSpc>
                <a:spcPct val="90000"/>
              </a:lnSpc>
            </a:pPr>
            <a:r>
              <a:rPr lang="tr-TR" altLang="tr-TR" dirty="0" err="1"/>
              <a:t>Halted</a:t>
            </a:r>
            <a:r>
              <a:rPr lang="tr-TR" altLang="tr-TR" dirty="0"/>
              <a:t>: </a:t>
            </a:r>
            <a:endParaRPr lang="en-GB" altLang="tr-TR" dirty="0" smtClean="0"/>
          </a:p>
          <a:p>
            <a:pPr lvl="2">
              <a:lnSpc>
                <a:spcPct val="90000"/>
              </a:lnSpc>
            </a:pP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/>
              <a:t>process</a:t>
            </a:r>
            <a:r>
              <a:rPr lang="tr-TR" altLang="tr-TR" dirty="0"/>
              <a:t> has </a:t>
            </a:r>
            <a:r>
              <a:rPr lang="tr-TR" altLang="tr-TR" dirty="0" err="1"/>
              <a:t>terminated</a:t>
            </a:r>
            <a:r>
              <a:rPr lang="tr-TR" altLang="tr-TR" dirty="0"/>
              <a:t> </a:t>
            </a:r>
            <a:r>
              <a:rPr lang="tr-TR" altLang="tr-TR" dirty="0" err="1"/>
              <a:t>and</a:t>
            </a:r>
            <a:r>
              <a:rPr lang="tr-TR" altLang="tr-TR" dirty="0"/>
              <a:t> </a:t>
            </a:r>
            <a:r>
              <a:rPr lang="tr-TR" altLang="tr-TR" dirty="0" err="1"/>
              <a:t>will</a:t>
            </a:r>
            <a:r>
              <a:rPr lang="tr-TR" altLang="tr-TR" dirty="0"/>
              <a:t> be </a:t>
            </a:r>
            <a:r>
              <a:rPr lang="tr-TR" altLang="tr-TR" dirty="0" err="1"/>
              <a:t>destroyed</a:t>
            </a:r>
            <a:r>
              <a:rPr lang="tr-TR" altLang="tr-TR" dirty="0"/>
              <a:t> </a:t>
            </a:r>
            <a:r>
              <a:rPr lang="tr-TR" altLang="tr-TR" dirty="0" err="1"/>
              <a:t>by</a:t>
            </a:r>
            <a:r>
              <a:rPr lang="tr-TR" altLang="tr-TR" dirty="0"/>
              <a:t> </a:t>
            </a:r>
            <a:r>
              <a:rPr lang="tr-TR" altLang="tr-TR" dirty="0" err="1"/>
              <a:t>the</a:t>
            </a:r>
            <a:r>
              <a:rPr lang="tr-TR" altLang="tr-TR" dirty="0"/>
              <a:t> O/S.</a:t>
            </a:r>
            <a:endParaRPr lang="en-US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64280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Five State Process Model</a:t>
            </a:r>
          </a:p>
        </p:txBody>
      </p:sp>
      <p:pic>
        <p:nvPicPr>
          <p:cNvPr id="2293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77"/>
          <a:stretch>
            <a:fillRect/>
          </a:stretch>
        </p:blipFill>
        <p:spPr bwMode="auto">
          <a:xfrm>
            <a:off x="611560" y="1844824"/>
            <a:ext cx="8077200" cy="381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22120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Process Control Block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28</a:t>
            </a:fld>
            <a:endParaRPr lang="en-US" altLang="tr-TR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21" t="14178" r="30316" b="19606"/>
          <a:stretch>
            <a:fillRect/>
          </a:stretch>
        </p:blipFill>
        <p:spPr>
          <a:xfrm>
            <a:off x="2483768" y="1074737"/>
            <a:ext cx="3776142" cy="5616575"/>
          </a:xfrm>
          <a:prstGeom prst="rect">
            <a:avLst/>
          </a:prstGeo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692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Scheduling Example</a:t>
            </a:r>
          </a:p>
        </p:txBody>
      </p:sp>
      <p:pic>
        <p:nvPicPr>
          <p:cNvPr id="2334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36"/>
          <a:stretch>
            <a:fillRect/>
          </a:stretch>
        </p:blipFill>
        <p:spPr bwMode="auto">
          <a:xfrm>
            <a:off x="1295400" y="1052514"/>
            <a:ext cx="6553200" cy="547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29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22061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Outline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353176" cy="5399881"/>
          </a:xfrm>
        </p:spPr>
        <p:txBody>
          <a:bodyPr>
            <a:normAutofit fontScale="62500" lnSpcReduction="20000"/>
          </a:bodyPr>
          <a:lstStyle/>
          <a:p>
            <a:r>
              <a:rPr lang="en-US" altLang="tr-TR" dirty="0">
                <a:solidFill>
                  <a:schemeClr val="accent1"/>
                </a:solidFill>
              </a:rPr>
              <a:t>Objectives and Functions</a:t>
            </a:r>
            <a:r>
              <a:rPr lang="tr-TR" altLang="tr-TR" dirty="0">
                <a:solidFill>
                  <a:schemeClr val="accent1"/>
                </a:solidFill>
              </a:rPr>
              <a:t> of </a:t>
            </a:r>
            <a:r>
              <a:rPr lang="tr-TR" altLang="tr-TR" dirty="0" smtClean="0">
                <a:solidFill>
                  <a:schemeClr val="accent1"/>
                </a:solidFill>
              </a:rPr>
              <a:t>OS</a:t>
            </a:r>
            <a:endParaRPr lang="en-GB" altLang="tr-TR" dirty="0" smtClean="0">
              <a:solidFill>
                <a:schemeClr val="accent1"/>
              </a:solidFill>
            </a:endParaRPr>
          </a:p>
          <a:p>
            <a:r>
              <a:rPr lang="en-US" altLang="tr-TR" dirty="0">
                <a:solidFill>
                  <a:schemeClr val="accent1"/>
                </a:solidFill>
              </a:rPr>
              <a:t>Operating System </a:t>
            </a:r>
            <a:r>
              <a:rPr lang="en-US" altLang="tr-TR" dirty="0" smtClean="0">
                <a:solidFill>
                  <a:schemeClr val="accent1"/>
                </a:solidFill>
              </a:rPr>
              <a:t>Services</a:t>
            </a:r>
          </a:p>
          <a:p>
            <a:r>
              <a:rPr lang="en-US" altLang="tr-TR" dirty="0">
                <a:solidFill>
                  <a:schemeClr val="accent1"/>
                </a:solidFill>
              </a:rPr>
              <a:t>Types of Operating </a:t>
            </a:r>
            <a:r>
              <a:rPr lang="en-US" altLang="tr-TR" dirty="0" smtClean="0">
                <a:solidFill>
                  <a:schemeClr val="accent1"/>
                </a:solidFill>
              </a:rPr>
              <a:t>System</a:t>
            </a:r>
          </a:p>
          <a:p>
            <a:pPr lvl="1"/>
            <a:r>
              <a:rPr lang="en-US" altLang="tr-TR" dirty="0">
                <a:solidFill>
                  <a:schemeClr val="accent1"/>
                </a:solidFill>
              </a:rPr>
              <a:t>Interactive</a:t>
            </a:r>
            <a:endParaRPr lang="tr-TR" altLang="tr-TR" dirty="0">
              <a:solidFill>
                <a:schemeClr val="accent1"/>
              </a:solidFill>
            </a:endParaRPr>
          </a:p>
          <a:p>
            <a:pPr lvl="1"/>
            <a:r>
              <a:rPr lang="en-US" altLang="tr-TR" dirty="0">
                <a:solidFill>
                  <a:schemeClr val="accent1"/>
                </a:solidFill>
              </a:rPr>
              <a:t>Batch</a:t>
            </a:r>
            <a:endParaRPr lang="tr-TR" altLang="tr-TR" dirty="0">
              <a:solidFill>
                <a:schemeClr val="accent1"/>
              </a:solidFill>
            </a:endParaRPr>
          </a:p>
          <a:p>
            <a:pPr lvl="1"/>
            <a:r>
              <a:rPr lang="en-US" altLang="tr-TR" dirty="0">
                <a:solidFill>
                  <a:schemeClr val="accent1"/>
                </a:solidFill>
              </a:rPr>
              <a:t>Single program </a:t>
            </a:r>
            <a:endParaRPr lang="en-US" altLang="tr-TR" dirty="0" smtClean="0">
              <a:solidFill>
                <a:schemeClr val="accent1"/>
              </a:solidFill>
            </a:endParaRPr>
          </a:p>
          <a:p>
            <a:pPr lvl="1"/>
            <a:r>
              <a:rPr lang="en-US" altLang="tr-TR" dirty="0">
                <a:solidFill>
                  <a:schemeClr val="accent1"/>
                </a:solidFill>
              </a:rPr>
              <a:t>Multi-programming </a:t>
            </a:r>
            <a:endParaRPr lang="en-US" altLang="tr-TR" dirty="0" smtClean="0">
              <a:solidFill>
                <a:schemeClr val="accent1"/>
              </a:solidFill>
            </a:endParaRPr>
          </a:p>
          <a:p>
            <a:r>
              <a:rPr lang="en-US" altLang="tr-TR" dirty="0" smtClean="0">
                <a:solidFill>
                  <a:schemeClr val="accent1"/>
                </a:solidFill>
              </a:rPr>
              <a:t>Scheduling</a:t>
            </a:r>
          </a:p>
          <a:p>
            <a:pPr lvl="1"/>
            <a:r>
              <a:rPr lang="en-US" altLang="tr-TR" dirty="0">
                <a:solidFill>
                  <a:schemeClr val="accent1"/>
                </a:solidFill>
              </a:rPr>
              <a:t>Long Term </a:t>
            </a:r>
            <a:r>
              <a:rPr lang="en-US" altLang="tr-TR" dirty="0" smtClean="0">
                <a:solidFill>
                  <a:schemeClr val="accent1"/>
                </a:solidFill>
              </a:rPr>
              <a:t>Scheduling</a:t>
            </a:r>
          </a:p>
          <a:p>
            <a:pPr lvl="1"/>
            <a:r>
              <a:rPr lang="en-US" altLang="tr-TR" dirty="0">
                <a:solidFill>
                  <a:schemeClr val="accent1"/>
                </a:solidFill>
              </a:rPr>
              <a:t>Medium Term </a:t>
            </a:r>
            <a:r>
              <a:rPr lang="en-US" altLang="tr-TR" dirty="0" smtClean="0">
                <a:solidFill>
                  <a:schemeClr val="accent1"/>
                </a:solidFill>
              </a:rPr>
              <a:t>Scheduling</a:t>
            </a:r>
          </a:p>
          <a:p>
            <a:pPr lvl="1"/>
            <a:r>
              <a:rPr lang="en-US" altLang="tr-TR" dirty="0">
                <a:solidFill>
                  <a:schemeClr val="accent1"/>
                </a:solidFill>
              </a:rPr>
              <a:t>Short Term </a:t>
            </a:r>
            <a:r>
              <a:rPr lang="en-US" altLang="tr-TR" dirty="0" smtClean="0">
                <a:solidFill>
                  <a:schemeClr val="accent1"/>
                </a:solidFill>
              </a:rPr>
              <a:t>Scheduler</a:t>
            </a:r>
          </a:p>
          <a:p>
            <a:r>
              <a:rPr lang="en-US" altLang="tr-TR" dirty="0" smtClean="0">
                <a:solidFill>
                  <a:schemeClr val="accent1"/>
                </a:solidFill>
              </a:rPr>
              <a:t>Swapping</a:t>
            </a:r>
          </a:p>
          <a:p>
            <a:r>
              <a:rPr lang="en-US" altLang="tr-TR" dirty="0" smtClean="0">
                <a:solidFill>
                  <a:schemeClr val="accent1"/>
                </a:solidFill>
              </a:rPr>
              <a:t>Partitioning</a:t>
            </a:r>
          </a:p>
          <a:p>
            <a:r>
              <a:rPr lang="en-US" altLang="tr-TR" dirty="0" smtClean="0">
                <a:solidFill>
                  <a:schemeClr val="accent1"/>
                </a:solidFill>
              </a:rPr>
              <a:t>Relocation</a:t>
            </a:r>
          </a:p>
          <a:p>
            <a:r>
              <a:rPr lang="en-US" altLang="tr-TR" dirty="0" smtClean="0">
                <a:solidFill>
                  <a:schemeClr val="accent1"/>
                </a:solidFill>
              </a:rPr>
              <a:t>Paging</a:t>
            </a:r>
          </a:p>
          <a:p>
            <a:r>
              <a:rPr lang="en-US" altLang="tr-TR" dirty="0" smtClean="0">
                <a:solidFill>
                  <a:schemeClr val="accent1"/>
                </a:solidFill>
              </a:rPr>
              <a:t>Virtual Memory</a:t>
            </a:r>
          </a:p>
          <a:p>
            <a:r>
              <a:rPr lang="en-US" altLang="tr-TR" dirty="0">
                <a:solidFill>
                  <a:schemeClr val="accent1"/>
                </a:solidFill>
              </a:rPr>
              <a:t>Segmentation</a:t>
            </a:r>
            <a:endParaRPr lang="tr-TR" altLang="tr-TR" dirty="0" smtClean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3</a:t>
            </a:fld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147" end="1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168" end="1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191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212" end="2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221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234" end="2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245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252" end="2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267" end="2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z="3200" dirty="0"/>
              <a:t>Key Elements of O/S</a:t>
            </a:r>
            <a:r>
              <a:rPr lang="tr-TR" altLang="tr-TR" sz="3200" dirty="0"/>
              <a:t> </a:t>
            </a:r>
            <a:r>
              <a:rPr lang="tr-TR" altLang="tr-TR" sz="3200" dirty="0" err="1"/>
              <a:t>for</a:t>
            </a:r>
            <a:r>
              <a:rPr lang="tr-TR" altLang="tr-TR" sz="3200" dirty="0"/>
              <a:t> </a:t>
            </a:r>
            <a:r>
              <a:rPr lang="tr-TR" altLang="tr-TR" sz="3200" dirty="0" err="1"/>
              <a:t>Multiprogramming</a:t>
            </a:r>
            <a:endParaRPr lang="en-US" altLang="tr-TR" sz="3200" dirty="0"/>
          </a:p>
        </p:txBody>
      </p:sp>
      <p:pic>
        <p:nvPicPr>
          <p:cNvPr id="2355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4" t="13445" r="21777" b="20474"/>
          <a:stretch>
            <a:fillRect/>
          </a:stretch>
        </p:blipFill>
        <p:spPr bwMode="auto">
          <a:xfrm>
            <a:off x="611560" y="1089025"/>
            <a:ext cx="7315200" cy="543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30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09829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dirty="0"/>
              <a:t>Queuing </a:t>
            </a:r>
            <a:r>
              <a:rPr lang="tr-TR" altLang="tr-TR" sz="2800" dirty="0" err="1"/>
              <a:t>Diagram</a:t>
            </a:r>
            <a:r>
              <a:rPr lang="tr-TR" altLang="tr-TR" sz="2800" dirty="0"/>
              <a:t> </a:t>
            </a:r>
            <a:r>
              <a:rPr lang="tr-TR" altLang="tr-TR" sz="2800" dirty="0" err="1"/>
              <a:t>Representation</a:t>
            </a:r>
            <a:r>
              <a:rPr lang="tr-TR" altLang="tr-TR" sz="2800" dirty="0"/>
              <a:t> of </a:t>
            </a:r>
            <a:r>
              <a:rPr lang="en-US" altLang="tr-TR" sz="2800" dirty="0" smtClean="0"/>
              <a:t>Process </a:t>
            </a:r>
            <a:r>
              <a:rPr lang="en-US" altLang="tr-TR" sz="2800" dirty="0"/>
              <a:t>Scheduling</a:t>
            </a:r>
          </a:p>
        </p:txBody>
      </p:sp>
      <p:pic>
        <p:nvPicPr>
          <p:cNvPr id="2375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2" t="9930" r="5495" b="16257"/>
          <a:stretch>
            <a:fillRect/>
          </a:stretch>
        </p:blipFill>
        <p:spPr bwMode="auto">
          <a:xfrm>
            <a:off x="457200" y="1257300"/>
            <a:ext cx="8153400" cy="526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31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47963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Memory Management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dirty="0" err="1"/>
              <a:t>Task</a:t>
            </a:r>
            <a:r>
              <a:rPr lang="tr-TR" altLang="tr-TR" dirty="0"/>
              <a:t> of </a:t>
            </a:r>
            <a:r>
              <a:rPr lang="tr-TR" altLang="tr-TR" dirty="0" err="1"/>
              <a:t>dynamically</a:t>
            </a:r>
            <a:r>
              <a:rPr lang="tr-TR" altLang="tr-TR" dirty="0"/>
              <a:t> </a:t>
            </a:r>
            <a:r>
              <a:rPr lang="tr-TR" altLang="tr-TR" dirty="0" err="1"/>
              <a:t>subdivison</a:t>
            </a:r>
            <a:r>
              <a:rPr lang="tr-TR" altLang="tr-TR" dirty="0"/>
              <a:t> of </a:t>
            </a:r>
            <a:r>
              <a:rPr lang="tr-TR" altLang="tr-TR" dirty="0" err="1"/>
              <a:t>memory</a:t>
            </a:r>
            <a:endParaRPr lang="tr-TR" altLang="tr-TR" dirty="0"/>
          </a:p>
          <a:p>
            <a:r>
              <a:rPr lang="tr-TR" altLang="tr-TR" dirty="0" err="1"/>
              <a:t>Effective</a:t>
            </a:r>
            <a:r>
              <a:rPr lang="tr-TR" altLang="tr-TR" dirty="0"/>
              <a:t> </a:t>
            </a:r>
            <a:r>
              <a:rPr lang="tr-TR" altLang="tr-TR" dirty="0" err="1"/>
              <a:t>memory</a:t>
            </a:r>
            <a:r>
              <a:rPr lang="tr-TR" altLang="tr-TR" dirty="0"/>
              <a:t> </a:t>
            </a:r>
            <a:r>
              <a:rPr lang="tr-TR" altLang="tr-TR" dirty="0" err="1"/>
              <a:t>management</a:t>
            </a:r>
            <a:r>
              <a:rPr lang="tr-TR" altLang="tr-TR" dirty="0"/>
              <a:t> is </a:t>
            </a:r>
            <a:r>
              <a:rPr lang="tr-TR" altLang="tr-TR" dirty="0" err="1"/>
              <a:t>vital</a:t>
            </a:r>
            <a:r>
              <a:rPr lang="tr-TR" altLang="tr-TR" dirty="0"/>
              <a:t> in a </a:t>
            </a:r>
            <a:r>
              <a:rPr lang="tr-TR" altLang="tr-TR" dirty="0" err="1"/>
              <a:t>multiprogramming</a:t>
            </a:r>
            <a:r>
              <a:rPr lang="tr-TR" altLang="tr-TR" dirty="0"/>
              <a:t> </a:t>
            </a:r>
            <a:r>
              <a:rPr lang="tr-TR" altLang="tr-TR" dirty="0" err="1"/>
              <a:t>system</a:t>
            </a:r>
            <a:endParaRPr lang="tr-TR" altLang="tr-TR" dirty="0"/>
          </a:p>
          <a:p>
            <a:r>
              <a:rPr lang="en-US" altLang="tr-TR" dirty="0" err="1"/>
              <a:t>Uni</a:t>
            </a:r>
            <a:r>
              <a:rPr lang="en-US" altLang="tr-TR" dirty="0"/>
              <a:t>-program</a:t>
            </a:r>
          </a:p>
          <a:p>
            <a:pPr lvl="1"/>
            <a:r>
              <a:rPr lang="en-US" altLang="tr-TR" dirty="0"/>
              <a:t>Memory split into two</a:t>
            </a:r>
          </a:p>
          <a:p>
            <a:pPr lvl="1"/>
            <a:r>
              <a:rPr lang="en-US" altLang="tr-TR" dirty="0"/>
              <a:t>One for Operating System (monitor)</a:t>
            </a:r>
          </a:p>
          <a:p>
            <a:pPr lvl="1"/>
            <a:r>
              <a:rPr lang="en-US" altLang="tr-TR" dirty="0"/>
              <a:t>One for currently executing program</a:t>
            </a:r>
          </a:p>
          <a:p>
            <a:r>
              <a:rPr lang="en-US" altLang="tr-TR" dirty="0"/>
              <a:t>Multi-program</a:t>
            </a:r>
          </a:p>
          <a:p>
            <a:pPr lvl="1"/>
            <a:r>
              <a:rPr lang="en-US" altLang="tr-TR" dirty="0"/>
              <a:t>“User” part is sub-divided and shared among active processes</a:t>
            </a:r>
          </a:p>
          <a:p>
            <a:pPr lvl="1"/>
            <a:endParaRPr lang="en-US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32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89679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Swapping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 dirty="0"/>
              <a:t>Problem:  </a:t>
            </a:r>
            <a:endParaRPr lang="en-US" altLang="tr-TR" dirty="0" smtClean="0"/>
          </a:p>
          <a:p>
            <a:pPr lvl="1"/>
            <a:r>
              <a:rPr lang="en-US" altLang="tr-TR" dirty="0" smtClean="0"/>
              <a:t>I/O </a:t>
            </a:r>
            <a:r>
              <a:rPr lang="en-US" altLang="tr-TR" dirty="0"/>
              <a:t>is so slow compared with CPU that even in multi-programming system, CPU can be idle most of the time</a:t>
            </a:r>
          </a:p>
          <a:p>
            <a:r>
              <a:rPr lang="en-US" altLang="tr-TR" dirty="0"/>
              <a:t>Solutions:</a:t>
            </a:r>
          </a:p>
          <a:p>
            <a:pPr lvl="1"/>
            <a:r>
              <a:rPr lang="en-US" altLang="tr-TR" dirty="0"/>
              <a:t>Increase main memory </a:t>
            </a:r>
          </a:p>
          <a:p>
            <a:pPr lvl="2"/>
            <a:r>
              <a:rPr lang="en-US" altLang="tr-TR" dirty="0"/>
              <a:t>Expensive</a:t>
            </a:r>
          </a:p>
          <a:p>
            <a:pPr lvl="2"/>
            <a:r>
              <a:rPr lang="en-US" altLang="tr-TR" dirty="0"/>
              <a:t>Leads to larger programs</a:t>
            </a:r>
          </a:p>
          <a:p>
            <a:pPr lvl="1"/>
            <a:r>
              <a:rPr lang="en-US" altLang="tr-TR" dirty="0"/>
              <a:t>Swapping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83002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What is Swapping?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 dirty="0"/>
              <a:t>Long term queue of processes stored on disk</a:t>
            </a:r>
          </a:p>
          <a:p>
            <a:r>
              <a:rPr lang="en-US" altLang="tr-TR" dirty="0"/>
              <a:t>Processes “swapped” in as space becomes available</a:t>
            </a:r>
          </a:p>
          <a:p>
            <a:r>
              <a:rPr lang="en-US" altLang="tr-TR" dirty="0"/>
              <a:t>As a process completes it is moved out of main memory</a:t>
            </a:r>
          </a:p>
          <a:p>
            <a:r>
              <a:rPr lang="en-US" altLang="tr-TR" dirty="0"/>
              <a:t>If none of the processes in memory are ready (i.e. all I/O blocked)</a:t>
            </a:r>
          </a:p>
          <a:p>
            <a:pPr lvl="1"/>
            <a:r>
              <a:rPr lang="en-US" altLang="tr-TR" dirty="0"/>
              <a:t>Swap out a blocked process to intermediate queue</a:t>
            </a:r>
          </a:p>
          <a:p>
            <a:pPr lvl="1"/>
            <a:r>
              <a:rPr lang="en-US" altLang="tr-TR" dirty="0"/>
              <a:t>Swap in a ready process or a new process</a:t>
            </a:r>
          </a:p>
          <a:p>
            <a:pPr lvl="1"/>
            <a:r>
              <a:rPr lang="en-US" altLang="tr-TR" dirty="0"/>
              <a:t>But swapping is an I/O process…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94042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Use of Swapping</a:t>
            </a:r>
          </a:p>
        </p:txBody>
      </p:sp>
      <p:pic>
        <p:nvPicPr>
          <p:cNvPr id="245763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560" y="908720"/>
            <a:ext cx="5184576" cy="3255219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6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11960" y="3168381"/>
            <a:ext cx="4499992" cy="3356244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6777F-53F1-4DB6-ABEC-4413D908CF67}" type="slidenum">
              <a:rPr lang="en-US" altLang="tr-TR" smtClean="0"/>
              <a:pPr>
                <a:defRPr/>
              </a:pPr>
              <a:t>35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6930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Partitioning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 dirty="0"/>
              <a:t>Splitting memory into sections to allocate to processes (including Operating System)</a:t>
            </a:r>
          </a:p>
          <a:p>
            <a:r>
              <a:rPr lang="en-US" altLang="tr-TR" dirty="0"/>
              <a:t>Fixed-sized partitions</a:t>
            </a:r>
          </a:p>
          <a:p>
            <a:pPr lvl="1"/>
            <a:r>
              <a:rPr lang="en-US" altLang="tr-TR" dirty="0"/>
              <a:t>May not be equal size</a:t>
            </a:r>
          </a:p>
          <a:p>
            <a:pPr lvl="1"/>
            <a:r>
              <a:rPr lang="en-US" altLang="tr-TR" dirty="0"/>
              <a:t>Process is fitted into smallest hole that will take it (best fit)</a:t>
            </a:r>
          </a:p>
          <a:p>
            <a:pPr lvl="1"/>
            <a:r>
              <a:rPr lang="en-US" altLang="tr-TR" dirty="0"/>
              <a:t>Some wasted memory</a:t>
            </a:r>
          </a:p>
          <a:p>
            <a:pPr lvl="1"/>
            <a:r>
              <a:rPr lang="en-US" altLang="tr-TR" dirty="0"/>
              <a:t>Leads to variable sized partitions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79558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Fixed</a:t>
            </a:r>
            <a:r>
              <a:rPr lang="tr-TR" altLang="tr-TR"/>
              <a:t> </a:t>
            </a:r>
            <a:r>
              <a:rPr lang="en-US" altLang="tr-TR"/>
              <a:t>Partitioning</a:t>
            </a:r>
          </a:p>
        </p:txBody>
      </p:sp>
      <p:pic>
        <p:nvPicPr>
          <p:cNvPr id="2498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9"/>
          <a:stretch>
            <a:fillRect/>
          </a:stretch>
        </p:blipFill>
        <p:spPr bwMode="auto">
          <a:xfrm>
            <a:off x="1691680" y="1052514"/>
            <a:ext cx="5688632" cy="547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A63F0E-31A0-43DE-9075-E2F7ED039B9C}" type="slidenum">
              <a:rPr lang="en-US" altLang="tr-TR" smtClean="0"/>
              <a:pPr>
                <a:defRPr/>
              </a:pPr>
              <a:t>37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1315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Variable Sized Partitions (1)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 dirty="0"/>
              <a:t>Allocate exactly the required memory to a process</a:t>
            </a:r>
          </a:p>
          <a:p>
            <a:r>
              <a:rPr lang="en-US" altLang="tr-TR" dirty="0"/>
              <a:t>This leads to a hole at the end of memory, too small to use</a:t>
            </a:r>
          </a:p>
          <a:p>
            <a:pPr lvl="1"/>
            <a:r>
              <a:rPr lang="en-US" altLang="tr-TR" dirty="0"/>
              <a:t>Only one small hole - less waste</a:t>
            </a:r>
          </a:p>
          <a:p>
            <a:r>
              <a:rPr lang="en-US" altLang="tr-TR" dirty="0"/>
              <a:t>When all processes are blocked, swap out a process and bring in another</a:t>
            </a:r>
          </a:p>
          <a:p>
            <a:r>
              <a:rPr lang="en-US" altLang="tr-TR" dirty="0"/>
              <a:t>New process may be smaller than swapped out process</a:t>
            </a:r>
          </a:p>
          <a:p>
            <a:r>
              <a:rPr lang="en-US" altLang="tr-TR" dirty="0"/>
              <a:t>Another hole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38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22476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Variable Sized Partitions (2)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 dirty="0"/>
              <a:t>Eventually have lots of holes </a:t>
            </a:r>
            <a:endParaRPr lang="en-US" altLang="tr-TR" dirty="0" smtClean="0"/>
          </a:p>
          <a:p>
            <a:pPr lvl="1"/>
            <a:r>
              <a:rPr lang="en-US" altLang="tr-TR" dirty="0" smtClean="0"/>
              <a:t>(</a:t>
            </a:r>
            <a:r>
              <a:rPr lang="en-US" altLang="tr-TR" dirty="0"/>
              <a:t>fragmentation)</a:t>
            </a:r>
          </a:p>
          <a:p>
            <a:r>
              <a:rPr lang="en-US" altLang="tr-TR" dirty="0"/>
              <a:t>Solutions:</a:t>
            </a:r>
          </a:p>
          <a:p>
            <a:pPr lvl="1"/>
            <a:r>
              <a:rPr lang="en-US" altLang="tr-TR" dirty="0"/>
              <a:t>Coalesce </a:t>
            </a:r>
            <a:endParaRPr lang="en-US" altLang="tr-TR" dirty="0" smtClean="0"/>
          </a:p>
          <a:p>
            <a:pPr lvl="2"/>
            <a:r>
              <a:rPr lang="en-US" altLang="tr-TR" dirty="0" smtClean="0"/>
              <a:t>Join </a:t>
            </a:r>
            <a:r>
              <a:rPr lang="en-US" altLang="tr-TR" dirty="0"/>
              <a:t>adjacent holes into one large hole</a:t>
            </a:r>
          </a:p>
          <a:p>
            <a:pPr lvl="1"/>
            <a:r>
              <a:rPr lang="en-US" altLang="tr-TR" dirty="0"/>
              <a:t>Compaction </a:t>
            </a:r>
            <a:endParaRPr lang="en-US" altLang="tr-TR" dirty="0" smtClean="0"/>
          </a:p>
          <a:p>
            <a:pPr lvl="2"/>
            <a:r>
              <a:rPr lang="en-US" altLang="tr-TR" dirty="0" smtClean="0"/>
              <a:t>From </a:t>
            </a:r>
            <a:r>
              <a:rPr lang="en-US" altLang="tr-TR" dirty="0"/>
              <a:t>time to time go through memory and move all hole into one free block (c.f. disk de-fragmentation)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39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91276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Operating System</a:t>
            </a:r>
            <a:endParaRPr lang="en-GB" altLang="tr-TR"/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35150"/>
            <a:ext cx="3897313" cy="4689475"/>
          </a:xfrm>
        </p:spPr>
        <p:txBody>
          <a:bodyPr/>
          <a:lstStyle/>
          <a:p>
            <a:r>
              <a:rPr lang="en-GB" altLang="tr-TR" sz="2400" dirty="0"/>
              <a:t>A computer consists of modules of three basic types that communicate with each other.</a:t>
            </a:r>
            <a:endParaRPr lang="tr-TR" altLang="tr-TR" sz="2400" dirty="0"/>
          </a:p>
          <a:p>
            <a:pPr>
              <a:buFontTx/>
              <a:buNone/>
            </a:pPr>
            <a:endParaRPr lang="en-GB" altLang="tr-TR" sz="2400" dirty="0"/>
          </a:p>
          <a:p>
            <a:pPr lvl="1"/>
            <a:r>
              <a:rPr lang="en-GB" altLang="tr-TR" sz="2000" dirty="0">
                <a:solidFill>
                  <a:schemeClr val="accent1"/>
                </a:solidFill>
              </a:rPr>
              <a:t>CPU</a:t>
            </a:r>
            <a:endParaRPr lang="en-GB" altLang="tr-TR" sz="2000" dirty="0"/>
          </a:p>
          <a:p>
            <a:pPr lvl="1"/>
            <a:r>
              <a:rPr lang="en-GB" altLang="tr-TR" sz="2000" dirty="0">
                <a:solidFill>
                  <a:srgbClr val="3333FF"/>
                </a:solidFill>
              </a:rPr>
              <a:t>Memory</a:t>
            </a:r>
          </a:p>
          <a:p>
            <a:pPr lvl="1"/>
            <a:r>
              <a:rPr lang="en-GB" altLang="tr-TR" sz="2000" dirty="0" err="1">
                <a:solidFill>
                  <a:srgbClr val="00CC00"/>
                </a:solidFill>
              </a:rPr>
              <a:t>Input/Output</a:t>
            </a:r>
            <a:endParaRPr lang="tr-TR" altLang="tr-TR" sz="2000" dirty="0">
              <a:solidFill>
                <a:srgbClr val="00CC00"/>
              </a:solidFill>
            </a:endParaRPr>
          </a:p>
          <a:p>
            <a:pPr lvl="1"/>
            <a:endParaRPr lang="tr-TR" altLang="tr-TR" sz="2000" dirty="0">
              <a:solidFill>
                <a:srgbClr val="00CC00"/>
              </a:solidFill>
            </a:endParaRPr>
          </a:p>
          <a:p>
            <a:r>
              <a:rPr lang="tr-TR" altLang="tr-TR" sz="2400" dirty="0" smtClean="0"/>
              <a:t>Management of </a:t>
            </a:r>
            <a:r>
              <a:rPr lang="tr-TR" altLang="tr-TR" sz="2400" dirty="0" err="1" smtClean="0"/>
              <a:t>these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modules</a:t>
            </a:r>
            <a:r>
              <a:rPr lang="tr-TR" altLang="tr-TR" sz="2400" dirty="0" smtClean="0"/>
              <a:t> is done </a:t>
            </a:r>
            <a:r>
              <a:rPr lang="tr-TR" altLang="tr-TR" sz="2400" dirty="0" err="1" smtClean="0"/>
              <a:t>by</a:t>
            </a:r>
            <a:r>
              <a:rPr lang="tr-TR" altLang="tr-TR" sz="2400" dirty="0" smtClean="0"/>
              <a:t> OS</a:t>
            </a:r>
            <a:r>
              <a:rPr lang="en-GB" altLang="tr-TR" sz="2400" dirty="0" smtClean="0"/>
              <a:t>.</a:t>
            </a:r>
            <a:endParaRPr lang="tr-TR" altLang="tr-TR" sz="2400" dirty="0" smtClean="0"/>
          </a:p>
          <a:p>
            <a:pPr lvl="1">
              <a:buFontTx/>
              <a:buNone/>
            </a:pPr>
            <a:endParaRPr lang="en-GB" altLang="tr-TR" sz="2000" dirty="0">
              <a:solidFill>
                <a:srgbClr val="00CC00"/>
              </a:solidFill>
            </a:endParaRPr>
          </a:p>
        </p:txBody>
      </p:sp>
      <p:pic>
        <p:nvPicPr>
          <p:cNvPr id="3031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5"/>
          <a:stretch>
            <a:fillRect/>
          </a:stretch>
        </p:blipFill>
        <p:spPr bwMode="auto">
          <a:xfrm>
            <a:off x="4383980" y="1844675"/>
            <a:ext cx="4216400" cy="406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3109" name="Rectangle 5"/>
          <p:cNvSpPr>
            <a:spLocks noChangeArrowheads="1"/>
          </p:cNvSpPr>
          <p:nvPr/>
        </p:nvSpPr>
        <p:spPr bwMode="auto">
          <a:xfrm>
            <a:off x="4283968" y="1835150"/>
            <a:ext cx="1936750" cy="2024063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303110" name="Rectangle 6"/>
          <p:cNvSpPr>
            <a:spLocks noChangeArrowheads="1"/>
          </p:cNvSpPr>
          <p:nvPr/>
        </p:nvSpPr>
        <p:spPr bwMode="auto">
          <a:xfrm>
            <a:off x="7106543" y="1838325"/>
            <a:ext cx="1493837" cy="2679700"/>
          </a:xfrm>
          <a:prstGeom prst="rect">
            <a:avLst/>
          </a:prstGeom>
          <a:solidFill>
            <a:srgbClr val="0000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303111" name="Rectangle 7"/>
          <p:cNvSpPr>
            <a:spLocks noChangeArrowheads="1"/>
          </p:cNvSpPr>
          <p:nvPr/>
        </p:nvSpPr>
        <p:spPr bwMode="auto">
          <a:xfrm>
            <a:off x="4388743" y="4076700"/>
            <a:ext cx="1770062" cy="1476375"/>
          </a:xfrm>
          <a:prstGeom prst="rect">
            <a:avLst/>
          </a:prstGeom>
          <a:solidFill>
            <a:srgbClr val="00CC00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97618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0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30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30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3031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7" grpId="0" build="p"/>
      <p:bldP spid="303109" grpId="0" animBg="1"/>
      <p:bldP spid="303110" grpId="0" animBg="1"/>
      <p:bldP spid="303111" grpId="0" animBg="1"/>
      <p:bldP spid="303111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Effect of Dynamic </a:t>
            </a:r>
            <a:r>
              <a:rPr lang="en-US" altLang="tr-TR" dirty="0" smtClean="0"/>
              <a:t>Partitioning</a:t>
            </a:r>
            <a:endParaRPr lang="en-US" altLang="tr-TR" dirty="0"/>
          </a:p>
        </p:txBody>
      </p:sp>
      <p:pic>
        <p:nvPicPr>
          <p:cNvPr id="2560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86"/>
          <a:stretch>
            <a:fillRect/>
          </a:stretch>
        </p:blipFill>
        <p:spPr bwMode="auto">
          <a:xfrm>
            <a:off x="1219200" y="908720"/>
            <a:ext cx="6400800" cy="5615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40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86406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Relocation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540" y="1052736"/>
            <a:ext cx="8316924" cy="5471889"/>
          </a:xfrm>
        </p:spPr>
        <p:txBody>
          <a:bodyPr/>
          <a:lstStyle/>
          <a:p>
            <a:r>
              <a:rPr lang="en-US" altLang="tr-TR" dirty="0"/>
              <a:t>No guarantee that process will load into the same place in memory</a:t>
            </a:r>
          </a:p>
          <a:p>
            <a:r>
              <a:rPr lang="en-US" altLang="tr-TR" dirty="0"/>
              <a:t>Instructions contain addresses</a:t>
            </a:r>
          </a:p>
          <a:p>
            <a:pPr lvl="1"/>
            <a:r>
              <a:rPr lang="en-US" altLang="tr-TR" dirty="0"/>
              <a:t>Locations of data</a:t>
            </a:r>
          </a:p>
          <a:p>
            <a:pPr marL="342900" lvl="1" indent="-342900">
              <a:buChar char="•"/>
            </a:pPr>
            <a:r>
              <a:rPr lang="en-US" altLang="tr-TR" sz="3200" dirty="0">
                <a:solidFill>
                  <a:schemeClr val="tx1"/>
                </a:solidFill>
                <a:ea typeface="+mn-ea"/>
                <a:cs typeface="+mn-cs"/>
              </a:rPr>
              <a:t>Addresses for instructions (branching)</a:t>
            </a:r>
          </a:p>
          <a:p>
            <a:r>
              <a:rPr lang="en-US" altLang="tr-TR" dirty="0"/>
              <a:t>Logical address </a:t>
            </a:r>
            <a:endParaRPr lang="en-US" altLang="tr-TR" dirty="0" smtClean="0"/>
          </a:p>
          <a:p>
            <a:pPr lvl="1"/>
            <a:r>
              <a:rPr lang="en-US" altLang="tr-TR" dirty="0" smtClean="0"/>
              <a:t>relative </a:t>
            </a:r>
            <a:r>
              <a:rPr lang="en-US" altLang="tr-TR" dirty="0"/>
              <a:t>to beginning of program</a:t>
            </a:r>
          </a:p>
          <a:p>
            <a:r>
              <a:rPr lang="en-US" altLang="tr-TR" dirty="0"/>
              <a:t>Physical address </a:t>
            </a:r>
            <a:endParaRPr lang="en-US" altLang="tr-TR" dirty="0" smtClean="0"/>
          </a:p>
          <a:p>
            <a:pPr lvl="1"/>
            <a:r>
              <a:rPr lang="en-US" altLang="tr-TR" dirty="0" smtClean="0"/>
              <a:t>actual </a:t>
            </a:r>
            <a:r>
              <a:rPr lang="en-US" altLang="tr-TR" dirty="0"/>
              <a:t>location in memory (this time)</a:t>
            </a:r>
          </a:p>
          <a:p>
            <a:r>
              <a:rPr lang="en-US" altLang="tr-TR" dirty="0"/>
              <a:t>Automatic conversion using base address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41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61154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Paging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 dirty="0"/>
              <a:t>Split memory into equal sized, small chunks -page frames</a:t>
            </a:r>
          </a:p>
          <a:p>
            <a:r>
              <a:rPr lang="en-US" altLang="tr-TR" dirty="0"/>
              <a:t>Split programs (processes) into equal sized small chunks - pages</a:t>
            </a:r>
          </a:p>
          <a:p>
            <a:r>
              <a:rPr lang="en-US" altLang="tr-TR" dirty="0"/>
              <a:t>Allocate the required number page frames to a process</a:t>
            </a:r>
          </a:p>
          <a:p>
            <a:r>
              <a:rPr lang="en-US" altLang="tr-TR" dirty="0"/>
              <a:t>Operating System maintains list of free frames</a:t>
            </a:r>
          </a:p>
          <a:p>
            <a:r>
              <a:rPr lang="en-US" altLang="tr-TR" dirty="0"/>
              <a:t>A process does not require contiguous page frames</a:t>
            </a:r>
          </a:p>
          <a:p>
            <a:r>
              <a:rPr lang="en-US" altLang="tr-TR" dirty="0"/>
              <a:t>Use page table to keep track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42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08608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Allocation of Free Frames</a:t>
            </a:r>
          </a:p>
        </p:txBody>
      </p:sp>
      <p:pic>
        <p:nvPicPr>
          <p:cNvPr id="262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76"/>
          <a:stretch>
            <a:fillRect/>
          </a:stretch>
        </p:blipFill>
        <p:spPr bwMode="auto">
          <a:xfrm>
            <a:off x="1371600" y="1066800"/>
            <a:ext cx="5867400" cy="545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12186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Logical and Physical Addresses - Paging</a:t>
            </a:r>
          </a:p>
        </p:txBody>
      </p:sp>
      <p:pic>
        <p:nvPicPr>
          <p:cNvPr id="264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83"/>
          <a:stretch>
            <a:fillRect/>
          </a:stretch>
        </p:blipFill>
        <p:spPr bwMode="auto">
          <a:xfrm>
            <a:off x="1526896" y="1070310"/>
            <a:ext cx="5637392" cy="545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38535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Virtual Memory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 dirty="0"/>
              <a:t>Demand paging</a:t>
            </a:r>
          </a:p>
          <a:p>
            <a:pPr lvl="1"/>
            <a:r>
              <a:rPr lang="en-US" altLang="tr-TR" dirty="0"/>
              <a:t>Do not require all pages of a process in memory</a:t>
            </a:r>
          </a:p>
          <a:p>
            <a:pPr lvl="1"/>
            <a:r>
              <a:rPr lang="en-US" altLang="tr-TR" dirty="0"/>
              <a:t>Bring in pages as required</a:t>
            </a:r>
          </a:p>
          <a:p>
            <a:r>
              <a:rPr lang="en-US" altLang="tr-TR" dirty="0"/>
              <a:t>Page fault</a:t>
            </a:r>
          </a:p>
          <a:p>
            <a:pPr lvl="1"/>
            <a:r>
              <a:rPr lang="en-US" altLang="tr-TR" dirty="0"/>
              <a:t>Required page is not in memory</a:t>
            </a:r>
          </a:p>
          <a:p>
            <a:pPr lvl="1"/>
            <a:r>
              <a:rPr lang="en-US" altLang="tr-TR" dirty="0"/>
              <a:t>Operating System must swap in required page</a:t>
            </a:r>
          </a:p>
          <a:p>
            <a:pPr lvl="1"/>
            <a:r>
              <a:rPr lang="en-US" altLang="tr-TR" dirty="0"/>
              <a:t>May need to swap out a page to make space</a:t>
            </a:r>
          </a:p>
          <a:p>
            <a:pPr lvl="1"/>
            <a:r>
              <a:rPr lang="en-US" altLang="tr-TR" dirty="0"/>
              <a:t>Select page to throw out based on recent history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78297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Thrashing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 dirty="0"/>
              <a:t>Too many processes in too little memory</a:t>
            </a:r>
          </a:p>
          <a:p>
            <a:r>
              <a:rPr lang="en-US" altLang="tr-TR" dirty="0"/>
              <a:t>Operating System spends all its time swapping</a:t>
            </a:r>
          </a:p>
          <a:p>
            <a:r>
              <a:rPr lang="en-US" altLang="tr-TR" dirty="0"/>
              <a:t>Little or no real work is done</a:t>
            </a:r>
          </a:p>
          <a:p>
            <a:r>
              <a:rPr lang="en-US" altLang="tr-TR" dirty="0"/>
              <a:t>Disk light is on all the time</a:t>
            </a:r>
          </a:p>
          <a:p>
            <a:endParaRPr lang="en-US" altLang="tr-TR" dirty="0"/>
          </a:p>
          <a:p>
            <a:r>
              <a:rPr lang="en-US" altLang="tr-TR" dirty="0"/>
              <a:t>Solutions</a:t>
            </a:r>
          </a:p>
          <a:p>
            <a:pPr lvl="1"/>
            <a:r>
              <a:rPr lang="en-US" altLang="tr-TR" dirty="0"/>
              <a:t>Good page replacement algorithms</a:t>
            </a:r>
          </a:p>
          <a:p>
            <a:pPr lvl="1"/>
            <a:r>
              <a:rPr lang="en-US" altLang="tr-TR" dirty="0"/>
              <a:t>Reduce number of processes running</a:t>
            </a:r>
          </a:p>
          <a:p>
            <a:pPr lvl="1"/>
            <a:r>
              <a:rPr lang="en-US" altLang="tr-TR" dirty="0"/>
              <a:t>Fit more memory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47755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Bonus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 dirty="0"/>
              <a:t>We do not need all of a process in memory for it to run</a:t>
            </a:r>
          </a:p>
          <a:p>
            <a:r>
              <a:rPr lang="en-US" altLang="tr-TR" dirty="0"/>
              <a:t>We can swap in pages as required</a:t>
            </a:r>
          </a:p>
          <a:p>
            <a:r>
              <a:rPr lang="en-US" altLang="tr-TR" dirty="0"/>
              <a:t>So - we can now run processes that are bigger than total memory available!</a:t>
            </a:r>
          </a:p>
          <a:p>
            <a:endParaRPr lang="en-US" altLang="tr-TR" dirty="0"/>
          </a:p>
          <a:p>
            <a:r>
              <a:rPr lang="en-US" altLang="tr-TR" dirty="0"/>
              <a:t>Main memory is called real memory</a:t>
            </a:r>
          </a:p>
          <a:p>
            <a:r>
              <a:rPr lang="en-US" altLang="tr-TR" dirty="0"/>
              <a:t>User/programmer sees much bigger memory - virtual memory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81764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Inverted Page Table Structure</a:t>
            </a:r>
          </a:p>
        </p:txBody>
      </p:sp>
      <p:pic>
        <p:nvPicPr>
          <p:cNvPr id="2723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5950" y="1066800"/>
            <a:ext cx="7861300" cy="545782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48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98569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Translation Lookaside Buffer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 dirty="0"/>
              <a:t>Every virtual memory reference causes two physical memory access</a:t>
            </a:r>
          </a:p>
          <a:p>
            <a:pPr lvl="1"/>
            <a:r>
              <a:rPr lang="en-GB" altLang="tr-TR" dirty="0"/>
              <a:t>Fetch page table entry</a:t>
            </a:r>
          </a:p>
          <a:p>
            <a:pPr lvl="1"/>
            <a:r>
              <a:rPr lang="en-GB" altLang="tr-TR" dirty="0"/>
              <a:t>Fetch data</a:t>
            </a:r>
          </a:p>
          <a:p>
            <a:r>
              <a:rPr lang="en-GB" altLang="tr-TR" dirty="0"/>
              <a:t>Use special cache for page table</a:t>
            </a:r>
          </a:p>
          <a:p>
            <a:pPr lvl="1"/>
            <a:r>
              <a:rPr lang="en-GB" altLang="tr-TR" dirty="0"/>
              <a:t>TLB</a:t>
            </a:r>
          </a:p>
          <a:p>
            <a:endParaRPr lang="en-GB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49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00761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Objectives and Functions</a:t>
            </a:r>
            <a:r>
              <a:rPr lang="tr-TR" altLang="tr-TR"/>
              <a:t> of OS</a:t>
            </a:r>
            <a:endParaRPr lang="en-US" altLang="tr-TR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178800" cy="5292725"/>
          </a:xfrm>
        </p:spPr>
        <p:txBody>
          <a:bodyPr/>
          <a:lstStyle/>
          <a:p>
            <a:r>
              <a:rPr lang="en-US" altLang="tr-TR"/>
              <a:t>Convenience</a:t>
            </a:r>
          </a:p>
          <a:p>
            <a:pPr lvl="1"/>
            <a:r>
              <a:rPr lang="tr-TR" altLang="tr-TR"/>
              <a:t>An operating system m</a:t>
            </a:r>
            <a:r>
              <a:rPr lang="en-US" altLang="tr-TR"/>
              <a:t>a</a:t>
            </a:r>
            <a:r>
              <a:rPr lang="tr-TR" altLang="tr-TR"/>
              <a:t>kes a</a:t>
            </a:r>
            <a:r>
              <a:rPr lang="en-US" altLang="tr-TR"/>
              <a:t> computer easier to use</a:t>
            </a:r>
          </a:p>
          <a:p>
            <a:endParaRPr lang="tr-TR" altLang="tr-TR"/>
          </a:p>
          <a:p>
            <a:r>
              <a:rPr lang="en-US" altLang="tr-TR"/>
              <a:t>Efficiency</a:t>
            </a:r>
          </a:p>
          <a:p>
            <a:pPr lvl="1"/>
            <a:r>
              <a:rPr lang="tr-TR" altLang="tr-TR"/>
              <a:t>An operating system a</a:t>
            </a:r>
            <a:r>
              <a:rPr lang="en-US" altLang="tr-TR"/>
              <a:t>l</a:t>
            </a:r>
            <a:r>
              <a:rPr lang="tr-TR" altLang="tr-TR"/>
              <a:t>lows</a:t>
            </a:r>
            <a:r>
              <a:rPr lang="en-US" altLang="tr-TR"/>
              <a:t> better use of computer resources</a:t>
            </a:r>
          </a:p>
          <a:p>
            <a:pPr lvl="1"/>
            <a:endParaRPr lang="en-US" altLang="tr-TR"/>
          </a:p>
          <a:p>
            <a:endParaRPr lang="en-US" alt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85548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TLB Operation</a:t>
            </a:r>
          </a:p>
        </p:txBody>
      </p:sp>
      <p:pic>
        <p:nvPicPr>
          <p:cNvPr id="276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6" t="10922" r="14850" b="26120"/>
          <a:stretch>
            <a:fillRect/>
          </a:stretch>
        </p:blipFill>
        <p:spPr bwMode="auto">
          <a:xfrm>
            <a:off x="2057400" y="1066800"/>
            <a:ext cx="4602832" cy="545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50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91243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TLB and Cache Operation</a:t>
            </a:r>
          </a:p>
        </p:txBody>
      </p:sp>
      <p:pic>
        <p:nvPicPr>
          <p:cNvPr id="278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6" t="5421" r="22810" b="17380"/>
          <a:stretch>
            <a:fillRect/>
          </a:stretch>
        </p:blipFill>
        <p:spPr bwMode="auto">
          <a:xfrm>
            <a:off x="1066800" y="1076326"/>
            <a:ext cx="7086600" cy="54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51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40719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Segmentation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 dirty="0"/>
              <a:t>Paging is not (usually) visible to the programmer</a:t>
            </a:r>
          </a:p>
          <a:p>
            <a:r>
              <a:rPr lang="en-US" altLang="tr-TR" dirty="0"/>
              <a:t>Segmentation is visible to the programmer</a:t>
            </a:r>
          </a:p>
          <a:p>
            <a:r>
              <a:rPr lang="en-US" altLang="tr-TR" dirty="0"/>
              <a:t>Usually different segments allocated to program and data</a:t>
            </a:r>
          </a:p>
          <a:p>
            <a:r>
              <a:rPr lang="en-US" altLang="tr-TR" dirty="0"/>
              <a:t>May be a number of program and data segments</a:t>
            </a:r>
          </a:p>
          <a:p>
            <a:endParaRPr lang="en-US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52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37443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Advantages of Segmentation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 dirty="0"/>
              <a:t>Simplifies handling of growing data structures</a:t>
            </a:r>
          </a:p>
          <a:p>
            <a:r>
              <a:rPr lang="en-US" altLang="tr-TR" dirty="0"/>
              <a:t>Allows programs to be altered and recompiled independently, without re-linking and re-loading</a:t>
            </a:r>
          </a:p>
          <a:p>
            <a:r>
              <a:rPr lang="en-US" altLang="tr-TR" dirty="0"/>
              <a:t>Lends itself to sharing among processes</a:t>
            </a:r>
          </a:p>
          <a:p>
            <a:r>
              <a:rPr lang="en-US" altLang="tr-TR" dirty="0"/>
              <a:t>Lends itself to protection</a:t>
            </a:r>
          </a:p>
          <a:p>
            <a:r>
              <a:rPr lang="en-US" altLang="tr-TR" dirty="0"/>
              <a:t>Some systems combine segmentation with paging</a:t>
            </a:r>
          </a:p>
          <a:p>
            <a:endParaRPr lang="en-US" altLang="tr-TR" dirty="0"/>
          </a:p>
          <a:p>
            <a:endParaRPr lang="en-US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53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69367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Pentium II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tr-TR" sz="2000" dirty="0"/>
              <a:t>Hardware for segmentation and paging</a:t>
            </a:r>
          </a:p>
          <a:p>
            <a:pPr>
              <a:lnSpc>
                <a:spcPct val="90000"/>
              </a:lnSpc>
            </a:pPr>
            <a:r>
              <a:rPr lang="en-GB" altLang="tr-TR" sz="2000" dirty="0"/>
              <a:t>Unsegmented unpaged</a:t>
            </a:r>
          </a:p>
          <a:p>
            <a:pPr lvl="1">
              <a:lnSpc>
                <a:spcPct val="90000"/>
              </a:lnSpc>
            </a:pPr>
            <a:r>
              <a:rPr lang="en-GB" altLang="tr-TR" sz="1800" dirty="0"/>
              <a:t>virtual address = physical address</a:t>
            </a:r>
          </a:p>
          <a:p>
            <a:pPr lvl="1">
              <a:lnSpc>
                <a:spcPct val="90000"/>
              </a:lnSpc>
            </a:pPr>
            <a:r>
              <a:rPr lang="en-GB" altLang="tr-TR" sz="1800" dirty="0"/>
              <a:t>Low complexity</a:t>
            </a:r>
          </a:p>
          <a:p>
            <a:pPr lvl="1">
              <a:lnSpc>
                <a:spcPct val="90000"/>
              </a:lnSpc>
            </a:pPr>
            <a:r>
              <a:rPr lang="en-GB" altLang="tr-TR" sz="1800" dirty="0"/>
              <a:t>High performance</a:t>
            </a:r>
          </a:p>
          <a:p>
            <a:pPr>
              <a:lnSpc>
                <a:spcPct val="90000"/>
              </a:lnSpc>
            </a:pPr>
            <a:r>
              <a:rPr lang="en-GB" altLang="tr-TR" sz="2000" dirty="0"/>
              <a:t>Unsegmented paged</a:t>
            </a:r>
          </a:p>
          <a:p>
            <a:pPr lvl="1">
              <a:lnSpc>
                <a:spcPct val="90000"/>
              </a:lnSpc>
            </a:pPr>
            <a:r>
              <a:rPr lang="en-GB" altLang="tr-TR" sz="1800" dirty="0"/>
              <a:t>Memory viewed as paged linear address space</a:t>
            </a:r>
          </a:p>
          <a:p>
            <a:pPr lvl="1">
              <a:lnSpc>
                <a:spcPct val="90000"/>
              </a:lnSpc>
            </a:pPr>
            <a:r>
              <a:rPr lang="en-GB" altLang="tr-TR" sz="1800" dirty="0"/>
              <a:t>Protection and management via paging</a:t>
            </a:r>
          </a:p>
          <a:p>
            <a:pPr lvl="1">
              <a:lnSpc>
                <a:spcPct val="90000"/>
              </a:lnSpc>
            </a:pPr>
            <a:r>
              <a:rPr lang="en-GB" altLang="tr-TR" sz="1800" dirty="0"/>
              <a:t>Berkeley UNIX</a:t>
            </a:r>
          </a:p>
          <a:p>
            <a:pPr>
              <a:lnSpc>
                <a:spcPct val="90000"/>
              </a:lnSpc>
            </a:pPr>
            <a:r>
              <a:rPr lang="en-GB" altLang="tr-TR" sz="2000" dirty="0"/>
              <a:t>Segmented unpaged</a:t>
            </a:r>
          </a:p>
          <a:p>
            <a:pPr lvl="1">
              <a:lnSpc>
                <a:spcPct val="90000"/>
              </a:lnSpc>
            </a:pPr>
            <a:r>
              <a:rPr lang="en-GB" altLang="tr-TR" sz="1800" dirty="0"/>
              <a:t>Collection of local address spaces</a:t>
            </a:r>
          </a:p>
          <a:p>
            <a:pPr lvl="1">
              <a:lnSpc>
                <a:spcPct val="90000"/>
              </a:lnSpc>
            </a:pPr>
            <a:r>
              <a:rPr lang="en-GB" altLang="tr-TR" sz="1800" dirty="0"/>
              <a:t>Protection to single byte level</a:t>
            </a:r>
          </a:p>
          <a:p>
            <a:pPr lvl="1">
              <a:lnSpc>
                <a:spcPct val="90000"/>
              </a:lnSpc>
            </a:pPr>
            <a:r>
              <a:rPr lang="en-GB" altLang="tr-TR" sz="1800" dirty="0"/>
              <a:t>Translation table needed is on chip when segment is in memory</a:t>
            </a:r>
          </a:p>
          <a:p>
            <a:pPr>
              <a:lnSpc>
                <a:spcPct val="90000"/>
              </a:lnSpc>
            </a:pPr>
            <a:r>
              <a:rPr lang="en-GB" altLang="tr-TR" sz="2000" dirty="0"/>
              <a:t>Segmented paged</a:t>
            </a:r>
          </a:p>
          <a:p>
            <a:pPr lvl="1">
              <a:lnSpc>
                <a:spcPct val="90000"/>
              </a:lnSpc>
            </a:pPr>
            <a:r>
              <a:rPr lang="en-GB" altLang="tr-TR" sz="1800" dirty="0"/>
              <a:t>Segmentation used to define logical memory partitions subject to access control</a:t>
            </a:r>
          </a:p>
          <a:p>
            <a:pPr lvl="1">
              <a:lnSpc>
                <a:spcPct val="90000"/>
              </a:lnSpc>
            </a:pPr>
            <a:r>
              <a:rPr lang="en-GB" altLang="tr-TR" sz="1800" dirty="0"/>
              <a:t>Paging manages allocation of memory within partitions</a:t>
            </a:r>
          </a:p>
          <a:p>
            <a:pPr lvl="1">
              <a:lnSpc>
                <a:spcPct val="90000"/>
              </a:lnSpc>
            </a:pPr>
            <a:r>
              <a:rPr lang="en-GB" altLang="tr-TR" sz="1800" dirty="0"/>
              <a:t>Unix System V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54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71564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5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z="3600" dirty="0"/>
              <a:t>Pentium II Address </a:t>
            </a:r>
            <a:r>
              <a:rPr lang="en-GB" altLang="tr-TR" sz="3600" dirty="0" smtClean="0"/>
              <a:t>Translation</a:t>
            </a:r>
            <a:r>
              <a:rPr lang="tr-TR" altLang="tr-TR" sz="3600" dirty="0" smtClean="0"/>
              <a:t> </a:t>
            </a:r>
            <a:r>
              <a:rPr lang="en-GB" altLang="tr-TR" sz="3600" dirty="0" smtClean="0"/>
              <a:t>Mechanism</a:t>
            </a:r>
            <a:endParaRPr lang="en-GB" altLang="tr-TR" sz="3600" dirty="0"/>
          </a:p>
        </p:txBody>
      </p:sp>
      <p:pic>
        <p:nvPicPr>
          <p:cNvPr id="2867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8" t="11227" r="7735" b="22807"/>
          <a:stretch>
            <a:fillRect/>
          </a:stretch>
        </p:blipFill>
        <p:spPr bwMode="auto">
          <a:xfrm>
            <a:off x="533400" y="1420813"/>
            <a:ext cx="7696200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55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72099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Pentium II Segmentation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 dirty="0"/>
              <a:t>Each virtual address is 16-bit segment and 32-bit offset</a:t>
            </a:r>
          </a:p>
          <a:p>
            <a:r>
              <a:rPr lang="en-GB" altLang="tr-TR" dirty="0"/>
              <a:t>2 bits of segment are protection mechanism</a:t>
            </a:r>
          </a:p>
          <a:p>
            <a:r>
              <a:rPr lang="en-GB" altLang="tr-TR" dirty="0"/>
              <a:t>14 bits specify segment</a:t>
            </a:r>
          </a:p>
          <a:p>
            <a:r>
              <a:rPr lang="en-GB" altLang="tr-TR" dirty="0"/>
              <a:t>Unsegmented virtual memory 2</a:t>
            </a:r>
            <a:r>
              <a:rPr lang="en-GB" altLang="tr-TR" baseline="30000" dirty="0"/>
              <a:t>32</a:t>
            </a:r>
            <a:r>
              <a:rPr lang="en-GB" altLang="tr-TR" dirty="0"/>
              <a:t> = </a:t>
            </a:r>
            <a:r>
              <a:rPr lang="en-GB" altLang="tr-TR" dirty="0" smtClean="0"/>
              <a:t>4 </a:t>
            </a:r>
            <a:r>
              <a:rPr lang="en-GB" altLang="tr-TR" dirty="0" err="1" smtClean="0"/>
              <a:t>Gbytes</a:t>
            </a:r>
            <a:endParaRPr lang="en-GB" altLang="tr-TR" dirty="0"/>
          </a:p>
          <a:p>
            <a:r>
              <a:rPr lang="en-GB" altLang="tr-TR" dirty="0"/>
              <a:t>Segmented </a:t>
            </a:r>
            <a:r>
              <a:rPr lang="en-GB" altLang="tr-TR" dirty="0" smtClean="0"/>
              <a:t>2</a:t>
            </a:r>
            <a:r>
              <a:rPr lang="en-GB" altLang="tr-TR" baseline="30000" dirty="0" smtClean="0"/>
              <a:t>46 </a:t>
            </a:r>
            <a:r>
              <a:rPr lang="en-GB" altLang="tr-TR" dirty="0" smtClean="0"/>
              <a:t>= 64 </a:t>
            </a:r>
            <a:r>
              <a:rPr lang="en-GB" altLang="tr-TR" dirty="0"/>
              <a:t>terabytes</a:t>
            </a:r>
          </a:p>
          <a:p>
            <a:pPr lvl="1"/>
            <a:r>
              <a:rPr lang="en-GB" altLang="tr-TR" dirty="0"/>
              <a:t>Can be larger – depends on which process is active</a:t>
            </a:r>
          </a:p>
          <a:p>
            <a:pPr lvl="1"/>
            <a:r>
              <a:rPr lang="en-GB" altLang="tr-TR" dirty="0"/>
              <a:t>Half (8K segments of </a:t>
            </a:r>
            <a:r>
              <a:rPr lang="en-GB" altLang="tr-TR" dirty="0" smtClean="0"/>
              <a:t>4 </a:t>
            </a:r>
            <a:r>
              <a:rPr lang="en-GB" altLang="tr-TR" dirty="0" err="1" smtClean="0"/>
              <a:t>Gbytes</a:t>
            </a:r>
            <a:r>
              <a:rPr lang="en-GB" altLang="tr-TR" dirty="0"/>
              <a:t>) is global</a:t>
            </a:r>
          </a:p>
          <a:p>
            <a:pPr lvl="1"/>
            <a:r>
              <a:rPr lang="en-GB" altLang="tr-TR" dirty="0"/>
              <a:t>Half is local and distinct for each process</a:t>
            </a:r>
          </a:p>
          <a:p>
            <a:pPr lvl="1"/>
            <a:endParaRPr lang="en-GB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56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18717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Pentium II Protection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 dirty="0"/>
              <a:t>Protection bits give 4 levels of privilege</a:t>
            </a:r>
          </a:p>
          <a:p>
            <a:pPr lvl="1"/>
            <a:r>
              <a:rPr lang="en-GB" altLang="tr-TR" dirty="0"/>
              <a:t>0 most protected, 3 least</a:t>
            </a:r>
          </a:p>
          <a:p>
            <a:pPr lvl="1"/>
            <a:r>
              <a:rPr lang="en-GB" altLang="tr-TR" dirty="0"/>
              <a:t>Use of levels software dependent</a:t>
            </a:r>
          </a:p>
          <a:p>
            <a:pPr lvl="1"/>
            <a:r>
              <a:rPr lang="en-GB" altLang="tr-TR" dirty="0"/>
              <a:t>Usually level 3 for applications, level 1 for O/S and level 0 for kernel (level 2 not used)</a:t>
            </a:r>
          </a:p>
          <a:p>
            <a:pPr lvl="1"/>
            <a:r>
              <a:rPr lang="en-GB" altLang="tr-TR" dirty="0"/>
              <a:t>Level 2 may be used for apps that have internal security e.g. database</a:t>
            </a:r>
          </a:p>
          <a:p>
            <a:pPr lvl="1"/>
            <a:r>
              <a:rPr lang="en-GB" altLang="tr-TR" dirty="0"/>
              <a:t>Some instructions only work in level 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57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60394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9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Pentium II Paging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altLang="tr-TR" dirty="0"/>
              <a:t>Segmentation may be disabled</a:t>
            </a:r>
          </a:p>
          <a:p>
            <a:pPr lvl="1"/>
            <a:r>
              <a:rPr lang="en-GB" altLang="tr-TR" dirty="0"/>
              <a:t>In which case linear address space is used</a:t>
            </a:r>
          </a:p>
          <a:p>
            <a:r>
              <a:rPr lang="en-GB" altLang="tr-TR" dirty="0"/>
              <a:t>Two level page table lookup</a:t>
            </a:r>
          </a:p>
          <a:p>
            <a:pPr lvl="1"/>
            <a:r>
              <a:rPr lang="en-GB" altLang="tr-TR" dirty="0"/>
              <a:t>First, page directory</a:t>
            </a:r>
          </a:p>
          <a:p>
            <a:pPr lvl="2"/>
            <a:r>
              <a:rPr lang="en-GB" altLang="tr-TR" dirty="0"/>
              <a:t>1024 entries max</a:t>
            </a:r>
          </a:p>
          <a:p>
            <a:pPr lvl="2"/>
            <a:r>
              <a:rPr lang="en-GB" altLang="tr-TR" dirty="0"/>
              <a:t>Splits 4G linear memory into 1024 page groups of 4Mbyte</a:t>
            </a:r>
          </a:p>
          <a:p>
            <a:pPr lvl="2"/>
            <a:r>
              <a:rPr lang="en-GB" altLang="tr-TR" dirty="0"/>
              <a:t>Each page table has 1024 entries corresponding to 4Kbyte pages</a:t>
            </a:r>
          </a:p>
          <a:p>
            <a:pPr lvl="2"/>
            <a:r>
              <a:rPr lang="en-GB" altLang="tr-TR" dirty="0"/>
              <a:t>Can use one page directory for all processes, one per process or mixture</a:t>
            </a:r>
          </a:p>
          <a:p>
            <a:pPr lvl="2"/>
            <a:r>
              <a:rPr lang="en-GB" altLang="tr-TR" dirty="0"/>
              <a:t>Page directory for current process always in memory</a:t>
            </a:r>
          </a:p>
          <a:p>
            <a:pPr lvl="1"/>
            <a:r>
              <a:rPr lang="en-GB" altLang="tr-TR" dirty="0"/>
              <a:t>Use TLB holding 32 page table entries</a:t>
            </a:r>
          </a:p>
          <a:p>
            <a:pPr lvl="1"/>
            <a:r>
              <a:rPr lang="en-GB" altLang="tr-TR" dirty="0"/>
              <a:t>Two page sizes available 4k or 4M</a:t>
            </a:r>
          </a:p>
          <a:p>
            <a:pPr lvl="1"/>
            <a:endParaRPr lang="en-GB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58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97658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7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z="3600" dirty="0"/>
              <a:t>PowerPC Memory Management Hardware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GB" altLang="tr-TR" dirty="0"/>
              <a:t>32 bit – paging with simple segmentation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64 bit paging with more powerful segmentation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Or, both do block address translation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Map 4 large blocks of instructions &amp; 4 of memory to bypass paging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e.g. OS tables or graphics frame buffers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32 bit effective address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12 bit byte selector </a:t>
            </a:r>
          </a:p>
          <a:p>
            <a:pPr lvl="2">
              <a:lnSpc>
                <a:spcPct val="90000"/>
              </a:lnSpc>
            </a:pPr>
            <a:r>
              <a:rPr lang="en-GB" altLang="tr-TR" dirty="0"/>
              <a:t>=4kbyte pages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16 bit page id</a:t>
            </a:r>
          </a:p>
          <a:p>
            <a:pPr lvl="2">
              <a:lnSpc>
                <a:spcPct val="90000"/>
              </a:lnSpc>
            </a:pPr>
            <a:r>
              <a:rPr lang="en-GB" altLang="tr-TR" dirty="0"/>
              <a:t>64k pages per segment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4 bits indicate one of 16 segment registers</a:t>
            </a:r>
          </a:p>
          <a:p>
            <a:pPr lvl="2">
              <a:lnSpc>
                <a:spcPct val="90000"/>
              </a:lnSpc>
            </a:pPr>
            <a:r>
              <a:rPr lang="en-GB" altLang="tr-TR" dirty="0"/>
              <a:t>Segment registers under OS control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59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19500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Layers and Views of a Computer System</a:t>
            </a:r>
          </a:p>
        </p:txBody>
      </p:sp>
      <p:pic>
        <p:nvPicPr>
          <p:cNvPr id="1843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18" t="18521" r="25029" b="29376"/>
          <a:stretch>
            <a:fillRect/>
          </a:stretch>
        </p:blipFill>
        <p:spPr bwMode="auto">
          <a:xfrm>
            <a:off x="2195736" y="1036215"/>
            <a:ext cx="5127625" cy="5488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5938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z="3200" dirty="0"/>
              <a:t>PowerPC 32-bit Memory </a:t>
            </a:r>
            <a:r>
              <a:rPr lang="en-GB" altLang="tr-TR" sz="3200" dirty="0" smtClean="0"/>
              <a:t>Management</a:t>
            </a:r>
            <a:r>
              <a:rPr lang="tr-TR" altLang="tr-TR" sz="3200" dirty="0" smtClean="0"/>
              <a:t> </a:t>
            </a:r>
            <a:r>
              <a:rPr lang="en-GB" altLang="tr-TR" sz="3200" dirty="0" smtClean="0"/>
              <a:t>Formats</a:t>
            </a:r>
            <a:endParaRPr lang="en-GB" altLang="tr-TR" sz="3200" dirty="0"/>
          </a:p>
        </p:txBody>
      </p:sp>
      <p:pic>
        <p:nvPicPr>
          <p:cNvPr id="2969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01" t="20732" r="10985" b="29404"/>
          <a:stretch>
            <a:fillRect/>
          </a:stretch>
        </p:blipFill>
        <p:spPr bwMode="auto">
          <a:xfrm>
            <a:off x="1219200" y="1111250"/>
            <a:ext cx="6781800" cy="541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60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48223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PowerPC 32-bit Address Translation</a:t>
            </a:r>
          </a:p>
        </p:txBody>
      </p:sp>
      <p:pic>
        <p:nvPicPr>
          <p:cNvPr id="2990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5" t="5556" r="7820" b="13144"/>
          <a:stretch>
            <a:fillRect/>
          </a:stretch>
        </p:blipFill>
        <p:spPr bwMode="auto">
          <a:xfrm>
            <a:off x="1763688" y="1066800"/>
            <a:ext cx="5328592" cy="545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61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83894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62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94098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Operating System Services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 dirty="0"/>
              <a:t>Program creation</a:t>
            </a:r>
          </a:p>
          <a:p>
            <a:r>
              <a:rPr lang="en-US" altLang="tr-TR" dirty="0"/>
              <a:t>Program execution</a:t>
            </a:r>
          </a:p>
          <a:p>
            <a:r>
              <a:rPr lang="en-US" altLang="tr-TR" dirty="0"/>
              <a:t>Access to I/O devices</a:t>
            </a:r>
          </a:p>
          <a:p>
            <a:r>
              <a:rPr lang="en-US" altLang="tr-TR" dirty="0"/>
              <a:t>Controlled access to files</a:t>
            </a:r>
          </a:p>
          <a:p>
            <a:r>
              <a:rPr lang="en-US" altLang="tr-TR" dirty="0"/>
              <a:t>System access</a:t>
            </a:r>
          </a:p>
          <a:p>
            <a:r>
              <a:rPr lang="en-US" altLang="tr-TR" dirty="0"/>
              <a:t>Error detection and response</a:t>
            </a:r>
          </a:p>
          <a:p>
            <a:r>
              <a:rPr lang="en-US" altLang="tr-TR" dirty="0"/>
              <a:t>Accounting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57443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O/S as a Resource Manager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tr-TR" altLang="tr-TR" dirty="0"/>
              <a:t>A </a:t>
            </a:r>
            <a:r>
              <a:rPr lang="tr-TR" altLang="tr-TR" dirty="0" err="1"/>
              <a:t>computer</a:t>
            </a:r>
            <a:r>
              <a:rPr lang="tr-TR" altLang="tr-TR" dirty="0"/>
              <a:t> is a set of </a:t>
            </a:r>
            <a:r>
              <a:rPr lang="tr-TR" altLang="tr-TR" dirty="0" err="1"/>
              <a:t>resources</a:t>
            </a:r>
            <a:r>
              <a:rPr lang="tr-TR" altLang="tr-TR" dirty="0"/>
              <a:t> </a:t>
            </a:r>
            <a:r>
              <a:rPr lang="tr-TR" altLang="tr-TR" dirty="0" err="1"/>
              <a:t>for</a:t>
            </a:r>
            <a:r>
              <a:rPr lang="tr-TR" altLang="tr-TR" dirty="0"/>
              <a:t>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movement</a:t>
            </a:r>
            <a:r>
              <a:rPr lang="tr-TR" altLang="tr-TR" dirty="0"/>
              <a:t>, </a:t>
            </a:r>
            <a:r>
              <a:rPr lang="tr-TR" altLang="tr-TR" dirty="0" err="1"/>
              <a:t>storage</a:t>
            </a:r>
            <a:r>
              <a:rPr lang="tr-TR" altLang="tr-TR" dirty="0"/>
              <a:t>, </a:t>
            </a:r>
            <a:r>
              <a:rPr lang="tr-TR" altLang="tr-TR" dirty="0" err="1"/>
              <a:t>and</a:t>
            </a:r>
            <a:r>
              <a:rPr lang="tr-TR" altLang="tr-TR" dirty="0"/>
              <a:t> </a:t>
            </a:r>
            <a:r>
              <a:rPr lang="tr-TR" altLang="tr-TR" dirty="0" err="1"/>
              <a:t>processing</a:t>
            </a:r>
            <a:r>
              <a:rPr lang="tr-TR" altLang="tr-TR" dirty="0"/>
              <a:t> of data </a:t>
            </a:r>
            <a:r>
              <a:rPr lang="tr-TR" altLang="tr-TR" dirty="0" err="1"/>
              <a:t>and</a:t>
            </a:r>
            <a:r>
              <a:rPr lang="tr-TR" altLang="tr-TR" dirty="0"/>
              <a:t> </a:t>
            </a:r>
            <a:r>
              <a:rPr lang="tr-TR" altLang="tr-TR" dirty="0" err="1"/>
              <a:t>for</a:t>
            </a:r>
            <a:r>
              <a:rPr lang="tr-TR" altLang="tr-TR" dirty="0"/>
              <a:t>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control</a:t>
            </a:r>
            <a:r>
              <a:rPr lang="tr-TR" altLang="tr-TR" dirty="0"/>
              <a:t> of </a:t>
            </a:r>
            <a:r>
              <a:rPr lang="tr-TR" altLang="tr-TR" dirty="0" err="1"/>
              <a:t>these</a:t>
            </a:r>
            <a:r>
              <a:rPr lang="tr-TR" altLang="tr-TR" dirty="0"/>
              <a:t> </a:t>
            </a:r>
            <a:r>
              <a:rPr lang="tr-TR" altLang="tr-TR" dirty="0" err="1"/>
              <a:t>functions</a:t>
            </a:r>
            <a:endParaRPr lang="en-US" altLang="tr-TR" dirty="0"/>
          </a:p>
          <a:p>
            <a:r>
              <a:rPr lang="tr-TR" altLang="tr-TR" dirty="0" err="1"/>
              <a:t>The</a:t>
            </a:r>
            <a:r>
              <a:rPr lang="tr-TR" altLang="tr-TR" dirty="0"/>
              <a:t> O/S is </a:t>
            </a:r>
            <a:r>
              <a:rPr lang="tr-TR" altLang="tr-TR" dirty="0" err="1"/>
              <a:t>responsible</a:t>
            </a:r>
            <a:r>
              <a:rPr lang="tr-TR" altLang="tr-TR" dirty="0"/>
              <a:t> </a:t>
            </a:r>
            <a:r>
              <a:rPr lang="tr-TR" altLang="tr-TR" dirty="0" err="1"/>
              <a:t>for</a:t>
            </a:r>
            <a:r>
              <a:rPr lang="tr-TR" altLang="tr-TR" dirty="0"/>
              <a:t> </a:t>
            </a:r>
            <a:r>
              <a:rPr lang="tr-TR" altLang="tr-TR" dirty="0" err="1"/>
              <a:t>managing</a:t>
            </a:r>
            <a:r>
              <a:rPr lang="tr-TR" altLang="tr-TR" dirty="0"/>
              <a:t> </a:t>
            </a:r>
            <a:r>
              <a:rPr lang="tr-TR" altLang="tr-TR" dirty="0" err="1"/>
              <a:t>these</a:t>
            </a:r>
            <a:r>
              <a:rPr lang="tr-TR" altLang="tr-TR" dirty="0"/>
              <a:t> </a:t>
            </a:r>
            <a:r>
              <a:rPr lang="tr-TR" altLang="tr-TR" dirty="0" err="1"/>
              <a:t>resources</a:t>
            </a:r>
            <a:endParaRPr lang="en-US" altLang="tr-TR" dirty="0"/>
          </a:p>
          <a:p>
            <a:r>
              <a:rPr lang="tr-TR" altLang="tr-TR" dirty="0"/>
              <a:t>O/S is a program </a:t>
            </a:r>
            <a:r>
              <a:rPr lang="tr-TR" altLang="tr-TR" dirty="0" err="1"/>
              <a:t>executed</a:t>
            </a:r>
            <a:r>
              <a:rPr lang="tr-TR" altLang="tr-TR" dirty="0"/>
              <a:t> </a:t>
            </a:r>
            <a:r>
              <a:rPr lang="tr-TR" altLang="tr-TR" dirty="0" err="1"/>
              <a:t>by</a:t>
            </a:r>
            <a:r>
              <a:rPr lang="tr-TR" altLang="tr-TR" dirty="0"/>
              <a:t>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processor</a:t>
            </a:r>
            <a:endParaRPr lang="en-US" altLang="tr-TR" dirty="0"/>
          </a:p>
          <a:p>
            <a:r>
              <a:rPr lang="tr-TR" altLang="tr-TR" dirty="0" err="1"/>
              <a:t>The</a:t>
            </a:r>
            <a:r>
              <a:rPr lang="tr-TR" altLang="tr-TR" dirty="0"/>
              <a:t> O/S </a:t>
            </a:r>
            <a:r>
              <a:rPr lang="tr-TR" altLang="tr-TR" dirty="0" err="1"/>
              <a:t>frequently</a:t>
            </a:r>
            <a:r>
              <a:rPr lang="tr-TR" altLang="tr-TR" dirty="0"/>
              <a:t> </a:t>
            </a:r>
            <a:r>
              <a:rPr lang="tr-TR" altLang="tr-TR" dirty="0" err="1"/>
              <a:t>relinquishes</a:t>
            </a:r>
            <a:r>
              <a:rPr lang="tr-TR" altLang="tr-TR" dirty="0"/>
              <a:t> </a:t>
            </a:r>
            <a:r>
              <a:rPr lang="tr-TR" altLang="tr-TR" dirty="0" err="1"/>
              <a:t>control</a:t>
            </a:r>
            <a:r>
              <a:rPr lang="tr-TR" altLang="tr-TR" dirty="0"/>
              <a:t> </a:t>
            </a:r>
            <a:r>
              <a:rPr lang="tr-TR" altLang="tr-TR" dirty="0" err="1"/>
              <a:t>and</a:t>
            </a:r>
            <a:r>
              <a:rPr lang="tr-TR" altLang="tr-TR" dirty="0"/>
              <a:t> </a:t>
            </a:r>
            <a:r>
              <a:rPr lang="tr-TR" altLang="tr-TR" dirty="0" err="1"/>
              <a:t>must</a:t>
            </a:r>
            <a:r>
              <a:rPr lang="tr-TR" altLang="tr-TR" dirty="0"/>
              <a:t> </a:t>
            </a:r>
            <a:r>
              <a:rPr lang="tr-TR" altLang="tr-TR" dirty="0" err="1"/>
              <a:t>depend</a:t>
            </a:r>
            <a:r>
              <a:rPr lang="tr-TR" altLang="tr-TR" dirty="0"/>
              <a:t> on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processor</a:t>
            </a:r>
            <a:r>
              <a:rPr lang="tr-TR" altLang="tr-TR" dirty="0"/>
              <a:t> </a:t>
            </a:r>
            <a:r>
              <a:rPr lang="tr-TR" altLang="tr-TR" dirty="0" err="1"/>
              <a:t>to</a:t>
            </a:r>
            <a:r>
              <a:rPr lang="tr-TR" altLang="tr-TR" dirty="0"/>
              <a:t> </a:t>
            </a:r>
            <a:r>
              <a:rPr lang="tr-TR" altLang="tr-TR" dirty="0" err="1"/>
              <a:t>allow</a:t>
            </a:r>
            <a:r>
              <a:rPr lang="tr-TR" altLang="tr-TR" dirty="0"/>
              <a:t> it </a:t>
            </a:r>
            <a:r>
              <a:rPr lang="tr-TR" altLang="tr-TR" dirty="0" err="1"/>
              <a:t>to</a:t>
            </a:r>
            <a:r>
              <a:rPr lang="tr-TR" altLang="tr-TR" dirty="0"/>
              <a:t> </a:t>
            </a:r>
            <a:r>
              <a:rPr lang="tr-TR" altLang="tr-TR" dirty="0" err="1"/>
              <a:t>regain</a:t>
            </a:r>
            <a:r>
              <a:rPr lang="tr-TR" altLang="tr-TR" dirty="0"/>
              <a:t> </a:t>
            </a:r>
            <a:r>
              <a:rPr lang="tr-TR" altLang="tr-TR" dirty="0" err="1"/>
              <a:t>control</a:t>
            </a:r>
            <a:endParaRPr lang="en-US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8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72042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Main</a:t>
            </a:r>
            <a:r>
              <a:rPr lang="en-US" altLang="tr-TR"/>
              <a:t> Resource</a:t>
            </a:r>
            <a:r>
              <a:rPr lang="tr-TR" altLang="tr-TR"/>
              <a:t>s</a:t>
            </a:r>
            <a:r>
              <a:rPr lang="en-US" altLang="tr-TR"/>
              <a:t> manage</a:t>
            </a:r>
            <a:r>
              <a:rPr lang="tr-TR" altLang="tr-TR"/>
              <a:t>d by the O/S</a:t>
            </a:r>
            <a:endParaRPr lang="en-US" altLang="tr-TR"/>
          </a:p>
        </p:txBody>
      </p:sp>
      <p:pic>
        <p:nvPicPr>
          <p:cNvPr id="1904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4" t="5507" r="5495" b="13094"/>
          <a:stretch>
            <a:fillRect/>
          </a:stretch>
        </p:blipFill>
        <p:spPr bwMode="auto">
          <a:xfrm>
            <a:off x="838200" y="1135064"/>
            <a:ext cx="7315200" cy="538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9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5614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10457</TotalTime>
  <Words>2013</Words>
  <Application>Microsoft Office PowerPoint</Application>
  <PresentationFormat>Letter Paper (8.5x11 in)</PresentationFormat>
  <Paragraphs>467</Paragraphs>
  <Slides>62</Slides>
  <Notes>55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5" baseType="lpstr">
      <vt:lpstr>Arial</vt:lpstr>
      <vt:lpstr>Times New Roman</vt:lpstr>
      <vt:lpstr>Bahcesehir master slide</vt:lpstr>
      <vt:lpstr>Computer Architecture</vt:lpstr>
      <vt:lpstr>Computer Architecture</vt:lpstr>
      <vt:lpstr>Outline</vt:lpstr>
      <vt:lpstr>Operating System</vt:lpstr>
      <vt:lpstr>Objectives and Functions of OS</vt:lpstr>
      <vt:lpstr>Layers and Views of a Computer System</vt:lpstr>
      <vt:lpstr>Operating System Services</vt:lpstr>
      <vt:lpstr>O/S as a Resource Manager</vt:lpstr>
      <vt:lpstr>Main Resources managed by the O/S</vt:lpstr>
      <vt:lpstr>Types of Operating System</vt:lpstr>
      <vt:lpstr>Early Systems</vt:lpstr>
      <vt:lpstr>Simple Batch Systems</vt:lpstr>
      <vt:lpstr>Memory Layout for Resident Monitor</vt:lpstr>
      <vt:lpstr>Job Control Language</vt:lpstr>
      <vt:lpstr>Desirable Hardware Features</vt:lpstr>
      <vt:lpstr>Multi-programmed Batch Systems</vt:lpstr>
      <vt:lpstr>Single vs Multi-Programming</vt:lpstr>
      <vt:lpstr>Single vs Multi-Programming</vt:lpstr>
      <vt:lpstr>Example- benefits of mutiprogramming</vt:lpstr>
      <vt:lpstr>Utilization histograms</vt:lpstr>
      <vt:lpstr>Effects of Multiprogramming on Resource Utilization</vt:lpstr>
      <vt:lpstr>Time Sharing Systems</vt:lpstr>
      <vt:lpstr>Scheduling</vt:lpstr>
      <vt:lpstr>Long Term Scheduling</vt:lpstr>
      <vt:lpstr>Medium Term Scheduling</vt:lpstr>
      <vt:lpstr>Short Term Scheduler</vt:lpstr>
      <vt:lpstr>Five State Process Model</vt:lpstr>
      <vt:lpstr>Process Control Block</vt:lpstr>
      <vt:lpstr>Scheduling Example</vt:lpstr>
      <vt:lpstr>Key Elements of O/S for Multiprogramming</vt:lpstr>
      <vt:lpstr>Queuing Diagram Representation of Process Scheduling</vt:lpstr>
      <vt:lpstr>Memory Management</vt:lpstr>
      <vt:lpstr>Swapping</vt:lpstr>
      <vt:lpstr>What is Swapping?</vt:lpstr>
      <vt:lpstr>Use of Swapping</vt:lpstr>
      <vt:lpstr>Partitioning</vt:lpstr>
      <vt:lpstr>Fixed Partitioning</vt:lpstr>
      <vt:lpstr>Variable Sized Partitions (1)</vt:lpstr>
      <vt:lpstr>Variable Sized Partitions (2)</vt:lpstr>
      <vt:lpstr>Effect of Dynamic Partitioning</vt:lpstr>
      <vt:lpstr>Relocation</vt:lpstr>
      <vt:lpstr>Paging</vt:lpstr>
      <vt:lpstr>Allocation of Free Frames</vt:lpstr>
      <vt:lpstr>Logical and Physical Addresses - Paging</vt:lpstr>
      <vt:lpstr>Virtual Memory</vt:lpstr>
      <vt:lpstr>Thrashing</vt:lpstr>
      <vt:lpstr>Bonus</vt:lpstr>
      <vt:lpstr>Inverted Page Table Structure</vt:lpstr>
      <vt:lpstr>Translation Lookaside Buffer</vt:lpstr>
      <vt:lpstr>TLB Operation</vt:lpstr>
      <vt:lpstr>TLB and Cache Operation</vt:lpstr>
      <vt:lpstr>Segmentation</vt:lpstr>
      <vt:lpstr>Advantages of Segmentation</vt:lpstr>
      <vt:lpstr>Pentium II</vt:lpstr>
      <vt:lpstr>Pentium II Address Translation Mechanism</vt:lpstr>
      <vt:lpstr>Pentium II Segmentation</vt:lpstr>
      <vt:lpstr>Pentium II Protection</vt:lpstr>
      <vt:lpstr>Pentium II Paging</vt:lpstr>
      <vt:lpstr>PowerPC Memory Management Hardware</vt:lpstr>
      <vt:lpstr>PowerPC 32-bit Memory Management Formats</vt:lpstr>
      <vt:lpstr>PowerPC 32-bit Address Translation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UTP Cable Connectors</dc:title>
  <dc:creator>N AYDIN</dc:creator>
  <cp:lastModifiedBy>Nizamettin AYDIN</cp:lastModifiedBy>
  <cp:revision>557</cp:revision>
  <dcterms:created xsi:type="dcterms:W3CDTF">2004-11-05T11:30:37Z</dcterms:created>
  <dcterms:modified xsi:type="dcterms:W3CDTF">2018-12-16T15:41:37Z</dcterms:modified>
</cp:coreProperties>
</file>