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421" r:id="rId2"/>
    <p:sldId id="688" r:id="rId3"/>
    <p:sldId id="661" r:id="rId4"/>
    <p:sldId id="691" r:id="rId5"/>
    <p:sldId id="692" r:id="rId6"/>
    <p:sldId id="693" r:id="rId7"/>
    <p:sldId id="694" r:id="rId8"/>
    <p:sldId id="695" r:id="rId9"/>
    <p:sldId id="696" r:id="rId10"/>
    <p:sldId id="697" r:id="rId11"/>
    <p:sldId id="698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6" r:id="rId20"/>
    <p:sldId id="707" r:id="rId21"/>
    <p:sldId id="708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717" r:id="rId31"/>
    <p:sldId id="718" r:id="rId32"/>
    <p:sldId id="720" r:id="rId33"/>
    <p:sldId id="721" r:id="rId34"/>
    <p:sldId id="722" r:id="rId35"/>
    <p:sldId id="723" r:id="rId36"/>
    <p:sldId id="724" r:id="rId37"/>
    <p:sldId id="725" r:id="rId38"/>
    <p:sldId id="726" r:id="rId39"/>
    <p:sldId id="727" r:id="rId40"/>
    <p:sldId id="728" r:id="rId41"/>
    <p:sldId id="729" r:id="rId42"/>
    <p:sldId id="730" r:id="rId43"/>
    <p:sldId id="731" r:id="rId44"/>
    <p:sldId id="732" r:id="rId45"/>
    <p:sldId id="733" r:id="rId46"/>
    <p:sldId id="734" r:id="rId47"/>
    <p:sldId id="735" r:id="rId48"/>
    <p:sldId id="737" r:id="rId49"/>
    <p:sldId id="739" r:id="rId50"/>
    <p:sldId id="740" r:id="rId51"/>
    <p:sldId id="741" r:id="rId52"/>
    <p:sldId id="742" r:id="rId53"/>
    <p:sldId id="743" r:id="rId54"/>
    <p:sldId id="744" r:id="rId55"/>
    <p:sldId id="745" r:id="rId56"/>
    <p:sldId id="746" r:id="rId57"/>
    <p:sldId id="747" r:id="rId58"/>
    <p:sldId id="748" r:id="rId59"/>
    <p:sldId id="749" r:id="rId60"/>
    <p:sldId id="750" r:id="rId61"/>
    <p:sldId id="751" r:id="rId62"/>
    <p:sldId id="752" r:id="rId63"/>
    <p:sldId id="753" r:id="rId64"/>
    <p:sldId id="754" r:id="rId65"/>
    <p:sldId id="755" r:id="rId66"/>
    <p:sldId id="756" r:id="rId67"/>
    <p:sldId id="757" r:id="rId68"/>
    <p:sldId id="758" r:id="rId69"/>
    <p:sldId id="689" r:id="rId70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9" autoAdjust="0"/>
    <p:restoredTop sz="94788" autoAdjust="0"/>
  </p:normalViewPr>
  <p:slideViewPr>
    <p:cSldViewPr>
      <p:cViewPr varScale="1">
        <p:scale>
          <a:sx n="92" d="100"/>
          <a:sy n="92" d="100"/>
        </p:scale>
        <p:origin x="35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22.xml"/><Relationship Id="rId18" Type="http://schemas.openxmlformats.org/officeDocument/2006/relationships/slide" Target="slides/slide28.xml"/><Relationship Id="rId26" Type="http://schemas.openxmlformats.org/officeDocument/2006/relationships/slide" Target="slides/slide37.xml"/><Relationship Id="rId39" Type="http://schemas.openxmlformats.org/officeDocument/2006/relationships/slide" Target="slides/slide58.xml"/><Relationship Id="rId21" Type="http://schemas.openxmlformats.org/officeDocument/2006/relationships/slide" Target="slides/slide32.xml"/><Relationship Id="rId34" Type="http://schemas.openxmlformats.org/officeDocument/2006/relationships/slide" Target="slides/slide52.xml"/><Relationship Id="rId42" Type="http://schemas.openxmlformats.org/officeDocument/2006/relationships/slide" Target="slides/slide61.xml"/><Relationship Id="rId7" Type="http://schemas.openxmlformats.org/officeDocument/2006/relationships/slide" Target="slides/slide13.xml"/><Relationship Id="rId2" Type="http://schemas.openxmlformats.org/officeDocument/2006/relationships/slide" Target="slides/slide6.xml"/><Relationship Id="rId16" Type="http://schemas.openxmlformats.org/officeDocument/2006/relationships/slide" Target="slides/slide26.xml"/><Relationship Id="rId29" Type="http://schemas.openxmlformats.org/officeDocument/2006/relationships/slide" Target="slides/slide43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20.xml"/><Relationship Id="rId24" Type="http://schemas.openxmlformats.org/officeDocument/2006/relationships/slide" Target="slides/slide35.xml"/><Relationship Id="rId32" Type="http://schemas.openxmlformats.org/officeDocument/2006/relationships/slide" Target="slides/slide49.xml"/><Relationship Id="rId37" Type="http://schemas.openxmlformats.org/officeDocument/2006/relationships/slide" Target="slides/slide55.xml"/><Relationship Id="rId40" Type="http://schemas.openxmlformats.org/officeDocument/2006/relationships/slide" Target="slides/slide59.xml"/><Relationship Id="rId45" Type="http://schemas.openxmlformats.org/officeDocument/2006/relationships/slide" Target="slides/slide66.xml"/><Relationship Id="rId5" Type="http://schemas.openxmlformats.org/officeDocument/2006/relationships/slide" Target="slides/slide10.xml"/><Relationship Id="rId15" Type="http://schemas.openxmlformats.org/officeDocument/2006/relationships/slide" Target="slides/slide25.xml"/><Relationship Id="rId23" Type="http://schemas.openxmlformats.org/officeDocument/2006/relationships/slide" Target="slides/slide34.xml"/><Relationship Id="rId28" Type="http://schemas.openxmlformats.org/officeDocument/2006/relationships/slide" Target="slides/slide41.xml"/><Relationship Id="rId36" Type="http://schemas.openxmlformats.org/officeDocument/2006/relationships/slide" Target="slides/slide54.xml"/><Relationship Id="rId10" Type="http://schemas.openxmlformats.org/officeDocument/2006/relationships/slide" Target="slides/slide18.xml"/><Relationship Id="rId19" Type="http://schemas.openxmlformats.org/officeDocument/2006/relationships/slide" Target="slides/slide29.xml"/><Relationship Id="rId31" Type="http://schemas.openxmlformats.org/officeDocument/2006/relationships/slide" Target="slides/slide47.xml"/><Relationship Id="rId44" Type="http://schemas.openxmlformats.org/officeDocument/2006/relationships/slide" Target="slides/slide64.xml"/><Relationship Id="rId4" Type="http://schemas.openxmlformats.org/officeDocument/2006/relationships/slide" Target="slides/slide9.xml"/><Relationship Id="rId9" Type="http://schemas.openxmlformats.org/officeDocument/2006/relationships/slide" Target="slides/slide17.xml"/><Relationship Id="rId14" Type="http://schemas.openxmlformats.org/officeDocument/2006/relationships/slide" Target="slides/slide24.xml"/><Relationship Id="rId22" Type="http://schemas.openxmlformats.org/officeDocument/2006/relationships/slide" Target="slides/slide33.xml"/><Relationship Id="rId27" Type="http://schemas.openxmlformats.org/officeDocument/2006/relationships/slide" Target="slides/slide39.xml"/><Relationship Id="rId30" Type="http://schemas.openxmlformats.org/officeDocument/2006/relationships/slide" Target="slides/slide45.xml"/><Relationship Id="rId35" Type="http://schemas.openxmlformats.org/officeDocument/2006/relationships/slide" Target="slides/slide53.xml"/><Relationship Id="rId43" Type="http://schemas.openxmlformats.org/officeDocument/2006/relationships/slide" Target="slides/slide63.xml"/><Relationship Id="rId8" Type="http://schemas.openxmlformats.org/officeDocument/2006/relationships/slide" Target="slides/slide15.xml"/><Relationship Id="rId3" Type="http://schemas.openxmlformats.org/officeDocument/2006/relationships/slide" Target="slides/slide8.xml"/><Relationship Id="rId12" Type="http://schemas.openxmlformats.org/officeDocument/2006/relationships/slide" Target="slides/slide21.xml"/><Relationship Id="rId17" Type="http://schemas.openxmlformats.org/officeDocument/2006/relationships/slide" Target="slides/slide27.xml"/><Relationship Id="rId25" Type="http://schemas.openxmlformats.org/officeDocument/2006/relationships/slide" Target="slides/slide36.xml"/><Relationship Id="rId33" Type="http://schemas.openxmlformats.org/officeDocument/2006/relationships/slide" Target="slides/slide50.xml"/><Relationship Id="rId38" Type="http://schemas.openxmlformats.org/officeDocument/2006/relationships/slide" Target="slides/slide57.xml"/><Relationship Id="rId20" Type="http://schemas.openxmlformats.org/officeDocument/2006/relationships/slide" Target="slides/slide30.xml"/><Relationship Id="rId41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D729F-E10E-4E1F-A8D8-235856D3B6FF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84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99207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433CA-BDB4-40BD-974A-CE2039231845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85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008720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C8FA7-5E86-46AF-BD6F-90B00585CC72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23501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81A2B-5EDA-46C0-9ABB-00613338F44D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185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82839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71ACB-B66E-4325-BEC6-2D1F07193C39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85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36625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C42D4-90D5-42E2-9FC8-97FBE8AC88E3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86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73859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F1E99-29B5-471F-A7E2-D9F3A28569BE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186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8250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EB60D-B1D3-497A-B379-53637DE2A4CC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86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64215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C8FAD-2D30-4AA3-B756-40D2DBC39281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87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9065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3A2EE-511A-4698-9229-73F3F56987F2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87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4913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076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9F83D-4EEC-4E7A-943E-777F628D23A4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187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15418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A4C3D-79E9-4470-AFA2-2D7899621D4D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187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82701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84460-EB72-4419-8EA8-1E0D5ABE5A49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188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844032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E5C2-566B-47F4-978C-996275E07F24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188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07010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B0587-B049-447B-B128-64C6773C8B34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88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22512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AD583-3832-48D3-8CA4-F3A608470F67}" type="slidenum">
              <a:rPr lang="en-US" altLang="tr-TR"/>
              <a:pPr/>
              <a:t>47</a:t>
            </a:fld>
            <a:endParaRPr lang="en-US" altLang="tr-TR"/>
          </a:p>
        </p:txBody>
      </p:sp>
      <p:sp>
        <p:nvSpPr>
          <p:cNvPr id="190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553460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675AB-6D3F-4FAB-8160-B3F8603B71B9}" type="slidenum">
              <a:rPr lang="en-US" altLang="tr-TR"/>
              <a:pPr/>
              <a:t>48</a:t>
            </a:fld>
            <a:endParaRPr lang="en-US" altLang="tr-TR"/>
          </a:p>
        </p:txBody>
      </p:sp>
      <p:sp>
        <p:nvSpPr>
          <p:cNvPr id="190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2498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D0106-7FCF-4E7D-9326-1F7856A07775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82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77326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B874A-2EEB-44D0-90C0-2FF003E7B316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83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86563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74616-5337-4A87-B3E6-3FAF5D765C79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83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316456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698E1-A0E7-41AB-BCF8-8BAE5495E3B5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83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46075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4E4A2-1B4B-419C-90FF-4649686D76B6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83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29844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B6974-43E7-4933-8628-8F68165696F7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83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72078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Tightly Coupled - NUMA</a:t>
            </a:r>
          </a:p>
        </p:txBody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178800" cy="5076825"/>
          </a:xfrm>
        </p:spPr>
        <p:txBody>
          <a:bodyPr/>
          <a:lstStyle/>
          <a:p>
            <a:r>
              <a:rPr lang="en-US" altLang="tr-TR"/>
              <a:t>Nonuniform memory access</a:t>
            </a:r>
            <a:endParaRPr lang="tr-TR" altLang="tr-TR"/>
          </a:p>
          <a:p>
            <a:endParaRPr lang="en-US" altLang="tr-TR"/>
          </a:p>
          <a:p>
            <a:r>
              <a:rPr lang="en-US" altLang="tr-TR"/>
              <a:t>Access times to different regions of memory may differ</a:t>
            </a:r>
            <a:r>
              <a:rPr lang="tr-TR" altLang="tr-TR"/>
              <a:t> for a NUMA processor</a:t>
            </a:r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69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Loosely Coupled - Clusters</a:t>
            </a:r>
          </a:p>
        </p:txBody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052735"/>
            <a:ext cx="8280151" cy="5471889"/>
          </a:xfrm>
        </p:spPr>
        <p:txBody>
          <a:bodyPr/>
          <a:lstStyle/>
          <a:p>
            <a:r>
              <a:rPr lang="en-US" altLang="tr-TR" dirty="0"/>
              <a:t>Collection of independent uniprocessors or SMPs</a:t>
            </a:r>
            <a:endParaRPr lang="tr-TR" altLang="tr-TR" dirty="0"/>
          </a:p>
          <a:p>
            <a:endParaRPr lang="en-US" altLang="tr-TR" dirty="0"/>
          </a:p>
          <a:p>
            <a:r>
              <a:rPr lang="en-US" altLang="tr-TR" dirty="0"/>
              <a:t>Interconnected to form a cluster</a:t>
            </a:r>
            <a:endParaRPr lang="tr-TR" altLang="tr-TR" dirty="0"/>
          </a:p>
          <a:p>
            <a:endParaRPr lang="en-US" altLang="tr-TR" dirty="0"/>
          </a:p>
          <a:p>
            <a:r>
              <a:rPr lang="en-US" altLang="tr-TR" dirty="0"/>
              <a:t>Communication via fixed path or network connections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27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3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80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Multiple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r>
              <a:rPr lang="tr-TR" altLang="tr-TR" dirty="0"/>
              <a:t> </a:t>
            </a:r>
            <a:r>
              <a:rPr lang="tr-TR" altLang="tr-TR" dirty="0" err="1"/>
              <a:t>Organization</a:t>
            </a:r>
            <a:endParaRPr lang="tr-TR" altLang="tr-TR" dirty="0"/>
          </a:p>
        </p:txBody>
      </p:sp>
      <p:pic>
        <p:nvPicPr>
          <p:cNvPr id="19312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058863"/>
            <a:ext cx="6953964" cy="546576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218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Symmetric Multiprocessors</a:t>
            </a:r>
          </a:p>
        </p:txBody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sz="2800" dirty="0"/>
              <a:t>A stand alone computer with the following characteristics</a:t>
            </a:r>
          </a:p>
          <a:p>
            <a:pPr lvl="1"/>
            <a:r>
              <a:rPr lang="en-US" altLang="tr-TR" sz="2000" dirty="0"/>
              <a:t>Two or more similar processors of comparable capacity</a:t>
            </a:r>
          </a:p>
          <a:p>
            <a:pPr lvl="1"/>
            <a:r>
              <a:rPr lang="en-US" altLang="tr-TR" sz="2000" dirty="0"/>
              <a:t>Processors share same memory and I/O</a:t>
            </a:r>
          </a:p>
          <a:p>
            <a:pPr lvl="1"/>
            <a:r>
              <a:rPr lang="en-US" altLang="tr-TR" sz="2000" dirty="0"/>
              <a:t>Processors are connected by a bus or other internal connection</a:t>
            </a:r>
          </a:p>
          <a:p>
            <a:pPr lvl="1"/>
            <a:r>
              <a:rPr lang="en-US" altLang="tr-TR" sz="2000" dirty="0"/>
              <a:t>Memory access time is approximately the same for each processor</a:t>
            </a:r>
          </a:p>
          <a:p>
            <a:pPr lvl="1"/>
            <a:r>
              <a:rPr lang="en-US" altLang="tr-TR" sz="2000" dirty="0"/>
              <a:t>All processors share access to I/O</a:t>
            </a:r>
          </a:p>
          <a:p>
            <a:pPr lvl="2"/>
            <a:r>
              <a:rPr lang="en-US" altLang="tr-TR" sz="1800" dirty="0"/>
              <a:t>Either through same channels or different channels giving paths to same devices</a:t>
            </a:r>
          </a:p>
          <a:p>
            <a:pPr lvl="1"/>
            <a:r>
              <a:rPr lang="en-US" altLang="tr-TR" sz="2000" dirty="0"/>
              <a:t>All processors can perform the same functions (hence symmetric)</a:t>
            </a:r>
          </a:p>
          <a:p>
            <a:pPr lvl="1"/>
            <a:r>
              <a:rPr lang="en-US" altLang="tr-TR" sz="2000" dirty="0"/>
              <a:t>System controlled by integrated operating system</a:t>
            </a:r>
          </a:p>
          <a:p>
            <a:pPr lvl="2"/>
            <a:r>
              <a:rPr lang="en-US" altLang="tr-TR" sz="1800" dirty="0"/>
              <a:t>providing interaction between processors </a:t>
            </a:r>
          </a:p>
          <a:p>
            <a:pPr lvl="2"/>
            <a:r>
              <a:rPr lang="en-US" altLang="tr-TR" sz="1800" dirty="0"/>
              <a:t>Interaction at job, task, file and data element levels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618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8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3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Multiprogramming and Multiprocessing</a:t>
            </a:r>
          </a:p>
        </p:txBody>
      </p:sp>
      <p:pic>
        <p:nvPicPr>
          <p:cNvPr id="1850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6" y="1105947"/>
            <a:ext cx="7342187" cy="539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748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Potential </a:t>
            </a:r>
            <a:r>
              <a:rPr lang="en-US" altLang="tr-TR"/>
              <a:t>SMP Advantages</a:t>
            </a:r>
          </a:p>
        </p:txBody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tr-TR" dirty="0"/>
              <a:t>Performance</a:t>
            </a:r>
          </a:p>
          <a:p>
            <a:pPr lvl="1"/>
            <a:r>
              <a:rPr lang="en-US" altLang="tr-TR" dirty="0"/>
              <a:t>If some work can be done in parallel</a:t>
            </a:r>
          </a:p>
          <a:p>
            <a:r>
              <a:rPr lang="en-US" altLang="tr-TR" dirty="0"/>
              <a:t>Availability</a:t>
            </a:r>
          </a:p>
          <a:p>
            <a:pPr lvl="1"/>
            <a:r>
              <a:rPr lang="en-US" altLang="tr-TR" dirty="0"/>
              <a:t>Since all processors can perform the same functions, failure of a single processor does not halt the system</a:t>
            </a:r>
          </a:p>
          <a:p>
            <a:r>
              <a:rPr lang="en-US" altLang="tr-TR" dirty="0"/>
              <a:t>Incremental growth</a:t>
            </a:r>
          </a:p>
          <a:p>
            <a:pPr lvl="1"/>
            <a:r>
              <a:rPr lang="en-US" altLang="tr-TR" dirty="0"/>
              <a:t>User can enhance performance by adding additional processors</a:t>
            </a:r>
          </a:p>
          <a:p>
            <a:r>
              <a:rPr lang="en-US" altLang="tr-TR" dirty="0"/>
              <a:t>Scaling</a:t>
            </a:r>
          </a:p>
          <a:p>
            <a:pPr lvl="1"/>
            <a:r>
              <a:rPr lang="en-US" altLang="tr-TR" dirty="0"/>
              <a:t>Vendors can offer range of products based on number of processors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109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5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5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5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5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5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5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5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5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5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5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5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5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5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5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5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5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13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dirty="0"/>
              <a:t>Block Diagram of Tightly Coupled Multiprocessor</a:t>
            </a:r>
          </a:p>
        </p:txBody>
      </p:sp>
      <p:pic>
        <p:nvPicPr>
          <p:cNvPr id="1853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91" b="13333"/>
          <a:stretch>
            <a:fillRect/>
          </a:stretch>
        </p:blipFill>
        <p:spPr bwMode="auto">
          <a:xfrm>
            <a:off x="3348038" y="1341438"/>
            <a:ext cx="5400426" cy="505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53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1341438"/>
            <a:ext cx="3024956" cy="51831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Each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processor</a:t>
            </a:r>
            <a:r>
              <a:rPr lang="tr-TR" altLang="tr-TR" sz="2400" dirty="0"/>
              <a:t>...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is self </a:t>
            </a:r>
            <a:r>
              <a:rPr lang="tr-TR" altLang="tr-TR" sz="2000" dirty="0" err="1"/>
              <a:t>contained</a:t>
            </a:r>
            <a:r>
              <a:rPr lang="tr-TR" altLang="tr-TR" sz="20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has ALU, </a:t>
            </a:r>
            <a:r>
              <a:rPr lang="tr-TR" altLang="tr-TR" sz="1800" dirty="0" err="1"/>
              <a:t>registers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cache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etc</a:t>
            </a:r>
            <a:r>
              <a:rPr lang="tr-TR" altLang="tr-TR" sz="1800" dirty="0"/>
              <a:t>.</a:t>
            </a:r>
            <a:endParaRPr lang="en-US" altLang="tr-TR" sz="1800" dirty="0"/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has </a:t>
            </a:r>
            <a:r>
              <a:rPr lang="tr-TR" altLang="tr-TR" sz="2000" dirty="0" err="1"/>
              <a:t>access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shared</a:t>
            </a:r>
            <a:r>
              <a:rPr lang="tr-TR" altLang="tr-TR" sz="2000" dirty="0"/>
              <a:t> main </a:t>
            </a:r>
            <a:r>
              <a:rPr lang="tr-TR" altLang="tr-TR" sz="2000" dirty="0" err="1"/>
              <a:t>memory</a:t>
            </a:r>
            <a:endParaRPr lang="en-US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has </a:t>
            </a:r>
            <a:r>
              <a:rPr lang="tr-TR" altLang="tr-TR" sz="2000" dirty="0" err="1"/>
              <a:t>access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I/O </a:t>
            </a:r>
            <a:r>
              <a:rPr lang="tr-TR" altLang="tr-TR" sz="2000" dirty="0" err="1"/>
              <a:t>devices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through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some</a:t>
            </a:r>
            <a:r>
              <a:rPr lang="tr-TR" altLang="tr-TR" sz="2000" dirty="0"/>
              <a:t> form of </a:t>
            </a:r>
            <a:r>
              <a:rPr lang="tr-TR" altLang="tr-TR" sz="2000" dirty="0" err="1"/>
              <a:t>interconnection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mechanism</a:t>
            </a:r>
            <a:endParaRPr lang="en-US" altLang="tr-TR" sz="20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Simultaneous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access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seperate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blocks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memory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possible</a:t>
            </a:r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916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3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5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5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3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5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5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53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53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5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5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53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5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53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4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Organization Classification</a:t>
            </a:r>
          </a:p>
        </p:txBody>
      </p:sp>
      <p:sp>
        <p:nvSpPr>
          <p:cNvPr id="185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178800" cy="2735262"/>
          </a:xfrm>
        </p:spPr>
        <p:txBody>
          <a:bodyPr/>
          <a:lstStyle/>
          <a:p>
            <a:r>
              <a:rPr lang="en-US" altLang="tr-TR"/>
              <a:t>Time shared or common bus</a:t>
            </a:r>
          </a:p>
          <a:p>
            <a:r>
              <a:rPr lang="en-US" altLang="tr-TR"/>
              <a:t>Multiport memory</a:t>
            </a:r>
          </a:p>
          <a:p>
            <a:r>
              <a:rPr lang="en-US" altLang="tr-TR"/>
              <a:t>Central control unit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051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5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5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5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54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Time Shared Bus</a:t>
            </a:r>
          </a:p>
        </p:txBody>
      </p:sp>
      <p:sp>
        <p:nvSpPr>
          <p:cNvPr id="185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Simplest form</a:t>
            </a:r>
          </a:p>
          <a:p>
            <a:r>
              <a:rPr lang="en-US" altLang="tr-TR" dirty="0"/>
              <a:t>Structure and interface similar to single processor system</a:t>
            </a:r>
          </a:p>
          <a:p>
            <a:r>
              <a:rPr lang="en-US" altLang="tr-TR" dirty="0"/>
              <a:t>Following features provided</a:t>
            </a:r>
          </a:p>
          <a:p>
            <a:pPr lvl="1"/>
            <a:r>
              <a:rPr lang="en-US" altLang="tr-TR" dirty="0"/>
              <a:t>Addressing - distinguish modules on bus </a:t>
            </a:r>
          </a:p>
          <a:p>
            <a:pPr lvl="1"/>
            <a:r>
              <a:rPr lang="en-US" altLang="tr-TR" dirty="0"/>
              <a:t>Arbitration - any module can be temporary master</a:t>
            </a:r>
          </a:p>
          <a:p>
            <a:pPr lvl="1"/>
            <a:r>
              <a:rPr lang="en-US" altLang="tr-TR" dirty="0"/>
              <a:t>Time sharing - if one module has the bus, others must wait and may have to suspend</a:t>
            </a:r>
          </a:p>
          <a:p>
            <a:r>
              <a:rPr lang="en-US" altLang="tr-TR" dirty="0"/>
              <a:t>Now have multiple processors as well as multiple I/O modules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4734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5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5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5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5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5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5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5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5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5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5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5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5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5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75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Symmetric Multiprocessor Organization</a:t>
            </a:r>
          </a:p>
        </p:txBody>
      </p:sp>
      <p:pic>
        <p:nvPicPr>
          <p:cNvPr id="1859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58876"/>
            <a:ext cx="7191375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1068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60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 smtClean="0">
                <a:solidFill>
                  <a:srgbClr val="FF0000"/>
                </a:solidFill>
              </a:rPr>
              <a:t>Parallel </a:t>
            </a:r>
            <a:r>
              <a:rPr lang="en-US" altLang="tr-TR" sz="6000" dirty="0">
                <a:solidFill>
                  <a:srgbClr val="FF0000"/>
                </a:solidFill>
              </a:rPr>
              <a:t>Processing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dirty="0"/>
              <a:t>Time Share Bus - Advantages </a:t>
            </a:r>
            <a:r>
              <a:rPr lang="tr-TR" altLang="tr-TR" sz="3200" dirty="0"/>
              <a:t>- </a:t>
            </a:r>
            <a:r>
              <a:rPr lang="en-US" altLang="tr-TR" sz="3200" dirty="0"/>
              <a:t>Disadvantage</a:t>
            </a:r>
          </a:p>
        </p:txBody>
      </p:sp>
      <p:sp>
        <p:nvSpPr>
          <p:cNvPr id="186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Advantages</a:t>
            </a:r>
            <a:r>
              <a:rPr lang="tr-TR" altLang="tr-TR" dirty="0"/>
              <a:t>:</a:t>
            </a:r>
            <a:endParaRPr lang="tr-TR" altLang="tr-TR" dirty="0">
              <a:solidFill>
                <a:srgbClr val="0000CC"/>
              </a:solidFill>
            </a:endParaRPr>
          </a:p>
          <a:p>
            <a:pPr lvl="1"/>
            <a:r>
              <a:rPr lang="en-US" altLang="tr-TR" dirty="0"/>
              <a:t>Simplicity</a:t>
            </a:r>
          </a:p>
          <a:p>
            <a:pPr lvl="1"/>
            <a:r>
              <a:rPr lang="en-US" altLang="tr-TR" dirty="0"/>
              <a:t>Flexibility</a:t>
            </a:r>
          </a:p>
          <a:p>
            <a:pPr lvl="1"/>
            <a:r>
              <a:rPr lang="en-US" altLang="tr-TR" dirty="0"/>
              <a:t>Reliability</a:t>
            </a:r>
            <a:endParaRPr lang="tr-TR" altLang="tr-TR" dirty="0"/>
          </a:p>
          <a:p>
            <a:r>
              <a:rPr lang="en-US" altLang="tr-TR" dirty="0" smtClean="0"/>
              <a:t>Disadvantage</a:t>
            </a:r>
            <a:r>
              <a:rPr lang="tr-TR" altLang="tr-TR" dirty="0"/>
              <a:t>s:</a:t>
            </a:r>
          </a:p>
          <a:p>
            <a:pPr lvl="1"/>
            <a:r>
              <a:rPr lang="en-US" altLang="tr-TR" dirty="0">
                <a:solidFill>
                  <a:srgbClr val="FF0000"/>
                </a:solidFill>
              </a:rPr>
              <a:t>Performance limited by bus cycle time</a:t>
            </a:r>
          </a:p>
          <a:p>
            <a:pPr lvl="1"/>
            <a:r>
              <a:rPr lang="en-US" altLang="tr-TR" dirty="0">
                <a:solidFill>
                  <a:srgbClr val="FF0000"/>
                </a:solidFill>
              </a:rPr>
              <a:t>Each processor should have local cache</a:t>
            </a:r>
          </a:p>
          <a:p>
            <a:pPr lvl="2"/>
            <a:r>
              <a:rPr lang="en-US" altLang="tr-TR" dirty="0"/>
              <a:t>Reduce number of bus accesses</a:t>
            </a:r>
          </a:p>
          <a:p>
            <a:pPr lvl="1"/>
            <a:r>
              <a:rPr lang="en-US" altLang="tr-TR" dirty="0">
                <a:solidFill>
                  <a:srgbClr val="FF0000"/>
                </a:solidFill>
              </a:rPr>
              <a:t>Leads to problems with cache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323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6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6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6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6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6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6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6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6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6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6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6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Operating System Issues</a:t>
            </a:r>
          </a:p>
        </p:txBody>
      </p:sp>
      <p:sp>
        <p:nvSpPr>
          <p:cNvPr id="186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dirty="0"/>
              <a:t>An SMP OS </a:t>
            </a:r>
            <a:r>
              <a:rPr lang="tr-TR" altLang="tr-TR" dirty="0" err="1"/>
              <a:t>manages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other</a:t>
            </a:r>
            <a:r>
              <a:rPr lang="tr-TR" altLang="tr-TR" dirty="0"/>
              <a:t> </a:t>
            </a:r>
            <a:r>
              <a:rPr lang="tr-TR" altLang="tr-TR" dirty="0" err="1"/>
              <a:t>computer</a:t>
            </a:r>
            <a:r>
              <a:rPr lang="tr-TR" altLang="tr-TR" dirty="0"/>
              <a:t> </a:t>
            </a:r>
            <a:r>
              <a:rPr lang="tr-TR" altLang="tr-TR" dirty="0" err="1"/>
              <a:t>resources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A </a:t>
            </a:r>
            <a:r>
              <a:rPr lang="tr-TR" altLang="tr-TR" dirty="0" err="1"/>
              <a:t>multiprocessor</a:t>
            </a:r>
            <a:r>
              <a:rPr lang="tr-TR" altLang="tr-TR" dirty="0"/>
              <a:t> OS </a:t>
            </a:r>
            <a:r>
              <a:rPr lang="tr-TR" altLang="tr-TR" dirty="0" err="1"/>
              <a:t>must</a:t>
            </a:r>
            <a:r>
              <a:rPr lang="tr-TR" altLang="tr-TR" dirty="0"/>
              <a:t> </a:t>
            </a:r>
            <a:r>
              <a:rPr lang="tr-TR" altLang="tr-TR" dirty="0" err="1"/>
              <a:t>provide</a:t>
            </a:r>
            <a:r>
              <a:rPr lang="tr-TR" altLang="tr-TR" dirty="0"/>
              <a:t> </a:t>
            </a:r>
            <a:r>
              <a:rPr lang="tr-TR" altLang="tr-TR" dirty="0" err="1"/>
              <a:t>all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functionality</a:t>
            </a:r>
            <a:r>
              <a:rPr lang="tr-TR" altLang="tr-TR" dirty="0"/>
              <a:t> of a </a:t>
            </a:r>
            <a:r>
              <a:rPr lang="tr-TR" altLang="tr-TR" dirty="0" err="1"/>
              <a:t>multiprogramming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r>
              <a:rPr lang="tr-TR" altLang="tr-TR" dirty="0"/>
              <a:t> </a:t>
            </a:r>
            <a:r>
              <a:rPr lang="tr-TR" altLang="tr-TR" dirty="0" err="1"/>
              <a:t>plus</a:t>
            </a:r>
            <a:r>
              <a:rPr lang="tr-TR" altLang="tr-TR" dirty="0"/>
              <a:t> </a:t>
            </a:r>
            <a:r>
              <a:rPr lang="tr-TR" altLang="tr-TR" dirty="0" err="1"/>
              <a:t>additional</a:t>
            </a:r>
            <a:r>
              <a:rPr lang="tr-TR" altLang="tr-TR" dirty="0"/>
              <a:t> </a:t>
            </a:r>
            <a:r>
              <a:rPr lang="tr-TR" altLang="tr-TR" dirty="0" err="1"/>
              <a:t>features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accomodate</a:t>
            </a:r>
            <a:r>
              <a:rPr lang="tr-TR" altLang="tr-TR" dirty="0"/>
              <a:t> </a:t>
            </a:r>
            <a:r>
              <a:rPr lang="tr-TR" altLang="tr-TR" dirty="0" err="1"/>
              <a:t>multiple</a:t>
            </a:r>
            <a:r>
              <a:rPr lang="tr-TR" altLang="tr-TR" dirty="0"/>
              <a:t> </a:t>
            </a:r>
            <a:r>
              <a:rPr lang="tr-TR" altLang="tr-TR" dirty="0" err="1"/>
              <a:t>processors</a:t>
            </a:r>
            <a:r>
              <a:rPr lang="tr-TR" altLang="tr-TR" dirty="0"/>
              <a:t>. </a:t>
            </a:r>
          </a:p>
          <a:p>
            <a:pPr>
              <a:lnSpc>
                <a:spcPct val="90000"/>
              </a:lnSpc>
            </a:pPr>
            <a:r>
              <a:rPr lang="tr-TR" altLang="tr-TR" dirty="0" err="1"/>
              <a:t>So</a:t>
            </a:r>
            <a:r>
              <a:rPr lang="tr-TR" altLang="tr-TR" dirty="0"/>
              <a:t>,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key</a:t>
            </a:r>
            <a:r>
              <a:rPr lang="tr-TR" altLang="tr-TR" dirty="0"/>
              <a:t> </a:t>
            </a:r>
            <a:r>
              <a:rPr lang="tr-TR" altLang="tr-TR" dirty="0" err="1"/>
              <a:t>design</a:t>
            </a:r>
            <a:r>
              <a:rPr lang="tr-TR" altLang="tr-TR" dirty="0"/>
              <a:t> </a:t>
            </a:r>
            <a:r>
              <a:rPr lang="tr-TR" altLang="tr-TR" dirty="0" err="1"/>
              <a:t>issues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following</a:t>
            </a:r>
            <a:r>
              <a:rPr lang="tr-TR" altLang="tr-TR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Simultaneous concurrent processes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Scheduling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Synchronization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Memory management</a:t>
            </a:r>
          </a:p>
          <a:p>
            <a:pPr lvl="1">
              <a:lnSpc>
                <a:spcPct val="90000"/>
              </a:lnSpc>
            </a:pPr>
            <a:r>
              <a:rPr lang="en-US" altLang="tr-TR" dirty="0"/>
              <a:t>Reliability and fault tolerance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085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6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6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6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6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6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64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64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64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4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64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7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A Mainframe </a:t>
            </a:r>
            <a:r>
              <a:rPr lang="en-GB" altLang="tr-TR" dirty="0" smtClean="0"/>
              <a:t>SMP</a:t>
            </a:r>
            <a:r>
              <a:rPr lang="tr-TR" altLang="tr-TR" dirty="0" smtClean="0"/>
              <a:t> - </a:t>
            </a:r>
            <a:r>
              <a:rPr lang="en-GB" altLang="tr-TR" dirty="0" smtClean="0"/>
              <a:t>IBM </a:t>
            </a:r>
            <a:r>
              <a:rPr lang="en-GB" altLang="tr-TR" dirty="0" err="1"/>
              <a:t>zSeries</a:t>
            </a:r>
            <a:endParaRPr lang="en-GB" altLang="tr-TR" dirty="0"/>
          </a:p>
        </p:txBody>
      </p:sp>
      <p:sp>
        <p:nvSpPr>
          <p:cNvPr id="186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sz="1800" dirty="0"/>
              <a:t>Uniprocessor with one main memory card to a high-end system with 48 processors and 8 memory cards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Dual-core processor chip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Each includes two identical central processors (CPs)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CISC superscalar microprocessor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Mostly hardwired, some vertical microcode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256-kB L1 instruction cache and a 256-kB L1 data cache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L2 cache 32 MB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Clusters of five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Each cluster supports eight processors and access to entire main memory space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System control element (SCE)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Arbitrates system communication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Maintains cache coherence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Main store control (MSC)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Interconnect L2 caches and main memory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Memory card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Each 32 GB, Maximum 8 , total of 256 GB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Interconnect to MSC via synchronous memory interfaces (SMIs)</a:t>
            </a:r>
          </a:p>
          <a:p>
            <a:pPr>
              <a:lnSpc>
                <a:spcPct val="90000"/>
              </a:lnSpc>
            </a:pPr>
            <a:r>
              <a:rPr lang="en-GB" altLang="tr-TR" sz="1800" dirty="0"/>
              <a:t>Memory bus adapter (MBA)</a:t>
            </a:r>
          </a:p>
          <a:p>
            <a:pPr lvl="1">
              <a:lnSpc>
                <a:spcPct val="90000"/>
              </a:lnSpc>
            </a:pPr>
            <a:r>
              <a:rPr lang="en-GB" altLang="tr-TR" sz="1600" dirty="0"/>
              <a:t>Interface to I/O channels, go directly to L2 cache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020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6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6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6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6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6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6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6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6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6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6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6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6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6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66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6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66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66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66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66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66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66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66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66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66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66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66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66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66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66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66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66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667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667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667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66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66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66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66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66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866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7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777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13"/>
          <a:stretch/>
        </p:blipFill>
        <p:spPr bwMode="auto">
          <a:xfrm>
            <a:off x="611560" y="1274592"/>
            <a:ext cx="5133281" cy="525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IBM z990 Multiprocessor Structure</a:t>
            </a:r>
            <a:endParaRPr lang="tr-T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5908" r="48199"/>
          <a:stretch/>
        </p:blipFill>
        <p:spPr bwMode="auto">
          <a:xfrm>
            <a:off x="5940152" y="4365104"/>
            <a:ext cx="2808311" cy="94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92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Cache Coherence and </a:t>
            </a:r>
            <a:r>
              <a:rPr lang="en-US" altLang="tr-TR" dirty="0" smtClean="0"/>
              <a:t>MESI </a:t>
            </a:r>
            <a:r>
              <a:rPr lang="en-US" altLang="tr-TR" dirty="0"/>
              <a:t>Protocol</a:t>
            </a:r>
          </a:p>
        </p:txBody>
      </p:sp>
      <p:sp>
        <p:nvSpPr>
          <p:cNvPr id="186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MESI (Modified/Exclusive/Shared/Invalid)</a:t>
            </a:r>
          </a:p>
          <a:p>
            <a:r>
              <a:rPr lang="en-US" altLang="tr-TR"/>
              <a:t>Problem - multiple copies of same data in different caches</a:t>
            </a:r>
          </a:p>
          <a:p>
            <a:r>
              <a:rPr lang="en-US" altLang="tr-TR"/>
              <a:t>Can result in an inconsistent view of memory</a:t>
            </a:r>
          </a:p>
          <a:p>
            <a:r>
              <a:rPr lang="en-US" altLang="tr-TR"/>
              <a:t>Write back policy can lead to inconsistency</a:t>
            </a:r>
          </a:p>
          <a:p>
            <a:r>
              <a:rPr lang="en-US" altLang="tr-TR"/>
              <a:t>Write through can also give problems unless caches monitor memory traffic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9924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Software Solutions</a:t>
            </a:r>
          </a:p>
        </p:txBody>
      </p:sp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Compiler and operating system deal with problem</a:t>
            </a:r>
          </a:p>
          <a:p>
            <a:r>
              <a:rPr lang="en-US" altLang="tr-TR" dirty="0"/>
              <a:t>Overhead transferred to compile time</a:t>
            </a:r>
          </a:p>
          <a:p>
            <a:r>
              <a:rPr lang="en-US" altLang="tr-TR" dirty="0"/>
              <a:t>Design complexity transferred from hardware to software</a:t>
            </a:r>
          </a:p>
          <a:p>
            <a:r>
              <a:rPr lang="en-US" altLang="tr-TR" dirty="0"/>
              <a:t>However, software tends to make conservative decisions</a:t>
            </a:r>
          </a:p>
          <a:p>
            <a:pPr lvl="1"/>
            <a:r>
              <a:rPr lang="en-US" altLang="tr-TR" dirty="0"/>
              <a:t>Inefficient cache utilization</a:t>
            </a:r>
          </a:p>
          <a:p>
            <a:r>
              <a:rPr lang="en-US" altLang="tr-TR" dirty="0"/>
              <a:t>Analyze code to determine safe periods for caching shared variables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857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7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7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7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7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7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Hardware Solution</a:t>
            </a:r>
          </a:p>
        </p:txBody>
      </p:sp>
      <p:sp>
        <p:nvSpPr>
          <p:cNvPr id="187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Cache coherence protocols</a:t>
            </a:r>
          </a:p>
          <a:p>
            <a:r>
              <a:rPr lang="en-US" altLang="tr-TR"/>
              <a:t>Dynamic recognition of potential problems</a:t>
            </a:r>
          </a:p>
          <a:p>
            <a:r>
              <a:rPr lang="en-US" altLang="tr-TR"/>
              <a:t>Run time</a:t>
            </a:r>
          </a:p>
          <a:p>
            <a:r>
              <a:rPr lang="en-US" altLang="tr-TR"/>
              <a:t>More efficient use of cache</a:t>
            </a:r>
          </a:p>
          <a:p>
            <a:r>
              <a:rPr lang="en-US" altLang="tr-TR"/>
              <a:t>Transparent to programmer</a:t>
            </a:r>
          </a:p>
          <a:p>
            <a:r>
              <a:rPr lang="en-US" altLang="tr-TR"/>
              <a:t>Directory protocols</a:t>
            </a:r>
          </a:p>
          <a:p>
            <a:r>
              <a:rPr lang="en-US" altLang="tr-TR"/>
              <a:t>Snoopy protocols</a:t>
            </a:r>
          </a:p>
          <a:p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2403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7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7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7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7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7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8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Directory Protocols</a:t>
            </a:r>
          </a:p>
        </p:txBody>
      </p:sp>
      <p:sp>
        <p:nvSpPr>
          <p:cNvPr id="187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Collect and maintain information about copies of data in cache</a:t>
            </a:r>
          </a:p>
          <a:p>
            <a:r>
              <a:rPr lang="en-US" altLang="tr-TR"/>
              <a:t>Directory stored in main memory</a:t>
            </a:r>
          </a:p>
          <a:p>
            <a:r>
              <a:rPr lang="en-US" altLang="tr-TR"/>
              <a:t>Requests are checked against directory</a:t>
            </a:r>
          </a:p>
          <a:p>
            <a:r>
              <a:rPr lang="en-US" altLang="tr-TR"/>
              <a:t>Appropriate transfers are performed</a:t>
            </a:r>
          </a:p>
          <a:p>
            <a:r>
              <a:rPr lang="en-US" altLang="tr-TR"/>
              <a:t>Creates central bottleneck</a:t>
            </a:r>
          </a:p>
          <a:p>
            <a:r>
              <a:rPr lang="en-US" altLang="tr-TR"/>
              <a:t>Effective in large scale systems with complex interconnection schemes</a:t>
            </a:r>
          </a:p>
          <a:p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6564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7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7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9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Snoopy Protocols</a:t>
            </a:r>
          </a:p>
        </p:txBody>
      </p:sp>
      <p:sp>
        <p:nvSpPr>
          <p:cNvPr id="187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Distribute cache coherence responsibility among cache controllers</a:t>
            </a:r>
          </a:p>
          <a:p>
            <a:r>
              <a:rPr lang="en-US" altLang="tr-TR"/>
              <a:t>Cache recognizes that a line is shared</a:t>
            </a:r>
          </a:p>
          <a:p>
            <a:r>
              <a:rPr lang="en-US" altLang="tr-TR"/>
              <a:t>Updates announced to other caches</a:t>
            </a:r>
          </a:p>
          <a:p>
            <a:r>
              <a:rPr lang="en-US" altLang="tr-TR"/>
              <a:t>Suited to bus based multiprocessor</a:t>
            </a:r>
          </a:p>
          <a:p>
            <a:r>
              <a:rPr lang="en-US" altLang="tr-TR"/>
              <a:t>Increases bus traffic</a:t>
            </a:r>
            <a:endParaRPr lang="tr-TR" altLang="tr-TR"/>
          </a:p>
          <a:p>
            <a:r>
              <a:rPr lang="tr-TR" altLang="tr-TR"/>
              <a:t>Two basic approaches:</a:t>
            </a:r>
          </a:p>
          <a:p>
            <a:pPr lvl="1"/>
            <a:r>
              <a:rPr lang="tr-TR" altLang="tr-TR"/>
              <a:t>Write-invalidate</a:t>
            </a:r>
          </a:p>
          <a:p>
            <a:pPr lvl="1"/>
            <a:r>
              <a:rPr lang="tr-TR" altLang="tr-TR"/>
              <a:t>Write-update (write broadcast)</a:t>
            </a:r>
            <a:endParaRPr lang="en-US" altLang="tr-TR"/>
          </a:p>
          <a:p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560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7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7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7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7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7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7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7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69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Write Invalidate</a:t>
            </a:r>
          </a:p>
        </p:txBody>
      </p:sp>
      <p:sp>
        <p:nvSpPr>
          <p:cNvPr id="187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Multiple readers, one writer</a:t>
            </a:r>
          </a:p>
          <a:p>
            <a:r>
              <a:rPr lang="en-US" altLang="tr-TR"/>
              <a:t>When a write is required, all other caches of the line are invalidated</a:t>
            </a:r>
          </a:p>
          <a:p>
            <a:r>
              <a:rPr lang="en-US" altLang="tr-TR"/>
              <a:t>Writing processor then has exclusive (cheap) access until line required by another processor</a:t>
            </a:r>
          </a:p>
          <a:p>
            <a:r>
              <a:rPr lang="en-US" altLang="tr-TR"/>
              <a:t>Used in Pentium II and PowerPC systems</a:t>
            </a:r>
          </a:p>
          <a:p>
            <a:r>
              <a:rPr lang="en-US" altLang="tr-TR"/>
              <a:t>State of every line is marked as </a:t>
            </a:r>
            <a:r>
              <a:rPr lang="tr-TR" altLang="tr-TR"/>
              <a:t>M</a:t>
            </a:r>
            <a:r>
              <a:rPr lang="en-US" altLang="tr-TR"/>
              <a:t>odified, </a:t>
            </a:r>
            <a:r>
              <a:rPr lang="tr-TR" altLang="tr-TR"/>
              <a:t>E</a:t>
            </a:r>
            <a:r>
              <a:rPr lang="en-US" altLang="tr-TR"/>
              <a:t>xclusive, </a:t>
            </a:r>
            <a:r>
              <a:rPr lang="tr-TR" altLang="tr-TR"/>
              <a:t>S</a:t>
            </a:r>
            <a:r>
              <a:rPr lang="en-US" altLang="tr-TR"/>
              <a:t>hared or </a:t>
            </a:r>
            <a:r>
              <a:rPr lang="tr-TR" altLang="tr-TR"/>
              <a:t>I</a:t>
            </a:r>
            <a:r>
              <a:rPr lang="en-US" altLang="tr-TR"/>
              <a:t>nvalid</a:t>
            </a:r>
          </a:p>
          <a:p>
            <a:r>
              <a:rPr lang="tr-TR" altLang="tr-TR"/>
              <a:t>Therefore also called </a:t>
            </a:r>
            <a:r>
              <a:rPr lang="en-US" altLang="tr-TR"/>
              <a:t>MESI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289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7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7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7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 fontScale="70000" lnSpcReduction="20000"/>
          </a:bodyPr>
          <a:lstStyle/>
          <a:p>
            <a:r>
              <a:rPr lang="en-US" altLang="tr-TR" dirty="0">
                <a:solidFill>
                  <a:schemeClr val="accent1"/>
                </a:solidFill>
              </a:rPr>
              <a:t>Multiple Processor </a:t>
            </a:r>
            <a:r>
              <a:rPr lang="en-US" altLang="tr-TR" dirty="0" smtClean="0">
                <a:solidFill>
                  <a:schemeClr val="accent1"/>
                </a:solidFill>
              </a:rPr>
              <a:t>Organization</a:t>
            </a:r>
          </a:p>
          <a:p>
            <a:pPr lvl="1"/>
            <a:r>
              <a:rPr lang="en-GB" altLang="tr-TR" dirty="0">
                <a:solidFill>
                  <a:schemeClr val="accent1"/>
                </a:solidFill>
              </a:rPr>
              <a:t>Single instruction, single data stream – SISD</a:t>
            </a:r>
          </a:p>
          <a:p>
            <a:pPr lvl="1"/>
            <a:r>
              <a:rPr lang="en-GB" altLang="tr-TR" dirty="0" smtClean="0">
                <a:solidFill>
                  <a:schemeClr val="accent1"/>
                </a:solidFill>
              </a:rPr>
              <a:t>Single </a:t>
            </a:r>
            <a:r>
              <a:rPr lang="en-GB" altLang="tr-TR" dirty="0">
                <a:solidFill>
                  <a:schemeClr val="accent1"/>
                </a:solidFill>
              </a:rPr>
              <a:t>instruction, multiple data stream – SIMD</a:t>
            </a:r>
          </a:p>
          <a:p>
            <a:pPr lvl="1"/>
            <a:r>
              <a:rPr lang="en-GB" altLang="tr-TR" dirty="0" smtClean="0">
                <a:solidFill>
                  <a:schemeClr val="accent1"/>
                </a:solidFill>
              </a:rPr>
              <a:t>Multiple </a:t>
            </a:r>
            <a:r>
              <a:rPr lang="en-GB" altLang="tr-TR" dirty="0">
                <a:solidFill>
                  <a:schemeClr val="accent1"/>
                </a:solidFill>
              </a:rPr>
              <a:t>instruction, single data stream – MISD</a:t>
            </a:r>
          </a:p>
          <a:p>
            <a:pPr lvl="1"/>
            <a:r>
              <a:rPr lang="en-GB" altLang="tr-TR" dirty="0" smtClean="0">
                <a:solidFill>
                  <a:schemeClr val="accent1"/>
                </a:solidFill>
              </a:rPr>
              <a:t>Multiple </a:t>
            </a:r>
            <a:r>
              <a:rPr lang="en-GB" altLang="tr-TR" dirty="0">
                <a:solidFill>
                  <a:schemeClr val="accent1"/>
                </a:solidFill>
              </a:rPr>
              <a:t>instruction, multiple data stream- </a:t>
            </a:r>
            <a:r>
              <a:rPr lang="en-GB" altLang="tr-TR" dirty="0" smtClean="0">
                <a:solidFill>
                  <a:schemeClr val="accent1"/>
                </a:solidFill>
              </a:rPr>
              <a:t>MIMD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Symmetric </a:t>
            </a:r>
            <a:r>
              <a:rPr lang="en-GB" altLang="tr-TR" dirty="0" smtClean="0">
                <a:solidFill>
                  <a:schemeClr val="accent1"/>
                </a:solidFill>
              </a:rPr>
              <a:t>Multiprocessors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Organization </a:t>
            </a:r>
            <a:r>
              <a:rPr lang="en-GB" altLang="tr-TR" dirty="0" smtClean="0">
                <a:solidFill>
                  <a:schemeClr val="accent1"/>
                </a:solidFill>
              </a:rPr>
              <a:t>Classification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Operating System </a:t>
            </a:r>
            <a:r>
              <a:rPr lang="en-GB" altLang="tr-TR" dirty="0" smtClean="0">
                <a:solidFill>
                  <a:schemeClr val="accent1"/>
                </a:solidFill>
              </a:rPr>
              <a:t>Issues</a:t>
            </a:r>
          </a:p>
          <a:p>
            <a:r>
              <a:rPr lang="tr-TR" altLang="tr-TR" dirty="0" smtClean="0">
                <a:solidFill>
                  <a:schemeClr val="accent1"/>
                </a:solidFill>
              </a:rPr>
              <a:t>Multithreading </a:t>
            </a:r>
            <a:r>
              <a:rPr lang="tr-TR" altLang="tr-TR" dirty="0" err="1">
                <a:solidFill>
                  <a:schemeClr val="accent1"/>
                </a:solidFill>
              </a:rPr>
              <a:t>and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Chip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Multiprocessors</a:t>
            </a:r>
            <a:endParaRPr lang="tr-TR" altLang="tr-TR" dirty="0">
              <a:solidFill>
                <a:schemeClr val="accent1"/>
              </a:solidFill>
            </a:endParaRPr>
          </a:p>
          <a:p>
            <a:r>
              <a:rPr lang="en-GB" altLang="tr-TR" dirty="0">
                <a:solidFill>
                  <a:schemeClr val="accent1"/>
                </a:solidFill>
              </a:rPr>
              <a:t>Implicit and Explicit </a:t>
            </a:r>
            <a:r>
              <a:rPr lang="en-GB" altLang="tr-TR" dirty="0" smtClean="0">
                <a:solidFill>
                  <a:schemeClr val="accent1"/>
                </a:solidFill>
              </a:rPr>
              <a:t>Multithreading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Scalar Processor </a:t>
            </a:r>
            <a:r>
              <a:rPr lang="en-GB" altLang="tr-TR" dirty="0" smtClean="0">
                <a:solidFill>
                  <a:schemeClr val="accent1"/>
                </a:solidFill>
              </a:rPr>
              <a:t>Approaches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Multiple Instruction Issue Processors </a:t>
            </a:r>
            <a:endParaRPr lang="en-GB" altLang="tr-TR" dirty="0" smtClean="0">
              <a:solidFill>
                <a:schemeClr val="accent1"/>
              </a:solidFill>
            </a:endParaRPr>
          </a:p>
          <a:p>
            <a:r>
              <a:rPr lang="en-GB" altLang="tr-TR" dirty="0" smtClean="0">
                <a:solidFill>
                  <a:schemeClr val="accent1"/>
                </a:solidFill>
              </a:rPr>
              <a:t>Clusters</a:t>
            </a:r>
          </a:p>
          <a:p>
            <a:r>
              <a:rPr lang="en-GB" altLang="tr-TR" dirty="0" err="1">
                <a:solidFill>
                  <a:schemeClr val="accent1"/>
                </a:solidFill>
              </a:rPr>
              <a:t>Nonuniform</a:t>
            </a:r>
            <a:r>
              <a:rPr lang="en-GB" altLang="tr-TR" dirty="0">
                <a:solidFill>
                  <a:schemeClr val="accent1"/>
                </a:solidFill>
              </a:rPr>
              <a:t> Memory Access (NUMA</a:t>
            </a:r>
            <a:r>
              <a:rPr lang="en-GB" altLang="tr-TR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GB" altLang="tr-TR" dirty="0">
                <a:solidFill>
                  <a:schemeClr val="accent1"/>
                </a:solidFill>
              </a:rPr>
              <a:t>Vector </a:t>
            </a:r>
            <a:r>
              <a:rPr lang="en-GB" altLang="tr-TR" dirty="0" smtClean="0">
                <a:solidFill>
                  <a:schemeClr val="accent1"/>
                </a:solidFill>
              </a:rPr>
              <a:t>Computation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7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26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74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23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49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77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01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41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78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06" end="4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45" end="4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54" end="4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86" end="5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Write Update</a:t>
            </a:r>
          </a:p>
        </p:txBody>
      </p:sp>
      <p:sp>
        <p:nvSpPr>
          <p:cNvPr id="188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/>
              <a:t>Multiple readers and writers</a:t>
            </a:r>
            <a:endParaRPr lang="tr-TR" altLang="tr-TR"/>
          </a:p>
          <a:p>
            <a:pPr>
              <a:buFontTx/>
              <a:buNone/>
            </a:pPr>
            <a:endParaRPr lang="en-US" altLang="tr-TR"/>
          </a:p>
          <a:p>
            <a:r>
              <a:rPr lang="en-US" altLang="tr-TR"/>
              <a:t>Updated word is distributed to all other processors</a:t>
            </a:r>
          </a:p>
          <a:p>
            <a:endParaRPr lang="en-US" altLang="tr-TR"/>
          </a:p>
          <a:p>
            <a:r>
              <a:rPr lang="en-US" altLang="tr-TR"/>
              <a:t>Some systems use an adaptive mixture of both solutions</a:t>
            </a:r>
          </a:p>
          <a:p>
            <a:endParaRPr lang="en-US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025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10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MESI State Transition Diagram</a:t>
            </a:r>
          </a:p>
        </p:txBody>
      </p:sp>
      <p:pic>
        <p:nvPicPr>
          <p:cNvPr id="18831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43001"/>
            <a:ext cx="7068416" cy="531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475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Multithreading and </a:t>
            </a:r>
            <a:r>
              <a:rPr lang="en-GB" altLang="tr-TR" sz="3600" dirty="0" smtClean="0"/>
              <a:t>Chip Multiprocessors</a:t>
            </a:r>
            <a:endParaRPr lang="en-GB" altLang="tr-TR" sz="3600" dirty="0"/>
          </a:p>
        </p:txBody>
      </p:sp>
      <p:sp>
        <p:nvSpPr>
          <p:cNvPr id="188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Processor performance can be measured by the rate at which it executes instructions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MIPS rate = f * IPC</a:t>
            </a:r>
          </a:p>
          <a:p>
            <a:pPr lvl="2">
              <a:lnSpc>
                <a:spcPct val="90000"/>
              </a:lnSpc>
            </a:pPr>
            <a:r>
              <a:rPr lang="en-GB" altLang="tr-TR" dirty="0">
                <a:solidFill>
                  <a:schemeClr val="accent1"/>
                </a:solidFill>
              </a:rPr>
              <a:t>f</a:t>
            </a:r>
            <a:r>
              <a:rPr lang="en-GB" altLang="tr-TR" dirty="0"/>
              <a:t> processor clock frequency, in MHz</a:t>
            </a:r>
          </a:p>
          <a:p>
            <a:pPr lvl="2">
              <a:lnSpc>
                <a:spcPct val="90000"/>
              </a:lnSpc>
            </a:pPr>
            <a:r>
              <a:rPr lang="en-GB" altLang="tr-TR" dirty="0">
                <a:solidFill>
                  <a:schemeClr val="accent1"/>
                </a:solidFill>
              </a:rPr>
              <a:t>IPC</a:t>
            </a:r>
            <a:r>
              <a:rPr lang="en-GB" altLang="tr-TR" dirty="0"/>
              <a:t> is average instructions per cycle</a:t>
            </a:r>
            <a:endParaRPr lang="tr-TR" altLang="tr-TR" dirty="0"/>
          </a:p>
          <a:p>
            <a:pPr lvl="2">
              <a:lnSpc>
                <a:spcPct val="90000"/>
              </a:lnSpc>
            </a:pPr>
            <a:r>
              <a:rPr lang="tr-TR" altLang="tr-TR" dirty="0">
                <a:solidFill>
                  <a:schemeClr val="accent1"/>
                </a:solidFill>
              </a:rPr>
              <a:t>MIPS</a:t>
            </a:r>
            <a:r>
              <a:rPr lang="tr-TR" altLang="tr-TR" dirty="0"/>
              <a:t>, </a:t>
            </a:r>
            <a:r>
              <a:rPr lang="tr-TR" altLang="tr-TR" dirty="0" err="1"/>
              <a:t>million</a:t>
            </a:r>
            <a:r>
              <a:rPr lang="tr-TR" altLang="tr-TR" dirty="0"/>
              <a:t> </a:t>
            </a:r>
            <a:r>
              <a:rPr lang="tr-TR" altLang="tr-TR" dirty="0" err="1"/>
              <a:t>instructions</a:t>
            </a:r>
            <a:r>
              <a:rPr lang="tr-TR" altLang="tr-TR" dirty="0"/>
              <a:t> </a:t>
            </a:r>
            <a:r>
              <a:rPr lang="tr-TR" altLang="tr-TR" dirty="0" err="1"/>
              <a:t>per</a:t>
            </a:r>
            <a:r>
              <a:rPr lang="tr-TR" altLang="tr-TR" dirty="0"/>
              <a:t> </a:t>
            </a:r>
            <a:r>
              <a:rPr lang="tr-TR" altLang="tr-TR" dirty="0" err="1"/>
              <a:t>second</a:t>
            </a:r>
            <a:r>
              <a:rPr lang="tr-TR" altLang="tr-TR" dirty="0"/>
              <a:t> </a:t>
            </a:r>
            <a:endParaRPr lang="en-GB" altLang="tr-TR" dirty="0"/>
          </a:p>
          <a:p>
            <a:pPr>
              <a:lnSpc>
                <a:spcPct val="90000"/>
              </a:lnSpc>
            </a:pPr>
            <a:r>
              <a:rPr lang="en-GB" altLang="tr-TR" dirty="0"/>
              <a:t>Increase performance by increasing clock frequency and increasing instructions that complete during cycle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May be reaching limit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Complexity 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Power consumption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402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8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8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8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8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8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85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8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8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8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8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8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8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51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Multithreading and </a:t>
            </a:r>
            <a:r>
              <a:rPr lang="en-GB" altLang="tr-TR" sz="3600" dirty="0" smtClean="0"/>
              <a:t>Chip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Multiprocessors</a:t>
            </a:r>
            <a:endParaRPr lang="en-GB" altLang="tr-TR" sz="3600" dirty="0"/>
          </a:p>
        </p:txBody>
      </p:sp>
      <p:sp>
        <p:nvSpPr>
          <p:cNvPr id="188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178800" cy="5292725"/>
          </a:xfrm>
        </p:spPr>
        <p:txBody>
          <a:bodyPr/>
          <a:lstStyle/>
          <a:p>
            <a:r>
              <a:rPr lang="tr-TR" altLang="tr-TR" dirty="0" err="1"/>
              <a:t>In</a:t>
            </a:r>
            <a:r>
              <a:rPr lang="tr-TR" altLang="tr-TR" dirty="0"/>
              <a:t> </a:t>
            </a:r>
            <a:r>
              <a:rPr lang="tr-TR" altLang="tr-TR" dirty="0" err="1"/>
              <a:t>multithreading</a:t>
            </a:r>
            <a:r>
              <a:rPr lang="tr-TR" altLang="tr-TR" dirty="0"/>
              <a:t>:</a:t>
            </a:r>
          </a:p>
          <a:p>
            <a:pPr lvl="1"/>
            <a:r>
              <a:rPr lang="en-GB" altLang="tr-TR" dirty="0"/>
              <a:t>Instruction stream divided into smaller streams (threads)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tr-TR" altLang="tr-TR" dirty="0" err="1"/>
              <a:t>Threads</a:t>
            </a:r>
            <a:r>
              <a:rPr lang="tr-TR" altLang="tr-TR" dirty="0"/>
              <a:t> can be e</a:t>
            </a:r>
            <a:r>
              <a:rPr lang="en-GB" altLang="tr-TR" dirty="0" err="1"/>
              <a:t>xecuted</a:t>
            </a:r>
            <a:r>
              <a:rPr lang="en-GB" altLang="tr-TR" dirty="0"/>
              <a:t> in </a:t>
            </a:r>
            <a:r>
              <a:rPr lang="en-GB" altLang="tr-TR" dirty="0" smtClean="0"/>
              <a:t>parallel</a:t>
            </a:r>
            <a:endParaRPr lang="en-GB" altLang="tr-TR" dirty="0"/>
          </a:p>
          <a:p>
            <a:r>
              <a:rPr lang="en-GB" altLang="tr-TR" dirty="0"/>
              <a:t>Wide variety of multithreading </a:t>
            </a:r>
            <a:r>
              <a:rPr lang="en-GB" altLang="tr-TR" dirty="0" smtClean="0"/>
              <a:t>designs</a:t>
            </a:r>
          </a:p>
          <a:p>
            <a:r>
              <a:rPr lang="en-GB" altLang="tr-TR" dirty="0"/>
              <a:t>Thread in multithreaded processors may or may not be </a:t>
            </a:r>
            <a:r>
              <a:rPr lang="en-GB" altLang="tr-TR" dirty="0" smtClean="0"/>
              <a:t>the same </a:t>
            </a:r>
            <a:r>
              <a:rPr lang="en-GB" altLang="tr-TR" dirty="0"/>
              <a:t>as software threads</a:t>
            </a:r>
            <a:r>
              <a:rPr lang="tr-TR" altLang="tr-TR" dirty="0"/>
              <a:t>.</a:t>
            </a: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002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8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62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Definitions of Threads and Processes</a:t>
            </a:r>
          </a:p>
        </p:txBody>
      </p:sp>
      <p:sp>
        <p:nvSpPr>
          <p:cNvPr id="188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80920" cy="54718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 smtClean="0"/>
              <a:t>Some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important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terms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are</a:t>
            </a:r>
            <a:r>
              <a:rPr lang="tr-TR" altLang="tr-TR" sz="2400" dirty="0" smtClean="0"/>
              <a:t>:</a:t>
            </a:r>
            <a:endParaRPr lang="en-GB" altLang="tr-TR" sz="2400" dirty="0" smtClean="0"/>
          </a:p>
          <a:p>
            <a:pPr lvl="1">
              <a:lnSpc>
                <a:spcPct val="90000"/>
              </a:lnSpc>
            </a:pPr>
            <a:r>
              <a:rPr lang="en-GB" altLang="tr-TR" sz="2000" dirty="0" smtClean="0"/>
              <a:t>Process</a:t>
            </a:r>
            <a:r>
              <a:rPr lang="en-GB" altLang="tr-TR" sz="2000" dirty="0"/>
              <a:t>: </a:t>
            </a:r>
            <a:endParaRPr lang="tr-TR" altLang="tr-TR" sz="2000" dirty="0"/>
          </a:p>
          <a:p>
            <a:pPr lvl="2">
              <a:lnSpc>
                <a:spcPct val="90000"/>
              </a:lnSpc>
            </a:pPr>
            <a:r>
              <a:rPr lang="en-GB" altLang="tr-TR" sz="1800" dirty="0" smtClean="0"/>
              <a:t>An </a:t>
            </a:r>
            <a:r>
              <a:rPr lang="en-GB" altLang="tr-TR" sz="1800" dirty="0"/>
              <a:t>instance of program running on </a:t>
            </a:r>
            <a:r>
              <a:rPr lang="tr-TR" altLang="tr-TR" sz="1800" dirty="0"/>
              <a:t>a </a:t>
            </a:r>
            <a:r>
              <a:rPr lang="en-GB" altLang="tr-TR" sz="1800" dirty="0"/>
              <a:t>computer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which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embodies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two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key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characteristics</a:t>
            </a:r>
            <a:r>
              <a:rPr lang="tr-TR" altLang="tr-TR" sz="1800" dirty="0"/>
              <a:t>:</a:t>
            </a:r>
          </a:p>
          <a:p>
            <a:pPr lvl="3">
              <a:lnSpc>
                <a:spcPct val="90000"/>
              </a:lnSpc>
            </a:pPr>
            <a:r>
              <a:rPr lang="en-GB" altLang="tr-TR" sz="1600" dirty="0"/>
              <a:t>Resource ownership</a:t>
            </a:r>
            <a:endParaRPr lang="tr-TR" altLang="tr-TR" sz="1600" dirty="0"/>
          </a:p>
          <a:p>
            <a:pPr lvl="4">
              <a:lnSpc>
                <a:spcPct val="90000"/>
              </a:lnSpc>
            </a:pPr>
            <a:r>
              <a:rPr lang="en-GB" altLang="tr-TR" sz="1600" dirty="0"/>
              <a:t>Virtual address space to hold process image</a:t>
            </a:r>
            <a:endParaRPr lang="tr-TR" altLang="tr-TR" sz="1600" dirty="0"/>
          </a:p>
          <a:p>
            <a:pPr lvl="3">
              <a:lnSpc>
                <a:spcPct val="90000"/>
              </a:lnSpc>
            </a:pPr>
            <a:r>
              <a:rPr lang="en-GB" altLang="tr-TR" sz="1600" dirty="0"/>
              <a:t>Scheduling/execution</a:t>
            </a:r>
            <a:endParaRPr lang="tr-TR" altLang="tr-TR" sz="1600" dirty="0"/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Process switch</a:t>
            </a:r>
            <a:r>
              <a:rPr lang="tr-TR" altLang="tr-TR" sz="2000" dirty="0"/>
              <a:t>: 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An </a:t>
            </a:r>
            <a:r>
              <a:rPr lang="tr-TR" altLang="tr-TR" sz="1800" dirty="0" err="1"/>
              <a:t>operation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that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switches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processor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from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process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another</a:t>
            </a:r>
            <a:endParaRPr lang="en-GB" altLang="tr-TR" sz="1800" dirty="0"/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Thread: </a:t>
            </a:r>
            <a:r>
              <a:rPr lang="tr-TR" altLang="tr-TR" sz="2000" dirty="0"/>
              <a:t>A </a:t>
            </a:r>
            <a:r>
              <a:rPr lang="en-GB" altLang="tr-TR" sz="2000" dirty="0" err="1"/>
              <a:t>dispatchable</a:t>
            </a:r>
            <a:r>
              <a:rPr lang="en-GB" altLang="tr-TR" sz="2000" dirty="0"/>
              <a:t> unit of work within process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Includes processor context (which includes the program counter and stack pointer) and data area for stack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Thread executes sequentially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Interruptible: processor can turn to another thread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Thread switch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Switching processor between threads within same process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Typically less costly than process switch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6910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8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8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8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8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8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8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87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87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87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87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87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87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87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87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87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87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87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87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87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87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87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8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8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8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87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87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87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87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87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87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72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Implicit and Explicit Multithreading</a:t>
            </a:r>
          </a:p>
        </p:txBody>
      </p:sp>
      <p:sp>
        <p:nvSpPr>
          <p:cNvPr id="188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tr-TR" dirty="0"/>
              <a:t>All commercial processors and most experimental ones use explicit multithreading</a:t>
            </a:r>
          </a:p>
          <a:p>
            <a:pPr lvl="1"/>
            <a:r>
              <a:rPr lang="en-GB" altLang="tr-TR" dirty="0"/>
              <a:t>Concurrently execute instructions from different explicit threads</a:t>
            </a:r>
          </a:p>
          <a:p>
            <a:pPr lvl="1"/>
            <a:r>
              <a:rPr lang="en-GB" altLang="tr-TR" dirty="0"/>
              <a:t>Interleave instructions from different threads on shared pipelines or parallel execution on parallel pipelines</a:t>
            </a:r>
          </a:p>
          <a:p>
            <a:r>
              <a:rPr lang="en-GB" altLang="tr-TR" dirty="0"/>
              <a:t>Implicit multithreading is concurrent execution of multiple threads extracted from single sequential program</a:t>
            </a:r>
          </a:p>
          <a:p>
            <a:pPr lvl="1"/>
            <a:r>
              <a:rPr lang="en-GB" altLang="tr-TR" dirty="0"/>
              <a:t>Implicit threads defined statically by compiler or dynamically by hardware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151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8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825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Approaches to Explicit Multithreading</a:t>
            </a:r>
          </a:p>
        </p:txBody>
      </p:sp>
      <p:sp>
        <p:nvSpPr>
          <p:cNvPr id="188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000"/>
              <a:t>Interleaved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Fine-grained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Processor deals with two or more thread contexts at a time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Switching thread at each clock cycle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If thread is blocked it is skipped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Blocked 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Coarse-grained 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Thread executed until event causes delay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E.g.Cache miss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Effective on in-order processor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Avoids pipeline stall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Simultaneous (SMT)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Instructions simultaneously issued from multiple threads to execution units of superscalar processor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Chip multiprocessing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Processor is replicated on a single chip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Each processor handles separate threads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8902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8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8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8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8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8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8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8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8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8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8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8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8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8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8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8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8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8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8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8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8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8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8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8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8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8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8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8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89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89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89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89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89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89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89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89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89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89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89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89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928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Scalar Processor Approaches</a:t>
            </a:r>
          </a:p>
        </p:txBody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Single-threaded scalar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Simple pipeline 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No multithreading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Interleaved multithreaded scalar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Easiest multithreading to implement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Switch threads at each clock cycle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Pipeline stages kept close to fully occupied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Hardware needs to switch thread context between cycles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Blocked multithreaded scalar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Thread executed until latency event occurs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Would stop pipeline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Processor switches to another thread</a:t>
            </a:r>
          </a:p>
          <a:p>
            <a:pPr>
              <a:lnSpc>
                <a:spcPct val="90000"/>
              </a:lnSpc>
            </a:pP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761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9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9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9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9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9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9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9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9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9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9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9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9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9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9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9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9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03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Scalar Diagrams</a:t>
            </a:r>
          </a:p>
        </p:txBody>
      </p:sp>
      <p:pic>
        <p:nvPicPr>
          <p:cNvPr id="1891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840760" cy="474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169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Instruction Issue Processors (1)</a:t>
            </a:r>
          </a:p>
        </p:txBody>
      </p:sp>
      <p:sp>
        <p:nvSpPr>
          <p:cNvPr id="189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066800"/>
            <a:ext cx="8278564" cy="5457825"/>
          </a:xfrm>
        </p:spPr>
        <p:txBody>
          <a:bodyPr/>
          <a:lstStyle/>
          <a:p>
            <a:r>
              <a:rPr lang="en-GB" altLang="tr-TR" dirty="0"/>
              <a:t>Superscalar</a:t>
            </a:r>
          </a:p>
          <a:p>
            <a:pPr lvl="1"/>
            <a:r>
              <a:rPr lang="en-GB" altLang="tr-TR" sz="2600" dirty="0"/>
              <a:t>No multithreading</a:t>
            </a:r>
          </a:p>
          <a:p>
            <a:r>
              <a:rPr lang="en-GB" altLang="tr-TR" dirty="0"/>
              <a:t>Interleaved multithreading superscalar:</a:t>
            </a:r>
          </a:p>
          <a:p>
            <a:pPr lvl="1"/>
            <a:r>
              <a:rPr lang="en-GB" altLang="tr-TR" sz="2600" dirty="0"/>
              <a:t>Each cycle, as many instructions as possible issued from single thread</a:t>
            </a:r>
          </a:p>
          <a:p>
            <a:pPr lvl="1"/>
            <a:r>
              <a:rPr lang="en-GB" altLang="tr-TR" sz="2600" dirty="0"/>
              <a:t>Delays due to thread switches eliminated</a:t>
            </a:r>
          </a:p>
          <a:p>
            <a:pPr lvl="1"/>
            <a:r>
              <a:rPr lang="en-GB" altLang="tr-TR" sz="2600" dirty="0"/>
              <a:t>Number of instructions issued in cycle limited by dependencies</a:t>
            </a:r>
          </a:p>
          <a:p>
            <a:r>
              <a:rPr lang="en-GB" altLang="tr-TR" dirty="0"/>
              <a:t>Blocked multithreaded superscalar</a:t>
            </a:r>
          </a:p>
          <a:p>
            <a:pPr lvl="1"/>
            <a:r>
              <a:rPr lang="en-GB" altLang="tr-TR" sz="2600" dirty="0"/>
              <a:t>Instructions from one thread</a:t>
            </a:r>
          </a:p>
          <a:p>
            <a:pPr lvl="1"/>
            <a:r>
              <a:rPr lang="en-GB" altLang="tr-TR" sz="2600" dirty="0"/>
              <a:t>Blocked multithreading used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012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9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9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9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9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9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9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9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23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Parallel</a:t>
            </a:r>
            <a:r>
              <a:rPr lang="tr-TR" altLang="tr-TR" dirty="0"/>
              <a:t> </a:t>
            </a:r>
            <a:r>
              <a:rPr lang="tr-TR" altLang="tr-TR" dirty="0" err="1" smtClean="0"/>
              <a:t>Processing</a:t>
            </a:r>
            <a:endParaRPr lang="tr-TR" altLang="tr-TR" dirty="0"/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computer</a:t>
            </a:r>
            <a:r>
              <a:rPr lang="tr-TR" altLang="tr-TR" dirty="0"/>
              <a:t> is </a:t>
            </a:r>
            <a:r>
              <a:rPr lang="tr-TR" altLang="tr-TR" dirty="0" err="1"/>
              <a:t>viewed</a:t>
            </a:r>
            <a:r>
              <a:rPr lang="tr-TR" altLang="tr-TR" dirty="0"/>
              <a:t> as a </a:t>
            </a:r>
            <a:r>
              <a:rPr lang="tr-TR" altLang="tr-TR" dirty="0" err="1"/>
              <a:t>sequential</a:t>
            </a:r>
            <a:r>
              <a:rPr lang="tr-TR" altLang="tr-TR" dirty="0"/>
              <a:t> </a:t>
            </a:r>
            <a:r>
              <a:rPr lang="tr-TR" altLang="tr-TR" dirty="0" err="1"/>
              <a:t>machine</a:t>
            </a:r>
            <a:endParaRPr lang="tr-TR" altLang="tr-TR" dirty="0"/>
          </a:p>
          <a:p>
            <a:endParaRPr lang="tr-TR" altLang="tr-TR" dirty="0"/>
          </a:p>
          <a:p>
            <a:r>
              <a:rPr lang="tr-TR" altLang="tr-TR" dirty="0" err="1"/>
              <a:t>This</a:t>
            </a:r>
            <a:r>
              <a:rPr lang="tr-TR" altLang="tr-TR" dirty="0"/>
              <a:t> </a:t>
            </a:r>
            <a:r>
              <a:rPr lang="tr-TR" altLang="tr-TR" dirty="0" err="1"/>
              <a:t>view</a:t>
            </a:r>
            <a:r>
              <a:rPr lang="tr-TR" altLang="tr-TR" dirty="0"/>
              <a:t> 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computer</a:t>
            </a:r>
            <a:r>
              <a:rPr lang="tr-TR" altLang="tr-TR" dirty="0"/>
              <a:t> has </a:t>
            </a:r>
            <a:r>
              <a:rPr lang="tr-TR" altLang="tr-TR" dirty="0" err="1"/>
              <a:t>never</a:t>
            </a:r>
            <a:r>
              <a:rPr lang="tr-TR" altLang="tr-TR" dirty="0"/>
              <a:t> </a:t>
            </a:r>
            <a:r>
              <a:rPr lang="tr-TR" altLang="tr-TR" dirty="0" err="1"/>
              <a:t>been</a:t>
            </a:r>
            <a:r>
              <a:rPr lang="tr-TR" altLang="tr-TR" dirty="0"/>
              <a:t> </a:t>
            </a:r>
            <a:r>
              <a:rPr lang="tr-TR" altLang="tr-TR" dirty="0" err="1"/>
              <a:t>entirely</a:t>
            </a:r>
            <a:r>
              <a:rPr lang="tr-TR" altLang="tr-TR" dirty="0"/>
              <a:t> </a:t>
            </a:r>
            <a:r>
              <a:rPr lang="tr-TR" altLang="tr-TR" dirty="0" err="1"/>
              <a:t>true</a:t>
            </a:r>
            <a:r>
              <a:rPr lang="tr-TR" altLang="tr-TR" dirty="0"/>
              <a:t>.</a:t>
            </a:r>
          </a:p>
          <a:p>
            <a:pPr lvl="1"/>
            <a:r>
              <a:rPr lang="tr-TR" altLang="tr-TR" dirty="0"/>
              <a:t>At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micro-operation</a:t>
            </a:r>
            <a:r>
              <a:rPr lang="tr-TR" altLang="tr-TR" dirty="0"/>
              <a:t> </a:t>
            </a:r>
            <a:r>
              <a:rPr lang="tr-TR" altLang="tr-TR" dirty="0" err="1"/>
              <a:t>level</a:t>
            </a:r>
            <a:r>
              <a:rPr lang="tr-TR" altLang="tr-TR" dirty="0"/>
              <a:t>, </a:t>
            </a:r>
            <a:r>
              <a:rPr lang="tr-TR" altLang="tr-TR" dirty="0" err="1"/>
              <a:t>multiple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signals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generated</a:t>
            </a:r>
            <a:r>
              <a:rPr lang="tr-TR" altLang="tr-TR" dirty="0"/>
              <a:t> at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same</a:t>
            </a:r>
            <a:r>
              <a:rPr lang="tr-TR" altLang="tr-TR" dirty="0"/>
              <a:t> time</a:t>
            </a:r>
          </a:p>
          <a:p>
            <a:pPr lvl="1"/>
            <a:r>
              <a:rPr lang="tr-TR" altLang="tr-TR" dirty="0" err="1"/>
              <a:t>In</a:t>
            </a:r>
            <a:r>
              <a:rPr lang="tr-TR" altLang="tr-TR" dirty="0"/>
              <a:t>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pipelining</a:t>
            </a:r>
            <a:r>
              <a:rPr lang="tr-TR" altLang="tr-TR" dirty="0"/>
              <a:t>, </a:t>
            </a:r>
            <a:r>
              <a:rPr lang="tr-TR" altLang="tr-TR" dirty="0" err="1"/>
              <a:t>fetch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execute</a:t>
            </a:r>
            <a:r>
              <a:rPr lang="tr-TR" altLang="tr-TR" dirty="0"/>
              <a:t> </a:t>
            </a:r>
            <a:r>
              <a:rPr lang="tr-TR" altLang="tr-TR" dirty="0" err="1"/>
              <a:t>stages</a:t>
            </a:r>
            <a:r>
              <a:rPr lang="tr-TR" altLang="tr-TR" dirty="0"/>
              <a:t> </a:t>
            </a:r>
            <a:r>
              <a:rPr lang="tr-TR" altLang="tr-TR" dirty="0" err="1"/>
              <a:t>overlap</a:t>
            </a:r>
            <a:endParaRPr lang="tr-TR" altLang="tr-TR" dirty="0"/>
          </a:p>
          <a:p>
            <a:pPr lvl="1"/>
            <a:r>
              <a:rPr lang="tr-TR" altLang="tr-TR" dirty="0" err="1"/>
              <a:t>In</a:t>
            </a:r>
            <a:r>
              <a:rPr lang="tr-TR" altLang="tr-TR" dirty="0"/>
              <a:t> </a:t>
            </a:r>
            <a:r>
              <a:rPr lang="tr-TR" altLang="tr-TR" dirty="0" err="1"/>
              <a:t>superscalar</a:t>
            </a:r>
            <a:r>
              <a:rPr lang="tr-TR" altLang="tr-TR" dirty="0"/>
              <a:t>, </a:t>
            </a:r>
            <a:r>
              <a:rPr lang="tr-TR" altLang="tr-TR" dirty="0" err="1"/>
              <a:t>there</a:t>
            </a:r>
            <a:r>
              <a:rPr lang="tr-TR" altLang="tr-TR" dirty="0"/>
              <a:t> is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level</a:t>
            </a:r>
            <a:r>
              <a:rPr lang="tr-TR" altLang="tr-TR" dirty="0"/>
              <a:t> </a:t>
            </a:r>
            <a:r>
              <a:rPr lang="tr-TR" altLang="tr-TR" dirty="0" err="1"/>
              <a:t>parallelizm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637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2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2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2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2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Instruction Issue Diagram (1)</a:t>
            </a:r>
          </a:p>
        </p:txBody>
      </p:sp>
      <p:pic>
        <p:nvPicPr>
          <p:cNvPr id="1893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141846" cy="479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564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Instruction Issue Processors (2)</a:t>
            </a:r>
          </a:p>
        </p:txBody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Very long instruction word (VLIW)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E.g. IA-64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Multiple instructions in single word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Typically constructed by compiler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Operations that may be executed in parallel in same word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May pad with no-ops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Interleaved multithreading VLIW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Similar efficiencies to interleaved multithreading on superscalar architecture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Blocked multithreaded VLIW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Similar efficiencies to blocked multithreading on superscalar architecture</a:t>
            </a:r>
          </a:p>
          <a:p>
            <a:pPr>
              <a:lnSpc>
                <a:spcPct val="90000"/>
              </a:lnSpc>
            </a:pP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416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9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9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9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9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9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9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9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9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9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9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0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Instruction Issue Diagram (2)</a:t>
            </a:r>
          </a:p>
        </p:txBody>
      </p:sp>
      <p:pic>
        <p:nvPicPr>
          <p:cNvPr id="18954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315246" cy="459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031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800" dirty="0"/>
              <a:t>Parallel, </a:t>
            </a:r>
            <a:r>
              <a:rPr lang="en-GB" altLang="tr-TR" sz="2800" dirty="0" smtClean="0"/>
              <a:t>Simultaneous</a:t>
            </a:r>
            <a:r>
              <a:rPr lang="tr-TR" altLang="tr-TR" sz="2800" dirty="0" smtClean="0"/>
              <a:t> </a:t>
            </a:r>
            <a:r>
              <a:rPr lang="en-GB" altLang="tr-TR" sz="2800" dirty="0" smtClean="0"/>
              <a:t>Execution </a:t>
            </a:r>
            <a:r>
              <a:rPr lang="en-GB" altLang="tr-TR" sz="2800" dirty="0"/>
              <a:t>of Multiple Threads</a:t>
            </a:r>
          </a:p>
        </p:txBody>
      </p:sp>
      <p:sp>
        <p:nvSpPr>
          <p:cNvPr id="189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altLang="tr-TR" dirty="0"/>
              <a:t>Simultaneous multithreading</a:t>
            </a:r>
          </a:p>
          <a:p>
            <a:pPr lvl="1"/>
            <a:r>
              <a:rPr lang="en-GB" altLang="tr-TR" dirty="0"/>
              <a:t>Issue multiple instructions at a time</a:t>
            </a:r>
          </a:p>
          <a:p>
            <a:pPr lvl="1"/>
            <a:r>
              <a:rPr lang="en-GB" altLang="tr-TR" dirty="0"/>
              <a:t>One thread may fill all horizontal slots</a:t>
            </a:r>
          </a:p>
          <a:p>
            <a:pPr lvl="1"/>
            <a:r>
              <a:rPr lang="en-GB" altLang="tr-TR" dirty="0"/>
              <a:t>Instructions from two or more threads may be issued</a:t>
            </a:r>
          </a:p>
          <a:p>
            <a:pPr lvl="1"/>
            <a:r>
              <a:rPr lang="en-GB" altLang="tr-TR" dirty="0"/>
              <a:t>With enough threads, can issue maximum number of instructions on each cycle</a:t>
            </a:r>
          </a:p>
          <a:p>
            <a:r>
              <a:rPr lang="en-GB" altLang="tr-TR" dirty="0"/>
              <a:t>Chip multiprocessor</a:t>
            </a:r>
          </a:p>
          <a:p>
            <a:pPr lvl="1"/>
            <a:r>
              <a:rPr lang="en-GB" altLang="tr-TR" dirty="0"/>
              <a:t>Multiple processors</a:t>
            </a:r>
          </a:p>
          <a:p>
            <a:pPr lvl="1"/>
            <a:r>
              <a:rPr lang="en-GB" altLang="tr-TR" dirty="0"/>
              <a:t>Each has two-issue superscalar processor</a:t>
            </a:r>
          </a:p>
          <a:p>
            <a:pPr lvl="1"/>
            <a:r>
              <a:rPr lang="en-GB" altLang="tr-TR" dirty="0"/>
              <a:t>Each processor is assigned thread</a:t>
            </a:r>
          </a:p>
          <a:p>
            <a:pPr lvl="2"/>
            <a:r>
              <a:rPr lang="en-GB" altLang="tr-TR" dirty="0"/>
              <a:t>Can issue up to two instructions per cycle per thread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412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9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6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9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9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9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96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96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96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9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9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9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645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Parallel Diagram</a:t>
            </a:r>
          </a:p>
        </p:txBody>
      </p:sp>
      <p:pic>
        <p:nvPicPr>
          <p:cNvPr id="18974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624736" cy="455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52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Examples</a:t>
            </a:r>
          </a:p>
        </p:txBody>
      </p:sp>
      <p:sp>
        <p:nvSpPr>
          <p:cNvPr id="189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>
            <a:normAutofit lnSpcReduction="10000"/>
          </a:bodyPr>
          <a:lstStyle/>
          <a:p>
            <a:r>
              <a:rPr lang="en-GB" altLang="tr-TR" dirty="0"/>
              <a:t>Some Pentium 4</a:t>
            </a:r>
          </a:p>
          <a:p>
            <a:pPr lvl="1"/>
            <a:r>
              <a:rPr lang="en-GB" altLang="tr-TR" dirty="0"/>
              <a:t>Intel calls  it </a:t>
            </a:r>
            <a:r>
              <a:rPr lang="en-GB" altLang="tr-TR" dirty="0" err="1"/>
              <a:t>hyperthreading</a:t>
            </a:r>
            <a:endParaRPr lang="en-GB" altLang="tr-TR" dirty="0"/>
          </a:p>
          <a:p>
            <a:pPr lvl="1"/>
            <a:r>
              <a:rPr lang="en-GB" altLang="tr-TR" dirty="0"/>
              <a:t>SMT with support for two threads</a:t>
            </a:r>
          </a:p>
          <a:p>
            <a:pPr lvl="1"/>
            <a:r>
              <a:rPr lang="en-GB" altLang="tr-TR" dirty="0"/>
              <a:t>Single multithreaded processor, logically two processors</a:t>
            </a:r>
          </a:p>
          <a:p>
            <a:r>
              <a:rPr lang="en-GB" altLang="tr-TR" dirty="0"/>
              <a:t>IBM Power5 </a:t>
            </a:r>
          </a:p>
          <a:p>
            <a:pPr lvl="1"/>
            <a:r>
              <a:rPr lang="en-GB" altLang="tr-TR" dirty="0"/>
              <a:t>High-end PowerPC</a:t>
            </a:r>
          </a:p>
          <a:p>
            <a:pPr lvl="1"/>
            <a:r>
              <a:rPr lang="en-GB" altLang="tr-TR" dirty="0"/>
              <a:t>Combines chip multiprocessing with SMT</a:t>
            </a:r>
          </a:p>
          <a:p>
            <a:pPr lvl="1"/>
            <a:r>
              <a:rPr lang="en-GB" altLang="tr-TR" dirty="0"/>
              <a:t>Chip has two separate processors</a:t>
            </a:r>
          </a:p>
          <a:p>
            <a:pPr lvl="1"/>
            <a:r>
              <a:rPr lang="en-GB" altLang="tr-TR" dirty="0"/>
              <a:t>Each supporting two threads concurrently using SMT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34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9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9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9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9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9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9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9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849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Power</a:t>
            </a:r>
            <a:r>
              <a:rPr lang="tr-TR" altLang="tr-TR" dirty="0" smtClean="0"/>
              <a:t> </a:t>
            </a:r>
            <a:r>
              <a:rPr lang="en-GB" altLang="tr-TR" dirty="0" smtClean="0"/>
              <a:t>5 </a:t>
            </a:r>
            <a:r>
              <a:rPr lang="en-GB" altLang="tr-TR" dirty="0"/>
              <a:t>Instruction Data Flow</a:t>
            </a:r>
          </a:p>
        </p:txBody>
      </p:sp>
      <p:pic>
        <p:nvPicPr>
          <p:cNvPr id="18995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30939" cy="43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164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Clusters</a:t>
            </a:r>
          </a:p>
        </p:txBody>
      </p:sp>
      <p:sp>
        <p:nvSpPr>
          <p:cNvPr id="190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tr-TR" dirty="0"/>
              <a:t>Alternative to SMP</a:t>
            </a:r>
          </a:p>
          <a:p>
            <a:pPr lvl="1"/>
            <a:r>
              <a:rPr lang="en-US" altLang="tr-TR" dirty="0"/>
              <a:t>High performance</a:t>
            </a:r>
          </a:p>
          <a:p>
            <a:pPr lvl="1"/>
            <a:r>
              <a:rPr lang="en-US" altLang="tr-TR" dirty="0"/>
              <a:t>High availability</a:t>
            </a:r>
          </a:p>
          <a:p>
            <a:pPr lvl="1"/>
            <a:r>
              <a:rPr lang="en-US" altLang="tr-TR" dirty="0"/>
              <a:t>Server applications</a:t>
            </a:r>
          </a:p>
          <a:p>
            <a:r>
              <a:rPr lang="en-US" altLang="tr-TR" dirty="0" smtClean="0"/>
              <a:t>A </a:t>
            </a:r>
            <a:r>
              <a:rPr lang="en-US" altLang="tr-TR" dirty="0"/>
              <a:t>group of interconnected whole computers</a:t>
            </a:r>
          </a:p>
          <a:p>
            <a:pPr lvl="1"/>
            <a:r>
              <a:rPr lang="en-US" altLang="tr-TR" dirty="0"/>
              <a:t>Working together as unified resource</a:t>
            </a:r>
          </a:p>
          <a:p>
            <a:pPr lvl="1"/>
            <a:r>
              <a:rPr lang="en-US" altLang="tr-TR" dirty="0"/>
              <a:t>Illusion of being one machine</a:t>
            </a:r>
          </a:p>
          <a:p>
            <a:pPr lvl="1"/>
            <a:r>
              <a:rPr lang="en-US" altLang="tr-TR" dirty="0"/>
              <a:t>Each computer called a </a:t>
            </a:r>
            <a:r>
              <a:rPr lang="en-US" altLang="tr-TR" dirty="0" smtClean="0"/>
              <a:t>node</a:t>
            </a:r>
          </a:p>
          <a:p>
            <a:r>
              <a:rPr lang="en-US" altLang="tr-TR" dirty="0"/>
              <a:t>Cluster </a:t>
            </a:r>
            <a:r>
              <a:rPr lang="en-US" altLang="tr-TR" dirty="0" smtClean="0"/>
              <a:t>Benefits:</a:t>
            </a:r>
          </a:p>
          <a:p>
            <a:pPr lvl="1"/>
            <a:r>
              <a:rPr lang="en-US" altLang="tr-TR" dirty="0"/>
              <a:t>Absolute scalability</a:t>
            </a:r>
          </a:p>
          <a:p>
            <a:pPr lvl="1"/>
            <a:r>
              <a:rPr lang="en-US" altLang="tr-TR" dirty="0"/>
              <a:t>Incremental scalability</a:t>
            </a:r>
          </a:p>
          <a:p>
            <a:pPr lvl="1"/>
            <a:r>
              <a:rPr lang="en-US" altLang="tr-TR" dirty="0"/>
              <a:t>High availability</a:t>
            </a:r>
          </a:p>
          <a:p>
            <a:pPr lvl="1"/>
            <a:r>
              <a:rPr lang="en-US" altLang="tr-TR" dirty="0"/>
              <a:t>Superior price/performance</a:t>
            </a:r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0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0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0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0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0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0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0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0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0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0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0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0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0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0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0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0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0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0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00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00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00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0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0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0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00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00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00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00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00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00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054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Cluster </a:t>
            </a:r>
            <a:r>
              <a:rPr lang="en-US" altLang="tr-TR" dirty="0" smtClean="0"/>
              <a:t>Configurations</a:t>
            </a:r>
            <a:endParaRPr lang="en-US" altLang="tr-TR" dirty="0"/>
          </a:p>
        </p:txBody>
      </p:sp>
      <p:pic>
        <p:nvPicPr>
          <p:cNvPr id="19046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42"/>
          <a:stretch/>
        </p:blipFill>
        <p:spPr bwMode="auto">
          <a:xfrm>
            <a:off x="1020027" y="1052017"/>
            <a:ext cx="7297730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48</a:t>
            </a:fld>
            <a:endParaRPr lang="en-US" altLang="tr-TR" dirty="0"/>
          </a:p>
        </p:txBody>
      </p:sp>
      <p:sp>
        <p:nvSpPr>
          <p:cNvPr id="3" name="Rectangle 2"/>
          <p:cNvSpPr/>
          <p:nvPr/>
        </p:nvSpPr>
        <p:spPr>
          <a:xfrm>
            <a:off x="2987824" y="2636912"/>
            <a:ext cx="3506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Standby Server, No Shared Disk</a:t>
            </a:r>
            <a:endParaRPr lang="tr-TR" dirty="0">
              <a:solidFill>
                <a:schemeClr val="accent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20" b="22144"/>
          <a:stretch/>
        </p:blipFill>
        <p:spPr bwMode="auto">
          <a:xfrm>
            <a:off x="893770" y="3788320"/>
            <a:ext cx="7297730" cy="27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51290" y="5949280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chemeClr val="accent1"/>
                </a:solidFill>
              </a:rPr>
              <a:t>Shared</a:t>
            </a:r>
            <a:r>
              <a:rPr lang="tr-TR" dirty="0">
                <a:solidFill>
                  <a:schemeClr val="accent1"/>
                </a:solidFill>
              </a:rPr>
              <a:t> Disk</a:t>
            </a:r>
          </a:p>
        </p:txBody>
      </p:sp>
    </p:spTree>
    <p:extLst>
      <p:ext uri="{BB962C8B-B14F-4D97-AF65-F5344CB8AC3E}">
        <p14:creationId xmlns:p14="http://schemas.microsoft.com/office/powerpoint/2010/main" val="3635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Operating Systems Design Issues</a:t>
            </a:r>
          </a:p>
        </p:txBody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/>
              <a:t>Failure Management</a:t>
            </a:r>
          </a:p>
          <a:p>
            <a:pPr lvl="1"/>
            <a:r>
              <a:rPr lang="en-GB" altLang="tr-TR" sz="2000"/>
              <a:t>High availability</a:t>
            </a:r>
          </a:p>
          <a:p>
            <a:pPr lvl="1"/>
            <a:r>
              <a:rPr lang="en-GB" altLang="tr-TR" sz="2000"/>
              <a:t>Fault tolerant</a:t>
            </a:r>
          </a:p>
          <a:p>
            <a:pPr lvl="1"/>
            <a:r>
              <a:rPr lang="en-GB" altLang="tr-TR" sz="2000"/>
              <a:t>Failover</a:t>
            </a:r>
          </a:p>
          <a:p>
            <a:pPr lvl="2"/>
            <a:r>
              <a:rPr lang="en-GB" altLang="tr-TR" sz="1800"/>
              <a:t>Switching applications &amp; data from failed system to alternative within cluster</a:t>
            </a:r>
          </a:p>
          <a:p>
            <a:pPr lvl="1"/>
            <a:r>
              <a:rPr lang="en-GB" altLang="tr-TR" sz="2000"/>
              <a:t>Failback</a:t>
            </a:r>
          </a:p>
          <a:p>
            <a:pPr lvl="2"/>
            <a:r>
              <a:rPr lang="en-GB" altLang="tr-TR" sz="1800"/>
              <a:t>Restoration of applications and data to original system</a:t>
            </a:r>
          </a:p>
          <a:p>
            <a:pPr lvl="2"/>
            <a:r>
              <a:rPr lang="en-GB" altLang="tr-TR" sz="1800"/>
              <a:t>After problem is fixed</a:t>
            </a:r>
          </a:p>
          <a:p>
            <a:r>
              <a:rPr lang="en-GB" altLang="tr-TR" sz="2400"/>
              <a:t>Load balancing</a:t>
            </a:r>
          </a:p>
          <a:p>
            <a:pPr lvl="1"/>
            <a:r>
              <a:rPr lang="en-GB" altLang="tr-TR" sz="2000"/>
              <a:t>Incremental scalability</a:t>
            </a:r>
          </a:p>
          <a:p>
            <a:pPr lvl="1"/>
            <a:r>
              <a:rPr lang="en-GB" altLang="tr-TR" sz="2000"/>
              <a:t>Automatically include new computers in scheduling</a:t>
            </a:r>
          </a:p>
          <a:p>
            <a:pPr lvl="1"/>
            <a:r>
              <a:rPr lang="en-GB" altLang="tr-TR" sz="2000"/>
              <a:t>Middleware needs to recognise that processes may switch between machines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0667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0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0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0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0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0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0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0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0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0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0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0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0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0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0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0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0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0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0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0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0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0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0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0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0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0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0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8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Parallel</a:t>
            </a:r>
            <a:r>
              <a:rPr lang="tr-TR" altLang="tr-TR" dirty="0"/>
              <a:t> </a:t>
            </a:r>
            <a:r>
              <a:rPr lang="tr-TR" altLang="tr-TR" dirty="0" err="1" smtClean="0"/>
              <a:t>Processing</a:t>
            </a:r>
            <a:endParaRPr lang="tr-TR" altLang="tr-TR" dirty="0"/>
          </a:p>
        </p:txBody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dirty="0" err="1"/>
              <a:t>Computer</a:t>
            </a:r>
            <a:r>
              <a:rPr lang="tr-TR" altLang="tr-TR" dirty="0"/>
              <a:t> </a:t>
            </a:r>
            <a:r>
              <a:rPr lang="tr-TR" altLang="tr-TR" dirty="0" err="1"/>
              <a:t>technology</a:t>
            </a:r>
            <a:r>
              <a:rPr lang="tr-TR" altLang="tr-TR" dirty="0"/>
              <a:t> has </a:t>
            </a:r>
            <a:r>
              <a:rPr lang="tr-TR" altLang="tr-TR" dirty="0" err="1"/>
              <a:t>evolved</a:t>
            </a:r>
            <a:endParaRPr lang="tr-TR" altLang="tr-TR" dirty="0"/>
          </a:p>
          <a:p>
            <a:r>
              <a:rPr lang="tr-TR" altLang="tr-TR" dirty="0" err="1"/>
              <a:t>Cost</a:t>
            </a:r>
            <a:r>
              <a:rPr lang="tr-TR" altLang="tr-TR" dirty="0"/>
              <a:t> of hardware has </a:t>
            </a:r>
            <a:r>
              <a:rPr lang="tr-TR" altLang="tr-TR" dirty="0" err="1" smtClean="0"/>
              <a:t>dropped</a:t>
            </a:r>
            <a:endParaRPr lang="tr-TR" altLang="tr-TR" dirty="0"/>
          </a:p>
          <a:p>
            <a:r>
              <a:rPr lang="tr-TR" altLang="tr-TR" dirty="0" err="1"/>
              <a:t>Designers</a:t>
            </a:r>
            <a:r>
              <a:rPr lang="tr-TR" altLang="tr-TR" dirty="0"/>
              <a:t> </a:t>
            </a:r>
            <a:r>
              <a:rPr lang="tr-TR" altLang="tr-TR" dirty="0" err="1"/>
              <a:t>have</a:t>
            </a:r>
            <a:r>
              <a:rPr lang="tr-TR" altLang="tr-TR" dirty="0"/>
              <a:t> </a:t>
            </a:r>
            <a:r>
              <a:rPr lang="tr-TR" altLang="tr-TR" dirty="0" err="1"/>
              <a:t>sought</a:t>
            </a:r>
            <a:r>
              <a:rPr lang="tr-TR" altLang="tr-TR" dirty="0"/>
              <a:t> </a:t>
            </a:r>
            <a:r>
              <a:rPr lang="tr-TR" altLang="tr-TR" dirty="0" err="1"/>
              <a:t>more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more</a:t>
            </a:r>
            <a:r>
              <a:rPr lang="tr-TR" altLang="tr-TR" dirty="0"/>
              <a:t> </a:t>
            </a:r>
            <a:r>
              <a:rPr lang="tr-TR" altLang="tr-TR" dirty="0" err="1"/>
              <a:t>opportunities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parallelism</a:t>
            </a:r>
            <a:r>
              <a:rPr lang="tr-TR" altLang="tr-TR" dirty="0"/>
              <a:t> ...</a:t>
            </a:r>
          </a:p>
          <a:p>
            <a:pPr lvl="1"/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enhance</a:t>
            </a:r>
            <a:r>
              <a:rPr lang="tr-TR" altLang="tr-TR" dirty="0"/>
              <a:t> </a:t>
            </a:r>
            <a:r>
              <a:rPr lang="tr-TR" altLang="tr-TR" dirty="0" err="1" smtClean="0"/>
              <a:t>performance</a:t>
            </a:r>
            <a:endParaRPr lang="tr-TR" altLang="tr-TR" dirty="0"/>
          </a:p>
          <a:p>
            <a:pPr lvl="1"/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/>
              <a:t>increase</a:t>
            </a:r>
            <a:r>
              <a:rPr lang="tr-TR" altLang="tr-TR" dirty="0"/>
              <a:t> </a:t>
            </a:r>
            <a:r>
              <a:rPr lang="tr-TR" altLang="tr-TR" dirty="0" err="1"/>
              <a:t>availability</a:t>
            </a:r>
            <a:endParaRPr lang="tr-TR" altLang="tr-TR" dirty="0"/>
          </a:p>
          <a:p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approaches</a:t>
            </a:r>
            <a:r>
              <a:rPr lang="tr-TR" altLang="tr-TR" dirty="0"/>
              <a:t>:</a:t>
            </a:r>
          </a:p>
          <a:p>
            <a:pPr lvl="1"/>
            <a:r>
              <a:rPr lang="tr-TR" altLang="tr-TR" dirty="0" err="1"/>
              <a:t>Symmetric</a:t>
            </a:r>
            <a:r>
              <a:rPr lang="tr-TR" altLang="tr-TR" dirty="0"/>
              <a:t> </a:t>
            </a:r>
            <a:r>
              <a:rPr lang="tr-TR" altLang="tr-TR" dirty="0" err="1"/>
              <a:t>multiprocessors</a:t>
            </a:r>
            <a:r>
              <a:rPr lang="tr-TR" altLang="tr-TR" dirty="0"/>
              <a:t> (</a:t>
            </a:r>
            <a:r>
              <a:rPr lang="tr-TR" altLang="tr-TR" dirty="0" err="1"/>
              <a:t>SMPs</a:t>
            </a:r>
            <a:r>
              <a:rPr lang="tr-TR" altLang="tr-TR" dirty="0"/>
              <a:t>)</a:t>
            </a:r>
          </a:p>
          <a:p>
            <a:pPr lvl="1"/>
            <a:r>
              <a:rPr lang="tr-TR" altLang="tr-TR" dirty="0" err="1"/>
              <a:t>Clusters</a:t>
            </a:r>
            <a:endParaRPr lang="tr-TR" altLang="tr-TR" dirty="0"/>
          </a:p>
          <a:p>
            <a:pPr lvl="1"/>
            <a:r>
              <a:rPr lang="tr-TR" altLang="tr-TR" dirty="0" err="1"/>
              <a:t>Multithreaded</a:t>
            </a:r>
            <a:r>
              <a:rPr lang="tr-TR" altLang="tr-TR" dirty="0"/>
              <a:t> </a:t>
            </a:r>
            <a:r>
              <a:rPr lang="tr-TR" altLang="tr-TR" dirty="0" err="1"/>
              <a:t>processors</a:t>
            </a:r>
            <a:endParaRPr lang="tr-TR" altLang="tr-TR" dirty="0"/>
          </a:p>
          <a:p>
            <a:pPr lvl="1"/>
            <a:r>
              <a:rPr lang="tr-TR" altLang="tr-TR" dirty="0" err="1"/>
              <a:t>Chip</a:t>
            </a:r>
            <a:r>
              <a:rPr lang="tr-TR" altLang="tr-TR" dirty="0"/>
              <a:t> </a:t>
            </a:r>
            <a:r>
              <a:rPr lang="tr-TR" altLang="tr-TR" dirty="0" err="1"/>
              <a:t>multiprocessors</a:t>
            </a:r>
            <a:endParaRPr lang="tr-TR" altLang="tr-TR" dirty="0"/>
          </a:p>
          <a:p>
            <a:pPr lvl="1"/>
            <a:r>
              <a:rPr lang="tr-TR" altLang="tr-TR" dirty="0" err="1"/>
              <a:t>Nonuniform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access</a:t>
            </a:r>
            <a:r>
              <a:rPr lang="tr-TR" altLang="tr-TR" dirty="0"/>
              <a:t> (NUMA) </a:t>
            </a:r>
            <a:r>
              <a:rPr lang="tr-TR" altLang="tr-TR" dirty="0" err="1"/>
              <a:t>machines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5772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3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3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3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3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3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3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3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3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3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3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3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3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3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3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3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3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3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3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3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3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3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3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3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3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3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3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24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Parallelizing</a:t>
            </a:r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Single application executing in parallel on a number of machines in cluster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Complier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Determines at compile time which parts can be executed in parallel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Split off for different computers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Application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Application written from scratch to be parallel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Message passing to move data between nodes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Hard to program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Best end result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Parametric computing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If a problem is repeated execution of algorithm on different sets of data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e.g. simulation using different scenarios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Needs effective tools to organize and run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2499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0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0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0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0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0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0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0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0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0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0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0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0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0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0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0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0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0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0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09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09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09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Cluster Computer Architecture</a:t>
            </a:r>
          </a:p>
        </p:txBody>
      </p:sp>
      <p:pic>
        <p:nvPicPr>
          <p:cNvPr id="19107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54233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146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Cluster Middleware</a:t>
            </a:r>
          </a:p>
        </p:txBody>
      </p:sp>
      <p:sp>
        <p:nvSpPr>
          <p:cNvPr id="191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400"/>
              <a:t>Unified image to user</a:t>
            </a:r>
          </a:p>
          <a:p>
            <a:pPr lvl="1">
              <a:lnSpc>
                <a:spcPct val="90000"/>
              </a:lnSpc>
            </a:pPr>
            <a:r>
              <a:rPr lang="en-GB" altLang="tr-TR" sz="2000"/>
              <a:t>Single system image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point of entry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file hierarchy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control point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virtual networking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memory space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job management system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user interface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I/O space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Single process space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Checkpointing</a:t>
            </a:r>
          </a:p>
          <a:p>
            <a:pPr>
              <a:lnSpc>
                <a:spcPct val="90000"/>
              </a:lnSpc>
            </a:pPr>
            <a:r>
              <a:rPr lang="en-GB" altLang="tr-TR" sz="2400"/>
              <a:t>Process migration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361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1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1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1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1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1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1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1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1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1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1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1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1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1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1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1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1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1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1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1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1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1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1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1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1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1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11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1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1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1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11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11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11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1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1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1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181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Cluster </a:t>
            </a:r>
            <a:r>
              <a:rPr lang="en-GB" altLang="tr-TR" dirty="0" smtClean="0"/>
              <a:t>vs </a:t>
            </a:r>
            <a:r>
              <a:rPr lang="en-GB" altLang="tr-TR" dirty="0"/>
              <a:t>SMP</a:t>
            </a:r>
          </a:p>
        </p:txBody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Both provide multiprocessor support to high demand applications.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Both available commercially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SMP for longer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SMP: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Easier to manage and control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Closer to single processor systems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Scheduling is main difference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Less physical space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Lower power consumption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Clustering: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Superior incremental &amp; absolute scalability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Superior availability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Redundancy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9976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1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1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1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1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1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1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1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1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1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1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1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1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1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1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1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1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1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1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1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1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1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1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1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1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1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1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1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1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1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1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1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283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Nonuniform Memory Access (NUMA)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80920" cy="539988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sz="2400" dirty="0"/>
              <a:t>Alternative to SMP &amp; clustering</a:t>
            </a:r>
          </a:p>
          <a:p>
            <a:pPr>
              <a:lnSpc>
                <a:spcPct val="90000"/>
              </a:lnSpc>
            </a:pPr>
            <a:r>
              <a:rPr lang="en-GB" altLang="tr-TR" sz="2400" dirty="0"/>
              <a:t>Uniform memory access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All processors have access to all parts of memory</a:t>
            </a:r>
          </a:p>
          <a:p>
            <a:pPr lvl="2">
              <a:lnSpc>
                <a:spcPct val="90000"/>
              </a:lnSpc>
            </a:pPr>
            <a:r>
              <a:rPr lang="en-GB" altLang="tr-TR" sz="1600" dirty="0"/>
              <a:t>Using load &amp; store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Access time to all regions of memory is the same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Access time to memory for different processors same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As used by SMP</a:t>
            </a:r>
          </a:p>
          <a:p>
            <a:pPr>
              <a:lnSpc>
                <a:spcPct val="90000"/>
              </a:lnSpc>
            </a:pPr>
            <a:r>
              <a:rPr lang="en-GB" altLang="tr-TR" sz="2400" dirty="0" err="1"/>
              <a:t>Nonuniform</a:t>
            </a:r>
            <a:r>
              <a:rPr lang="en-GB" altLang="tr-TR" sz="2400" dirty="0"/>
              <a:t> memory access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All processors have access to all parts of memory</a:t>
            </a:r>
          </a:p>
          <a:p>
            <a:pPr lvl="2">
              <a:lnSpc>
                <a:spcPct val="90000"/>
              </a:lnSpc>
            </a:pPr>
            <a:r>
              <a:rPr lang="en-GB" altLang="tr-TR" sz="1600" dirty="0"/>
              <a:t>Using load &amp; store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Access time of processor differs depending on region of memory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Different processors access different regions of memory at different speeds</a:t>
            </a:r>
          </a:p>
          <a:p>
            <a:pPr>
              <a:lnSpc>
                <a:spcPct val="90000"/>
              </a:lnSpc>
            </a:pPr>
            <a:r>
              <a:rPr lang="en-GB" altLang="tr-TR" sz="2400" dirty="0"/>
              <a:t>Cache coherent NUMA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Cache coherence is maintained among the caches of the various processors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Significantly different from SMP and clusters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42737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1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1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1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1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1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1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1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1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1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1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1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1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1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1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1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1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1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1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1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1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1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1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1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1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1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1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1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1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1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13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1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1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13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1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1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13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385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Motivation</a:t>
            </a:r>
          </a:p>
        </p:txBody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800" dirty="0"/>
              <a:t>SMP has practical limit to number of processors</a:t>
            </a:r>
          </a:p>
          <a:p>
            <a:pPr lvl="1"/>
            <a:r>
              <a:rPr lang="en-GB" altLang="tr-TR" sz="2400" dirty="0"/>
              <a:t>Bus traffic limits to between 16 and 64 processors</a:t>
            </a:r>
          </a:p>
          <a:p>
            <a:r>
              <a:rPr lang="en-GB" altLang="tr-TR" sz="2800" dirty="0"/>
              <a:t>In clusters each node has own memory</a:t>
            </a:r>
          </a:p>
          <a:p>
            <a:pPr lvl="1"/>
            <a:r>
              <a:rPr lang="en-GB" altLang="tr-TR" sz="2400" dirty="0"/>
              <a:t>Apps do not see large global memory</a:t>
            </a:r>
          </a:p>
          <a:p>
            <a:pPr lvl="1"/>
            <a:r>
              <a:rPr lang="en-GB" altLang="tr-TR" sz="2400" dirty="0"/>
              <a:t>Coherence maintained by software not hardware</a:t>
            </a:r>
          </a:p>
          <a:p>
            <a:r>
              <a:rPr lang="en-GB" altLang="tr-TR" sz="2800" dirty="0"/>
              <a:t>NUMA retains SMP flavour while giving large scale multiprocessing</a:t>
            </a:r>
          </a:p>
          <a:p>
            <a:pPr lvl="1"/>
            <a:r>
              <a:rPr lang="en-GB" altLang="tr-TR" sz="2400" dirty="0"/>
              <a:t>e.g. Silicon Graphics Origin NUMA 1024 MIPS R10000 processors</a:t>
            </a:r>
          </a:p>
          <a:p>
            <a:r>
              <a:rPr lang="en-GB" altLang="tr-TR" sz="2800" dirty="0"/>
              <a:t>Objective is to maintain transparent system wide memory while permitting multiprocessor nodes, each with own bus or internal interconnection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160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1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1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1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1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1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1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1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1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1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1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1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1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1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1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1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1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1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1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88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CC-NUMA Organization</a:t>
            </a:r>
          </a:p>
        </p:txBody>
      </p:sp>
      <p:pic>
        <p:nvPicPr>
          <p:cNvPr id="19159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69988"/>
            <a:ext cx="7707313" cy="535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025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CC-NUMA Operation</a:t>
            </a:r>
          </a:p>
        </p:txBody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Each processor has own L1 and L2 cache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Each node has own main memory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Nodes connected by some networking facility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Each processor sees single addressable memory space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Memory request order: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L1 cache (local to processor)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L2 cache (local to processor)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Main memory (local to node)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Remote memory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Delivered to requesting (local to processor) cache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Automatic and transparent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0591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1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1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1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1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1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1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1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1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1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1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1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1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1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1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1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1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1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1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1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1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3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Memory Access Sequence</a:t>
            </a:r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/>
              <a:t>Each node maintains directory of location of portions of memory and cache status</a:t>
            </a:r>
          </a:p>
          <a:p>
            <a:r>
              <a:rPr lang="en-GB" altLang="tr-TR" sz="2400"/>
              <a:t>e.g. node 2 processor 3 (P2-3) requests location 798 which is in memory of node 1</a:t>
            </a:r>
          </a:p>
          <a:p>
            <a:pPr lvl="1"/>
            <a:r>
              <a:rPr lang="en-GB" altLang="tr-TR" sz="2000"/>
              <a:t>P2-3 issues read request on snoopy bus of node 2</a:t>
            </a:r>
          </a:p>
          <a:p>
            <a:pPr lvl="1"/>
            <a:r>
              <a:rPr lang="en-GB" altLang="tr-TR" sz="2000"/>
              <a:t>Directory on node 2 recognises location is on node 1</a:t>
            </a:r>
          </a:p>
          <a:p>
            <a:pPr lvl="1"/>
            <a:r>
              <a:rPr lang="en-GB" altLang="tr-TR" sz="2000"/>
              <a:t>Node 2 directory requests node 1’s directory</a:t>
            </a:r>
          </a:p>
          <a:p>
            <a:pPr lvl="1"/>
            <a:r>
              <a:rPr lang="en-GB" altLang="tr-TR" sz="2000"/>
              <a:t>Node 1 directory requests contents of 798</a:t>
            </a:r>
          </a:p>
          <a:p>
            <a:pPr lvl="1"/>
            <a:r>
              <a:rPr lang="en-GB" altLang="tr-TR" sz="2000"/>
              <a:t>Node 1 memory puts data on (node 1 local) bus</a:t>
            </a:r>
          </a:p>
          <a:p>
            <a:pPr lvl="1"/>
            <a:r>
              <a:rPr lang="en-GB" altLang="tr-TR" sz="2000"/>
              <a:t>Node 1 directory gets data from (node 1 local) bus</a:t>
            </a:r>
          </a:p>
          <a:p>
            <a:pPr lvl="1"/>
            <a:r>
              <a:rPr lang="en-GB" altLang="tr-TR" sz="2000"/>
              <a:t>Data transferred to node 2’s directory</a:t>
            </a:r>
          </a:p>
          <a:p>
            <a:pPr lvl="1"/>
            <a:r>
              <a:rPr lang="en-GB" altLang="tr-TR" sz="2000"/>
              <a:t>Node 2 directory puts data on (node 2 local) bus</a:t>
            </a:r>
          </a:p>
          <a:p>
            <a:pPr lvl="1"/>
            <a:r>
              <a:rPr lang="en-GB" altLang="tr-TR" sz="2000"/>
              <a:t>Data picked up, put in P2-3’s cache and delivered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459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1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1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1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1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1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1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1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1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1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1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1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1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1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1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1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1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1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1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1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1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1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1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1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1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1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Cache Coherence</a:t>
            </a:r>
          </a:p>
        </p:txBody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tr-TR" dirty="0"/>
              <a:t>Node 1 directory keeps note that node 2 has copy of data</a:t>
            </a:r>
          </a:p>
          <a:p>
            <a:r>
              <a:rPr lang="en-GB" altLang="tr-TR" dirty="0"/>
              <a:t>If data modified in cache, this is broadcast to other nodes</a:t>
            </a:r>
          </a:p>
          <a:p>
            <a:r>
              <a:rPr lang="en-GB" altLang="tr-TR" dirty="0"/>
              <a:t>Local directories monitor and purge local cache if necessary</a:t>
            </a:r>
          </a:p>
          <a:p>
            <a:r>
              <a:rPr lang="en-GB" altLang="tr-TR" dirty="0"/>
              <a:t>Local directory monitors changes to local data in remote caches and marks memory invalid until </a:t>
            </a:r>
            <a:r>
              <a:rPr lang="en-GB" altLang="tr-TR" dirty="0" err="1"/>
              <a:t>writeback</a:t>
            </a:r>
            <a:endParaRPr lang="en-GB" altLang="tr-TR" dirty="0"/>
          </a:p>
          <a:p>
            <a:r>
              <a:rPr lang="en-GB" altLang="tr-TR" dirty="0"/>
              <a:t>Local directory forces </a:t>
            </a:r>
            <a:r>
              <a:rPr lang="en-GB" altLang="tr-TR" dirty="0" err="1"/>
              <a:t>writeback</a:t>
            </a:r>
            <a:r>
              <a:rPr lang="en-GB" altLang="tr-TR" dirty="0"/>
              <a:t> if memory location requested by another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823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1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1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1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1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1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1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1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89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Multiple Processor Organization</a:t>
            </a:r>
          </a:p>
        </p:txBody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066800"/>
            <a:ext cx="8291264" cy="5386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Categorization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systems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with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parallel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processing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capability</a:t>
            </a:r>
            <a:r>
              <a:rPr lang="tr-TR" altLang="tr-TR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tr-TR" sz="2000" dirty="0"/>
              <a:t>Single instruction, single data stream – </a:t>
            </a:r>
            <a:r>
              <a:rPr lang="en-US" altLang="tr-TR" sz="2000" dirty="0">
                <a:solidFill>
                  <a:srgbClr val="FF0000"/>
                </a:solidFill>
              </a:rPr>
              <a:t>SISD</a:t>
            </a:r>
            <a:endParaRPr lang="tr-TR" altLang="tr-TR" sz="20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A </a:t>
            </a:r>
            <a:r>
              <a:rPr lang="tr-TR" altLang="tr-TR" sz="1800" dirty="0" err="1"/>
              <a:t>single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processor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executes</a:t>
            </a:r>
            <a:r>
              <a:rPr lang="tr-TR" altLang="tr-TR" sz="1800" dirty="0"/>
              <a:t> a </a:t>
            </a:r>
            <a:r>
              <a:rPr lang="tr-TR" altLang="tr-TR" sz="1800" dirty="0" err="1"/>
              <a:t>single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stream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operate</a:t>
            </a:r>
            <a:r>
              <a:rPr lang="tr-TR" altLang="tr-TR" sz="1800" dirty="0"/>
              <a:t> on data </a:t>
            </a:r>
            <a:r>
              <a:rPr lang="tr-TR" altLang="tr-TR" sz="1800" dirty="0" err="1"/>
              <a:t>stored</a:t>
            </a:r>
            <a:r>
              <a:rPr lang="tr-TR" altLang="tr-TR" sz="1800" dirty="0"/>
              <a:t> in a </a:t>
            </a:r>
            <a:r>
              <a:rPr lang="tr-TR" altLang="tr-TR" sz="1800" dirty="0" err="1"/>
              <a:t>single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memory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800" dirty="0" err="1"/>
              <a:t>Uniprocessors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fall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this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category</a:t>
            </a:r>
            <a:endParaRPr lang="en-US" altLang="tr-TR" sz="1800" dirty="0"/>
          </a:p>
          <a:p>
            <a:pPr lvl="1">
              <a:lnSpc>
                <a:spcPct val="90000"/>
              </a:lnSpc>
            </a:pPr>
            <a:r>
              <a:rPr lang="en-US" altLang="tr-TR" sz="2000" dirty="0"/>
              <a:t>Single instruction, multiple data stream – </a:t>
            </a:r>
            <a:r>
              <a:rPr lang="en-US" altLang="tr-TR" sz="2000" dirty="0">
                <a:solidFill>
                  <a:srgbClr val="FF0000"/>
                </a:solidFill>
              </a:rPr>
              <a:t>SIMD</a:t>
            </a:r>
            <a:endParaRPr lang="tr-TR" altLang="tr-TR" sz="20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A </a:t>
            </a:r>
            <a:r>
              <a:rPr lang="tr-TR" altLang="tr-TR" sz="1800" dirty="0" err="1"/>
              <a:t>single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machine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instruction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controls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simultaneous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execution</a:t>
            </a:r>
            <a:r>
              <a:rPr lang="tr-TR" altLang="tr-TR" sz="1800" dirty="0"/>
              <a:t> of a </a:t>
            </a:r>
            <a:r>
              <a:rPr lang="tr-TR" altLang="tr-TR" sz="1800" dirty="0" err="1"/>
              <a:t>number</a:t>
            </a:r>
            <a:r>
              <a:rPr lang="tr-TR" altLang="tr-TR" sz="1800" dirty="0"/>
              <a:t> of </a:t>
            </a:r>
            <a:r>
              <a:rPr lang="tr-TR" altLang="tr-TR" sz="1800" dirty="0" err="1"/>
              <a:t>processing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elements</a:t>
            </a:r>
            <a:r>
              <a:rPr lang="tr-TR" altLang="tr-TR" sz="18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 err="1"/>
              <a:t>Vector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array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processors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fall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this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category</a:t>
            </a:r>
            <a:endParaRPr lang="en-US" altLang="tr-TR" sz="1800" dirty="0"/>
          </a:p>
          <a:p>
            <a:pPr lvl="1">
              <a:lnSpc>
                <a:spcPct val="90000"/>
              </a:lnSpc>
            </a:pPr>
            <a:r>
              <a:rPr lang="en-US" altLang="tr-TR" sz="2000" dirty="0"/>
              <a:t>Multiple instruction, single data stream – </a:t>
            </a:r>
            <a:r>
              <a:rPr lang="en-US" altLang="tr-TR" sz="2000" dirty="0">
                <a:solidFill>
                  <a:srgbClr val="FF0000"/>
                </a:solidFill>
              </a:rPr>
              <a:t>MISD</a:t>
            </a:r>
            <a:endParaRPr lang="tr-TR" altLang="tr-TR" sz="20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A </a:t>
            </a:r>
            <a:r>
              <a:rPr lang="tr-TR" altLang="tr-TR" sz="1800" dirty="0" err="1"/>
              <a:t>sequence</a:t>
            </a:r>
            <a:r>
              <a:rPr lang="tr-TR" altLang="tr-TR" sz="1800" dirty="0"/>
              <a:t> of data is </a:t>
            </a:r>
            <a:r>
              <a:rPr lang="tr-TR" altLang="tr-TR" sz="1800" dirty="0" err="1"/>
              <a:t>transmitted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a set of </a:t>
            </a:r>
            <a:r>
              <a:rPr lang="tr-TR" altLang="tr-TR" sz="1800" dirty="0" err="1"/>
              <a:t>processors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each</a:t>
            </a:r>
            <a:r>
              <a:rPr lang="tr-TR" altLang="tr-TR" sz="1800" dirty="0"/>
              <a:t> of </a:t>
            </a:r>
            <a:r>
              <a:rPr lang="tr-TR" altLang="tr-TR" sz="1800" dirty="0" err="1"/>
              <a:t>which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executes</a:t>
            </a:r>
            <a:r>
              <a:rPr lang="tr-TR" altLang="tr-TR" sz="1800" dirty="0"/>
              <a:t> a </a:t>
            </a:r>
            <a:r>
              <a:rPr lang="tr-TR" altLang="tr-TR" sz="1800" dirty="0" err="1"/>
              <a:t>different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instruction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sequence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Not </a:t>
            </a:r>
            <a:r>
              <a:rPr lang="tr-TR" altLang="tr-TR" sz="1800" dirty="0" err="1"/>
              <a:t>comercially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implemented</a:t>
            </a:r>
            <a:endParaRPr lang="en-US" altLang="tr-TR" sz="1800" dirty="0"/>
          </a:p>
          <a:p>
            <a:pPr lvl="1">
              <a:lnSpc>
                <a:spcPct val="90000"/>
              </a:lnSpc>
            </a:pPr>
            <a:r>
              <a:rPr lang="en-US" altLang="tr-TR" sz="2000" dirty="0"/>
              <a:t>Multiple instruction, multiple data stream- </a:t>
            </a:r>
            <a:r>
              <a:rPr lang="en-US" altLang="tr-TR" sz="2000" dirty="0">
                <a:solidFill>
                  <a:srgbClr val="FF0000"/>
                </a:solidFill>
              </a:rPr>
              <a:t>MIMD</a:t>
            </a:r>
            <a:endParaRPr lang="tr-TR" altLang="tr-TR" sz="20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A set of </a:t>
            </a:r>
            <a:r>
              <a:rPr lang="tr-TR" altLang="tr-TR" sz="1800" dirty="0" err="1"/>
              <a:t>processors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simultaneously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execute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different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instruction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sequences</a:t>
            </a:r>
            <a:r>
              <a:rPr lang="tr-TR" altLang="tr-TR" sz="1800" dirty="0"/>
              <a:t> on </a:t>
            </a:r>
            <a:r>
              <a:rPr lang="tr-TR" altLang="tr-TR" sz="1800" dirty="0" err="1"/>
              <a:t>different</a:t>
            </a:r>
            <a:r>
              <a:rPr lang="tr-TR" altLang="tr-TR" sz="1800" dirty="0"/>
              <a:t> data </a:t>
            </a:r>
            <a:r>
              <a:rPr lang="tr-TR" altLang="tr-TR" sz="1800" dirty="0" err="1"/>
              <a:t>sets</a:t>
            </a:r>
            <a:r>
              <a:rPr lang="tr-TR" altLang="tr-TR" sz="1800" dirty="0"/>
              <a:t>.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 err="1"/>
              <a:t>SMPs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clusters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NUMA </a:t>
            </a:r>
            <a:r>
              <a:rPr lang="tr-TR" altLang="tr-TR" sz="1800" dirty="0" err="1"/>
              <a:t>systems</a:t>
            </a:r>
            <a:r>
              <a:rPr lang="tr-TR" altLang="tr-TR" sz="1800" dirty="0"/>
              <a:t> fit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this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category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24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1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1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1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1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1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1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1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1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1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1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1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1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1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1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1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1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1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1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1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1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1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1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1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1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1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1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1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1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1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1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19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19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19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19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19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19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965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NUMA Pros &amp; Cons</a:t>
            </a:r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/>
              <a:t>Effective performance at higher levels of parallelism than SMP</a:t>
            </a:r>
          </a:p>
          <a:p>
            <a:r>
              <a:rPr lang="en-GB" altLang="tr-TR" sz="2400"/>
              <a:t>No major software changes</a:t>
            </a:r>
          </a:p>
          <a:p>
            <a:r>
              <a:rPr lang="en-GB" altLang="tr-TR" sz="2400"/>
              <a:t>Performance can breakdown if too much access to remote memory</a:t>
            </a:r>
          </a:p>
          <a:p>
            <a:pPr lvl="1"/>
            <a:r>
              <a:rPr lang="en-GB" altLang="tr-TR" sz="2000"/>
              <a:t>Can be avoided by:</a:t>
            </a:r>
          </a:p>
          <a:p>
            <a:pPr lvl="2"/>
            <a:r>
              <a:rPr lang="en-GB" altLang="tr-TR" sz="1800"/>
              <a:t>L1 &amp; L2 cache design reducing all memory access</a:t>
            </a:r>
          </a:p>
          <a:p>
            <a:pPr lvl="3"/>
            <a:r>
              <a:rPr lang="en-GB" altLang="tr-TR" sz="1600"/>
              <a:t>Need good temporal locality of software</a:t>
            </a:r>
          </a:p>
          <a:p>
            <a:pPr lvl="2"/>
            <a:r>
              <a:rPr lang="en-GB" altLang="tr-TR" sz="1800"/>
              <a:t>Good spatial locality of software</a:t>
            </a:r>
          </a:p>
          <a:p>
            <a:pPr lvl="2"/>
            <a:r>
              <a:rPr lang="en-GB" altLang="tr-TR" sz="1800"/>
              <a:t>Virtual memory management moving pages to nodes that are using them most</a:t>
            </a:r>
          </a:p>
          <a:p>
            <a:r>
              <a:rPr lang="en-GB" altLang="tr-TR" sz="2400"/>
              <a:t>Not transparent</a:t>
            </a:r>
          </a:p>
          <a:p>
            <a:pPr lvl="1"/>
            <a:r>
              <a:rPr lang="en-GB" altLang="tr-TR" sz="2000"/>
              <a:t>Page allocation, process allocation and load balancing changes needed</a:t>
            </a:r>
          </a:p>
          <a:p>
            <a:r>
              <a:rPr lang="en-GB" altLang="tr-TR" sz="2400"/>
              <a:t>Availability?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8260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2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2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2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2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2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2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2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2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2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2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2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2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2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2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20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2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2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2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2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2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20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2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2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2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20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20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20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000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Vector Computation</a:t>
            </a:r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000"/>
              <a:t>Maths problems involving physical processes present different difficulties for computation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Aerodynamics, seismology, meteorology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Continuous field simulation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High precision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Repeated floating point calculations on large arrays of numbers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Supercomputers handle these types of problem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Hundreds of millions of flops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$10-15 million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Optimised for calculation rather than multitasking and I/O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Limited market</a:t>
            </a:r>
          </a:p>
          <a:p>
            <a:pPr lvl="2">
              <a:lnSpc>
                <a:spcPct val="90000"/>
              </a:lnSpc>
            </a:pPr>
            <a:r>
              <a:rPr lang="en-GB" altLang="tr-TR" sz="1600"/>
              <a:t>Research, government agencies, meteorology</a:t>
            </a:r>
          </a:p>
          <a:p>
            <a:pPr>
              <a:lnSpc>
                <a:spcPct val="90000"/>
              </a:lnSpc>
            </a:pPr>
            <a:r>
              <a:rPr lang="en-GB" altLang="tr-TR" sz="2000"/>
              <a:t>Array processor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Alternative to supercomputer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Configured as peripherals to mainframe &amp; mini</a:t>
            </a:r>
          </a:p>
          <a:p>
            <a:pPr lvl="1">
              <a:lnSpc>
                <a:spcPct val="90000"/>
              </a:lnSpc>
            </a:pPr>
            <a:r>
              <a:rPr lang="en-GB" altLang="tr-TR" sz="1800"/>
              <a:t>Just run vector portion of problems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696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2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2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2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2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2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2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2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2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2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2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2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2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2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2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2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2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2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2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2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2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2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2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2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2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2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2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2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2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2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21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21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21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2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2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2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21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21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21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2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Vector Addition Example</a:t>
            </a:r>
          </a:p>
        </p:txBody>
      </p:sp>
      <p:pic>
        <p:nvPicPr>
          <p:cNvPr id="192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1" t="7666" r="31723" b="76051"/>
          <a:stretch>
            <a:fillRect/>
          </a:stretch>
        </p:blipFill>
        <p:spPr bwMode="auto">
          <a:xfrm>
            <a:off x="1143000" y="1465263"/>
            <a:ext cx="670560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6213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Approaches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16924" cy="53998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800" dirty="0"/>
              <a:t>General purpose computers rely on iteration to do vector calculations</a:t>
            </a:r>
          </a:p>
          <a:p>
            <a:pPr lvl="2">
              <a:lnSpc>
                <a:spcPct val="90000"/>
              </a:lnSpc>
            </a:pPr>
            <a:r>
              <a:rPr lang="en-GB" altLang="tr-TR" sz="2000" dirty="0"/>
              <a:t>In example this needs six calculations</a:t>
            </a:r>
          </a:p>
          <a:p>
            <a:pPr>
              <a:lnSpc>
                <a:spcPct val="90000"/>
              </a:lnSpc>
            </a:pPr>
            <a:r>
              <a:rPr lang="en-GB" altLang="tr-TR" sz="2800" dirty="0"/>
              <a:t>Vector processing</a:t>
            </a:r>
          </a:p>
          <a:p>
            <a:pPr lvl="1">
              <a:lnSpc>
                <a:spcPct val="90000"/>
              </a:lnSpc>
            </a:pPr>
            <a:r>
              <a:rPr lang="en-GB" altLang="tr-TR" sz="2400" dirty="0"/>
              <a:t>Assume possible to operate on </a:t>
            </a:r>
            <a:r>
              <a:rPr lang="en-GB" altLang="tr-TR" sz="2400" dirty="0" smtClean="0"/>
              <a:t>1 dimensional </a:t>
            </a:r>
            <a:r>
              <a:rPr lang="en-GB" altLang="tr-TR" sz="2400" dirty="0"/>
              <a:t>vector of data</a:t>
            </a:r>
          </a:p>
          <a:p>
            <a:pPr lvl="1">
              <a:lnSpc>
                <a:spcPct val="90000"/>
              </a:lnSpc>
            </a:pPr>
            <a:r>
              <a:rPr lang="en-GB" altLang="tr-TR" sz="2400" dirty="0"/>
              <a:t>All elements in a particular row can be calculated in parallel</a:t>
            </a:r>
          </a:p>
          <a:p>
            <a:pPr>
              <a:lnSpc>
                <a:spcPct val="90000"/>
              </a:lnSpc>
            </a:pPr>
            <a:r>
              <a:rPr lang="en-GB" altLang="tr-TR" sz="2800" dirty="0"/>
              <a:t>Parallel processing</a:t>
            </a:r>
          </a:p>
          <a:p>
            <a:pPr lvl="1">
              <a:lnSpc>
                <a:spcPct val="90000"/>
              </a:lnSpc>
            </a:pPr>
            <a:r>
              <a:rPr lang="en-GB" altLang="tr-TR" sz="2400" dirty="0"/>
              <a:t>Independent processors functioning in parallel</a:t>
            </a:r>
          </a:p>
          <a:p>
            <a:pPr lvl="1">
              <a:lnSpc>
                <a:spcPct val="90000"/>
              </a:lnSpc>
            </a:pPr>
            <a:r>
              <a:rPr lang="en-GB" altLang="tr-TR" sz="2400" dirty="0"/>
              <a:t>Use FORK N to start individual process at location N</a:t>
            </a:r>
          </a:p>
          <a:p>
            <a:pPr lvl="1">
              <a:lnSpc>
                <a:spcPct val="90000"/>
              </a:lnSpc>
            </a:pPr>
            <a:r>
              <a:rPr lang="en-GB" altLang="tr-TR" sz="2400" dirty="0"/>
              <a:t>JOIN N causes N independent processes to join and merge following JOIN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O/S Co-ordinates JOINs</a:t>
            </a:r>
          </a:p>
          <a:p>
            <a:pPr lvl="2">
              <a:lnSpc>
                <a:spcPct val="90000"/>
              </a:lnSpc>
            </a:pPr>
            <a:r>
              <a:rPr lang="en-GB" altLang="tr-TR" sz="1800" dirty="0"/>
              <a:t>Execution is blocked until all N processes have reached JOIN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145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2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2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2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2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2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2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2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2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2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2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2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2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2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2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2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2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2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2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Processor Designs</a:t>
            </a:r>
          </a:p>
        </p:txBody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Pipelined ALU</a:t>
            </a:r>
          </a:p>
          <a:p>
            <a:pPr lvl="1"/>
            <a:r>
              <a:rPr lang="en-GB" altLang="tr-TR" dirty="0"/>
              <a:t>Within operations</a:t>
            </a:r>
          </a:p>
          <a:p>
            <a:pPr lvl="1"/>
            <a:r>
              <a:rPr lang="en-GB" altLang="tr-TR" dirty="0"/>
              <a:t>Across operations</a:t>
            </a:r>
          </a:p>
          <a:p>
            <a:endParaRPr lang="en-GB" altLang="tr-TR" dirty="0" smtClean="0"/>
          </a:p>
          <a:p>
            <a:r>
              <a:rPr lang="en-GB" altLang="tr-TR" dirty="0" smtClean="0"/>
              <a:t>Parallel </a:t>
            </a:r>
            <a:r>
              <a:rPr lang="en-GB" altLang="tr-TR" dirty="0"/>
              <a:t>ALUs</a:t>
            </a:r>
          </a:p>
          <a:p>
            <a:endParaRPr lang="en-GB" altLang="tr-TR" dirty="0" smtClean="0"/>
          </a:p>
          <a:p>
            <a:r>
              <a:rPr lang="en-GB" altLang="tr-TR" dirty="0" smtClean="0"/>
              <a:t>Parallel </a:t>
            </a:r>
            <a:r>
              <a:rPr lang="en-GB" altLang="tr-TR" dirty="0"/>
              <a:t>processors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360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2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2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2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2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2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2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2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2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2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099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67"/>
          <a:stretch/>
        </p:blipFill>
        <p:spPr bwMode="auto">
          <a:xfrm>
            <a:off x="467544" y="1124744"/>
            <a:ext cx="477837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65</a:t>
            </a:fld>
            <a:endParaRPr lang="en-US" alt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Approaches to </a:t>
            </a:r>
            <a:r>
              <a:rPr lang="en-GB" altLang="tr-TR" dirty="0" smtClean="0"/>
              <a:t>Vector Computation</a:t>
            </a:r>
            <a:endParaRPr lang="tr-T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56" b="7132"/>
          <a:stretch/>
        </p:blipFill>
        <p:spPr bwMode="auto">
          <a:xfrm>
            <a:off x="3923928" y="3804903"/>
            <a:ext cx="47783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80112" y="1412776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Pipelined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ALU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4365104"/>
            <a:ext cx="156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Parallel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ALUs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3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Chaining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Cray Supercomputers</a:t>
            </a:r>
          </a:p>
          <a:p>
            <a:r>
              <a:rPr lang="en-GB" altLang="tr-TR"/>
              <a:t>Vector operation may start as soon as first element of operand vector available and functional unit is free</a:t>
            </a:r>
          </a:p>
          <a:p>
            <a:r>
              <a:rPr lang="en-GB" altLang="tr-TR"/>
              <a:t>Result from one functional unit is fed immediately into another</a:t>
            </a:r>
          </a:p>
          <a:p>
            <a:r>
              <a:rPr lang="en-GB" altLang="tr-TR"/>
              <a:t>If vector registers used, intermediate results do not have to be stored in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645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2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2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2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2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47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Computer Organizations</a:t>
            </a:r>
          </a:p>
        </p:txBody>
      </p:sp>
      <p:pic>
        <p:nvPicPr>
          <p:cNvPr id="192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16872" r="6648" b="55009"/>
          <a:stretch>
            <a:fillRect/>
          </a:stretch>
        </p:blipFill>
        <p:spPr bwMode="auto">
          <a:xfrm>
            <a:off x="179512" y="2060848"/>
            <a:ext cx="8568952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625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IBM 3090 with Vector Facility</a:t>
            </a:r>
          </a:p>
        </p:txBody>
      </p:sp>
      <p:pic>
        <p:nvPicPr>
          <p:cNvPr id="192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0" t="13094" r="17429" b="23949"/>
          <a:stretch>
            <a:fillRect/>
          </a:stretch>
        </p:blipFill>
        <p:spPr bwMode="auto">
          <a:xfrm>
            <a:off x="1583668" y="1140087"/>
            <a:ext cx="5976664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839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09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dirty="0"/>
              <a:t>Taxonomy of Parallel </a:t>
            </a:r>
            <a:r>
              <a:rPr lang="en-US" altLang="tr-TR" sz="3200" dirty="0" smtClean="0"/>
              <a:t>Processor</a:t>
            </a:r>
            <a:r>
              <a:rPr lang="tr-TR" altLang="tr-TR" sz="3200" dirty="0" smtClean="0"/>
              <a:t> </a:t>
            </a:r>
            <a:r>
              <a:rPr lang="en-US" altLang="tr-TR" sz="3200" dirty="0" smtClean="0"/>
              <a:t>Architectures</a:t>
            </a:r>
            <a:endParaRPr lang="en-US" altLang="tr-TR" sz="3200" dirty="0"/>
          </a:p>
        </p:txBody>
      </p:sp>
      <p:pic>
        <p:nvPicPr>
          <p:cNvPr id="1829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15"/>
          <a:stretch>
            <a:fillRect/>
          </a:stretch>
        </p:blipFill>
        <p:spPr bwMode="auto">
          <a:xfrm>
            <a:off x="827584" y="1158052"/>
            <a:ext cx="7698994" cy="536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322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2400"/>
              <a:t>Multiple instruction, multiple data stream- </a:t>
            </a:r>
            <a:r>
              <a:rPr lang="tr-TR" altLang="tr-TR" sz="2400"/>
              <a:t>(</a:t>
            </a:r>
            <a:r>
              <a:rPr lang="en-US" altLang="tr-TR" sz="2400">
                <a:solidFill>
                  <a:srgbClr val="FF0000"/>
                </a:solidFill>
              </a:rPr>
              <a:t>MIMD</a:t>
            </a:r>
            <a:r>
              <a:rPr lang="tr-TR" altLang="tr-TR" sz="2400"/>
              <a:t>) </a:t>
            </a:r>
            <a:r>
              <a:rPr lang="en-US" altLang="tr-TR" sz="2400"/>
              <a:t>- Overview</a:t>
            </a:r>
          </a:p>
        </p:txBody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91264" cy="5399882"/>
          </a:xfrm>
        </p:spPr>
        <p:txBody>
          <a:bodyPr/>
          <a:lstStyle/>
          <a:p>
            <a:r>
              <a:rPr lang="tr-TR" altLang="tr-TR" dirty="0"/>
              <a:t>P</a:t>
            </a:r>
            <a:r>
              <a:rPr lang="en-US" altLang="tr-TR" dirty="0" err="1"/>
              <a:t>rocessors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g</a:t>
            </a:r>
            <a:r>
              <a:rPr lang="en-US" altLang="tr-TR" dirty="0" err="1"/>
              <a:t>eneral</a:t>
            </a:r>
            <a:r>
              <a:rPr lang="en-US" altLang="tr-TR" dirty="0"/>
              <a:t> purpose </a:t>
            </a:r>
            <a:endParaRPr lang="tr-TR" altLang="tr-TR" dirty="0"/>
          </a:p>
          <a:p>
            <a:pPr lvl="1"/>
            <a:r>
              <a:rPr lang="en-US" altLang="tr-TR" dirty="0"/>
              <a:t>Each can process all instructions necessary</a:t>
            </a:r>
          </a:p>
          <a:p>
            <a:endParaRPr lang="tr-TR" altLang="tr-TR" dirty="0"/>
          </a:p>
          <a:p>
            <a:r>
              <a:rPr lang="en-US" altLang="tr-TR" dirty="0"/>
              <a:t>Further classified by method of processor communication</a:t>
            </a:r>
            <a:r>
              <a:rPr lang="tr-TR" altLang="tr-TR" dirty="0"/>
              <a:t>:</a:t>
            </a:r>
          </a:p>
          <a:p>
            <a:pPr lvl="1"/>
            <a:r>
              <a:rPr lang="tr-TR" altLang="tr-TR" dirty="0" err="1"/>
              <a:t>Shared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(</a:t>
            </a:r>
            <a:r>
              <a:rPr lang="tr-TR" altLang="tr-TR" dirty="0" err="1"/>
              <a:t>Tightly</a:t>
            </a:r>
            <a:r>
              <a:rPr lang="tr-TR" altLang="tr-TR" dirty="0"/>
              <a:t> </a:t>
            </a:r>
            <a:r>
              <a:rPr lang="tr-TR" altLang="tr-TR" dirty="0" err="1"/>
              <a:t>coupled</a:t>
            </a:r>
            <a:r>
              <a:rPr lang="tr-TR" altLang="tr-TR" dirty="0"/>
              <a:t>)</a:t>
            </a:r>
          </a:p>
          <a:p>
            <a:pPr lvl="2"/>
            <a:r>
              <a:rPr lang="tr-TR" altLang="tr-TR" dirty="0" err="1"/>
              <a:t>Symmetric</a:t>
            </a:r>
            <a:r>
              <a:rPr lang="tr-TR" altLang="tr-TR" dirty="0"/>
              <a:t> </a:t>
            </a:r>
            <a:r>
              <a:rPr lang="tr-TR" altLang="tr-TR" dirty="0" err="1"/>
              <a:t>multiprocessor</a:t>
            </a:r>
            <a:r>
              <a:rPr lang="tr-TR" altLang="tr-TR" dirty="0"/>
              <a:t> (SMP)</a:t>
            </a:r>
          </a:p>
          <a:p>
            <a:pPr lvl="2"/>
            <a:r>
              <a:rPr lang="tr-TR" altLang="tr-TR" dirty="0" err="1"/>
              <a:t>Nonuniform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access</a:t>
            </a:r>
            <a:r>
              <a:rPr lang="tr-TR" altLang="tr-TR" dirty="0"/>
              <a:t> (NUMA)</a:t>
            </a:r>
          </a:p>
          <a:p>
            <a:pPr lvl="1"/>
            <a:r>
              <a:rPr lang="tr-TR" altLang="tr-TR" dirty="0"/>
              <a:t>Distributed </a:t>
            </a:r>
            <a:r>
              <a:rPr lang="tr-TR" altLang="tr-TR" dirty="0" err="1"/>
              <a:t>memory</a:t>
            </a:r>
            <a:r>
              <a:rPr lang="tr-TR" altLang="tr-TR" dirty="0"/>
              <a:t> (</a:t>
            </a:r>
            <a:r>
              <a:rPr lang="tr-TR" altLang="tr-TR" dirty="0" err="1"/>
              <a:t>Loosely</a:t>
            </a:r>
            <a:r>
              <a:rPr lang="tr-TR" altLang="tr-TR" dirty="0"/>
              <a:t> </a:t>
            </a:r>
            <a:r>
              <a:rPr lang="tr-TR" altLang="tr-TR" dirty="0" err="1"/>
              <a:t>coupled</a:t>
            </a:r>
            <a:r>
              <a:rPr lang="tr-TR" altLang="tr-TR" dirty="0"/>
              <a:t>)</a:t>
            </a:r>
          </a:p>
          <a:p>
            <a:pPr lvl="2"/>
            <a:r>
              <a:rPr lang="tr-TR" altLang="tr-TR" dirty="0" err="1"/>
              <a:t>clusters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2916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3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3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3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3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3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3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3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3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3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3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3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3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3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3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3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3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1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Tightly Coupled - SMP</a:t>
            </a:r>
          </a:p>
        </p:txBody>
      </p:sp>
      <p:sp>
        <p:nvSpPr>
          <p:cNvPr id="183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dirty="0"/>
              <a:t>Processors share memory</a:t>
            </a:r>
          </a:p>
          <a:p>
            <a:r>
              <a:rPr lang="en-US" altLang="tr-TR" dirty="0"/>
              <a:t>Communicate via that shared memory</a:t>
            </a:r>
          </a:p>
          <a:p>
            <a:r>
              <a:rPr lang="en-US" altLang="tr-TR" dirty="0"/>
              <a:t>Symmetric Multiprocessor (SMP)</a:t>
            </a:r>
            <a:endParaRPr lang="tr-TR" altLang="tr-TR" dirty="0"/>
          </a:p>
          <a:p>
            <a:pPr lvl="1"/>
            <a:r>
              <a:rPr lang="en-US" altLang="tr-TR" dirty="0"/>
              <a:t>Share single memory or pool</a:t>
            </a:r>
            <a:endParaRPr lang="tr-TR" altLang="tr-TR" dirty="0"/>
          </a:p>
          <a:p>
            <a:pPr lvl="1"/>
            <a:r>
              <a:rPr lang="en-US" altLang="tr-TR" dirty="0"/>
              <a:t>Shared bus to access memory</a:t>
            </a:r>
            <a:endParaRPr lang="tr-TR" altLang="tr-TR" dirty="0"/>
          </a:p>
          <a:p>
            <a:pPr lvl="1"/>
            <a:r>
              <a:rPr lang="en-US" altLang="tr-TR" dirty="0"/>
              <a:t>Memory access time to given area of memory is approximately the same for each processor</a:t>
            </a:r>
            <a:endParaRPr lang="tr-TR" altLang="tr-TR" dirty="0"/>
          </a:p>
          <a:p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operating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r>
              <a:rPr lang="tr-TR" altLang="tr-TR" dirty="0"/>
              <a:t> </a:t>
            </a:r>
            <a:r>
              <a:rPr lang="tr-TR" altLang="tr-TR" dirty="0" err="1"/>
              <a:t>takes</a:t>
            </a:r>
            <a:r>
              <a:rPr lang="tr-TR" altLang="tr-TR" dirty="0"/>
              <a:t> </a:t>
            </a:r>
            <a:r>
              <a:rPr lang="tr-TR" altLang="tr-TR" dirty="0" err="1"/>
              <a:t>care</a:t>
            </a:r>
            <a:r>
              <a:rPr lang="tr-TR" altLang="tr-TR" dirty="0"/>
              <a:t> of </a:t>
            </a:r>
            <a:r>
              <a:rPr lang="tr-TR" altLang="tr-TR" dirty="0" err="1"/>
              <a:t>scheduling</a:t>
            </a:r>
            <a:r>
              <a:rPr lang="tr-TR" altLang="tr-TR" dirty="0"/>
              <a:t> of </a:t>
            </a:r>
            <a:r>
              <a:rPr lang="tr-TR" altLang="tr-TR" dirty="0" err="1"/>
              <a:t>threads</a:t>
            </a:r>
            <a:r>
              <a:rPr lang="tr-TR" altLang="tr-TR" dirty="0"/>
              <a:t> </a:t>
            </a:r>
            <a:r>
              <a:rPr lang="tr-TR" altLang="tr-TR" dirty="0" err="1"/>
              <a:t>or</a:t>
            </a:r>
            <a:r>
              <a:rPr lang="tr-TR" altLang="tr-TR" dirty="0"/>
              <a:t> </a:t>
            </a:r>
            <a:r>
              <a:rPr lang="tr-TR" altLang="tr-TR" dirty="0" err="1"/>
              <a:t>processes</a:t>
            </a:r>
            <a:r>
              <a:rPr lang="tr-TR" altLang="tr-TR" dirty="0"/>
              <a:t> on </a:t>
            </a:r>
            <a:r>
              <a:rPr lang="tr-TR" altLang="tr-TR" dirty="0" err="1"/>
              <a:t>individiual</a:t>
            </a:r>
            <a:r>
              <a:rPr lang="tr-TR" altLang="tr-TR" dirty="0"/>
              <a:t> </a:t>
            </a:r>
            <a:r>
              <a:rPr lang="tr-TR" altLang="tr-TR" dirty="0" err="1"/>
              <a:t>processors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of </a:t>
            </a:r>
            <a:r>
              <a:rPr lang="tr-TR" altLang="tr-TR" dirty="0" err="1"/>
              <a:t>synchronization</a:t>
            </a:r>
            <a:r>
              <a:rPr lang="tr-TR" altLang="tr-TR" dirty="0"/>
              <a:t> </a:t>
            </a:r>
            <a:r>
              <a:rPr lang="tr-TR" altLang="tr-TR" dirty="0" err="1"/>
              <a:t>among</a:t>
            </a:r>
            <a:r>
              <a:rPr lang="tr-TR" altLang="tr-TR" dirty="0"/>
              <a:t> </a:t>
            </a:r>
            <a:r>
              <a:rPr lang="tr-TR" altLang="tr-TR" dirty="0" err="1"/>
              <a:t>processors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716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87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10566</TotalTime>
  <Words>3071</Words>
  <Application>Microsoft Office PowerPoint</Application>
  <PresentationFormat>Letter Paper (8.5x11 in)</PresentationFormat>
  <Paragraphs>626</Paragraphs>
  <Slides>69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Arial</vt:lpstr>
      <vt:lpstr>Times New Roman</vt:lpstr>
      <vt:lpstr>Bahcesehir master slide</vt:lpstr>
      <vt:lpstr>Computer Architecture</vt:lpstr>
      <vt:lpstr>Computer Architecture</vt:lpstr>
      <vt:lpstr>Outline</vt:lpstr>
      <vt:lpstr>Parallel Processing</vt:lpstr>
      <vt:lpstr>Parallel Processing</vt:lpstr>
      <vt:lpstr>Multiple Processor Organization</vt:lpstr>
      <vt:lpstr>Taxonomy of Parallel Processor Architectures</vt:lpstr>
      <vt:lpstr>Multiple instruction, multiple data stream- (MIMD) - Overview</vt:lpstr>
      <vt:lpstr>Tightly Coupled - SMP</vt:lpstr>
      <vt:lpstr>Tightly Coupled - NUMA</vt:lpstr>
      <vt:lpstr>Loosely Coupled - Clusters</vt:lpstr>
      <vt:lpstr>Multiple Processor Organization</vt:lpstr>
      <vt:lpstr>Symmetric Multiprocessors</vt:lpstr>
      <vt:lpstr>Multiprogramming and Multiprocessing</vt:lpstr>
      <vt:lpstr>Potential SMP Advantages</vt:lpstr>
      <vt:lpstr>Block Diagram of Tightly Coupled Multiprocessor</vt:lpstr>
      <vt:lpstr>Organization Classification</vt:lpstr>
      <vt:lpstr>Time Shared Bus</vt:lpstr>
      <vt:lpstr>Symmetric Multiprocessor Organization</vt:lpstr>
      <vt:lpstr>Time Share Bus - Advantages - Disadvantage</vt:lpstr>
      <vt:lpstr>Operating System Issues</vt:lpstr>
      <vt:lpstr>A Mainframe SMP - IBM zSeries</vt:lpstr>
      <vt:lpstr>IBM z990 Multiprocessor Structure</vt:lpstr>
      <vt:lpstr>Cache Coherence and MESI Protocol</vt:lpstr>
      <vt:lpstr>Software Solutions</vt:lpstr>
      <vt:lpstr>Hardware Solution</vt:lpstr>
      <vt:lpstr>Directory Protocols</vt:lpstr>
      <vt:lpstr>Snoopy Protocols</vt:lpstr>
      <vt:lpstr>Write Invalidate</vt:lpstr>
      <vt:lpstr>Write Update</vt:lpstr>
      <vt:lpstr>MESI State Transition Diagram</vt:lpstr>
      <vt:lpstr>Multithreading and Chip Multiprocessors</vt:lpstr>
      <vt:lpstr>Multithreading and Chip Multiprocessors</vt:lpstr>
      <vt:lpstr>Definitions of Threads and Processes</vt:lpstr>
      <vt:lpstr>Implicit and Explicit Multithreading</vt:lpstr>
      <vt:lpstr>Approaches to Explicit Multithreading</vt:lpstr>
      <vt:lpstr>Scalar Processor Approaches</vt:lpstr>
      <vt:lpstr>Scalar Diagrams</vt:lpstr>
      <vt:lpstr>Multiple Instruction Issue Processors (1)</vt:lpstr>
      <vt:lpstr>Multiple Instruction Issue Diagram (1)</vt:lpstr>
      <vt:lpstr>Multiple Instruction Issue Processors (2)</vt:lpstr>
      <vt:lpstr>Multiple Instruction Issue Diagram (2)</vt:lpstr>
      <vt:lpstr>Parallel, Simultaneous Execution of Multiple Threads</vt:lpstr>
      <vt:lpstr>Parallel Diagram</vt:lpstr>
      <vt:lpstr>Examples</vt:lpstr>
      <vt:lpstr>Power 5 Instruction Data Flow</vt:lpstr>
      <vt:lpstr>Clusters</vt:lpstr>
      <vt:lpstr>Cluster Configurations</vt:lpstr>
      <vt:lpstr>Operating Systems Design Issues</vt:lpstr>
      <vt:lpstr>Parallelizing</vt:lpstr>
      <vt:lpstr>Cluster Computer Architecture</vt:lpstr>
      <vt:lpstr>Cluster Middleware</vt:lpstr>
      <vt:lpstr>Cluster vs SMP</vt:lpstr>
      <vt:lpstr>Nonuniform Memory Access (NUMA)</vt:lpstr>
      <vt:lpstr>Motivation</vt:lpstr>
      <vt:lpstr>CC-NUMA Organization</vt:lpstr>
      <vt:lpstr>CC-NUMA Operation</vt:lpstr>
      <vt:lpstr>Memory Access Sequence</vt:lpstr>
      <vt:lpstr>Cache Coherence</vt:lpstr>
      <vt:lpstr>NUMA Pros &amp; Cons</vt:lpstr>
      <vt:lpstr>Vector Computation</vt:lpstr>
      <vt:lpstr>Vector Addition Example</vt:lpstr>
      <vt:lpstr>Approaches</vt:lpstr>
      <vt:lpstr>Processor Designs</vt:lpstr>
      <vt:lpstr>Approaches to Vector Computation</vt:lpstr>
      <vt:lpstr>Chaining</vt:lpstr>
      <vt:lpstr>Computer Organizations</vt:lpstr>
      <vt:lpstr>IBM 3090 with Vector Facility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561</cp:revision>
  <dcterms:created xsi:type="dcterms:W3CDTF">2004-11-05T11:30:37Z</dcterms:created>
  <dcterms:modified xsi:type="dcterms:W3CDTF">2018-12-16T14:58:16Z</dcterms:modified>
</cp:coreProperties>
</file>