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421" r:id="rId2"/>
    <p:sldId id="688" r:id="rId3"/>
    <p:sldId id="661" r:id="rId4"/>
    <p:sldId id="691" r:id="rId5"/>
    <p:sldId id="692" r:id="rId6"/>
    <p:sldId id="694" r:id="rId7"/>
    <p:sldId id="695" r:id="rId8"/>
    <p:sldId id="696" r:id="rId9"/>
    <p:sldId id="697" r:id="rId10"/>
    <p:sldId id="698" r:id="rId11"/>
    <p:sldId id="699" r:id="rId12"/>
    <p:sldId id="700" r:id="rId13"/>
    <p:sldId id="701" r:id="rId14"/>
    <p:sldId id="702" r:id="rId15"/>
    <p:sldId id="703" r:id="rId16"/>
    <p:sldId id="704" r:id="rId17"/>
    <p:sldId id="705" r:id="rId18"/>
    <p:sldId id="706" r:id="rId19"/>
    <p:sldId id="707" r:id="rId20"/>
    <p:sldId id="708" r:id="rId21"/>
    <p:sldId id="709" r:id="rId22"/>
    <p:sldId id="710" r:id="rId23"/>
    <p:sldId id="711" r:id="rId24"/>
    <p:sldId id="712" r:id="rId25"/>
    <p:sldId id="713" r:id="rId26"/>
    <p:sldId id="714" r:id="rId27"/>
    <p:sldId id="715" r:id="rId28"/>
    <p:sldId id="716" r:id="rId29"/>
    <p:sldId id="736" r:id="rId30"/>
    <p:sldId id="718" r:id="rId31"/>
    <p:sldId id="720" r:id="rId32"/>
    <p:sldId id="721" r:id="rId33"/>
    <p:sldId id="722" r:id="rId34"/>
    <p:sldId id="723" r:id="rId35"/>
    <p:sldId id="724" r:id="rId36"/>
    <p:sldId id="725" r:id="rId37"/>
    <p:sldId id="726" r:id="rId38"/>
    <p:sldId id="727" r:id="rId39"/>
    <p:sldId id="728" r:id="rId40"/>
    <p:sldId id="729" r:id="rId41"/>
    <p:sldId id="730" r:id="rId42"/>
    <p:sldId id="731" r:id="rId43"/>
    <p:sldId id="732" r:id="rId44"/>
    <p:sldId id="733" r:id="rId45"/>
    <p:sldId id="734" r:id="rId46"/>
    <p:sldId id="735" r:id="rId47"/>
    <p:sldId id="689" r:id="rId48"/>
  </p:sldIdLst>
  <p:sldSz cx="9144000" cy="6858000" type="letter"/>
  <p:notesSz cx="6642100" cy="9653588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zamettin AYDIN" initials="NA" lastIdx="1" clrIdx="0">
    <p:extLst>
      <p:ext uri="{19B8F6BF-5375-455C-9EA6-DF929625EA0E}">
        <p15:presenceInfo xmlns:p15="http://schemas.microsoft.com/office/powerpoint/2012/main" userId="333491fd8aa859d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3300"/>
    <a:srgbClr val="FFFF99"/>
    <a:srgbClr val="CC3300"/>
    <a:srgbClr val="FFCC00"/>
    <a:srgbClr val="00CCFF"/>
    <a:srgbClr val="00FF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9" autoAdjust="0"/>
    <p:restoredTop sz="94788" autoAdjust="0"/>
  </p:normalViewPr>
  <p:slideViewPr>
    <p:cSldViewPr>
      <p:cViewPr varScale="1">
        <p:scale>
          <a:sx n="85" d="100"/>
          <a:sy n="85" d="100"/>
        </p:scale>
        <p:origin x="62" y="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27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commentAuthors" Target="commentAuthor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3.xml"/><Relationship Id="rId13" Type="http://schemas.openxmlformats.org/officeDocument/2006/relationships/slide" Target="slides/slide22.xml"/><Relationship Id="rId18" Type="http://schemas.openxmlformats.org/officeDocument/2006/relationships/slide" Target="slides/slide32.xml"/><Relationship Id="rId3" Type="http://schemas.openxmlformats.org/officeDocument/2006/relationships/slide" Target="slides/slide5.xml"/><Relationship Id="rId7" Type="http://schemas.openxmlformats.org/officeDocument/2006/relationships/slide" Target="slides/slide11.xml"/><Relationship Id="rId12" Type="http://schemas.openxmlformats.org/officeDocument/2006/relationships/slide" Target="slides/slide20.xml"/><Relationship Id="rId17" Type="http://schemas.openxmlformats.org/officeDocument/2006/relationships/slide" Target="slides/slide28.xml"/><Relationship Id="rId2" Type="http://schemas.openxmlformats.org/officeDocument/2006/relationships/slide" Target="slides/slide4.xml"/><Relationship Id="rId16" Type="http://schemas.openxmlformats.org/officeDocument/2006/relationships/slide" Target="slides/slide27.xml"/><Relationship Id="rId20" Type="http://schemas.openxmlformats.org/officeDocument/2006/relationships/slide" Target="slides/slide35.xml"/><Relationship Id="rId1" Type="http://schemas.openxmlformats.org/officeDocument/2006/relationships/slide" Target="slides/slide1.xml"/><Relationship Id="rId6" Type="http://schemas.openxmlformats.org/officeDocument/2006/relationships/slide" Target="slides/slide9.xml"/><Relationship Id="rId11" Type="http://schemas.openxmlformats.org/officeDocument/2006/relationships/slide" Target="slides/slide18.xml"/><Relationship Id="rId5" Type="http://schemas.openxmlformats.org/officeDocument/2006/relationships/slide" Target="slides/slide8.xml"/><Relationship Id="rId15" Type="http://schemas.openxmlformats.org/officeDocument/2006/relationships/slide" Target="slides/slide26.xml"/><Relationship Id="rId10" Type="http://schemas.openxmlformats.org/officeDocument/2006/relationships/slide" Target="slides/slide17.xml"/><Relationship Id="rId19" Type="http://schemas.openxmlformats.org/officeDocument/2006/relationships/slide" Target="slides/slide33.xml"/><Relationship Id="rId4" Type="http://schemas.openxmlformats.org/officeDocument/2006/relationships/slide" Target="slides/slide6.xml"/><Relationship Id="rId9" Type="http://schemas.openxmlformats.org/officeDocument/2006/relationships/slide" Target="slides/slide16.xml"/><Relationship Id="rId14" Type="http://schemas.openxmlformats.org/officeDocument/2006/relationships/slide" Target="slides/slide2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Copyright 2000 N. AYDIN. All rights reserved.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A9E6D6F-BBEB-47C5-9348-756CC02B470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066424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23900"/>
            <a:ext cx="4826000" cy="3619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575" y="4584700"/>
            <a:ext cx="5314950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tr-TR"/>
              <a:t>Copyright 2000 N. AYDIN. All rights reserved.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0349A9B-B0C4-475A-B093-4422AE69793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6181874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tr-TR" altLang="tr-TR" smtClean="0">
                <a:latin typeface="Arial" panose="020B0604020202020204" pitchFamily="34" charset="0"/>
              </a:rPr>
              <a:t>Copyright 2000 N. AYDIN. All rights reserved.</a:t>
            </a: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C8BB8E09-DF8D-43B9-B580-012157AE4575}" type="slidenum">
              <a:rPr kumimoji="0" lang="tr-TR" altLang="tr-TR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1</a:t>
            </a:fld>
            <a:endParaRPr kumimoji="0" lang="tr-TR" altLang="tr-TR" smtClean="0">
              <a:latin typeface="Arial" panose="020B0604020202020204" pitchFamily="34" charset="0"/>
            </a:endParaRPr>
          </a:p>
        </p:txBody>
      </p:sp>
      <p:sp>
        <p:nvSpPr>
          <p:cNvPr id="5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2650" y="4583113"/>
            <a:ext cx="4875213" cy="4344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69" tIns="45184" rIns="90369" bIns="45184"/>
          <a:lstStyle/>
          <a:p>
            <a:pPr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19421926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5FD5314-E2F8-4284-BE4A-F833C731922F}" type="slidenum">
              <a:rPr lang="en-US" altLang="tr-TR" sz="1300">
                <a:latin typeface="Arial" panose="020B0604020202020204" pitchFamily="34" charset="0"/>
              </a:rPr>
              <a:pPr/>
              <a:t>11</a:t>
            </a:fld>
            <a:endParaRPr lang="en-US" altLang="tr-TR" sz="1300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tr-TR" smtClean="0"/>
          </a:p>
        </p:txBody>
      </p:sp>
    </p:spTree>
    <p:extLst>
      <p:ext uri="{BB962C8B-B14F-4D97-AF65-F5344CB8AC3E}">
        <p14:creationId xmlns:p14="http://schemas.microsoft.com/office/powerpoint/2010/main" val="16552156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18F38E2-5D35-41BA-B5DD-CF4A4C1A417B}" type="slidenum">
              <a:rPr lang="en-US" altLang="tr-TR" sz="1300">
                <a:latin typeface="Arial" panose="020B0604020202020204" pitchFamily="34" charset="0"/>
              </a:rPr>
              <a:pPr/>
              <a:t>13</a:t>
            </a:fld>
            <a:endParaRPr lang="en-US" altLang="tr-TR" sz="1300">
              <a:latin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tr-TR" smtClean="0"/>
          </a:p>
        </p:txBody>
      </p:sp>
    </p:spTree>
    <p:extLst>
      <p:ext uri="{BB962C8B-B14F-4D97-AF65-F5344CB8AC3E}">
        <p14:creationId xmlns:p14="http://schemas.microsoft.com/office/powerpoint/2010/main" val="18556736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9DE7799-E2C7-4398-9DBE-5883C4269A7D}" type="slidenum">
              <a:rPr lang="en-US" altLang="tr-TR" sz="1300">
                <a:latin typeface="Arial" panose="020B0604020202020204" pitchFamily="34" charset="0"/>
              </a:rPr>
              <a:pPr/>
              <a:t>15</a:t>
            </a:fld>
            <a:endParaRPr lang="en-US" altLang="tr-TR" sz="1300">
              <a:latin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tr-TR" smtClean="0"/>
          </a:p>
        </p:txBody>
      </p:sp>
    </p:spTree>
    <p:extLst>
      <p:ext uri="{BB962C8B-B14F-4D97-AF65-F5344CB8AC3E}">
        <p14:creationId xmlns:p14="http://schemas.microsoft.com/office/powerpoint/2010/main" val="24689698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431D253-0D0D-4D0D-8084-A988828DD42A}" type="slidenum">
              <a:rPr lang="en-US" altLang="tr-TR" sz="1300">
                <a:latin typeface="Arial" panose="020B0604020202020204" pitchFamily="34" charset="0"/>
              </a:rPr>
              <a:pPr/>
              <a:t>16</a:t>
            </a:fld>
            <a:endParaRPr lang="en-US" altLang="tr-TR" sz="1300">
              <a:latin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tr-TR" smtClean="0"/>
          </a:p>
        </p:txBody>
      </p:sp>
    </p:spTree>
    <p:extLst>
      <p:ext uri="{BB962C8B-B14F-4D97-AF65-F5344CB8AC3E}">
        <p14:creationId xmlns:p14="http://schemas.microsoft.com/office/powerpoint/2010/main" val="7648944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FEC5545-52BC-41F2-A50E-9B85F7C45E5E}" type="slidenum">
              <a:rPr lang="en-US" altLang="tr-TR" sz="1300">
                <a:latin typeface="Arial" panose="020B0604020202020204" pitchFamily="34" charset="0"/>
              </a:rPr>
              <a:pPr/>
              <a:t>17</a:t>
            </a:fld>
            <a:endParaRPr lang="en-US" altLang="tr-TR" sz="1300">
              <a:latin typeface="Arial" panose="020B0604020202020204" pitchFamily="34" charset="0"/>
            </a:endParaRPr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tr-TR" smtClean="0"/>
          </a:p>
        </p:txBody>
      </p:sp>
    </p:spTree>
    <p:extLst>
      <p:ext uri="{BB962C8B-B14F-4D97-AF65-F5344CB8AC3E}">
        <p14:creationId xmlns:p14="http://schemas.microsoft.com/office/powerpoint/2010/main" val="19273511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6910576-E0C8-45F3-BD49-8BE481CCB294}" type="slidenum">
              <a:rPr lang="en-US" altLang="tr-TR" sz="1300">
                <a:latin typeface="Arial" panose="020B0604020202020204" pitchFamily="34" charset="0"/>
              </a:rPr>
              <a:pPr/>
              <a:t>18</a:t>
            </a:fld>
            <a:endParaRPr lang="en-US" altLang="tr-TR" sz="1300">
              <a:latin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tr-TR" smtClean="0"/>
          </a:p>
        </p:txBody>
      </p:sp>
    </p:spTree>
    <p:extLst>
      <p:ext uri="{BB962C8B-B14F-4D97-AF65-F5344CB8AC3E}">
        <p14:creationId xmlns:p14="http://schemas.microsoft.com/office/powerpoint/2010/main" val="28679295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94772BE-6D2C-4845-A470-5CB4C9559FE3}" type="slidenum">
              <a:rPr lang="en-US" altLang="tr-TR" sz="1300">
                <a:latin typeface="Arial" panose="020B0604020202020204" pitchFamily="34" charset="0"/>
              </a:rPr>
              <a:pPr/>
              <a:t>20</a:t>
            </a:fld>
            <a:endParaRPr lang="en-US" altLang="tr-TR" sz="1300">
              <a:latin typeface="Arial" panose="020B0604020202020204" pitchFamily="34" charset="0"/>
            </a:endParaRPr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tr-TR" smtClean="0"/>
          </a:p>
        </p:txBody>
      </p:sp>
    </p:spTree>
    <p:extLst>
      <p:ext uri="{BB962C8B-B14F-4D97-AF65-F5344CB8AC3E}">
        <p14:creationId xmlns:p14="http://schemas.microsoft.com/office/powerpoint/2010/main" val="42631891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B162F36-28AE-4896-AB7D-CD5C5F26674E}" type="slidenum">
              <a:rPr lang="en-US" altLang="tr-TR" sz="1300">
                <a:latin typeface="Arial" panose="020B0604020202020204" pitchFamily="34" charset="0"/>
              </a:rPr>
              <a:pPr/>
              <a:t>21</a:t>
            </a:fld>
            <a:endParaRPr lang="en-US" altLang="tr-TR" sz="1300">
              <a:latin typeface="Arial" panose="020B0604020202020204" pitchFamily="34" charset="0"/>
            </a:endParaRPr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tr-TR" smtClean="0"/>
          </a:p>
        </p:txBody>
      </p:sp>
    </p:spTree>
    <p:extLst>
      <p:ext uri="{BB962C8B-B14F-4D97-AF65-F5344CB8AC3E}">
        <p14:creationId xmlns:p14="http://schemas.microsoft.com/office/powerpoint/2010/main" val="27161051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9713F7F-20E7-4CC0-BB5F-3C16B28B85BA}" type="slidenum">
              <a:rPr lang="en-US" altLang="tr-TR" sz="1300">
                <a:latin typeface="Arial" panose="020B0604020202020204" pitchFamily="34" charset="0"/>
              </a:rPr>
              <a:pPr/>
              <a:t>22</a:t>
            </a:fld>
            <a:endParaRPr lang="en-US" altLang="tr-TR" sz="1300">
              <a:latin typeface="Arial" panose="020B0604020202020204" pitchFamily="34" charset="0"/>
            </a:endParaRPr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tr-TR" smtClean="0"/>
          </a:p>
        </p:txBody>
      </p:sp>
    </p:spTree>
    <p:extLst>
      <p:ext uri="{BB962C8B-B14F-4D97-AF65-F5344CB8AC3E}">
        <p14:creationId xmlns:p14="http://schemas.microsoft.com/office/powerpoint/2010/main" val="35871665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4DF5913-2E59-4A8A-A59B-925C03E1DA92}" type="slidenum">
              <a:rPr lang="en-US" altLang="tr-TR" sz="1300">
                <a:latin typeface="Arial" panose="020B0604020202020204" pitchFamily="34" charset="0"/>
              </a:rPr>
              <a:pPr/>
              <a:t>23</a:t>
            </a:fld>
            <a:endParaRPr lang="en-US" altLang="tr-TR" sz="1300">
              <a:latin typeface="Arial" panose="020B0604020202020204" pitchFamily="34" charset="0"/>
            </a:endParaRPr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tr-TR" smtClean="0"/>
          </a:p>
        </p:txBody>
      </p:sp>
    </p:spTree>
    <p:extLst>
      <p:ext uri="{BB962C8B-B14F-4D97-AF65-F5344CB8AC3E}">
        <p14:creationId xmlns:p14="http://schemas.microsoft.com/office/powerpoint/2010/main" val="255980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Copyright 2000 N. AYDIN. All rights reserved.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349A9B-B0C4-475A-B093-4422AE69793A}" type="slidenum">
              <a:rPr lang="tr-TR" altLang="tr-TR" smtClean="0"/>
              <a:pPr>
                <a:defRPr/>
              </a:pPr>
              <a:t>2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470763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2EB8026-6F67-43DC-BD95-FC0CB6802F87}" type="slidenum">
              <a:rPr lang="en-US" altLang="tr-TR" sz="1300">
                <a:latin typeface="Arial" panose="020B0604020202020204" pitchFamily="34" charset="0"/>
              </a:rPr>
              <a:pPr/>
              <a:t>24</a:t>
            </a:fld>
            <a:endParaRPr lang="en-US" altLang="tr-TR" sz="1300">
              <a:latin typeface="Arial" panose="020B0604020202020204" pitchFamily="34" charset="0"/>
            </a:endParaRPr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tr-TR" smtClean="0"/>
          </a:p>
        </p:txBody>
      </p:sp>
    </p:spTree>
    <p:extLst>
      <p:ext uri="{BB962C8B-B14F-4D97-AF65-F5344CB8AC3E}">
        <p14:creationId xmlns:p14="http://schemas.microsoft.com/office/powerpoint/2010/main" val="7950425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282C949-943B-445D-864D-F2987E79BC09}" type="slidenum">
              <a:rPr lang="en-US" altLang="tr-TR" sz="1300">
                <a:latin typeface="Arial" panose="020B0604020202020204" pitchFamily="34" charset="0"/>
              </a:rPr>
              <a:pPr/>
              <a:t>25</a:t>
            </a:fld>
            <a:endParaRPr lang="en-US" altLang="tr-TR" sz="1300">
              <a:latin typeface="Arial" panose="020B0604020202020204" pitchFamily="34" charset="0"/>
            </a:endParaRPr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tr-TR" smtClean="0"/>
          </a:p>
        </p:txBody>
      </p:sp>
    </p:spTree>
    <p:extLst>
      <p:ext uri="{BB962C8B-B14F-4D97-AF65-F5344CB8AC3E}">
        <p14:creationId xmlns:p14="http://schemas.microsoft.com/office/powerpoint/2010/main" val="14482268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E79F998-4AAA-460C-BD9E-01E27EEADE62}" type="slidenum">
              <a:rPr lang="en-US" altLang="tr-TR" sz="1300">
                <a:latin typeface="Arial" panose="020B0604020202020204" pitchFamily="34" charset="0"/>
              </a:rPr>
              <a:pPr/>
              <a:t>26</a:t>
            </a:fld>
            <a:endParaRPr lang="en-US" altLang="tr-TR" sz="1300">
              <a:latin typeface="Arial" panose="020B0604020202020204" pitchFamily="34" charset="0"/>
            </a:endParaRPr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tr-TR" smtClean="0"/>
          </a:p>
        </p:txBody>
      </p:sp>
    </p:spTree>
    <p:extLst>
      <p:ext uri="{BB962C8B-B14F-4D97-AF65-F5344CB8AC3E}">
        <p14:creationId xmlns:p14="http://schemas.microsoft.com/office/powerpoint/2010/main" val="32286811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4B72E2A-2B88-4F43-8EE4-4324712217A5}" type="slidenum">
              <a:rPr lang="en-US" altLang="tr-TR" sz="1300">
                <a:latin typeface="Arial" panose="020B0604020202020204" pitchFamily="34" charset="0"/>
              </a:rPr>
              <a:pPr/>
              <a:t>27</a:t>
            </a:fld>
            <a:endParaRPr lang="en-US" altLang="tr-TR" sz="1300">
              <a:latin typeface="Arial" panose="020B0604020202020204" pitchFamily="34" charset="0"/>
            </a:endParaRPr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tr-TR" smtClean="0"/>
          </a:p>
        </p:txBody>
      </p:sp>
    </p:spTree>
    <p:extLst>
      <p:ext uri="{BB962C8B-B14F-4D97-AF65-F5344CB8AC3E}">
        <p14:creationId xmlns:p14="http://schemas.microsoft.com/office/powerpoint/2010/main" val="29368907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9000803-F801-46AA-8090-6AD64027B043}" type="slidenum">
              <a:rPr lang="en-US" altLang="tr-TR" sz="1300">
                <a:latin typeface="Arial" panose="020B0604020202020204" pitchFamily="34" charset="0"/>
              </a:rPr>
              <a:pPr/>
              <a:t>28</a:t>
            </a:fld>
            <a:endParaRPr lang="en-US" altLang="tr-TR" sz="1300">
              <a:latin typeface="Arial" panose="020B0604020202020204" pitchFamily="34" charset="0"/>
            </a:endParaRPr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tr-TR" smtClean="0"/>
          </a:p>
        </p:txBody>
      </p:sp>
    </p:spTree>
    <p:extLst>
      <p:ext uri="{BB962C8B-B14F-4D97-AF65-F5344CB8AC3E}">
        <p14:creationId xmlns:p14="http://schemas.microsoft.com/office/powerpoint/2010/main" val="29697967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93C71DE-35C4-4C2E-8119-F65576CDD09C}" type="slidenum">
              <a:rPr lang="en-US" altLang="tr-TR" sz="1300">
                <a:latin typeface="Arial" panose="020B0604020202020204" pitchFamily="34" charset="0"/>
              </a:rPr>
              <a:pPr/>
              <a:t>31</a:t>
            </a:fld>
            <a:endParaRPr lang="en-US" altLang="tr-TR" sz="1300">
              <a:latin typeface="Arial" panose="020B0604020202020204" pitchFamily="34" charset="0"/>
            </a:endParaRPr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tr-TR" smtClean="0"/>
          </a:p>
        </p:txBody>
      </p:sp>
    </p:spTree>
    <p:extLst>
      <p:ext uri="{BB962C8B-B14F-4D97-AF65-F5344CB8AC3E}">
        <p14:creationId xmlns:p14="http://schemas.microsoft.com/office/powerpoint/2010/main" val="225005117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F713F15-E69C-4A85-9295-5919FD9F797F}" type="slidenum">
              <a:rPr lang="en-US" altLang="tr-TR" sz="1300">
                <a:latin typeface="Arial" panose="020B0604020202020204" pitchFamily="34" charset="0"/>
              </a:rPr>
              <a:pPr/>
              <a:t>32</a:t>
            </a:fld>
            <a:endParaRPr lang="en-US" altLang="tr-TR" sz="1300">
              <a:latin typeface="Arial" panose="020B0604020202020204" pitchFamily="34" charset="0"/>
            </a:endParaRPr>
          </a:p>
        </p:txBody>
      </p:sp>
      <p:sp>
        <p:nvSpPr>
          <p:cNvPr id="645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tr-TR" smtClean="0"/>
          </a:p>
        </p:txBody>
      </p:sp>
    </p:spTree>
    <p:extLst>
      <p:ext uri="{BB962C8B-B14F-4D97-AF65-F5344CB8AC3E}">
        <p14:creationId xmlns:p14="http://schemas.microsoft.com/office/powerpoint/2010/main" val="694561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Copyright 2000 N. AYDIN. All rights reserved.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349A9B-B0C4-475A-B093-4422AE69793A}" type="slidenum">
              <a:rPr lang="tr-TR" altLang="tr-TR" smtClean="0"/>
              <a:pPr>
                <a:defRPr/>
              </a:pPr>
              <a:t>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93330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294B5F7-8DB4-4D3F-9A94-D4E03FF5ABDB}" type="slidenum">
              <a:rPr lang="en-US" altLang="tr-TR" sz="1300">
                <a:latin typeface="Arial" panose="020B0604020202020204" pitchFamily="34" charset="0"/>
              </a:rPr>
              <a:pPr/>
              <a:t>4</a:t>
            </a:fld>
            <a:endParaRPr lang="en-US" altLang="tr-TR" sz="1300"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tr-TR" smtClean="0"/>
          </a:p>
        </p:txBody>
      </p:sp>
    </p:spTree>
    <p:extLst>
      <p:ext uri="{BB962C8B-B14F-4D97-AF65-F5344CB8AC3E}">
        <p14:creationId xmlns:p14="http://schemas.microsoft.com/office/powerpoint/2010/main" val="3605065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6D05071-BA89-41FA-A3DB-F3728E07C958}" type="slidenum">
              <a:rPr lang="en-US" altLang="tr-TR" sz="1300">
                <a:latin typeface="Arial" panose="020B0604020202020204" pitchFamily="34" charset="0"/>
              </a:rPr>
              <a:pPr/>
              <a:t>5</a:t>
            </a:fld>
            <a:endParaRPr lang="en-US" altLang="tr-TR" sz="1300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tr-TR" smtClean="0"/>
          </a:p>
        </p:txBody>
      </p:sp>
    </p:spTree>
    <p:extLst>
      <p:ext uri="{BB962C8B-B14F-4D97-AF65-F5344CB8AC3E}">
        <p14:creationId xmlns:p14="http://schemas.microsoft.com/office/powerpoint/2010/main" val="2483041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39DA206-D0C5-4AA6-8F73-386B8ED3BE92}" type="slidenum">
              <a:rPr lang="en-US" altLang="tr-TR" sz="1300">
                <a:latin typeface="Arial" panose="020B0604020202020204" pitchFamily="34" charset="0"/>
              </a:rPr>
              <a:pPr/>
              <a:t>6</a:t>
            </a:fld>
            <a:endParaRPr lang="en-US" altLang="tr-TR" sz="1300"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tr-TR" smtClean="0"/>
          </a:p>
        </p:txBody>
      </p:sp>
    </p:spTree>
    <p:extLst>
      <p:ext uri="{BB962C8B-B14F-4D97-AF65-F5344CB8AC3E}">
        <p14:creationId xmlns:p14="http://schemas.microsoft.com/office/powerpoint/2010/main" val="4127471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50446D3-EF2B-4969-A1F8-FA5CD10B79EE}" type="slidenum">
              <a:rPr lang="en-US" altLang="tr-TR" sz="1300">
                <a:latin typeface="Arial" panose="020B0604020202020204" pitchFamily="34" charset="0"/>
              </a:rPr>
              <a:pPr/>
              <a:t>7</a:t>
            </a:fld>
            <a:endParaRPr lang="en-US" altLang="tr-TR" sz="130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tr-TR" smtClean="0"/>
          </a:p>
        </p:txBody>
      </p:sp>
    </p:spTree>
    <p:extLst>
      <p:ext uri="{BB962C8B-B14F-4D97-AF65-F5344CB8AC3E}">
        <p14:creationId xmlns:p14="http://schemas.microsoft.com/office/powerpoint/2010/main" val="2475980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1B873A2-15DE-4DD6-9687-05E4B292F792}" type="slidenum">
              <a:rPr lang="en-US" altLang="tr-TR" sz="1300">
                <a:latin typeface="Arial" panose="020B0604020202020204" pitchFamily="34" charset="0"/>
              </a:rPr>
              <a:pPr/>
              <a:t>8</a:t>
            </a:fld>
            <a:endParaRPr lang="en-US" altLang="tr-TR" sz="1300"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tr-TR" smtClean="0"/>
          </a:p>
        </p:txBody>
      </p:sp>
    </p:spTree>
    <p:extLst>
      <p:ext uri="{BB962C8B-B14F-4D97-AF65-F5344CB8AC3E}">
        <p14:creationId xmlns:p14="http://schemas.microsoft.com/office/powerpoint/2010/main" val="4056871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31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61D22CF-D09D-465C-9C48-364F70E50E6A}" type="slidenum">
              <a:rPr lang="en-US" altLang="tr-TR" sz="1300">
                <a:latin typeface="Arial" panose="020B0604020202020204" pitchFamily="34" charset="0"/>
              </a:rPr>
              <a:pPr/>
              <a:t>9</a:t>
            </a:fld>
            <a:endParaRPr lang="en-US" altLang="tr-TR" sz="1300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tr-TR" smtClean="0"/>
          </a:p>
        </p:txBody>
      </p:sp>
    </p:spTree>
    <p:extLst>
      <p:ext uri="{BB962C8B-B14F-4D97-AF65-F5344CB8AC3E}">
        <p14:creationId xmlns:p14="http://schemas.microsoft.com/office/powerpoint/2010/main" val="2769126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3F712-6949-478B-8BF0-AA1B88D46BB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96245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9F1CA-75C4-471C-A93B-800DB01671C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69835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03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03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51FD4-1A30-4EC0-9F75-A89DBE63DFD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22871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8204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13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2800" y="1066800"/>
            <a:ext cx="40132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2800" y="3962400"/>
            <a:ext cx="40132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022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540" y="1124744"/>
            <a:ext cx="8316924" cy="539988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‹#›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754091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3E450-0090-4694-9411-FC2407E13A55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29991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777F-53F1-4DB6-ABEC-4413D908CF6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70971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C7B8A-DA9B-47A3-9A1A-61C9DFAB364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65869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63F0E-31A0-43DE-9075-E2F7ED039B9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97275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66004-6FB2-405E-BF5C-0DF9DF8DD9A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47782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0183A-6BA7-4B85-87B0-73B0DFAE7FA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02907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AF3CB-24C1-4F9E-9B0C-37856CA8B0F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5223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1124744"/>
            <a:ext cx="8280920" cy="5399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24625"/>
            <a:ext cx="1905000" cy="333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348B819-1313-4FD1-A7D8-37B70B61DE1F}" type="slidenum">
              <a:rPr lang="en-US" altLang="tr-TR"/>
              <a:pPr>
                <a:defRPr/>
              </a:pPr>
              <a:t>‹#›</a:t>
            </a:fld>
            <a:endParaRPr lang="en-US" altLang="tr-TR" dirty="0"/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aydin@yildiz.edu.t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nizamettinaydin@gmail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Computer Architecture</a:t>
            </a:r>
          </a:p>
        </p:txBody>
      </p:sp>
      <p:sp>
        <p:nvSpPr>
          <p:cNvPr id="409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tr-TR" altLang="tr-TR" smtClean="0"/>
          </a:p>
          <a:p>
            <a:pPr algn="ctr" eaLnBrk="1" hangingPunct="1">
              <a:buFontTx/>
              <a:buNone/>
            </a:pPr>
            <a:r>
              <a:rPr lang="tr-TR" altLang="tr-TR" smtClean="0"/>
              <a:t>Prof. </a:t>
            </a:r>
            <a:r>
              <a:rPr lang="en-US" altLang="tr-TR" smtClean="0"/>
              <a:t>Dr. </a:t>
            </a:r>
            <a:r>
              <a:rPr lang="tr-TR" altLang="tr-TR" smtClean="0"/>
              <a:t>Nizamettin AYDIN</a:t>
            </a:r>
          </a:p>
          <a:p>
            <a:pPr algn="ctr" eaLnBrk="1" hangingPunct="1">
              <a:buFontTx/>
              <a:buNone/>
            </a:pPr>
            <a:endParaRPr lang="en-US" altLang="tr-TR" smtClean="0"/>
          </a:p>
          <a:p>
            <a:pPr algn="ctr">
              <a:buFontTx/>
              <a:buNone/>
            </a:pPr>
            <a:r>
              <a:rPr lang="tr-TR" altLang="tr-TR" smtClean="0">
                <a:cs typeface="Times New Roman" panose="02020603050405020304" pitchFamily="18" charset="0"/>
                <a:hlinkClick r:id="rId3"/>
              </a:rPr>
              <a:t>naydin</a:t>
            </a:r>
            <a:r>
              <a:rPr lang="en-US" altLang="tr-TR" smtClean="0">
                <a:cs typeface="Times New Roman" panose="02020603050405020304" pitchFamily="18" charset="0"/>
                <a:hlinkClick r:id="rId3"/>
              </a:rPr>
              <a:t>@</a:t>
            </a:r>
            <a:r>
              <a:rPr lang="en-GB" altLang="tr-TR" smtClean="0">
                <a:cs typeface="Times New Roman" panose="02020603050405020304" pitchFamily="18" charset="0"/>
                <a:hlinkClick r:id="rId3"/>
              </a:rPr>
              <a:t>yildiz</a:t>
            </a:r>
            <a:r>
              <a:rPr lang="tr-TR" altLang="tr-TR" smtClean="0">
                <a:cs typeface="Times New Roman" panose="02020603050405020304" pitchFamily="18" charset="0"/>
                <a:hlinkClick r:id="rId3"/>
              </a:rPr>
              <a:t>.edu.tr</a:t>
            </a:r>
            <a:endParaRPr lang="tr-TR" altLang="tr-TR" smtClean="0"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tr-TR" altLang="tr-TR" smtClean="0">
                <a:cs typeface="Times New Roman" panose="02020603050405020304" pitchFamily="18" charset="0"/>
                <a:hlinkClick r:id="rId4"/>
              </a:rPr>
              <a:t>nizamettinaydin@gmail.com</a:t>
            </a:r>
            <a:endParaRPr lang="tr-TR" altLang="tr-TR" smtClean="0"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endParaRPr lang="en-US" altLang="tr-TR" smtClean="0">
              <a:solidFill>
                <a:srgbClr val="0000FF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tr-TR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http://</a:t>
            </a:r>
            <a:r>
              <a:rPr lang="en-GB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www.yildiz</a:t>
            </a:r>
            <a:r>
              <a:rPr lang="tr-TR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.edu.tr/~naydin</a:t>
            </a:r>
            <a:endParaRPr lang="en-US" altLang="tr-TR" smtClean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1</a:t>
            </a:fld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/>
              <a:t>True Data Dependency</a:t>
            </a:r>
            <a:endParaRPr lang="tr-TR" altLang="tr-TR" dirty="0" smtClean="0"/>
          </a:p>
        </p:txBody>
      </p:sp>
      <p:grpSp>
        <p:nvGrpSpPr>
          <p:cNvPr id="21507" name="Group 8"/>
          <p:cNvGrpSpPr>
            <a:grpSpLocks/>
          </p:cNvGrpSpPr>
          <p:nvPr/>
        </p:nvGrpSpPr>
        <p:grpSpPr bwMode="auto">
          <a:xfrm>
            <a:off x="971600" y="1268760"/>
            <a:ext cx="7056784" cy="4464496"/>
            <a:chOff x="884" y="1026"/>
            <a:chExt cx="4073" cy="2415"/>
          </a:xfrm>
        </p:grpSpPr>
        <p:pic>
          <p:nvPicPr>
            <p:cNvPr id="21508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4" y="1026"/>
              <a:ext cx="4073" cy="24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509" name="Text Box 7"/>
            <p:cNvSpPr txBox="1">
              <a:spLocks noChangeArrowheads="1"/>
            </p:cNvSpPr>
            <p:nvPr/>
          </p:nvSpPr>
          <p:spPr bwMode="auto">
            <a:xfrm>
              <a:off x="4585" y="3019"/>
              <a:ext cx="64" cy="1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tr-TR" altLang="tr-TR" sz="1600">
                  <a:solidFill>
                    <a:srgbClr val="333333"/>
                  </a:solidFill>
                </a:rPr>
                <a:t>d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10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92849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mtClean="0"/>
              <a:t>Procedural Dependency</a:t>
            </a:r>
          </a:p>
        </p:txBody>
      </p:sp>
      <p:sp>
        <p:nvSpPr>
          <p:cNvPr id="172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dirty="0" err="1" smtClean="0"/>
              <a:t>The</a:t>
            </a:r>
            <a:r>
              <a:rPr lang="tr-TR" altLang="tr-TR" dirty="0" smtClean="0"/>
              <a:t> presence of </a:t>
            </a:r>
            <a:r>
              <a:rPr lang="tr-TR" altLang="tr-TR" dirty="0" err="1" smtClean="0"/>
              <a:t>branches</a:t>
            </a:r>
            <a:r>
              <a:rPr lang="tr-TR" altLang="tr-TR" dirty="0" smtClean="0"/>
              <a:t> in an </a:t>
            </a:r>
            <a:r>
              <a:rPr lang="tr-TR" altLang="tr-TR" dirty="0" err="1" smtClean="0"/>
              <a:t>instruction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sequence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complicates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the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pipeline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operation</a:t>
            </a:r>
            <a:endParaRPr lang="tr-TR" altLang="tr-TR" dirty="0" smtClean="0"/>
          </a:p>
          <a:p>
            <a:r>
              <a:rPr lang="tr-TR" altLang="tr-TR" dirty="0" err="1" smtClean="0"/>
              <a:t>The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instruction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following</a:t>
            </a:r>
            <a:r>
              <a:rPr lang="tr-TR" altLang="tr-TR" dirty="0" smtClean="0"/>
              <a:t> a </a:t>
            </a:r>
            <a:r>
              <a:rPr lang="tr-TR" altLang="tr-TR" dirty="0" err="1" smtClean="0"/>
              <a:t>branch</a:t>
            </a:r>
            <a:r>
              <a:rPr lang="tr-TR" altLang="tr-TR" dirty="0" smtClean="0"/>
              <a:t> </a:t>
            </a:r>
          </a:p>
          <a:p>
            <a:pPr lvl="1"/>
            <a:r>
              <a:rPr lang="tr-TR" altLang="tr-TR" dirty="0" err="1" smtClean="0"/>
              <a:t>have</a:t>
            </a:r>
            <a:r>
              <a:rPr lang="tr-TR" altLang="tr-TR" dirty="0" smtClean="0"/>
              <a:t> a </a:t>
            </a:r>
            <a:r>
              <a:rPr lang="tr-TR" altLang="tr-TR" dirty="0" err="1" smtClean="0">
                <a:solidFill>
                  <a:schemeClr val="accent1"/>
                </a:solidFill>
              </a:rPr>
              <a:t>procedural</a:t>
            </a:r>
            <a:r>
              <a:rPr lang="tr-TR" altLang="tr-TR" dirty="0" smtClean="0">
                <a:solidFill>
                  <a:schemeClr val="accent1"/>
                </a:solidFill>
              </a:rPr>
              <a:t> </a:t>
            </a:r>
            <a:r>
              <a:rPr lang="tr-TR" altLang="tr-TR" dirty="0" err="1" smtClean="0">
                <a:solidFill>
                  <a:schemeClr val="accent1"/>
                </a:solidFill>
              </a:rPr>
              <a:t>dependency</a:t>
            </a:r>
            <a:r>
              <a:rPr lang="tr-TR" altLang="tr-TR" dirty="0" smtClean="0">
                <a:solidFill>
                  <a:schemeClr val="accent1"/>
                </a:solidFill>
              </a:rPr>
              <a:t> </a:t>
            </a:r>
            <a:r>
              <a:rPr lang="tr-TR" altLang="tr-TR" dirty="0" smtClean="0"/>
              <a:t>on </a:t>
            </a:r>
            <a:r>
              <a:rPr lang="tr-TR" altLang="tr-TR" dirty="0" err="1" smtClean="0"/>
              <a:t>the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branch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and</a:t>
            </a:r>
            <a:endParaRPr lang="tr-TR" altLang="tr-TR" dirty="0" smtClean="0"/>
          </a:p>
          <a:p>
            <a:pPr lvl="1"/>
            <a:r>
              <a:rPr lang="tr-TR" altLang="tr-TR" dirty="0" smtClean="0"/>
              <a:t>c</a:t>
            </a:r>
            <a:r>
              <a:rPr lang="en-GB" altLang="tr-TR" dirty="0" smtClean="0"/>
              <a:t>an not </a:t>
            </a:r>
            <a:r>
              <a:rPr lang="tr-TR" altLang="tr-TR" dirty="0" smtClean="0"/>
              <a:t>be </a:t>
            </a:r>
            <a:r>
              <a:rPr lang="en-GB" altLang="tr-TR" dirty="0" smtClean="0"/>
              <a:t>execute</a:t>
            </a:r>
            <a:r>
              <a:rPr lang="tr-TR" altLang="tr-TR" dirty="0" smtClean="0"/>
              <a:t>d </a:t>
            </a:r>
            <a:r>
              <a:rPr lang="tr-TR" altLang="tr-TR" dirty="0" err="1" smtClean="0"/>
              <a:t>until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the</a:t>
            </a:r>
            <a:r>
              <a:rPr lang="en-GB" altLang="tr-TR" dirty="0" smtClean="0"/>
              <a:t> branch</a:t>
            </a:r>
            <a:r>
              <a:rPr lang="tr-TR" altLang="tr-TR" dirty="0" smtClean="0"/>
              <a:t> is </a:t>
            </a:r>
            <a:r>
              <a:rPr lang="tr-TR" altLang="tr-TR" dirty="0" err="1" smtClean="0"/>
              <a:t>executed</a:t>
            </a:r>
            <a:endParaRPr lang="en-GB" altLang="tr-TR" dirty="0" smtClean="0"/>
          </a:p>
          <a:p>
            <a:r>
              <a:rPr lang="en-GB" altLang="tr-TR" dirty="0" smtClean="0"/>
              <a:t>Also, if instruction length is not fixed, instructions have to be decoded to find out how many fetches are needed</a:t>
            </a:r>
          </a:p>
          <a:p>
            <a:r>
              <a:rPr lang="en-GB" altLang="tr-TR" dirty="0" smtClean="0"/>
              <a:t>This prevents simultaneous fetches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11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21753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2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2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2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2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2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2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2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2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2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25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25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25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2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2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2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2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2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2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54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 dirty="0" err="1" smtClean="0"/>
              <a:t>Effect</a:t>
            </a:r>
            <a:r>
              <a:rPr lang="tr-TR" altLang="tr-TR" sz="2800" dirty="0" smtClean="0"/>
              <a:t> of a </a:t>
            </a:r>
            <a:r>
              <a:rPr lang="tr-TR" altLang="tr-TR" sz="2800" dirty="0" err="1" smtClean="0"/>
              <a:t>branch</a:t>
            </a:r>
            <a:r>
              <a:rPr lang="tr-TR" altLang="tr-TR" sz="2800" dirty="0" smtClean="0"/>
              <a:t>  on a </a:t>
            </a:r>
            <a:r>
              <a:rPr lang="tr-TR" altLang="tr-TR" sz="2800" dirty="0" err="1" smtClean="0"/>
              <a:t>superscalar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pipeline</a:t>
            </a:r>
            <a:r>
              <a:rPr lang="tr-TR" altLang="tr-TR" sz="2800" dirty="0" smtClean="0"/>
              <a:t> of </a:t>
            </a:r>
            <a:r>
              <a:rPr lang="tr-TR" altLang="tr-TR" sz="2800" dirty="0" err="1" smtClean="0"/>
              <a:t>degree</a:t>
            </a:r>
            <a:r>
              <a:rPr lang="tr-TR" altLang="tr-TR" sz="2800" dirty="0" smtClean="0"/>
              <a:t> 2</a:t>
            </a:r>
          </a:p>
        </p:txBody>
      </p:sp>
      <p:pic>
        <p:nvPicPr>
          <p:cNvPr id="24579" name="Picture 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544" y="1700808"/>
            <a:ext cx="8016801" cy="3442692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12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30402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 smtClean="0"/>
              <a:t>Resource Conflict</a:t>
            </a:r>
          </a:p>
        </p:txBody>
      </p:sp>
      <p:sp>
        <p:nvSpPr>
          <p:cNvPr id="172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dirty="0" smtClean="0"/>
              <a:t>A </a:t>
            </a:r>
            <a:r>
              <a:rPr lang="tr-TR" altLang="tr-TR" dirty="0" err="1" smtClean="0">
                <a:solidFill>
                  <a:schemeClr val="accent1"/>
                </a:solidFill>
              </a:rPr>
              <a:t>resource</a:t>
            </a:r>
            <a:r>
              <a:rPr lang="tr-TR" altLang="tr-TR" dirty="0" smtClean="0">
                <a:solidFill>
                  <a:schemeClr val="accent1"/>
                </a:solidFill>
              </a:rPr>
              <a:t> </a:t>
            </a:r>
            <a:r>
              <a:rPr lang="tr-TR" altLang="tr-TR" dirty="0" err="1" smtClean="0">
                <a:solidFill>
                  <a:schemeClr val="accent1"/>
                </a:solidFill>
              </a:rPr>
              <a:t>conflict</a:t>
            </a:r>
            <a:r>
              <a:rPr lang="tr-TR" altLang="tr-TR" dirty="0" smtClean="0">
                <a:solidFill>
                  <a:schemeClr val="accent1"/>
                </a:solidFill>
              </a:rPr>
              <a:t> </a:t>
            </a:r>
            <a:r>
              <a:rPr lang="tr-TR" altLang="tr-TR" dirty="0" smtClean="0"/>
              <a:t>is...</a:t>
            </a:r>
          </a:p>
          <a:p>
            <a:pPr lvl="1"/>
            <a:r>
              <a:rPr lang="tr-TR" altLang="tr-TR" dirty="0" smtClean="0"/>
              <a:t>a </a:t>
            </a:r>
            <a:r>
              <a:rPr lang="tr-TR" altLang="tr-TR" dirty="0" err="1" smtClean="0"/>
              <a:t>competition</a:t>
            </a:r>
            <a:r>
              <a:rPr lang="tr-TR" altLang="tr-TR" dirty="0" smtClean="0"/>
              <a:t> of t</a:t>
            </a:r>
            <a:r>
              <a:rPr lang="en-GB" altLang="tr-TR" dirty="0" smtClean="0"/>
              <a:t>wo or more instructions requiring access to the same resource at the same time</a:t>
            </a:r>
          </a:p>
          <a:p>
            <a:pPr lvl="2"/>
            <a:r>
              <a:rPr lang="en-GB" altLang="tr-TR" dirty="0" smtClean="0"/>
              <a:t>e.g. two arithmetic instructions</a:t>
            </a:r>
          </a:p>
          <a:p>
            <a:r>
              <a:rPr lang="tr-TR" altLang="tr-TR" dirty="0" smtClean="0"/>
              <a:t>In </a:t>
            </a:r>
            <a:r>
              <a:rPr lang="tr-TR" altLang="tr-TR" dirty="0" err="1" smtClean="0"/>
              <a:t>terms</a:t>
            </a:r>
            <a:r>
              <a:rPr lang="tr-TR" altLang="tr-TR" dirty="0" smtClean="0"/>
              <a:t> </a:t>
            </a:r>
            <a:r>
              <a:rPr lang="tr-TR" altLang="tr-TR" dirty="0" smtClean="0"/>
              <a:t>of </a:t>
            </a:r>
            <a:r>
              <a:rPr lang="tr-TR" altLang="tr-TR" dirty="0" err="1" smtClean="0"/>
              <a:t>pipeline</a:t>
            </a:r>
            <a:r>
              <a:rPr lang="tr-TR" altLang="tr-TR" dirty="0" smtClean="0"/>
              <a:t> it </a:t>
            </a:r>
            <a:r>
              <a:rPr lang="tr-TR" altLang="tr-TR" dirty="0" err="1" smtClean="0"/>
              <a:t>exhibits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similar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behavior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to</a:t>
            </a:r>
            <a:r>
              <a:rPr lang="tr-TR" altLang="tr-TR" dirty="0" smtClean="0"/>
              <a:t> a data </a:t>
            </a:r>
            <a:r>
              <a:rPr lang="tr-TR" altLang="tr-TR" dirty="0" err="1" smtClean="0"/>
              <a:t>dependency</a:t>
            </a:r>
            <a:endParaRPr lang="tr-TR" altLang="tr-TR" dirty="0" smtClean="0"/>
          </a:p>
          <a:p>
            <a:r>
              <a:rPr lang="tr-TR" altLang="tr-TR" dirty="0" err="1" smtClean="0"/>
              <a:t>However</a:t>
            </a:r>
            <a:r>
              <a:rPr lang="tr-TR" altLang="tr-TR" dirty="0" smtClean="0"/>
              <a:t>, </a:t>
            </a:r>
            <a:r>
              <a:rPr lang="tr-TR" altLang="tr-TR" dirty="0" err="1" smtClean="0">
                <a:solidFill>
                  <a:schemeClr val="accent1"/>
                </a:solidFill>
              </a:rPr>
              <a:t>resource</a:t>
            </a:r>
            <a:r>
              <a:rPr lang="tr-TR" altLang="tr-TR" dirty="0" smtClean="0">
                <a:solidFill>
                  <a:schemeClr val="accent1"/>
                </a:solidFill>
              </a:rPr>
              <a:t> </a:t>
            </a:r>
            <a:r>
              <a:rPr lang="tr-TR" altLang="tr-TR" dirty="0" err="1" smtClean="0">
                <a:solidFill>
                  <a:schemeClr val="accent1"/>
                </a:solidFill>
              </a:rPr>
              <a:t>conflict</a:t>
            </a:r>
            <a:r>
              <a:rPr lang="tr-TR" altLang="tr-TR" dirty="0" smtClean="0">
                <a:solidFill>
                  <a:schemeClr val="accent1"/>
                </a:solidFill>
              </a:rPr>
              <a:t> </a:t>
            </a:r>
            <a:r>
              <a:rPr lang="tr-TR" altLang="tr-TR" dirty="0" smtClean="0"/>
              <a:t>c</a:t>
            </a:r>
            <a:r>
              <a:rPr lang="en-GB" altLang="tr-TR" dirty="0" smtClean="0"/>
              <a:t>an</a:t>
            </a:r>
            <a:r>
              <a:rPr lang="tr-TR" altLang="tr-TR" dirty="0" smtClean="0"/>
              <a:t> be </a:t>
            </a:r>
            <a:r>
              <a:rPr lang="tr-TR" altLang="tr-TR" dirty="0" err="1" smtClean="0"/>
              <a:t>overcome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by</a:t>
            </a:r>
            <a:r>
              <a:rPr lang="en-GB" altLang="tr-TR" dirty="0" smtClean="0"/>
              <a:t> </a:t>
            </a:r>
            <a:r>
              <a:rPr lang="en-GB" altLang="tr-TR" dirty="0" err="1" smtClean="0"/>
              <a:t>duplicat</a:t>
            </a:r>
            <a:r>
              <a:rPr lang="tr-TR" altLang="tr-TR" dirty="0" err="1" smtClean="0"/>
              <a:t>ion</a:t>
            </a:r>
            <a:r>
              <a:rPr lang="tr-TR" altLang="tr-TR" dirty="0" smtClean="0"/>
              <a:t> of</a:t>
            </a:r>
            <a:r>
              <a:rPr lang="en-GB" altLang="tr-TR" dirty="0" smtClean="0"/>
              <a:t> resources</a:t>
            </a:r>
          </a:p>
          <a:p>
            <a:pPr lvl="1"/>
            <a:r>
              <a:rPr lang="en-GB" altLang="tr-TR" dirty="0" smtClean="0"/>
              <a:t>e.g. have two arithmetic units</a:t>
            </a:r>
          </a:p>
          <a:p>
            <a:pPr lvl="1"/>
            <a:endParaRPr lang="en-GB" altLang="tr-TR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13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57851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7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27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27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27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7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27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27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27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7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27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27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27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7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27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27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27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7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27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27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27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7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27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27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27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749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/>
              <a:t>Resource Conflict</a:t>
            </a:r>
            <a:endParaRPr lang="tr-TR" altLang="tr-TR" dirty="0" smtClean="0"/>
          </a:p>
        </p:txBody>
      </p:sp>
      <p:pic>
        <p:nvPicPr>
          <p:cNvPr id="27651" name="Picture 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520" y="2276872"/>
            <a:ext cx="8586418" cy="3115096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14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405895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 smtClean="0"/>
              <a:t>Effect of </a:t>
            </a:r>
            <a:r>
              <a:rPr lang="en-GB" altLang="tr-TR" dirty="0" smtClean="0"/>
              <a:t>Dependencies</a:t>
            </a:r>
            <a:endParaRPr lang="en-GB" altLang="tr-TR" dirty="0" smtClean="0"/>
          </a:p>
        </p:txBody>
      </p:sp>
      <p:grpSp>
        <p:nvGrpSpPr>
          <p:cNvPr id="28675" name="Group 6"/>
          <p:cNvGrpSpPr>
            <a:grpSpLocks/>
          </p:cNvGrpSpPr>
          <p:nvPr/>
        </p:nvGrpSpPr>
        <p:grpSpPr bwMode="auto">
          <a:xfrm>
            <a:off x="1619672" y="765175"/>
            <a:ext cx="4975448" cy="5759450"/>
            <a:chOff x="2208" y="0"/>
            <a:chExt cx="3456" cy="4320"/>
          </a:xfrm>
        </p:grpSpPr>
        <p:pic>
          <p:nvPicPr>
            <p:cNvPr id="2867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5" t="5109" r="7535" b="9712"/>
            <a:stretch>
              <a:fillRect/>
            </a:stretch>
          </p:blipFill>
          <p:spPr bwMode="auto">
            <a:xfrm>
              <a:off x="2208" y="0"/>
              <a:ext cx="3456" cy="4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8677" name="Text Box 4"/>
            <p:cNvSpPr txBox="1">
              <a:spLocks noChangeArrowheads="1"/>
            </p:cNvSpPr>
            <p:nvPr/>
          </p:nvSpPr>
          <p:spPr bwMode="auto">
            <a:xfrm>
              <a:off x="5383" y="1523"/>
              <a:ext cx="48" cy="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tr-TR" altLang="tr-TR" sz="1200">
                  <a:solidFill>
                    <a:srgbClr val="333333"/>
                  </a:solidFill>
                </a:rPr>
                <a:t>d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15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50199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 dirty="0" err="1" smtClean="0"/>
              <a:t>Instruction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level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parallelizm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and</a:t>
            </a:r>
            <a:r>
              <a:rPr lang="tr-TR" altLang="tr-TR" sz="2800" dirty="0"/>
              <a:t> </a:t>
            </a:r>
            <a:r>
              <a:rPr lang="tr-TR" altLang="tr-TR" sz="2800" dirty="0" err="1" smtClean="0"/>
              <a:t>machine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level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parallelizm</a:t>
            </a:r>
            <a:endParaRPr lang="en-GB" altLang="tr-TR" sz="2800" dirty="0" smtClean="0"/>
          </a:p>
        </p:txBody>
      </p:sp>
      <p:sp>
        <p:nvSpPr>
          <p:cNvPr id="173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91264" cy="54578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tr-TR" sz="2400" dirty="0" smtClean="0">
                <a:solidFill>
                  <a:schemeClr val="accent1"/>
                </a:solidFill>
              </a:rPr>
              <a:t>Instruction level parallelism</a:t>
            </a:r>
            <a:r>
              <a:rPr lang="tr-TR" altLang="tr-TR" sz="2400" dirty="0" smtClean="0">
                <a:solidFill>
                  <a:schemeClr val="accent1"/>
                </a:solidFill>
              </a:rPr>
              <a:t> </a:t>
            </a:r>
            <a:r>
              <a:rPr lang="tr-TR" altLang="tr-TR" sz="2400" dirty="0" err="1" smtClean="0"/>
              <a:t>exists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when</a:t>
            </a:r>
            <a:r>
              <a:rPr lang="tr-TR" altLang="tr-TR" sz="2400" dirty="0" smtClean="0"/>
              <a:t>...</a:t>
            </a:r>
          </a:p>
          <a:p>
            <a:pPr lvl="1">
              <a:lnSpc>
                <a:spcPct val="90000"/>
              </a:lnSpc>
            </a:pPr>
            <a:r>
              <a:rPr lang="en-GB" altLang="tr-TR" sz="2000" dirty="0" smtClean="0"/>
              <a:t>Instructions in a sequence are independent</a:t>
            </a:r>
            <a:endParaRPr lang="tr-TR" altLang="tr-TR" sz="2000" dirty="0" smtClean="0"/>
          </a:p>
          <a:p>
            <a:pPr>
              <a:lnSpc>
                <a:spcPct val="90000"/>
              </a:lnSpc>
            </a:pPr>
            <a:r>
              <a:rPr lang="tr-TR" altLang="tr-TR" sz="2400" dirty="0" err="1" smtClean="0"/>
              <a:t>Therefore</a:t>
            </a:r>
            <a:r>
              <a:rPr lang="tr-TR" altLang="tr-TR" sz="2400" dirty="0" smtClean="0"/>
              <a:t> </a:t>
            </a:r>
            <a:r>
              <a:rPr lang="en-GB" altLang="tr-TR" sz="2400" dirty="0" smtClean="0"/>
              <a:t>execution can be overlapped</a:t>
            </a:r>
            <a:endParaRPr lang="tr-TR" altLang="tr-TR" sz="2400" dirty="0" smtClean="0"/>
          </a:p>
          <a:p>
            <a:pPr>
              <a:lnSpc>
                <a:spcPct val="90000"/>
              </a:lnSpc>
            </a:pPr>
            <a:r>
              <a:rPr lang="tr-TR" altLang="tr-TR" sz="2400" dirty="0" err="1" smtClean="0"/>
              <a:t>Degree</a:t>
            </a:r>
            <a:r>
              <a:rPr lang="tr-TR" altLang="tr-TR" sz="2400" dirty="0" smtClean="0"/>
              <a:t> of </a:t>
            </a:r>
            <a:r>
              <a:rPr lang="tr-TR" altLang="tr-TR" sz="2400" dirty="0" err="1" smtClean="0">
                <a:solidFill>
                  <a:schemeClr val="accent1"/>
                </a:solidFill>
              </a:rPr>
              <a:t>instruction</a:t>
            </a:r>
            <a:r>
              <a:rPr lang="tr-TR" altLang="tr-TR" sz="2400" dirty="0" smtClean="0">
                <a:solidFill>
                  <a:schemeClr val="accent1"/>
                </a:solidFill>
              </a:rPr>
              <a:t> </a:t>
            </a:r>
            <a:r>
              <a:rPr lang="tr-TR" altLang="tr-TR" sz="2400" dirty="0" err="1" smtClean="0">
                <a:solidFill>
                  <a:schemeClr val="accent1"/>
                </a:solidFill>
              </a:rPr>
              <a:t>level</a:t>
            </a:r>
            <a:r>
              <a:rPr lang="tr-TR" altLang="tr-TR" sz="2400" dirty="0" smtClean="0">
                <a:solidFill>
                  <a:schemeClr val="accent1"/>
                </a:solidFill>
              </a:rPr>
              <a:t> </a:t>
            </a:r>
            <a:r>
              <a:rPr lang="tr-TR" altLang="tr-TR" sz="2400" dirty="0" err="1" smtClean="0">
                <a:solidFill>
                  <a:schemeClr val="accent1"/>
                </a:solidFill>
              </a:rPr>
              <a:t>parallelizm</a:t>
            </a:r>
            <a:r>
              <a:rPr lang="tr-TR" altLang="tr-TR" sz="2400" dirty="0" smtClean="0">
                <a:solidFill>
                  <a:schemeClr val="accent1"/>
                </a:solidFill>
              </a:rPr>
              <a:t> </a:t>
            </a:r>
            <a:r>
              <a:rPr lang="tr-TR" altLang="tr-TR" sz="2400" dirty="0" err="1" smtClean="0"/>
              <a:t>determined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by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the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frequency</a:t>
            </a:r>
            <a:r>
              <a:rPr lang="tr-TR" altLang="tr-TR" sz="2400" dirty="0" smtClean="0"/>
              <a:t> of </a:t>
            </a:r>
            <a:r>
              <a:rPr lang="tr-TR" altLang="tr-TR" sz="2400" dirty="0" err="1" smtClean="0"/>
              <a:t>true</a:t>
            </a:r>
            <a:r>
              <a:rPr lang="en-GB" altLang="tr-TR" sz="2400" dirty="0" smtClean="0"/>
              <a:t> data and procedural </a:t>
            </a:r>
            <a:r>
              <a:rPr lang="en-GB" altLang="tr-TR" sz="2400" dirty="0" err="1" smtClean="0"/>
              <a:t>dependenc</a:t>
            </a:r>
            <a:r>
              <a:rPr lang="tr-TR" altLang="tr-TR" sz="2400" dirty="0" err="1" smtClean="0"/>
              <a:t>ies</a:t>
            </a:r>
            <a:r>
              <a:rPr lang="tr-TR" altLang="tr-TR" sz="2400" dirty="0" smtClean="0"/>
              <a:t> in </a:t>
            </a:r>
            <a:r>
              <a:rPr lang="tr-TR" altLang="tr-TR" sz="2400" dirty="0" err="1" smtClean="0"/>
              <a:t>the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code</a:t>
            </a:r>
            <a:endParaRPr lang="tr-TR" altLang="tr-TR" sz="2400" dirty="0" smtClean="0"/>
          </a:p>
          <a:p>
            <a:pPr>
              <a:lnSpc>
                <a:spcPct val="90000"/>
              </a:lnSpc>
            </a:pPr>
            <a:r>
              <a:rPr lang="tr-TR" altLang="tr-TR" sz="2400" dirty="0" err="1" smtClean="0"/>
              <a:t>For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example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consider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the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following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codes</a:t>
            </a:r>
            <a:r>
              <a:rPr lang="tr-TR" altLang="tr-TR" sz="2400" dirty="0" smtClean="0"/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400" dirty="0" smtClean="0">
                <a:solidFill>
                  <a:srgbClr val="0000CC"/>
                </a:solidFill>
              </a:rPr>
              <a:t>	</a:t>
            </a:r>
            <a:r>
              <a:rPr lang="tr-TR" altLang="tr-TR" sz="2400" dirty="0" smtClean="0">
                <a:solidFill>
                  <a:srgbClr val="0000CC"/>
                </a:solidFill>
              </a:rPr>
              <a:t>	</a:t>
            </a:r>
            <a:r>
              <a:rPr lang="tr-TR" altLang="tr-TR" sz="2000" dirty="0" err="1" smtClean="0">
                <a:solidFill>
                  <a:srgbClr val="0000CC"/>
                </a:solidFill>
              </a:rPr>
              <a:t>Load</a:t>
            </a:r>
            <a:r>
              <a:rPr lang="tr-TR" altLang="tr-TR" sz="2000" dirty="0" smtClean="0">
                <a:solidFill>
                  <a:srgbClr val="0000CC"/>
                </a:solidFill>
              </a:rPr>
              <a:t>	R1 </a:t>
            </a:r>
            <a:r>
              <a:rPr lang="tr-TR" altLang="tr-TR" sz="2000" dirty="0" smtClean="0">
                <a:solidFill>
                  <a:srgbClr val="0000CC"/>
                </a:solidFill>
                <a:sym typeface="Wingdings" panose="05000000000000000000" pitchFamily="2" charset="2"/>
              </a:rPr>
              <a:t> R2		</a:t>
            </a:r>
            <a:r>
              <a:rPr lang="tr-TR" altLang="tr-TR" sz="2000" dirty="0" smtClean="0">
                <a:solidFill>
                  <a:srgbClr val="269913"/>
                </a:solidFill>
              </a:rPr>
              <a:t>Add	R3 </a:t>
            </a:r>
            <a:r>
              <a:rPr lang="tr-TR" altLang="tr-TR" sz="2000" dirty="0" smtClean="0">
                <a:solidFill>
                  <a:srgbClr val="269913"/>
                </a:solidFill>
                <a:sym typeface="Wingdings" panose="05000000000000000000" pitchFamily="2" charset="2"/>
              </a:rPr>
              <a:t> R3 , ”1”</a:t>
            </a:r>
            <a:endParaRPr lang="en-GB" altLang="tr-TR" sz="2000" dirty="0" smtClean="0">
              <a:solidFill>
                <a:srgbClr val="269913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000" dirty="0" smtClean="0">
                <a:solidFill>
                  <a:srgbClr val="0000CC"/>
                </a:solidFill>
              </a:rPr>
              <a:t>	</a:t>
            </a:r>
            <a:r>
              <a:rPr lang="tr-TR" altLang="tr-TR" sz="2000" dirty="0" smtClean="0">
                <a:solidFill>
                  <a:srgbClr val="0000CC"/>
                </a:solidFill>
              </a:rPr>
              <a:t>	Add	R3 </a:t>
            </a:r>
            <a:r>
              <a:rPr lang="tr-TR" altLang="tr-TR" sz="2000" dirty="0" smtClean="0">
                <a:solidFill>
                  <a:srgbClr val="0000CC"/>
                </a:solidFill>
                <a:sym typeface="Wingdings" panose="05000000000000000000" pitchFamily="2" charset="2"/>
              </a:rPr>
              <a:t> R3, ”1”		</a:t>
            </a:r>
            <a:r>
              <a:rPr lang="tr-TR" altLang="tr-TR" sz="2000" dirty="0" smtClean="0">
                <a:solidFill>
                  <a:srgbClr val="269913"/>
                </a:solidFill>
              </a:rPr>
              <a:t>Add	R4 </a:t>
            </a:r>
            <a:r>
              <a:rPr lang="tr-TR" altLang="tr-TR" sz="2000" dirty="0" smtClean="0">
                <a:solidFill>
                  <a:srgbClr val="269913"/>
                </a:solidFill>
                <a:sym typeface="Wingdings" panose="05000000000000000000" pitchFamily="2" charset="2"/>
              </a:rPr>
              <a:t> R3 , R2</a:t>
            </a:r>
            <a:endParaRPr lang="en-GB" altLang="tr-TR" sz="2000" dirty="0" smtClean="0">
              <a:solidFill>
                <a:srgbClr val="269913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000" dirty="0" smtClean="0">
                <a:solidFill>
                  <a:srgbClr val="0000CC"/>
                </a:solidFill>
              </a:rPr>
              <a:t>	</a:t>
            </a:r>
            <a:r>
              <a:rPr lang="tr-TR" altLang="tr-TR" sz="2000" dirty="0" smtClean="0">
                <a:solidFill>
                  <a:srgbClr val="0000CC"/>
                </a:solidFill>
              </a:rPr>
              <a:t>	Add	R4 </a:t>
            </a:r>
            <a:r>
              <a:rPr lang="tr-TR" altLang="tr-TR" sz="2000" dirty="0" smtClean="0">
                <a:solidFill>
                  <a:srgbClr val="0000CC"/>
                </a:solidFill>
                <a:sym typeface="Wingdings" panose="05000000000000000000" pitchFamily="2" charset="2"/>
              </a:rPr>
              <a:t> R4, R2		</a:t>
            </a:r>
            <a:r>
              <a:rPr lang="tr-TR" altLang="tr-TR" sz="2000" dirty="0" err="1" smtClean="0">
                <a:solidFill>
                  <a:srgbClr val="269913"/>
                </a:solidFill>
              </a:rPr>
              <a:t>Store</a:t>
            </a:r>
            <a:r>
              <a:rPr lang="tr-TR" altLang="tr-TR" sz="2000" dirty="0" smtClean="0">
                <a:solidFill>
                  <a:srgbClr val="269913"/>
                </a:solidFill>
              </a:rPr>
              <a:t>	[</a:t>
            </a:r>
            <a:r>
              <a:rPr lang="tr-TR" altLang="tr-TR" sz="2000" dirty="0" smtClean="0">
                <a:solidFill>
                  <a:srgbClr val="269913"/>
                </a:solidFill>
              </a:rPr>
              <a:t>R4] </a:t>
            </a:r>
            <a:r>
              <a:rPr lang="tr-TR" altLang="tr-TR" sz="2000" dirty="0" smtClean="0">
                <a:solidFill>
                  <a:srgbClr val="269913"/>
                </a:solidFill>
                <a:sym typeface="Wingdings" panose="05000000000000000000" pitchFamily="2" charset="2"/>
              </a:rPr>
              <a:t> R0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tr-TR" altLang="tr-TR" sz="2400" dirty="0" err="1">
                <a:sym typeface="Wingdings" panose="05000000000000000000" pitchFamily="2" charset="2"/>
              </a:rPr>
              <a:t>Instructions</a:t>
            </a:r>
            <a:r>
              <a:rPr lang="tr-TR" altLang="tr-TR" sz="2400" dirty="0">
                <a:sym typeface="Wingdings" panose="05000000000000000000" pitchFamily="2" charset="2"/>
              </a:rPr>
              <a:t> on </a:t>
            </a:r>
            <a:r>
              <a:rPr lang="tr-TR" altLang="tr-TR" sz="2400" dirty="0" err="1">
                <a:sym typeface="Wingdings" panose="05000000000000000000" pitchFamily="2" charset="2"/>
              </a:rPr>
              <a:t>the</a:t>
            </a:r>
            <a:r>
              <a:rPr lang="tr-TR" altLang="tr-TR" sz="2400" dirty="0">
                <a:sym typeface="Wingdings" panose="05000000000000000000" pitchFamily="2" charset="2"/>
              </a:rPr>
              <a:t> </a:t>
            </a:r>
            <a:r>
              <a:rPr lang="tr-TR" altLang="tr-TR" sz="2400" dirty="0" err="1">
                <a:sym typeface="Wingdings" panose="05000000000000000000" pitchFamily="2" charset="2"/>
              </a:rPr>
              <a:t>left</a:t>
            </a:r>
            <a:r>
              <a:rPr lang="tr-TR" altLang="tr-TR" sz="2400" dirty="0">
                <a:sym typeface="Wingdings" panose="05000000000000000000" pitchFamily="2" charset="2"/>
              </a:rPr>
              <a:t> </a:t>
            </a:r>
            <a:r>
              <a:rPr lang="tr-TR" altLang="tr-TR" sz="2400" dirty="0" err="1">
                <a:sym typeface="Wingdings" panose="05000000000000000000" pitchFamily="2" charset="2"/>
              </a:rPr>
              <a:t>are</a:t>
            </a:r>
            <a:r>
              <a:rPr lang="tr-TR" altLang="tr-TR" sz="2400" dirty="0">
                <a:sym typeface="Wingdings" panose="05000000000000000000" pitchFamily="2" charset="2"/>
              </a:rPr>
              <a:t> </a:t>
            </a:r>
            <a:r>
              <a:rPr lang="tr-TR" altLang="tr-TR" sz="2400" dirty="0" err="1">
                <a:sym typeface="Wingdings" panose="05000000000000000000" pitchFamily="2" charset="2"/>
              </a:rPr>
              <a:t>independent</a:t>
            </a:r>
            <a:r>
              <a:rPr lang="tr-TR" altLang="tr-TR" sz="2400" dirty="0">
                <a:sym typeface="Wingdings" panose="05000000000000000000" pitchFamily="2" charset="2"/>
              </a:rPr>
              <a:t>, </a:t>
            </a:r>
            <a:r>
              <a:rPr lang="tr-TR" altLang="tr-TR" sz="2400" dirty="0" err="1">
                <a:sym typeface="Wingdings" panose="05000000000000000000" pitchFamily="2" charset="2"/>
              </a:rPr>
              <a:t>so</a:t>
            </a:r>
            <a:r>
              <a:rPr lang="tr-TR" altLang="tr-TR" sz="2400" dirty="0">
                <a:sym typeface="Wingdings" panose="05000000000000000000" pitchFamily="2" charset="2"/>
              </a:rPr>
              <a:t> </a:t>
            </a:r>
            <a:r>
              <a:rPr lang="tr-TR" altLang="tr-TR" sz="2400" dirty="0" err="1">
                <a:sym typeface="Wingdings" panose="05000000000000000000" pitchFamily="2" charset="2"/>
              </a:rPr>
              <a:t>they</a:t>
            </a:r>
            <a:r>
              <a:rPr lang="tr-TR" altLang="tr-TR" sz="2400" dirty="0">
                <a:sym typeface="Wingdings" panose="05000000000000000000" pitchFamily="2" charset="2"/>
              </a:rPr>
              <a:t> can be </a:t>
            </a:r>
            <a:r>
              <a:rPr lang="tr-TR" altLang="tr-TR" sz="2400" dirty="0" err="1">
                <a:sym typeface="Wingdings" panose="05000000000000000000" pitchFamily="2" charset="2"/>
              </a:rPr>
              <a:t>executed</a:t>
            </a:r>
            <a:r>
              <a:rPr lang="tr-TR" altLang="tr-TR" sz="2400" dirty="0">
                <a:sym typeface="Wingdings" panose="05000000000000000000" pitchFamily="2" charset="2"/>
              </a:rPr>
              <a:t> in </a:t>
            </a:r>
            <a:r>
              <a:rPr lang="tr-TR" altLang="tr-TR" sz="2400" dirty="0" err="1">
                <a:sym typeface="Wingdings" panose="05000000000000000000" pitchFamily="2" charset="2"/>
              </a:rPr>
              <a:t>parallel</a:t>
            </a:r>
            <a:endParaRPr lang="tr-TR" altLang="tr-TR" sz="2400" dirty="0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</a:pPr>
            <a:r>
              <a:rPr lang="tr-TR" altLang="tr-TR" sz="2400" dirty="0" err="1">
                <a:sym typeface="Wingdings" panose="05000000000000000000" pitchFamily="2" charset="2"/>
              </a:rPr>
              <a:t>Instructions</a:t>
            </a:r>
            <a:r>
              <a:rPr lang="tr-TR" altLang="tr-TR" sz="2400" dirty="0">
                <a:sym typeface="Wingdings" panose="05000000000000000000" pitchFamily="2" charset="2"/>
              </a:rPr>
              <a:t> on </a:t>
            </a:r>
            <a:r>
              <a:rPr lang="tr-TR" altLang="tr-TR" sz="2400" dirty="0" err="1">
                <a:sym typeface="Wingdings" panose="05000000000000000000" pitchFamily="2" charset="2"/>
              </a:rPr>
              <a:t>the</a:t>
            </a:r>
            <a:r>
              <a:rPr lang="tr-TR" altLang="tr-TR" sz="2400" dirty="0">
                <a:sym typeface="Wingdings" panose="05000000000000000000" pitchFamily="2" charset="2"/>
              </a:rPr>
              <a:t> </a:t>
            </a:r>
            <a:r>
              <a:rPr lang="tr-TR" altLang="tr-TR" sz="2400" dirty="0" err="1">
                <a:sym typeface="Wingdings" panose="05000000000000000000" pitchFamily="2" charset="2"/>
              </a:rPr>
              <a:t>right</a:t>
            </a:r>
            <a:r>
              <a:rPr lang="tr-TR" altLang="tr-TR" sz="2400" dirty="0">
                <a:sym typeface="Wingdings" panose="05000000000000000000" pitchFamily="2" charset="2"/>
              </a:rPr>
              <a:t> </a:t>
            </a:r>
            <a:r>
              <a:rPr lang="tr-TR" altLang="tr-TR" sz="2400" dirty="0" err="1">
                <a:sym typeface="Wingdings" panose="05000000000000000000" pitchFamily="2" charset="2"/>
              </a:rPr>
              <a:t>are</a:t>
            </a:r>
            <a:r>
              <a:rPr lang="tr-TR" altLang="tr-TR" sz="2400" dirty="0">
                <a:sym typeface="Wingdings" panose="05000000000000000000" pitchFamily="2" charset="2"/>
              </a:rPr>
              <a:t> not </a:t>
            </a:r>
            <a:r>
              <a:rPr lang="tr-TR" altLang="tr-TR" sz="2400" dirty="0" err="1">
                <a:sym typeface="Wingdings" panose="05000000000000000000" pitchFamily="2" charset="2"/>
              </a:rPr>
              <a:t>independent</a:t>
            </a:r>
            <a:r>
              <a:rPr lang="tr-TR" altLang="tr-TR" sz="2400" dirty="0">
                <a:sym typeface="Wingdings" panose="05000000000000000000" pitchFamily="2" charset="2"/>
              </a:rPr>
              <a:t> (data </a:t>
            </a:r>
            <a:r>
              <a:rPr lang="tr-TR" altLang="tr-TR" sz="2400" dirty="0" err="1">
                <a:sym typeface="Wingdings" panose="05000000000000000000" pitchFamily="2" charset="2"/>
              </a:rPr>
              <a:t>dependency</a:t>
            </a:r>
            <a:r>
              <a:rPr lang="tr-TR" altLang="tr-TR" sz="2400" dirty="0">
                <a:sym typeface="Wingdings" panose="05000000000000000000" pitchFamily="2" charset="2"/>
              </a:rPr>
              <a:t>), </a:t>
            </a:r>
            <a:r>
              <a:rPr lang="tr-TR" altLang="tr-TR" sz="2400" dirty="0" err="1">
                <a:sym typeface="Wingdings" panose="05000000000000000000" pitchFamily="2" charset="2"/>
              </a:rPr>
              <a:t>so</a:t>
            </a:r>
            <a:r>
              <a:rPr lang="tr-TR" altLang="tr-TR" sz="2400" dirty="0">
                <a:sym typeface="Wingdings" panose="05000000000000000000" pitchFamily="2" charset="2"/>
              </a:rPr>
              <a:t> </a:t>
            </a:r>
            <a:r>
              <a:rPr lang="tr-TR" altLang="tr-TR" sz="2400" dirty="0" err="1">
                <a:sym typeface="Wingdings" panose="05000000000000000000" pitchFamily="2" charset="2"/>
              </a:rPr>
              <a:t>they</a:t>
            </a:r>
            <a:r>
              <a:rPr lang="tr-TR" altLang="tr-TR" sz="2400" dirty="0">
                <a:sym typeface="Wingdings" panose="05000000000000000000" pitchFamily="2" charset="2"/>
              </a:rPr>
              <a:t> </a:t>
            </a:r>
            <a:r>
              <a:rPr lang="tr-TR" altLang="tr-TR" sz="2400" dirty="0" err="1">
                <a:sym typeface="Wingdings" panose="05000000000000000000" pitchFamily="2" charset="2"/>
              </a:rPr>
              <a:t>cannot</a:t>
            </a:r>
            <a:r>
              <a:rPr lang="tr-TR" altLang="tr-TR" sz="2400" dirty="0">
                <a:sym typeface="Wingdings" panose="05000000000000000000" pitchFamily="2" charset="2"/>
              </a:rPr>
              <a:t> be </a:t>
            </a:r>
            <a:r>
              <a:rPr lang="tr-TR" altLang="tr-TR" sz="2400" dirty="0" err="1">
                <a:sym typeface="Wingdings" panose="05000000000000000000" pitchFamily="2" charset="2"/>
              </a:rPr>
              <a:t>executed</a:t>
            </a:r>
            <a:r>
              <a:rPr lang="tr-TR" altLang="tr-TR" sz="2400" dirty="0">
                <a:sym typeface="Wingdings" panose="05000000000000000000" pitchFamily="2" charset="2"/>
              </a:rPr>
              <a:t> in </a:t>
            </a:r>
            <a:r>
              <a:rPr lang="tr-TR" altLang="tr-TR" sz="2400" dirty="0" err="1">
                <a:sym typeface="Wingdings" panose="05000000000000000000" pitchFamily="2" charset="2"/>
              </a:rPr>
              <a:t>parallel</a:t>
            </a:r>
            <a:endParaRPr lang="en-GB" altLang="tr-TR" sz="2400" dirty="0">
              <a:sym typeface="Wingdings" panose="05000000000000000000" pitchFamily="2" charset="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16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92997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31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31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31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31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31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31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31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31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31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31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31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31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31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31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31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31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31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31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31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31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31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31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31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31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31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31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731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31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31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731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1587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 dirty="0" err="1" smtClean="0"/>
              <a:t>Instruction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level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parallelizm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and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machine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level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parallelizm</a:t>
            </a:r>
            <a:endParaRPr lang="en-GB" altLang="tr-TR" sz="2800" dirty="0" smtClean="0"/>
          </a:p>
        </p:txBody>
      </p:sp>
      <p:sp>
        <p:nvSpPr>
          <p:cNvPr id="178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GB" altLang="tr-TR" dirty="0" smtClean="0">
                <a:solidFill>
                  <a:schemeClr val="accent1"/>
                </a:solidFill>
              </a:rPr>
              <a:t>Machine Parallelism</a:t>
            </a:r>
            <a:r>
              <a:rPr lang="tr-TR" altLang="tr-TR" dirty="0" smtClean="0">
                <a:solidFill>
                  <a:schemeClr val="accent1"/>
                </a:solidFill>
              </a:rPr>
              <a:t> </a:t>
            </a:r>
            <a:r>
              <a:rPr lang="tr-TR" altLang="tr-TR" dirty="0" smtClean="0"/>
              <a:t>is a </a:t>
            </a:r>
            <a:r>
              <a:rPr lang="tr-TR" altLang="tr-TR" dirty="0" err="1" smtClean="0"/>
              <a:t>measure</a:t>
            </a:r>
            <a:r>
              <a:rPr lang="tr-TR" altLang="tr-TR" dirty="0" smtClean="0"/>
              <a:t> of </a:t>
            </a:r>
            <a:r>
              <a:rPr lang="tr-TR" altLang="tr-TR" dirty="0" err="1" smtClean="0"/>
              <a:t>the</a:t>
            </a:r>
            <a:r>
              <a:rPr lang="tr-TR" altLang="tr-TR" dirty="0" smtClean="0"/>
              <a:t>...</a:t>
            </a:r>
          </a:p>
          <a:p>
            <a:pPr lvl="1"/>
            <a:r>
              <a:rPr lang="tr-TR" altLang="tr-TR" dirty="0" smtClean="0"/>
              <a:t>a</a:t>
            </a:r>
            <a:r>
              <a:rPr lang="en-GB" altLang="tr-TR" dirty="0" err="1" smtClean="0"/>
              <a:t>bility</a:t>
            </a:r>
            <a:r>
              <a:rPr lang="en-GB" altLang="tr-TR" dirty="0" smtClean="0"/>
              <a:t> to take advantage of instruction level parallelism</a:t>
            </a:r>
            <a:endParaRPr lang="tr-TR" altLang="tr-TR" dirty="0" smtClean="0"/>
          </a:p>
          <a:p>
            <a:r>
              <a:rPr lang="tr-TR" altLang="tr-TR" dirty="0" err="1" smtClean="0"/>
              <a:t>It</a:t>
            </a:r>
            <a:r>
              <a:rPr lang="tr-TR" altLang="tr-TR" dirty="0" smtClean="0"/>
              <a:t> is </a:t>
            </a:r>
            <a:r>
              <a:rPr lang="tr-TR" altLang="tr-TR" dirty="0" err="1" smtClean="0"/>
              <a:t>determined</a:t>
            </a:r>
            <a:r>
              <a:rPr lang="tr-TR" altLang="tr-TR" dirty="0" smtClean="0"/>
              <a:t> </a:t>
            </a:r>
            <a:r>
              <a:rPr lang="tr-TR" altLang="tr-TR" dirty="0" err="1"/>
              <a:t>by</a:t>
            </a:r>
            <a:r>
              <a:rPr lang="tr-TR" altLang="tr-TR" dirty="0"/>
              <a:t> </a:t>
            </a:r>
            <a:r>
              <a:rPr lang="tr-TR" altLang="tr-TR" dirty="0" smtClean="0"/>
              <a:t>...</a:t>
            </a:r>
            <a:endParaRPr lang="tr-TR" altLang="tr-TR" dirty="0" smtClean="0"/>
          </a:p>
          <a:p>
            <a:pPr lvl="1"/>
            <a:r>
              <a:rPr lang="tr-TR" altLang="tr-TR" dirty="0" err="1" smtClean="0"/>
              <a:t>the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number</a:t>
            </a:r>
            <a:r>
              <a:rPr lang="tr-TR" altLang="tr-TR" dirty="0" smtClean="0"/>
              <a:t> of </a:t>
            </a:r>
            <a:r>
              <a:rPr lang="tr-TR" altLang="tr-TR" dirty="0" err="1" smtClean="0"/>
              <a:t>instructions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that</a:t>
            </a:r>
            <a:r>
              <a:rPr lang="tr-TR" altLang="tr-TR" dirty="0" smtClean="0"/>
              <a:t> can be </a:t>
            </a:r>
            <a:r>
              <a:rPr lang="tr-TR" altLang="tr-TR" dirty="0" err="1" smtClean="0"/>
              <a:t>fetched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and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executed</a:t>
            </a:r>
            <a:r>
              <a:rPr lang="tr-TR" altLang="tr-TR" dirty="0" smtClean="0"/>
              <a:t> at </a:t>
            </a:r>
            <a:r>
              <a:rPr lang="tr-TR" altLang="tr-TR" dirty="0" err="1" smtClean="0"/>
              <a:t>the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same</a:t>
            </a:r>
            <a:r>
              <a:rPr lang="tr-TR" altLang="tr-TR" dirty="0" smtClean="0"/>
              <a:t> time </a:t>
            </a:r>
          </a:p>
          <a:p>
            <a:pPr lvl="2"/>
            <a:r>
              <a:rPr lang="tr-TR" altLang="tr-TR" dirty="0" smtClean="0"/>
              <a:t>(</a:t>
            </a:r>
            <a:r>
              <a:rPr lang="en-GB" altLang="tr-TR" dirty="0" smtClean="0"/>
              <a:t>number of parallel pipelines</a:t>
            </a:r>
            <a:r>
              <a:rPr lang="tr-TR" altLang="tr-TR" dirty="0" smtClean="0"/>
              <a:t>)</a:t>
            </a:r>
          </a:p>
          <a:p>
            <a:pPr lvl="1"/>
            <a:r>
              <a:rPr lang="tr-TR" altLang="tr-TR" dirty="0" err="1" smtClean="0"/>
              <a:t>the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speed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and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sophistication</a:t>
            </a:r>
            <a:r>
              <a:rPr lang="tr-TR" altLang="tr-TR" dirty="0" smtClean="0"/>
              <a:t> of </a:t>
            </a:r>
            <a:r>
              <a:rPr lang="tr-TR" altLang="tr-TR" dirty="0" err="1" smtClean="0"/>
              <a:t>the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mechanisms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that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the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processor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uses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to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find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independent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instructions</a:t>
            </a:r>
            <a:endParaRPr lang="tr-TR" altLang="tr-TR" dirty="0" smtClean="0"/>
          </a:p>
          <a:p>
            <a:r>
              <a:rPr lang="tr-TR" altLang="tr-TR" dirty="0" err="1" smtClean="0"/>
              <a:t>Both</a:t>
            </a:r>
            <a:r>
              <a:rPr lang="tr-TR" altLang="tr-TR" dirty="0" smtClean="0"/>
              <a:t> </a:t>
            </a:r>
            <a:r>
              <a:rPr lang="tr-TR" altLang="tr-TR" dirty="0" err="1" smtClean="0">
                <a:solidFill>
                  <a:schemeClr val="accent1"/>
                </a:solidFill>
              </a:rPr>
              <a:t>instruction</a:t>
            </a:r>
            <a:r>
              <a:rPr lang="tr-TR" altLang="tr-TR" dirty="0" smtClean="0">
                <a:solidFill>
                  <a:schemeClr val="accent1"/>
                </a:solidFill>
              </a:rPr>
              <a:t> </a:t>
            </a:r>
            <a:r>
              <a:rPr lang="tr-TR" altLang="tr-TR" dirty="0" err="1" smtClean="0">
                <a:solidFill>
                  <a:schemeClr val="accent1"/>
                </a:solidFill>
              </a:rPr>
              <a:t>level</a:t>
            </a:r>
            <a:r>
              <a:rPr lang="tr-TR" altLang="tr-TR" dirty="0" smtClean="0">
                <a:solidFill>
                  <a:schemeClr val="accent1"/>
                </a:solidFill>
              </a:rPr>
              <a:t> </a:t>
            </a:r>
            <a:r>
              <a:rPr lang="tr-TR" altLang="tr-TR" dirty="0" err="1" smtClean="0"/>
              <a:t>and</a:t>
            </a:r>
            <a:r>
              <a:rPr lang="tr-TR" altLang="tr-TR" dirty="0" smtClean="0"/>
              <a:t> </a:t>
            </a:r>
            <a:r>
              <a:rPr lang="tr-TR" altLang="tr-TR" dirty="0" err="1" smtClean="0">
                <a:solidFill>
                  <a:schemeClr val="accent1"/>
                </a:solidFill>
              </a:rPr>
              <a:t>machine</a:t>
            </a:r>
            <a:r>
              <a:rPr lang="tr-TR" altLang="tr-TR" dirty="0" smtClean="0">
                <a:solidFill>
                  <a:schemeClr val="accent1"/>
                </a:solidFill>
              </a:rPr>
              <a:t> </a:t>
            </a:r>
            <a:r>
              <a:rPr lang="tr-TR" altLang="tr-TR" dirty="0" err="1" smtClean="0">
                <a:solidFill>
                  <a:schemeClr val="accent1"/>
                </a:solidFill>
              </a:rPr>
              <a:t>level</a:t>
            </a:r>
            <a:r>
              <a:rPr lang="tr-TR" altLang="tr-TR" dirty="0" smtClean="0">
                <a:solidFill>
                  <a:schemeClr val="accent1"/>
                </a:solidFill>
              </a:rPr>
              <a:t> </a:t>
            </a:r>
            <a:r>
              <a:rPr lang="tr-TR" altLang="tr-TR" dirty="0" err="1" smtClean="0"/>
              <a:t>paralellizm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are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important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factors</a:t>
            </a:r>
            <a:r>
              <a:rPr lang="tr-TR" altLang="tr-TR" dirty="0" smtClean="0"/>
              <a:t> in </a:t>
            </a:r>
            <a:r>
              <a:rPr lang="tr-TR" altLang="tr-TR" dirty="0" err="1" smtClean="0"/>
              <a:t>enhancing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performance</a:t>
            </a:r>
            <a:endParaRPr lang="en-GB" altLang="tr-TR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17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544218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8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8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8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7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87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87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87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7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87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87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87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7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87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87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87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7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87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87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87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7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87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87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87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7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87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87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87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790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 smtClean="0"/>
              <a:t>Instruction Issue Policy</a:t>
            </a:r>
          </a:p>
        </p:txBody>
      </p:sp>
      <p:sp>
        <p:nvSpPr>
          <p:cNvPr id="173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sz="2800" dirty="0" err="1" smtClean="0">
                <a:solidFill>
                  <a:schemeClr val="accent1"/>
                </a:solidFill>
              </a:rPr>
              <a:t>Instruction</a:t>
            </a:r>
            <a:r>
              <a:rPr lang="tr-TR" altLang="tr-TR" sz="2800" dirty="0" smtClean="0">
                <a:solidFill>
                  <a:schemeClr val="accent1"/>
                </a:solidFill>
              </a:rPr>
              <a:t> </a:t>
            </a:r>
            <a:r>
              <a:rPr lang="tr-TR" altLang="tr-TR" sz="2800" dirty="0" err="1" smtClean="0">
                <a:solidFill>
                  <a:schemeClr val="accent1"/>
                </a:solidFill>
              </a:rPr>
              <a:t>issue</a:t>
            </a:r>
            <a:r>
              <a:rPr lang="tr-TR" altLang="tr-TR" sz="2800" dirty="0" smtClean="0">
                <a:solidFill>
                  <a:schemeClr val="accent1"/>
                </a:solidFill>
              </a:rPr>
              <a:t> </a:t>
            </a:r>
            <a:r>
              <a:rPr lang="tr-TR" altLang="tr-TR" sz="2800" dirty="0" smtClean="0"/>
              <a:t>is </a:t>
            </a:r>
            <a:r>
              <a:rPr lang="tr-TR" altLang="tr-TR" sz="2800" dirty="0" err="1" smtClean="0"/>
              <a:t>the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process</a:t>
            </a:r>
            <a:r>
              <a:rPr lang="tr-TR" altLang="tr-TR" sz="2800" dirty="0" smtClean="0"/>
              <a:t> of </a:t>
            </a:r>
            <a:r>
              <a:rPr lang="tr-TR" altLang="tr-TR" sz="2800" dirty="0" err="1" smtClean="0"/>
              <a:t>initiating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instruction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execution</a:t>
            </a:r>
            <a:r>
              <a:rPr lang="tr-TR" altLang="tr-TR" sz="2800" dirty="0" smtClean="0"/>
              <a:t> in </a:t>
            </a:r>
            <a:r>
              <a:rPr lang="tr-TR" altLang="tr-TR" sz="2800" dirty="0" err="1" smtClean="0"/>
              <a:t>the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processor’s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functional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units</a:t>
            </a:r>
            <a:endParaRPr lang="tr-TR" altLang="tr-TR" sz="2800" dirty="0" smtClean="0"/>
          </a:p>
          <a:p>
            <a:r>
              <a:rPr lang="tr-TR" altLang="tr-TR" sz="2800" dirty="0" err="1" smtClean="0">
                <a:solidFill>
                  <a:schemeClr val="accent1"/>
                </a:solidFill>
              </a:rPr>
              <a:t>Instruction</a:t>
            </a:r>
            <a:r>
              <a:rPr lang="tr-TR" altLang="tr-TR" sz="2800" dirty="0" smtClean="0">
                <a:solidFill>
                  <a:schemeClr val="accent1"/>
                </a:solidFill>
              </a:rPr>
              <a:t> </a:t>
            </a:r>
            <a:r>
              <a:rPr lang="tr-TR" altLang="tr-TR" sz="2800" dirty="0" err="1" smtClean="0">
                <a:solidFill>
                  <a:schemeClr val="accent1"/>
                </a:solidFill>
              </a:rPr>
              <a:t>issue</a:t>
            </a:r>
            <a:r>
              <a:rPr lang="tr-TR" altLang="tr-TR" sz="2800" dirty="0" smtClean="0">
                <a:solidFill>
                  <a:schemeClr val="accent1"/>
                </a:solidFill>
              </a:rPr>
              <a:t> </a:t>
            </a:r>
            <a:r>
              <a:rPr lang="tr-TR" altLang="tr-TR" sz="2800" dirty="0" err="1" smtClean="0">
                <a:solidFill>
                  <a:schemeClr val="accent1"/>
                </a:solidFill>
              </a:rPr>
              <a:t>policy</a:t>
            </a:r>
            <a:r>
              <a:rPr lang="tr-TR" altLang="tr-TR" sz="2800" dirty="0" smtClean="0">
                <a:solidFill>
                  <a:schemeClr val="accent1"/>
                </a:solidFill>
              </a:rPr>
              <a:t> </a:t>
            </a:r>
            <a:r>
              <a:rPr lang="tr-TR" altLang="tr-TR" sz="2800" dirty="0" smtClean="0"/>
              <a:t>is </a:t>
            </a:r>
            <a:r>
              <a:rPr lang="tr-TR" altLang="tr-TR" sz="2800" dirty="0" err="1" smtClean="0"/>
              <a:t>the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protocol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to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issue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instructions</a:t>
            </a:r>
            <a:endParaRPr lang="tr-TR" altLang="tr-TR" sz="2800" dirty="0" smtClean="0"/>
          </a:p>
          <a:p>
            <a:r>
              <a:rPr lang="tr-TR" altLang="tr-TR" sz="2800" dirty="0" err="1" smtClean="0"/>
              <a:t>The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processor</a:t>
            </a:r>
            <a:r>
              <a:rPr lang="tr-TR" altLang="tr-TR" sz="2800" dirty="0" smtClean="0"/>
              <a:t> is </a:t>
            </a:r>
            <a:r>
              <a:rPr lang="tr-TR" altLang="tr-TR" sz="2800" dirty="0" err="1" smtClean="0"/>
              <a:t>trying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to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look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ahead</a:t>
            </a:r>
            <a:r>
              <a:rPr lang="tr-TR" altLang="tr-TR" sz="2800" dirty="0" smtClean="0"/>
              <a:t> of </a:t>
            </a:r>
            <a:r>
              <a:rPr lang="tr-TR" altLang="tr-TR" sz="2800" dirty="0" err="1" smtClean="0"/>
              <a:t>the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current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point</a:t>
            </a:r>
            <a:r>
              <a:rPr lang="tr-TR" altLang="tr-TR" sz="2800" dirty="0" smtClean="0"/>
              <a:t> of </a:t>
            </a:r>
            <a:r>
              <a:rPr lang="tr-TR" altLang="tr-TR" sz="2800" dirty="0" err="1" smtClean="0"/>
              <a:t>execution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to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locate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instructions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that</a:t>
            </a:r>
            <a:r>
              <a:rPr lang="tr-TR" altLang="tr-TR" sz="2800" dirty="0" smtClean="0"/>
              <a:t> can be </a:t>
            </a:r>
            <a:r>
              <a:rPr lang="tr-TR" altLang="tr-TR" sz="2800" dirty="0" err="1" smtClean="0"/>
              <a:t>brought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into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the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pipeline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and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executed</a:t>
            </a:r>
            <a:endParaRPr lang="tr-TR" altLang="tr-TR" sz="2800" dirty="0" smtClean="0"/>
          </a:p>
          <a:p>
            <a:r>
              <a:rPr lang="tr-TR" altLang="tr-TR" sz="2800" dirty="0" smtClean="0"/>
              <a:t>Three </a:t>
            </a:r>
            <a:r>
              <a:rPr lang="tr-TR" altLang="tr-TR" sz="2800" dirty="0" err="1" smtClean="0"/>
              <a:t>types</a:t>
            </a:r>
            <a:r>
              <a:rPr lang="tr-TR" altLang="tr-TR" sz="2800" dirty="0" smtClean="0"/>
              <a:t> of </a:t>
            </a:r>
            <a:r>
              <a:rPr lang="tr-TR" altLang="tr-TR" sz="2800" dirty="0" err="1" smtClean="0"/>
              <a:t>orderings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are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important</a:t>
            </a:r>
            <a:r>
              <a:rPr lang="tr-TR" altLang="tr-TR" sz="2800" dirty="0" smtClean="0"/>
              <a:t>:</a:t>
            </a:r>
          </a:p>
          <a:p>
            <a:pPr lvl="1"/>
            <a:r>
              <a:rPr lang="en-GB" altLang="tr-TR" sz="2400" dirty="0" smtClean="0"/>
              <a:t>Order in which instructions are fetched</a:t>
            </a:r>
          </a:p>
          <a:p>
            <a:pPr lvl="1"/>
            <a:r>
              <a:rPr lang="en-GB" altLang="tr-TR" sz="2400" dirty="0" smtClean="0"/>
              <a:t>Order in which instructions are executed</a:t>
            </a:r>
          </a:p>
          <a:p>
            <a:pPr lvl="1"/>
            <a:r>
              <a:rPr lang="en-GB" altLang="tr-TR" sz="2400" dirty="0" smtClean="0"/>
              <a:t>Order in which instructions change registers and memory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18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71630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3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33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33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33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3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33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33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33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3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33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33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33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3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33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33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33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3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33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33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33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3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33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33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33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3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33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33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33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363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/>
              <a:t>Instruction Issue Policy</a:t>
            </a:r>
            <a:endParaRPr lang="tr-TR" altLang="tr-TR" dirty="0" smtClean="0"/>
          </a:p>
        </p:txBody>
      </p:sp>
      <p:sp>
        <p:nvSpPr>
          <p:cNvPr id="178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dirty="0" smtClean="0"/>
              <a:t>In general, </a:t>
            </a:r>
            <a:r>
              <a:rPr lang="tr-TR" altLang="tr-TR" dirty="0" err="1" smtClean="0"/>
              <a:t>instruction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issue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policies</a:t>
            </a:r>
            <a:r>
              <a:rPr lang="tr-TR" altLang="tr-TR" dirty="0" smtClean="0"/>
              <a:t> can be </a:t>
            </a:r>
            <a:r>
              <a:rPr lang="tr-TR" altLang="tr-TR" dirty="0" err="1" smtClean="0"/>
              <a:t>devided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into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the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following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categories</a:t>
            </a:r>
            <a:r>
              <a:rPr lang="tr-TR" altLang="tr-TR" dirty="0" smtClean="0"/>
              <a:t>:</a:t>
            </a:r>
          </a:p>
          <a:p>
            <a:pPr>
              <a:buFontTx/>
              <a:buNone/>
            </a:pPr>
            <a:endParaRPr lang="tr-TR" altLang="tr-TR" dirty="0" smtClean="0"/>
          </a:p>
          <a:p>
            <a:pPr lvl="1"/>
            <a:r>
              <a:rPr lang="tr-TR" altLang="tr-TR" dirty="0" smtClean="0"/>
              <a:t>In-</a:t>
            </a:r>
            <a:r>
              <a:rPr lang="tr-TR" altLang="tr-TR" dirty="0" err="1" smtClean="0"/>
              <a:t>order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issue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with</a:t>
            </a:r>
            <a:r>
              <a:rPr lang="tr-TR" altLang="tr-TR" dirty="0" smtClean="0"/>
              <a:t> in-</a:t>
            </a:r>
            <a:r>
              <a:rPr lang="tr-TR" altLang="tr-TR" dirty="0" err="1" smtClean="0"/>
              <a:t>order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completion</a:t>
            </a:r>
            <a:endParaRPr lang="tr-TR" altLang="tr-TR" dirty="0" smtClean="0"/>
          </a:p>
          <a:p>
            <a:pPr lvl="1">
              <a:buFontTx/>
              <a:buNone/>
            </a:pPr>
            <a:endParaRPr lang="tr-TR" altLang="tr-TR" dirty="0" smtClean="0"/>
          </a:p>
          <a:p>
            <a:pPr lvl="1"/>
            <a:r>
              <a:rPr lang="tr-TR" altLang="tr-TR" dirty="0" smtClean="0"/>
              <a:t>In-</a:t>
            </a:r>
            <a:r>
              <a:rPr lang="tr-TR" altLang="tr-TR" dirty="0" err="1" smtClean="0"/>
              <a:t>order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issue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with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out</a:t>
            </a:r>
            <a:r>
              <a:rPr lang="tr-TR" altLang="tr-TR" dirty="0" smtClean="0"/>
              <a:t>-of-</a:t>
            </a:r>
            <a:r>
              <a:rPr lang="tr-TR" altLang="tr-TR" dirty="0" err="1" smtClean="0"/>
              <a:t>order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completion</a:t>
            </a:r>
            <a:endParaRPr lang="tr-TR" altLang="tr-TR" dirty="0" smtClean="0"/>
          </a:p>
          <a:p>
            <a:pPr lvl="1">
              <a:buFontTx/>
              <a:buNone/>
            </a:pPr>
            <a:endParaRPr lang="tr-TR" altLang="tr-TR" dirty="0" smtClean="0"/>
          </a:p>
          <a:p>
            <a:pPr lvl="1"/>
            <a:r>
              <a:rPr lang="tr-TR" altLang="tr-TR" dirty="0" err="1" smtClean="0"/>
              <a:t>Out</a:t>
            </a:r>
            <a:r>
              <a:rPr lang="tr-TR" altLang="tr-TR" dirty="0" smtClean="0"/>
              <a:t>-of-</a:t>
            </a:r>
            <a:r>
              <a:rPr lang="tr-TR" altLang="tr-TR" dirty="0" err="1" smtClean="0"/>
              <a:t>order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issue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with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out</a:t>
            </a:r>
            <a:r>
              <a:rPr lang="tr-TR" altLang="tr-TR" dirty="0" smtClean="0"/>
              <a:t>-of-</a:t>
            </a:r>
            <a:r>
              <a:rPr lang="tr-TR" altLang="tr-TR" dirty="0" err="1" smtClean="0"/>
              <a:t>order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completion</a:t>
            </a:r>
            <a:endParaRPr lang="tr-TR" altLang="tr-TR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19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85650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8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8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8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8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8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8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8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8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8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9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89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89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89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99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Computer Architecture</a:t>
            </a:r>
            <a:endParaRPr lang="tr-TR" altLang="tr-TR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endParaRPr lang="tr-TR" altLang="tr-TR" sz="4800" dirty="0" smtClean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r>
              <a:rPr lang="en-US" altLang="tr-TR" sz="6000" dirty="0" smtClean="0">
                <a:solidFill>
                  <a:srgbClr val="FF0000"/>
                </a:solidFill>
              </a:rPr>
              <a:t>Instruction </a:t>
            </a:r>
            <a:r>
              <a:rPr lang="en-US" altLang="tr-TR" sz="6000" dirty="0">
                <a:solidFill>
                  <a:srgbClr val="FF0000"/>
                </a:solidFill>
              </a:rPr>
              <a:t>Level </a:t>
            </a:r>
            <a:r>
              <a:rPr lang="en-US" altLang="tr-TR" sz="6000" dirty="0" smtClean="0">
                <a:solidFill>
                  <a:srgbClr val="FF0000"/>
                </a:solidFill>
              </a:rPr>
              <a:t>Parallelism</a:t>
            </a:r>
            <a:r>
              <a:rPr lang="tr-TR" altLang="tr-TR" sz="6000" dirty="0" smtClean="0">
                <a:solidFill>
                  <a:srgbClr val="FF0000"/>
                </a:solidFill>
              </a:rPr>
              <a:t> </a:t>
            </a:r>
            <a:r>
              <a:rPr lang="en-US" altLang="tr-TR" sz="6000" dirty="0" smtClean="0">
                <a:solidFill>
                  <a:srgbClr val="FF0000"/>
                </a:solidFill>
              </a:rPr>
              <a:t>and </a:t>
            </a:r>
            <a:r>
              <a:rPr lang="en-US" altLang="tr-TR" sz="6000" dirty="0">
                <a:solidFill>
                  <a:srgbClr val="FF0000"/>
                </a:solidFill>
              </a:rPr>
              <a:t>Superscalar Processors</a:t>
            </a:r>
            <a:endParaRPr lang="tr-TR" altLang="tr-TR" sz="6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2</a:t>
            </a:fld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z="3600" dirty="0" smtClean="0"/>
              <a:t>In-Order Issue </a:t>
            </a:r>
            <a:r>
              <a:rPr lang="tr-TR" altLang="tr-TR" sz="3600" dirty="0" err="1" smtClean="0"/>
              <a:t>with</a:t>
            </a:r>
            <a:r>
              <a:rPr lang="tr-TR" altLang="tr-TR" sz="3600" dirty="0" smtClean="0"/>
              <a:t> </a:t>
            </a:r>
            <a:r>
              <a:rPr lang="en-GB" altLang="tr-TR" sz="3600" dirty="0" smtClean="0"/>
              <a:t>In-Order </a:t>
            </a:r>
            <a:r>
              <a:rPr lang="en-GB" altLang="tr-TR" sz="3600" dirty="0" smtClean="0"/>
              <a:t>Completion</a:t>
            </a:r>
          </a:p>
        </p:txBody>
      </p:sp>
      <p:sp>
        <p:nvSpPr>
          <p:cNvPr id="173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91264" cy="54578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tr-TR" sz="2400" dirty="0" smtClean="0"/>
              <a:t>Issue instructions in the order they occur</a:t>
            </a:r>
            <a:endParaRPr lang="tr-TR" altLang="tr-TR" sz="2400" dirty="0" smtClean="0"/>
          </a:p>
          <a:p>
            <a:pPr>
              <a:lnSpc>
                <a:spcPct val="90000"/>
              </a:lnSpc>
            </a:pPr>
            <a:r>
              <a:rPr lang="en-GB" altLang="tr-TR" sz="2400" dirty="0" smtClean="0"/>
              <a:t>Not very efficient</a:t>
            </a:r>
            <a:endParaRPr lang="tr-TR" altLang="tr-TR" sz="2400" dirty="0" smtClean="0"/>
          </a:p>
          <a:p>
            <a:pPr>
              <a:lnSpc>
                <a:spcPct val="90000"/>
              </a:lnSpc>
            </a:pPr>
            <a:r>
              <a:rPr lang="en-GB" altLang="tr-TR" sz="2400" dirty="0" smtClean="0"/>
              <a:t>May fetch &gt;1 instruction</a:t>
            </a:r>
            <a:endParaRPr lang="tr-TR" altLang="tr-TR" sz="2400" dirty="0" smtClean="0"/>
          </a:p>
          <a:p>
            <a:pPr>
              <a:lnSpc>
                <a:spcPct val="90000"/>
              </a:lnSpc>
            </a:pPr>
            <a:r>
              <a:rPr lang="en-GB" altLang="tr-TR" sz="2400" dirty="0" smtClean="0"/>
              <a:t>Instructions must stall if necessary</a:t>
            </a:r>
          </a:p>
          <a:p>
            <a:pPr>
              <a:lnSpc>
                <a:spcPct val="90000"/>
              </a:lnSpc>
            </a:pPr>
            <a:r>
              <a:rPr lang="tr-TR" altLang="tr-TR" sz="2400" dirty="0" err="1" smtClean="0"/>
              <a:t>Next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slide</a:t>
            </a:r>
            <a:r>
              <a:rPr lang="tr-TR" altLang="tr-TR" sz="2400" dirty="0" smtClean="0"/>
              <a:t> is an </a:t>
            </a:r>
            <a:r>
              <a:rPr lang="tr-TR" altLang="tr-TR" sz="2400" dirty="0" err="1" smtClean="0"/>
              <a:t>example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to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this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policy</a:t>
            </a:r>
            <a:endParaRPr lang="tr-TR" altLang="tr-TR" sz="2400" dirty="0" smtClean="0"/>
          </a:p>
          <a:p>
            <a:pPr>
              <a:lnSpc>
                <a:spcPct val="90000"/>
              </a:lnSpc>
            </a:pPr>
            <a:r>
              <a:rPr lang="tr-TR" altLang="tr-TR" sz="2400" dirty="0" err="1" smtClean="0"/>
              <a:t>Assume</a:t>
            </a:r>
            <a:r>
              <a:rPr lang="tr-TR" altLang="tr-TR" sz="2400" dirty="0" smtClean="0"/>
              <a:t> a </a:t>
            </a:r>
            <a:r>
              <a:rPr lang="tr-TR" altLang="tr-TR" sz="2400" dirty="0" err="1" smtClean="0"/>
              <a:t>superscale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pipeline</a:t>
            </a:r>
            <a:r>
              <a:rPr lang="tr-TR" altLang="tr-TR" sz="2400" dirty="0" smtClean="0"/>
              <a:t> ...</a:t>
            </a:r>
          </a:p>
          <a:p>
            <a:pPr lvl="1">
              <a:lnSpc>
                <a:spcPct val="90000"/>
              </a:lnSpc>
            </a:pPr>
            <a:r>
              <a:rPr lang="tr-TR" altLang="tr-TR" sz="2000" dirty="0" err="1" smtClean="0"/>
              <a:t>capable</a:t>
            </a:r>
            <a:r>
              <a:rPr lang="tr-TR" altLang="tr-TR" sz="2000" dirty="0" smtClean="0"/>
              <a:t> of </a:t>
            </a:r>
            <a:r>
              <a:rPr lang="tr-TR" altLang="tr-TR" sz="2000" dirty="0" err="1" smtClean="0"/>
              <a:t>fetching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and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decoding</a:t>
            </a:r>
            <a:r>
              <a:rPr lang="tr-TR" altLang="tr-TR" sz="2000" dirty="0" smtClean="0"/>
              <a:t> 2 </a:t>
            </a:r>
            <a:r>
              <a:rPr lang="tr-TR" altLang="tr-TR" sz="2000" dirty="0" err="1" smtClean="0"/>
              <a:t>instructions</a:t>
            </a:r>
            <a:r>
              <a:rPr lang="tr-TR" altLang="tr-TR" sz="2000" dirty="0" smtClean="0"/>
              <a:t> at a time, </a:t>
            </a:r>
          </a:p>
          <a:p>
            <a:pPr lvl="1">
              <a:lnSpc>
                <a:spcPct val="90000"/>
              </a:lnSpc>
            </a:pPr>
            <a:r>
              <a:rPr lang="tr-TR" altLang="tr-TR" sz="2000" dirty="0" err="1" smtClean="0"/>
              <a:t>have</a:t>
            </a:r>
            <a:r>
              <a:rPr lang="tr-TR" altLang="tr-TR" sz="2000" dirty="0" smtClean="0"/>
              <a:t> 3 </a:t>
            </a:r>
            <a:r>
              <a:rPr lang="tr-TR" altLang="tr-TR" sz="2000" dirty="0" err="1" smtClean="0"/>
              <a:t>seperate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functional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unit</a:t>
            </a:r>
            <a:r>
              <a:rPr lang="tr-TR" altLang="tr-TR" sz="2000" dirty="0" smtClean="0"/>
              <a:t>, </a:t>
            </a:r>
            <a:r>
              <a:rPr lang="tr-TR" altLang="tr-TR" sz="2000" dirty="0" err="1" smtClean="0"/>
              <a:t>and</a:t>
            </a:r>
            <a:r>
              <a:rPr lang="tr-TR" altLang="tr-TR" sz="20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tr-TR" altLang="tr-TR" sz="2000" dirty="0" err="1" smtClean="0"/>
              <a:t>two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instances</a:t>
            </a:r>
            <a:r>
              <a:rPr lang="tr-TR" altLang="tr-TR" sz="2000" dirty="0" smtClean="0"/>
              <a:t> of </a:t>
            </a:r>
            <a:r>
              <a:rPr lang="tr-TR" altLang="tr-TR" sz="2000" dirty="0" err="1" smtClean="0"/>
              <a:t>the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write-back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pipeline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stage</a:t>
            </a:r>
            <a:r>
              <a:rPr lang="tr-TR" altLang="tr-TR" sz="20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tr-TR" altLang="tr-TR" sz="2400" dirty="0" err="1" smtClean="0"/>
              <a:t>Example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assumes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the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following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constraints</a:t>
            </a:r>
            <a:endParaRPr lang="tr-TR" altLang="tr-TR" sz="2400" dirty="0" smtClean="0"/>
          </a:p>
          <a:p>
            <a:pPr lvl="1">
              <a:lnSpc>
                <a:spcPct val="90000"/>
              </a:lnSpc>
            </a:pPr>
            <a:r>
              <a:rPr lang="tr-TR" altLang="tr-TR" sz="2000" dirty="0" smtClean="0"/>
              <a:t>I1 </a:t>
            </a:r>
            <a:r>
              <a:rPr lang="tr-TR" altLang="tr-TR" sz="2000" dirty="0" err="1" smtClean="0"/>
              <a:t>requires</a:t>
            </a:r>
            <a:r>
              <a:rPr lang="tr-TR" altLang="tr-TR" sz="2000" dirty="0" smtClean="0"/>
              <a:t> 2 </a:t>
            </a:r>
            <a:r>
              <a:rPr lang="tr-TR" altLang="tr-TR" sz="2000" dirty="0" err="1" smtClean="0"/>
              <a:t>cycles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to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execute</a:t>
            </a:r>
            <a:r>
              <a:rPr lang="tr-TR" altLang="tr-TR" sz="20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tr-TR" altLang="tr-TR" sz="2000" dirty="0" smtClean="0"/>
              <a:t>I3 </a:t>
            </a:r>
            <a:r>
              <a:rPr lang="tr-TR" altLang="tr-TR" sz="2000" dirty="0" err="1" smtClean="0"/>
              <a:t>and</a:t>
            </a:r>
            <a:r>
              <a:rPr lang="tr-TR" altLang="tr-TR" sz="2000" dirty="0" smtClean="0"/>
              <a:t> I4 </a:t>
            </a:r>
            <a:r>
              <a:rPr lang="tr-TR" altLang="tr-TR" sz="2000" dirty="0" err="1" smtClean="0"/>
              <a:t>conflict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for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the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same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functional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unit</a:t>
            </a:r>
            <a:endParaRPr lang="tr-TR" altLang="tr-TR" sz="2000" dirty="0" smtClean="0"/>
          </a:p>
          <a:p>
            <a:pPr lvl="1">
              <a:lnSpc>
                <a:spcPct val="90000"/>
              </a:lnSpc>
            </a:pPr>
            <a:r>
              <a:rPr lang="tr-TR" altLang="tr-TR" sz="2000" dirty="0" smtClean="0"/>
              <a:t>I5 </a:t>
            </a:r>
            <a:r>
              <a:rPr lang="tr-TR" altLang="tr-TR" sz="2000" dirty="0" err="1" smtClean="0"/>
              <a:t>depends</a:t>
            </a:r>
            <a:r>
              <a:rPr lang="tr-TR" altLang="tr-TR" sz="2000" dirty="0" smtClean="0"/>
              <a:t> on </a:t>
            </a:r>
            <a:r>
              <a:rPr lang="tr-TR" altLang="tr-TR" sz="2000" dirty="0" err="1" smtClean="0"/>
              <a:t>the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value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produced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by</a:t>
            </a:r>
            <a:r>
              <a:rPr lang="tr-TR" altLang="tr-TR" sz="2000" dirty="0" smtClean="0"/>
              <a:t> I4</a:t>
            </a:r>
          </a:p>
          <a:p>
            <a:pPr lvl="1">
              <a:lnSpc>
                <a:spcPct val="90000"/>
              </a:lnSpc>
            </a:pPr>
            <a:r>
              <a:rPr lang="tr-TR" altLang="tr-TR" sz="2000" dirty="0" smtClean="0"/>
              <a:t>I5 </a:t>
            </a:r>
            <a:r>
              <a:rPr lang="tr-TR" altLang="tr-TR" sz="2000" dirty="0" err="1" smtClean="0"/>
              <a:t>and</a:t>
            </a:r>
            <a:r>
              <a:rPr lang="tr-TR" altLang="tr-TR" sz="2000" dirty="0" smtClean="0"/>
              <a:t> I6 </a:t>
            </a:r>
            <a:r>
              <a:rPr lang="tr-TR" altLang="tr-TR" sz="2000" dirty="0" err="1" smtClean="0"/>
              <a:t>conflict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for</a:t>
            </a:r>
            <a:r>
              <a:rPr lang="tr-TR" altLang="tr-TR" sz="2000" dirty="0" smtClean="0"/>
              <a:t> a </a:t>
            </a:r>
            <a:r>
              <a:rPr lang="tr-TR" altLang="tr-TR" sz="2000" dirty="0" err="1" smtClean="0"/>
              <a:t>functional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unit</a:t>
            </a:r>
            <a:endParaRPr lang="en-GB" altLang="tr-TR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20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87635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3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3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3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3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3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3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3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3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3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3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3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3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3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3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3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5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35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35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35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3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3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3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3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3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3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5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35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35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735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5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35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35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735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5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35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35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735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5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735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35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735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5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735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35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735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56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356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7356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7356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568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z="2400" dirty="0" smtClean="0"/>
              <a:t>In-Order Issue </a:t>
            </a:r>
            <a:r>
              <a:rPr lang="tr-TR" altLang="tr-TR" sz="2400" dirty="0" err="1" smtClean="0"/>
              <a:t>with</a:t>
            </a:r>
            <a:r>
              <a:rPr lang="tr-TR" altLang="tr-TR" sz="2400" dirty="0" smtClean="0"/>
              <a:t> </a:t>
            </a:r>
            <a:r>
              <a:rPr lang="en-GB" altLang="tr-TR" sz="2400" dirty="0" smtClean="0"/>
              <a:t>In-Order </a:t>
            </a:r>
            <a:r>
              <a:rPr lang="en-GB" altLang="tr-TR" sz="2400" dirty="0" smtClean="0"/>
              <a:t>Completion (Diagram)</a:t>
            </a:r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492" b="75000"/>
          <a:stretch>
            <a:fillRect/>
          </a:stretch>
        </p:blipFill>
        <p:spPr bwMode="auto">
          <a:xfrm>
            <a:off x="546100" y="1066800"/>
            <a:ext cx="8153400" cy="319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377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4508500"/>
            <a:ext cx="8242300" cy="2016125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000" dirty="0" err="1" smtClean="0"/>
              <a:t>Instructions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are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fetched</a:t>
            </a:r>
            <a:r>
              <a:rPr lang="tr-TR" altLang="tr-TR" sz="2000" dirty="0" smtClean="0"/>
              <a:t> in </a:t>
            </a:r>
            <a:r>
              <a:rPr lang="tr-TR" altLang="tr-TR" sz="2000" dirty="0" err="1" smtClean="0"/>
              <a:t>pairs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and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passed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to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the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decode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unit</a:t>
            </a:r>
            <a:endParaRPr lang="tr-TR" altLang="tr-TR" sz="2000" dirty="0" smtClean="0"/>
          </a:p>
          <a:p>
            <a:pPr>
              <a:lnSpc>
                <a:spcPct val="90000"/>
              </a:lnSpc>
            </a:pPr>
            <a:r>
              <a:rPr lang="tr-TR" altLang="tr-TR" sz="2000" dirty="0" err="1" smtClean="0"/>
              <a:t>Next</a:t>
            </a:r>
            <a:r>
              <a:rPr lang="tr-TR" altLang="tr-TR" sz="2000" dirty="0" smtClean="0"/>
              <a:t> 2 </a:t>
            </a:r>
            <a:r>
              <a:rPr lang="tr-TR" altLang="tr-TR" sz="2000" dirty="0" err="1" smtClean="0"/>
              <a:t>instructions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must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wait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until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the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pair</a:t>
            </a:r>
            <a:r>
              <a:rPr lang="tr-TR" altLang="tr-TR" sz="2000" dirty="0" smtClean="0"/>
              <a:t> of </a:t>
            </a:r>
            <a:r>
              <a:rPr lang="tr-TR" altLang="tr-TR" sz="2000" dirty="0" err="1" smtClean="0"/>
              <a:t>decode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pipeline</a:t>
            </a:r>
            <a:r>
              <a:rPr lang="tr-TR" altLang="tr-TR" sz="2000" dirty="0" smtClean="0"/>
              <a:t>  </a:t>
            </a:r>
            <a:r>
              <a:rPr lang="tr-TR" altLang="tr-TR" sz="2000" dirty="0" err="1" smtClean="0"/>
              <a:t>stages</a:t>
            </a:r>
            <a:r>
              <a:rPr lang="tr-TR" altLang="tr-TR" sz="2000" dirty="0" smtClean="0"/>
              <a:t> has </a:t>
            </a:r>
            <a:r>
              <a:rPr lang="tr-TR" altLang="tr-TR" sz="2000" dirty="0" err="1" smtClean="0"/>
              <a:t>cleared</a:t>
            </a:r>
            <a:endParaRPr lang="tr-TR" altLang="tr-TR" sz="2000" dirty="0" smtClean="0"/>
          </a:p>
          <a:p>
            <a:pPr>
              <a:lnSpc>
                <a:spcPct val="90000"/>
              </a:lnSpc>
            </a:pPr>
            <a:r>
              <a:rPr lang="tr-TR" altLang="tr-TR" sz="2000" dirty="0" err="1" smtClean="0"/>
              <a:t>When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there</a:t>
            </a:r>
            <a:r>
              <a:rPr lang="tr-TR" altLang="tr-TR" sz="2000" dirty="0" smtClean="0"/>
              <a:t> is a </a:t>
            </a:r>
            <a:r>
              <a:rPr lang="tr-TR" altLang="tr-TR" sz="2000" dirty="0" err="1" smtClean="0"/>
              <a:t>conflict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for</a:t>
            </a:r>
            <a:r>
              <a:rPr lang="tr-TR" altLang="tr-TR" sz="2000" dirty="0" smtClean="0"/>
              <a:t> a </a:t>
            </a:r>
            <a:r>
              <a:rPr lang="tr-TR" altLang="tr-TR" sz="2000" dirty="0" err="1" smtClean="0"/>
              <a:t>functional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unit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or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when</a:t>
            </a:r>
            <a:r>
              <a:rPr lang="tr-TR" altLang="tr-TR" sz="2000" dirty="0" smtClean="0"/>
              <a:t> a </a:t>
            </a:r>
            <a:r>
              <a:rPr lang="tr-TR" altLang="tr-TR" sz="2000" dirty="0" err="1" smtClean="0"/>
              <a:t>functional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unit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requires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more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than</a:t>
            </a:r>
            <a:r>
              <a:rPr lang="tr-TR" altLang="tr-TR" sz="2000" dirty="0" smtClean="0"/>
              <a:t> 1 </a:t>
            </a:r>
            <a:r>
              <a:rPr lang="tr-TR" altLang="tr-TR" sz="2000" dirty="0" err="1" smtClean="0"/>
              <a:t>cycle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to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generate</a:t>
            </a:r>
            <a:r>
              <a:rPr lang="tr-TR" altLang="tr-TR" sz="2000" dirty="0" smtClean="0"/>
              <a:t> a </a:t>
            </a:r>
            <a:r>
              <a:rPr lang="tr-TR" altLang="tr-TR" sz="2000" dirty="0" err="1" smtClean="0"/>
              <a:t>result</a:t>
            </a:r>
            <a:r>
              <a:rPr lang="tr-TR" altLang="tr-TR" sz="2000" dirty="0" smtClean="0"/>
              <a:t>, </a:t>
            </a:r>
            <a:r>
              <a:rPr lang="tr-TR" altLang="tr-TR" sz="2000" dirty="0" err="1" smtClean="0"/>
              <a:t>issuing</a:t>
            </a:r>
            <a:r>
              <a:rPr lang="tr-TR" altLang="tr-TR" sz="2000" dirty="0" smtClean="0"/>
              <a:t> of </a:t>
            </a:r>
            <a:r>
              <a:rPr lang="tr-TR" altLang="tr-TR" sz="2000" dirty="0" err="1" smtClean="0"/>
              <a:t>instructions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temporarily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stalls</a:t>
            </a:r>
            <a:endParaRPr lang="en-GB" altLang="tr-TR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21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049782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7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737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37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37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7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37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37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37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7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37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37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37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7732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z="3200" dirty="0" smtClean="0"/>
              <a:t>In-Order Issue </a:t>
            </a:r>
            <a:r>
              <a:rPr lang="tr-TR" altLang="tr-TR" sz="3200" dirty="0" err="1" smtClean="0"/>
              <a:t>with</a:t>
            </a:r>
            <a:r>
              <a:rPr lang="tr-TR" altLang="tr-TR" sz="3200" dirty="0" smtClean="0"/>
              <a:t> </a:t>
            </a:r>
            <a:r>
              <a:rPr lang="en-GB" altLang="tr-TR" sz="3200" dirty="0" smtClean="0"/>
              <a:t>Out-of-Order </a:t>
            </a:r>
            <a:r>
              <a:rPr lang="en-GB" altLang="tr-TR" sz="3200" dirty="0" smtClean="0"/>
              <a:t>Completion</a:t>
            </a:r>
          </a:p>
        </p:txBody>
      </p:sp>
      <p:sp>
        <p:nvSpPr>
          <p:cNvPr id="173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066800"/>
            <a:ext cx="8280920" cy="54578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tr-TR" altLang="tr-TR" dirty="0" err="1" smtClean="0"/>
              <a:t>Used</a:t>
            </a:r>
            <a:r>
              <a:rPr lang="tr-TR" altLang="tr-TR" dirty="0" smtClean="0"/>
              <a:t> in </a:t>
            </a:r>
            <a:r>
              <a:rPr lang="tr-TR" altLang="tr-TR" dirty="0" err="1" smtClean="0"/>
              <a:t>scalar</a:t>
            </a:r>
            <a:r>
              <a:rPr lang="tr-TR" altLang="tr-TR" dirty="0" smtClean="0"/>
              <a:t> RISC </a:t>
            </a:r>
            <a:r>
              <a:rPr lang="tr-TR" altLang="tr-TR" dirty="0" err="1" smtClean="0"/>
              <a:t>processors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to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improve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the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performance</a:t>
            </a:r>
            <a:r>
              <a:rPr lang="tr-TR" altLang="tr-TR" dirty="0" smtClean="0"/>
              <a:t> of </a:t>
            </a:r>
            <a:r>
              <a:rPr lang="tr-TR" altLang="tr-TR" dirty="0" err="1" smtClean="0"/>
              <a:t>instructions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that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require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multiple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cyles</a:t>
            </a:r>
            <a:r>
              <a:rPr lang="tr-TR" altLang="tr-TR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tr-TR" altLang="tr-TR" dirty="0" err="1" smtClean="0"/>
              <a:t>next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slide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illustrates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its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use</a:t>
            </a:r>
            <a:r>
              <a:rPr lang="tr-TR" altLang="tr-TR" dirty="0" smtClean="0"/>
              <a:t> on a </a:t>
            </a:r>
            <a:r>
              <a:rPr lang="tr-TR" altLang="tr-TR" dirty="0" err="1" smtClean="0"/>
              <a:t>superscalar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processor</a:t>
            </a:r>
            <a:endParaRPr lang="tr-TR" altLang="tr-TR" dirty="0" smtClean="0"/>
          </a:p>
          <a:p>
            <a:pPr>
              <a:lnSpc>
                <a:spcPct val="90000"/>
              </a:lnSpc>
            </a:pPr>
            <a:r>
              <a:rPr lang="en-GB" altLang="tr-TR" dirty="0" smtClean="0">
                <a:solidFill>
                  <a:schemeClr val="accent1"/>
                </a:solidFill>
              </a:rPr>
              <a:t>Output dependency</a:t>
            </a:r>
            <a:r>
              <a:rPr lang="tr-TR" altLang="tr-TR" dirty="0" smtClean="0">
                <a:solidFill>
                  <a:schemeClr val="accent1"/>
                </a:solidFill>
              </a:rPr>
              <a:t> </a:t>
            </a:r>
            <a:r>
              <a:rPr lang="tr-TR" altLang="tr-TR" dirty="0" smtClean="0"/>
              <a:t>(</a:t>
            </a:r>
            <a:r>
              <a:rPr lang="tr-TR" altLang="tr-TR" dirty="0" err="1" smtClean="0">
                <a:solidFill>
                  <a:schemeClr val="accent1"/>
                </a:solidFill>
              </a:rPr>
              <a:t>write-write</a:t>
            </a:r>
            <a:r>
              <a:rPr lang="tr-TR" altLang="tr-TR" dirty="0" smtClean="0">
                <a:solidFill>
                  <a:schemeClr val="accent1"/>
                </a:solidFill>
              </a:rPr>
              <a:t> </a:t>
            </a:r>
            <a:r>
              <a:rPr lang="tr-TR" altLang="tr-TR" dirty="0" err="1" smtClean="0">
                <a:solidFill>
                  <a:schemeClr val="accent1"/>
                </a:solidFill>
              </a:rPr>
              <a:t>dependency</a:t>
            </a:r>
            <a:r>
              <a:rPr lang="tr-TR" altLang="tr-TR" dirty="0" smtClean="0"/>
              <a:t>)</a:t>
            </a:r>
            <a:endParaRPr lang="en-GB" altLang="tr-TR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dirty="0" smtClean="0"/>
              <a:t>	</a:t>
            </a:r>
            <a:r>
              <a:rPr lang="tr-TR" altLang="tr-TR" dirty="0" smtClean="0">
                <a:solidFill>
                  <a:srgbClr val="0000CC"/>
                </a:solidFill>
              </a:rPr>
              <a:t>	</a:t>
            </a:r>
            <a:r>
              <a:rPr lang="en-GB" altLang="tr-TR" sz="2400" dirty="0" smtClean="0">
                <a:solidFill>
                  <a:srgbClr val="FF00FF"/>
                </a:solidFill>
              </a:rPr>
              <a:t>I1:</a:t>
            </a:r>
            <a:r>
              <a:rPr lang="tr-TR" altLang="tr-TR" sz="2400" dirty="0" smtClean="0">
                <a:solidFill>
                  <a:srgbClr val="0000CC"/>
                </a:solidFill>
              </a:rPr>
              <a:t> </a:t>
            </a:r>
            <a:r>
              <a:rPr lang="en-GB" altLang="tr-TR" sz="2400" dirty="0" smtClean="0">
                <a:solidFill>
                  <a:srgbClr val="0000CC"/>
                </a:solidFill>
              </a:rPr>
              <a:t>R3 </a:t>
            </a:r>
            <a:r>
              <a:rPr lang="tr-TR" altLang="tr-TR" sz="2400" dirty="0" smtClean="0">
                <a:solidFill>
                  <a:srgbClr val="0000CC"/>
                </a:solidFill>
                <a:sym typeface="Wingdings" panose="05000000000000000000" pitchFamily="2" charset="2"/>
              </a:rPr>
              <a:t></a:t>
            </a:r>
            <a:r>
              <a:rPr lang="en-GB" altLang="tr-TR" sz="2400" dirty="0" smtClean="0">
                <a:solidFill>
                  <a:srgbClr val="0000CC"/>
                </a:solidFill>
              </a:rPr>
              <a:t> R3 + R5 </a:t>
            </a:r>
            <a:endParaRPr lang="tr-TR" altLang="tr-TR" sz="2400" dirty="0" smtClean="0">
              <a:solidFill>
                <a:srgbClr val="0000CC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400" dirty="0" smtClean="0">
                <a:solidFill>
                  <a:srgbClr val="0000CC"/>
                </a:solidFill>
              </a:rPr>
              <a:t>		</a:t>
            </a:r>
            <a:r>
              <a:rPr lang="en-GB" altLang="tr-TR" sz="2400" dirty="0" smtClean="0">
                <a:solidFill>
                  <a:srgbClr val="FF00FF"/>
                </a:solidFill>
              </a:rPr>
              <a:t>I2:</a:t>
            </a:r>
            <a:r>
              <a:rPr lang="tr-TR" altLang="tr-TR" sz="2400" dirty="0" smtClean="0">
                <a:solidFill>
                  <a:srgbClr val="0000CC"/>
                </a:solidFill>
              </a:rPr>
              <a:t> </a:t>
            </a:r>
            <a:r>
              <a:rPr lang="en-GB" altLang="tr-TR" sz="2400" dirty="0" smtClean="0">
                <a:solidFill>
                  <a:srgbClr val="0000CC"/>
                </a:solidFill>
              </a:rPr>
              <a:t>R4 </a:t>
            </a:r>
            <a:r>
              <a:rPr lang="tr-TR" altLang="tr-TR" sz="2400" dirty="0" smtClean="0">
                <a:solidFill>
                  <a:srgbClr val="0000CC"/>
                </a:solidFill>
                <a:sym typeface="Wingdings" panose="05000000000000000000" pitchFamily="2" charset="2"/>
              </a:rPr>
              <a:t></a:t>
            </a:r>
            <a:r>
              <a:rPr lang="en-GB" altLang="tr-TR" sz="2400" dirty="0" smtClean="0">
                <a:solidFill>
                  <a:srgbClr val="0000CC"/>
                </a:solidFill>
              </a:rPr>
              <a:t> R3 + 1</a:t>
            </a:r>
            <a:r>
              <a:rPr lang="tr-TR" altLang="tr-TR" sz="2400" dirty="0" smtClean="0">
                <a:solidFill>
                  <a:srgbClr val="0000CC"/>
                </a:solidFill>
              </a:rPr>
              <a:t>		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400" dirty="0" smtClean="0">
                <a:solidFill>
                  <a:srgbClr val="0000CC"/>
                </a:solidFill>
              </a:rPr>
              <a:t>		</a:t>
            </a:r>
            <a:r>
              <a:rPr lang="en-GB" altLang="tr-TR" sz="2400" dirty="0" smtClean="0">
                <a:solidFill>
                  <a:srgbClr val="FF00FF"/>
                </a:solidFill>
              </a:rPr>
              <a:t>I3:</a:t>
            </a:r>
            <a:r>
              <a:rPr lang="tr-TR" altLang="tr-TR" sz="2400" dirty="0" smtClean="0">
                <a:solidFill>
                  <a:srgbClr val="0000CC"/>
                </a:solidFill>
              </a:rPr>
              <a:t> </a:t>
            </a:r>
            <a:r>
              <a:rPr lang="en-GB" altLang="tr-TR" sz="2400" dirty="0" smtClean="0">
                <a:solidFill>
                  <a:srgbClr val="0000CC"/>
                </a:solidFill>
              </a:rPr>
              <a:t>R3 </a:t>
            </a:r>
            <a:r>
              <a:rPr lang="tr-TR" altLang="tr-TR" sz="2400" dirty="0" smtClean="0">
                <a:solidFill>
                  <a:srgbClr val="0000CC"/>
                </a:solidFill>
                <a:sym typeface="Wingdings" panose="05000000000000000000" pitchFamily="2" charset="2"/>
              </a:rPr>
              <a:t></a:t>
            </a:r>
            <a:r>
              <a:rPr lang="en-GB" altLang="tr-TR" sz="2400" dirty="0" smtClean="0">
                <a:solidFill>
                  <a:srgbClr val="0000CC"/>
                </a:solidFill>
              </a:rPr>
              <a:t> R5 + 1</a:t>
            </a:r>
            <a:endParaRPr lang="tr-TR" altLang="tr-TR" sz="2400" dirty="0" smtClean="0">
              <a:solidFill>
                <a:srgbClr val="0000CC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400" dirty="0" smtClean="0"/>
              <a:t>	</a:t>
            </a:r>
            <a:r>
              <a:rPr lang="tr-TR" altLang="tr-TR" sz="2400" dirty="0" smtClean="0">
                <a:solidFill>
                  <a:srgbClr val="0000CC"/>
                </a:solidFill>
              </a:rPr>
              <a:t>	</a:t>
            </a:r>
            <a:r>
              <a:rPr lang="en-GB" altLang="tr-TR" sz="2400" dirty="0" smtClean="0">
                <a:solidFill>
                  <a:srgbClr val="FF00FF"/>
                </a:solidFill>
              </a:rPr>
              <a:t>I</a:t>
            </a:r>
            <a:r>
              <a:rPr lang="tr-TR" altLang="tr-TR" sz="2400" dirty="0" smtClean="0">
                <a:solidFill>
                  <a:srgbClr val="FF00FF"/>
                </a:solidFill>
              </a:rPr>
              <a:t>4</a:t>
            </a:r>
            <a:r>
              <a:rPr lang="en-GB" altLang="tr-TR" sz="2400" dirty="0" smtClean="0">
                <a:solidFill>
                  <a:srgbClr val="FF00FF"/>
                </a:solidFill>
              </a:rPr>
              <a:t>:</a:t>
            </a:r>
            <a:r>
              <a:rPr lang="tr-TR" altLang="tr-TR" sz="2400" dirty="0" smtClean="0">
                <a:solidFill>
                  <a:srgbClr val="0000CC"/>
                </a:solidFill>
              </a:rPr>
              <a:t> </a:t>
            </a:r>
            <a:r>
              <a:rPr lang="en-GB" altLang="tr-TR" sz="2400" dirty="0" smtClean="0">
                <a:solidFill>
                  <a:srgbClr val="0000CC"/>
                </a:solidFill>
              </a:rPr>
              <a:t>R</a:t>
            </a:r>
            <a:r>
              <a:rPr lang="tr-TR" altLang="tr-TR" sz="2400" dirty="0" smtClean="0">
                <a:solidFill>
                  <a:srgbClr val="0000CC"/>
                </a:solidFill>
              </a:rPr>
              <a:t>7</a:t>
            </a:r>
            <a:r>
              <a:rPr lang="en-GB" altLang="tr-TR" sz="2400" dirty="0" smtClean="0">
                <a:solidFill>
                  <a:srgbClr val="0000CC"/>
                </a:solidFill>
              </a:rPr>
              <a:t> </a:t>
            </a:r>
            <a:r>
              <a:rPr lang="tr-TR" altLang="tr-TR" sz="2400" dirty="0" smtClean="0">
                <a:solidFill>
                  <a:srgbClr val="0000CC"/>
                </a:solidFill>
                <a:sym typeface="Wingdings" panose="05000000000000000000" pitchFamily="2" charset="2"/>
              </a:rPr>
              <a:t></a:t>
            </a:r>
            <a:r>
              <a:rPr lang="en-GB" altLang="tr-TR" sz="2400" dirty="0" smtClean="0">
                <a:solidFill>
                  <a:srgbClr val="0000CC"/>
                </a:solidFill>
              </a:rPr>
              <a:t> R3 + R</a:t>
            </a:r>
            <a:r>
              <a:rPr lang="tr-TR" altLang="tr-TR" sz="2400" dirty="0" smtClean="0">
                <a:solidFill>
                  <a:srgbClr val="0000CC"/>
                </a:solidFill>
              </a:rPr>
              <a:t>4</a:t>
            </a:r>
            <a:r>
              <a:rPr lang="en-GB" altLang="tr-TR" sz="2400" dirty="0" smtClean="0">
                <a:solidFill>
                  <a:srgbClr val="0000CC"/>
                </a:solidFill>
              </a:rPr>
              <a:t>    </a:t>
            </a:r>
            <a:endParaRPr lang="tr-TR" altLang="tr-TR" sz="2400" dirty="0" smtClean="0">
              <a:solidFill>
                <a:srgbClr val="0000CC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GB" altLang="tr-TR" dirty="0" smtClean="0">
                <a:solidFill>
                  <a:schemeClr val="accent1"/>
                </a:solidFill>
              </a:rPr>
              <a:t>I2</a:t>
            </a:r>
            <a:r>
              <a:rPr lang="en-GB" altLang="tr-TR" dirty="0" smtClean="0"/>
              <a:t> depends on result of </a:t>
            </a:r>
            <a:r>
              <a:rPr lang="en-GB" altLang="tr-TR" dirty="0" smtClean="0">
                <a:solidFill>
                  <a:schemeClr val="accent1"/>
                </a:solidFill>
              </a:rPr>
              <a:t>I1</a:t>
            </a:r>
            <a:r>
              <a:rPr lang="en-GB" altLang="tr-TR" dirty="0" smtClean="0"/>
              <a:t> - </a:t>
            </a:r>
            <a:r>
              <a:rPr lang="en-GB" altLang="tr-TR" dirty="0" smtClean="0">
                <a:solidFill>
                  <a:schemeClr val="accent1"/>
                </a:solidFill>
              </a:rPr>
              <a:t>data dependency</a:t>
            </a:r>
            <a:endParaRPr lang="tr-TR" altLang="tr-TR" dirty="0" smtClean="0">
              <a:solidFill>
                <a:schemeClr val="accent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GB" altLang="tr-TR" dirty="0" smtClean="0"/>
              <a:t>If </a:t>
            </a:r>
            <a:r>
              <a:rPr lang="en-GB" altLang="tr-TR" dirty="0" smtClean="0">
                <a:solidFill>
                  <a:schemeClr val="accent1"/>
                </a:solidFill>
              </a:rPr>
              <a:t>I3</a:t>
            </a:r>
            <a:r>
              <a:rPr lang="en-GB" altLang="tr-TR" dirty="0" smtClean="0"/>
              <a:t> completes before </a:t>
            </a:r>
            <a:r>
              <a:rPr lang="en-GB" altLang="tr-TR" dirty="0" smtClean="0">
                <a:solidFill>
                  <a:schemeClr val="accent1"/>
                </a:solidFill>
              </a:rPr>
              <a:t>I1</a:t>
            </a:r>
            <a:r>
              <a:rPr lang="en-GB" altLang="tr-TR" dirty="0" smtClean="0"/>
              <a:t>, the result from </a:t>
            </a:r>
            <a:r>
              <a:rPr lang="en-GB" altLang="tr-TR" dirty="0" smtClean="0">
                <a:solidFill>
                  <a:schemeClr val="accent1"/>
                </a:solidFill>
              </a:rPr>
              <a:t>I1</a:t>
            </a:r>
            <a:r>
              <a:rPr lang="en-GB" altLang="tr-TR" dirty="0" smtClean="0"/>
              <a:t> will be wrong</a:t>
            </a:r>
          </a:p>
          <a:p>
            <a:pPr lvl="1">
              <a:lnSpc>
                <a:spcPct val="90000"/>
              </a:lnSpc>
            </a:pPr>
            <a:endParaRPr lang="en-GB" altLang="tr-TR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22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62986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3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3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3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3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3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3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3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3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3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3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3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3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3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3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3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3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3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3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3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3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3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3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3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3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9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39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39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39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977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z="2800" dirty="0" smtClean="0"/>
              <a:t>In-Order </a:t>
            </a:r>
            <a:r>
              <a:rPr lang="en-GB" altLang="tr-TR" sz="2800" dirty="0" smtClean="0"/>
              <a:t>Issue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with</a:t>
            </a:r>
            <a:r>
              <a:rPr lang="en-GB" altLang="tr-TR" sz="2800" dirty="0" smtClean="0"/>
              <a:t> Out-of-Order</a:t>
            </a:r>
            <a:r>
              <a:rPr lang="tr-TR" altLang="tr-TR" sz="2800" dirty="0" smtClean="0"/>
              <a:t> </a:t>
            </a:r>
            <a:r>
              <a:rPr lang="en-GB" altLang="tr-TR" sz="2800" dirty="0" smtClean="0"/>
              <a:t>Completion </a:t>
            </a:r>
            <a:r>
              <a:rPr lang="en-GB" altLang="tr-TR" sz="2800" dirty="0" smtClean="0"/>
              <a:t>(Diagram)</a:t>
            </a:r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890" r="25052" b="43056"/>
          <a:stretch>
            <a:fillRect/>
          </a:stretch>
        </p:blipFill>
        <p:spPr bwMode="auto">
          <a:xfrm>
            <a:off x="863600" y="1066800"/>
            <a:ext cx="7696200" cy="332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8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4508500"/>
            <a:ext cx="8686800" cy="21971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2400" smtClean="0"/>
              <a:t>Out-of-order completion requires more complex instruction issue logic than in-order completion</a:t>
            </a:r>
          </a:p>
          <a:p>
            <a:pPr>
              <a:lnSpc>
                <a:spcPct val="80000"/>
              </a:lnSpc>
            </a:pPr>
            <a:r>
              <a:rPr lang="tr-TR" altLang="tr-TR" sz="2400" smtClean="0"/>
              <a:t>More difficult to deal with instruction interrupts and exceptions</a:t>
            </a:r>
          </a:p>
          <a:p>
            <a:pPr>
              <a:lnSpc>
                <a:spcPct val="80000"/>
              </a:lnSpc>
            </a:pPr>
            <a:r>
              <a:rPr lang="tr-TR" altLang="tr-TR" sz="2400" smtClean="0"/>
              <a:t>When an interrupt happens, instruction execution at the current point is suspended, to be resumed later</a:t>
            </a:r>
            <a:endParaRPr lang="en-GB" altLang="tr-TR" sz="24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23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26885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741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1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41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1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41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1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1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41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28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z="3200" dirty="0" smtClean="0"/>
              <a:t>Out-of-Order </a:t>
            </a:r>
            <a:r>
              <a:rPr lang="en-GB" altLang="tr-TR" sz="3200" dirty="0" smtClean="0"/>
              <a:t>Issue</a:t>
            </a:r>
            <a:r>
              <a:rPr lang="tr-TR" altLang="tr-TR" sz="3200" dirty="0" smtClean="0"/>
              <a:t> </a:t>
            </a:r>
            <a:r>
              <a:rPr lang="tr-TR" altLang="tr-TR" sz="3200" dirty="0" err="1" smtClean="0"/>
              <a:t>with</a:t>
            </a:r>
            <a:r>
              <a:rPr lang="tr-TR" altLang="tr-TR" sz="3200" dirty="0" smtClean="0"/>
              <a:t> </a:t>
            </a:r>
            <a:r>
              <a:rPr lang="en-GB" altLang="tr-TR" sz="3200" dirty="0" smtClean="0"/>
              <a:t>Out-of-Order </a:t>
            </a:r>
            <a:r>
              <a:rPr lang="en-GB" altLang="tr-TR" sz="3200" dirty="0" smtClean="0"/>
              <a:t>Completion</a:t>
            </a:r>
          </a:p>
        </p:txBody>
      </p:sp>
      <p:sp>
        <p:nvSpPr>
          <p:cNvPr id="174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066800"/>
            <a:ext cx="8352928" cy="54578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400" dirty="0" err="1" smtClean="0"/>
              <a:t>To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allow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out</a:t>
            </a:r>
            <a:r>
              <a:rPr lang="tr-TR" altLang="tr-TR" sz="2400" dirty="0" smtClean="0"/>
              <a:t>-of-</a:t>
            </a:r>
            <a:r>
              <a:rPr lang="tr-TR" altLang="tr-TR" sz="2400" dirty="0" err="1" smtClean="0"/>
              <a:t>order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issue</a:t>
            </a:r>
            <a:r>
              <a:rPr lang="tr-TR" altLang="tr-TR" sz="2400" dirty="0" smtClean="0"/>
              <a:t>, it is </a:t>
            </a:r>
            <a:r>
              <a:rPr lang="tr-TR" altLang="tr-TR" sz="2400" dirty="0" err="1" smtClean="0"/>
              <a:t>necessary</a:t>
            </a:r>
            <a:r>
              <a:rPr lang="tr-TR" altLang="tr-TR" sz="2400" dirty="0" smtClean="0"/>
              <a:t>...</a:t>
            </a:r>
          </a:p>
          <a:p>
            <a:pPr lvl="1">
              <a:lnSpc>
                <a:spcPct val="90000"/>
              </a:lnSpc>
            </a:pPr>
            <a:r>
              <a:rPr lang="tr-TR" altLang="tr-TR" sz="2000" dirty="0" err="1" smtClean="0"/>
              <a:t>to</a:t>
            </a:r>
            <a:r>
              <a:rPr lang="tr-TR" altLang="tr-TR" sz="2000" dirty="0" smtClean="0"/>
              <a:t> d</a:t>
            </a:r>
            <a:r>
              <a:rPr lang="en-GB" altLang="tr-TR" sz="2000" dirty="0" err="1" smtClean="0"/>
              <a:t>ecouple</a:t>
            </a:r>
            <a:r>
              <a:rPr lang="en-GB" altLang="tr-TR" sz="2000" dirty="0" smtClean="0"/>
              <a:t> decode pipeline from execution pipeline</a:t>
            </a:r>
            <a:endParaRPr lang="tr-TR" altLang="tr-TR" sz="2000" dirty="0" smtClean="0"/>
          </a:p>
          <a:p>
            <a:pPr lvl="2">
              <a:lnSpc>
                <a:spcPct val="90000"/>
              </a:lnSpc>
            </a:pPr>
            <a:r>
              <a:rPr lang="tr-TR" altLang="tr-TR" sz="1600" dirty="0" err="1" smtClean="0"/>
              <a:t>This</a:t>
            </a:r>
            <a:r>
              <a:rPr lang="tr-TR" altLang="tr-TR" sz="1600" dirty="0" smtClean="0"/>
              <a:t> is done </a:t>
            </a:r>
            <a:r>
              <a:rPr lang="tr-TR" altLang="tr-TR" sz="1600" dirty="0" err="1" smtClean="0"/>
              <a:t>with</a:t>
            </a:r>
            <a:r>
              <a:rPr lang="tr-TR" altLang="tr-TR" sz="1600" dirty="0" smtClean="0"/>
              <a:t> a </a:t>
            </a:r>
            <a:r>
              <a:rPr lang="tr-TR" altLang="tr-TR" sz="1600" dirty="0" err="1" smtClean="0"/>
              <a:t>buffer</a:t>
            </a:r>
            <a:r>
              <a:rPr lang="tr-TR" altLang="tr-TR" sz="1600" dirty="0" smtClean="0"/>
              <a:t> </a:t>
            </a:r>
            <a:r>
              <a:rPr lang="tr-TR" altLang="tr-TR" sz="1600" dirty="0" err="1" smtClean="0"/>
              <a:t>referred</a:t>
            </a:r>
            <a:r>
              <a:rPr lang="tr-TR" altLang="tr-TR" sz="1600" dirty="0" smtClean="0"/>
              <a:t> </a:t>
            </a:r>
            <a:r>
              <a:rPr lang="tr-TR" altLang="tr-TR" sz="1600" dirty="0" err="1" smtClean="0"/>
              <a:t>to</a:t>
            </a:r>
            <a:r>
              <a:rPr lang="tr-TR" altLang="tr-TR" sz="1600" dirty="0" smtClean="0"/>
              <a:t> as an </a:t>
            </a:r>
            <a:r>
              <a:rPr lang="tr-TR" altLang="tr-TR" sz="1600" dirty="0" err="1" smtClean="0">
                <a:solidFill>
                  <a:schemeClr val="accent1"/>
                </a:solidFill>
              </a:rPr>
              <a:t>instruction</a:t>
            </a:r>
            <a:r>
              <a:rPr lang="tr-TR" altLang="tr-TR" sz="1600" dirty="0" smtClean="0">
                <a:solidFill>
                  <a:schemeClr val="accent1"/>
                </a:solidFill>
              </a:rPr>
              <a:t> </a:t>
            </a:r>
            <a:r>
              <a:rPr lang="tr-TR" altLang="tr-TR" sz="1600" dirty="0" err="1" smtClean="0">
                <a:solidFill>
                  <a:schemeClr val="accent1"/>
                </a:solidFill>
              </a:rPr>
              <a:t>window</a:t>
            </a:r>
            <a:endParaRPr lang="tr-TR" altLang="tr-TR" sz="1600" dirty="0" smtClean="0">
              <a:solidFill>
                <a:schemeClr val="accent1"/>
              </a:solidFill>
            </a:endParaRPr>
          </a:p>
          <a:p>
            <a:pPr lvl="1">
              <a:lnSpc>
                <a:spcPct val="90000"/>
              </a:lnSpc>
            </a:pPr>
            <a:r>
              <a:rPr lang="tr-TR" altLang="tr-TR" sz="2000" dirty="0" err="1" smtClean="0"/>
              <a:t>After</a:t>
            </a:r>
            <a:r>
              <a:rPr lang="tr-TR" altLang="tr-TR" sz="2000" dirty="0" smtClean="0"/>
              <a:t> a </a:t>
            </a:r>
            <a:r>
              <a:rPr lang="tr-TR" altLang="tr-TR" sz="2000" dirty="0" err="1" smtClean="0"/>
              <a:t>processor</a:t>
            </a:r>
            <a:r>
              <a:rPr lang="tr-TR" altLang="tr-TR" sz="2000" dirty="0" smtClean="0"/>
              <a:t> has </a:t>
            </a:r>
            <a:r>
              <a:rPr lang="tr-TR" altLang="tr-TR" sz="2000" dirty="0" err="1" smtClean="0"/>
              <a:t>finished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decoding</a:t>
            </a:r>
            <a:r>
              <a:rPr lang="tr-TR" altLang="tr-TR" sz="2000" dirty="0" smtClean="0"/>
              <a:t> an </a:t>
            </a:r>
            <a:r>
              <a:rPr lang="tr-TR" altLang="tr-TR" sz="2000" dirty="0" err="1" smtClean="0"/>
              <a:t>instruction</a:t>
            </a:r>
            <a:r>
              <a:rPr lang="tr-TR" altLang="tr-TR" sz="2000" dirty="0" smtClean="0"/>
              <a:t>, it is </a:t>
            </a:r>
            <a:r>
              <a:rPr lang="tr-TR" altLang="tr-TR" sz="2000" dirty="0" err="1" smtClean="0"/>
              <a:t>placed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into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instruction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window</a:t>
            </a:r>
            <a:r>
              <a:rPr lang="tr-TR" altLang="tr-TR" sz="20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GB" altLang="tr-TR" sz="2000" dirty="0" smtClean="0"/>
              <a:t>Since instructions have been decoded, processor can look ahead</a:t>
            </a:r>
          </a:p>
          <a:p>
            <a:pPr>
              <a:lnSpc>
                <a:spcPct val="90000"/>
              </a:lnSpc>
            </a:pPr>
            <a:r>
              <a:rPr lang="tr-TR" altLang="tr-TR" sz="2400" dirty="0" err="1" smtClean="0"/>
              <a:t>Processor</a:t>
            </a:r>
            <a:r>
              <a:rPr lang="tr-TR" altLang="tr-TR" sz="2400" dirty="0" smtClean="0"/>
              <a:t> c</a:t>
            </a:r>
            <a:r>
              <a:rPr lang="en-GB" altLang="tr-TR" sz="2400" dirty="0" smtClean="0"/>
              <a:t>an continue to fetch and decode </a:t>
            </a:r>
            <a:r>
              <a:rPr lang="tr-TR" altLang="tr-TR" sz="2400" dirty="0" err="1" smtClean="0"/>
              <a:t>new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instructions</a:t>
            </a:r>
            <a:r>
              <a:rPr lang="tr-TR" altLang="tr-TR" sz="2400" dirty="0" smtClean="0"/>
              <a:t> </a:t>
            </a:r>
            <a:r>
              <a:rPr lang="en-GB" altLang="tr-TR" sz="2400" dirty="0" smtClean="0"/>
              <a:t>until </a:t>
            </a:r>
            <a:r>
              <a:rPr lang="en-GB" altLang="tr-TR" sz="2400" dirty="0" err="1" smtClean="0"/>
              <a:t>th</a:t>
            </a:r>
            <a:r>
              <a:rPr lang="tr-TR" altLang="tr-TR" sz="2400" dirty="0" smtClean="0"/>
              <a:t>is </a:t>
            </a:r>
            <a:r>
              <a:rPr lang="tr-TR" altLang="tr-TR" sz="2400" dirty="0" err="1" smtClean="0"/>
              <a:t>buffer</a:t>
            </a:r>
            <a:r>
              <a:rPr lang="en-GB" altLang="tr-TR" sz="2400" dirty="0" smtClean="0"/>
              <a:t> is full</a:t>
            </a:r>
          </a:p>
          <a:p>
            <a:pPr>
              <a:lnSpc>
                <a:spcPct val="90000"/>
              </a:lnSpc>
            </a:pPr>
            <a:r>
              <a:rPr lang="en-GB" altLang="tr-TR" sz="2400" dirty="0" smtClean="0"/>
              <a:t>When a functional unit becomes available </a:t>
            </a:r>
            <a:r>
              <a:rPr lang="tr-TR" altLang="tr-TR" sz="2400" dirty="0" smtClean="0"/>
              <a:t>in </a:t>
            </a:r>
            <a:r>
              <a:rPr lang="tr-TR" altLang="tr-TR" sz="2400" dirty="0" err="1" smtClean="0"/>
              <a:t>the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execution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stage</a:t>
            </a:r>
            <a:r>
              <a:rPr lang="tr-TR" altLang="tr-TR" sz="2400" dirty="0" smtClean="0"/>
              <a:t>, </a:t>
            </a:r>
            <a:r>
              <a:rPr lang="en-GB" altLang="tr-TR" sz="2400" dirty="0" smtClean="0"/>
              <a:t>an instruction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from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the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instruction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window</a:t>
            </a:r>
            <a:r>
              <a:rPr lang="en-GB" altLang="tr-TR" sz="2400" dirty="0" smtClean="0"/>
              <a:t> </a:t>
            </a:r>
            <a:r>
              <a:rPr lang="tr-TR" altLang="tr-TR" sz="2400" dirty="0" err="1" smtClean="0"/>
              <a:t>may</a:t>
            </a:r>
            <a:r>
              <a:rPr lang="en-GB" altLang="tr-TR" sz="2400" dirty="0" smtClean="0"/>
              <a:t> be </a:t>
            </a:r>
            <a:r>
              <a:rPr lang="tr-TR" altLang="tr-TR" sz="2400" dirty="0" err="1" smtClean="0"/>
              <a:t>issued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to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the</a:t>
            </a:r>
            <a:r>
              <a:rPr lang="tr-TR" altLang="tr-TR" sz="2400" dirty="0" smtClean="0"/>
              <a:t> </a:t>
            </a:r>
            <a:r>
              <a:rPr lang="en-GB" altLang="tr-TR" sz="2400" dirty="0" err="1" smtClean="0"/>
              <a:t>execu</a:t>
            </a:r>
            <a:r>
              <a:rPr lang="tr-TR" altLang="tr-TR" sz="2400" dirty="0" smtClean="0"/>
              <a:t>te </a:t>
            </a:r>
            <a:r>
              <a:rPr lang="tr-TR" altLang="tr-TR" sz="2400" dirty="0" err="1" smtClean="0"/>
              <a:t>stage</a:t>
            </a:r>
            <a:endParaRPr lang="en-GB" altLang="tr-TR" sz="2400" dirty="0" smtClean="0"/>
          </a:p>
          <a:p>
            <a:pPr>
              <a:lnSpc>
                <a:spcPct val="90000"/>
              </a:lnSpc>
            </a:pPr>
            <a:r>
              <a:rPr lang="tr-TR" altLang="tr-TR" sz="2400" dirty="0" err="1" smtClean="0"/>
              <a:t>Any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instruction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may</a:t>
            </a:r>
            <a:r>
              <a:rPr lang="tr-TR" altLang="tr-TR" sz="2400" dirty="0" smtClean="0"/>
              <a:t> be </a:t>
            </a:r>
            <a:r>
              <a:rPr lang="tr-TR" altLang="tr-TR" sz="2400" dirty="0" err="1" smtClean="0"/>
              <a:t>issued</a:t>
            </a:r>
            <a:r>
              <a:rPr lang="tr-TR" altLang="tr-TR" sz="2400" dirty="0" smtClean="0"/>
              <a:t>, </a:t>
            </a:r>
            <a:r>
              <a:rPr lang="tr-TR" altLang="tr-TR" sz="2400" dirty="0" err="1" smtClean="0"/>
              <a:t>provided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that</a:t>
            </a:r>
            <a:r>
              <a:rPr lang="tr-TR" altLang="tr-TR" sz="2400" dirty="0" smtClean="0"/>
              <a:t>...</a:t>
            </a:r>
          </a:p>
          <a:p>
            <a:pPr lvl="1">
              <a:lnSpc>
                <a:spcPct val="90000"/>
              </a:lnSpc>
            </a:pPr>
            <a:r>
              <a:rPr lang="tr-TR" altLang="tr-TR" sz="2000" dirty="0" smtClean="0"/>
              <a:t>it </a:t>
            </a:r>
            <a:r>
              <a:rPr lang="tr-TR" altLang="tr-TR" sz="2000" dirty="0" err="1" smtClean="0"/>
              <a:t>needs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the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particular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functional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unit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that</a:t>
            </a:r>
            <a:r>
              <a:rPr lang="tr-TR" altLang="tr-TR" sz="2000" dirty="0" smtClean="0"/>
              <a:t> is </a:t>
            </a:r>
            <a:r>
              <a:rPr lang="tr-TR" altLang="tr-TR" sz="2000" dirty="0" err="1" smtClean="0"/>
              <a:t>available</a:t>
            </a:r>
            <a:endParaRPr lang="tr-TR" altLang="tr-TR" sz="2000" dirty="0" smtClean="0"/>
          </a:p>
          <a:p>
            <a:pPr lvl="1">
              <a:lnSpc>
                <a:spcPct val="90000"/>
              </a:lnSpc>
            </a:pPr>
            <a:r>
              <a:rPr lang="tr-TR" altLang="tr-TR" sz="2000" dirty="0" err="1" smtClean="0"/>
              <a:t>no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conflict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or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dependencies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block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this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instruction</a:t>
            </a:r>
            <a:endParaRPr lang="tr-TR" altLang="tr-TR" sz="2000" dirty="0" smtClean="0"/>
          </a:p>
          <a:p>
            <a:pPr>
              <a:lnSpc>
                <a:spcPct val="90000"/>
              </a:lnSpc>
            </a:pPr>
            <a:r>
              <a:rPr lang="tr-TR" altLang="tr-TR" sz="2400" dirty="0" err="1" smtClean="0"/>
              <a:t>Next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slide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illustrates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this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policy</a:t>
            </a:r>
            <a:endParaRPr lang="en-GB" altLang="tr-TR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24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91835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3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3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3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3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3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3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3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3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43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3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3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43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43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43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43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43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43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43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43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43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743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43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43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43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43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43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743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43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43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743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87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z="2800" dirty="0" smtClean="0"/>
              <a:t>Out-of-Order Issue Out-of-Order Completion (Diagram)</a:t>
            </a:r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667" r="6195" b="11111"/>
          <a:stretch>
            <a:fillRect/>
          </a:stretch>
        </p:blipFill>
        <p:spPr bwMode="auto">
          <a:xfrm>
            <a:off x="809044" y="1251290"/>
            <a:ext cx="7939420" cy="2251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59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7544" y="3606800"/>
            <a:ext cx="8280920" cy="2917825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400" dirty="0" smtClean="0"/>
              <a:t>2 </a:t>
            </a:r>
            <a:r>
              <a:rPr lang="tr-TR" altLang="tr-TR" sz="2400" dirty="0" err="1" smtClean="0"/>
              <a:t>instructions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fetched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into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the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decode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stage</a:t>
            </a:r>
            <a:endParaRPr lang="tr-TR" altLang="tr-TR" sz="2400" dirty="0" smtClean="0"/>
          </a:p>
          <a:p>
            <a:pPr>
              <a:lnSpc>
                <a:spcPct val="90000"/>
              </a:lnSpc>
            </a:pPr>
            <a:r>
              <a:rPr lang="tr-TR" altLang="tr-TR" sz="2400" dirty="0" smtClean="0"/>
              <a:t>2 </a:t>
            </a:r>
            <a:r>
              <a:rPr lang="tr-TR" altLang="tr-TR" sz="2400" dirty="0" err="1" smtClean="0"/>
              <a:t>instructions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move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to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the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instruction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window</a:t>
            </a:r>
            <a:endParaRPr lang="tr-TR" altLang="tr-TR" sz="2400" dirty="0" smtClean="0"/>
          </a:p>
          <a:p>
            <a:pPr>
              <a:lnSpc>
                <a:spcPct val="90000"/>
              </a:lnSpc>
            </a:pPr>
            <a:r>
              <a:rPr lang="tr-TR" altLang="tr-TR" sz="2400" dirty="0" err="1" smtClean="0"/>
              <a:t>It</a:t>
            </a:r>
            <a:r>
              <a:rPr lang="tr-TR" altLang="tr-TR" sz="2400" dirty="0" smtClean="0"/>
              <a:t> is </a:t>
            </a:r>
            <a:r>
              <a:rPr lang="tr-TR" altLang="tr-TR" sz="2400" dirty="0" err="1" smtClean="0"/>
              <a:t>possible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to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issue</a:t>
            </a:r>
            <a:r>
              <a:rPr lang="tr-TR" altLang="tr-TR" sz="2400" dirty="0" smtClean="0"/>
              <a:t> </a:t>
            </a:r>
            <a:r>
              <a:rPr lang="tr-TR" altLang="tr-TR" sz="2400" dirty="0" smtClean="0">
                <a:solidFill>
                  <a:schemeClr val="accent1"/>
                </a:solidFill>
              </a:rPr>
              <a:t>I6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ahead</a:t>
            </a:r>
            <a:r>
              <a:rPr lang="tr-TR" altLang="tr-TR" sz="2400" dirty="0" smtClean="0"/>
              <a:t> of </a:t>
            </a:r>
            <a:r>
              <a:rPr lang="tr-TR" altLang="tr-TR" sz="2400" dirty="0" smtClean="0">
                <a:solidFill>
                  <a:schemeClr val="accent1"/>
                </a:solidFill>
              </a:rPr>
              <a:t>I5</a:t>
            </a:r>
            <a:r>
              <a:rPr lang="tr-TR" altLang="tr-TR" sz="2400" dirty="0" smtClean="0"/>
              <a:t> (</a:t>
            </a:r>
            <a:r>
              <a:rPr lang="tr-TR" altLang="tr-TR" sz="2400" dirty="0" smtClean="0">
                <a:solidFill>
                  <a:schemeClr val="accent1"/>
                </a:solidFill>
              </a:rPr>
              <a:t>I6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does</a:t>
            </a:r>
            <a:r>
              <a:rPr lang="tr-TR" altLang="tr-TR" sz="2400" dirty="0" smtClean="0"/>
              <a:t> not </a:t>
            </a:r>
            <a:r>
              <a:rPr lang="tr-TR" altLang="tr-TR" sz="2400" dirty="0" err="1" smtClean="0"/>
              <a:t>depend</a:t>
            </a:r>
            <a:r>
              <a:rPr lang="tr-TR" altLang="tr-TR" sz="2400" dirty="0" smtClean="0"/>
              <a:t> on </a:t>
            </a:r>
            <a:r>
              <a:rPr lang="tr-TR" altLang="tr-TR" sz="2400" dirty="0" smtClean="0">
                <a:solidFill>
                  <a:schemeClr val="accent1"/>
                </a:solidFill>
              </a:rPr>
              <a:t>I5</a:t>
            </a:r>
            <a:r>
              <a:rPr lang="tr-TR" altLang="tr-TR" sz="24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tr-TR" altLang="tr-TR" sz="2400" dirty="0" err="1" smtClean="0"/>
              <a:t>One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cycle</a:t>
            </a:r>
            <a:r>
              <a:rPr lang="tr-TR" altLang="tr-TR" sz="2400" dirty="0" smtClean="0"/>
              <a:t> is </a:t>
            </a:r>
            <a:r>
              <a:rPr lang="tr-TR" altLang="tr-TR" sz="2400" dirty="0" err="1" smtClean="0"/>
              <a:t>saved</a:t>
            </a:r>
            <a:endParaRPr lang="tr-TR" altLang="tr-TR" sz="2400" dirty="0" smtClean="0"/>
          </a:p>
          <a:p>
            <a:pPr>
              <a:lnSpc>
                <a:spcPct val="90000"/>
              </a:lnSpc>
            </a:pPr>
            <a:r>
              <a:rPr lang="tr-TR" altLang="tr-TR" sz="2400" dirty="0" err="1" smtClean="0"/>
              <a:t>Window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implies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that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the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processor</a:t>
            </a:r>
            <a:r>
              <a:rPr lang="tr-TR" altLang="tr-TR" sz="2400" dirty="0" smtClean="0"/>
              <a:t> has </a:t>
            </a:r>
            <a:r>
              <a:rPr lang="tr-TR" altLang="tr-TR" sz="2400" dirty="0" err="1" smtClean="0"/>
              <a:t>sufficient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information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about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that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instruction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to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decide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when</a:t>
            </a:r>
            <a:r>
              <a:rPr lang="tr-TR" altLang="tr-TR" sz="2400" dirty="0" smtClean="0"/>
              <a:t> it can be </a:t>
            </a:r>
            <a:r>
              <a:rPr lang="tr-TR" altLang="tr-TR" sz="2400" dirty="0" err="1" smtClean="0"/>
              <a:t>issued</a:t>
            </a:r>
            <a:r>
              <a:rPr lang="tr-TR" altLang="tr-TR" sz="2400" dirty="0" smtClean="0"/>
              <a:t> </a:t>
            </a:r>
            <a:endParaRPr lang="en-GB" altLang="tr-TR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25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7200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745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5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45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5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5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45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5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5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45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5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5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45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45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45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45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592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mtClean="0"/>
              <a:t>Antidependency</a:t>
            </a:r>
          </a:p>
        </p:txBody>
      </p:sp>
      <p:sp>
        <p:nvSpPr>
          <p:cNvPr id="174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400" dirty="0" smtClean="0"/>
              <a:t>An </a:t>
            </a:r>
            <a:r>
              <a:rPr lang="tr-TR" altLang="tr-TR" sz="2400" dirty="0" err="1" smtClean="0"/>
              <a:t>instruction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cannot</a:t>
            </a:r>
            <a:r>
              <a:rPr lang="tr-TR" altLang="tr-TR" sz="2400" dirty="0" smtClean="0"/>
              <a:t> be </a:t>
            </a:r>
            <a:r>
              <a:rPr lang="tr-TR" altLang="tr-TR" sz="2400" dirty="0" err="1" smtClean="0"/>
              <a:t>issued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if</a:t>
            </a:r>
            <a:r>
              <a:rPr lang="tr-TR" altLang="tr-TR" sz="2400" dirty="0" smtClean="0"/>
              <a:t> it </a:t>
            </a:r>
            <a:r>
              <a:rPr lang="tr-TR" altLang="tr-TR" sz="2400" dirty="0" err="1" smtClean="0"/>
              <a:t>violates</a:t>
            </a:r>
            <a:r>
              <a:rPr lang="tr-TR" altLang="tr-TR" sz="2400" dirty="0" smtClean="0"/>
              <a:t> a </a:t>
            </a:r>
            <a:r>
              <a:rPr lang="tr-TR" altLang="tr-TR" sz="2400" dirty="0" err="1" smtClean="0"/>
              <a:t>dependency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or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conflict</a:t>
            </a:r>
            <a:endParaRPr lang="tr-TR" altLang="tr-TR" sz="2400" dirty="0" smtClean="0"/>
          </a:p>
          <a:p>
            <a:pPr>
              <a:lnSpc>
                <a:spcPct val="90000"/>
              </a:lnSpc>
            </a:pPr>
            <a:r>
              <a:rPr lang="tr-TR" altLang="tr-TR" sz="2400" dirty="0" smtClean="0"/>
              <a:t>In </a:t>
            </a:r>
            <a:r>
              <a:rPr lang="tr-TR" altLang="tr-TR" sz="2400" dirty="0" err="1" smtClean="0"/>
              <a:t>out</a:t>
            </a:r>
            <a:r>
              <a:rPr lang="tr-TR" altLang="tr-TR" sz="2400" dirty="0" smtClean="0"/>
              <a:t>-of-</a:t>
            </a:r>
            <a:r>
              <a:rPr lang="tr-TR" altLang="tr-TR" sz="2400" dirty="0" err="1" smtClean="0"/>
              <a:t>order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issue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with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out</a:t>
            </a:r>
            <a:r>
              <a:rPr lang="tr-TR" altLang="tr-TR" sz="2400" dirty="0" smtClean="0"/>
              <a:t>-of-</a:t>
            </a:r>
            <a:r>
              <a:rPr lang="tr-TR" altLang="tr-TR" sz="2400" dirty="0" err="1" smtClean="0"/>
              <a:t>order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completion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policy</a:t>
            </a:r>
            <a:r>
              <a:rPr lang="tr-TR" altLang="tr-TR" sz="2400" dirty="0" smtClean="0"/>
              <a:t>, </a:t>
            </a:r>
            <a:r>
              <a:rPr lang="tr-TR" altLang="tr-TR" sz="2400" dirty="0" err="1" smtClean="0"/>
              <a:t>more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instructions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are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available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for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issuing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reducing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the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possibility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that</a:t>
            </a:r>
            <a:r>
              <a:rPr lang="tr-TR" altLang="tr-TR" sz="2400" dirty="0" smtClean="0"/>
              <a:t> a </a:t>
            </a:r>
            <a:r>
              <a:rPr lang="tr-TR" altLang="tr-TR" sz="2400" dirty="0" err="1" smtClean="0"/>
              <a:t>pipeline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stage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will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have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to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stall</a:t>
            </a:r>
            <a:endParaRPr lang="tr-TR" altLang="tr-TR" sz="2400" dirty="0" smtClean="0"/>
          </a:p>
          <a:p>
            <a:pPr>
              <a:lnSpc>
                <a:spcPct val="90000"/>
              </a:lnSpc>
            </a:pPr>
            <a:r>
              <a:rPr lang="tr-TR" altLang="tr-TR" sz="2800" dirty="0" err="1" smtClean="0">
                <a:solidFill>
                  <a:schemeClr val="accent1"/>
                </a:solidFill>
              </a:rPr>
              <a:t>Antidepencency</a:t>
            </a:r>
            <a:r>
              <a:rPr lang="tr-TR" altLang="tr-TR" sz="2800" dirty="0" smtClean="0"/>
              <a:t> (</a:t>
            </a:r>
            <a:r>
              <a:rPr lang="tr-TR" altLang="tr-TR" sz="2800" dirty="0" err="1" smtClean="0">
                <a:solidFill>
                  <a:schemeClr val="accent1"/>
                </a:solidFill>
              </a:rPr>
              <a:t>read</a:t>
            </a:r>
            <a:r>
              <a:rPr lang="en-GB" altLang="tr-TR" sz="2800" dirty="0" smtClean="0">
                <a:solidFill>
                  <a:schemeClr val="accent1"/>
                </a:solidFill>
              </a:rPr>
              <a:t>-write dependency</a:t>
            </a:r>
            <a:r>
              <a:rPr lang="tr-TR" altLang="tr-TR" sz="2800" dirty="0" smtClean="0"/>
              <a:t>) </a:t>
            </a:r>
            <a:r>
              <a:rPr lang="tr-TR" altLang="tr-TR" sz="2800" dirty="0" err="1" smtClean="0"/>
              <a:t>arises</a:t>
            </a:r>
            <a:endParaRPr lang="en-GB" altLang="tr-TR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400" dirty="0" smtClean="0"/>
              <a:t>	</a:t>
            </a:r>
            <a:r>
              <a:rPr lang="tr-TR" altLang="tr-TR" sz="2400" dirty="0" smtClean="0">
                <a:solidFill>
                  <a:srgbClr val="0000CC"/>
                </a:solidFill>
              </a:rPr>
              <a:t>	</a:t>
            </a:r>
            <a:r>
              <a:rPr lang="en-GB" altLang="tr-TR" sz="2000" dirty="0" smtClean="0">
                <a:solidFill>
                  <a:srgbClr val="FF00FF"/>
                </a:solidFill>
              </a:rPr>
              <a:t>I1:</a:t>
            </a:r>
            <a:r>
              <a:rPr lang="tr-TR" altLang="tr-TR" sz="2000" dirty="0" smtClean="0">
                <a:solidFill>
                  <a:srgbClr val="0000CC"/>
                </a:solidFill>
              </a:rPr>
              <a:t> </a:t>
            </a:r>
            <a:r>
              <a:rPr lang="en-GB" altLang="tr-TR" sz="2000" dirty="0" smtClean="0">
                <a:solidFill>
                  <a:srgbClr val="0000CC"/>
                </a:solidFill>
              </a:rPr>
              <a:t>R3 </a:t>
            </a:r>
            <a:r>
              <a:rPr lang="tr-TR" altLang="tr-TR" sz="2000" dirty="0" smtClean="0">
                <a:solidFill>
                  <a:srgbClr val="0000CC"/>
                </a:solidFill>
                <a:sym typeface="Wingdings" panose="05000000000000000000" pitchFamily="2" charset="2"/>
              </a:rPr>
              <a:t></a:t>
            </a:r>
            <a:r>
              <a:rPr lang="en-GB" altLang="tr-TR" sz="2000" dirty="0" smtClean="0">
                <a:solidFill>
                  <a:srgbClr val="0000CC"/>
                </a:solidFill>
              </a:rPr>
              <a:t> R3 + R5 </a:t>
            </a:r>
            <a:endParaRPr lang="tr-TR" altLang="tr-TR" sz="2000" dirty="0" smtClean="0">
              <a:solidFill>
                <a:srgbClr val="0000CC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000" dirty="0" smtClean="0">
                <a:solidFill>
                  <a:srgbClr val="0000CC"/>
                </a:solidFill>
              </a:rPr>
              <a:t>		</a:t>
            </a:r>
            <a:r>
              <a:rPr lang="en-GB" altLang="tr-TR" sz="2000" dirty="0" smtClean="0">
                <a:solidFill>
                  <a:srgbClr val="FF00FF"/>
                </a:solidFill>
              </a:rPr>
              <a:t>I2:</a:t>
            </a:r>
            <a:r>
              <a:rPr lang="tr-TR" altLang="tr-TR" sz="2000" dirty="0" smtClean="0">
                <a:solidFill>
                  <a:srgbClr val="0000CC"/>
                </a:solidFill>
              </a:rPr>
              <a:t> </a:t>
            </a:r>
            <a:r>
              <a:rPr lang="en-GB" altLang="tr-TR" sz="2000" dirty="0" smtClean="0">
                <a:solidFill>
                  <a:srgbClr val="0000CC"/>
                </a:solidFill>
              </a:rPr>
              <a:t>R4 </a:t>
            </a:r>
            <a:r>
              <a:rPr lang="tr-TR" altLang="tr-TR" sz="2000" dirty="0" smtClean="0">
                <a:solidFill>
                  <a:srgbClr val="0000CC"/>
                </a:solidFill>
                <a:sym typeface="Wingdings" panose="05000000000000000000" pitchFamily="2" charset="2"/>
              </a:rPr>
              <a:t></a:t>
            </a:r>
            <a:r>
              <a:rPr lang="en-GB" altLang="tr-TR" sz="2000" dirty="0" smtClean="0">
                <a:solidFill>
                  <a:srgbClr val="0000CC"/>
                </a:solidFill>
              </a:rPr>
              <a:t> R3 + 1</a:t>
            </a:r>
            <a:r>
              <a:rPr lang="tr-TR" altLang="tr-TR" sz="2000" dirty="0" smtClean="0">
                <a:solidFill>
                  <a:srgbClr val="0000CC"/>
                </a:solidFill>
              </a:rPr>
              <a:t>		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000" dirty="0" smtClean="0">
                <a:solidFill>
                  <a:srgbClr val="0000CC"/>
                </a:solidFill>
              </a:rPr>
              <a:t>		</a:t>
            </a:r>
            <a:r>
              <a:rPr lang="en-GB" altLang="tr-TR" sz="2000" dirty="0" smtClean="0">
                <a:solidFill>
                  <a:srgbClr val="FF00FF"/>
                </a:solidFill>
              </a:rPr>
              <a:t>I3:</a:t>
            </a:r>
            <a:r>
              <a:rPr lang="tr-TR" altLang="tr-TR" sz="2000" dirty="0" smtClean="0">
                <a:solidFill>
                  <a:srgbClr val="0000CC"/>
                </a:solidFill>
              </a:rPr>
              <a:t> </a:t>
            </a:r>
            <a:r>
              <a:rPr lang="en-GB" altLang="tr-TR" sz="2000" dirty="0" smtClean="0">
                <a:solidFill>
                  <a:srgbClr val="0000CC"/>
                </a:solidFill>
              </a:rPr>
              <a:t>R3 </a:t>
            </a:r>
            <a:r>
              <a:rPr lang="tr-TR" altLang="tr-TR" sz="2000" dirty="0" smtClean="0">
                <a:solidFill>
                  <a:srgbClr val="0000CC"/>
                </a:solidFill>
                <a:sym typeface="Wingdings" panose="05000000000000000000" pitchFamily="2" charset="2"/>
              </a:rPr>
              <a:t></a:t>
            </a:r>
            <a:r>
              <a:rPr lang="en-GB" altLang="tr-TR" sz="2000" dirty="0" smtClean="0">
                <a:solidFill>
                  <a:srgbClr val="0000CC"/>
                </a:solidFill>
              </a:rPr>
              <a:t> R5 + 1</a:t>
            </a:r>
            <a:endParaRPr lang="tr-TR" altLang="tr-TR" sz="2000" dirty="0" smtClean="0">
              <a:solidFill>
                <a:srgbClr val="0000CC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000" dirty="0" smtClean="0"/>
              <a:t>	</a:t>
            </a:r>
            <a:r>
              <a:rPr lang="tr-TR" altLang="tr-TR" sz="2000" dirty="0" smtClean="0">
                <a:solidFill>
                  <a:srgbClr val="0000CC"/>
                </a:solidFill>
              </a:rPr>
              <a:t>	</a:t>
            </a:r>
            <a:r>
              <a:rPr lang="en-GB" altLang="tr-TR" sz="2000" dirty="0" smtClean="0">
                <a:solidFill>
                  <a:srgbClr val="FF00FF"/>
                </a:solidFill>
              </a:rPr>
              <a:t>I</a:t>
            </a:r>
            <a:r>
              <a:rPr lang="tr-TR" altLang="tr-TR" sz="2000" dirty="0" smtClean="0">
                <a:solidFill>
                  <a:srgbClr val="FF00FF"/>
                </a:solidFill>
              </a:rPr>
              <a:t>4</a:t>
            </a:r>
            <a:r>
              <a:rPr lang="en-GB" altLang="tr-TR" sz="2000" dirty="0" smtClean="0">
                <a:solidFill>
                  <a:srgbClr val="FF00FF"/>
                </a:solidFill>
              </a:rPr>
              <a:t>:</a:t>
            </a:r>
            <a:r>
              <a:rPr lang="tr-TR" altLang="tr-TR" sz="2000" dirty="0" smtClean="0">
                <a:solidFill>
                  <a:srgbClr val="0000CC"/>
                </a:solidFill>
              </a:rPr>
              <a:t> </a:t>
            </a:r>
            <a:r>
              <a:rPr lang="en-GB" altLang="tr-TR" sz="2000" dirty="0" smtClean="0">
                <a:solidFill>
                  <a:srgbClr val="0000CC"/>
                </a:solidFill>
              </a:rPr>
              <a:t>R</a:t>
            </a:r>
            <a:r>
              <a:rPr lang="tr-TR" altLang="tr-TR" sz="2000" dirty="0" smtClean="0">
                <a:solidFill>
                  <a:srgbClr val="0000CC"/>
                </a:solidFill>
              </a:rPr>
              <a:t>7</a:t>
            </a:r>
            <a:r>
              <a:rPr lang="en-GB" altLang="tr-TR" sz="2000" dirty="0" smtClean="0">
                <a:solidFill>
                  <a:srgbClr val="0000CC"/>
                </a:solidFill>
              </a:rPr>
              <a:t> </a:t>
            </a:r>
            <a:r>
              <a:rPr lang="tr-TR" altLang="tr-TR" sz="2000" dirty="0" smtClean="0">
                <a:solidFill>
                  <a:srgbClr val="0000CC"/>
                </a:solidFill>
                <a:sym typeface="Wingdings" panose="05000000000000000000" pitchFamily="2" charset="2"/>
              </a:rPr>
              <a:t></a:t>
            </a:r>
            <a:r>
              <a:rPr lang="en-GB" altLang="tr-TR" sz="2000" dirty="0" smtClean="0">
                <a:solidFill>
                  <a:srgbClr val="0000CC"/>
                </a:solidFill>
              </a:rPr>
              <a:t> R3 + R</a:t>
            </a:r>
            <a:r>
              <a:rPr lang="tr-TR" altLang="tr-TR" sz="2000" dirty="0" smtClean="0">
                <a:solidFill>
                  <a:srgbClr val="0000CC"/>
                </a:solidFill>
              </a:rPr>
              <a:t>4</a:t>
            </a:r>
            <a:r>
              <a:rPr lang="en-GB" altLang="tr-TR" sz="2000" dirty="0" smtClean="0">
                <a:solidFill>
                  <a:srgbClr val="0000CC"/>
                </a:solidFill>
              </a:rPr>
              <a:t>   </a:t>
            </a:r>
            <a:r>
              <a:rPr lang="en-GB" altLang="tr-TR" sz="2400" dirty="0" smtClean="0">
                <a:solidFill>
                  <a:srgbClr val="0000CC"/>
                </a:solidFill>
              </a:rPr>
              <a:t> </a:t>
            </a:r>
            <a:endParaRPr lang="tr-TR" altLang="tr-TR" sz="2400" dirty="0" smtClean="0">
              <a:solidFill>
                <a:srgbClr val="0000CC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GB" altLang="tr-TR" sz="2000" dirty="0" smtClean="0">
                <a:solidFill>
                  <a:schemeClr val="accent1"/>
                </a:solidFill>
              </a:rPr>
              <a:t>I3</a:t>
            </a:r>
            <a:r>
              <a:rPr lang="en-GB" altLang="tr-TR" sz="2000" dirty="0" smtClean="0"/>
              <a:t> cannot complete </a:t>
            </a:r>
            <a:r>
              <a:rPr lang="tr-TR" altLang="tr-TR" sz="2000" dirty="0" err="1" smtClean="0"/>
              <a:t>execution</a:t>
            </a:r>
            <a:r>
              <a:rPr lang="tr-TR" altLang="tr-TR" sz="2000" dirty="0" smtClean="0"/>
              <a:t> </a:t>
            </a:r>
            <a:r>
              <a:rPr lang="en-GB" altLang="tr-TR" sz="2000" dirty="0" smtClean="0"/>
              <a:t>before </a:t>
            </a:r>
            <a:r>
              <a:rPr lang="en-GB" altLang="tr-TR" sz="2000" dirty="0" smtClean="0">
                <a:solidFill>
                  <a:schemeClr val="accent1"/>
                </a:solidFill>
              </a:rPr>
              <a:t>I2</a:t>
            </a:r>
            <a:r>
              <a:rPr lang="en-GB" altLang="tr-TR" sz="2000" dirty="0" smtClean="0"/>
              <a:t> starts as </a:t>
            </a:r>
            <a:r>
              <a:rPr lang="en-GB" altLang="tr-TR" sz="2000" dirty="0" smtClean="0">
                <a:solidFill>
                  <a:schemeClr val="accent1"/>
                </a:solidFill>
              </a:rPr>
              <a:t>I2</a:t>
            </a:r>
            <a:r>
              <a:rPr lang="en-GB" altLang="tr-TR" sz="2000" dirty="0" smtClean="0"/>
              <a:t> needs a value in </a:t>
            </a:r>
            <a:r>
              <a:rPr lang="en-GB" altLang="tr-TR" sz="2000" dirty="0" smtClean="0">
                <a:solidFill>
                  <a:schemeClr val="accent1"/>
                </a:solidFill>
              </a:rPr>
              <a:t>R3 </a:t>
            </a:r>
            <a:r>
              <a:rPr lang="en-GB" altLang="tr-TR" sz="2000" dirty="0" smtClean="0"/>
              <a:t>and </a:t>
            </a:r>
            <a:r>
              <a:rPr lang="en-GB" altLang="tr-TR" sz="2000" dirty="0" smtClean="0">
                <a:solidFill>
                  <a:schemeClr val="accent1"/>
                </a:solidFill>
              </a:rPr>
              <a:t>I3</a:t>
            </a:r>
            <a:r>
              <a:rPr lang="en-GB" altLang="tr-TR" sz="2000" dirty="0" smtClean="0"/>
              <a:t> changes </a:t>
            </a:r>
            <a:r>
              <a:rPr lang="en-GB" altLang="tr-TR" sz="2000" dirty="0" smtClean="0">
                <a:solidFill>
                  <a:schemeClr val="accent1"/>
                </a:solidFill>
              </a:rPr>
              <a:t>R3</a:t>
            </a:r>
            <a:endParaRPr lang="tr-TR" altLang="tr-TR" sz="2000" dirty="0" smtClean="0">
              <a:solidFill>
                <a:schemeClr val="accent1"/>
              </a:solidFill>
            </a:endParaRPr>
          </a:p>
          <a:p>
            <a:pPr lvl="1">
              <a:lnSpc>
                <a:spcPct val="90000"/>
              </a:lnSpc>
            </a:pPr>
            <a:r>
              <a:rPr lang="tr-TR" altLang="tr-TR" sz="2000" dirty="0" err="1" smtClean="0"/>
              <a:t>It</a:t>
            </a:r>
            <a:r>
              <a:rPr lang="tr-TR" altLang="tr-TR" sz="2000" dirty="0" smtClean="0"/>
              <a:t> is </a:t>
            </a:r>
            <a:r>
              <a:rPr lang="tr-TR" altLang="tr-TR" sz="2000" dirty="0" err="1" smtClean="0"/>
              <a:t>called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>
                <a:solidFill>
                  <a:schemeClr val="accent1"/>
                </a:solidFill>
              </a:rPr>
              <a:t>antidependency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because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the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constraint</a:t>
            </a:r>
            <a:r>
              <a:rPr lang="tr-TR" altLang="tr-TR" sz="2000" dirty="0" smtClean="0"/>
              <a:t> is </a:t>
            </a:r>
            <a:r>
              <a:rPr lang="tr-TR" altLang="tr-TR" sz="2000" dirty="0" err="1" smtClean="0"/>
              <a:t>similar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to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that</a:t>
            </a:r>
            <a:r>
              <a:rPr lang="tr-TR" altLang="tr-TR" sz="2000" dirty="0" smtClean="0"/>
              <a:t> of </a:t>
            </a:r>
            <a:r>
              <a:rPr lang="tr-TR" altLang="tr-TR" sz="2000" dirty="0" err="1" smtClean="0"/>
              <a:t>true</a:t>
            </a:r>
            <a:r>
              <a:rPr lang="tr-TR" altLang="tr-TR" sz="2000" dirty="0" smtClean="0"/>
              <a:t> data </a:t>
            </a:r>
            <a:r>
              <a:rPr lang="tr-TR" altLang="tr-TR" sz="2000" dirty="0" err="1" smtClean="0"/>
              <a:t>dependency</a:t>
            </a:r>
            <a:r>
              <a:rPr lang="tr-TR" altLang="tr-TR" sz="2000" dirty="0" smtClean="0"/>
              <a:t>, but </a:t>
            </a:r>
            <a:r>
              <a:rPr lang="tr-TR" altLang="tr-TR" sz="2000" dirty="0" err="1" smtClean="0"/>
              <a:t>reversed</a:t>
            </a:r>
            <a:r>
              <a:rPr lang="tr-TR" altLang="tr-TR" sz="2000" dirty="0" smtClean="0"/>
              <a:t>, </a:t>
            </a:r>
            <a:endParaRPr lang="en-GB" altLang="tr-TR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26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96660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7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7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7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7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7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7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7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7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7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7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7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47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7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7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47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47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47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47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7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47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47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47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47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47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47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47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47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797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mtClean="0"/>
              <a:t>Register Renaming</a:t>
            </a:r>
          </a:p>
        </p:txBody>
      </p:sp>
      <p:sp>
        <p:nvSpPr>
          <p:cNvPr id="175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altLang="tr-TR" dirty="0" smtClean="0"/>
              <a:t>Output and </a:t>
            </a:r>
            <a:r>
              <a:rPr lang="en-GB" altLang="tr-TR" dirty="0" err="1" smtClean="0"/>
              <a:t>antidependencies</a:t>
            </a:r>
            <a:r>
              <a:rPr lang="en-GB" altLang="tr-TR" dirty="0" smtClean="0"/>
              <a:t> occur because register contents may not reflect the correct ordering from the program</a:t>
            </a:r>
          </a:p>
          <a:p>
            <a:r>
              <a:rPr lang="en-GB" altLang="tr-TR" dirty="0" smtClean="0"/>
              <a:t>May result in a pipeline stall</a:t>
            </a:r>
            <a:endParaRPr lang="tr-TR" altLang="tr-TR" dirty="0" smtClean="0"/>
          </a:p>
          <a:p>
            <a:r>
              <a:rPr lang="tr-TR" altLang="tr-TR" dirty="0" err="1" smtClean="0"/>
              <a:t>One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solution</a:t>
            </a:r>
            <a:r>
              <a:rPr lang="tr-TR" altLang="tr-TR" dirty="0" smtClean="0"/>
              <a:t> is </a:t>
            </a:r>
            <a:r>
              <a:rPr lang="tr-TR" altLang="tr-TR" dirty="0" err="1" smtClean="0"/>
              <a:t>duplication</a:t>
            </a:r>
            <a:r>
              <a:rPr lang="tr-TR" altLang="tr-TR" dirty="0" smtClean="0"/>
              <a:t> of </a:t>
            </a:r>
            <a:r>
              <a:rPr lang="tr-TR" altLang="tr-TR" dirty="0" err="1" smtClean="0"/>
              <a:t>resources</a:t>
            </a:r>
            <a:r>
              <a:rPr lang="tr-TR" altLang="tr-TR" dirty="0" smtClean="0"/>
              <a:t>: </a:t>
            </a:r>
          </a:p>
          <a:p>
            <a:pPr lvl="1"/>
            <a:r>
              <a:rPr lang="tr-TR" altLang="tr-TR" dirty="0" err="1" smtClean="0"/>
              <a:t>called</a:t>
            </a:r>
            <a:r>
              <a:rPr lang="tr-TR" altLang="tr-TR" dirty="0" smtClean="0"/>
              <a:t> </a:t>
            </a:r>
            <a:r>
              <a:rPr lang="tr-TR" altLang="tr-TR" dirty="0" err="1" smtClean="0">
                <a:solidFill>
                  <a:schemeClr val="accent1"/>
                </a:solidFill>
              </a:rPr>
              <a:t>register</a:t>
            </a:r>
            <a:r>
              <a:rPr lang="tr-TR" altLang="tr-TR" dirty="0" smtClean="0">
                <a:solidFill>
                  <a:schemeClr val="accent1"/>
                </a:solidFill>
              </a:rPr>
              <a:t> </a:t>
            </a:r>
            <a:r>
              <a:rPr lang="tr-TR" altLang="tr-TR" dirty="0" err="1" smtClean="0">
                <a:solidFill>
                  <a:schemeClr val="accent1"/>
                </a:solidFill>
              </a:rPr>
              <a:t>renaming</a:t>
            </a:r>
            <a:endParaRPr lang="en-GB" altLang="tr-TR" dirty="0" smtClean="0">
              <a:solidFill>
                <a:schemeClr val="accent1"/>
              </a:solidFill>
            </a:endParaRPr>
          </a:p>
          <a:p>
            <a:r>
              <a:rPr lang="en-GB" altLang="tr-TR" dirty="0" smtClean="0"/>
              <a:t>Registers allocated dynamically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by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the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processor</a:t>
            </a:r>
            <a:r>
              <a:rPr lang="tr-TR" altLang="tr-TR" dirty="0" smtClean="0"/>
              <a:t> hardware, </a:t>
            </a:r>
            <a:r>
              <a:rPr lang="tr-TR" altLang="tr-TR" dirty="0" err="1" smtClean="0"/>
              <a:t>and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they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are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associated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with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the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values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needed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by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instructions</a:t>
            </a:r>
            <a:r>
              <a:rPr lang="tr-TR" altLang="tr-TR" dirty="0" smtClean="0"/>
              <a:t> at </a:t>
            </a:r>
            <a:r>
              <a:rPr lang="tr-TR" altLang="tr-TR" dirty="0" err="1" smtClean="0"/>
              <a:t>various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points</a:t>
            </a:r>
            <a:r>
              <a:rPr lang="tr-TR" altLang="tr-TR" dirty="0" smtClean="0"/>
              <a:t> in time.</a:t>
            </a:r>
            <a:endParaRPr lang="en-GB" altLang="tr-TR" dirty="0" smtClean="0"/>
          </a:p>
          <a:p>
            <a:pPr lvl="1"/>
            <a:r>
              <a:rPr lang="en-GB" altLang="tr-TR" dirty="0" smtClean="0"/>
              <a:t>i.e. registers are not specifically named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27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03135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5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5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5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50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50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50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50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50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50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50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50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50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50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50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50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50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50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50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001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mtClean="0"/>
              <a:t>Register Renaming example</a:t>
            </a:r>
          </a:p>
        </p:txBody>
      </p:sp>
      <p:sp>
        <p:nvSpPr>
          <p:cNvPr id="1752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31900"/>
            <a:ext cx="8352928" cy="52927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tr-TR" altLang="tr-TR" sz="2400" dirty="0" smtClean="0"/>
              <a:t>	</a:t>
            </a:r>
            <a:r>
              <a:rPr lang="tr-TR" altLang="tr-TR" sz="2400" dirty="0" smtClean="0">
                <a:solidFill>
                  <a:srgbClr val="0000CC"/>
                </a:solidFill>
              </a:rPr>
              <a:t>	</a:t>
            </a:r>
            <a:r>
              <a:rPr lang="en-GB" altLang="tr-TR" sz="2400" dirty="0" smtClean="0">
                <a:solidFill>
                  <a:srgbClr val="FF00FF"/>
                </a:solidFill>
              </a:rPr>
              <a:t>I1:</a:t>
            </a:r>
            <a:r>
              <a:rPr lang="tr-TR" altLang="tr-TR" sz="2400" dirty="0" smtClean="0">
                <a:solidFill>
                  <a:srgbClr val="0000CC"/>
                </a:solidFill>
              </a:rPr>
              <a:t> </a:t>
            </a:r>
            <a:r>
              <a:rPr lang="en-GB" altLang="tr-TR" sz="2400" dirty="0" smtClean="0">
                <a:solidFill>
                  <a:srgbClr val="0000CC"/>
                </a:solidFill>
              </a:rPr>
              <a:t>R3</a:t>
            </a:r>
            <a:r>
              <a:rPr lang="tr-TR" altLang="tr-TR" sz="2400" baseline="-25000" dirty="0" smtClean="0">
                <a:solidFill>
                  <a:srgbClr val="0000CC"/>
                </a:solidFill>
              </a:rPr>
              <a:t>b</a:t>
            </a:r>
            <a:r>
              <a:rPr lang="en-GB" altLang="tr-TR" sz="2400" dirty="0" smtClean="0">
                <a:solidFill>
                  <a:srgbClr val="0000CC"/>
                </a:solidFill>
              </a:rPr>
              <a:t> </a:t>
            </a:r>
            <a:r>
              <a:rPr lang="tr-TR" altLang="tr-TR" sz="2400" dirty="0" smtClean="0">
                <a:solidFill>
                  <a:srgbClr val="0000CC"/>
                </a:solidFill>
                <a:sym typeface="Wingdings" panose="05000000000000000000" pitchFamily="2" charset="2"/>
              </a:rPr>
              <a:t></a:t>
            </a:r>
            <a:r>
              <a:rPr lang="en-GB" altLang="tr-TR" sz="2400" dirty="0" smtClean="0">
                <a:solidFill>
                  <a:srgbClr val="0000CC"/>
                </a:solidFill>
              </a:rPr>
              <a:t> R3</a:t>
            </a:r>
            <a:r>
              <a:rPr lang="tr-TR" altLang="tr-TR" sz="2400" baseline="-25000" dirty="0" smtClean="0">
                <a:solidFill>
                  <a:srgbClr val="0000CC"/>
                </a:solidFill>
              </a:rPr>
              <a:t>a</a:t>
            </a:r>
            <a:r>
              <a:rPr lang="en-GB" altLang="tr-TR" sz="2400" dirty="0" smtClean="0">
                <a:solidFill>
                  <a:srgbClr val="0000CC"/>
                </a:solidFill>
              </a:rPr>
              <a:t> + R5</a:t>
            </a:r>
            <a:r>
              <a:rPr lang="tr-TR" altLang="tr-TR" sz="2400" baseline="-25000" dirty="0" smtClean="0">
                <a:solidFill>
                  <a:srgbClr val="0000CC"/>
                </a:solidFill>
              </a:rPr>
              <a:t>a</a:t>
            </a:r>
            <a:r>
              <a:rPr lang="en-GB" altLang="tr-TR" sz="2400" dirty="0" smtClean="0">
                <a:solidFill>
                  <a:srgbClr val="0000CC"/>
                </a:solidFill>
              </a:rPr>
              <a:t> </a:t>
            </a:r>
            <a:endParaRPr lang="tr-TR" altLang="tr-TR" sz="2400" dirty="0" smtClean="0">
              <a:solidFill>
                <a:srgbClr val="0000CC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400" dirty="0" smtClean="0">
                <a:solidFill>
                  <a:srgbClr val="0000CC"/>
                </a:solidFill>
              </a:rPr>
              <a:t>		</a:t>
            </a:r>
            <a:r>
              <a:rPr lang="en-GB" altLang="tr-TR" sz="2400" dirty="0" smtClean="0">
                <a:solidFill>
                  <a:srgbClr val="FF00FF"/>
                </a:solidFill>
              </a:rPr>
              <a:t>I2:</a:t>
            </a:r>
            <a:r>
              <a:rPr lang="tr-TR" altLang="tr-TR" sz="2400" dirty="0" smtClean="0">
                <a:solidFill>
                  <a:srgbClr val="0000CC"/>
                </a:solidFill>
              </a:rPr>
              <a:t> </a:t>
            </a:r>
            <a:r>
              <a:rPr lang="en-GB" altLang="tr-TR" sz="2400" dirty="0" smtClean="0">
                <a:solidFill>
                  <a:srgbClr val="0000CC"/>
                </a:solidFill>
              </a:rPr>
              <a:t>R4</a:t>
            </a:r>
            <a:r>
              <a:rPr lang="tr-TR" altLang="tr-TR" sz="2400" baseline="-25000" dirty="0" smtClean="0">
                <a:solidFill>
                  <a:srgbClr val="0000CC"/>
                </a:solidFill>
              </a:rPr>
              <a:t>b</a:t>
            </a:r>
            <a:r>
              <a:rPr lang="en-GB" altLang="tr-TR" sz="2400" dirty="0" smtClean="0">
                <a:solidFill>
                  <a:srgbClr val="0000CC"/>
                </a:solidFill>
              </a:rPr>
              <a:t> </a:t>
            </a:r>
            <a:r>
              <a:rPr lang="tr-TR" altLang="tr-TR" sz="2400" dirty="0" smtClean="0">
                <a:solidFill>
                  <a:srgbClr val="0000CC"/>
                </a:solidFill>
                <a:sym typeface="Wingdings" panose="05000000000000000000" pitchFamily="2" charset="2"/>
              </a:rPr>
              <a:t></a:t>
            </a:r>
            <a:r>
              <a:rPr lang="en-GB" altLang="tr-TR" sz="2400" dirty="0" smtClean="0">
                <a:solidFill>
                  <a:srgbClr val="0000CC"/>
                </a:solidFill>
              </a:rPr>
              <a:t> R3</a:t>
            </a:r>
            <a:r>
              <a:rPr lang="tr-TR" altLang="tr-TR" sz="2400" baseline="-25000" dirty="0" smtClean="0">
                <a:solidFill>
                  <a:srgbClr val="0000CC"/>
                </a:solidFill>
              </a:rPr>
              <a:t>b</a:t>
            </a:r>
            <a:r>
              <a:rPr lang="en-GB" altLang="tr-TR" sz="2400" dirty="0" smtClean="0">
                <a:solidFill>
                  <a:srgbClr val="0000CC"/>
                </a:solidFill>
              </a:rPr>
              <a:t> + 1</a:t>
            </a:r>
            <a:r>
              <a:rPr lang="tr-TR" altLang="tr-TR" sz="2400" dirty="0" smtClean="0">
                <a:solidFill>
                  <a:srgbClr val="0000CC"/>
                </a:solidFill>
              </a:rPr>
              <a:t>		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400" dirty="0" smtClean="0">
                <a:solidFill>
                  <a:srgbClr val="0000CC"/>
                </a:solidFill>
              </a:rPr>
              <a:t>		</a:t>
            </a:r>
            <a:r>
              <a:rPr lang="en-GB" altLang="tr-TR" sz="2400" dirty="0" smtClean="0">
                <a:solidFill>
                  <a:srgbClr val="FF00FF"/>
                </a:solidFill>
              </a:rPr>
              <a:t>I3:</a:t>
            </a:r>
            <a:r>
              <a:rPr lang="tr-TR" altLang="tr-TR" sz="2400" dirty="0" smtClean="0">
                <a:solidFill>
                  <a:srgbClr val="0000CC"/>
                </a:solidFill>
              </a:rPr>
              <a:t> </a:t>
            </a:r>
            <a:r>
              <a:rPr lang="en-GB" altLang="tr-TR" sz="2400" dirty="0" smtClean="0">
                <a:solidFill>
                  <a:srgbClr val="0000CC"/>
                </a:solidFill>
              </a:rPr>
              <a:t>R3</a:t>
            </a:r>
            <a:r>
              <a:rPr lang="tr-TR" altLang="tr-TR" sz="2400" baseline="-25000" dirty="0" smtClean="0">
                <a:solidFill>
                  <a:srgbClr val="0000CC"/>
                </a:solidFill>
              </a:rPr>
              <a:t>c</a:t>
            </a:r>
            <a:r>
              <a:rPr lang="en-GB" altLang="tr-TR" sz="2400" dirty="0" smtClean="0">
                <a:solidFill>
                  <a:srgbClr val="0000CC"/>
                </a:solidFill>
              </a:rPr>
              <a:t> </a:t>
            </a:r>
            <a:r>
              <a:rPr lang="tr-TR" altLang="tr-TR" sz="2400" dirty="0" smtClean="0">
                <a:solidFill>
                  <a:srgbClr val="0000CC"/>
                </a:solidFill>
                <a:sym typeface="Wingdings" panose="05000000000000000000" pitchFamily="2" charset="2"/>
              </a:rPr>
              <a:t></a:t>
            </a:r>
            <a:r>
              <a:rPr lang="en-GB" altLang="tr-TR" sz="2400" dirty="0" smtClean="0">
                <a:solidFill>
                  <a:srgbClr val="0000CC"/>
                </a:solidFill>
              </a:rPr>
              <a:t> R5</a:t>
            </a:r>
            <a:r>
              <a:rPr lang="tr-TR" altLang="tr-TR" sz="2400" baseline="-25000" dirty="0" smtClean="0">
                <a:solidFill>
                  <a:srgbClr val="0000CC"/>
                </a:solidFill>
              </a:rPr>
              <a:t>a</a:t>
            </a:r>
            <a:r>
              <a:rPr lang="en-GB" altLang="tr-TR" sz="2400" dirty="0" smtClean="0">
                <a:solidFill>
                  <a:srgbClr val="0000CC"/>
                </a:solidFill>
              </a:rPr>
              <a:t> + 1</a:t>
            </a:r>
            <a:endParaRPr lang="tr-TR" altLang="tr-TR" sz="2400" dirty="0" smtClean="0">
              <a:solidFill>
                <a:srgbClr val="0000CC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400" dirty="0" smtClean="0"/>
              <a:t>	</a:t>
            </a:r>
            <a:r>
              <a:rPr lang="tr-TR" altLang="tr-TR" sz="2400" dirty="0" smtClean="0">
                <a:solidFill>
                  <a:srgbClr val="0000CC"/>
                </a:solidFill>
              </a:rPr>
              <a:t>	</a:t>
            </a:r>
            <a:r>
              <a:rPr lang="en-GB" altLang="tr-TR" sz="2400" dirty="0" smtClean="0">
                <a:solidFill>
                  <a:srgbClr val="FF00FF"/>
                </a:solidFill>
              </a:rPr>
              <a:t>I</a:t>
            </a:r>
            <a:r>
              <a:rPr lang="tr-TR" altLang="tr-TR" sz="2400" dirty="0" smtClean="0">
                <a:solidFill>
                  <a:srgbClr val="FF00FF"/>
                </a:solidFill>
              </a:rPr>
              <a:t>4</a:t>
            </a:r>
            <a:r>
              <a:rPr lang="en-GB" altLang="tr-TR" sz="2400" dirty="0" smtClean="0">
                <a:solidFill>
                  <a:srgbClr val="FF00FF"/>
                </a:solidFill>
              </a:rPr>
              <a:t>:</a:t>
            </a:r>
            <a:r>
              <a:rPr lang="tr-TR" altLang="tr-TR" sz="2400" dirty="0" smtClean="0">
                <a:solidFill>
                  <a:srgbClr val="0000CC"/>
                </a:solidFill>
              </a:rPr>
              <a:t> </a:t>
            </a:r>
            <a:r>
              <a:rPr lang="en-GB" altLang="tr-TR" sz="2400" dirty="0" smtClean="0">
                <a:solidFill>
                  <a:srgbClr val="0000CC"/>
                </a:solidFill>
              </a:rPr>
              <a:t>R</a:t>
            </a:r>
            <a:r>
              <a:rPr lang="tr-TR" altLang="tr-TR" sz="2400" dirty="0" smtClean="0">
                <a:solidFill>
                  <a:srgbClr val="0000CC"/>
                </a:solidFill>
              </a:rPr>
              <a:t>7</a:t>
            </a:r>
            <a:r>
              <a:rPr lang="tr-TR" altLang="tr-TR" sz="2400" baseline="-25000" dirty="0" smtClean="0">
                <a:solidFill>
                  <a:srgbClr val="0000CC"/>
                </a:solidFill>
                <a:latin typeface="Arial" panose="020B0604020202020204" pitchFamily="34" charset="0"/>
              </a:rPr>
              <a:t>a</a:t>
            </a:r>
            <a:r>
              <a:rPr lang="en-GB" altLang="tr-TR" sz="2400" dirty="0" smtClean="0">
                <a:solidFill>
                  <a:srgbClr val="0000CC"/>
                </a:solidFill>
              </a:rPr>
              <a:t> </a:t>
            </a:r>
            <a:r>
              <a:rPr lang="tr-TR" altLang="tr-TR" sz="2400" dirty="0" smtClean="0">
                <a:solidFill>
                  <a:srgbClr val="0000CC"/>
                </a:solidFill>
                <a:sym typeface="Wingdings" panose="05000000000000000000" pitchFamily="2" charset="2"/>
              </a:rPr>
              <a:t></a:t>
            </a:r>
            <a:r>
              <a:rPr lang="en-GB" altLang="tr-TR" sz="2400" dirty="0" smtClean="0">
                <a:solidFill>
                  <a:srgbClr val="0000CC"/>
                </a:solidFill>
              </a:rPr>
              <a:t> R3</a:t>
            </a:r>
            <a:r>
              <a:rPr lang="tr-TR" altLang="tr-TR" sz="2400" baseline="-25000" dirty="0" smtClean="0">
                <a:solidFill>
                  <a:srgbClr val="0000CC"/>
                </a:solidFill>
              </a:rPr>
              <a:t>c</a:t>
            </a:r>
            <a:r>
              <a:rPr lang="en-GB" altLang="tr-TR" sz="2400" dirty="0" smtClean="0">
                <a:solidFill>
                  <a:srgbClr val="0000CC"/>
                </a:solidFill>
              </a:rPr>
              <a:t> + R</a:t>
            </a:r>
            <a:r>
              <a:rPr lang="tr-TR" altLang="tr-TR" sz="2400" dirty="0" smtClean="0">
                <a:solidFill>
                  <a:srgbClr val="0000CC"/>
                </a:solidFill>
              </a:rPr>
              <a:t>4</a:t>
            </a:r>
            <a:r>
              <a:rPr lang="tr-TR" altLang="tr-TR" sz="2400" baseline="-25000" dirty="0" smtClean="0">
                <a:solidFill>
                  <a:srgbClr val="0000CC"/>
                </a:solidFill>
              </a:rPr>
              <a:t>b</a:t>
            </a:r>
            <a:r>
              <a:rPr lang="en-GB" altLang="tr-TR" sz="2400" dirty="0" smtClean="0">
                <a:solidFill>
                  <a:srgbClr val="0000CC"/>
                </a:solidFill>
              </a:rPr>
              <a:t>    </a:t>
            </a:r>
            <a:endParaRPr lang="tr-TR" altLang="tr-TR" sz="2400" dirty="0" smtClean="0">
              <a:solidFill>
                <a:srgbClr val="0000CC"/>
              </a:solidFill>
            </a:endParaRPr>
          </a:p>
          <a:p>
            <a:pPr>
              <a:lnSpc>
                <a:spcPct val="80000"/>
              </a:lnSpc>
            </a:pPr>
            <a:r>
              <a:rPr lang="en-GB" altLang="tr-TR" sz="2800" dirty="0" smtClean="0"/>
              <a:t>Without subscript refers to logical register in instruction</a:t>
            </a:r>
          </a:p>
          <a:p>
            <a:pPr>
              <a:lnSpc>
                <a:spcPct val="80000"/>
              </a:lnSpc>
            </a:pPr>
            <a:r>
              <a:rPr lang="en-GB" altLang="tr-TR" sz="2800" dirty="0" smtClean="0"/>
              <a:t>With subscript is hardware register allocated</a:t>
            </a:r>
          </a:p>
          <a:p>
            <a:pPr>
              <a:lnSpc>
                <a:spcPct val="80000"/>
              </a:lnSpc>
            </a:pPr>
            <a:r>
              <a:rPr lang="tr-TR" altLang="tr-TR" sz="2800" dirty="0" smtClean="0"/>
              <a:t>In </a:t>
            </a:r>
            <a:r>
              <a:rPr lang="tr-TR" altLang="tr-TR" sz="2800" dirty="0" err="1" smtClean="0"/>
              <a:t>this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example</a:t>
            </a:r>
            <a:r>
              <a:rPr lang="tr-TR" altLang="tr-TR" sz="2800" dirty="0" smtClean="0"/>
              <a:t>, </a:t>
            </a:r>
            <a:r>
              <a:rPr lang="tr-TR" altLang="tr-TR" sz="2800" dirty="0" err="1" smtClean="0"/>
              <a:t>the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creation</a:t>
            </a:r>
            <a:r>
              <a:rPr lang="tr-TR" altLang="tr-TR" sz="2800" dirty="0" smtClean="0"/>
              <a:t> of </a:t>
            </a:r>
            <a:r>
              <a:rPr lang="tr-TR" altLang="tr-TR" sz="2800" dirty="0" smtClean="0">
                <a:solidFill>
                  <a:schemeClr val="accent1"/>
                </a:solidFill>
              </a:rPr>
              <a:t>R3</a:t>
            </a:r>
            <a:r>
              <a:rPr lang="tr-TR" altLang="tr-TR" sz="2800" baseline="-25000" dirty="0" smtClean="0">
                <a:solidFill>
                  <a:schemeClr val="accent1"/>
                </a:solidFill>
              </a:rPr>
              <a:t>c</a:t>
            </a:r>
            <a:r>
              <a:rPr lang="tr-TR" altLang="tr-TR" sz="2800" dirty="0" smtClean="0"/>
              <a:t> in </a:t>
            </a:r>
            <a:r>
              <a:rPr lang="tr-TR" altLang="tr-TR" sz="2800" dirty="0" smtClean="0">
                <a:solidFill>
                  <a:schemeClr val="accent1"/>
                </a:solidFill>
              </a:rPr>
              <a:t>I3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avoids</a:t>
            </a:r>
            <a:r>
              <a:rPr lang="tr-TR" altLang="tr-TR" sz="2800" dirty="0" smtClean="0"/>
              <a:t>... </a:t>
            </a:r>
          </a:p>
          <a:p>
            <a:pPr lvl="1">
              <a:lnSpc>
                <a:spcPct val="80000"/>
              </a:lnSpc>
            </a:pPr>
            <a:r>
              <a:rPr lang="tr-TR" altLang="tr-TR" sz="2000" dirty="0" err="1" smtClean="0"/>
              <a:t>the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>
                <a:solidFill>
                  <a:schemeClr val="accent1"/>
                </a:solidFill>
              </a:rPr>
              <a:t>antidependency</a:t>
            </a:r>
            <a:r>
              <a:rPr lang="tr-TR" altLang="tr-TR" sz="2000" dirty="0" smtClean="0"/>
              <a:t> on </a:t>
            </a:r>
            <a:r>
              <a:rPr lang="tr-TR" altLang="tr-TR" sz="2000" dirty="0" err="1" smtClean="0"/>
              <a:t>the</a:t>
            </a:r>
            <a:r>
              <a:rPr lang="tr-TR" altLang="tr-TR" sz="2000" dirty="0" smtClean="0"/>
              <a:t> 2nd </a:t>
            </a:r>
            <a:r>
              <a:rPr lang="tr-TR" altLang="tr-TR" sz="2000" dirty="0" err="1" smtClean="0"/>
              <a:t>instruction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and</a:t>
            </a:r>
            <a:r>
              <a:rPr lang="tr-TR" altLang="tr-TR" sz="20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tr-TR" altLang="tr-TR" sz="2000" dirty="0" err="1" smtClean="0">
                <a:solidFill>
                  <a:schemeClr val="accent1"/>
                </a:solidFill>
              </a:rPr>
              <a:t>output</a:t>
            </a:r>
            <a:r>
              <a:rPr lang="tr-TR" altLang="tr-TR" sz="2000" dirty="0" smtClean="0">
                <a:solidFill>
                  <a:schemeClr val="accent1"/>
                </a:solidFill>
              </a:rPr>
              <a:t> </a:t>
            </a:r>
            <a:r>
              <a:rPr lang="tr-TR" altLang="tr-TR" sz="2000" dirty="0" err="1" smtClean="0">
                <a:solidFill>
                  <a:schemeClr val="accent1"/>
                </a:solidFill>
              </a:rPr>
              <a:t>dependency</a:t>
            </a:r>
            <a:r>
              <a:rPr lang="tr-TR" altLang="tr-TR" sz="2000" dirty="0" smtClean="0">
                <a:solidFill>
                  <a:schemeClr val="accent1"/>
                </a:solidFill>
              </a:rPr>
              <a:t> </a:t>
            </a:r>
            <a:r>
              <a:rPr lang="tr-TR" altLang="tr-TR" sz="2000" dirty="0" smtClean="0"/>
              <a:t>on </a:t>
            </a:r>
            <a:r>
              <a:rPr lang="tr-TR" altLang="tr-TR" sz="2000" dirty="0" err="1" smtClean="0"/>
              <a:t>the</a:t>
            </a:r>
            <a:r>
              <a:rPr lang="tr-TR" altLang="tr-TR" sz="2000" dirty="0" smtClean="0"/>
              <a:t> 1st </a:t>
            </a:r>
            <a:r>
              <a:rPr lang="tr-TR" altLang="tr-TR" sz="2000" dirty="0" err="1" smtClean="0"/>
              <a:t>instruction</a:t>
            </a:r>
            <a:r>
              <a:rPr lang="tr-TR" altLang="tr-TR" sz="2000" dirty="0" smtClean="0"/>
              <a:t>, </a:t>
            </a:r>
          </a:p>
          <a:p>
            <a:pPr marL="358775" indent="0">
              <a:lnSpc>
                <a:spcPct val="80000"/>
              </a:lnSpc>
              <a:buNone/>
            </a:pPr>
            <a:r>
              <a:rPr lang="tr-TR" altLang="tr-TR" sz="2800" dirty="0" err="1" smtClean="0"/>
              <a:t>and</a:t>
            </a:r>
            <a:r>
              <a:rPr lang="tr-TR" altLang="tr-TR" sz="2800" dirty="0" smtClean="0"/>
              <a:t> it </a:t>
            </a:r>
            <a:r>
              <a:rPr lang="tr-TR" altLang="tr-TR" sz="2800" dirty="0" err="1" smtClean="0"/>
              <a:t>does</a:t>
            </a:r>
            <a:r>
              <a:rPr lang="tr-TR" altLang="tr-TR" sz="2800" dirty="0" smtClean="0"/>
              <a:t> not </a:t>
            </a:r>
            <a:r>
              <a:rPr lang="tr-TR" altLang="tr-TR" sz="2800" dirty="0" err="1" smtClean="0"/>
              <a:t>interfere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with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the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correct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value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being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accessed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by</a:t>
            </a:r>
            <a:r>
              <a:rPr lang="tr-TR" altLang="tr-TR" sz="2800" dirty="0" smtClean="0"/>
              <a:t> </a:t>
            </a:r>
            <a:r>
              <a:rPr lang="tr-TR" altLang="tr-TR" sz="2800" dirty="0" smtClean="0">
                <a:solidFill>
                  <a:schemeClr val="accent1"/>
                </a:solidFill>
              </a:rPr>
              <a:t>I4</a:t>
            </a:r>
            <a:r>
              <a:rPr lang="tr-TR" altLang="tr-TR" sz="2800" dirty="0" smtClean="0"/>
              <a:t>. </a:t>
            </a:r>
          </a:p>
          <a:p>
            <a:pPr>
              <a:lnSpc>
                <a:spcPct val="80000"/>
              </a:lnSpc>
            </a:pPr>
            <a:r>
              <a:rPr lang="tr-TR" altLang="tr-TR" sz="2800" dirty="0" err="1" smtClean="0"/>
              <a:t>The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result</a:t>
            </a:r>
            <a:r>
              <a:rPr lang="tr-TR" altLang="tr-TR" sz="2800" dirty="0" smtClean="0"/>
              <a:t> is </a:t>
            </a:r>
            <a:r>
              <a:rPr lang="tr-TR" altLang="tr-TR" sz="2800" dirty="0" err="1" smtClean="0"/>
              <a:t>that</a:t>
            </a:r>
            <a:r>
              <a:rPr lang="tr-TR" altLang="tr-TR" sz="2800" dirty="0" smtClean="0"/>
              <a:t> </a:t>
            </a:r>
            <a:r>
              <a:rPr lang="tr-TR" altLang="tr-TR" sz="2800" dirty="0" smtClean="0">
                <a:solidFill>
                  <a:schemeClr val="accent1"/>
                </a:solidFill>
              </a:rPr>
              <a:t>I3</a:t>
            </a:r>
            <a:r>
              <a:rPr lang="tr-TR" altLang="tr-TR" sz="2800" dirty="0" smtClean="0"/>
              <a:t> can be </a:t>
            </a:r>
            <a:r>
              <a:rPr lang="tr-TR" altLang="tr-TR" sz="2800" dirty="0" err="1" smtClean="0"/>
              <a:t>issued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until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the</a:t>
            </a:r>
            <a:r>
              <a:rPr lang="tr-TR" altLang="tr-TR" sz="2800" dirty="0" smtClean="0"/>
              <a:t> 1st </a:t>
            </a:r>
            <a:r>
              <a:rPr lang="tr-TR" altLang="tr-TR" sz="2800" dirty="0" err="1" smtClean="0"/>
              <a:t>instruction</a:t>
            </a:r>
            <a:r>
              <a:rPr lang="tr-TR" altLang="tr-TR" sz="2800" dirty="0" smtClean="0"/>
              <a:t> is </a:t>
            </a:r>
            <a:r>
              <a:rPr lang="tr-TR" altLang="tr-TR" sz="2800" dirty="0" err="1" smtClean="0"/>
              <a:t>complete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and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the</a:t>
            </a:r>
            <a:r>
              <a:rPr lang="tr-TR" altLang="tr-TR" sz="2800" dirty="0" smtClean="0"/>
              <a:t> 2nd </a:t>
            </a:r>
            <a:r>
              <a:rPr lang="tr-TR" altLang="tr-TR" sz="2800" dirty="0" err="1" smtClean="0"/>
              <a:t>instruction</a:t>
            </a:r>
            <a:r>
              <a:rPr lang="tr-TR" altLang="tr-TR" sz="2800" dirty="0" smtClean="0"/>
              <a:t> is </a:t>
            </a:r>
            <a:r>
              <a:rPr lang="tr-TR" altLang="tr-TR" sz="2800" dirty="0" err="1" smtClean="0"/>
              <a:t>issued</a:t>
            </a:r>
            <a:endParaRPr lang="en-GB" altLang="tr-TR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28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3636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52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52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52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52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52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52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52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52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52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5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5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5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52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52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52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52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52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52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52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52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52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52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52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52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52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52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52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52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52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752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52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52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752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206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/>
              <a:t>Machine Parallelism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hardware techniques in superscalar processors to enhance performance:</a:t>
            </a:r>
          </a:p>
          <a:p>
            <a:pPr lvl="1"/>
            <a:r>
              <a:rPr lang="en-US" dirty="0"/>
              <a:t>Duplication of Resources</a:t>
            </a:r>
          </a:p>
          <a:p>
            <a:pPr lvl="1"/>
            <a:r>
              <a:rPr lang="en-US" dirty="0"/>
              <a:t>Out of order issue</a:t>
            </a:r>
          </a:p>
          <a:p>
            <a:pPr lvl="1"/>
            <a:r>
              <a:rPr lang="en-US" dirty="0"/>
              <a:t>Renaming</a:t>
            </a:r>
          </a:p>
          <a:p>
            <a:r>
              <a:rPr lang="en-US" dirty="0"/>
              <a:t>Next slide shows results of a study, made use of a simulation that modeled a machine with the characteristic of the MIPS R2000, augmented with various superscalar </a:t>
            </a:r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29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50194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Outline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737"/>
            <a:ext cx="8353176" cy="5471888"/>
          </a:xfrm>
        </p:spPr>
        <p:txBody>
          <a:bodyPr>
            <a:normAutofit fontScale="85000" lnSpcReduction="20000"/>
          </a:bodyPr>
          <a:lstStyle/>
          <a:p>
            <a:r>
              <a:rPr lang="tr-TR" altLang="tr-TR" dirty="0" err="1">
                <a:solidFill>
                  <a:schemeClr val="accent1"/>
                </a:solidFill>
              </a:rPr>
              <a:t>What</a:t>
            </a:r>
            <a:r>
              <a:rPr lang="tr-TR" altLang="tr-TR" dirty="0">
                <a:solidFill>
                  <a:schemeClr val="accent1"/>
                </a:solidFill>
              </a:rPr>
              <a:t> is </a:t>
            </a:r>
            <a:r>
              <a:rPr lang="tr-TR" altLang="tr-TR" dirty="0" err="1">
                <a:solidFill>
                  <a:schemeClr val="accent1"/>
                </a:solidFill>
              </a:rPr>
              <a:t>Superscalar</a:t>
            </a:r>
            <a:r>
              <a:rPr lang="tr-TR" altLang="tr-TR" dirty="0" smtClean="0">
                <a:solidFill>
                  <a:schemeClr val="accent1"/>
                </a:solidFill>
              </a:rPr>
              <a:t>?</a:t>
            </a:r>
          </a:p>
          <a:p>
            <a:r>
              <a:rPr lang="tr-TR" altLang="tr-TR" dirty="0" err="1" smtClean="0">
                <a:solidFill>
                  <a:schemeClr val="accent1"/>
                </a:solidFill>
              </a:rPr>
              <a:t>Superpipelining</a:t>
            </a:r>
            <a:endParaRPr lang="tr-TR" altLang="tr-TR" dirty="0" smtClean="0">
              <a:solidFill>
                <a:schemeClr val="accent1"/>
              </a:solidFill>
            </a:endParaRPr>
          </a:p>
          <a:p>
            <a:r>
              <a:rPr lang="tr-TR" altLang="tr-TR" dirty="0" err="1" smtClean="0">
                <a:solidFill>
                  <a:schemeClr val="accent1"/>
                </a:solidFill>
              </a:rPr>
              <a:t>Limitations</a:t>
            </a:r>
            <a:endParaRPr lang="tr-TR" altLang="tr-TR" dirty="0" smtClean="0">
              <a:solidFill>
                <a:schemeClr val="accent1"/>
              </a:solidFill>
            </a:endParaRPr>
          </a:p>
          <a:p>
            <a:pPr lvl="1"/>
            <a:r>
              <a:rPr lang="tr-TR" altLang="tr-TR" dirty="0">
                <a:solidFill>
                  <a:schemeClr val="accent1"/>
                </a:solidFill>
              </a:rPr>
              <a:t>Data </a:t>
            </a:r>
            <a:r>
              <a:rPr lang="tr-TR" altLang="tr-TR" dirty="0" err="1" smtClean="0">
                <a:solidFill>
                  <a:schemeClr val="accent1"/>
                </a:solidFill>
              </a:rPr>
              <a:t>Dependency</a:t>
            </a:r>
            <a:endParaRPr lang="tr-TR" altLang="tr-TR" dirty="0" smtClean="0">
              <a:solidFill>
                <a:schemeClr val="accent1"/>
              </a:solidFill>
            </a:endParaRPr>
          </a:p>
          <a:p>
            <a:pPr lvl="1"/>
            <a:r>
              <a:rPr lang="tr-TR" altLang="tr-TR" dirty="0" err="1">
                <a:solidFill>
                  <a:schemeClr val="accent1"/>
                </a:solidFill>
              </a:rPr>
              <a:t>Procedural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err="1" smtClean="0">
                <a:solidFill>
                  <a:schemeClr val="accent1"/>
                </a:solidFill>
              </a:rPr>
              <a:t>Dependency</a:t>
            </a:r>
            <a:endParaRPr lang="tr-TR" altLang="tr-TR" dirty="0" smtClean="0">
              <a:solidFill>
                <a:schemeClr val="accent1"/>
              </a:solidFill>
            </a:endParaRPr>
          </a:p>
          <a:p>
            <a:pPr lvl="1"/>
            <a:r>
              <a:rPr lang="tr-TR" altLang="tr-TR" dirty="0">
                <a:solidFill>
                  <a:schemeClr val="accent1"/>
                </a:solidFill>
              </a:rPr>
              <a:t>Resource </a:t>
            </a:r>
            <a:r>
              <a:rPr lang="tr-TR" altLang="tr-TR" dirty="0" err="1" smtClean="0">
                <a:solidFill>
                  <a:schemeClr val="accent1"/>
                </a:solidFill>
              </a:rPr>
              <a:t>Conflict</a:t>
            </a:r>
            <a:endParaRPr lang="tr-TR" altLang="tr-TR" dirty="0" smtClean="0">
              <a:solidFill>
                <a:schemeClr val="accent1"/>
              </a:solidFill>
            </a:endParaRPr>
          </a:p>
          <a:p>
            <a:r>
              <a:rPr lang="tr-TR" altLang="tr-TR" dirty="0" err="1">
                <a:solidFill>
                  <a:schemeClr val="accent1"/>
                </a:solidFill>
              </a:rPr>
              <a:t>Effect</a:t>
            </a:r>
            <a:r>
              <a:rPr lang="tr-TR" altLang="tr-TR" dirty="0">
                <a:solidFill>
                  <a:schemeClr val="accent1"/>
                </a:solidFill>
              </a:rPr>
              <a:t> of </a:t>
            </a:r>
            <a:r>
              <a:rPr lang="tr-TR" altLang="tr-TR" dirty="0" err="1" smtClean="0">
                <a:solidFill>
                  <a:schemeClr val="accent1"/>
                </a:solidFill>
              </a:rPr>
              <a:t>Dependencies</a:t>
            </a:r>
            <a:endParaRPr lang="tr-TR" altLang="tr-TR" dirty="0" smtClean="0">
              <a:solidFill>
                <a:schemeClr val="accent1"/>
              </a:solidFill>
            </a:endParaRPr>
          </a:p>
          <a:p>
            <a:r>
              <a:rPr lang="en-US" altLang="tr-TR" dirty="0">
                <a:solidFill>
                  <a:schemeClr val="accent1"/>
                </a:solidFill>
              </a:rPr>
              <a:t>Instruction level </a:t>
            </a:r>
            <a:r>
              <a:rPr lang="en-US" altLang="tr-TR" dirty="0" err="1">
                <a:solidFill>
                  <a:schemeClr val="accent1"/>
                </a:solidFill>
              </a:rPr>
              <a:t>parallelizm</a:t>
            </a:r>
            <a:r>
              <a:rPr lang="en-US" altLang="tr-TR" dirty="0">
                <a:solidFill>
                  <a:schemeClr val="accent1"/>
                </a:solidFill>
              </a:rPr>
              <a:t> and </a:t>
            </a:r>
            <a:r>
              <a:rPr lang="en-US" altLang="tr-TR" dirty="0" smtClean="0">
                <a:solidFill>
                  <a:schemeClr val="accent1"/>
                </a:solidFill>
              </a:rPr>
              <a:t>machine </a:t>
            </a:r>
            <a:r>
              <a:rPr lang="en-US" altLang="tr-TR" dirty="0">
                <a:solidFill>
                  <a:schemeClr val="accent1"/>
                </a:solidFill>
              </a:rPr>
              <a:t>level </a:t>
            </a:r>
            <a:r>
              <a:rPr lang="en-US" altLang="tr-TR" dirty="0" smtClean="0">
                <a:solidFill>
                  <a:schemeClr val="accent1"/>
                </a:solidFill>
              </a:rPr>
              <a:t>parallelism</a:t>
            </a:r>
            <a:endParaRPr lang="tr-TR" altLang="tr-TR" dirty="0" smtClean="0">
              <a:solidFill>
                <a:schemeClr val="accent1"/>
              </a:solidFill>
            </a:endParaRPr>
          </a:p>
          <a:p>
            <a:r>
              <a:rPr lang="tr-TR" altLang="tr-TR" dirty="0" err="1">
                <a:solidFill>
                  <a:schemeClr val="accent1"/>
                </a:solidFill>
              </a:rPr>
              <a:t>Instruction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err="1">
                <a:solidFill>
                  <a:schemeClr val="accent1"/>
                </a:solidFill>
              </a:rPr>
              <a:t>Issue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err="1" smtClean="0">
                <a:solidFill>
                  <a:schemeClr val="accent1"/>
                </a:solidFill>
              </a:rPr>
              <a:t>Policy</a:t>
            </a:r>
            <a:endParaRPr lang="tr-TR" altLang="tr-TR" dirty="0" smtClean="0">
              <a:solidFill>
                <a:schemeClr val="accent1"/>
              </a:solidFill>
            </a:endParaRPr>
          </a:p>
          <a:p>
            <a:r>
              <a:rPr lang="tr-TR" altLang="tr-TR" dirty="0" err="1" smtClean="0">
                <a:solidFill>
                  <a:schemeClr val="accent1"/>
                </a:solidFill>
              </a:rPr>
              <a:t>Antidependency</a:t>
            </a:r>
            <a:endParaRPr lang="tr-TR" altLang="tr-TR" dirty="0" smtClean="0">
              <a:solidFill>
                <a:schemeClr val="accent1"/>
              </a:solidFill>
            </a:endParaRPr>
          </a:p>
          <a:p>
            <a:r>
              <a:rPr lang="tr-TR" altLang="tr-TR" dirty="0" err="1">
                <a:solidFill>
                  <a:schemeClr val="accent1"/>
                </a:solidFill>
              </a:rPr>
              <a:t>Register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err="1" smtClean="0">
                <a:solidFill>
                  <a:schemeClr val="accent1"/>
                </a:solidFill>
              </a:rPr>
              <a:t>Renaming</a:t>
            </a:r>
            <a:endParaRPr lang="tr-TR" altLang="tr-TR" dirty="0" smtClean="0">
              <a:solidFill>
                <a:schemeClr val="accent1"/>
              </a:solidFill>
            </a:endParaRPr>
          </a:p>
          <a:p>
            <a:r>
              <a:rPr lang="tr-TR" altLang="tr-TR" dirty="0">
                <a:solidFill>
                  <a:schemeClr val="accent1"/>
                </a:solidFill>
              </a:rPr>
              <a:t>Machine </a:t>
            </a:r>
            <a:r>
              <a:rPr lang="tr-TR" altLang="tr-TR" dirty="0" err="1">
                <a:solidFill>
                  <a:schemeClr val="accent1"/>
                </a:solidFill>
              </a:rPr>
              <a:t>Parallelism</a:t>
            </a:r>
            <a:endParaRPr lang="tr-TR" altLang="tr-TR" dirty="0" smtClean="0">
              <a:solidFill>
                <a:schemeClr val="accent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3</a:t>
            </a:fld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z="2800" dirty="0" smtClean="0"/>
              <a:t>Speedups of Machine </a:t>
            </a:r>
            <a:r>
              <a:rPr lang="en-GB" altLang="tr-TR" sz="2800" dirty="0" smtClean="0"/>
              <a:t>Organizations</a:t>
            </a:r>
            <a:r>
              <a:rPr lang="tr-TR" altLang="tr-TR" sz="2800" dirty="0" smtClean="0"/>
              <a:t> </a:t>
            </a:r>
            <a:br>
              <a:rPr lang="tr-TR" altLang="tr-TR" sz="2800" dirty="0" smtClean="0"/>
            </a:br>
            <a:r>
              <a:rPr lang="tr-TR" altLang="tr-TR" sz="2800" dirty="0" smtClean="0"/>
              <a:t>w</a:t>
            </a:r>
            <a:r>
              <a:rPr lang="en-GB" altLang="tr-TR" sz="2800" dirty="0" err="1" smtClean="0"/>
              <a:t>ithout</a:t>
            </a:r>
            <a:r>
              <a:rPr lang="en-GB" altLang="tr-TR" sz="2800" dirty="0" smtClean="0"/>
              <a:t> </a:t>
            </a:r>
            <a:r>
              <a:rPr lang="en-GB" altLang="tr-TR" sz="2800" dirty="0" smtClean="0"/>
              <a:t>Procedural Dependencies</a:t>
            </a:r>
          </a:p>
        </p:txBody>
      </p:sp>
      <p:pic>
        <p:nvPicPr>
          <p:cNvPr id="5837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3" r="5197" b="13918"/>
          <a:stretch/>
        </p:blipFill>
        <p:spPr bwMode="auto">
          <a:xfrm>
            <a:off x="1115616" y="1268760"/>
            <a:ext cx="6552728" cy="3631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30</a:t>
            </a:fld>
            <a:endParaRPr lang="en-US" altLang="tr-TR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5013176"/>
            <a:ext cx="8291264" cy="151144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rgbClr val="FF33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accent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tr-TR" altLang="tr-TR" sz="2400" kern="0" dirty="0" err="1" smtClean="0"/>
              <a:t>Graphs</a:t>
            </a:r>
            <a:r>
              <a:rPr lang="tr-TR" altLang="tr-TR" sz="2400" kern="0" dirty="0" smtClean="0"/>
              <a:t> </a:t>
            </a:r>
            <a:r>
              <a:rPr lang="tr-TR" altLang="tr-TR" sz="2400" kern="0" dirty="0" err="1" smtClean="0"/>
              <a:t>yield</a:t>
            </a:r>
            <a:r>
              <a:rPr lang="tr-TR" altLang="tr-TR" sz="2400" kern="0" dirty="0" smtClean="0"/>
              <a:t> </a:t>
            </a:r>
            <a:r>
              <a:rPr lang="tr-TR" altLang="tr-TR" sz="2400" kern="0" dirty="0" err="1" smtClean="0"/>
              <a:t>some</a:t>
            </a:r>
            <a:r>
              <a:rPr lang="tr-TR" altLang="tr-TR" sz="2400" kern="0" dirty="0" smtClean="0"/>
              <a:t> </a:t>
            </a:r>
            <a:r>
              <a:rPr lang="tr-TR" altLang="tr-TR" sz="2400" kern="0" dirty="0" err="1" smtClean="0"/>
              <a:t>important</a:t>
            </a:r>
            <a:r>
              <a:rPr lang="tr-TR" altLang="tr-TR" sz="2400" kern="0" dirty="0" smtClean="0"/>
              <a:t> </a:t>
            </a:r>
            <a:r>
              <a:rPr lang="tr-TR" altLang="tr-TR" sz="2400" kern="0" dirty="0" err="1" smtClean="0"/>
              <a:t>conclusions</a:t>
            </a:r>
            <a:r>
              <a:rPr lang="tr-TR" altLang="tr-TR" sz="2400" kern="0" dirty="0" smtClean="0"/>
              <a:t>:</a:t>
            </a:r>
          </a:p>
          <a:p>
            <a:pPr lvl="1"/>
            <a:r>
              <a:rPr lang="en-GB" altLang="tr-TR" sz="2000" kern="0" dirty="0" smtClean="0"/>
              <a:t>Not worth duplication functions without register renaming</a:t>
            </a:r>
          </a:p>
          <a:p>
            <a:pPr lvl="1"/>
            <a:r>
              <a:rPr lang="en-GB" altLang="tr-TR" sz="2000" kern="0" dirty="0" smtClean="0"/>
              <a:t>Need instruction window large enough (more than 8)</a:t>
            </a:r>
          </a:p>
          <a:p>
            <a:endParaRPr lang="en-GB" altLang="tr-TR" sz="2400" kern="0" dirty="0" smtClean="0"/>
          </a:p>
        </p:txBody>
      </p:sp>
    </p:spTree>
    <p:extLst>
      <p:ext uri="{BB962C8B-B14F-4D97-AF65-F5344CB8AC3E}">
        <p14:creationId xmlns:p14="http://schemas.microsoft.com/office/powerpoint/2010/main" val="377193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mtClean="0"/>
              <a:t>Superscalar Execution</a:t>
            </a:r>
          </a:p>
        </p:txBody>
      </p:sp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738"/>
          <a:stretch>
            <a:fillRect/>
          </a:stretch>
        </p:blipFill>
        <p:spPr bwMode="auto">
          <a:xfrm>
            <a:off x="683568" y="1772816"/>
            <a:ext cx="8077200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31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90203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mtClean="0"/>
              <a:t>Superscalar Implementation</a:t>
            </a:r>
          </a:p>
        </p:txBody>
      </p:sp>
      <p:sp>
        <p:nvSpPr>
          <p:cNvPr id="176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540" y="1124744"/>
            <a:ext cx="8316924" cy="5399881"/>
          </a:xfrm>
        </p:spPr>
        <p:txBody>
          <a:bodyPr/>
          <a:lstStyle/>
          <a:p>
            <a:r>
              <a:rPr lang="en-GB" altLang="tr-TR" dirty="0" smtClean="0"/>
              <a:t>Simultaneously fetch multiple instructions</a:t>
            </a:r>
          </a:p>
          <a:p>
            <a:r>
              <a:rPr lang="en-GB" altLang="tr-TR" dirty="0" smtClean="0"/>
              <a:t>Logic to determine true dependencies involving register values</a:t>
            </a:r>
          </a:p>
          <a:p>
            <a:r>
              <a:rPr lang="en-GB" altLang="tr-TR" dirty="0" smtClean="0"/>
              <a:t>Mechanisms to communicate these values</a:t>
            </a:r>
          </a:p>
          <a:p>
            <a:r>
              <a:rPr lang="en-GB" altLang="tr-TR" dirty="0" smtClean="0"/>
              <a:t>Mechanisms to initiate multiple instructions in parallel</a:t>
            </a:r>
          </a:p>
          <a:p>
            <a:r>
              <a:rPr lang="en-GB" altLang="tr-TR" dirty="0" smtClean="0"/>
              <a:t>Resources for parallel execution of multiple instructions</a:t>
            </a:r>
          </a:p>
          <a:p>
            <a:r>
              <a:rPr lang="en-GB" altLang="tr-TR" dirty="0" smtClean="0"/>
              <a:t>Mechanisms for committing process state in correct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32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91449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6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6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6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6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6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6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6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6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6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6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6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6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6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6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6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6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6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6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333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mtClean="0"/>
              <a:t>Pentium 4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 dirty="0" smtClean="0"/>
              <a:t>80486 - CISC</a:t>
            </a:r>
          </a:p>
          <a:p>
            <a:r>
              <a:rPr lang="en-GB" altLang="tr-TR" dirty="0" smtClean="0"/>
              <a:t>Pentium – some superscalar components</a:t>
            </a:r>
          </a:p>
          <a:p>
            <a:pPr lvl="1"/>
            <a:r>
              <a:rPr lang="en-GB" altLang="tr-TR" dirty="0" smtClean="0"/>
              <a:t>Two separate integer execution units</a:t>
            </a:r>
          </a:p>
          <a:p>
            <a:r>
              <a:rPr lang="en-GB" altLang="tr-TR" dirty="0" smtClean="0"/>
              <a:t>Pentium Pro – Full blown superscalar</a:t>
            </a:r>
          </a:p>
          <a:p>
            <a:r>
              <a:rPr lang="en-GB" altLang="tr-TR" dirty="0" smtClean="0"/>
              <a:t>Subsequent models refine &amp; enhance superscalar design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33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56083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mtClean="0"/>
              <a:t>Pentium 4 Block Diagram</a:t>
            </a:r>
          </a:p>
        </p:txBody>
      </p:sp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3" t="5624" r="10991" b="22672"/>
          <a:stretch>
            <a:fillRect/>
          </a:stretch>
        </p:blipFill>
        <p:spPr bwMode="auto">
          <a:xfrm>
            <a:off x="533400" y="1322388"/>
            <a:ext cx="8001000" cy="523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34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05554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mtClean="0"/>
              <a:t>Pentium 4 Operation</a:t>
            </a:r>
          </a:p>
        </p:txBody>
      </p:sp>
      <p:sp>
        <p:nvSpPr>
          <p:cNvPr id="176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 sz="2400" dirty="0" smtClean="0"/>
              <a:t>Fetch instructions form memory in order of static program</a:t>
            </a:r>
          </a:p>
          <a:p>
            <a:r>
              <a:rPr lang="en-GB" altLang="tr-TR" sz="2400" dirty="0" smtClean="0"/>
              <a:t>Translate instruction into one or more fixed length RISC instructions (micro-operations)</a:t>
            </a:r>
          </a:p>
          <a:p>
            <a:r>
              <a:rPr lang="en-GB" altLang="tr-TR" sz="2400" dirty="0" smtClean="0"/>
              <a:t>Execute micro-ops on superscalar pipeline</a:t>
            </a:r>
          </a:p>
          <a:p>
            <a:pPr lvl="1"/>
            <a:r>
              <a:rPr lang="en-GB" altLang="tr-TR" sz="2000" dirty="0" smtClean="0"/>
              <a:t>micro-ops may be executed out of order</a:t>
            </a:r>
          </a:p>
          <a:p>
            <a:r>
              <a:rPr lang="en-GB" altLang="tr-TR" sz="2400" dirty="0" smtClean="0"/>
              <a:t>Commit results of micro-ops to register set in original program flow order</a:t>
            </a:r>
          </a:p>
          <a:p>
            <a:r>
              <a:rPr lang="en-GB" altLang="tr-TR" sz="2400" dirty="0" smtClean="0"/>
              <a:t>Outer CISC shell with inner RISC core</a:t>
            </a:r>
          </a:p>
          <a:p>
            <a:r>
              <a:rPr lang="en-GB" altLang="tr-TR" sz="2400" dirty="0" smtClean="0"/>
              <a:t>Inner RISC core pipeline at least 20 stages</a:t>
            </a:r>
          </a:p>
          <a:p>
            <a:pPr lvl="1"/>
            <a:r>
              <a:rPr lang="en-GB" altLang="tr-TR" sz="2000" dirty="0" smtClean="0"/>
              <a:t>Some micro-ops require multiple execution stages</a:t>
            </a:r>
          </a:p>
          <a:p>
            <a:pPr lvl="2"/>
            <a:r>
              <a:rPr lang="en-GB" altLang="tr-TR" sz="1800" dirty="0" smtClean="0"/>
              <a:t>Longer pipeline</a:t>
            </a:r>
          </a:p>
          <a:p>
            <a:pPr lvl="1"/>
            <a:r>
              <a:rPr lang="en-GB" altLang="tr-TR" sz="2000" dirty="0" smtClean="0"/>
              <a:t>c.f. five stage pipeline on x86 up to Pentium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35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92326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6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6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6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7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67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67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67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6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6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6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7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67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67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67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7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67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67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67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7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67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67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67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7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67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67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67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7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67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67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67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7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67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67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767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7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67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67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767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742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mtClean="0"/>
              <a:t>Pentium 4 Pipeline</a:t>
            </a:r>
          </a:p>
        </p:txBody>
      </p:sp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0" t="16257" r="2238" b="54218"/>
          <a:stretch>
            <a:fillRect/>
          </a:stretch>
        </p:blipFill>
        <p:spPr bwMode="auto">
          <a:xfrm>
            <a:off x="539552" y="2262188"/>
            <a:ext cx="8136904" cy="2138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36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3622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mtClean="0"/>
              <a:t>Pentium 4 Pipeline Operation (1)</a:t>
            </a:r>
          </a:p>
        </p:txBody>
      </p:sp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8" t="2823" r="4218" b="68521"/>
          <a:stretch>
            <a:fillRect/>
          </a:stretch>
        </p:blipFill>
        <p:spPr bwMode="auto">
          <a:xfrm>
            <a:off x="296601" y="1772816"/>
            <a:ext cx="8550798" cy="342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37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1598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mtClean="0"/>
              <a:t>Pentium 4 Pipeline Operation (2)</a:t>
            </a:r>
          </a:p>
        </p:txBody>
      </p:sp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3" t="33719" r="3603" b="36974"/>
          <a:stretch>
            <a:fillRect/>
          </a:stretch>
        </p:blipFill>
        <p:spPr bwMode="auto">
          <a:xfrm>
            <a:off x="296601" y="1700808"/>
            <a:ext cx="8550798" cy="3497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38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476271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mtClean="0"/>
              <a:t>Pentium 4 Pipeline Operation (3)</a:t>
            </a:r>
          </a:p>
        </p:txBody>
      </p:sp>
      <p:pic>
        <p:nvPicPr>
          <p:cNvPr id="716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7" t="65198" r="3603" b="5495"/>
          <a:stretch>
            <a:fillRect/>
          </a:stretch>
        </p:blipFill>
        <p:spPr bwMode="auto">
          <a:xfrm>
            <a:off x="231821" y="1772816"/>
            <a:ext cx="8680358" cy="3497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39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023012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mtClean="0"/>
              <a:t>What is Superscalar?</a:t>
            </a:r>
          </a:p>
        </p:txBody>
      </p:sp>
      <p:sp>
        <p:nvSpPr>
          <p:cNvPr id="171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dirty="0" smtClean="0"/>
              <a:t>A </a:t>
            </a:r>
            <a:r>
              <a:rPr lang="tr-TR" altLang="tr-TR" dirty="0" err="1" smtClean="0"/>
              <a:t>superscalar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implementation</a:t>
            </a:r>
            <a:r>
              <a:rPr lang="tr-TR" altLang="tr-TR" dirty="0" smtClean="0"/>
              <a:t> of a </a:t>
            </a:r>
            <a:r>
              <a:rPr lang="tr-TR" altLang="tr-TR" dirty="0" err="1" smtClean="0"/>
              <a:t>processor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architecture</a:t>
            </a:r>
            <a:r>
              <a:rPr lang="tr-TR" altLang="tr-TR" dirty="0" smtClean="0"/>
              <a:t> is </a:t>
            </a:r>
            <a:r>
              <a:rPr lang="tr-TR" altLang="tr-TR" dirty="0" err="1" smtClean="0"/>
              <a:t>one</a:t>
            </a:r>
            <a:r>
              <a:rPr lang="tr-TR" altLang="tr-TR" dirty="0" smtClean="0"/>
              <a:t> in </a:t>
            </a:r>
            <a:r>
              <a:rPr lang="tr-TR" altLang="tr-TR" dirty="0" err="1" smtClean="0"/>
              <a:t>which</a:t>
            </a:r>
            <a:r>
              <a:rPr lang="tr-TR" altLang="tr-TR" dirty="0" smtClean="0"/>
              <a:t>...</a:t>
            </a:r>
          </a:p>
          <a:p>
            <a:pPr lvl="1"/>
            <a:r>
              <a:rPr lang="tr-TR" altLang="tr-TR" dirty="0" smtClean="0"/>
              <a:t>c</a:t>
            </a:r>
            <a:r>
              <a:rPr lang="en-GB" altLang="tr-TR" dirty="0" err="1" smtClean="0"/>
              <a:t>ommon</a:t>
            </a:r>
            <a:r>
              <a:rPr lang="en-GB" altLang="tr-TR" dirty="0" smtClean="0"/>
              <a:t> instructions (arithmetic, load/store, conditional branch) can be </a:t>
            </a:r>
            <a:endParaRPr lang="tr-TR" altLang="tr-TR" dirty="0" smtClean="0"/>
          </a:p>
          <a:p>
            <a:pPr lvl="2"/>
            <a:r>
              <a:rPr lang="en-GB" altLang="tr-TR" dirty="0" smtClean="0"/>
              <a:t>initiated </a:t>
            </a:r>
            <a:r>
              <a:rPr lang="tr-TR" altLang="tr-TR" dirty="0" err="1" smtClean="0"/>
              <a:t>simultaneously</a:t>
            </a:r>
            <a:r>
              <a:rPr lang="tr-TR" altLang="tr-TR" dirty="0" smtClean="0"/>
              <a:t> </a:t>
            </a:r>
            <a:r>
              <a:rPr lang="en-GB" altLang="tr-TR" dirty="0" smtClean="0"/>
              <a:t>and </a:t>
            </a:r>
            <a:endParaRPr lang="tr-TR" altLang="tr-TR" dirty="0" smtClean="0"/>
          </a:p>
          <a:p>
            <a:pPr lvl="2"/>
            <a:r>
              <a:rPr lang="en-GB" altLang="tr-TR" dirty="0" smtClean="0"/>
              <a:t>executed independently</a:t>
            </a:r>
            <a:endParaRPr lang="tr-TR" altLang="tr-TR" dirty="0" smtClean="0"/>
          </a:p>
          <a:p>
            <a:pPr lvl="2">
              <a:buFontTx/>
              <a:buNone/>
            </a:pPr>
            <a:endParaRPr lang="en-GB" altLang="tr-TR" dirty="0" smtClean="0"/>
          </a:p>
          <a:p>
            <a:r>
              <a:rPr lang="tr-TR" altLang="tr-TR" dirty="0" err="1" smtClean="0"/>
              <a:t>Superscalar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approach</a:t>
            </a:r>
            <a:r>
              <a:rPr lang="tr-TR" altLang="tr-TR" dirty="0" smtClean="0"/>
              <a:t> can be e</a:t>
            </a:r>
            <a:r>
              <a:rPr lang="en-GB" altLang="tr-TR" dirty="0" err="1" smtClean="0"/>
              <a:t>qually</a:t>
            </a:r>
            <a:r>
              <a:rPr lang="en-GB" altLang="tr-TR" dirty="0" smtClean="0"/>
              <a:t> applicable to RISC &amp; CISC</a:t>
            </a:r>
          </a:p>
          <a:p>
            <a:r>
              <a:rPr lang="en-GB" altLang="tr-TR" dirty="0" smtClean="0"/>
              <a:t>In practice usually RISC</a:t>
            </a:r>
          </a:p>
          <a:p>
            <a:endParaRPr lang="en-GB" altLang="tr-TR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4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85257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1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1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1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1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1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1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1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1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1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1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1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1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1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1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1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1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1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1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110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mtClean="0"/>
              <a:t>Pentium 4 Pipeline Operation (4)</a:t>
            </a:r>
          </a:p>
        </p:txBody>
      </p:sp>
      <p:pic>
        <p:nvPicPr>
          <p:cNvPr id="727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3" t="1154" r="3603" b="68452"/>
          <a:stretch>
            <a:fillRect/>
          </a:stretch>
        </p:blipFill>
        <p:spPr bwMode="auto">
          <a:xfrm>
            <a:off x="296601" y="1628800"/>
            <a:ext cx="8550798" cy="362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40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63909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mtClean="0"/>
              <a:t>Pentium 4 Pipeline Operation (5)</a:t>
            </a:r>
          </a:p>
        </p:txBody>
      </p:sp>
      <p:pic>
        <p:nvPicPr>
          <p:cNvPr id="737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3" t="33719" r="3603" b="36974"/>
          <a:stretch>
            <a:fillRect/>
          </a:stretch>
        </p:blipFill>
        <p:spPr bwMode="auto">
          <a:xfrm>
            <a:off x="296601" y="1772816"/>
            <a:ext cx="8550798" cy="3497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41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411659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mtClean="0"/>
              <a:t>Pentium 4 Pipeline Operation (6)</a:t>
            </a:r>
          </a:p>
        </p:txBody>
      </p:sp>
      <p:pic>
        <p:nvPicPr>
          <p:cNvPr id="747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3" t="65196" r="3603" b="6581"/>
          <a:stretch>
            <a:fillRect/>
          </a:stretch>
        </p:blipFill>
        <p:spPr bwMode="auto">
          <a:xfrm>
            <a:off x="296601" y="1772816"/>
            <a:ext cx="8550798" cy="3368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42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712915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mtClean="0"/>
              <a:t>PowerPC</a:t>
            </a:r>
          </a:p>
        </p:txBody>
      </p:sp>
      <p:sp>
        <p:nvSpPr>
          <p:cNvPr id="177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 smtClean="0"/>
              <a:t>Direct descendent of IBM 801, RT PC and RS/6000</a:t>
            </a:r>
          </a:p>
          <a:p>
            <a:r>
              <a:rPr lang="en-GB" altLang="tr-TR" smtClean="0"/>
              <a:t>All are RISC</a:t>
            </a:r>
          </a:p>
          <a:p>
            <a:r>
              <a:rPr lang="en-GB" altLang="tr-TR" smtClean="0"/>
              <a:t>RS/6000 first superscalar</a:t>
            </a:r>
          </a:p>
          <a:p>
            <a:r>
              <a:rPr lang="en-GB" altLang="tr-TR" smtClean="0"/>
              <a:t>PowerPC 601 superscalar design similar to RS/6000</a:t>
            </a:r>
          </a:p>
          <a:p>
            <a:r>
              <a:rPr lang="en-GB" altLang="tr-TR" smtClean="0"/>
              <a:t>Later versions extend superscalar concept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43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85010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7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7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7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7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7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7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7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7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7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7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7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7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7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7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7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5619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mtClean="0"/>
              <a:t>PowerPC 601 General View</a:t>
            </a:r>
          </a:p>
        </p:txBody>
      </p:sp>
      <p:pic>
        <p:nvPicPr>
          <p:cNvPr id="7680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5" t="14241" r="8752" b="28947"/>
          <a:stretch>
            <a:fillRect/>
          </a:stretch>
        </p:blipFill>
        <p:spPr bwMode="auto">
          <a:xfrm>
            <a:off x="320678" y="1487488"/>
            <a:ext cx="8427786" cy="4317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44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8425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5" t="5556" r="7820" b="12059"/>
          <a:stretch>
            <a:fillRect/>
          </a:stretch>
        </p:blipFill>
        <p:spPr bwMode="auto">
          <a:xfrm>
            <a:off x="2267744" y="980727"/>
            <a:ext cx="4608512" cy="5543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45</a:t>
            </a:fld>
            <a:endParaRPr lang="en-US" alt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/>
              <a:t>PowerPC 601 </a:t>
            </a:r>
            <a:r>
              <a:rPr lang="en-GB" altLang="tr-TR" dirty="0" smtClean="0"/>
              <a:t>Pipeline Structure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955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mtClean="0"/>
              <a:t>PowerPC 601 Pipeline</a:t>
            </a:r>
          </a:p>
        </p:txBody>
      </p:sp>
      <p:pic>
        <p:nvPicPr>
          <p:cNvPr id="788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12" t="11227" r="7735" b="21404"/>
          <a:stretch>
            <a:fillRect/>
          </a:stretch>
        </p:blipFill>
        <p:spPr bwMode="auto">
          <a:xfrm>
            <a:off x="395536" y="1196752"/>
            <a:ext cx="8229600" cy="500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46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89889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47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94098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mtClean="0"/>
              <a:t>Why Superscalar?</a:t>
            </a:r>
          </a:p>
        </p:txBody>
      </p:sp>
      <p:sp>
        <p:nvSpPr>
          <p:cNvPr id="171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dirty="0" err="1" smtClean="0"/>
              <a:t>The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term</a:t>
            </a:r>
            <a:r>
              <a:rPr lang="tr-TR" altLang="tr-TR" dirty="0" smtClean="0"/>
              <a:t> </a:t>
            </a:r>
            <a:r>
              <a:rPr lang="tr-TR" altLang="tr-TR" dirty="0" err="1" smtClean="0">
                <a:solidFill>
                  <a:schemeClr val="accent1"/>
                </a:solidFill>
              </a:rPr>
              <a:t>superscalar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refers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to</a:t>
            </a:r>
            <a:r>
              <a:rPr lang="tr-TR" altLang="tr-TR" dirty="0" smtClean="0"/>
              <a:t> a </a:t>
            </a:r>
            <a:r>
              <a:rPr lang="tr-TR" altLang="tr-TR" dirty="0" err="1" smtClean="0"/>
              <a:t>machine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that</a:t>
            </a:r>
            <a:r>
              <a:rPr lang="tr-TR" altLang="tr-TR" dirty="0" smtClean="0"/>
              <a:t> is </a:t>
            </a:r>
            <a:r>
              <a:rPr lang="tr-TR" altLang="tr-TR" dirty="0" err="1" smtClean="0"/>
              <a:t>designed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to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improve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the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performance</a:t>
            </a:r>
            <a:r>
              <a:rPr lang="tr-TR" altLang="tr-TR" dirty="0" smtClean="0"/>
              <a:t> of </a:t>
            </a:r>
            <a:r>
              <a:rPr lang="tr-TR" altLang="tr-TR" dirty="0" err="1" smtClean="0"/>
              <a:t>the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execution</a:t>
            </a:r>
            <a:r>
              <a:rPr lang="tr-TR" altLang="tr-TR" dirty="0" smtClean="0"/>
              <a:t> of </a:t>
            </a:r>
            <a:r>
              <a:rPr lang="tr-TR" altLang="tr-TR" dirty="0" err="1" smtClean="0"/>
              <a:t>scalar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instructions</a:t>
            </a:r>
            <a:endParaRPr lang="tr-TR" altLang="tr-TR" dirty="0" smtClean="0"/>
          </a:p>
          <a:p>
            <a:r>
              <a:rPr lang="tr-TR" altLang="tr-TR" dirty="0" smtClean="0"/>
              <a:t>In </a:t>
            </a:r>
            <a:r>
              <a:rPr lang="tr-TR" altLang="tr-TR" dirty="0" err="1" smtClean="0"/>
              <a:t>most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applications</a:t>
            </a:r>
            <a:r>
              <a:rPr lang="tr-TR" altLang="tr-TR" dirty="0" smtClean="0"/>
              <a:t>, m</a:t>
            </a:r>
            <a:r>
              <a:rPr lang="en-GB" altLang="tr-TR" dirty="0" err="1" smtClean="0"/>
              <a:t>ost</a:t>
            </a:r>
            <a:r>
              <a:rPr lang="en-GB" altLang="tr-TR" dirty="0" smtClean="0"/>
              <a:t> operations are on scalar quantities</a:t>
            </a:r>
          </a:p>
          <a:p>
            <a:r>
              <a:rPr lang="en-GB" altLang="tr-TR" dirty="0" smtClean="0"/>
              <a:t>Improve these operations to get an overall improvement</a:t>
            </a:r>
            <a:endParaRPr lang="tr-TR" altLang="tr-TR" dirty="0" smtClean="0"/>
          </a:p>
          <a:p>
            <a:r>
              <a:rPr lang="tr-TR" altLang="tr-TR" dirty="0" err="1" smtClean="0"/>
              <a:t>Essence</a:t>
            </a:r>
            <a:r>
              <a:rPr lang="tr-TR" altLang="tr-TR" dirty="0" smtClean="0"/>
              <a:t> of </a:t>
            </a:r>
            <a:r>
              <a:rPr lang="tr-TR" altLang="tr-TR" dirty="0" err="1" smtClean="0"/>
              <a:t>the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superscalar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approach</a:t>
            </a:r>
            <a:r>
              <a:rPr lang="tr-TR" altLang="tr-TR" dirty="0" smtClean="0"/>
              <a:t> is </a:t>
            </a:r>
            <a:r>
              <a:rPr lang="tr-TR" altLang="tr-TR" dirty="0" err="1" smtClean="0"/>
              <a:t>the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ability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to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execute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instructions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independently</a:t>
            </a:r>
            <a:r>
              <a:rPr lang="tr-TR" altLang="tr-TR" dirty="0" smtClean="0"/>
              <a:t> in </a:t>
            </a:r>
            <a:r>
              <a:rPr lang="tr-TR" altLang="tr-TR" dirty="0" err="1" smtClean="0"/>
              <a:t>different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pipelines</a:t>
            </a:r>
            <a:endParaRPr lang="en-GB" altLang="tr-TR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5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83667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1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1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1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1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1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1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3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13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13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13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3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13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13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13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315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z="2800" dirty="0"/>
              <a:t>General Superscalar </a:t>
            </a:r>
            <a:r>
              <a:rPr lang="en-GB" altLang="tr-TR" sz="2800" dirty="0" smtClean="0"/>
              <a:t>Organization</a:t>
            </a:r>
            <a:r>
              <a:rPr lang="tr-TR" altLang="tr-TR" sz="2800" dirty="0" smtClean="0"/>
              <a:t> - </a:t>
            </a:r>
            <a:r>
              <a:rPr lang="en-GB" altLang="tr-TR" sz="2800" dirty="0" err="1" smtClean="0"/>
              <a:t>Superpipelin</a:t>
            </a:r>
            <a:r>
              <a:rPr lang="tr-TR" altLang="tr-TR" sz="2800" dirty="0" err="1" smtClean="0"/>
              <a:t>ing</a:t>
            </a:r>
            <a:endParaRPr lang="en-GB" altLang="tr-TR" sz="2800" dirty="0" smtClean="0"/>
          </a:p>
        </p:txBody>
      </p:sp>
      <p:sp>
        <p:nvSpPr>
          <p:cNvPr id="171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540" y="3692599"/>
            <a:ext cx="8316924" cy="2760737"/>
          </a:xfrm>
        </p:spPr>
        <p:txBody>
          <a:bodyPr>
            <a:normAutofit fontScale="85000" lnSpcReduction="20000"/>
          </a:bodyPr>
          <a:lstStyle/>
          <a:p>
            <a:r>
              <a:rPr lang="tr-TR" altLang="tr-TR" dirty="0" err="1" smtClean="0">
                <a:solidFill>
                  <a:schemeClr val="accent1"/>
                </a:solidFill>
              </a:rPr>
              <a:t>Superpipelining</a:t>
            </a:r>
            <a:r>
              <a:rPr lang="tr-TR" altLang="tr-TR" dirty="0" smtClean="0"/>
              <a:t> is an </a:t>
            </a:r>
            <a:r>
              <a:rPr lang="tr-TR" altLang="tr-TR" dirty="0" err="1" smtClean="0"/>
              <a:t>alternative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approach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to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achieving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greater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performance</a:t>
            </a:r>
            <a:endParaRPr lang="tr-TR" altLang="tr-TR" dirty="0" smtClean="0"/>
          </a:p>
          <a:p>
            <a:r>
              <a:rPr lang="tr-TR" altLang="tr-TR" dirty="0" err="1" smtClean="0"/>
              <a:t>It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exploits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the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fact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that</a:t>
            </a:r>
            <a:r>
              <a:rPr lang="tr-TR" altLang="tr-TR" dirty="0" smtClean="0"/>
              <a:t> m</a:t>
            </a:r>
            <a:r>
              <a:rPr lang="en-GB" altLang="tr-TR" dirty="0" smtClean="0"/>
              <a:t>any pipeline stages need less than half a clock cycle</a:t>
            </a:r>
            <a:endParaRPr lang="tr-TR" altLang="tr-TR" dirty="0" smtClean="0"/>
          </a:p>
          <a:p>
            <a:r>
              <a:rPr lang="en-GB" altLang="tr-TR" dirty="0" smtClean="0"/>
              <a:t>Double </a:t>
            </a:r>
            <a:r>
              <a:rPr lang="en-GB" altLang="tr-TR" dirty="0" smtClean="0"/>
              <a:t>internal clock speed gets two tasks per external clock cycle</a:t>
            </a:r>
            <a:endParaRPr lang="tr-TR" altLang="tr-TR" dirty="0" smtClean="0"/>
          </a:p>
          <a:p>
            <a:r>
              <a:rPr lang="en-GB" altLang="tr-TR" dirty="0" smtClean="0">
                <a:solidFill>
                  <a:schemeClr val="accent1"/>
                </a:solidFill>
              </a:rPr>
              <a:t>Superscalar</a:t>
            </a:r>
            <a:r>
              <a:rPr lang="en-GB" altLang="tr-TR" dirty="0" smtClean="0"/>
              <a:t> </a:t>
            </a:r>
            <a:r>
              <a:rPr lang="en-GB" altLang="tr-TR" dirty="0" smtClean="0"/>
              <a:t>allows parallel fetch execute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6</a:t>
            </a:fld>
            <a:endParaRPr lang="en-US" altLang="tr-TR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80"/>
          <a:stretch>
            <a:fillRect/>
          </a:stretch>
        </p:blipFill>
        <p:spPr bwMode="auto">
          <a:xfrm>
            <a:off x="683568" y="898599"/>
            <a:ext cx="8001000" cy="279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936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71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1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1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1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1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1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7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17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17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17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7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17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17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17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725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 smtClean="0"/>
              <a:t>Superscalar </a:t>
            </a:r>
            <a:r>
              <a:rPr lang="en-GB" altLang="tr-TR" dirty="0" err="1" smtClean="0"/>
              <a:t>vSuperpipeline</a:t>
            </a:r>
            <a:endParaRPr lang="en-GB" altLang="tr-TR" dirty="0" smtClean="0"/>
          </a:p>
        </p:txBody>
      </p:sp>
      <p:pic>
        <p:nvPicPr>
          <p:cNvPr id="17192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7" t="1021" r="10544" b="5374"/>
          <a:stretch>
            <a:fillRect/>
          </a:stretch>
        </p:blipFill>
        <p:spPr bwMode="auto">
          <a:xfrm>
            <a:off x="4504266" y="961266"/>
            <a:ext cx="3956166" cy="5563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193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3609975" cy="56388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2400" smtClean="0"/>
              <a:t>Ordinary pipeline</a:t>
            </a:r>
          </a:p>
          <a:p>
            <a:pPr>
              <a:lnSpc>
                <a:spcPct val="80000"/>
              </a:lnSpc>
            </a:pPr>
            <a:endParaRPr lang="tr-TR" altLang="tr-TR" sz="2400" smtClean="0"/>
          </a:p>
          <a:p>
            <a:pPr>
              <a:lnSpc>
                <a:spcPct val="80000"/>
              </a:lnSpc>
            </a:pPr>
            <a:r>
              <a:rPr lang="tr-TR" altLang="tr-TR" sz="2400" smtClean="0"/>
              <a:t>Superpipelined approach: </a:t>
            </a:r>
          </a:p>
          <a:p>
            <a:pPr lvl="1">
              <a:lnSpc>
                <a:spcPct val="80000"/>
              </a:lnSpc>
            </a:pPr>
            <a:r>
              <a:rPr lang="tr-TR" altLang="tr-TR" sz="2000" smtClean="0"/>
              <a:t>2 pipeline stages per clock cycle</a:t>
            </a:r>
          </a:p>
          <a:p>
            <a:pPr>
              <a:lnSpc>
                <a:spcPct val="80000"/>
              </a:lnSpc>
            </a:pPr>
            <a:endParaRPr lang="en-GB" altLang="tr-TR" sz="2400" smtClean="0"/>
          </a:p>
          <a:p>
            <a:pPr>
              <a:lnSpc>
                <a:spcPct val="80000"/>
              </a:lnSpc>
            </a:pPr>
            <a:r>
              <a:rPr lang="tr-TR" altLang="tr-TR" sz="2400" smtClean="0"/>
              <a:t>Superscalar implementation</a:t>
            </a:r>
            <a:endParaRPr lang="en-GB" altLang="tr-TR" sz="2400" smtClean="0"/>
          </a:p>
          <a:p>
            <a:pPr lvl="1">
              <a:lnSpc>
                <a:spcPct val="80000"/>
              </a:lnSpc>
            </a:pPr>
            <a:r>
              <a:rPr lang="tr-TR" altLang="tr-TR" sz="2000" smtClean="0"/>
              <a:t>Executing two instances of each stage in parallel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tr-TR" altLang="tr-TR" sz="2000" smtClean="0"/>
          </a:p>
          <a:p>
            <a:pPr>
              <a:lnSpc>
                <a:spcPct val="80000"/>
              </a:lnSpc>
            </a:pPr>
            <a:r>
              <a:rPr lang="tr-TR" altLang="tr-TR" sz="2400" smtClean="0"/>
              <a:t>Higher-degree superpipeline and superscalar implementations are possible</a:t>
            </a:r>
            <a:endParaRPr lang="en-GB" altLang="tr-TR" sz="2400" smtClean="0"/>
          </a:p>
        </p:txBody>
      </p:sp>
      <p:sp>
        <p:nvSpPr>
          <p:cNvPr id="1719301" name="Line 5"/>
          <p:cNvSpPr>
            <a:spLocks noChangeShapeType="1"/>
          </p:cNvSpPr>
          <p:nvPr/>
        </p:nvSpPr>
        <p:spPr bwMode="auto">
          <a:xfrm>
            <a:off x="3708400" y="1268412"/>
            <a:ext cx="1007616" cy="360387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719302" name="Line 6"/>
          <p:cNvSpPr>
            <a:spLocks noChangeShapeType="1"/>
          </p:cNvSpPr>
          <p:nvPr/>
        </p:nvSpPr>
        <p:spPr bwMode="auto">
          <a:xfrm>
            <a:off x="3205162" y="2133600"/>
            <a:ext cx="1510853" cy="1151384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1719303" name="Line 7"/>
          <p:cNvSpPr>
            <a:spLocks noChangeShapeType="1"/>
          </p:cNvSpPr>
          <p:nvPr/>
        </p:nvSpPr>
        <p:spPr bwMode="auto">
          <a:xfrm>
            <a:off x="3348038" y="3933825"/>
            <a:ext cx="1367977" cy="935335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7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09488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19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19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19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19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19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19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19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19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19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19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19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19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19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19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19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19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19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19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19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19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19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19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19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19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19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3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193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193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7193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9300" grpId="0" build="p"/>
      <p:bldP spid="1719301" grpId="0" animBg="1"/>
      <p:bldP spid="1719302" grpId="0" animBg="1"/>
      <p:bldP spid="171930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mtClean="0"/>
              <a:t>Limitations</a:t>
            </a:r>
          </a:p>
        </p:txBody>
      </p:sp>
      <p:sp>
        <p:nvSpPr>
          <p:cNvPr id="172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sz="2400" dirty="0" err="1" smtClean="0"/>
              <a:t>Superscalar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approach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depends</a:t>
            </a:r>
            <a:r>
              <a:rPr lang="tr-TR" altLang="tr-TR" sz="2400" dirty="0" smtClean="0"/>
              <a:t> on </a:t>
            </a:r>
            <a:r>
              <a:rPr lang="tr-TR" altLang="tr-TR" sz="2400" dirty="0" err="1" smtClean="0"/>
              <a:t>the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ability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to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execute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multiple</a:t>
            </a:r>
            <a:r>
              <a:rPr lang="tr-TR" altLang="tr-TR" sz="2400" dirty="0" smtClean="0"/>
              <a:t> in</a:t>
            </a:r>
            <a:r>
              <a:rPr lang="en-GB" altLang="tr-TR" sz="2400" dirty="0" err="1" smtClean="0"/>
              <a:t>struction</a:t>
            </a:r>
            <a:r>
              <a:rPr lang="tr-TR" altLang="tr-TR" sz="2400" dirty="0" smtClean="0"/>
              <a:t>s in </a:t>
            </a:r>
            <a:r>
              <a:rPr lang="en-GB" altLang="tr-TR" sz="2400" dirty="0" smtClean="0"/>
              <a:t>parallel</a:t>
            </a:r>
            <a:endParaRPr lang="tr-TR" altLang="tr-TR" sz="2400" dirty="0" smtClean="0"/>
          </a:p>
          <a:p>
            <a:r>
              <a:rPr lang="tr-TR" altLang="tr-TR" sz="2400" dirty="0" smtClean="0"/>
              <a:t>In</a:t>
            </a:r>
            <a:r>
              <a:rPr lang="en-GB" altLang="tr-TR" sz="2400" dirty="0" err="1" smtClean="0"/>
              <a:t>struction</a:t>
            </a:r>
            <a:r>
              <a:rPr lang="en-GB" altLang="tr-TR" sz="2400" dirty="0" smtClean="0"/>
              <a:t> level parallelism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refers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to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the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degree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to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which</a:t>
            </a:r>
            <a:r>
              <a:rPr lang="tr-TR" altLang="tr-TR" sz="2400" dirty="0" smtClean="0"/>
              <a:t>, on </a:t>
            </a:r>
            <a:r>
              <a:rPr lang="tr-TR" altLang="tr-TR" sz="2400" dirty="0" err="1" smtClean="0"/>
              <a:t>average</a:t>
            </a:r>
            <a:r>
              <a:rPr lang="tr-TR" altLang="tr-TR" sz="2400" dirty="0" smtClean="0"/>
              <a:t>, </a:t>
            </a:r>
            <a:r>
              <a:rPr lang="tr-TR" altLang="tr-TR" sz="2400" dirty="0" err="1" smtClean="0"/>
              <a:t>the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instructions</a:t>
            </a:r>
            <a:r>
              <a:rPr lang="tr-TR" altLang="tr-TR" sz="2400" dirty="0" smtClean="0"/>
              <a:t> of a program can be </a:t>
            </a:r>
            <a:r>
              <a:rPr lang="tr-TR" altLang="tr-TR" sz="2400" dirty="0" err="1" smtClean="0"/>
              <a:t>executed</a:t>
            </a:r>
            <a:r>
              <a:rPr lang="tr-TR" altLang="tr-TR" sz="2400" dirty="0" smtClean="0"/>
              <a:t> in </a:t>
            </a:r>
            <a:r>
              <a:rPr lang="tr-TR" altLang="tr-TR" sz="2400" dirty="0" err="1" smtClean="0"/>
              <a:t>parallel</a:t>
            </a:r>
            <a:endParaRPr lang="en-GB" altLang="tr-TR" sz="2400" dirty="0" smtClean="0"/>
          </a:p>
          <a:p>
            <a:r>
              <a:rPr lang="tr-TR" altLang="tr-TR" sz="2400" dirty="0" err="1" smtClean="0"/>
              <a:t>To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maximize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instruction-level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parallelism</a:t>
            </a:r>
            <a:r>
              <a:rPr lang="tr-TR" altLang="tr-TR" sz="2400" dirty="0" smtClean="0"/>
              <a:t>:</a:t>
            </a:r>
            <a:endParaRPr lang="en-GB" altLang="tr-TR" sz="2400" dirty="0" smtClean="0"/>
          </a:p>
          <a:p>
            <a:pPr lvl="1"/>
            <a:r>
              <a:rPr lang="en-GB" altLang="tr-TR" sz="2000" dirty="0" smtClean="0"/>
              <a:t>Compiler based optimisation</a:t>
            </a:r>
            <a:r>
              <a:rPr lang="tr-TR" altLang="tr-TR" sz="2000" dirty="0" smtClean="0"/>
              <a:t> </a:t>
            </a:r>
            <a:endParaRPr lang="tr-TR" altLang="tr-TR" sz="2000" dirty="0" smtClean="0"/>
          </a:p>
          <a:p>
            <a:pPr lvl="1"/>
            <a:r>
              <a:rPr lang="en-GB" altLang="tr-TR" sz="2000" dirty="0" smtClean="0"/>
              <a:t>Hardware techniques</a:t>
            </a:r>
            <a:endParaRPr lang="en-GB" altLang="tr-TR" sz="2000" dirty="0" smtClean="0"/>
          </a:p>
          <a:p>
            <a:r>
              <a:rPr lang="tr-TR" altLang="tr-TR" sz="2400" dirty="0" err="1" smtClean="0"/>
              <a:t>Fundamental</a:t>
            </a:r>
            <a:r>
              <a:rPr lang="tr-TR" altLang="tr-TR" sz="2400" dirty="0" smtClean="0"/>
              <a:t> l</a:t>
            </a:r>
            <a:r>
              <a:rPr lang="en-GB" altLang="tr-TR" sz="2400" dirty="0" err="1" smtClean="0"/>
              <a:t>imit</a:t>
            </a:r>
            <a:r>
              <a:rPr lang="tr-TR" altLang="tr-TR" sz="2400" dirty="0" err="1" smtClean="0"/>
              <a:t>ations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to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parallelism</a:t>
            </a:r>
            <a:r>
              <a:rPr lang="tr-TR" altLang="tr-TR" sz="2400" dirty="0" smtClean="0"/>
              <a:t>:</a:t>
            </a:r>
            <a:endParaRPr lang="en-GB" altLang="tr-TR" sz="2400" dirty="0" smtClean="0"/>
          </a:p>
          <a:p>
            <a:pPr lvl="1"/>
            <a:r>
              <a:rPr lang="en-GB" altLang="tr-TR" sz="2000" dirty="0" smtClean="0"/>
              <a:t>True data dependency</a:t>
            </a:r>
          </a:p>
          <a:p>
            <a:pPr lvl="1"/>
            <a:r>
              <a:rPr lang="en-GB" altLang="tr-TR" sz="2000" dirty="0" smtClean="0"/>
              <a:t>Procedural dependency</a:t>
            </a:r>
          </a:p>
          <a:p>
            <a:pPr lvl="1"/>
            <a:r>
              <a:rPr lang="en-GB" altLang="tr-TR" sz="2000" dirty="0" smtClean="0"/>
              <a:t>Resource conflicts</a:t>
            </a:r>
          </a:p>
          <a:p>
            <a:pPr lvl="1"/>
            <a:r>
              <a:rPr lang="en-GB" altLang="tr-TR" sz="2000" dirty="0" smtClean="0"/>
              <a:t>Output dependency</a:t>
            </a:r>
          </a:p>
          <a:p>
            <a:pPr lvl="1"/>
            <a:r>
              <a:rPr lang="en-GB" altLang="tr-TR" sz="2000" dirty="0" err="1" smtClean="0"/>
              <a:t>Antidependency</a:t>
            </a:r>
            <a:endParaRPr lang="en-GB" altLang="tr-TR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8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17125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2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2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2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21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21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21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21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21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21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21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21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21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21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21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21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21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21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21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21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21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21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21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21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21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21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21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721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21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21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721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21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21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721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13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 smtClean="0"/>
              <a:t>True Data Dependency</a:t>
            </a:r>
          </a:p>
        </p:txBody>
      </p:sp>
      <p:sp>
        <p:nvSpPr>
          <p:cNvPr id="172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800" dirty="0" smtClean="0"/>
              <a:t>A </a:t>
            </a:r>
            <a:r>
              <a:rPr lang="tr-TR" altLang="tr-TR" sz="2800" dirty="0" err="1" smtClean="0">
                <a:solidFill>
                  <a:schemeClr val="accent1"/>
                </a:solidFill>
              </a:rPr>
              <a:t>true</a:t>
            </a:r>
            <a:r>
              <a:rPr lang="tr-TR" altLang="tr-TR" sz="2800" dirty="0" smtClean="0">
                <a:solidFill>
                  <a:schemeClr val="accent1"/>
                </a:solidFill>
              </a:rPr>
              <a:t> data </a:t>
            </a:r>
            <a:r>
              <a:rPr lang="tr-TR" altLang="tr-TR" sz="2800" dirty="0" err="1" smtClean="0">
                <a:solidFill>
                  <a:schemeClr val="accent1"/>
                </a:solidFill>
              </a:rPr>
              <a:t>dependency</a:t>
            </a:r>
            <a:r>
              <a:rPr lang="tr-TR" altLang="tr-TR" sz="2800" dirty="0" smtClean="0">
                <a:solidFill>
                  <a:schemeClr val="accent1"/>
                </a:solidFill>
              </a:rPr>
              <a:t> </a:t>
            </a:r>
            <a:r>
              <a:rPr lang="tr-TR" altLang="tr-TR" sz="2800" dirty="0" err="1" smtClean="0"/>
              <a:t>occurs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when</a:t>
            </a:r>
            <a:r>
              <a:rPr lang="tr-TR" altLang="tr-TR" sz="2800" dirty="0" smtClean="0"/>
              <a:t> an </a:t>
            </a:r>
            <a:r>
              <a:rPr lang="tr-TR" altLang="tr-TR" sz="2800" dirty="0" err="1" smtClean="0"/>
              <a:t>instruction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depends</a:t>
            </a:r>
            <a:r>
              <a:rPr lang="tr-TR" altLang="tr-TR" sz="2800" dirty="0" smtClean="0"/>
              <a:t> on </a:t>
            </a:r>
            <a:r>
              <a:rPr lang="tr-TR" altLang="tr-TR" sz="2800" dirty="0" err="1" smtClean="0"/>
              <a:t>the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result</a:t>
            </a:r>
            <a:r>
              <a:rPr lang="tr-TR" altLang="tr-TR" sz="2800" dirty="0" smtClean="0"/>
              <a:t> of a </a:t>
            </a:r>
            <a:r>
              <a:rPr lang="tr-TR" altLang="tr-TR" sz="2800" dirty="0" err="1" smtClean="0"/>
              <a:t>previous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instruction</a:t>
            </a:r>
            <a:r>
              <a:rPr lang="tr-TR" altLang="tr-TR" sz="2800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 sz="2800" dirty="0" smtClean="0"/>
          </a:p>
          <a:p>
            <a:pPr>
              <a:lnSpc>
                <a:spcPct val="90000"/>
              </a:lnSpc>
            </a:pPr>
            <a:r>
              <a:rPr lang="tr-TR" altLang="tr-TR" sz="2800" dirty="0" err="1" smtClean="0"/>
              <a:t>Consider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the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following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sequence</a:t>
            </a:r>
            <a:r>
              <a:rPr lang="tr-TR" altLang="tr-TR" sz="2800" dirty="0" smtClean="0"/>
              <a:t>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tr-TR" sz="2400" dirty="0" smtClean="0">
                <a:solidFill>
                  <a:srgbClr val="FF0000"/>
                </a:solidFill>
              </a:rPr>
              <a:t>ADD r1, r2 </a:t>
            </a:r>
            <a:r>
              <a:rPr lang="tr-TR" altLang="tr-TR" sz="2400" dirty="0" smtClean="0">
                <a:solidFill>
                  <a:srgbClr val="FF0000"/>
                </a:solidFill>
              </a:rPr>
              <a:t>		</a:t>
            </a:r>
            <a:r>
              <a:rPr lang="en-GB" altLang="tr-TR" sz="2400" dirty="0" smtClean="0">
                <a:solidFill>
                  <a:srgbClr val="0000CC"/>
                </a:solidFill>
              </a:rPr>
              <a:t>(r1 := r1</a:t>
            </a:r>
            <a:r>
              <a:rPr lang="en-GB" altLang="tr-TR" sz="2400" dirty="0" smtClean="0">
                <a:solidFill>
                  <a:srgbClr val="0000CC"/>
                </a:solidFill>
              </a:rPr>
              <a:t>+</a:t>
            </a:r>
            <a:r>
              <a:rPr lang="tr-TR" altLang="tr-TR" sz="2400" dirty="0" smtClean="0">
                <a:solidFill>
                  <a:srgbClr val="0000CC"/>
                </a:solidFill>
              </a:rPr>
              <a:t> </a:t>
            </a:r>
            <a:r>
              <a:rPr lang="en-GB" altLang="tr-TR" sz="2400" dirty="0" smtClean="0">
                <a:solidFill>
                  <a:srgbClr val="0000CC"/>
                </a:solidFill>
              </a:rPr>
              <a:t>r2</a:t>
            </a:r>
            <a:r>
              <a:rPr lang="en-GB" altLang="tr-TR" sz="2400" dirty="0" smtClean="0">
                <a:solidFill>
                  <a:srgbClr val="0000CC"/>
                </a:solidFill>
              </a:rPr>
              <a:t>;)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tr-TR" sz="2400" dirty="0" smtClean="0">
                <a:solidFill>
                  <a:srgbClr val="FF0000"/>
                </a:solidFill>
              </a:rPr>
              <a:t>MOVE r3,r1 </a:t>
            </a:r>
            <a:r>
              <a:rPr lang="tr-TR" altLang="tr-TR" sz="2400" dirty="0" smtClean="0">
                <a:solidFill>
                  <a:srgbClr val="FF0000"/>
                </a:solidFill>
              </a:rPr>
              <a:t>		</a:t>
            </a:r>
            <a:r>
              <a:rPr lang="en-GB" altLang="tr-TR" sz="2400" dirty="0" smtClean="0">
                <a:solidFill>
                  <a:srgbClr val="0000CC"/>
                </a:solidFill>
              </a:rPr>
              <a:t>(r3 := r1;)</a:t>
            </a:r>
            <a:endParaRPr lang="tr-TR" altLang="tr-TR" sz="2400" dirty="0" smtClean="0">
              <a:solidFill>
                <a:srgbClr val="0000CC"/>
              </a:solidFill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en-GB" altLang="tr-TR" sz="2000" dirty="0" smtClean="0">
              <a:solidFill>
                <a:srgbClr val="0000CC"/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tr-TR" sz="2800" dirty="0" smtClean="0"/>
              <a:t>Can fetch and decode second instruction in parallel with first</a:t>
            </a:r>
            <a:endParaRPr lang="tr-TR" altLang="tr-TR" sz="2800" dirty="0" smtClean="0"/>
          </a:p>
          <a:p>
            <a:pPr lvl="1">
              <a:lnSpc>
                <a:spcPct val="90000"/>
              </a:lnSpc>
            </a:pPr>
            <a:r>
              <a:rPr lang="tr-TR" altLang="tr-TR" sz="2400" dirty="0" err="1" smtClean="0"/>
              <a:t>However</a:t>
            </a:r>
            <a:r>
              <a:rPr lang="tr-TR" altLang="tr-TR" sz="2400" dirty="0" smtClean="0"/>
              <a:t>, </a:t>
            </a:r>
            <a:r>
              <a:rPr lang="tr-TR" altLang="tr-TR" sz="2400" dirty="0" smtClean="0">
                <a:solidFill>
                  <a:srgbClr val="FF00FF"/>
                </a:solidFill>
              </a:rPr>
              <a:t>c</a:t>
            </a:r>
            <a:r>
              <a:rPr lang="en-GB" altLang="tr-TR" sz="2400" dirty="0" smtClean="0">
                <a:solidFill>
                  <a:srgbClr val="FF00FF"/>
                </a:solidFill>
              </a:rPr>
              <a:t>an NOT</a:t>
            </a:r>
            <a:r>
              <a:rPr lang="en-GB" altLang="tr-TR" sz="2400" dirty="0" smtClean="0">
                <a:solidFill>
                  <a:srgbClr val="FF0000"/>
                </a:solidFill>
              </a:rPr>
              <a:t> </a:t>
            </a:r>
            <a:r>
              <a:rPr lang="en-GB" altLang="tr-TR" sz="2400" dirty="0" smtClean="0"/>
              <a:t>execute </a:t>
            </a:r>
            <a:r>
              <a:rPr lang="tr-TR" altLang="tr-TR" sz="2400" dirty="0" err="1" smtClean="0"/>
              <a:t>the</a:t>
            </a:r>
            <a:r>
              <a:rPr lang="tr-TR" altLang="tr-TR" sz="2400" dirty="0" smtClean="0"/>
              <a:t> </a:t>
            </a:r>
            <a:r>
              <a:rPr lang="en-GB" altLang="tr-TR" sz="2400" dirty="0" smtClean="0"/>
              <a:t>second </a:t>
            </a:r>
            <a:r>
              <a:rPr lang="en-GB" altLang="tr-TR" sz="2400" dirty="0" smtClean="0"/>
              <a:t>instruction until </a:t>
            </a:r>
            <a:r>
              <a:rPr lang="tr-TR" altLang="tr-TR" sz="2400" dirty="0" err="1" smtClean="0"/>
              <a:t>the</a:t>
            </a:r>
            <a:r>
              <a:rPr lang="tr-TR" altLang="tr-TR" sz="2400" dirty="0" smtClean="0"/>
              <a:t> </a:t>
            </a:r>
            <a:r>
              <a:rPr lang="en-GB" altLang="tr-TR" sz="2400" dirty="0" smtClean="0"/>
              <a:t>first </a:t>
            </a:r>
            <a:r>
              <a:rPr lang="tr-TR" altLang="tr-TR" sz="2400" dirty="0" err="1" smtClean="0"/>
              <a:t>one</a:t>
            </a:r>
            <a:r>
              <a:rPr lang="tr-TR" altLang="tr-TR" sz="2400" dirty="0" smtClean="0"/>
              <a:t> </a:t>
            </a:r>
            <a:r>
              <a:rPr lang="en-GB" altLang="tr-TR" sz="2400" dirty="0" smtClean="0"/>
              <a:t>is </a:t>
            </a:r>
            <a:r>
              <a:rPr lang="en-GB" altLang="tr-TR" sz="2400" dirty="0" smtClean="0"/>
              <a:t>finished</a:t>
            </a:r>
            <a:endParaRPr lang="tr-TR" altLang="tr-TR" sz="2400" dirty="0" smtClean="0"/>
          </a:p>
          <a:p>
            <a:pPr>
              <a:lnSpc>
                <a:spcPct val="90000"/>
              </a:lnSpc>
            </a:pPr>
            <a:r>
              <a:rPr lang="tr-TR" altLang="tr-TR" sz="2800" dirty="0" err="1" smtClean="0"/>
              <a:t>Also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called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>
                <a:solidFill>
                  <a:schemeClr val="accent1"/>
                </a:solidFill>
              </a:rPr>
              <a:t>flow</a:t>
            </a:r>
            <a:r>
              <a:rPr lang="tr-TR" altLang="tr-TR" sz="2800" dirty="0" smtClean="0">
                <a:solidFill>
                  <a:schemeClr val="accent1"/>
                </a:solidFill>
              </a:rPr>
              <a:t> </a:t>
            </a:r>
            <a:r>
              <a:rPr lang="tr-TR" altLang="tr-TR" sz="2800" dirty="0" err="1" smtClean="0">
                <a:solidFill>
                  <a:schemeClr val="accent1"/>
                </a:solidFill>
              </a:rPr>
              <a:t>dependency</a:t>
            </a:r>
            <a:r>
              <a:rPr lang="tr-TR" altLang="tr-TR" sz="2800" dirty="0" smtClean="0">
                <a:solidFill>
                  <a:schemeClr val="accent1"/>
                </a:solidFill>
              </a:rPr>
              <a:t> </a:t>
            </a:r>
            <a:r>
              <a:rPr lang="tr-TR" altLang="tr-TR" sz="2800" dirty="0" err="1" smtClean="0"/>
              <a:t>or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>
                <a:solidFill>
                  <a:schemeClr val="accent1"/>
                </a:solidFill>
              </a:rPr>
              <a:t>write-read</a:t>
            </a:r>
            <a:r>
              <a:rPr lang="tr-TR" altLang="tr-TR" sz="2800" dirty="0" smtClean="0">
                <a:solidFill>
                  <a:schemeClr val="accent1"/>
                </a:solidFill>
              </a:rPr>
              <a:t> </a:t>
            </a:r>
            <a:r>
              <a:rPr lang="tr-TR" altLang="tr-TR" sz="2800" dirty="0" err="1" smtClean="0">
                <a:solidFill>
                  <a:schemeClr val="accent1"/>
                </a:solidFill>
              </a:rPr>
              <a:t>dependency</a:t>
            </a:r>
            <a:endParaRPr lang="en-GB" altLang="tr-TR" sz="2800" dirty="0" smtClean="0">
              <a:solidFill>
                <a:schemeClr val="accent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9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44148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2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2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2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2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2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2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3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23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23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23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3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23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23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23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3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23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23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23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3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23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23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23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3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23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23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23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3395" grpId="0" build="p"/>
    </p:bldLst>
  </p:timing>
</p:sld>
</file>

<file path=ppt/theme/theme1.xml><?xml version="1.0" encoding="utf-8"?>
<a:theme xmlns:a="http://schemas.openxmlformats.org/drawingml/2006/main" name="Bahcesehir master slide">
  <a:themeElements>
    <a:clrScheme name="Bahcesehir master slide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Bahcesehir master sli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ahcesehir master slid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hcesehir master slid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hcesehir master slid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10399</TotalTime>
  <Words>1685</Words>
  <Application>Microsoft Office PowerPoint</Application>
  <PresentationFormat>Letter Paper (8.5x11 in)</PresentationFormat>
  <Paragraphs>337</Paragraphs>
  <Slides>47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1" baseType="lpstr">
      <vt:lpstr>Arial</vt:lpstr>
      <vt:lpstr>Times New Roman</vt:lpstr>
      <vt:lpstr>Wingdings</vt:lpstr>
      <vt:lpstr>Bahcesehir master slide</vt:lpstr>
      <vt:lpstr>Computer Architecture</vt:lpstr>
      <vt:lpstr>Computer Architecture</vt:lpstr>
      <vt:lpstr>Outline</vt:lpstr>
      <vt:lpstr>What is Superscalar?</vt:lpstr>
      <vt:lpstr>Why Superscalar?</vt:lpstr>
      <vt:lpstr>General Superscalar Organization - Superpipelining</vt:lpstr>
      <vt:lpstr>Superscalar vSuperpipeline</vt:lpstr>
      <vt:lpstr>Limitations</vt:lpstr>
      <vt:lpstr>True Data Dependency</vt:lpstr>
      <vt:lpstr>True Data Dependency</vt:lpstr>
      <vt:lpstr>Procedural Dependency</vt:lpstr>
      <vt:lpstr>Effect of a branch  on a superscalar pipeline of degree 2</vt:lpstr>
      <vt:lpstr>Resource Conflict</vt:lpstr>
      <vt:lpstr>Resource Conflict</vt:lpstr>
      <vt:lpstr>Effect of Dependencies</vt:lpstr>
      <vt:lpstr>Instruction level parallelizm and machine level parallelizm</vt:lpstr>
      <vt:lpstr>Instruction level parallelizm and machine level parallelizm</vt:lpstr>
      <vt:lpstr>Instruction Issue Policy</vt:lpstr>
      <vt:lpstr>Instruction Issue Policy</vt:lpstr>
      <vt:lpstr>In-Order Issue with In-Order Completion</vt:lpstr>
      <vt:lpstr>In-Order Issue with In-Order Completion (Diagram)</vt:lpstr>
      <vt:lpstr>In-Order Issue with Out-of-Order Completion</vt:lpstr>
      <vt:lpstr>In-Order Issue with Out-of-Order Completion (Diagram)</vt:lpstr>
      <vt:lpstr>Out-of-Order Issue with Out-of-Order Completion</vt:lpstr>
      <vt:lpstr>Out-of-Order Issue Out-of-Order Completion (Diagram)</vt:lpstr>
      <vt:lpstr>Antidependency</vt:lpstr>
      <vt:lpstr>Register Renaming</vt:lpstr>
      <vt:lpstr>Register Renaming example</vt:lpstr>
      <vt:lpstr>Machine Parallelism</vt:lpstr>
      <vt:lpstr>Speedups of Machine Organizations  without Procedural Dependencies</vt:lpstr>
      <vt:lpstr>Superscalar Execution</vt:lpstr>
      <vt:lpstr>Superscalar Implementation</vt:lpstr>
      <vt:lpstr>Pentium 4</vt:lpstr>
      <vt:lpstr>Pentium 4 Block Diagram</vt:lpstr>
      <vt:lpstr>Pentium 4 Operation</vt:lpstr>
      <vt:lpstr>Pentium 4 Pipeline</vt:lpstr>
      <vt:lpstr>Pentium 4 Pipeline Operation (1)</vt:lpstr>
      <vt:lpstr>Pentium 4 Pipeline Operation (2)</vt:lpstr>
      <vt:lpstr>Pentium 4 Pipeline Operation (3)</vt:lpstr>
      <vt:lpstr>Pentium 4 Pipeline Operation (4)</vt:lpstr>
      <vt:lpstr>Pentium 4 Pipeline Operation (5)</vt:lpstr>
      <vt:lpstr>Pentium 4 Pipeline Operation (6)</vt:lpstr>
      <vt:lpstr>PowerPC</vt:lpstr>
      <vt:lpstr>PowerPC 601 General View</vt:lpstr>
      <vt:lpstr>PowerPC 601 Pipeline Structure</vt:lpstr>
      <vt:lpstr>PowerPC 601 Pipeline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UTP Cable Connectors</dc:title>
  <dc:creator>N AYDIN</dc:creator>
  <cp:lastModifiedBy>Nizamettin AYDIN</cp:lastModifiedBy>
  <cp:revision>549</cp:revision>
  <dcterms:created xsi:type="dcterms:W3CDTF">2004-11-05T11:30:37Z</dcterms:created>
  <dcterms:modified xsi:type="dcterms:W3CDTF">2018-12-08T17:42:30Z</dcterms:modified>
</cp:coreProperties>
</file>