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421" r:id="rId2"/>
    <p:sldId id="688" r:id="rId3"/>
    <p:sldId id="661" r:id="rId4"/>
    <p:sldId id="697" r:id="rId5"/>
    <p:sldId id="699" r:id="rId6"/>
    <p:sldId id="700" r:id="rId7"/>
    <p:sldId id="701" r:id="rId8"/>
    <p:sldId id="702" r:id="rId9"/>
    <p:sldId id="703" r:id="rId10"/>
    <p:sldId id="704" r:id="rId11"/>
    <p:sldId id="705" r:id="rId12"/>
    <p:sldId id="707" r:id="rId13"/>
    <p:sldId id="709" r:id="rId14"/>
    <p:sldId id="710" r:id="rId15"/>
    <p:sldId id="711" r:id="rId16"/>
    <p:sldId id="716" r:id="rId17"/>
    <p:sldId id="717" r:id="rId18"/>
    <p:sldId id="720" r:id="rId19"/>
    <p:sldId id="721" r:id="rId20"/>
    <p:sldId id="722" r:id="rId21"/>
    <p:sldId id="723" r:id="rId22"/>
    <p:sldId id="725" r:id="rId23"/>
    <p:sldId id="726" r:id="rId24"/>
    <p:sldId id="727" r:id="rId25"/>
    <p:sldId id="728" r:id="rId26"/>
    <p:sldId id="729" r:id="rId27"/>
    <p:sldId id="747" r:id="rId28"/>
    <p:sldId id="748" r:id="rId29"/>
    <p:sldId id="749" r:id="rId30"/>
    <p:sldId id="750" r:id="rId31"/>
    <p:sldId id="734" r:id="rId32"/>
    <p:sldId id="736" r:id="rId33"/>
    <p:sldId id="737" r:id="rId34"/>
    <p:sldId id="738" r:id="rId35"/>
    <p:sldId id="739" r:id="rId36"/>
    <p:sldId id="740" r:id="rId37"/>
    <p:sldId id="741" r:id="rId38"/>
    <p:sldId id="742" r:id="rId39"/>
    <p:sldId id="743" r:id="rId40"/>
    <p:sldId id="744" r:id="rId41"/>
    <p:sldId id="745" r:id="rId42"/>
    <p:sldId id="746" r:id="rId43"/>
  </p:sldIdLst>
  <p:sldSz cx="9144000" cy="6858000" type="letter"/>
  <p:notesSz cx="6642100" cy="9653588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zamettin AYDIN" initials="NA" lastIdx="1" clrIdx="0">
    <p:extLst>
      <p:ext uri="{19B8F6BF-5375-455C-9EA6-DF929625EA0E}">
        <p15:presenceInfo xmlns:p15="http://schemas.microsoft.com/office/powerpoint/2012/main" userId="333491fd8aa859d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3300"/>
    <a:srgbClr val="FFFF99"/>
    <a:srgbClr val="CC3300"/>
    <a:srgbClr val="FFCC00"/>
    <a:srgbClr val="00CCFF"/>
    <a:srgbClr val="00FF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9" autoAdjust="0"/>
    <p:restoredTop sz="94788" autoAdjust="0"/>
  </p:normalViewPr>
  <p:slideViewPr>
    <p:cSldViewPr>
      <p:cViewPr varScale="1">
        <p:scale>
          <a:sx n="85" d="100"/>
          <a:sy n="85" d="100"/>
        </p:scale>
        <p:origin x="1349" y="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27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1.xml"/><Relationship Id="rId13" Type="http://schemas.openxmlformats.org/officeDocument/2006/relationships/slide" Target="slides/slide16.xml"/><Relationship Id="rId18" Type="http://schemas.openxmlformats.org/officeDocument/2006/relationships/slide" Target="slides/slide24.xml"/><Relationship Id="rId3" Type="http://schemas.openxmlformats.org/officeDocument/2006/relationships/slide" Target="slides/slide5.xml"/><Relationship Id="rId21" Type="http://schemas.openxmlformats.org/officeDocument/2006/relationships/slide" Target="slides/slide31.xml"/><Relationship Id="rId7" Type="http://schemas.openxmlformats.org/officeDocument/2006/relationships/slide" Target="slides/slide10.xml"/><Relationship Id="rId12" Type="http://schemas.openxmlformats.org/officeDocument/2006/relationships/slide" Target="slides/slide15.xml"/><Relationship Id="rId17" Type="http://schemas.openxmlformats.org/officeDocument/2006/relationships/slide" Target="slides/slide23.xml"/><Relationship Id="rId2" Type="http://schemas.openxmlformats.org/officeDocument/2006/relationships/slide" Target="slides/slide4.xml"/><Relationship Id="rId16" Type="http://schemas.openxmlformats.org/officeDocument/2006/relationships/slide" Target="slides/slide22.xml"/><Relationship Id="rId20" Type="http://schemas.openxmlformats.org/officeDocument/2006/relationships/slide" Target="slides/slide26.xml"/><Relationship Id="rId1" Type="http://schemas.openxmlformats.org/officeDocument/2006/relationships/slide" Target="slides/slide1.xml"/><Relationship Id="rId6" Type="http://schemas.openxmlformats.org/officeDocument/2006/relationships/slide" Target="slides/slide9.xml"/><Relationship Id="rId11" Type="http://schemas.openxmlformats.org/officeDocument/2006/relationships/slide" Target="slides/slide14.xml"/><Relationship Id="rId5" Type="http://schemas.openxmlformats.org/officeDocument/2006/relationships/slide" Target="slides/slide8.xml"/><Relationship Id="rId15" Type="http://schemas.openxmlformats.org/officeDocument/2006/relationships/slide" Target="slides/slide19.xml"/><Relationship Id="rId10" Type="http://schemas.openxmlformats.org/officeDocument/2006/relationships/slide" Target="slides/slide13.xml"/><Relationship Id="rId19" Type="http://schemas.openxmlformats.org/officeDocument/2006/relationships/slide" Target="slides/slide25.xml"/><Relationship Id="rId4" Type="http://schemas.openxmlformats.org/officeDocument/2006/relationships/slide" Target="slides/slide7.xml"/><Relationship Id="rId9" Type="http://schemas.openxmlformats.org/officeDocument/2006/relationships/slide" Target="slides/slide12.xml"/><Relationship Id="rId14" Type="http://schemas.openxmlformats.org/officeDocument/2006/relationships/slide" Target="slides/slide18.xml"/><Relationship Id="rId22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Copyright 2000 N. AYDIN. All rights reserved.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A9E6D6F-BBEB-47C5-9348-756CC02B470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066424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23900"/>
            <a:ext cx="4826000" cy="3619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575" y="4584700"/>
            <a:ext cx="5314950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tr-TR"/>
              <a:t>Copyright 2000 N. AYDIN. All rights reserved.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349A9B-B0C4-475A-B093-4422AE69793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6181874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tr-TR" altLang="tr-TR" smtClean="0">
                <a:latin typeface="Arial" panose="020B0604020202020204" pitchFamily="34" charset="0"/>
              </a:rPr>
              <a:t>Copyright 2000 N. AYDIN. All rights reserved.</a:t>
            </a: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C8BB8E09-DF8D-43B9-B580-012157AE4575}" type="slidenum">
              <a:rPr kumimoji="0" lang="tr-TR" altLang="tr-TR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1</a:t>
            </a:fld>
            <a:endParaRPr kumimoji="0" lang="tr-TR" altLang="tr-TR" smtClean="0">
              <a:latin typeface="Arial" panose="020B0604020202020204" pitchFamily="34" charset="0"/>
            </a:endParaRPr>
          </a:p>
        </p:txBody>
      </p:sp>
      <p:sp>
        <p:nvSpPr>
          <p:cNvPr id="5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2650" y="4583113"/>
            <a:ext cx="4875213" cy="4344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69" tIns="45184" rIns="90369" bIns="45184"/>
          <a:lstStyle/>
          <a:p>
            <a:pPr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19421926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3AB96B-0466-48A4-84B6-B8456AE46728}" type="slidenum">
              <a:rPr lang="en-US" altLang="tr-TR"/>
              <a:pPr/>
              <a:t>10</a:t>
            </a:fld>
            <a:endParaRPr lang="en-US" altLang="tr-TR"/>
          </a:p>
        </p:txBody>
      </p:sp>
      <p:sp>
        <p:nvSpPr>
          <p:cNvPr id="163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2776129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74A2D2-D88F-4009-994B-F492339EFFE8}" type="slidenum">
              <a:rPr lang="en-US" altLang="tr-TR"/>
              <a:pPr/>
              <a:t>11</a:t>
            </a:fld>
            <a:endParaRPr lang="en-US" altLang="tr-TR"/>
          </a:p>
        </p:txBody>
      </p:sp>
      <p:sp>
        <p:nvSpPr>
          <p:cNvPr id="163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6300653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8F2B4F-2206-4A52-886F-C3AE028EC135}" type="slidenum">
              <a:rPr lang="en-US" altLang="tr-TR"/>
              <a:pPr/>
              <a:t>12</a:t>
            </a:fld>
            <a:endParaRPr lang="en-US" altLang="tr-TR"/>
          </a:p>
        </p:txBody>
      </p:sp>
      <p:sp>
        <p:nvSpPr>
          <p:cNvPr id="164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5493809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20D380-819A-4222-B2C5-72BB78864FE8}" type="slidenum">
              <a:rPr lang="en-US" altLang="tr-TR"/>
              <a:pPr/>
              <a:t>13</a:t>
            </a:fld>
            <a:endParaRPr lang="en-US" altLang="tr-TR"/>
          </a:p>
        </p:txBody>
      </p:sp>
      <p:sp>
        <p:nvSpPr>
          <p:cNvPr id="164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4862136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0E03B4-0F2A-4FC0-9760-36A6E21A6329}" type="slidenum">
              <a:rPr lang="en-US" altLang="tr-TR"/>
              <a:pPr/>
              <a:t>14</a:t>
            </a:fld>
            <a:endParaRPr lang="en-US" altLang="tr-TR"/>
          </a:p>
        </p:txBody>
      </p:sp>
      <p:sp>
        <p:nvSpPr>
          <p:cNvPr id="164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9766516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F5F98A-E4E1-43BE-B230-1006DB55CCA5}" type="slidenum">
              <a:rPr lang="en-US" altLang="tr-TR"/>
              <a:pPr/>
              <a:t>15</a:t>
            </a:fld>
            <a:endParaRPr lang="en-US" altLang="tr-TR"/>
          </a:p>
        </p:txBody>
      </p:sp>
      <p:sp>
        <p:nvSpPr>
          <p:cNvPr id="165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1206971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DD5F0E-4805-442E-A0B0-97F49FF3AEFF}" type="slidenum">
              <a:rPr lang="en-US" altLang="tr-TR"/>
              <a:pPr/>
              <a:t>16</a:t>
            </a:fld>
            <a:endParaRPr lang="en-US" altLang="tr-TR"/>
          </a:p>
        </p:txBody>
      </p:sp>
      <p:sp>
        <p:nvSpPr>
          <p:cNvPr id="166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4084323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F1E2FE-D260-4F7F-8277-7516A897CC9F}" type="slidenum">
              <a:rPr lang="en-US" altLang="tr-TR"/>
              <a:pPr/>
              <a:t>17</a:t>
            </a:fld>
            <a:endParaRPr lang="en-US" altLang="tr-TR"/>
          </a:p>
        </p:txBody>
      </p:sp>
      <p:sp>
        <p:nvSpPr>
          <p:cNvPr id="166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7248026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BF1528-1E3F-412D-92BD-75BE54036563}" type="slidenum">
              <a:rPr lang="en-US" altLang="tr-TR"/>
              <a:pPr/>
              <a:t>18</a:t>
            </a:fld>
            <a:endParaRPr lang="en-US" altLang="tr-TR"/>
          </a:p>
        </p:txBody>
      </p:sp>
      <p:sp>
        <p:nvSpPr>
          <p:cNvPr id="166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10636503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132A8A-990D-4AB7-A9FA-DBB1B7DBD194}" type="slidenum">
              <a:rPr lang="en-US" altLang="tr-TR"/>
              <a:pPr/>
              <a:t>19</a:t>
            </a:fld>
            <a:endParaRPr lang="en-US" altLang="tr-TR"/>
          </a:p>
        </p:txBody>
      </p:sp>
      <p:sp>
        <p:nvSpPr>
          <p:cNvPr id="167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098532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Copyright 2000 N. AYDIN. All rights reserved.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349A9B-B0C4-475A-B093-4422AE69793A}" type="slidenum">
              <a:rPr lang="tr-TR" altLang="tr-TR" smtClean="0"/>
              <a:pPr>
                <a:defRPr/>
              </a:pPr>
              <a:t>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470763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D391E9-0413-462F-917E-1B9C81918E40}" type="slidenum">
              <a:rPr lang="en-US" altLang="tr-TR"/>
              <a:pPr/>
              <a:t>20</a:t>
            </a:fld>
            <a:endParaRPr lang="en-US" altLang="tr-TR"/>
          </a:p>
        </p:txBody>
      </p:sp>
      <p:sp>
        <p:nvSpPr>
          <p:cNvPr id="167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15311643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B7ABB8-A949-493D-A00C-BA01BD5DE110}" type="slidenum">
              <a:rPr lang="en-US" altLang="tr-TR"/>
              <a:pPr/>
              <a:t>22</a:t>
            </a:fld>
            <a:endParaRPr lang="en-US" altLang="tr-TR"/>
          </a:p>
        </p:txBody>
      </p:sp>
      <p:sp>
        <p:nvSpPr>
          <p:cNvPr id="167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8444633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F7D6DF-C425-4448-AD29-34C19E5B4D2F}" type="slidenum">
              <a:rPr lang="en-US" altLang="tr-TR"/>
              <a:pPr/>
              <a:t>23</a:t>
            </a:fld>
            <a:endParaRPr lang="en-US" altLang="tr-TR"/>
          </a:p>
        </p:txBody>
      </p:sp>
      <p:sp>
        <p:nvSpPr>
          <p:cNvPr id="167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2959487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999C5F-280C-4D28-BE1E-15C77641C503}" type="slidenum">
              <a:rPr lang="en-US" altLang="tr-TR"/>
              <a:pPr/>
              <a:t>24</a:t>
            </a:fld>
            <a:endParaRPr lang="en-US" altLang="tr-TR"/>
          </a:p>
        </p:txBody>
      </p:sp>
      <p:sp>
        <p:nvSpPr>
          <p:cNvPr id="168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42594775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A77792-FD68-4EC8-8060-2BB377A29901}" type="slidenum">
              <a:rPr lang="en-US" altLang="tr-TR"/>
              <a:pPr/>
              <a:t>25</a:t>
            </a:fld>
            <a:endParaRPr lang="en-US" altLang="tr-TR"/>
          </a:p>
        </p:txBody>
      </p:sp>
      <p:sp>
        <p:nvSpPr>
          <p:cNvPr id="168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8321970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DA9CC9-16DC-418D-A537-3C12DBFBD184}" type="slidenum">
              <a:rPr lang="en-US" altLang="tr-TR"/>
              <a:pPr/>
              <a:t>26</a:t>
            </a:fld>
            <a:endParaRPr lang="en-US" altLang="tr-TR"/>
          </a:p>
        </p:txBody>
      </p:sp>
      <p:sp>
        <p:nvSpPr>
          <p:cNvPr id="168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6391681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6F5966-25F5-4154-AB18-E3A85B22973E}" type="slidenum">
              <a:rPr lang="en-US" altLang="tr-TR"/>
              <a:pPr/>
              <a:t>31</a:t>
            </a:fld>
            <a:endParaRPr lang="en-US" altLang="tr-TR"/>
          </a:p>
        </p:txBody>
      </p:sp>
      <p:sp>
        <p:nvSpPr>
          <p:cNvPr id="169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4066307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1DEEB0-A61F-4BD4-991C-FB385AE4266F}" type="slidenum">
              <a:rPr lang="en-US" altLang="tr-TR"/>
              <a:pPr/>
              <a:t>32</a:t>
            </a:fld>
            <a:endParaRPr lang="en-US" altLang="tr-TR"/>
          </a:p>
        </p:txBody>
      </p:sp>
      <p:sp>
        <p:nvSpPr>
          <p:cNvPr id="1695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12444118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9BD116-FC1E-4151-9759-ADCD45C04DD3}" type="slidenum">
              <a:rPr lang="en-US" altLang="tr-TR"/>
              <a:pPr/>
              <a:t>36</a:t>
            </a:fld>
            <a:endParaRPr lang="en-US" altLang="tr-TR"/>
          </a:p>
        </p:txBody>
      </p:sp>
      <p:sp>
        <p:nvSpPr>
          <p:cNvPr id="1700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0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0691643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FD0A0F-FAAE-4111-BE03-4BA7913FA954}" type="slidenum">
              <a:rPr lang="en-US" altLang="tr-TR"/>
              <a:pPr/>
              <a:t>37</a:t>
            </a:fld>
            <a:endParaRPr lang="en-US" altLang="tr-TR"/>
          </a:p>
        </p:txBody>
      </p:sp>
      <p:sp>
        <p:nvSpPr>
          <p:cNvPr id="170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0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342752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Copyright 2000 N. AYDIN. All rights reserved.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349A9B-B0C4-475A-B093-4422AE69793A}" type="slidenum">
              <a:rPr lang="tr-TR" altLang="tr-TR" smtClean="0"/>
              <a:pPr>
                <a:defRPr/>
              </a:pPr>
              <a:t>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93330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EB7421-C30D-4B5C-B899-589D281A90D2}" type="slidenum">
              <a:rPr lang="en-US" altLang="tr-TR"/>
              <a:pPr/>
              <a:t>4</a:t>
            </a:fld>
            <a:endParaRPr lang="en-US" altLang="tr-TR"/>
          </a:p>
        </p:txBody>
      </p:sp>
      <p:sp>
        <p:nvSpPr>
          <p:cNvPr id="162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1687763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9CE9FE-DA4B-4BD2-BA1F-98A47AD23513}" type="slidenum">
              <a:rPr lang="en-US" altLang="tr-TR"/>
              <a:pPr/>
              <a:t>5</a:t>
            </a:fld>
            <a:endParaRPr lang="en-US" altLang="tr-TR"/>
          </a:p>
        </p:txBody>
      </p:sp>
      <p:sp>
        <p:nvSpPr>
          <p:cNvPr id="162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193419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D77ACE-7F02-47E8-AFB8-D600B2797F15}" type="slidenum">
              <a:rPr lang="en-US" altLang="tr-TR"/>
              <a:pPr/>
              <a:t>6</a:t>
            </a:fld>
            <a:endParaRPr lang="en-US" altLang="tr-TR"/>
          </a:p>
        </p:txBody>
      </p:sp>
      <p:sp>
        <p:nvSpPr>
          <p:cNvPr id="162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521730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30B640-BB6E-4333-B144-62689B5D21B4}" type="slidenum">
              <a:rPr lang="en-US" altLang="tr-TR"/>
              <a:pPr/>
              <a:t>7</a:t>
            </a:fld>
            <a:endParaRPr lang="en-US" altLang="tr-TR"/>
          </a:p>
        </p:txBody>
      </p:sp>
      <p:sp>
        <p:nvSpPr>
          <p:cNvPr id="163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7523888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9FAD52-D589-4E0E-90B0-23B4D524EFAE}" type="slidenum">
              <a:rPr lang="en-US" altLang="tr-TR"/>
              <a:pPr/>
              <a:t>8</a:t>
            </a:fld>
            <a:endParaRPr lang="en-US" altLang="tr-TR"/>
          </a:p>
        </p:txBody>
      </p:sp>
      <p:sp>
        <p:nvSpPr>
          <p:cNvPr id="163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303241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9E3D6A-4182-4983-B402-D107718F0F63}" type="slidenum">
              <a:rPr lang="en-US" altLang="tr-TR"/>
              <a:pPr/>
              <a:t>9</a:t>
            </a:fld>
            <a:endParaRPr lang="en-US" altLang="tr-TR"/>
          </a:p>
        </p:txBody>
      </p:sp>
      <p:sp>
        <p:nvSpPr>
          <p:cNvPr id="163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545071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3F712-6949-478B-8BF0-AA1B88D46BB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96245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9F1CA-75C4-471C-A93B-800DB01671C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69835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03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03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51FD4-1A30-4EC0-9F75-A89DBE63DFD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22871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8204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13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2800" y="1066800"/>
            <a:ext cx="4013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2800" y="3962400"/>
            <a:ext cx="4013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022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540" y="1124744"/>
            <a:ext cx="8316924" cy="539988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‹#›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754091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3E450-0090-4694-9411-FC2407E13A55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29991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777F-53F1-4DB6-ABEC-4413D908CF6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70971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C7B8A-DA9B-47A3-9A1A-61C9DFAB364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65869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63F0E-31A0-43DE-9075-E2F7ED039B9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97275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66004-6FB2-405E-BF5C-0DF9DF8DD9A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47782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0183A-6BA7-4B85-87B0-73B0DFAE7FA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02907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AF3CB-24C1-4F9E-9B0C-37856CA8B0F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5223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1124744"/>
            <a:ext cx="8280920" cy="5399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24625"/>
            <a:ext cx="1905000" cy="333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348B819-1313-4FD1-A7D8-37B70B61DE1F}" type="slidenum">
              <a:rPr lang="en-US" altLang="tr-TR"/>
              <a:pPr>
                <a:defRPr/>
              </a:pPr>
              <a:t>‹#›</a:t>
            </a:fld>
            <a:endParaRPr lang="en-US" altLang="tr-TR" dirty="0"/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aydin@yildiz.edu.t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nizamettinaydin@gmai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Computer Architecture</a:t>
            </a:r>
          </a:p>
        </p:txBody>
      </p:sp>
      <p:sp>
        <p:nvSpPr>
          <p:cNvPr id="409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tr-TR" altLang="tr-TR" smtClean="0"/>
          </a:p>
          <a:p>
            <a:pPr algn="ctr" eaLnBrk="1" hangingPunct="1">
              <a:buFontTx/>
              <a:buNone/>
            </a:pPr>
            <a:r>
              <a:rPr lang="tr-TR" altLang="tr-TR" smtClean="0"/>
              <a:t>Prof. </a:t>
            </a:r>
            <a:r>
              <a:rPr lang="en-US" altLang="tr-TR" smtClean="0"/>
              <a:t>Dr. </a:t>
            </a:r>
            <a:r>
              <a:rPr lang="tr-TR" altLang="tr-TR" smtClean="0"/>
              <a:t>Nizamettin AYDIN</a:t>
            </a:r>
          </a:p>
          <a:p>
            <a:pPr algn="ctr" eaLnBrk="1" hangingPunct="1">
              <a:buFontTx/>
              <a:buNone/>
            </a:pPr>
            <a:endParaRPr lang="en-US" altLang="tr-TR" smtClean="0"/>
          </a:p>
          <a:p>
            <a:pPr algn="ctr">
              <a:buFontTx/>
              <a:buNone/>
            </a:pPr>
            <a:r>
              <a:rPr lang="tr-TR" altLang="tr-TR" smtClean="0">
                <a:cs typeface="Times New Roman" panose="02020603050405020304" pitchFamily="18" charset="0"/>
                <a:hlinkClick r:id="rId3"/>
              </a:rPr>
              <a:t>naydin</a:t>
            </a:r>
            <a:r>
              <a:rPr lang="en-US" altLang="tr-TR" smtClean="0">
                <a:cs typeface="Times New Roman" panose="02020603050405020304" pitchFamily="18" charset="0"/>
                <a:hlinkClick r:id="rId3"/>
              </a:rPr>
              <a:t>@</a:t>
            </a:r>
            <a:r>
              <a:rPr lang="en-GB" altLang="tr-TR" smtClean="0">
                <a:cs typeface="Times New Roman" panose="02020603050405020304" pitchFamily="18" charset="0"/>
                <a:hlinkClick r:id="rId3"/>
              </a:rPr>
              <a:t>yildiz</a:t>
            </a:r>
            <a:r>
              <a:rPr lang="tr-TR" altLang="tr-TR" smtClean="0">
                <a:cs typeface="Times New Roman" panose="02020603050405020304" pitchFamily="18" charset="0"/>
                <a:hlinkClick r:id="rId3"/>
              </a:rPr>
              <a:t>.edu.tr</a:t>
            </a:r>
            <a:endParaRPr lang="tr-TR" altLang="tr-TR" smtClean="0"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tr-TR" altLang="tr-TR" smtClean="0">
                <a:cs typeface="Times New Roman" panose="02020603050405020304" pitchFamily="18" charset="0"/>
                <a:hlinkClick r:id="rId4"/>
              </a:rPr>
              <a:t>nizamettinaydin@gmail.com</a:t>
            </a:r>
            <a:endParaRPr lang="tr-TR" altLang="tr-TR" smtClean="0"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endParaRPr lang="en-US" altLang="tr-TR" smtClean="0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tr-TR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http://</a:t>
            </a:r>
            <a:r>
              <a:rPr lang="en-GB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www.yildiz</a:t>
            </a:r>
            <a:r>
              <a:rPr lang="tr-TR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.edu.tr/~naydin</a:t>
            </a:r>
            <a:endParaRPr lang="en-US" altLang="tr-TR" smtClean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1</a:t>
            </a:fld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Execution Characteristics</a:t>
            </a:r>
          </a:p>
        </p:txBody>
      </p:sp>
      <p:sp>
        <p:nvSpPr>
          <p:cNvPr id="163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540" y="1124744"/>
            <a:ext cx="8316924" cy="539988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tr-TR" sz="2400" dirty="0"/>
              <a:t>Studies have been done </a:t>
            </a:r>
            <a:r>
              <a:rPr lang="tr-TR" altLang="tr-TR" sz="2400" dirty="0" err="1"/>
              <a:t>over</a:t>
            </a:r>
            <a:r>
              <a:rPr lang="tr-TR" altLang="tr-TR" sz="2400" dirty="0"/>
              <a:t> </a:t>
            </a:r>
            <a:r>
              <a:rPr lang="tr-TR" altLang="tr-TR" sz="2400" dirty="0" err="1"/>
              <a:t>the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years</a:t>
            </a:r>
            <a:r>
              <a:rPr lang="tr-TR" altLang="tr-TR" sz="2400" dirty="0"/>
              <a:t> </a:t>
            </a:r>
            <a:r>
              <a:rPr lang="tr-TR" altLang="tr-TR" sz="2400" dirty="0" err="1"/>
              <a:t>to</a:t>
            </a:r>
            <a:r>
              <a:rPr lang="tr-TR" altLang="tr-TR" sz="2400" dirty="0"/>
              <a:t> </a:t>
            </a:r>
            <a:r>
              <a:rPr lang="tr-TR" altLang="tr-TR" sz="2400" dirty="0" err="1"/>
              <a:t>determine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the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characteristics</a:t>
            </a:r>
            <a:r>
              <a:rPr lang="tr-TR" altLang="tr-TR" sz="2400" dirty="0"/>
              <a:t> </a:t>
            </a:r>
            <a:r>
              <a:rPr lang="tr-TR" altLang="tr-TR" sz="2400" dirty="0" err="1"/>
              <a:t>and</a:t>
            </a:r>
            <a:r>
              <a:rPr lang="tr-TR" altLang="tr-TR" sz="2400" dirty="0"/>
              <a:t> </a:t>
            </a:r>
            <a:r>
              <a:rPr lang="tr-TR" altLang="tr-TR" sz="2400" dirty="0" err="1"/>
              <a:t>patterns</a:t>
            </a:r>
            <a:r>
              <a:rPr lang="tr-TR" altLang="tr-TR" sz="2400" dirty="0"/>
              <a:t> of </a:t>
            </a:r>
            <a:r>
              <a:rPr lang="tr-TR" altLang="tr-TR" sz="2400" dirty="0" err="1"/>
              <a:t>execution</a:t>
            </a:r>
            <a:r>
              <a:rPr lang="tr-TR" altLang="tr-TR" sz="2400" dirty="0"/>
              <a:t> of </a:t>
            </a:r>
            <a:r>
              <a:rPr lang="tr-TR" altLang="tr-TR" sz="2400" dirty="0" err="1"/>
              <a:t>machine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instructions</a:t>
            </a:r>
            <a:r>
              <a:rPr lang="tr-TR" altLang="tr-TR" sz="2400" dirty="0"/>
              <a:t> </a:t>
            </a:r>
            <a:r>
              <a:rPr lang="tr-TR" altLang="tr-TR" sz="2400" dirty="0" err="1"/>
              <a:t>generated</a:t>
            </a:r>
            <a:r>
              <a:rPr lang="tr-TR" altLang="tr-TR" sz="2400" dirty="0"/>
              <a:t> </a:t>
            </a:r>
            <a:r>
              <a:rPr lang="tr-TR" altLang="tr-TR" sz="2400" dirty="0" err="1"/>
              <a:t>from</a:t>
            </a:r>
            <a:r>
              <a:rPr lang="tr-TR" altLang="tr-TR" sz="2400" dirty="0"/>
              <a:t> HLL </a:t>
            </a:r>
            <a:r>
              <a:rPr lang="tr-TR" altLang="tr-TR" sz="2400" dirty="0" err="1"/>
              <a:t>programs</a:t>
            </a:r>
            <a:endParaRPr lang="tr-TR" altLang="tr-TR" sz="2400" dirty="0"/>
          </a:p>
          <a:p>
            <a:pPr>
              <a:lnSpc>
                <a:spcPct val="80000"/>
              </a:lnSpc>
            </a:pPr>
            <a:r>
              <a:rPr lang="tr-TR" altLang="tr-TR" sz="2400" dirty="0" err="1"/>
              <a:t>The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results</a:t>
            </a:r>
            <a:r>
              <a:rPr lang="tr-TR" altLang="tr-TR" sz="2400" dirty="0"/>
              <a:t> of </a:t>
            </a:r>
            <a:r>
              <a:rPr lang="tr-TR" altLang="tr-TR" sz="2400" dirty="0" err="1"/>
              <a:t>these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studies</a:t>
            </a:r>
            <a:r>
              <a:rPr lang="tr-TR" altLang="tr-TR" sz="2400" dirty="0"/>
              <a:t> </a:t>
            </a:r>
            <a:r>
              <a:rPr lang="tr-TR" altLang="tr-TR" sz="2400" dirty="0" err="1"/>
              <a:t>inspired</a:t>
            </a:r>
            <a:r>
              <a:rPr lang="tr-TR" altLang="tr-TR" sz="2400" dirty="0"/>
              <a:t> </a:t>
            </a:r>
            <a:r>
              <a:rPr lang="tr-TR" altLang="tr-TR" sz="2400" dirty="0" err="1"/>
              <a:t>some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researchers</a:t>
            </a:r>
            <a:r>
              <a:rPr lang="tr-TR" altLang="tr-TR" sz="2400" dirty="0"/>
              <a:t> </a:t>
            </a:r>
            <a:r>
              <a:rPr lang="tr-TR" altLang="tr-TR" sz="2400" dirty="0" err="1"/>
              <a:t>to</a:t>
            </a:r>
            <a:r>
              <a:rPr lang="tr-TR" altLang="tr-TR" sz="2400" dirty="0"/>
              <a:t> </a:t>
            </a:r>
            <a:r>
              <a:rPr lang="tr-TR" altLang="tr-TR" sz="2400" dirty="0" err="1"/>
              <a:t>look</a:t>
            </a:r>
            <a:r>
              <a:rPr lang="tr-TR" altLang="tr-TR" sz="2400" dirty="0"/>
              <a:t> </a:t>
            </a:r>
            <a:r>
              <a:rPr lang="tr-TR" altLang="tr-TR" sz="2400" dirty="0" err="1"/>
              <a:t>for</a:t>
            </a:r>
            <a:r>
              <a:rPr lang="tr-TR" altLang="tr-TR" sz="2400" dirty="0"/>
              <a:t> a </a:t>
            </a:r>
            <a:r>
              <a:rPr lang="tr-TR" altLang="tr-TR" sz="2400" dirty="0" err="1"/>
              <a:t>different</a:t>
            </a:r>
            <a:r>
              <a:rPr lang="tr-TR" altLang="tr-TR" sz="2400" dirty="0"/>
              <a:t> </a:t>
            </a:r>
            <a:r>
              <a:rPr lang="tr-TR" altLang="tr-TR" sz="2400" dirty="0" err="1"/>
              <a:t>approach</a:t>
            </a:r>
            <a:r>
              <a:rPr lang="tr-TR" altLang="tr-TR" sz="2400" dirty="0"/>
              <a:t>:</a:t>
            </a:r>
          </a:p>
          <a:p>
            <a:pPr lvl="1">
              <a:lnSpc>
                <a:spcPct val="80000"/>
              </a:lnSpc>
            </a:pPr>
            <a:r>
              <a:rPr lang="tr-TR" altLang="tr-TR" sz="2000" dirty="0" err="1"/>
              <a:t>To</a:t>
            </a:r>
            <a:r>
              <a:rPr lang="tr-TR" altLang="tr-TR" sz="2000" dirty="0"/>
              <a:t> </a:t>
            </a:r>
            <a:r>
              <a:rPr lang="tr-TR" altLang="tr-TR" sz="2000" dirty="0" err="1"/>
              <a:t>make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the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architecture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that</a:t>
            </a:r>
            <a:r>
              <a:rPr lang="tr-TR" altLang="tr-TR" sz="2000" dirty="0"/>
              <a:t> </a:t>
            </a:r>
            <a:r>
              <a:rPr lang="tr-TR" altLang="tr-TR" sz="2000" dirty="0" err="1"/>
              <a:t>supports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the</a:t>
            </a:r>
            <a:r>
              <a:rPr lang="tr-TR" altLang="tr-TR" sz="2000" dirty="0"/>
              <a:t> HLL </a:t>
            </a:r>
            <a:r>
              <a:rPr lang="tr-TR" altLang="tr-TR" sz="2000" dirty="0" err="1"/>
              <a:t>simpler</a:t>
            </a:r>
            <a:r>
              <a:rPr lang="tr-TR" altLang="tr-TR" sz="2000" dirty="0"/>
              <a:t>, </a:t>
            </a:r>
            <a:r>
              <a:rPr lang="tr-TR" altLang="tr-TR" sz="2000" dirty="0" err="1"/>
              <a:t>rather</a:t>
            </a:r>
            <a:r>
              <a:rPr lang="tr-TR" altLang="tr-TR" sz="2000" dirty="0"/>
              <a:t> </a:t>
            </a:r>
            <a:r>
              <a:rPr lang="tr-TR" altLang="tr-TR" sz="2000" dirty="0" err="1"/>
              <a:t>than</a:t>
            </a:r>
            <a:r>
              <a:rPr lang="tr-TR" altLang="tr-TR" sz="2000" dirty="0"/>
              <a:t> </a:t>
            </a:r>
            <a:r>
              <a:rPr lang="tr-TR" altLang="tr-TR" sz="2000" dirty="0" err="1"/>
              <a:t>more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complex</a:t>
            </a:r>
            <a:endParaRPr lang="en-GB" altLang="tr-TR" sz="2000" dirty="0"/>
          </a:p>
          <a:p>
            <a:pPr>
              <a:lnSpc>
                <a:spcPct val="80000"/>
              </a:lnSpc>
            </a:pPr>
            <a:r>
              <a:rPr lang="tr-TR" altLang="tr-TR" sz="2400" dirty="0" err="1"/>
              <a:t>The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aspects</a:t>
            </a:r>
            <a:r>
              <a:rPr lang="tr-TR" altLang="tr-TR" sz="2400" dirty="0"/>
              <a:t> of </a:t>
            </a:r>
            <a:r>
              <a:rPr lang="tr-TR" altLang="tr-TR" sz="2400" dirty="0" err="1"/>
              <a:t>computation</a:t>
            </a:r>
            <a:r>
              <a:rPr lang="tr-TR" altLang="tr-TR" sz="2400" dirty="0"/>
              <a:t> of </a:t>
            </a:r>
            <a:r>
              <a:rPr lang="tr-TR" altLang="tr-TR" sz="2400" dirty="0" err="1"/>
              <a:t>interest</a:t>
            </a:r>
            <a:r>
              <a:rPr lang="tr-TR" altLang="tr-TR" sz="2400" dirty="0"/>
              <a:t> </a:t>
            </a:r>
            <a:r>
              <a:rPr lang="tr-TR" altLang="tr-TR" sz="2400" dirty="0" err="1"/>
              <a:t>are</a:t>
            </a:r>
            <a:r>
              <a:rPr lang="tr-TR" altLang="tr-TR" sz="2400" dirty="0"/>
              <a:t> as </a:t>
            </a:r>
            <a:r>
              <a:rPr lang="tr-TR" altLang="tr-TR" sz="2400" dirty="0" err="1"/>
              <a:t>follows</a:t>
            </a:r>
            <a:r>
              <a:rPr lang="tr-TR" altLang="tr-TR" sz="2400" dirty="0"/>
              <a:t>:</a:t>
            </a:r>
          </a:p>
          <a:p>
            <a:pPr lvl="1">
              <a:lnSpc>
                <a:spcPct val="80000"/>
              </a:lnSpc>
            </a:pPr>
            <a:r>
              <a:rPr lang="en-GB" altLang="tr-TR" sz="2000" dirty="0"/>
              <a:t>Operations performed</a:t>
            </a:r>
            <a:endParaRPr lang="tr-TR" altLang="tr-TR" sz="2000" dirty="0"/>
          </a:p>
          <a:p>
            <a:pPr lvl="2">
              <a:lnSpc>
                <a:spcPct val="80000"/>
              </a:lnSpc>
            </a:pPr>
            <a:r>
              <a:rPr lang="tr-TR" altLang="tr-TR" sz="1800" dirty="0" err="1"/>
              <a:t>Determine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the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functions</a:t>
            </a:r>
            <a:r>
              <a:rPr lang="tr-TR" altLang="tr-TR" sz="1800" dirty="0"/>
              <a:t> </a:t>
            </a:r>
            <a:r>
              <a:rPr lang="tr-TR" altLang="tr-TR" sz="1800" dirty="0" err="1"/>
              <a:t>to</a:t>
            </a:r>
            <a:r>
              <a:rPr lang="tr-TR" altLang="tr-TR" sz="1800" dirty="0"/>
              <a:t> be </a:t>
            </a:r>
            <a:r>
              <a:rPr lang="tr-TR" altLang="tr-TR" sz="1800" dirty="0" err="1"/>
              <a:t>performed</a:t>
            </a:r>
            <a:r>
              <a:rPr lang="tr-TR" altLang="tr-TR" sz="1800" dirty="0"/>
              <a:t> </a:t>
            </a:r>
            <a:r>
              <a:rPr lang="tr-TR" altLang="tr-TR" sz="1800" dirty="0" err="1"/>
              <a:t>by</a:t>
            </a:r>
            <a:r>
              <a:rPr lang="tr-TR" altLang="tr-TR" sz="1800" dirty="0"/>
              <a:t> </a:t>
            </a:r>
            <a:r>
              <a:rPr lang="tr-TR" altLang="tr-TR" sz="1800" dirty="0" err="1"/>
              <a:t>the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processor</a:t>
            </a:r>
            <a:r>
              <a:rPr lang="tr-TR" altLang="tr-TR" sz="1800" dirty="0"/>
              <a:t> </a:t>
            </a:r>
            <a:r>
              <a:rPr lang="tr-TR" altLang="tr-TR" sz="1800" dirty="0" err="1"/>
              <a:t>and</a:t>
            </a:r>
            <a:r>
              <a:rPr lang="tr-TR" altLang="tr-TR" sz="1800" dirty="0"/>
              <a:t> </a:t>
            </a:r>
            <a:r>
              <a:rPr lang="tr-TR" altLang="tr-TR" sz="1800" dirty="0" err="1"/>
              <a:t>its</a:t>
            </a:r>
            <a:r>
              <a:rPr lang="tr-TR" altLang="tr-TR" sz="1800" dirty="0"/>
              <a:t> </a:t>
            </a:r>
            <a:r>
              <a:rPr lang="tr-TR" altLang="tr-TR" sz="1800" dirty="0" err="1"/>
              <a:t>interaction</a:t>
            </a:r>
            <a:r>
              <a:rPr lang="tr-TR" altLang="tr-TR" sz="1800" dirty="0"/>
              <a:t> </a:t>
            </a:r>
            <a:r>
              <a:rPr lang="tr-TR" altLang="tr-TR" sz="1800" dirty="0" err="1"/>
              <a:t>with</a:t>
            </a:r>
            <a:r>
              <a:rPr lang="tr-TR" altLang="tr-TR" sz="1800" dirty="0"/>
              <a:t> </a:t>
            </a:r>
            <a:r>
              <a:rPr lang="tr-TR" altLang="tr-TR" sz="1800" dirty="0" err="1"/>
              <a:t>memory</a:t>
            </a:r>
            <a:endParaRPr lang="en-GB" altLang="tr-TR" sz="1800" dirty="0"/>
          </a:p>
          <a:p>
            <a:pPr lvl="1">
              <a:lnSpc>
                <a:spcPct val="80000"/>
              </a:lnSpc>
            </a:pPr>
            <a:r>
              <a:rPr lang="en-GB" altLang="tr-TR" sz="2000" dirty="0"/>
              <a:t>Operands used</a:t>
            </a:r>
            <a:endParaRPr lang="tr-TR" altLang="tr-TR" sz="2000" dirty="0"/>
          </a:p>
          <a:p>
            <a:pPr lvl="2">
              <a:lnSpc>
                <a:spcPct val="80000"/>
              </a:lnSpc>
            </a:pPr>
            <a:r>
              <a:rPr lang="tr-TR" altLang="tr-TR" sz="1800" dirty="0" err="1"/>
              <a:t>Determine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the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memory</a:t>
            </a:r>
            <a:r>
              <a:rPr lang="tr-TR" altLang="tr-TR" sz="1800" dirty="0"/>
              <a:t> </a:t>
            </a:r>
            <a:r>
              <a:rPr lang="tr-TR" altLang="tr-TR" sz="1800" dirty="0" err="1"/>
              <a:t>organization</a:t>
            </a:r>
            <a:r>
              <a:rPr lang="tr-TR" altLang="tr-TR" sz="1800" dirty="0"/>
              <a:t> </a:t>
            </a:r>
            <a:r>
              <a:rPr lang="tr-TR" altLang="tr-TR" sz="1800" dirty="0" err="1"/>
              <a:t>for</a:t>
            </a:r>
            <a:r>
              <a:rPr lang="tr-TR" altLang="tr-TR" sz="1800" dirty="0"/>
              <a:t> </a:t>
            </a:r>
            <a:r>
              <a:rPr lang="tr-TR" altLang="tr-TR" sz="1800" dirty="0" err="1"/>
              <a:t>storing</a:t>
            </a:r>
            <a:r>
              <a:rPr lang="tr-TR" altLang="tr-TR" sz="1800" dirty="0"/>
              <a:t> </a:t>
            </a:r>
            <a:r>
              <a:rPr lang="tr-TR" altLang="tr-TR" sz="1800" dirty="0" err="1"/>
              <a:t>them</a:t>
            </a:r>
            <a:r>
              <a:rPr lang="tr-TR" altLang="tr-TR" sz="1800" dirty="0"/>
              <a:t> </a:t>
            </a:r>
            <a:r>
              <a:rPr lang="tr-TR" altLang="tr-TR" sz="1800" dirty="0" err="1"/>
              <a:t>and</a:t>
            </a:r>
            <a:r>
              <a:rPr lang="tr-TR" altLang="tr-TR" sz="1800" dirty="0"/>
              <a:t> </a:t>
            </a:r>
            <a:r>
              <a:rPr lang="tr-TR" altLang="tr-TR" sz="1800" dirty="0" err="1"/>
              <a:t>the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addressing</a:t>
            </a:r>
            <a:r>
              <a:rPr lang="tr-TR" altLang="tr-TR" sz="1800" dirty="0"/>
              <a:t> </a:t>
            </a:r>
            <a:r>
              <a:rPr lang="tr-TR" altLang="tr-TR" sz="1800" dirty="0" err="1"/>
              <a:t>modes</a:t>
            </a:r>
            <a:r>
              <a:rPr lang="tr-TR" altLang="tr-TR" sz="1800" dirty="0"/>
              <a:t> </a:t>
            </a:r>
            <a:r>
              <a:rPr lang="tr-TR" altLang="tr-TR" sz="1800" dirty="0" err="1"/>
              <a:t>for</a:t>
            </a:r>
            <a:r>
              <a:rPr lang="tr-TR" altLang="tr-TR" sz="1800" dirty="0"/>
              <a:t> </a:t>
            </a:r>
            <a:r>
              <a:rPr lang="tr-TR" altLang="tr-TR" sz="1800" dirty="0" err="1"/>
              <a:t>accessing</a:t>
            </a:r>
            <a:r>
              <a:rPr lang="tr-TR" altLang="tr-TR" sz="1800" dirty="0"/>
              <a:t> </a:t>
            </a:r>
            <a:r>
              <a:rPr lang="tr-TR" altLang="tr-TR" sz="1800" dirty="0" err="1"/>
              <a:t>them</a:t>
            </a:r>
            <a:endParaRPr lang="en-GB" altLang="tr-TR" sz="1800" dirty="0"/>
          </a:p>
          <a:p>
            <a:pPr lvl="1">
              <a:lnSpc>
                <a:spcPct val="80000"/>
              </a:lnSpc>
            </a:pPr>
            <a:r>
              <a:rPr lang="en-GB" altLang="tr-TR" sz="2000" dirty="0"/>
              <a:t>Execution sequencing</a:t>
            </a:r>
            <a:endParaRPr lang="tr-TR" altLang="tr-TR" sz="2000" dirty="0"/>
          </a:p>
          <a:p>
            <a:pPr lvl="2">
              <a:lnSpc>
                <a:spcPct val="80000"/>
              </a:lnSpc>
            </a:pPr>
            <a:r>
              <a:rPr lang="tr-TR" altLang="tr-TR" sz="1800" dirty="0" err="1"/>
              <a:t>Determines</a:t>
            </a:r>
            <a:r>
              <a:rPr lang="tr-TR" altLang="tr-TR" sz="1800" dirty="0"/>
              <a:t> </a:t>
            </a:r>
            <a:r>
              <a:rPr lang="tr-TR" altLang="tr-TR" sz="1800" dirty="0" err="1"/>
              <a:t>the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control</a:t>
            </a:r>
            <a:r>
              <a:rPr lang="tr-TR" altLang="tr-TR" sz="1800" dirty="0"/>
              <a:t> </a:t>
            </a:r>
            <a:r>
              <a:rPr lang="tr-TR" altLang="tr-TR" sz="1800" dirty="0" err="1"/>
              <a:t>and</a:t>
            </a:r>
            <a:r>
              <a:rPr lang="tr-TR" altLang="tr-TR" sz="1800" dirty="0"/>
              <a:t> </a:t>
            </a:r>
            <a:r>
              <a:rPr lang="tr-TR" altLang="tr-TR" sz="1800" dirty="0" err="1"/>
              <a:t>pipeline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organization</a:t>
            </a:r>
            <a:endParaRPr lang="tr-TR" altLang="tr-TR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10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18846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3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3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3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3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3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3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35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35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35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35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35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35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35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35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35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35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35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35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533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z="3200" b="1" dirty="0" smtClean="0">
                <a:latin typeface="Times" panose="02020603050405020304" pitchFamily="18" charset="0"/>
                <a:cs typeface="Times New Roman" panose="02020603050405020304" pitchFamily="18" charset="0"/>
              </a:rPr>
              <a:t>Relative </a:t>
            </a:r>
            <a:r>
              <a:rPr lang="en-US" altLang="tr-TR" sz="3200" b="1" dirty="0">
                <a:latin typeface="Times" panose="02020603050405020304" pitchFamily="18" charset="0"/>
                <a:cs typeface="Times New Roman" panose="02020603050405020304" pitchFamily="18" charset="0"/>
              </a:rPr>
              <a:t>Dynamic Frequency of HLL Operations </a:t>
            </a:r>
            <a:endParaRPr lang="en-GB" altLang="tr-TR" sz="3200" b="1" dirty="0">
              <a:latin typeface="Times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066800"/>
            <a:ext cx="8280920" cy="54578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2000" dirty="0"/>
              <a:t>A </a:t>
            </a:r>
            <a:r>
              <a:rPr lang="tr-TR" altLang="tr-TR" sz="2000" dirty="0" err="1"/>
              <a:t>variety</a:t>
            </a:r>
            <a:r>
              <a:rPr lang="tr-TR" altLang="tr-TR" sz="2000" dirty="0"/>
              <a:t> of </a:t>
            </a:r>
            <a:r>
              <a:rPr lang="tr-TR" altLang="tr-TR" sz="2000" dirty="0" err="1"/>
              <a:t>studies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have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been</a:t>
            </a:r>
            <a:r>
              <a:rPr lang="tr-TR" altLang="tr-TR" sz="2000" dirty="0"/>
              <a:t> done </a:t>
            </a:r>
            <a:r>
              <a:rPr lang="tr-TR" altLang="tr-TR" sz="2000" dirty="0" err="1"/>
              <a:t>to</a:t>
            </a:r>
            <a:r>
              <a:rPr lang="tr-TR" altLang="tr-TR" sz="2000" dirty="0"/>
              <a:t> </a:t>
            </a:r>
            <a:r>
              <a:rPr lang="tr-TR" altLang="tr-TR" sz="2000" dirty="0" err="1"/>
              <a:t>analyze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the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behavior</a:t>
            </a:r>
            <a:r>
              <a:rPr lang="tr-TR" altLang="tr-TR" sz="2000" dirty="0"/>
              <a:t> of HLL </a:t>
            </a:r>
            <a:r>
              <a:rPr lang="tr-TR" altLang="tr-TR" sz="2000" dirty="0" err="1"/>
              <a:t>programs</a:t>
            </a:r>
            <a:r>
              <a:rPr lang="tr-TR" altLang="tr-TR" sz="2000" dirty="0"/>
              <a:t>.</a:t>
            </a:r>
          </a:p>
          <a:p>
            <a:pPr>
              <a:lnSpc>
                <a:spcPct val="80000"/>
              </a:lnSpc>
            </a:pPr>
            <a:r>
              <a:rPr lang="en-GB" altLang="tr-TR" sz="2000" dirty="0"/>
              <a:t>Dynamic studies are measured during the execution of the program</a:t>
            </a:r>
          </a:p>
          <a:p>
            <a:pPr marL="342900" lvl="1" indent="-342900">
              <a:lnSpc>
                <a:spcPct val="80000"/>
              </a:lnSpc>
              <a:buChar char="•"/>
            </a:pPr>
            <a:r>
              <a:rPr lang="tr-TR" altLang="tr-TR" sz="2000" dirty="0" err="1">
                <a:solidFill>
                  <a:schemeClr val="tx1"/>
                </a:solidFill>
                <a:ea typeface="+mn-ea"/>
                <a:cs typeface="+mn-cs"/>
              </a:rPr>
              <a:t>The</a:t>
            </a:r>
            <a:r>
              <a:rPr lang="tr-TR" altLang="tr-TR" sz="20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tr-TR" altLang="tr-TR" sz="2000" dirty="0" err="1">
                <a:solidFill>
                  <a:schemeClr val="tx1"/>
                </a:solidFill>
                <a:ea typeface="+mn-ea"/>
                <a:cs typeface="+mn-cs"/>
              </a:rPr>
              <a:t>table</a:t>
            </a:r>
            <a:r>
              <a:rPr lang="tr-TR" altLang="tr-TR" sz="20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tr-TR" altLang="tr-TR" sz="2000" dirty="0" err="1">
                <a:solidFill>
                  <a:schemeClr val="tx1"/>
                </a:solidFill>
                <a:ea typeface="+mn-ea"/>
                <a:cs typeface="+mn-cs"/>
              </a:rPr>
              <a:t>indicates</a:t>
            </a:r>
            <a:r>
              <a:rPr lang="tr-TR" altLang="tr-TR" sz="20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tr-TR" altLang="tr-TR" sz="2000" dirty="0" err="1">
                <a:solidFill>
                  <a:schemeClr val="tx1"/>
                </a:solidFill>
                <a:ea typeface="+mn-ea"/>
                <a:cs typeface="+mn-cs"/>
              </a:rPr>
              <a:t>the</a:t>
            </a:r>
            <a:r>
              <a:rPr lang="tr-TR" altLang="tr-TR" sz="20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tr-TR" altLang="tr-TR" sz="2000" dirty="0" err="1">
                <a:solidFill>
                  <a:schemeClr val="tx1"/>
                </a:solidFill>
                <a:ea typeface="+mn-ea"/>
                <a:cs typeface="+mn-cs"/>
              </a:rPr>
              <a:t>relative</a:t>
            </a:r>
            <a:r>
              <a:rPr lang="tr-TR" altLang="tr-TR" sz="20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tr-TR" altLang="tr-TR" sz="2000" dirty="0" err="1">
                <a:solidFill>
                  <a:schemeClr val="tx1"/>
                </a:solidFill>
                <a:ea typeface="+mn-ea"/>
                <a:cs typeface="+mn-cs"/>
              </a:rPr>
              <a:t>significance</a:t>
            </a:r>
            <a:r>
              <a:rPr lang="tr-TR" altLang="tr-TR" sz="2000" dirty="0">
                <a:solidFill>
                  <a:schemeClr val="tx1"/>
                </a:solidFill>
                <a:ea typeface="+mn-ea"/>
                <a:cs typeface="+mn-cs"/>
              </a:rPr>
              <a:t> of </a:t>
            </a:r>
            <a:r>
              <a:rPr lang="tr-TR" altLang="tr-TR" sz="2000" dirty="0" err="1">
                <a:solidFill>
                  <a:schemeClr val="tx1"/>
                </a:solidFill>
                <a:ea typeface="+mn-ea"/>
                <a:cs typeface="+mn-cs"/>
              </a:rPr>
              <a:t>various</a:t>
            </a:r>
            <a:r>
              <a:rPr lang="tr-TR" altLang="tr-TR" sz="20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tr-TR" altLang="tr-TR" sz="2000" dirty="0" err="1">
                <a:solidFill>
                  <a:schemeClr val="tx1"/>
                </a:solidFill>
                <a:ea typeface="+mn-ea"/>
                <a:cs typeface="+mn-cs"/>
              </a:rPr>
              <a:t>statement</a:t>
            </a:r>
            <a:r>
              <a:rPr lang="tr-TR" altLang="tr-TR" sz="20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tr-TR" altLang="tr-TR" sz="2000" dirty="0" err="1">
                <a:solidFill>
                  <a:schemeClr val="tx1"/>
                </a:solidFill>
                <a:ea typeface="+mn-ea"/>
                <a:cs typeface="+mn-cs"/>
              </a:rPr>
              <a:t>types</a:t>
            </a:r>
            <a:r>
              <a:rPr lang="tr-TR" altLang="tr-TR" sz="2000" dirty="0">
                <a:solidFill>
                  <a:schemeClr val="tx1"/>
                </a:solidFill>
                <a:ea typeface="+mn-ea"/>
                <a:cs typeface="+mn-cs"/>
              </a:rPr>
              <a:t> in an </a:t>
            </a:r>
            <a:r>
              <a:rPr lang="tr-TR" altLang="tr-TR" sz="2000" dirty="0" smtClean="0">
                <a:solidFill>
                  <a:schemeClr val="tx1"/>
                </a:solidFill>
                <a:ea typeface="+mn-ea"/>
                <a:cs typeface="+mn-cs"/>
              </a:rPr>
              <a:t>HLL</a:t>
            </a:r>
          </a:p>
          <a:p>
            <a:pPr marL="342900" lvl="1" indent="-342900">
              <a:lnSpc>
                <a:spcPct val="80000"/>
              </a:lnSpc>
              <a:buChar char="•"/>
            </a:pPr>
            <a:endParaRPr lang="en-GB" altLang="tr-TR" sz="2000" dirty="0">
              <a:solidFill>
                <a:schemeClr val="tx1"/>
              </a:solidFill>
              <a:ea typeface="+mn-ea"/>
              <a:cs typeface="+mn-cs"/>
            </a:endParaRPr>
          </a:p>
          <a:p>
            <a:pPr marL="5826125" lvl="1" indent="-342900">
              <a:lnSpc>
                <a:spcPct val="90000"/>
              </a:lnSpc>
            </a:pPr>
            <a:r>
              <a:rPr lang="en-GB" altLang="tr-TR" sz="1800" dirty="0" smtClean="0"/>
              <a:t>Assignments</a:t>
            </a:r>
            <a:endParaRPr lang="en-GB" altLang="tr-TR" sz="1800" dirty="0"/>
          </a:p>
          <a:p>
            <a:pPr marL="6096000" lvl="2" indent="-342900">
              <a:lnSpc>
                <a:spcPct val="90000"/>
              </a:lnSpc>
            </a:pPr>
            <a:r>
              <a:rPr lang="en-GB" altLang="tr-TR" sz="1400" dirty="0"/>
              <a:t>Movement of data</a:t>
            </a:r>
          </a:p>
          <a:p>
            <a:pPr marL="5826125" lvl="1" indent="-342900">
              <a:lnSpc>
                <a:spcPct val="90000"/>
              </a:lnSpc>
            </a:pPr>
            <a:r>
              <a:rPr lang="en-GB" altLang="tr-TR" sz="1800" dirty="0"/>
              <a:t>Conditional statements (IF, LOOP)</a:t>
            </a:r>
          </a:p>
          <a:p>
            <a:pPr marL="6096000" lvl="2" indent="-342900">
              <a:lnSpc>
                <a:spcPct val="90000"/>
              </a:lnSpc>
              <a:tabLst>
                <a:tab pos="5475288" algn="l"/>
              </a:tabLst>
            </a:pPr>
            <a:r>
              <a:rPr lang="en-GB" altLang="tr-TR" sz="1400" dirty="0"/>
              <a:t>Sequence control</a:t>
            </a:r>
          </a:p>
          <a:p>
            <a:pPr marL="5561013" lvl="0">
              <a:lnSpc>
                <a:spcPct val="90000"/>
              </a:lnSpc>
            </a:pPr>
            <a:r>
              <a:rPr lang="en-GB" altLang="tr-TR" sz="2000" dirty="0">
                <a:solidFill>
                  <a:srgbClr val="000000"/>
                </a:solidFill>
              </a:rPr>
              <a:t>Procedure call-return is very time consuming</a:t>
            </a:r>
          </a:p>
          <a:p>
            <a:pPr marL="5826125" lvl="1" indent="-342900">
              <a:lnSpc>
                <a:spcPct val="90000"/>
              </a:lnSpc>
            </a:pPr>
            <a:r>
              <a:rPr lang="en-US" altLang="tr-TR" sz="1800" dirty="0"/>
              <a:t>Depends on number of parameters passed</a:t>
            </a:r>
          </a:p>
          <a:p>
            <a:pPr marL="5826125" lvl="1" indent="-342900">
              <a:lnSpc>
                <a:spcPct val="90000"/>
              </a:lnSpc>
            </a:pPr>
            <a:r>
              <a:rPr lang="en-US" altLang="tr-TR" sz="1800" dirty="0"/>
              <a:t>Depends on level of </a:t>
            </a:r>
            <a:r>
              <a:rPr lang="en-US" altLang="tr-TR" sz="1800" dirty="0" smtClean="0"/>
              <a:t>nesting</a:t>
            </a:r>
            <a:endParaRPr lang="tr-TR" altLang="tr-TR" sz="2000" dirty="0">
              <a:solidFill>
                <a:srgbClr val="000000"/>
              </a:solidFill>
            </a:endParaRPr>
          </a:p>
          <a:p>
            <a:pPr marL="358775" lvl="0">
              <a:lnSpc>
                <a:spcPct val="90000"/>
              </a:lnSpc>
            </a:pPr>
            <a:r>
              <a:rPr lang="en-GB" altLang="tr-TR" sz="2000" dirty="0" smtClean="0">
                <a:solidFill>
                  <a:srgbClr val="000000"/>
                </a:solidFill>
              </a:rPr>
              <a:t>Some HLL instruction lead to many machine code operations</a:t>
            </a:r>
            <a:endParaRPr lang="tr-TR" altLang="tr-TR" sz="2000" dirty="0" smtClean="0">
              <a:solidFill>
                <a:srgbClr val="000000"/>
              </a:solidFill>
            </a:endParaRPr>
          </a:p>
          <a:p>
            <a:pPr lvl="0">
              <a:lnSpc>
                <a:spcPct val="90000"/>
              </a:lnSpc>
            </a:pPr>
            <a:endParaRPr lang="tr-TR" altLang="tr-TR" sz="2000" dirty="0" smtClean="0">
              <a:solidFill>
                <a:srgbClr val="000000"/>
              </a:solidFill>
            </a:endParaRPr>
          </a:p>
          <a:p>
            <a:pPr lvl="0">
              <a:lnSpc>
                <a:spcPct val="90000"/>
              </a:lnSpc>
            </a:pPr>
            <a:endParaRPr lang="tr-TR" altLang="tr-TR" sz="2000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  <a:buFontTx/>
              <a:buNone/>
            </a:pPr>
            <a:endParaRPr lang="en-GB" altLang="tr-TR" sz="1800" dirty="0"/>
          </a:p>
        </p:txBody>
      </p:sp>
      <p:grpSp>
        <p:nvGrpSpPr>
          <p:cNvPr id="1637380" name="Group 4"/>
          <p:cNvGrpSpPr>
            <a:grpSpLocks/>
          </p:cNvGrpSpPr>
          <p:nvPr/>
        </p:nvGrpSpPr>
        <p:grpSpPr bwMode="auto">
          <a:xfrm>
            <a:off x="611560" y="2636912"/>
            <a:ext cx="5063518" cy="2830240"/>
            <a:chOff x="672" y="890"/>
            <a:chExt cx="4431" cy="3339"/>
          </a:xfrm>
        </p:grpSpPr>
        <p:sp>
          <p:nvSpPr>
            <p:cNvPr id="1637381" name="Rectangle 5"/>
            <p:cNvSpPr>
              <a:spLocks noChangeArrowheads="1"/>
            </p:cNvSpPr>
            <p:nvPr/>
          </p:nvSpPr>
          <p:spPr bwMode="auto">
            <a:xfrm>
              <a:off x="700" y="890"/>
              <a:ext cx="54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/>
            <a:p>
              <a:r>
                <a:rPr lang="en-US" altLang="tr-TR" sz="1400">
                  <a:solidFill>
                    <a:schemeClr val="tx1"/>
                  </a:solidFill>
                  <a:latin typeface="Times" panose="02020603050405020304" pitchFamily="18" charset="0"/>
                  <a:cs typeface="Times New Roman" panose="02020603050405020304" pitchFamily="18" charset="0"/>
                </a:rPr>
                <a:t> </a:t>
              </a:r>
            </a:p>
            <a:p>
              <a:endParaRPr lang="en-US" altLang="tr-TR" sz="1400">
                <a:solidFill>
                  <a:schemeClr val="tx1"/>
                </a:solidFill>
              </a:endParaRPr>
            </a:p>
          </p:txBody>
        </p:sp>
        <p:grpSp>
          <p:nvGrpSpPr>
            <p:cNvPr id="1637382" name="Group 6"/>
            <p:cNvGrpSpPr>
              <a:grpSpLocks/>
            </p:cNvGrpSpPr>
            <p:nvPr/>
          </p:nvGrpSpPr>
          <p:grpSpPr bwMode="auto">
            <a:xfrm>
              <a:off x="1305" y="890"/>
              <a:ext cx="1266" cy="518"/>
              <a:chOff x="547" y="0"/>
              <a:chExt cx="1266" cy="518"/>
            </a:xfrm>
          </p:grpSpPr>
          <p:sp>
            <p:nvSpPr>
              <p:cNvPr id="1637383" name="Rectangle 7"/>
              <p:cNvSpPr>
                <a:spLocks noChangeArrowheads="1"/>
              </p:cNvSpPr>
              <p:nvPr/>
            </p:nvSpPr>
            <p:spPr bwMode="auto">
              <a:xfrm>
                <a:off x="547" y="0"/>
                <a:ext cx="1266" cy="518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384" name="Group 8"/>
              <p:cNvGrpSpPr>
                <a:grpSpLocks/>
              </p:cNvGrpSpPr>
              <p:nvPr/>
            </p:nvGrpSpPr>
            <p:grpSpPr bwMode="auto">
              <a:xfrm>
                <a:off x="547" y="0"/>
                <a:ext cx="1266" cy="518"/>
                <a:chOff x="547" y="0"/>
                <a:chExt cx="1266" cy="518"/>
              </a:xfrm>
            </p:grpSpPr>
            <p:sp>
              <p:nvSpPr>
                <p:cNvPr id="1637385" name="Rectangle 9"/>
                <p:cNvSpPr>
                  <a:spLocks noChangeArrowheads="1"/>
                </p:cNvSpPr>
                <p:nvPr/>
              </p:nvSpPr>
              <p:spPr bwMode="auto">
                <a:xfrm>
                  <a:off x="590" y="0"/>
                  <a:ext cx="1180" cy="518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 anchor="b"/>
                <a:lstStyle/>
                <a:p>
                  <a:pPr algn="ctr"/>
                  <a:r>
                    <a:rPr lang="en-US" altLang="tr-TR" sz="1400" b="1" dirty="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Dynamic Occurrence</a:t>
                  </a:r>
                  <a:endParaRPr lang="en-US" altLang="tr-TR" sz="1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386" name="Rectangle 10"/>
                <p:cNvSpPr>
                  <a:spLocks noChangeArrowheads="1"/>
                </p:cNvSpPr>
                <p:nvPr/>
              </p:nvSpPr>
              <p:spPr bwMode="auto">
                <a:xfrm>
                  <a:off x="547" y="0"/>
                  <a:ext cx="1266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387" name="Group 11"/>
            <p:cNvGrpSpPr>
              <a:grpSpLocks/>
            </p:cNvGrpSpPr>
            <p:nvPr/>
          </p:nvGrpSpPr>
          <p:grpSpPr bwMode="auto">
            <a:xfrm>
              <a:off x="2571" y="890"/>
              <a:ext cx="1266" cy="518"/>
              <a:chOff x="1813" y="0"/>
              <a:chExt cx="1266" cy="518"/>
            </a:xfrm>
          </p:grpSpPr>
          <p:sp>
            <p:nvSpPr>
              <p:cNvPr id="1637388" name="Rectangle 12"/>
              <p:cNvSpPr>
                <a:spLocks noChangeArrowheads="1"/>
              </p:cNvSpPr>
              <p:nvPr/>
            </p:nvSpPr>
            <p:spPr bwMode="auto">
              <a:xfrm>
                <a:off x="1813" y="0"/>
                <a:ext cx="1266" cy="518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389" name="Group 13"/>
              <p:cNvGrpSpPr>
                <a:grpSpLocks/>
              </p:cNvGrpSpPr>
              <p:nvPr/>
            </p:nvGrpSpPr>
            <p:grpSpPr bwMode="auto">
              <a:xfrm>
                <a:off x="1813" y="0"/>
                <a:ext cx="1266" cy="518"/>
                <a:chOff x="1813" y="0"/>
                <a:chExt cx="1266" cy="518"/>
              </a:xfrm>
            </p:grpSpPr>
            <p:sp>
              <p:nvSpPr>
                <p:cNvPr id="1637390" name="Rectangle 14"/>
                <p:cNvSpPr>
                  <a:spLocks noChangeArrowheads="1"/>
                </p:cNvSpPr>
                <p:nvPr/>
              </p:nvSpPr>
              <p:spPr bwMode="auto">
                <a:xfrm>
                  <a:off x="1856" y="0"/>
                  <a:ext cx="1180" cy="518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400" b="1" dirty="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Machine-Instruction Weighted</a:t>
                  </a:r>
                  <a:endParaRPr lang="en-US" altLang="tr-TR" sz="1400" dirty="0">
                    <a:solidFill>
                      <a:schemeClr val="tx1"/>
                    </a:solidFill>
                    <a:latin typeface="Times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/>
                  <a:endParaRPr lang="en-US" altLang="tr-TR" sz="1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391" name="Rectangle 15"/>
                <p:cNvSpPr>
                  <a:spLocks noChangeArrowheads="1"/>
                </p:cNvSpPr>
                <p:nvPr/>
              </p:nvSpPr>
              <p:spPr bwMode="auto">
                <a:xfrm>
                  <a:off x="1813" y="0"/>
                  <a:ext cx="1266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392" name="Group 16"/>
            <p:cNvGrpSpPr>
              <a:grpSpLocks/>
            </p:cNvGrpSpPr>
            <p:nvPr/>
          </p:nvGrpSpPr>
          <p:grpSpPr bwMode="auto">
            <a:xfrm>
              <a:off x="3837" y="890"/>
              <a:ext cx="1266" cy="518"/>
              <a:chOff x="3079" y="0"/>
              <a:chExt cx="1266" cy="518"/>
            </a:xfrm>
          </p:grpSpPr>
          <p:sp>
            <p:nvSpPr>
              <p:cNvPr id="1637393" name="Rectangle 17"/>
              <p:cNvSpPr>
                <a:spLocks noChangeArrowheads="1"/>
              </p:cNvSpPr>
              <p:nvPr/>
            </p:nvSpPr>
            <p:spPr bwMode="auto">
              <a:xfrm>
                <a:off x="3079" y="0"/>
                <a:ext cx="1266" cy="518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394" name="Group 18"/>
              <p:cNvGrpSpPr>
                <a:grpSpLocks/>
              </p:cNvGrpSpPr>
              <p:nvPr/>
            </p:nvGrpSpPr>
            <p:grpSpPr bwMode="auto">
              <a:xfrm>
                <a:off x="3079" y="0"/>
                <a:ext cx="1266" cy="518"/>
                <a:chOff x="3079" y="0"/>
                <a:chExt cx="1266" cy="518"/>
              </a:xfrm>
            </p:grpSpPr>
            <p:sp>
              <p:nvSpPr>
                <p:cNvPr id="1637395" name="Rectangle 19"/>
                <p:cNvSpPr>
                  <a:spLocks noChangeArrowheads="1"/>
                </p:cNvSpPr>
                <p:nvPr/>
              </p:nvSpPr>
              <p:spPr bwMode="auto">
                <a:xfrm>
                  <a:off x="3122" y="0"/>
                  <a:ext cx="1180" cy="518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400" b="1" dirty="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Memory-Reference Weighted</a:t>
                  </a:r>
                  <a:endParaRPr lang="en-US" altLang="tr-TR" sz="1400" dirty="0">
                    <a:solidFill>
                      <a:schemeClr val="tx1"/>
                    </a:solidFill>
                    <a:latin typeface="Times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/>
                  <a:endParaRPr lang="en-US" altLang="tr-TR" sz="1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396" name="Rectangle 20"/>
                <p:cNvSpPr>
                  <a:spLocks noChangeArrowheads="1"/>
                </p:cNvSpPr>
                <p:nvPr/>
              </p:nvSpPr>
              <p:spPr bwMode="auto">
                <a:xfrm>
                  <a:off x="3079" y="0"/>
                  <a:ext cx="1266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397" name="Group 21"/>
            <p:cNvGrpSpPr>
              <a:grpSpLocks/>
            </p:cNvGrpSpPr>
            <p:nvPr/>
          </p:nvGrpSpPr>
          <p:grpSpPr bwMode="auto">
            <a:xfrm>
              <a:off x="1305" y="1408"/>
              <a:ext cx="633" cy="403"/>
              <a:chOff x="633" y="518"/>
              <a:chExt cx="633" cy="403"/>
            </a:xfrm>
          </p:grpSpPr>
          <p:sp>
            <p:nvSpPr>
              <p:cNvPr id="1637398" name="Rectangle 22"/>
              <p:cNvSpPr>
                <a:spLocks noChangeArrowheads="1"/>
              </p:cNvSpPr>
              <p:nvPr/>
            </p:nvSpPr>
            <p:spPr bwMode="auto">
              <a:xfrm>
                <a:off x="633" y="518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399" name="Group 23"/>
              <p:cNvGrpSpPr>
                <a:grpSpLocks/>
              </p:cNvGrpSpPr>
              <p:nvPr/>
            </p:nvGrpSpPr>
            <p:grpSpPr bwMode="auto">
              <a:xfrm>
                <a:off x="633" y="518"/>
                <a:ext cx="633" cy="403"/>
                <a:chOff x="633" y="518"/>
                <a:chExt cx="633" cy="403"/>
              </a:xfrm>
            </p:grpSpPr>
            <p:sp>
              <p:nvSpPr>
                <p:cNvPr id="1637400" name="Rectangle 24"/>
                <p:cNvSpPr>
                  <a:spLocks noChangeArrowheads="1"/>
                </p:cNvSpPr>
                <p:nvPr/>
              </p:nvSpPr>
              <p:spPr bwMode="auto">
                <a:xfrm>
                  <a:off x="676" y="518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36000" tIns="46800" rIns="36000" bIns="46800"/>
                <a:lstStyle/>
                <a:p>
                  <a:pPr algn="ctr"/>
                  <a:r>
                    <a:rPr lang="en-US" altLang="tr-TR" sz="1400" dirty="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Pascal</a:t>
                  </a:r>
                </a:p>
                <a:p>
                  <a:pPr algn="ctr"/>
                  <a:endParaRPr lang="en-US" altLang="tr-TR" sz="1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401" name="Rectangle 25"/>
                <p:cNvSpPr>
                  <a:spLocks noChangeArrowheads="1"/>
                </p:cNvSpPr>
                <p:nvPr/>
              </p:nvSpPr>
              <p:spPr bwMode="auto">
                <a:xfrm>
                  <a:off x="633" y="518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402" name="Group 26"/>
            <p:cNvGrpSpPr>
              <a:grpSpLocks/>
            </p:cNvGrpSpPr>
            <p:nvPr/>
          </p:nvGrpSpPr>
          <p:grpSpPr bwMode="auto">
            <a:xfrm>
              <a:off x="1938" y="1408"/>
              <a:ext cx="633" cy="403"/>
              <a:chOff x="1266" y="518"/>
              <a:chExt cx="633" cy="403"/>
            </a:xfrm>
          </p:grpSpPr>
          <p:sp>
            <p:nvSpPr>
              <p:cNvPr id="1637403" name="Rectangle 27"/>
              <p:cNvSpPr>
                <a:spLocks noChangeArrowheads="1"/>
              </p:cNvSpPr>
              <p:nvPr/>
            </p:nvSpPr>
            <p:spPr bwMode="auto">
              <a:xfrm>
                <a:off x="1266" y="518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404" name="Group 28"/>
              <p:cNvGrpSpPr>
                <a:grpSpLocks/>
              </p:cNvGrpSpPr>
              <p:nvPr/>
            </p:nvGrpSpPr>
            <p:grpSpPr bwMode="auto">
              <a:xfrm>
                <a:off x="1266" y="518"/>
                <a:ext cx="633" cy="403"/>
                <a:chOff x="1266" y="518"/>
                <a:chExt cx="633" cy="403"/>
              </a:xfrm>
            </p:grpSpPr>
            <p:sp>
              <p:nvSpPr>
                <p:cNvPr id="1637405" name="Rectangle 29"/>
                <p:cNvSpPr>
                  <a:spLocks noChangeArrowheads="1"/>
                </p:cNvSpPr>
                <p:nvPr/>
              </p:nvSpPr>
              <p:spPr bwMode="auto">
                <a:xfrm>
                  <a:off x="1309" y="518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C</a:t>
                  </a:r>
                </a:p>
                <a:p>
                  <a:pPr algn="ctr"/>
                  <a:endParaRPr lang="en-US" altLang="tr-TR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406" name="Rectangle 30"/>
                <p:cNvSpPr>
                  <a:spLocks noChangeArrowheads="1"/>
                </p:cNvSpPr>
                <p:nvPr/>
              </p:nvSpPr>
              <p:spPr bwMode="auto">
                <a:xfrm>
                  <a:off x="1266" y="518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407" name="Group 31"/>
            <p:cNvGrpSpPr>
              <a:grpSpLocks/>
            </p:cNvGrpSpPr>
            <p:nvPr/>
          </p:nvGrpSpPr>
          <p:grpSpPr bwMode="auto">
            <a:xfrm>
              <a:off x="2571" y="1408"/>
              <a:ext cx="633" cy="403"/>
              <a:chOff x="1899" y="518"/>
              <a:chExt cx="633" cy="403"/>
            </a:xfrm>
          </p:grpSpPr>
          <p:sp>
            <p:nvSpPr>
              <p:cNvPr id="1637408" name="Rectangle 32"/>
              <p:cNvSpPr>
                <a:spLocks noChangeArrowheads="1"/>
              </p:cNvSpPr>
              <p:nvPr/>
            </p:nvSpPr>
            <p:spPr bwMode="auto">
              <a:xfrm>
                <a:off x="1899" y="518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409" name="Group 33"/>
              <p:cNvGrpSpPr>
                <a:grpSpLocks/>
              </p:cNvGrpSpPr>
              <p:nvPr/>
            </p:nvGrpSpPr>
            <p:grpSpPr bwMode="auto">
              <a:xfrm>
                <a:off x="1899" y="518"/>
                <a:ext cx="633" cy="403"/>
                <a:chOff x="1899" y="518"/>
                <a:chExt cx="633" cy="403"/>
              </a:xfrm>
            </p:grpSpPr>
            <p:sp>
              <p:nvSpPr>
                <p:cNvPr id="1637410" name="Rectangle 34"/>
                <p:cNvSpPr>
                  <a:spLocks noChangeArrowheads="1"/>
                </p:cNvSpPr>
                <p:nvPr/>
              </p:nvSpPr>
              <p:spPr bwMode="auto">
                <a:xfrm>
                  <a:off x="1942" y="518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36000" bIns="46800"/>
                <a:lstStyle/>
                <a:p>
                  <a:pPr algn="ctr"/>
                  <a:r>
                    <a:rPr lang="en-US" altLang="tr-TR" sz="1400" dirty="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Pascal</a:t>
                  </a:r>
                </a:p>
                <a:p>
                  <a:pPr algn="ctr"/>
                  <a:endParaRPr lang="en-US" altLang="tr-TR" sz="1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411" name="Rectangle 35"/>
                <p:cNvSpPr>
                  <a:spLocks noChangeArrowheads="1"/>
                </p:cNvSpPr>
                <p:nvPr/>
              </p:nvSpPr>
              <p:spPr bwMode="auto">
                <a:xfrm>
                  <a:off x="1899" y="518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412" name="Group 36"/>
            <p:cNvGrpSpPr>
              <a:grpSpLocks/>
            </p:cNvGrpSpPr>
            <p:nvPr/>
          </p:nvGrpSpPr>
          <p:grpSpPr bwMode="auto">
            <a:xfrm>
              <a:off x="3204" y="1408"/>
              <a:ext cx="633" cy="403"/>
              <a:chOff x="2532" y="518"/>
              <a:chExt cx="633" cy="403"/>
            </a:xfrm>
          </p:grpSpPr>
          <p:sp>
            <p:nvSpPr>
              <p:cNvPr id="1637413" name="Rectangle 37"/>
              <p:cNvSpPr>
                <a:spLocks noChangeArrowheads="1"/>
              </p:cNvSpPr>
              <p:nvPr/>
            </p:nvSpPr>
            <p:spPr bwMode="auto">
              <a:xfrm>
                <a:off x="2532" y="518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414" name="Group 38"/>
              <p:cNvGrpSpPr>
                <a:grpSpLocks/>
              </p:cNvGrpSpPr>
              <p:nvPr/>
            </p:nvGrpSpPr>
            <p:grpSpPr bwMode="auto">
              <a:xfrm>
                <a:off x="2532" y="518"/>
                <a:ext cx="633" cy="403"/>
                <a:chOff x="2532" y="518"/>
                <a:chExt cx="633" cy="403"/>
              </a:xfrm>
            </p:grpSpPr>
            <p:sp>
              <p:nvSpPr>
                <p:cNvPr id="1637415" name="Rectangle 39"/>
                <p:cNvSpPr>
                  <a:spLocks noChangeArrowheads="1"/>
                </p:cNvSpPr>
                <p:nvPr/>
              </p:nvSpPr>
              <p:spPr bwMode="auto">
                <a:xfrm>
                  <a:off x="2575" y="518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C</a:t>
                  </a:r>
                </a:p>
                <a:p>
                  <a:pPr algn="ctr"/>
                  <a:endParaRPr lang="en-US" altLang="tr-TR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416" name="Rectangle 40"/>
                <p:cNvSpPr>
                  <a:spLocks noChangeArrowheads="1"/>
                </p:cNvSpPr>
                <p:nvPr/>
              </p:nvSpPr>
              <p:spPr bwMode="auto">
                <a:xfrm>
                  <a:off x="2532" y="518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417" name="Group 41"/>
            <p:cNvGrpSpPr>
              <a:grpSpLocks/>
            </p:cNvGrpSpPr>
            <p:nvPr/>
          </p:nvGrpSpPr>
          <p:grpSpPr bwMode="auto">
            <a:xfrm>
              <a:off x="3837" y="1408"/>
              <a:ext cx="633" cy="403"/>
              <a:chOff x="3165" y="518"/>
              <a:chExt cx="633" cy="403"/>
            </a:xfrm>
          </p:grpSpPr>
          <p:sp>
            <p:nvSpPr>
              <p:cNvPr id="1637418" name="Rectangle 42"/>
              <p:cNvSpPr>
                <a:spLocks noChangeArrowheads="1"/>
              </p:cNvSpPr>
              <p:nvPr/>
            </p:nvSpPr>
            <p:spPr bwMode="auto">
              <a:xfrm>
                <a:off x="3165" y="518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419" name="Group 43"/>
              <p:cNvGrpSpPr>
                <a:grpSpLocks/>
              </p:cNvGrpSpPr>
              <p:nvPr/>
            </p:nvGrpSpPr>
            <p:grpSpPr bwMode="auto">
              <a:xfrm>
                <a:off x="3165" y="518"/>
                <a:ext cx="633" cy="403"/>
                <a:chOff x="3165" y="518"/>
                <a:chExt cx="633" cy="403"/>
              </a:xfrm>
            </p:grpSpPr>
            <p:sp>
              <p:nvSpPr>
                <p:cNvPr id="1637420" name="Rectangle 44"/>
                <p:cNvSpPr>
                  <a:spLocks noChangeArrowheads="1"/>
                </p:cNvSpPr>
                <p:nvPr/>
              </p:nvSpPr>
              <p:spPr bwMode="auto">
                <a:xfrm>
                  <a:off x="3208" y="518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36000" bIns="46800"/>
                <a:lstStyle/>
                <a:p>
                  <a:pPr algn="ctr"/>
                  <a:r>
                    <a:rPr lang="en-US" altLang="tr-TR" sz="1400" dirty="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Pascal</a:t>
                  </a:r>
                </a:p>
                <a:p>
                  <a:pPr algn="ctr"/>
                  <a:endParaRPr lang="en-US" altLang="tr-TR" sz="1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421" name="Rectangle 45"/>
                <p:cNvSpPr>
                  <a:spLocks noChangeArrowheads="1"/>
                </p:cNvSpPr>
                <p:nvPr/>
              </p:nvSpPr>
              <p:spPr bwMode="auto">
                <a:xfrm>
                  <a:off x="3165" y="518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422" name="Group 46"/>
            <p:cNvGrpSpPr>
              <a:grpSpLocks/>
            </p:cNvGrpSpPr>
            <p:nvPr/>
          </p:nvGrpSpPr>
          <p:grpSpPr bwMode="auto">
            <a:xfrm>
              <a:off x="4470" y="1408"/>
              <a:ext cx="633" cy="403"/>
              <a:chOff x="3798" y="518"/>
              <a:chExt cx="633" cy="403"/>
            </a:xfrm>
          </p:grpSpPr>
          <p:sp>
            <p:nvSpPr>
              <p:cNvPr id="1637423" name="Rectangle 47"/>
              <p:cNvSpPr>
                <a:spLocks noChangeArrowheads="1"/>
              </p:cNvSpPr>
              <p:nvPr/>
            </p:nvSpPr>
            <p:spPr bwMode="auto">
              <a:xfrm>
                <a:off x="3798" y="518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424" name="Group 48"/>
              <p:cNvGrpSpPr>
                <a:grpSpLocks/>
              </p:cNvGrpSpPr>
              <p:nvPr/>
            </p:nvGrpSpPr>
            <p:grpSpPr bwMode="auto">
              <a:xfrm>
                <a:off x="3798" y="518"/>
                <a:ext cx="633" cy="403"/>
                <a:chOff x="3798" y="518"/>
                <a:chExt cx="633" cy="403"/>
              </a:xfrm>
            </p:grpSpPr>
            <p:sp>
              <p:nvSpPr>
                <p:cNvPr id="1637425" name="Rectangle 49"/>
                <p:cNvSpPr>
                  <a:spLocks noChangeArrowheads="1"/>
                </p:cNvSpPr>
                <p:nvPr/>
              </p:nvSpPr>
              <p:spPr bwMode="auto">
                <a:xfrm>
                  <a:off x="3841" y="518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C</a:t>
                  </a:r>
                </a:p>
                <a:p>
                  <a:pPr algn="ctr"/>
                  <a:endParaRPr lang="en-US" altLang="tr-TR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426" name="Rectangle 50"/>
                <p:cNvSpPr>
                  <a:spLocks noChangeArrowheads="1"/>
                </p:cNvSpPr>
                <p:nvPr/>
              </p:nvSpPr>
              <p:spPr bwMode="auto">
                <a:xfrm>
                  <a:off x="3798" y="518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427" name="Group 51"/>
            <p:cNvGrpSpPr>
              <a:grpSpLocks/>
            </p:cNvGrpSpPr>
            <p:nvPr/>
          </p:nvGrpSpPr>
          <p:grpSpPr bwMode="auto">
            <a:xfrm>
              <a:off x="672" y="1811"/>
              <a:ext cx="633" cy="403"/>
              <a:chOff x="0" y="921"/>
              <a:chExt cx="633" cy="403"/>
            </a:xfrm>
          </p:grpSpPr>
          <p:sp>
            <p:nvSpPr>
              <p:cNvPr id="1637428" name="Rectangle 52"/>
              <p:cNvSpPr>
                <a:spLocks noChangeArrowheads="1"/>
              </p:cNvSpPr>
              <p:nvPr/>
            </p:nvSpPr>
            <p:spPr bwMode="auto">
              <a:xfrm>
                <a:off x="0" y="921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429" name="Group 53"/>
              <p:cNvGrpSpPr>
                <a:grpSpLocks/>
              </p:cNvGrpSpPr>
              <p:nvPr/>
            </p:nvGrpSpPr>
            <p:grpSpPr bwMode="auto">
              <a:xfrm>
                <a:off x="0" y="921"/>
                <a:ext cx="633" cy="403"/>
                <a:chOff x="0" y="921"/>
                <a:chExt cx="633" cy="403"/>
              </a:xfrm>
            </p:grpSpPr>
            <p:sp>
              <p:nvSpPr>
                <p:cNvPr id="1637430" name="Rectangle 54"/>
                <p:cNvSpPr>
                  <a:spLocks noChangeArrowheads="1"/>
                </p:cNvSpPr>
                <p:nvPr/>
              </p:nvSpPr>
              <p:spPr bwMode="auto">
                <a:xfrm>
                  <a:off x="43" y="921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46800" rIns="0" bIns="46800"/>
                <a:lstStyle/>
                <a:p>
                  <a:r>
                    <a:rPr lang="en-US" altLang="tr-TR" sz="1300" dirty="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ASSIGN</a:t>
                  </a:r>
                </a:p>
                <a:p>
                  <a:endParaRPr lang="en-US" altLang="tr-TR" sz="13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431" name="Rectangle 55"/>
                <p:cNvSpPr>
                  <a:spLocks noChangeArrowheads="1"/>
                </p:cNvSpPr>
                <p:nvPr/>
              </p:nvSpPr>
              <p:spPr bwMode="auto">
                <a:xfrm>
                  <a:off x="0" y="921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36000" tIns="46800" rIns="36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432" name="Group 56"/>
            <p:cNvGrpSpPr>
              <a:grpSpLocks/>
            </p:cNvGrpSpPr>
            <p:nvPr/>
          </p:nvGrpSpPr>
          <p:grpSpPr bwMode="auto">
            <a:xfrm>
              <a:off x="1305" y="1811"/>
              <a:ext cx="633" cy="403"/>
              <a:chOff x="633" y="921"/>
              <a:chExt cx="633" cy="403"/>
            </a:xfrm>
          </p:grpSpPr>
          <p:sp>
            <p:nvSpPr>
              <p:cNvPr id="1637433" name="Rectangle 57"/>
              <p:cNvSpPr>
                <a:spLocks noChangeArrowheads="1"/>
              </p:cNvSpPr>
              <p:nvPr/>
            </p:nvSpPr>
            <p:spPr bwMode="auto">
              <a:xfrm>
                <a:off x="633" y="921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434" name="Group 58"/>
              <p:cNvGrpSpPr>
                <a:grpSpLocks/>
              </p:cNvGrpSpPr>
              <p:nvPr/>
            </p:nvGrpSpPr>
            <p:grpSpPr bwMode="auto">
              <a:xfrm>
                <a:off x="633" y="921"/>
                <a:ext cx="633" cy="403"/>
                <a:chOff x="633" y="921"/>
                <a:chExt cx="633" cy="403"/>
              </a:xfrm>
            </p:grpSpPr>
            <p:sp>
              <p:nvSpPr>
                <p:cNvPr id="1637435" name="Rectangle 59"/>
                <p:cNvSpPr>
                  <a:spLocks noChangeArrowheads="1"/>
                </p:cNvSpPr>
                <p:nvPr/>
              </p:nvSpPr>
              <p:spPr bwMode="auto">
                <a:xfrm>
                  <a:off x="676" y="921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45%</a:t>
                  </a:r>
                </a:p>
                <a:p>
                  <a:pPr algn="ctr"/>
                  <a:endParaRPr lang="en-US" altLang="tr-TR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436" name="Rectangle 60"/>
                <p:cNvSpPr>
                  <a:spLocks noChangeArrowheads="1"/>
                </p:cNvSpPr>
                <p:nvPr/>
              </p:nvSpPr>
              <p:spPr bwMode="auto">
                <a:xfrm>
                  <a:off x="633" y="921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437" name="Group 61"/>
            <p:cNvGrpSpPr>
              <a:grpSpLocks/>
            </p:cNvGrpSpPr>
            <p:nvPr/>
          </p:nvGrpSpPr>
          <p:grpSpPr bwMode="auto">
            <a:xfrm>
              <a:off x="1938" y="1811"/>
              <a:ext cx="633" cy="403"/>
              <a:chOff x="1266" y="921"/>
              <a:chExt cx="633" cy="403"/>
            </a:xfrm>
          </p:grpSpPr>
          <p:sp>
            <p:nvSpPr>
              <p:cNvPr id="1637438" name="Rectangle 62"/>
              <p:cNvSpPr>
                <a:spLocks noChangeArrowheads="1"/>
              </p:cNvSpPr>
              <p:nvPr/>
            </p:nvSpPr>
            <p:spPr bwMode="auto">
              <a:xfrm>
                <a:off x="1266" y="921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439" name="Group 63"/>
              <p:cNvGrpSpPr>
                <a:grpSpLocks/>
              </p:cNvGrpSpPr>
              <p:nvPr/>
            </p:nvGrpSpPr>
            <p:grpSpPr bwMode="auto">
              <a:xfrm>
                <a:off x="1266" y="921"/>
                <a:ext cx="633" cy="403"/>
                <a:chOff x="1266" y="921"/>
                <a:chExt cx="633" cy="403"/>
              </a:xfrm>
            </p:grpSpPr>
            <p:sp>
              <p:nvSpPr>
                <p:cNvPr id="1637440" name="Rectangle 64"/>
                <p:cNvSpPr>
                  <a:spLocks noChangeArrowheads="1"/>
                </p:cNvSpPr>
                <p:nvPr/>
              </p:nvSpPr>
              <p:spPr bwMode="auto">
                <a:xfrm>
                  <a:off x="1309" y="921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38%</a:t>
                  </a:r>
                </a:p>
                <a:p>
                  <a:pPr algn="ctr"/>
                  <a:endParaRPr lang="en-US" altLang="tr-TR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441" name="Rectangle 65"/>
                <p:cNvSpPr>
                  <a:spLocks noChangeArrowheads="1"/>
                </p:cNvSpPr>
                <p:nvPr/>
              </p:nvSpPr>
              <p:spPr bwMode="auto">
                <a:xfrm>
                  <a:off x="1266" y="921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442" name="Group 66"/>
            <p:cNvGrpSpPr>
              <a:grpSpLocks/>
            </p:cNvGrpSpPr>
            <p:nvPr/>
          </p:nvGrpSpPr>
          <p:grpSpPr bwMode="auto">
            <a:xfrm>
              <a:off x="2571" y="1811"/>
              <a:ext cx="633" cy="403"/>
              <a:chOff x="1899" y="921"/>
              <a:chExt cx="633" cy="403"/>
            </a:xfrm>
          </p:grpSpPr>
          <p:sp>
            <p:nvSpPr>
              <p:cNvPr id="1637443" name="Rectangle 67"/>
              <p:cNvSpPr>
                <a:spLocks noChangeArrowheads="1"/>
              </p:cNvSpPr>
              <p:nvPr/>
            </p:nvSpPr>
            <p:spPr bwMode="auto">
              <a:xfrm>
                <a:off x="1899" y="921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444" name="Group 68"/>
              <p:cNvGrpSpPr>
                <a:grpSpLocks/>
              </p:cNvGrpSpPr>
              <p:nvPr/>
            </p:nvGrpSpPr>
            <p:grpSpPr bwMode="auto">
              <a:xfrm>
                <a:off x="1899" y="921"/>
                <a:ext cx="633" cy="403"/>
                <a:chOff x="1899" y="921"/>
                <a:chExt cx="633" cy="403"/>
              </a:xfrm>
            </p:grpSpPr>
            <p:sp>
              <p:nvSpPr>
                <p:cNvPr id="1637445" name="Rectangle 69"/>
                <p:cNvSpPr>
                  <a:spLocks noChangeArrowheads="1"/>
                </p:cNvSpPr>
                <p:nvPr/>
              </p:nvSpPr>
              <p:spPr bwMode="auto">
                <a:xfrm>
                  <a:off x="1942" y="921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13%</a:t>
                  </a:r>
                </a:p>
                <a:p>
                  <a:pPr algn="ctr"/>
                  <a:endParaRPr lang="en-US" altLang="tr-TR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446" name="Rectangle 70"/>
                <p:cNvSpPr>
                  <a:spLocks noChangeArrowheads="1"/>
                </p:cNvSpPr>
                <p:nvPr/>
              </p:nvSpPr>
              <p:spPr bwMode="auto">
                <a:xfrm>
                  <a:off x="1899" y="921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447" name="Group 71"/>
            <p:cNvGrpSpPr>
              <a:grpSpLocks/>
            </p:cNvGrpSpPr>
            <p:nvPr/>
          </p:nvGrpSpPr>
          <p:grpSpPr bwMode="auto">
            <a:xfrm>
              <a:off x="3204" y="1811"/>
              <a:ext cx="633" cy="403"/>
              <a:chOff x="2532" y="921"/>
              <a:chExt cx="633" cy="403"/>
            </a:xfrm>
          </p:grpSpPr>
          <p:sp>
            <p:nvSpPr>
              <p:cNvPr id="1637448" name="Rectangle 72"/>
              <p:cNvSpPr>
                <a:spLocks noChangeArrowheads="1"/>
              </p:cNvSpPr>
              <p:nvPr/>
            </p:nvSpPr>
            <p:spPr bwMode="auto">
              <a:xfrm>
                <a:off x="2532" y="921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449" name="Group 73"/>
              <p:cNvGrpSpPr>
                <a:grpSpLocks/>
              </p:cNvGrpSpPr>
              <p:nvPr/>
            </p:nvGrpSpPr>
            <p:grpSpPr bwMode="auto">
              <a:xfrm>
                <a:off x="2532" y="921"/>
                <a:ext cx="633" cy="403"/>
                <a:chOff x="2532" y="921"/>
                <a:chExt cx="633" cy="403"/>
              </a:xfrm>
            </p:grpSpPr>
            <p:sp>
              <p:nvSpPr>
                <p:cNvPr id="1637450" name="Rectangle 74"/>
                <p:cNvSpPr>
                  <a:spLocks noChangeArrowheads="1"/>
                </p:cNvSpPr>
                <p:nvPr/>
              </p:nvSpPr>
              <p:spPr bwMode="auto">
                <a:xfrm>
                  <a:off x="2575" y="921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13%</a:t>
                  </a:r>
                </a:p>
                <a:p>
                  <a:pPr algn="ctr"/>
                  <a:endParaRPr lang="en-US" altLang="tr-TR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451" name="Rectangle 75"/>
                <p:cNvSpPr>
                  <a:spLocks noChangeArrowheads="1"/>
                </p:cNvSpPr>
                <p:nvPr/>
              </p:nvSpPr>
              <p:spPr bwMode="auto">
                <a:xfrm>
                  <a:off x="2532" y="921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452" name="Group 76"/>
            <p:cNvGrpSpPr>
              <a:grpSpLocks/>
            </p:cNvGrpSpPr>
            <p:nvPr/>
          </p:nvGrpSpPr>
          <p:grpSpPr bwMode="auto">
            <a:xfrm>
              <a:off x="3837" y="1811"/>
              <a:ext cx="633" cy="403"/>
              <a:chOff x="3165" y="921"/>
              <a:chExt cx="633" cy="403"/>
            </a:xfrm>
          </p:grpSpPr>
          <p:sp>
            <p:nvSpPr>
              <p:cNvPr id="1637453" name="Rectangle 77"/>
              <p:cNvSpPr>
                <a:spLocks noChangeArrowheads="1"/>
              </p:cNvSpPr>
              <p:nvPr/>
            </p:nvSpPr>
            <p:spPr bwMode="auto">
              <a:xfrm>
                <a:off x="3165" y="921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454" name="Group 78"/>
              <p:cNvGrpSpPr>
                <a:grpSpLocks/>
              </p:cNvGrpSpPr>
              <p:nvPr/>
            </p:nvGrpSpPr>
            <p:grpSpPr bwMode="auto">
              <a:xfrm>
                <a:off x="3165" y="921"/>
                <a:ext cx="633" cy="403"/>
                <a:chOff x="3165" y="921"/>
                <a:chExt cx="633" cy="403"/>
              </a:xfrm>
            </p:grpSpPr>
            <p:sp>
              <p:nvSpPr>
                <p:cNvPr id="1637455" name="Rectangle 79"/>
                <p:cNvSpPr>
                  <a:spLocks noChangeArrowheads="1"/>
                </p:cNvSpPr>
                <p:nvPr/>
              </p:nvSpPr>
              <p:spPr bwMode="auto">
                <a:xfrm>
                  <a:off x="3208" y="921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14%</a:t>
                  </a:r>
                </a:p>
                <a:p>
                  <a:pPr algn="ctr"/>
                  <a:endParaRPr lang="en-US" altLang="tr-TR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456" name="Rectangle 80"/>
                <p:cNvSpPr>
                  <a:spLocks noChangeArrowheads="1"/>
                </p:cNvSpPr>
                <p:nvPr/>
              </p:nvSpPr>
              <p:spPr bwMode="auto">
                <a:xfrm>
                  <a:off x="3165" y="921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457" name="Group 81"/>
            <p:cNvGrpSpPr>
              <a:grpSpLocks/>
            </p:cNvGrpSpPr>
            <p:nvPr/>
          </p:nvGrpSpPr>
          <p:grpSpPr bwMode="auto">
            <a:xfrm>
              <a:off x="4470" y="1811"/>
              <a:ext cx="633" cy="403"/>
              <a:chOff x="3798" y="921"/>
              <a:chExt cx="633" cy="403"/>
            </a:xfrm>
          </p:grpSpPr>
          <p:sp>
            <p:nvSpPr>
              <p:cNvPr id="1637458" name="Rectangle 82"/>
              <p:cNvSpPr>
                <a:spLocks noChangeArrowheads="1"/>
              </p:cNvSpPr>
              <p:nvPr/>
            </p:nvSpPr>
            <p:spPr bwMode="auto">
              <a:xfrm>
                <a:off x="3798" y="921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459" name="Group 83"/>
              <p:cNvGrpSpPr>
                <a:grpSpLocks/>
              </p:cNvGrpSpPr>
              <p:nvPr/>
            </p:nvGrpSpPr>
            <p:grpSpPr bwMode="auto">
              <a:xfrm>
                <a:off x="3798" y="921"/>
                <a:ext cx="633" cy="403"/>
                <a:chOff x="3798" y="921"/>
                <a:chExt cx="633" cy="403"/>
              </a:xfrm>
            </p:grpSpPr>
            <p:sp>
              <p:nvSpPr>
                <p:cNvPr id="1637460" name="Rectangle 84"/>
                <p:cNvSpPr>
                  <a:spLocks noChangeArrowheads="1"/>
                </p:cNvSpPr>
                <p:nvPr/>
              </p:nvSpPr>
              <p:spPr bwMode="auto">
                <a:xfrm>
                  <a:off x="3841" y="921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15%</a:t>
                  </a:r>
                </a:p>
                <a:p>
                  <a:pPr algn="ctr"/>
                  <a:endParaRPr lang="en-US" altLang="tr-TR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461" name="Rectangle 85"/>
                <p:cNvSpPr>
                  <a:spLocks noChangeArrowheads="1"/>
                </p:cNvSpPr>
                <p:nvPr/>
              </p:nvSpPr>
              <p:spPr bwMode="auto">
                <a:xfrm>
                  <a:off x="3798" y="921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462" name="Group 86"/>
            <p:cNvGrpSpPr>
              <a:grpSpLocks/>
            </p:cNvGrpSpPr>
            <p:nvPr/>
          </p:nvGrpSpPr>
          <p:grpSpPr bwMode="auto">
            <a:xfrm>
              <a:off x="672" y="2214"/>
              <a:ext cx="633" cy="403"/>
              <a:chOff x="0" y="1324"/>
              <a:chExt cx="633" cy="403"/>
            </a:xfrm>
          </p:grpSpPr>
          <p:sp>
            <p:nvSpPr>
              <p:cNvPr id="1637463" name="Rectangle 87"/>
              <p:cNvSpPr>
                <a:spLocks noChangeArrowheads="1"/>
              </p:cNvSpPr>
              <p:nvPr/>
            </p:nvSpPr>
            <p:spPr bwMode="auto">
              <a:xfrm>
                <a:off x="0" y="1324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464" name="Group 88"/>
              <p:cNvGrpSpPr>
                <a:grpSpLocks/>
              </p:cNvGrpSpPr>
              <p:nvPr/>
            </p:nvGrpSpPr>
            <p:grpSpPr bwMode="auto">
              <a:xfrm>
                <a:off x="0" y="1324"/>
                <a:ext cx="633" cy="403"/>
                <a:chOff x="0" y="1324"/>
                <a:chExt cx="633" cy="403"/>
              </a:xfrm>
            </p:grpSpPr>
            <p:sp>
              <p:nvSpPr>
                <p:cNvPr id="1637465" name="Rectangle 89"/>
                <p:cNvSpPr>
                  <a:spLocks noChangeArrowheads="1"/>
                </p:cNvSpPr>
                <p:nvPr/>
              </p:nvSpPr>
              <p:spPr bwMode="auto">
                <a:xfrm>
                  <a:off x="43" y="1324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36000" bIns="46800"/>
                <a:lstStyle/>
                <a:p>
                  <a:r>
                    <a:rPr lang="en-US" altLang="tr-TR" sz="1400" dirty="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LOOP</a:t>
                  </a:r>
                </a:p>
                <a:p>
                  <a:endParaRPr lang="en-US" altLang="tr-TR" sz="1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466" name="Rectangle 90"/>
                <p:cNvSpPr>
                  <a:spLocks noChangeArrowheads="1"/>
                </p:cNvSpPr>
                <p:nvPr/>
              </p:nvSpPr>
              <p:spPr bwMode="auto">
                <a:xfrm>
                  <a:off x="0" y="1324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467" name="Group 91"/>
            <p:cNvGrpSpPr>
              <a:grpSpLocks/>
            </p:cNvGrpSpPr>
            <p:nvPr/>
          </p:nvGrpSpPr>
          <p:grpSpPr bwMode="auto">
            <a:xfrm>
              <a:off x="1305" y="2214"/>
              <a:ext cx="633" cy="403"/>
              <a:chOff x="633" y="1324"/>
              <a:chExt cx="633" cy="403"/>
            </a:xfrm>
          </p:grpSpPr>
          <p:sp>
            <p:nvSpPr>
              <p:cNvPr id="1637468" name="Rectangle 92"/>
              <p:cNvSpPr>
                <a:spLocks noChangeArrowheads="1"/>
              </p:cNvSpPr>
              <p:nvPr/>
            </p:nvSpPr>
            <p:spPr bwMode="auto">
              <a:xfrm>
                <a:off x="633" y="1324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469" name="Group 93"/>
              <p:cNvGrpSpPr>
                <a:grpSpLocks/>
              </p:cNvGrpSpPr>
              <p:nvPr/>
            </p:nvGrpSpPr>
            <p:grpSpPr bwMode="auto">
              <a:xfrm>
                <a:off x="633" y="1324"/>
                <a:ext cx="633" cy="403"/>
                <a:chOff x="633" y="1324"/>
                <a:chExt cx="633" cy="403"/>
              </a:xfrm>
            </p:grpSpPr>
            <p:sp>
              <p:nvSpPr>
                <p:cNvPr id="1637470" name="Rectangle 94"/>
                <p:cNvSpPr>
                  <a:spLocks noChangeArrowheads="1"/>
                </p:cNvSpPr>
                <p:nvPr/>
              </p:nvSpPr>
              <p:spPr bwMode="auto">
                <a:xfrm>
                  <a:off x="676" y="1324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5%</a:t>
                  </a:r>
                </a:p>
                <a:p>
                  <a:pPr algn="ctr"/>
                  <a:endParaRPr lang="en-US" altLang="tr-TR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471" name="Rectangle 95"/>
                <p:cNvSpPr>
                  <a:spLocks noChangeArrowheads="1"/>
                </p:cNvSpPr>
                <p:nvPr/>
              </p:nvSpPr>
              <p:spPr bwMode="auto">
                <a:xfrm>
                  <a:off x="633" y="1324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472" name="Group 96"/>
            <p:cNvGrpSpPr>
              <a:grpSpLocks/>
            </p:cNvGrpSpPr>
            <p:nvPr/>
          </p:nvGrpSpPr>
          <p:grpSpPr bwMode="auto">
            <a:xfrm>
              <a:off x="1938" y="2214"/>
              <a:ext cx="633" cy="403"/>
              <a:chOff x="1266" y="1324"/>
              <a:chExt cx="633" cy="403"/>
            </a:xfrm>
          </p:grpSpPr>
          <p:sp>
            <p:nvSpPr>
              <p:cNvPr id="1637473" name="Rectangle 97"/>
              <p:cNvSpPr>
                <a:spLocks noChangeArrowheads="1"/>
              </p:cNvSpPr>
              <p:nvPr/>
            </p:nvSpPr>
            <p:spPr bwMode="auto">
              <a:xfrm>
                <a:off x="1266" y="1324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474" name="Group 98"/>
              <p:cNvGrpSpPr>
                <a:grpSpLocks/>
              </p:cNvGrpSpPr>
              <p:nvPr/>
            </p:nvGrpSpPr>
            <p:grpSpPr bwMode="auto">
              <a:xfrm>
                <a:off x="1266" y="1324"/>
                <a:ext cx="633" cy="403"/>
                <a:chOff x="1266" y="1324"/>
                <a:chExt cx="633" cy="403"/>
              </a:xfrm>
            </p:grpSpPr>
            <p:sp>
              <p:nvSpPr>
                <p:cNvPr id="1637475" name="Rectangle 99"/>
                <p:cNvSpPr>
                  <a:spLocks noChangeArrowheads="1"/>
                </p:cNvSpPr>
                <p:nvPr/>
              </p:nvSpPr>
              <p:spPr bwMode="auto">
                <a:xfrm>
                  <a:off x="1309" y="1324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3%</a:t>
                  </a:r>
                </a:p>
                <a:p>
                  <a:pPr algn="ctr"/>
                  <a:endParaRPr lang="en-US" altLang="tr-TR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476" name="Rectangle 100"/>
                <p:cNvSpPr>
                  <a:spLocks noChangeArrowheads="1"/>
                </p:cNvSpPr>
                <p:nvPr/>
              </p:nvSpPr>
              <p:spPr bwMode="auto">
                <a:xfrm>
                  <a:off x="1266" y="1324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477" name="Group 101"/>
            <p:cNvGrpSpPr>
              <a:grpSpLocks/>
            </p:cNvGrpSpPr>
            <p:nvPr/>
          </p:nvGrpSpPr>
          <p:grpSpPr bwMode="auto">
            <a:xfrm>
              <a:off x="2571" y="2214"/>
              <a:ext cx="633" cy="403"/>
              <a:chOff x="1899" y="1324"/>
              <a:chExt cx="633" cy="403"/>
            </a:xfrm>
          </p:grpSpPr>
          <p:sp>
            <p:nvSpPr>
              <p:cNvPr id="1637478" name="Rectangle 102"/>
              <p:cNvSpPr>
                <a:spLocks noChangeArrowheads="1"/>
              </p:cNvSpPr>
              <p:nvPr/>
            </p:nvSpPr>
            <p:spPr bwMode="auto">
              <a:xfrm>
                <a:off x="1899" y="1324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479" name="Group 103"/>
              <p:cNvGrpSpPr>
                <a:grpSpLocks/>
              </p:cNvGrpSpPr>
              <p:nvPr/>
            </p:nvGrpSpPr>
            <p:grpSpPr bwMode="auto">
              <a:xfrm>
                <a:off x="1899" y="1324"/>
                <a:ext cx="633" cy="403"/>
                <a:chOff x="1899" y="1324"/>
                <a:chExt cx="633" cy="403"/>
              </a:xfrm>
            </p:grpSpPr>
            <p:sp>
              <p:nvSpPr>
                <p:cNvPr id="1637480" name="Rectangle 104"/>
                <p:cNvSpPr>
                  <a:spLocks noChangeArrowheads="1"/>
                </p:cNvSpPr>
                <p:nvPr/>
              </p:nvSpPr>
              <p:spPr bwMode="auto">
                <a:xfrm>
                  <a:off x="1942" y="1324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42%</a:t>
                  </a:r>
                </a:p>
                <a:p>
                  <a:pPr algn="ctr"/>
                  <a:endParaRPr lang="en-US" altLang="tr-TR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481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99" y="1324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482" name="Group 106"/>
            <p:cNvGrpSpPr>
              <a:grpSpLocks/>
            </p:cNvGrpSpPr>
            <p:nvPr/>
          </p:nvGrpSpPr>
          <p:grpSpPr bwMode="auto">
            <a:xfrm>
              <a:off x="3204" y="2214"/>
              <a:ext cx="633" cy="403"/>
              <a:chOff x="2532" y="1324"/>
              <a:chExt cx="633" cy="403"/>
            </a:xfrm>
          </p:grpSpPr>
          <p:sp>
            <p:nvSpPr>
              <p:cNvPr id="1637483" name="Rectangle 107"/>
              <p:cNvSpPr>
                <a:spLocks noChangeArrowheads="1"/>
              </p:cNvSpPr>
              <p:nvPr/>
            </p:nvSpPr>
            <p:spPr bwMode="auto">
              <a:xfrm>
                <a:off x="2532" y="1324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484" name="Group 108"/>
              <p:cNvGrpSpPr>
                <a:grpSpLocks/>
              </p:cNvGrpSpPr>
              <p:nvPr/>
            </p:nvGrpSpPr>
            <p:grpSpPr bwMode="auto">
              <a:xfrm>
                <a:off x="2532" y="1324"/>
                <a:ext cx="633" cy="403"/>
                <a:chOff x="2532" y="1324"/>
                <a:chExt cx="633" cy="403"/>
              </a:xfrm>
            </p:grpSpPr>
            <p:sp>
              <p:nvSpPr>
                <p:cNvPr id="1637485" name="Rectangle 109"/>
                <p:cNvSpPr>
                  <a:spLocks noChangeArrowheads="1"/>
                </p:cNvSpPr>
                <p:nvPr/>
              </p:nvSpPr>
              <p:spPr bwMode="auto">
                <a:xfrm>
                  <a:off x="2575" y="1324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32%</a:t>
                  </a:r>
                </a:p>
                <a:p>
                  <a:pPr algn="ctr"/>
                  <a:endParaRPr lang="en-US" altLang="tr-TR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486" name="Rectangle 110"/>
                <p:cNvSpPr>
                  <a:spLocks noChangeArrowheads="1"/>
                </p:cNvSpPr>
                <p:nvPr/>
              </p:nvSpPr>
              <p:spPr bwMode="auto">
                <a:xfrm>
                  <a:off x="2532" y="1324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487" name="Group 111"/>
            <p:cNvGrpSpPr>
              <a:grpSpLocks/>
            </p:cNvGrpSpPr>
            <p:nvPr/>
          </p:nvGrpSpPr>
          <p:grpSpPr bwMode="auto">
            <a:xfrm>
              <a:off x="3837" y="2214"/>
              <a:ext cx="633" cy="403"/>
              <a:chOff x="3165" y="1324"/>
              <a:chExt cx="633" cy="403"/>
            </a:xfrm>
          </p:grpSpPr>
          <p:sp>
            <p:nvSpPr>
              <p:cNvPr id="1637488" name="Rectangle 112"/>
              <p:cNvSpPr>
                <a:spLocks noChangeArrowheads="1"/>
              </p:cNvSpPr>
              <p:nvPr/>
            </p:nvSpPr>
            <p:spPr bwMode="auto">
              <a:xfrm>
                <a:off x="3165" y="1324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489" name="Group 113"/>
              <p:cNvGrpSpPr>
                <a:grpSpLocks/>
              </p:cNvGrpSpPr>
              <p:nvPr/>
            </p:nvGrpSpPr>
            <p:grpSpPr bwMode="auto">
              <a:xfrm>
                <a:off x="3165" y="1324"/>
                <a:ext cx="633" cy="403"/>
                <a:chOff x="3165" y="1324"/>
                <a:chExt cx="633" cy="403"/>
              </a:xfrm>
            </p:grpSpPr>
            <p:sp>
              <p:nvSpPr>
                <p:cNvPr id="1637490" name="Rectangle 114"/>
                <p:cNvSpPr>
                  <a:spLocks noChangeArrowheads="1"/>
                </p:cNvSpPr>
                <p:nvPr/>
              </p:nvSpPr>
              <p:spPr bwMode="auto">
                <a:xfrm>
                  <a:off x="3208" y="1324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33%</a:t>
                  </a:r>
                </a:p>
                <a:p>
                  <a:pPr algn="ctr"/>
                  <a:endParaRPr lang="en-US" altLang="tr-TR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491" name="Rectangle 115"/>
                <p:cNvSpPr>
                  <a:spLocks noChangeArrowheads="1"/>
                </p:cNvSpPr>
                <p:nvPr/>
              </p:nvSpPr>
              <p:spPr bwMode="auto">
                <a:xfrm>
                  <a:off x="3165" y="1324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492" name="Group 116"/>
            <p:cNvGrpSpPr>
              <a:grpSpLocks/>
            </p:cNvGrpSpPr>
            <p:nvPr/>
          </p:nvGrpSpPr>
          <p:grpSpPr bwMode="auto">
            <a:xfrm>
              <a:off x="4470" y="2214"/>
              <a:ext cx="633" cy="403"/>
              <a:chOff x="3798" y="1324"/>
              <a:chExt cx="633" cy="403"/>
            </a:xfrm>
          </p:grpSpPr>
          <p:sp>
            <p:nvSpPr>
              <p:cNvPr id="1637493" name="Rectangle 117"/>
              <p:cNvSpPr>
                <a:spLocks noChangeArrowheads="1"/>
              </p:cNvSpPr>
              <p:nvPr/>
            </p:nvSpPr>
            <p:spPr bwMode="auto">
              <a:xfrm>
                <a:off x="3798" y="1324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494" name="Group 118"/>
              <p:cNvGrpSpPr>
                <a:grpSpLocks/>
              </p:cNvGrpSpPr>
              <p:nvPr/>
            </p:nvGrpSpPr>
            <p:grpSpPr bwMode="auto">
              <a:xfrm>
                <a:off x="3798" y="1324"/>
                <a:ext cx="633" cy="403"/>
                <a:chOff x="3798" y="1324"/>
                <a:chExt cx="633" cy="403"/>
              </a:xfrm>
            </p:grpSpPr>
            <p:sp>
              <p:nvSpPr>
                <p:cNvPr id="1637495" name="Rectangle 119"/>
                <p:cNvSpPr>
                  <a:spLocks noChangeArrowheads="1"/>
                </p:cNvSpPr>
                <p:nvPr/>
              </p:nvSpPr>
              <p:spPr bwMode="auto">
                <a:xfrm>
                  <a:off x="3841" y="1324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26%</a:t>
                  </a:r>
                </a:p>
                <a:p>
                  <a:pPr algn="ctr"/>
                  <a:endParaRPr lang="en-US" altLang="tr-TR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496" name="Rectangle 120"/>
                <p:cNvSpPr>
                  <a:spLocks noChangeArrowheads="1"/>
                </p:cNvSpPr>
                <p:nvPr/>
              </p:nvSpPr>
              <p:spPr bwMode="auto">
                <a:xfrm>
                  <a:off x="3798" y="1324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497" name="Group 121"/>
            <p:cNvGrpSpPr>
              <a:grpSpLocks/>
            </p:cNvGrpSpPr>
            <p:nvPr/>
          </p:nvGrpSpPr>
          <p:grpSpPr bwMode="auto">
            <a:xfrm>
              <a:off x="672" y="2617"/>
              <a:ext cx="633" cy="403"/>
              <a:chOff x="0" y="1727"/>
              <a:chExt cx="633" cy="403"/>
            </a:xfrm>
          </p:grpSpPr>
          <p:sp>
            <p:nvSpPr>
              <p:cNvPr id="1637498" name="Rectangle 122"/>
              <p:cNvSpPr>
                <a:spLocks noChangeArrowheads="1"/>
              </p:cNvSpPr>
              <p:nvPr/>
            </p:nvSpPr>
            <p:spPr bwMode="auto">
              <a:xfrm>
                <a:off x="0" y="1727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499" name="Group 123"/>
              <p:cNvGrpSpPr>
                <a:grpSpLocks/>
              </p:cNvGrpSpPr>
              <p:nvPr/>
            </p:nvGrpSpPr>
            <p:grpSpPr bwMode="auto">
              <a:xfrm>
                <a:off x="0" y="1727"/>
                <a:ext cx="633" cy="403"/>
                <a:chOff x="0" y="1727"/>
                <a:chExt cx="633" cy="403"/>
              </a:xfrm>
            </p:grpSpPr>
            <p:sp>
              <p:nvSpPr>
                <p:cNvPr id="1637500" name="Rectangle 124"/>
                <p:cNvSpPr>
                  <a:spLocks noChangeArrowheads="1"/>
                </p:cNvSpPr>
                <p:nvPr/>
              </p:nvSpPr>
              <p:spPr bwMode="auto">
                <a:xfrm>
                  <a:off x="43" y="1727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36000" bIns="46800"/>
                <a:lstStyle/>
                <a:p>
                  <a:r>
                    <a:rPr lang="en-US" altLang="tr-TR" sz="1400" dirty="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CALL</a:t>
                  </a:r>
                </a:p>
                <a:p>
                  <a:endParaRPr lang="en-US" altLang="tr-TR" sz="1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501" name="Rectangle 125"/>
                <p:cNvSpPr>
                  <a:spLocks noChangeArrowheads="1"/>
                </p:cNvSpPr>
                <p:nvPr/>
              </p:nvSpPr>
              <p:spPr bwMode="auto">
                <a:xfrm>
                  <a:off x="0" y="1727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2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502" name="Group 126"/>
            <p:cNvGrpSpPr>
              <a:grpSpLocks/>
            </p:cNvGrpSpPr>
            <p:nvPr/>
          </p:nvGrpSpPr>
          <p:grpSpPr bwMode="auto">
            <a:xfrm>
              <a:off x="1305" y="2617"/>
              <a:ext cx="633" cy="403"/>
              <a:chOff x="633" y="1727"/>
              <a:chExt cx="633" cy="403"/>
            </a:xfrm>
          </p:grpSpPr>
          <p:sp>
            <p:nvSpPr>
              <p:cNvPr id="1637503" name="Rectangle 127"/>
              <p:cNvSpPr>
                <a:spLocks noChangeArrowheads="1"/>
              </p:cNvSpPr>
              <p:nvPr/>
            </p:nvSpPr>
            <p:spPr bwMode="auto">
              <a:xfrm>
                <a:off x="633" y="1727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504" name="Group 128"/>
              <p:cNvGrpSpPr>
                <a:grpSpLocks/>
              </p:cNvGrpSpPr>
              <p:nvPr/>
            </p:nvGrpSpPr>
            <p:grpSpPr bwMode="auto">
              <a:xfrm>
                <a:off x="633" y="1727"/>
                <a:ext cx="633" cy="403"/>
                <a:chOff x="633" y="1727"/>
                <a:chExt cx="633" cy="403"/>
              </a:xfrm>
            </p:grpSpPr>
            <p:sp>
              <p:nvSpPr>
                <p:cNvPr id="1637505" name="Rectangle 129"/>
                <p:cNvSpPr>
                  <a:spLocks noChangeArrowheads="1"/>
                </p:cNvSpPr>
                <p:nvPr/>
              </p:nvSpPr>
              <p:spPr bwMode="auto">
                <a:xfrm>
                  <a:off x="676" y="1727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15%</a:t>
                  </a:r>
                </a:p>
                <a:p>
                  <a:pPr algn="ctr"/>
                  <a:endParaRPr lang="en-US" altLang="tr-TR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506" name="Rectangle 130"/>
                <p:cNvSpPr>
                  <a:spLocks noChangeArrowheads="1"/>
                </p:cNvSpPr>
                <p:nvPr/>
              </p:nvSpPr>
              <p:spPr bwMode="auto">
                <a:xfrm>
                  <a:off x="633" y="1727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507" name="Group 131"/>
            <p:cNvGrpSpPr>
              <a:grpSpLocks/>
            </p:cNvGrpSpPr>
            <p:nvPr/>
          </p:nvGrpSpPr>
          <p:grpSpPr bwMode="auto">
            <a:xfrm>
              <a:off x="1938" y="2617"/>
              <a:ext cx="633" cy="403"/>
              <a:chOff x="1266" y="1727"/>
              <a:chExt cx="633" cy="403"/>
            </a:xfrm>
          </p:grpSpPr>
          <p:sp>
            <p:nvSpPr>
              <p:cNvPr id="1637508" name="Rectangle 132"/>
              <p:cNvSpPr>
                <a:spLocks noChangeArrowheads="1"/>
              </p:cNvSpPr>
              <p:nvPr/>
            </p:nvSpPr>
            <p:spPr bwMode="auto">
              <a:xfrm>
                <a:off x="1266" y="1727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509" name="Group 133"/>
              <p:cNvGrpSpPr>
                <a:grpSpLocks/>
              </p:cNvGrpSpPr>
              <p:nvPr/>
            </p:nvGrpSpPr>
            <p:grpSpPr bwMode="auto">
              <a:xfrm>
                <a:off x="1266" y="1727"/>
                <a:ext cx="633" cy="403"/>
                <a:chOff x="1266" y="1727"/>
                <a:chExt cx="633" cy="403"/>
              </a:xfrm>
            </p:grpSpPr>
            <p:sp>
              <p:nvSpPr>
                <p:cNvPr id="1637510" name="Rectangle 134"/>
                <p:cNvSpPr>
                  <a:spLocks noChangeArrowheads="1"/>
                </p:cNvSpPr>
                <p:nvPr/>
              </p:nvSpPr>
              <p:spPr bwMode="auto">
                <a:xfrm>
                  <a:off x="1309" y="1727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12%</a:t>
                  </a:r>
                </a:p>
                <a:p>
                  <a:pPr algn="ctr"/>
                  <a:endParaRPr lang="en-US" altLang="tr-TR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511" name="Rectangle 135"/>
                <p:cNvSpPr>
                  <a:spLocks noChangeArrowheads="1"/>
                </p:cNvSpPr>
                <p:nvPr/>
              </p:nvSpPr>
              <p:spPr bwMode="auto">
                <a:xfrm>
                  <a:off x="1266" y="1727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512" name="Group 136"/>
            <p:cNvGrpSpPr>
              <a:grpSpLocks/>
            </p:cNvGrpSpPr>
            <p:nvPr/>
          </p:nvGrpSpPr>
          <p:grpSpPr bwMode="auto">
            <a:xfrm>
              <a:off x="2571" y="2617"/>
              <a:ext cx="633" cy="403"/>
              <a:chOff x="1899" y="1727"/>
              <a:chExt cx="633" cy="403"/>
            </a:xfrm>
          </p:grpSpPr>
          <p:sp>
            <p:nvSpPr>
              <p:cNvPr id="1637513" name="Rectangle 137"/>
              <p:cNvSpPr>
                <a:spLocks noChangeArrowheads="1"/>
              </p:cNvSpPr>
              <p:nvPr/>
            </p:nvSpPr>
            <p:spPr bwMode="auto">
              <a:xfrm>
                <a:off x="1899" y="1727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514" name="Group 138"/>
              <p:cNvGrpSpPr>
                <a:grpSpLocks/>
              </p:cNvGrpSpPr>
              <p:nvPr/>
            </p:nvGrpSpPr>
            <p:grpSpPr bwMode="auto">
              <a:xfrm>
                <a:off x="1899" y="1727"/>
                <a:ext cx="633" cy="403"/>
                <a:chOff x="1899" y="1727"/>
                <a:chExt cx="633" cy="403"/>
              </a:xfrm>
            </p:grpSpPr>
            <p:sp>
              <p:nvSpPr>
                <p:cNvPr id="1637515" name="Rectangle 139"/>
                <p:cNvSpPr>
                  <a:spLocks noChangeArrowheads="1"/>
                </p:cNvSpPr>
                <p:nvPr/>
              </p:nvSpPr>
              <p:spPr bwMode="auto">
                <a:xfrm>
                  <a:off x="1942" y="1727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31%</a:t>
                  </a:r>
                </a:p>
                <a:p>
                  <a:pPr algn="ctr"/>
                  <a:endParaRPr lang="en-US" altLang="tr-TR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516" name="Rectangle 140"/>
                <p:cNvSpPr>
                  <a:spLocks noChangeArrowheads="1"/>
                </p:cNvSpPr>
                <p:nvPr/>
              </p:nvSpPr>
              <p:spPr bwMode="auto">
                <a:xfrm>
                  <a:off x="1899" y="1727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517" name="Group 141"/>
            <p:cNvGrpSpPr>
              <a:grpSpLocks/>
            </p:cNvGrpSpPr>
            <p:nvPr/>
          </p:nvGrpSpPr>
          <p:grpSpPr bwMode="auto">
            <a:xfrm>
              <a:off x="3204" y="2617"/>
              <a:ext cx="633" cy="403"/>
              <a:chOff x="2532" y="1727"/>
              <a:chExt cx="633" cy="403"/>
            </a:xfrm>
          </p:grpSpPr>
          <p:sp>
            <p:nvSpPr>
              <p:cNvPr id="1637518" name="Rectangle 142"/>
              <p:cNvSpPr>
                <a:spLocks noChangeArrowheads="1"/>
              </p:cNvSpPr>
              <p:nvPr/>
            </p:nvSpPr>
            <p:spPr bwMode="auto">
              <a:xfrm>
                <a:off x="2532" y="1727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519" name="Group 143"/>
              <p:cNvGrpSpPr>
                <a:grpSpLocks/>
              </p:cNvGrpSpPr>
              <p:nvPr/>
            </p:nvGrpSpPr>
            <p:grpSpPr bwMode="auto">
              <a:xfrm>
                <a:off x="2532" y="1727"/>
                <a:ext cx="633" cy="403"/>
                <a:chOff x="2532" y="1727"/>
                <a:chExt cx="633" cy="403"/>
              </a:xfrm>
            </p:grpSpPr>
            <p:sp>
              <p:nvSpPr>
                <p:cNvPr id="1637520" name="Rectangle 144"/>
                <p:cNvSpPr>
                  <a:spLocks noChangeArrowheads="1"/>
                </p:cNvSpPr>
                <p:nvPr/>
              </p:nvSpPr>
              <p:spPr bwMode="auto">
                <a:xfrm>
                  <a:off x="2575" y="1727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33%</a:t>
                  </a:r>
                </a:p>
                <a:p>
                  <a:pPr algn="ctr"/>
                  <a:endParaRPr lang="en-US" altLang="tr-TR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521" name="Rectangle 145"/>
                <p:cNvSpPr>
                  <a:spLocks noChangeArrowheads="1"/>
                </p:cNvSpPr>
                <p:nvPr/>
              </p:nvSpPr>
              <p:spPr bwMode="auto">
                <a:xfrm>
                  <a:off x="2532" y="1727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522" name="Group 146"/>
            <p:cNvGrpSpPr>
              <a:grpSpLocks/>
            </p:cNvGrpSpPr>
            <p:nvPr/>
          </p:nvGrpSpPr>
          <p:grpSpPr bwMode="auto">
            <a:xfrm>
              <a:off x="3837" y="2617"/>
              <a:ext cx="633" cy="403"/>
              <a:chOff x="3165" y="1727"/>
              <a:chExt cx="633" cy="403"/>
            </a:xfrm>
          </p:grpSpPr>
          <p:sp>
            <p:nvSpPr>
              <p:cNvPr id="1637523" name="Rectangle 147"/>
              <p:cNvSpPr>
                <a:spLocks noChangeArrowheads="1"/>
              </p:cNvSpPr>
              <p:nvPr/>
            </p:nvSpPr>
            <p:spPr bwMode="auto">
              <a:xfrm>
                <a:off x="3165" y="1727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524" name="Group 148"/>
              <p:cNvGrpSpPr>
                <a:grpSpLocks/>
              </p:cNvGrpSpPr>
              <p:nvPr/>
            </p:nvGrpSpPr>
            <p:grpSpPr bwMode="auto">
              <a:xfrm>
                <a:off x="3165" y="1727"/>
                <a:ext cx="633" cy="403"/>
                <a:chOff x="3165" y="1727"/>
                <a:chExt cx="633" cy="403"/>
              </a:xfrm>
            </p:grpSpPr>
            <p:sp>
              <p:nvSpPr>
                <p:cNvPr id="1637525" name="Rectangle 149"/>
                <p:cNvSpPr>
                  <a:spLocks noChangeArrowheads="1"/>
                </p:cNvSpPr>
                <p:nvPr/>
              </p:nvSpPr>
              <p:spPr bwMode="auto">
                <a:xfrm>
                  <a:off x="3208" y="1727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44%</a:t>
                  </a:r>
                </a:p>
                <a:p>
                  <a:pPr algn="ctr"/>
                  <a:endParaRPr lang="en-US" altLang="tr-TR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526" name="Rectangle 150"/>
                <p:cNvSpPr>
                  <a:spLocks noChangeArrowheads="1"/>
                </p:cNvSpPr>
                <p:nvPr/>
              </p:nvSpPr>
              <p:spPr bwMode="auto">
                <a:xfrm>
                  <a:off x="3165" y="1727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527" name="Group 151"/>
            <p:cNvGrpSpPr>
              <a:grpSpLocks/>
            </p:cNvGrpSpPr>
            <p:nvPr/>
          </p:nvGrpSpPr>
          <p:grpSpPr bwMode="auto">
            <a:xfrm>
              <a:off x="4470" y="2617"/>
              <a:ext cx="633" cy="403"/>
              <a:chOff x="3798" y="1727"/>
              <a:chExt cx="633" cy="403"/>
            </a:xfrm>
          </p:grpSpPr>
          <p:sp>
            <p:nvSpPr>
              <p:cNvPr id="1637528" name="Rectangle 152"/>
              <p:cNvSpPr>
                <a:spLocks noChangeArrowheads="1"/>
              </p:cNvSpPr>
              <p:nvPr/>
            </p:nvSpPr>
            <p:spPr bwMode="auto">
              <a:xfrm>
                <a:off x="3798" y="1727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529" name="Group 153"/>
              <p:cNvGrpSpPr>
                <a:grpSpLocks/>
              </p:cNvGrpSpPr>
              <p:nvPr/>
            </p:nvGrpSpPr>
            <p:grpSpPr bwMode="auto">
              <a:xfrm>
                <a:off x="3798" y="1727"/>
                <a:ext cx="633" cy="403"/>
                <a:chOff x="3798" y="1727"/>
                <a:chExt cx="633" cy="403"/>
              </a:xfrm>
            </p:grpSpPr>
            <p:sp>
              <p:nvSpPr>
                <p:cNvPr id="1637530" name="Rectangle 154"/>
                <p:cNvSpPr>
                  <a:spLocks noChangeArrowheads="1"/>
                </p:cNvSpPr>
                <p:nvPr/>
              </p:nvSpPr>
              <p:spPr bwMode="auto">
                <a:xfrm>
                  <a:off x="3841" y="1727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45%</a:t>
                  </a:r>
                </a:p>
                <a:p>
                  <a:pPr algn="ctr"/>
                  <a:endParaRPr lang="en-US" altLang="tr-TR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531" name="Rectangle 155"/>
                <p:cNvSpPr>
                  <a:spLocks noChangeArrowheads="1"/>
                </p:cNvSpPr>
                <p:nvPr/>
              </p:nvSpPr>
              <p:spPr bwMode="auto">
                <a:xfrm>
                  <a:off x="3798" y="1727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532" name="Group 156"/>
            <p:cNvGrpSpPr>
              <a:grpSpLocks/>
            </p:cNvGrpSpPr>
            <p:nvPr/>
          </p:nvGrpSpPr>
          <p:grpSpPr bwMode="auto">
            <a:xfrm>
              <a:off x="672" y="3020"/>
              <a:ext cx="633" cy="403"/>
              <a:chOff x="0" y="2130"/>
              <a:chExt cx="633" cy="403"/>
            </a:xfrm>
          </p:grpSpPr>
          <p:sp>
            <p:nvSpPr>
              <p:cNvPr id="1637533" name="Rectangle 157"/>
              <p:cNvSpPr>
                <a:spLocks noChangeArrowheads="1"/>
              </p:cNvSpPr>
              <p:nvPr/>
            </p:nvSpPr>
            <p:spPr bwMode="auto">
              <a:xfrm>
                <a:off x="0" y="2130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534" name="Group 158"/>
              <p:cNvGrpSpPr>
                <a:grpSpLocks/>
              </p:cNvGrpSpPr>
              <p:nvPr/>
            </p:nvGrpSpPr>
            <p:grpSpPr bwMode="auto">
              <a:xfrm>
                <a:off x="0" y="2130"/>
                <a:ext cx="633" cy="403"/>
                <a:chOff x="0" y="2130"/>
                <a:chExt cx="633" cy="403"/>
              </a:xfrm>
            </p:grpSpPr>
            <p:sp>
              <p:nvSpPr>
                <p:cNvPr id="1637535" name="Rectangle 159"/>
                <p:cNvSpPr>
                  <a:spLocks noChangeArrowheads="1"/>
                </p:cNvSpPr>
                <p:nvPr/>
              </p:nvSpPr>
              <p:spPr bwMode="auto">
                <a:xfrm>
                  <a:off x="43" y="2130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r>
                    <a: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IF</a:t>
                  </a:r>
                </a:p>
                <a:p>
                  <a:endParaRPr lang="en-US" altLang="tr-TR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536" name="Rectangle 160"/>
                <p:cNvSpPr>
                  <a:spLocks noChangeArrowheads="1"/>
                </p:cNvSpPr>
                <p:nvPr/>
              </p:nvSpPr>
              <p:spPr bwMode="auto">
                <a:xfrm>
                  <a:off x="0" y="2130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537" name="Group 161"/>
            <p:cNvGrpSpPr>
              <a:grpSpLocks/>
            </p:cNvGrpSpPr>
            <p:nvPr/>
          </p:nvGrpSpPr>
          <p:grpSpPr bwMode="auto">
            <a:xfrm>
              <a:off x="1305" y="3020"/>
              <a:ext cx="633" cy="403"/>
              <a:chOff x="633" y="2130"/>
              <a:chExt cx="633" cy="403"/>
            </a:xfrm>
          </p:grpSpPr>
          <p:sp>
            <p:nvSpPr>
              <p:cNvPr id="1637538" name="Rectangle 162"/>
              <p:cNvSpPr>
                <a:spLocks noChangeArrowheads="1"/>
              </p:cNvSpPr>
              <p:nvPr/>
            </p:nvSpPr>
            <p:spPr bwMode="auto">
              <a:xfrm>
                <a:off x="633" y="2130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539" name="Group 163"/>
              <p:cNvGrpSpPr>
                <a:grpSpLocks/>
              </p:cNvGrpSpPr>
              <p:nvPr/>
            </p:nvGrpSpPr>
            <p:grpSpPr bwMode="auto">
              <a:xfrm>
                <a:off x="633" y="2130"/>
                <a:ext cx="633" cy="403"/>
                <a:chOff x="633" y="2130"/>
                <a:chExt cx="633" cy="403"/>
              </a:xfrm>
            </p:grpSpPr>
            <p:sp>
              <p:nvSpPr>
                <p:cNvPr id="1637540" name="Rectangle 164"/>
                <p:cNvSpPr>
                  <a:spLocks noChangeArrowheads="1"/>
                </p:cNvSpPr>
                <p:nvPr/>
              </p:nvSpPr>
              <p:spPr bwMode="auto">
                <a:xfrm>
                  <a:off x="676" y="2130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29%</a:t>
                  </a:r>
                </a:p>
                <a:p>
                  <a:pPr algn="ctr"/>
                  <a:endParaRPr lang="en-US" altLang="tr-TR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541" name="Rectangle 165"/>
                <p:cNvSpPr>
                  <a:spLocks noChangeArrowheads="1"/>
                </p:cNvSpPr>
                <p:nvPr/>
              </p:nvSpPr>
              <p:spPr bwMode="auto">
                <a:xfrm>
                  <a:off x="633" y="2130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542" name="Group 166"/>
            <p:cNvGrpSpPr>
              <a:grpSpLocks/>
            </p:cNvGrpSpPr>
            <p:nvPr/>
          </p:nvGrpSpPr>
          <p:grpSpPr bwMode="auto">
            <a:xfrm>
              <a:off x="1938" y="3020"/>
              <a:ext cx="633" cy="403"/>
              <a:chOff x="1266" y="2130"/>
              <a:chExt cx="633" cy="403"/>
            </a:xfrm>
          </p:grpSpPr>
          <p:sp>
            <p:nvSpPr>
              <p:cNvPr id="1637543" name="Rectangle 167"/>
              <p:cNvSpPr>
                <a:spLocks noChangeArrowheads="1"/>
              </p:cNvSpPr>
              <p:nvPr/>
            </p:nvSpPr>
            <p:spPr bwMode="auto">
              <a:xfrm>
                <a:off x="1266" y="2130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544" name="Group 168"/>
              <p:cNvGrpSpPr>
                <a:grpSpLocks/>
              </p:cNvGrpSpPr>
              <p:nvPr/>
            </p:nvGrpSpPr>
            <p:grpSpPr bwMode="auto">
              <a:xfrm>
                <a:off x="1266" y="2130"/>
                <a:ext cx="633" cy="403"/>
                <a:chOff x="1266" y="2130"/>
                <a:chExt cx="633" cy="403"/>
              </a:xfrm>
            </p:grpSpPr>
            <p:sp>
              <p:nvSpPr>
                <p:cNvPr id="1637545" name="Rectangle 169"/>
                <p:cNvSpPr>
                  <a:spLocks noChangeArrowheads="1"/>
                </p:cNvSpPr>
                <p:nvPr/>
              </p:nvSpPr>
              <p:spPr bwMode="auto">
                <a:xfrm>
                  <a:off x="1309" y="2130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43%</a:t>
                  </a:r>
                </a:p>
                <a:p>
                  <a:pPr algn="ctr"/>
                  <a:endParaRPr lang="en-US" altLang="tr-TR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546" name="Rectangle 170"/>
                <p:cNvSpPr>
                  <a:spLocks noChangeArrowheads="1"/>
                </p:cNvSpPr>
                <p:nvPr/>
              </p:nvSpPr>
              <p:spPr bwMode="auto">
                <a:xfrm>
                  <a:off x="1266" y="2130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547" name="Group 171"/>
            <p:cNvGrpSpPr>
              <a:grpSpLocks/>
            </p:cNvGrpSpPr>
            <p:nvPr/>
          </p:nvGrpSpPr>
          <p:grpSpPr bwMode="auto">
            <a:xfrm>
              <a:off x="2571" y="3020"/>
              <a:ext cx="633" cy="403"/>
              <a:chOff x="1899" y="2130"/>
              <a:chExt cx="633" cy="403"/>
            </a:xfrm>
          </p:grpSpPr>
          <p:sp>
            <p:nvSpPr>
              <p:cNvPr id="1637548" name="Rectangle 172"/>
              <p:cNvSpPr>
                <a:spLocks noChangeArrowheads="1"/>
              </p:cNvSpPr>
              <p:nvPr/>
            </p:nvSpPr>
            <p:spPr bwMode="auto">
              <a:xfrm>
                <a:off x="1899" y="2130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549" name="Group 173"/>
              <p:cNvGrpSpPr>
                <a:grpSpLocks/>
              </p:cNvGrpSpPr>
              <p:nvPr/>
            </p:nvGrpSpPr>
            <p:grpSpPr bwMode="auto">
              <a:xfrm>
                <a:off x="1899" y="2130"/>
                <a:ext cx="633" cy="403"/>
                <a:chOff x="1899" y="2130"/>
                <a:chExt cx="633" cy="403"/>
              </a:xfrm>
            </p:grpSpPr>
            <p:sp>
              <p:nvSpPr>
                <p:cNvPr id="1637550" name="Rectangle 174"/>
                <p:cNvSpPr>
                  <a:spLocks noChangeArrowheads="1"/>
                </p:cNvSpPr>
                <p:nvPr/>
              </p:nvSpPr>
              <p:spPr bwMode="auto">
                <a:xfrm>
                  <a:off x="1942" y="2130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11%</a:t>
                  </a:r>
                </a:p>
                <a:p>
                  <a:pPr algn="ctr"/>
                  <a:endParaRPr lang="en-US" altLang="tr-TR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551" name="Rectangle 175"/>
                <p:cNvSpPr>
                  <a:spLocks noChangeArrowheads="1"/>
                </p:cNvSpPr>
                <p:nvPr/>
              </p:nvSpPr>
              <p:spPr bwMode="auto">
                <a:xfrm>
                  <a:off x="1899" y="2130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552" name="Group 176"/>
            <p:cNvGrpSpPr>
              <a:grpSpLocks/>
            </p:cNvGrpSpPr>
            <p:nvPr/>
          </p:nvGrpSpPr>
          <p:grpSpPr bwMode="auto">
            <a:xfrm>
              <a:off x="3204" y="3020"/>
              <a:ext cx="633" cy="403"/>
              <a:chOff x="2532" y="2130"/>
              <a:chExt cx="633" cy="403"/>
            </a:xfrm>
          </p:grpSpPr>
          <p:sp>
            <p:nvSpPr>
              <p:cNvPr id="1637553" name="Rectangle 177"/>
              <p:cNvSpPr>
                <a:spLocks noChangeArrowheads="1"/>
              </p:cNvSpPr>
              <p:nvPr/>
            </p:nvSpPr>
            <p:spPr bwMode="auto">
              <a:xfrm>
                <a:off x="2532" y="2130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554" name="Group 178"/>
              <p:cNvGrpSpPr>
                <a:grpSpLocks/>
              </p:cNvGrpSpPr>
              <p:nvPr/>
            </p:nvGrpSpPr>
            <p:grpSpPr bwMode="auto">
              <a:xfrm>
                <a:off x="2532" y="2130"/>
                <a:ext cx="633" cy="403"/>
                <a:chOff x="2532" y="2130"/>
                <a:chExt cx="633" cy="403"/>
              </a:xfrm>
            </p:grpSpPr>
            <p:sp>
              <p:nvSpPr>
                <p:cNvPr id="1637555" name="Rectangle 179"/>
                <p:cNvSpPr>
                  <a:spLocks noChangeArrowheads="1"/>
                </p:cNvSpPr>
                <p:nvPr/>
              </p:nvSpPr>
              <p:spPr bwMode="auto">
                <a:xfrm>
                  <a:off x="2575" y="2130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21%</a:t>
                  </a:r>
                </a:p>
                <a:p>
                  <a:pPr algn="ctr"/>
                  <a:endParaRPr lang="en-US" altLang="tr-TR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556" name="Rectangle 180"/>
                <p:cNvSpPr>
                  <a:spLocks noChangeArrowheads="1"/>
                </p:cNvSpPr>
                <p:nvPr/>
              </p:nvSpPr>
              <p:spPr bwMode="auto">
                <a:xfrm>
                  <a:off x="2532" y="2130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557" name="Group 181"/>
            <p:cNvGrpSpPr>
              <a:grpSpLocks/>
            </p:cNvGrpSpPr>
            <p:nvPr/>
          </p:nvGrpSpPr>
          <p:grpSpPr bwMode="auto">
            <a:xfrm>
              <a:off x="3837" y="3020"/>
              <a:ext cx="633" cy="403"/>
              <a:chOff x="3165" y="2130"/>
              <a:chExt cx="633" cy="403"/>
            </a:xfrm>
          </p:grpSpPr>
          <p:sp>
            <p:nvSpPr>
              <p:cNvPr id="1637558" name="Rectangle 182"/>
              <p:cNvSpPr>
                <a:spLocks noChangeArrowheads="1"/>
              </p:cNvSpPr>
              <p:nvPr/>
            </p:nvSpPr>
            <p:spPr bwMode="auto">
              <a:xfrm>
                <a:off x="3165" y="2130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559" name="Group 183"/>
              <p:cNvGrpSpPr>
                <a:grpSpLocks/>
              </p:cNvGrpSpPr>
              <p:nvPr/>
            </p:nvGrpSpPr>
            <p:grpSpPr bwMode="auto">
              <a:xfrm>
                <a:off x="3165" y="2130"/>
                <a:ext cx="633" cy="403"/>
                <a:chOff x="3165" y="2130"/>
                <a:chExt cx="633" cy="403"/>
              </a:xfrm>
            </p:grpSpPr>
            <p:sp>
              <p:nvSpPr>
                <p:cNvPr id="1637560" name="Rectangle 184"/>
                <p:cNvSpPr>
                  <a:spLocks noChangeArrowheads="1"/>
                </p:cNvSpPr>
                <p:nvPr/>
              </p:nvSpPr>
              <p:spPr bwMode="auto">
                <a:xfrm>
                  <a:off x="3208" y="2130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7%</a:t>
                  </a:r>
                </a:p>
                <a:p>
                  <a:pPr algn="ctr"/>
                  <a:endParaRPr lang="en-US" altLang="tr-TR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561" name="Rectangle 185"/>
                <p:cNvSpPr>
                  <a:spLocks noChangeArrowheads="1"/>
                </p:cNvSpPr>
                <p:nvPr/>
              </p:nvSpPr>
              <p:spPr bwMode="auto">
                <a:xfrm>
                  <a:off x="3165" y="2130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562" name="Group 186"/>
            <p:cNvGrpSpPr>
              <a:grpSpLocks/>
            </p:cNvGrpSpPr>
            <p:nvPr/>
          </p:nvGrpSpPr>
          <p:grpSpPr bwMode="auto">
            <a:xfrm>
              <a:off x="4470" y="3020"/>
              <a:ext cx="633" cy="403"/>
              <a:chOff x="3798" y="2130"/>
              <a:chExt cx="633" cy="403"/>
            </a:xfrm>
          </p:grpSpPr>
          <p:sp>
            <p:nvSpPr>
              <p:cNvPr id="1637563" name="Rectangle 187"/>
              <p:cNvSpPr>
                <a:spLocks noChangeArrowheads="1"/>
              </p:cNvSpPr>
              <p:nvPr/>
            </p:nvSpPr>
            <p:spPr bwMode="auto">
              <a:xfrm>
                <a:off x="3798" y="2130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564" name="Group 188"/>
              <p:cNvGrpSpPr>
                <a:grpSpLocks/>
              </p:cNvGrpSpPr>
              <p:nvPr/>
            </p:nvGrpSpPr>
            <p:grpSpPr bwMode="auto">
              <a:xfrm>
                <a:off x="3798" y="2130"/>
                <a:ext cx="633" cy="403"/>
                <a:chOff x="3798" y="2130"/>
                <a:chExt cx="633" cy="403"/>
              </a:xfrm>
            </p:grpSpPr>
            <p:sp>
              <p:nvSpPr>
                <p:cNvPr id="1637565" name="Rectangle 189"/>
                <p:cNvSpPr>
                  <a:spLocks noChangeArrowheads="1"/>
                </p:cNvSpPr>
                <p:nvPr/>
              </p:nvSpPr>
              <p:spPr bwMode="auto">
                <a:xfrm>
                  <a:off x="3841" y="2130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13%</a:t>
                  </a:r>
                </a:p>
                <a:p>
                  <a:pPr algn="ctr"/>
                  <a:endParaRPr lang="en-US" altLang="tr-TR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566" name="Rectangle 190"/>
                <p:cNvSpPr>
                  <a:spLocks noChangeArrowheads="1"/>
                </p:cNvSpPr>
                <p:nvPr/>
              </p:nvSpPr>
              <p:spPr bwMode="auto">
                <a:xfrm>
                  <a:off x="3798" y="2130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567" name="Group 191"/>
            <p:cNvGrpSpPr>
              <a:grpSpLocks/>
            </p:cNvGrpSpPr>
            <p:nvPr/>
          </p:nvGrpSpPr>
          <p:grpSpPr bwMode="auto">
            <a:xfrm>
              <a:off x="672" y="3423"/>
              <a:ext cx="633" cy="403"/>
              <a:chOff x="0" y="2533"/>
              <a:chExt cx="633" cy="403"/>
            </a:xfrm>
          </p:grpSpPr>
          <p:sp>
            <p:nvSpPr>
              <p:cNvPr id="1637568" name="Rectangle 192"/>
              <p:cNvSpPr>
                <a:spLocks noChangeArrowheads="1"/>
              </p:cNvSpPr>
              <p:nvPr/>
            </p:nvSpPr>
            <p:spPr bwMode="auto">
              <a:xfrm>
                <a:off x="0" y="2533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569" name="Group 193"/>
              <p:cNvGrpSpPr>
                <a:grpSpLocks/>
              </p:cNvGrpSpPr>
              <p:nvPr/>
            </p:nvGrpSpPr>
            <p:grpSpPr bwMode="auto">
              <a:xfrm>
                <a:off x="0" y="2533"/>
                <a:ext cx="633" cy="403"/>
                <a:chOff x="0" y="2533"/>
                <a:chExt cx="633" cy="403"/>
              </a:xfrm>
            </p:grpSpPr>
            <p:sp>
              <p:nvSpPr>
                <p:cNvPr id="1637570" name="Rectangle 194"/>
                <p:cNvSpPr>
                  <a:spLocks noChangeArrowheads="1"/>
                </p:cNvSpPr>
                <p:nvPr/>
              </p:nvSpPr>
              <p:spPr bwMode="auto">
                <a:xfrm>
                  <a:off x="43" y="2533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36000" tIns="46800" rIns="36000" bIns="46800"/>
                <a:lstStyle/>
                <a:p>
                  <a:r>
                    <a:rPr lang="en-US" altLang="tr-TR" sz="1400" dirty="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GOTO</a:t>
                  </a:r>
                </a:p>
                <a:p>
                  <a:endParaRPr lang="en-US" altLang="tr-TR" sz="1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571" name="Rectangle 195"/>
                <p:cNvSpPr>
                  <a:spLocks noChangeArrowheads="1"/>
                </p:cNvSpPr>
                <p:nvPr/>
              </p:nvSpPr>
              <p:spPr bwMode="auto">
                <a:xfrm>
                  <a:off x="0" y="2533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2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572" name="Group 196"/>
            <p:cNvGrpSpPr>
              <a:grpSpLocks/>
            </p:cNvGrpSpPr>
            <p:nvPr/>
          </p:nvGrpSpPr>
          <p:grpSpPr bwMode="auto">
            <a:xfrm>
              <a:off x="1305" y="3423"/>
              <a:ext cx="633" cy="403"/>
              <a:chOff x="633" y="2533"/>
              <a:chExt cx="633" cy="403"/>
            </a:xfrm>
          </p:grpSpPr>
          <p:sp>
            <p:nvSpPr>
              <p:cNvPr id="1637573" name="Rectangle 197"/>
              <p:cNvSpPr>
                <a:spLocks noChangeArrowheads="1"/>
              </p:cNvSpPr>
              <p:nvPr/>
            </p:nvSpPr>
            <p:spPr bwMode="auto">
              <a:xfrm>
                <a:off x="633" y="2533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574" name="Group 198"/>
              <p:cNvGrpSpPr>
                <a:grpSpLocks/>
              </p:cNvGrpSpPr>
              <p:nvPr/>
            </p:nvGrpSpPr>
            <p:grpSpPr bwMode="auto">
              <a:xfrm>
                <a:off x="633" y="2533"/>
                <a:ext cx="633" cy="403"/>
                <a:chOff x="633" y="2533"/>
                <a:chExt cx="633" cy="403"/>
              </a:xfrm>
            </p:grpSpPr>
            <p:sp>
              <p:nvSpPr>
                <p:cNvPr id="1637575" name="Rectangle 199"/>
                <p:cNvSpPr>
                  <a:spLocks noChangeArrowheads="1"/>
                </p:cNvSpPr>
                <p:nvPr/>
              </p:nvSpPr>
              <p:spPr bwMode="auto">
                <a:xfrm>
                  <a:off x="676" y="2533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—</a:t>
                  </a:r>
                </a:p>
                <a:p>
                  <a:pPr algn="ctr"/>
                  <a:endParaRPr lang="en-US" altLang="tr-TR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576" name="Rectangle 200"/>
                <p:cNvSpPr>
                  <a:spLocks noChangeArrowheads="1"/>
                </p:cNvSpPr>
                <p:nvPr/>
              </p:nvSpPr>
              <p:spPr bwMode="auto">
                <a:xfrm>
                  <a:off x="633" y="2533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577" name="Group 201"/>
            <p:cNvGrpSpPr>
              <a:grpSpLocks/>
            </p:cNvGrpSpPr>
            <p:nvPr/>
          </p:nvGrpSpPr>
          <p:grpSpPr bwMode="auto">
            <a:xfrm>
              <a:off x="1938" y="3423"/>
              <a:ext cx="633" cy="403"/>
              <a:chOff x="1266" y="2533"/>
              <a:chExt cx="633" cy="403"/>
            </a:xfrm>
          </p:grpSpPr>
          <p:sp>
            <p:nvSpPr>
              <p:cNvPr id="1637578" name="Rectangle 202"/>
              <p:cNvSpPr>
                <a:spLocks noChangeArrowheads="1"/>
              </p:cNvSpPr>
              <p:nvPr/>
            </p:nvSpPr>
            <p:spPr bwMode="auto">
              <a:xfrm>
                <a:off x="1266" y="2533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579" name="Group 203"/>
              <p:cNvGrpSpPr>
                <a:grpSpLocks/>
              </p:cNvGrpSpPr>
              <p:nvPr/>
            </p:nvGrpSpPr>
            <p:grpSpPr bwMode="auto">
              <a:xfrm>
                <a:off x="1266" y="2533"/>
                <a:ext cx="633" cy="403"/>
                <a:chOff x="1266" y="2533"/>
                <a:chExt cx="633" cy="403"/>
              </a:xfrm>
            </p:grpSpPr>
            <p:sp>
              <p:nvSpPr>
                <p:cNvPr id="1637580" name="Rectangle 204"/>
                <p:cNvSpPr>
                  <a:spLocks noChangeArrowheads="1"/>
                </p:cNvSpPr>
                <p:nvPr/>
              </p:nvSpPr>
              <p:spPr bwMode="auto">
                <a:xfrm>
                  <a:off x="1309" y="2533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3%</a:t>
                  </a:r>
                </a:p>
                <a:p>
                  <a:pPr algn="ctr"/>
                  <a:endParaRPr lang="en-US" altLang="tr-TR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581" name="Rectangle 205"/>
                <p:cNvSpPr>
                  <a:spLocks noChangeArrowheads="1"/>
                </p:cNvSpPr>
                <p:nvPr/>
              </p:nvSpPr>
              <p:spPr bwMode="auto">
                <a:xfrm>
                  <a:off x="1266" y="2533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582" name="Group 206"/>
            <p:cNvGrpSpPr>
              <a:grpSpLocks/>
            </p:cNvGrpSpPr>
            <p:nvPr/>
          </p:nvGrpSpPr>
          <p:grpSpPr bwMode="auto">
            <a:xfrm>
              <a:off x="2571" y="3423"/>
              <a:ext cx="633" cy="403"/>
              <a:chOff x="1899" y="2533"/>
              <a:chExt cx="633" cy="403"/>
            </a:xfrm>
          </p:grpSpPr>
          <p:sp>
            <p:nvSpPr>
              <p:cNvPr id="1637583" name="Rectangle 207"/>
              <p:cNvSpPr>
                <a:spLocks noChangeArrowheads="1"/>
              </p:cNvSpPr>
              <p:nvPr/>
            </p:nvSpPr>
            <p:spPr bwMode="auto">
              <a:xfrm>
                <a:off x="1899" y="2533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584" name="Group 208"/>
              <p:cNvGrpSpPr>
                <a:grpSpLocks/>
              </p:cNvGrpSpPr>
              <p:nvPr/>
            </p:nvGrpSpPr>
            <p:grpSpPr bwMode="auto">
              <a:xfrm>
                <a:off x="1899" y="2533"/>
                <a:ext cx="633" cy="403"/>
                <a:chOff x="1899" y="2533"/>
                <a:chExt cx="633" cy="403"/>
              </a:xfrm>
            </p:grpSpPr>
            <p:sp>
              <p:nvSpPr>
                <p:cNvPr id="1637585" name="Rectangle 209"/>
                <p:cNvSpPr>
                  <a:spLocks noChangeArrowheads="1"/>
                </p:cNvSpPr>
                <p:nvPr/>
              </p:nvSpPr>
              <p:spPr bwMode="auto">
                <a:xfrm>
                  <a:off x="1942" y="2533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—</a:t>
                  </a:r>
                </a:p>
                <a:p>
                  <a:pPr algn="ctr"/>
                  <a:endParaRPr lang="en-US" altLang="tr-TR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586" name="Rectangle 210"/>
                <p:cNvSpPr>
                  <a:spLocks noChangeArrowheads="1"/>
                </p:cNvSpPr>
                <p:nvPr/>
              </p:nvSpPr>
              <p:spPr bwMode="auto">
                <a:xfrm>
                  <a:off x="1899" y="2533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587" name="Group 211"/>
            <p:cNvGrpSpPr>
              <a:grpSpLocks/>
            </p:cNvGrpSpPr>
            <p:nvPr/>
          </p:nvGrpSpPr>
          <p:grpSpPr bwMode="auto">
            <a:xfrm>
              <a:off x="3204" y="3423"/>
              <a:ext cx="633" cy="403"/>
              <a:chOff x="2532" y="2533"/>
              <a:chExt cx="633" cy="403"/>
            </a:xfrm>
          </p:grpSpPr>
          <p:sp>
            <p:nvSpPr>
              <p:cNvPr id="1637588" name="Rectangle 212"/>
              <p:cNvSpPr>
                <a:spLocks noChangeArrowheads="1"/>
              </p:cNvSpPr>
              <p:nvPr/>
            </p:nvSpPr>
            <p:spPr bwMode="auto">
              <a:xfrm>
                <a:off x="2532" y="2533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589" name="Group 213"/>
              <p:cNvGrpSpPr>
                <a:grpSpLocks/>
              </p:cNvGrpSpPr>
              <p:nvPr/>
            </p:nvGrpSpPr>
            <p:grpSpPr bwMode="auto">
              <a:xfrm>
                <a:off x="2532" y="2533"/>
                <a:ext cx="633" cy="403"/>
                <a:chOff x="2532" y="2533"/>
                <a:chExt cx="633" cy="403"/>
              </a:xfrm>
            </p:grpSpPr>
            <p:sp>
              <p:nvSpPr>
                <p:cNvPr id="1637590" name="Rectangle 214"/>
                <p:cNvSpPr>
                  <a:spLocks noChangeArrowheads="1"/>
                </p:cNvSpPr>
                <p:nvPr/>
              </p:nvSpPr>
              <p:spPr bwMode="auto">
                <a:xfrm>
                  <a:off x="2575" y="2533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—</a:t>
                  </a:r>
                </a:p>
                <a:p>
                  <a:pPr algn="ctr"/>
                  <a:endParaRPr lang="en-US" altLang="tr-TR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591" name="Rectangle 215"/>
                <p:cNvSpPr>
                  <a:spLocks noChangeArrowheads="1"/>
                </p:cNvSpPr>
                <p:nvPr/>
              </p:nvSpPr>
              <p:spPr bwMode="auto">
                <a:xfrm>
                  <a:off x="2532" y="2533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592" name="Group 216"/>
            <p:cNvGrpSpPr>
              <a:grpSpLocks/>
            </p:cNvGrpSpPr>
            <p:nvPr/>
          </p:nvGrpSpPr>
          <p:grpSpPr bwMode="auto">
            <a:xfrm>
              <a:off x="3837" y="3423"/>
              <a:ext cx="633" cy="403"/>
              <a:chOff x="3165" y="2533"/>
              <a:chExt cx="633" cy="403"/>
            </a:xfrm>
          </p:grpSpPr>
          <p:sp>
            <p:nvSpPr>
              <p:cNvPr id="1637593" name="Rectangle 217"/>
              <p:cNvSpPr>
                <a:spLocks noChangeArrowheads="1"/>
              </p:cNvSpPr>
              <p:nvPr/>
            </p:nvSpPr>
            <p:spPr bwMode="auto">
              <a:xfrm>
                <a:off x="3165" y="2533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594" name="Group 218"/>
              <p:cNvGrpSpPr>
                <a:grpSpLocks/>
              </p:cNvGrpSpPr>
              <p:nvPr/>
            </p:nvGrpSpPr>
            <p:grpSpPr bwMode="auto">
              <a:xfrm>
                <a:off x="3165" y="2533"/>
                <a:ext cx="633" cy="403"/>
                <a:chOff x="3165" y="2533"/>
                <a:chExt cx="633" cy="403"/>
              </a:xfrm>
            </p:grpSpPr>
            <p:sp>
              <p:nvSpPr>
                <p:cNvPr id="1637595" name="Rectangle 219"/>
                <p:cNvSpPr>
                  <a:spLocks noChangeArrowheads="1"/>
                </p:cNvSpPr>
                <p:nvPr/>
              </p:nvSpPr>
              <p:spPr bwMode="auto">
                <a:xfrm>
                  <a:off x="3208" y="2533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—</a:t>
                  </a:r>
                </a:p>
                <a:p>
                  <a:pPr algn="ctr"/>
                  <a:endParaRPr lang="en-US" altLang="tr-TR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596" name="Rectangle 220"/>
                <p:cNvSpPr>
                  <a:spLocks noChangeArrowheads="1"/>
                </p:cNvSpPr>
                <p:nvPr/>
              </p:nvSpPr>
              <p:spPr bwMode="auto">
                <a:xfrm>
                  <a:off x="3165" y="2533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597" name="Group 221"/>
            <p:cNvGrpSpPr>
              <a:grpSpLocks/>
            </p:cNvGrpSpPr>
            <p:nvPr/>
          </p:nvGrpSpPr>
          <p:grpSpPr bwMode="auto">
            <a:xfrm>
              <a:off x="4470" y="3423"/>
              <a:ext cx="633" cy="403"/>
              <a:chOff x="3798" y="2533"/>
              <a:chExt cx="633" cy="403"/>
            </a:xfrm>
          </p:grpSpPr>
          <p:sp>
            <p:nvSpPr>
              <p:cNvPr id="1637598" name="Rectangle 222"/>
              <p:cNvSpPr>
                <a:spLocks noChangeArrowheads="1"/>
              </p:cNvSpPr>
              <p:nvPr/>
            </p:nvSpPr>
            <p:spPr bwMode="auto">
              <a:xfrm>
                <a:off x="3798" y="2533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599" name="Group 223"/>
              <p:cNvGrpSpPr>
                <a:grpSpLocks/>
              </p:cNvGrpSpPr>
              <p:nvPr/>
            </p:nvGrpSpPr>
            <p:grpSpPr bwMode="auto">
              <a:xfrm>
                <a:off x="3798" y="2533"/>
                <a:ext cx="633" cy="403"/>
                <a:chOff x="3798" y="2533"/>
                <a:chExt cx="633" cy="403"/>
              </a:xfrm>
            </p:grpSpPr>
            <p:sp>
              <p:nvSpPr>
                <p:cNvPr id="1637600" name="Rectangle 224"/>
                <p:cNvSpPr>
                  <a:spLocks noChangeArrowheads="1"/>
                </p:cNvSpPr>
                <p:nvPr/>
              </p:nvSpPr>
              <p:spPr bwMode="auto">
                <a:xfrm>
                  <a:off x="3841" y="2533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—</a:t>
                  </a:r>
                </a:p>
                <a:p>
                  <a:pPr algn="ctr"/>
                  <a:endParaRPr lang="en-US" altLang="tr-TR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601" name="Rectangle 225"/>
                <p:cNvSpPr>
                  <a:spLocks noChangeArrowheads="1"/>
                </p:cNvSpPr>
                <p:nvPr/>
              </p:nvSpPr>
              <p:spPr bwMode="auto">
                <a:xfrm>
                  <a:off x="3798" y="2533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602" name="Group 226"/>
            <p:cNvGrpSpPr>
              <a:grpSpLocks/>
            </p:cNvGrpSpPr>
            <p:nvPr/>
          </p:nvGrpSpPr>
          <p:grpSpPr bwMode="auto">
            <a:xfrm>
              <a:off x="672" y="3826"/>
              <a:ext cx="633" cy="403"/>
              <a:chOff x="0" y="2936"/>
              <a:chExt cx="633" cy="403"/>
            </a:xfrm>
          </p:grpSpPr>
          <p:sp>
            <p:nvSpPr>
              <p:cNvPr id="1637603" name="Rectangle 227"/>
              <p:cNvSpPr>
                <a:spLocks noChangeArrowheads="1"/>
              </p:cNvSpPr>
              <p:nvPr/>
            </p:nvSpPr>
            <p:spPr bwMode="auto">
              <a:xfrm>
                <a:off x="0" y="2936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604" name="Group 228"/>
              <p:cNvGrpSpPr>
                <a:grpSpLocks/>
              </p:cNvGrpSpPr>
              <p:nvPr/>
            </p:nvGrpSpPr>
            <p:grpSpPr bwMode="auto">
              <a:xfrm>
                <a:off x="0" y="2936"/>
                <a:ext cx="633" cy="403"/>
                <a:chOff x="0" y="2936"/>
                <a:chExt cx="633" cy="403"/>
              </a:xfrm>
            </p:grpSpPr>
            <p:sp>
              <p:nvSpPr>
                <p:cNvPr id="1637605" name="Rectangle 229"/>
                <p:cNvSpPr>
                  <a:spLocks noChangeArrowheads="1"/>
                </p:cNvSpPr>
                <p:nvPr/>
              </p:nvSpPr>
              <p:spPr bwMode="auto">
                <a:xfrm>
                  <a:off x="43" y="2936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46800" rIns="0" bIns="46800"/>
                <a:lstStyle/>
                <a:p>
                  <a:r>
                    <a:rPr lang="en-US" altLang="tr-TR" sz="1400" dirty="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OTHER</a:t>
                  </a:r>
                </a:p>
                <a:p>
                  <a:endParaRPr lang="en-US" altLang="tr-TR" sz="1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606" name="Rectangle 230"/>
                <p:cNvSpPr>
                  <a:spLocks noChangeArrowheads="1"/>
                </p:cNvSpPr>
                <p:nvPr/>
              </p:nvSpPr>
              <p:spPr bwMode="auto">
                <a:xfrm>
                  <a:off x="0" y="2936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2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607" name="Group 231"/>
            <p:cNvGrpSpPr>
              <a:grpSpLocks/>
            </p:cNvGrpSpPr>
            <p:nvPr/>
          </p:nvGrpSpPr>
          <p:grpSpPr bwMode="auto">
            <a:xfrm>
              <a:off x="1305" y="3826"/>
              <a:ext cx="633" cy="403"/>
              <a:chOff x="633" y="2936"/>
              <a:chExt cx="633" cy="403"/>
            </a:xfrm>
          </p:grpSpPr>
          <p:sp>
            <p:nvSpPr>
              <p:cNvPr id="1637608" name="Rectangle 232"/>
              <p:cNvSpPr>
                <a:spLocks noChangeArrowheads="1"/>
              </p:cNvSpPr>
              <p:nvPr/>
            </p:nvSpPr>
            <p:spPr bwMode="auto">
              <a:xfrm>
                <a:off x="633" y="2936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609" name="Group 233"/>
              <p:cNvGrpSpPr>
                <a:grpSpLocks/>
              </p:cNvGrpSpPr>
              <p:nvPr/>
            </p:nvGrpSpPr>
            <p:grpSpPr bwMode="auto">
              <a:xfrm>
                <a:off x="633" y="2936"/>
                <a:ext cx="633" cy="403"/>
                <a:chOff x="633" y="2936"/>
                <a:chExt cx="633" cy="403"/>
              </a:xfrm>
            </p:grpSpPr>
            <p:sp>
              <p:nvSpPr>
                <p:cNvPr id="1637610" name="Rectangle 234"/>
                <p:cNvSpPr>
                  <a:spLocks noChangeArrowheads="1"/>
                </p:cNvSpPr>
                <p:nvPr/>
              </p:nvSpPr>
              <p:spPr bwMode="auto">
                <a:xfrm>
                  <a:off x="676" y="2936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6%</a:t>
                  </a:r>
                </a:p>
                <a:p>
                  <a:pPr algn="ctr"/>
                  <a:endParaRPr lang="en-US" altLang="tr-TR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611" name="Rectangle 235"/>
                <p:cNvSpPr>
                  <a:spLocks noChangeArrowheads="1"/>
                </p:cNvSpPr>
                <p:nvPr/>
              </p:nvSpPr>
              <p:spPr bwMode="auto">
                <a:xfrm>
                  <a:off x="633" y="2936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612" name="Group 236"/>
            <p:cNvGrpSpPr>
              <a:grpSpLocks/>
            </p:cNvGrpSpPr>
            <p:nvPr/>
          </p:nvGrpSpPr>
          <p:grpSpPr bwMode="auto">
            <a:xfrm>
              <a:off x="1938" y="3826"/>
              <a:ext cx="633" cy="403"/>
              <a:chOff x="1266" y="2936"/>
              <a:chExt cx="633" cy="403"/>
            </a:xfrm>
          </p:grpSpPr>
          <p:sp>
            <p:nvSpPr>
              <p:cNvPr id="1637613" name="Rectangle 237"/>
              <p:cNvSpPr>
                <a:spLocks noChangeArrowheads="1"/>
              </p:cNvSpPr>
              <p:nvPr/>
            </p:nvSpPr>
            <p:spPr bwMode="auto">
              <a:xfrm>
                <a:off x="1266" y="2936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614" name="Group 238"/>
              <p:cNvGrpSpPr>
                <a:grpSpLocks/>
              </p:cNvGrpSpPr>
              <p:nvPr/>
            </p:nvGrpSpPr>
            <p:grpSpPr bwMode="auto">
              <a:xfrm>
                <a:off x="1266" y="2936"/>
                <a:ext cx="633" cy="403"/>
                <a:chOff x="1266" y="2936"/>
                <a:chExt cx="633" cy="403"/>
              </a:xfrm>
            </p:grpSpPr>
            <p:sp>
              <p:nvSpPr>
                <p:cNvPr id="1637615" name="Rectangle 239"/>
                <p:cNvSpPr>
                  <a:spLocks noChangeArrowheads="1"/>
                </p:cNvSpPr>
                <p:nvPr/>
              </p:nvSpPr>
              <p:spPr bwMode="auto">
                <a:xfrm>
                  <a:off x="1309" y="2936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1%</a:t>
                  </a:r>
                </a:p>
                <a:p>
                  <a:pPr algn="ctr"/>
                  <a:endParaRPr lang="en-US" altLang="tr-TR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616" name="Rectangle 240"/>
                <p:cNvSpPr>
                  <a:spLocks noChangeArrowheads="1"/>
                </p:cNvSpPr>
                <p:nvPr/>
              </p:nvSpPr>
              <p:spPr bwMode="auto">
                <a:xfrm>
                  <a:off x="1266" y="2936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617" name="Group 241"/>
            <p:cNvGrpSpPr>
              <a:grpSpLocks/>
            </p:cNvGrpSpPr>
            <p:nvPr/>
          </p:nvGrpSpPr>
          <p:grpSpPr bwMode="auto">
            <a:xfrm>
              <a:off x="2571" y="3826"/>
              <a:ext cx="633" cy="403"/>
              <a:chOff x="1899" y="2936"/>
              <a:chExt cx="633" cy="403"/>
            </a:xfrm>
          </p:grpSpPr>
          <p:sp>
            <p:nvSpPr>
              <p:cNvPr id="1637618" name="Rectangle 242"/>
              <p:cNvSpPr>
                <a:spLocks noChangeArrowheads="1"/>
              </p:cNvSpPr>
              <p:nvPr/>
            </p:nvSpPr>
            <p:spPr bwMode="auto">
              <a:xfrm>
                <a:off x="1899" y="2936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619" name="Group 243"/>
              <p:cNvGrpSpPr>
                <a:grpSpLocks/>
              </p:cNvGrpSpPr>
              <p:nvPr/>
            </p:nvGrpSpPr>
            <p:grpSpPr bwMode="auto">
              <a:xfrm>
                <a:off x="1899" y="2936"/>
                <a:ext cx="633" cy="403"/>
                <a:chOff x="1899" y="2936"/>
                <a:chExt cx="633" cy="403"/>
              </a:xfrm>
            </p:grpSpPr>
            <p:sp>
              <p:nvSpPr>
                <p:cNvPr id="1637620" name="Rectangle 244"/>
                <p:cNvSpPr>
                  <a:spLocks noChangeArrowheads="1"/>
                </p:cNvSpPr>
                <p:nvPr/>
              </p:nvSpPr>
              <p:spPr bwMode="auto">
                <a:xfrm>
                  <a:off x="1942" y="2936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3%</a:t>
                  </a:r>
                </a:p>
                <a:p>
                  <a:pPr algn="ctr"/>
                  <a:endParaRPr lang="en-US" altLang="tr-TR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621" name="Rectangle 245"/>
                <p:cNvSpPr>
                  <a:spLocks noChangeArrowheads="1"/>
                </p:cNvSpPr>
                <p:nvPr/>
              </p:nvSpPr>
              <p:spPr bwMode="auto">
                <a:xfrm>
                  <a:off x="1899" y="2936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622" name="Group 246"/>
            <p:cNvGrpSpPr>
              <a:grpSpLocks/>
            </p:cNvGrpSpPr>
            <p:nvPr/>
          </p:nvGrpSpPr>
          <p:grpSpPr bwMode="auto">
            <a:xfrm>
              <a:off x="3204" y="3826"/>
              <a:ext cx="633" cy="403"/>
              <a:chOff x="2532" y="2936"/>
              <a:chExt cx="633" cy="403"/>
            </a:xfrm>
          </p:grpSpPr>
          <p:sp>
            <p:nvSpPr>
              <p:cNvPr id="1637623" name="Rectangle 247"/>
              <p:cNvSpPr>
                <a:spLocks noChangeArrowheads="1"/>
              </p:cNvSpPr>
              <p:nvPr/>
            </p:nvSpPr>
            <p:spPr bwMode="auto">
              <a:xfrm>
                <a:off x="2532" y="2936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624" name="Group 248"/>
              <p:cNvGrpSpPr>
                <a:grpSpLocks/>
              </p:cNvGrpSpPr>
              <p:nvPr/>
            </p:nvGrpSpPr>
            <p:grpSpPr bwMode="auto">
              <a:xfrm>
                <a:off x="2532" y="2936"/>
                <a:ext cx="633" cy="403"/>
                <a:chOff x="2532" y="2936"/>
                <a:chExt cx="633" cy="403"/>
              </a:xfrm>
            </p:grpSpPr>
            <p:sp>
              <p:nvSpPr>
                <p:cNvPr id="1637625" name="Rectangle 249"/>
                <p:cNvSpPr>
                  <a:spLocks noChangeArrowheads="1"/>
                </p:cNvSpPr>
                <p:nvPr/>
              </p:nvSpPr>
              <p:spPr bwMode="auto">
                <a:xfrm>
                  <a:off x="2575" y="2936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1%</a:t>
                  </a:r>
                </a:p>
                <a:p>
                  <a:pPr algn="ctr"/>
                  <a:endParaRPr lang="en-US" altLang="tr-TR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626" name="Rectangle 250"/>
                <p:cNvSpPr>
                  <a:spLocks noChangeArrowheads="1"/>
                </p:cNvSpPr>
                <p:nvPr/>
              </p:nvSpPr>
              <p:spPr bwMode="auto">
                <a:xfrm>
                  <a:off x="2532" y="2936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627" name="Group 251"/>
            <p:cNvGrpSpPr>
              <a:grpSpLocks/>
            </p:cNvGrpSpPr>
            <p:nvPr/>
          </p:nvGrpSpPr>
          <p:grpSpPr bwMode="auto">
            <a:xfrm>
              <a:off x="3837" y="3826"/>
              <a:ext cx="633" cy="403"/>
              <a:chOff x="3165" y="2936"/>
              <a:chExt cx="633" cy="403"/>
            </a:xfrm>
          </p:grpSpPr>
          <p:sp>
            <p:nvSpPr>
              <p:cNvPr id="1637628" name="Rectangle 252"/>
              <p:cNvSpPr>
                <a:spLocks noChangeArrowheads="1"/>
              </p:cNvSpPr>
              <p:nvPr/>
            </p:nvSpPr>
            <p:spPr bwMode="auto">
              <a:xfrm>
                <a:off x="3165" y="2936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629" name="Group 253"/>
              <p:cNvGrpSpPr>
                <a:grpSpLocks/>
              </p:cNvGrpSpPr>
              <p:nvPr/>
            </p:nvGrpSpPr>
            <p:grpSpPr bwMode="auto">
              <a:xfrm>
                <a:off x="3165" y="2936"/>
                <a:ext cx="633" cy="403"/>
                <a:chOff x="3165" y="2936"/>
                <a:chExt cx="633" cy="403"/>
              </a:xfrm>
            </p:grpSpPr>
            <p:sp>
              <p:nvSpPr>
                <p:cNvPr id="1637630" name="Rectangle 254"/>
                <p:cNvSpPr>
                  <a:spLocks noChangeArrowheads="1"/>
                </p:cNvSpPr>
                <p:nvPr/>
              </p:nvSpPr>
              <p:spPr bwMode="auto">
                <a:xfrm>
                  <a:off x="3208" y="2936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2%</a:t>
                  </a:r>
                </a:p>
                <a:p>
                  <a:pPr algn="ctr"/>
                  <a:endParaRPr lang="en-US" altLang="tr-TR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631" name="Rectangle 255"/>
                <p:cNvSpPr>
                  <a:spLocks noChangeArrowheads="1"/>
                </p:cNvSpPr>
                <p:nvPr/>
              </p:nvSpPr>
              <p:spPr bwMode="auto">
                <a:xfrm>
                  <a:off x="3165" y="2936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637632" name="Group 256"/>
            <p:cNvGrpSpPr>
              <a:grpSpLocks/>
            </p:cNvGrpSpPr>
            <p:nvPr/>
          </p:nvGrpSpPr>
          <p:grpSpPr bwMode="auto">
            <a:xfrm>
              <a:off x="4470" y="3826"/>
              <a:ext cx="633" cy="403"/>
              <a:chOff x="3798" y="2936"/>
              <a:chExt cx="633" cy="403"/>
            </a:xfrm>
          </p:grpSpPr>
          <p:sp>
            <p:nvSpPr>
              <p:cNvPr id="1637633" name="Rectangle 257"/>
              <p:cNvSpPr>
                <a:spLocks noChangeArrowheads="1"/>
              </p:cNvSpPr>
              <p:nvPr/>
            </p:nvSpPr>
            <p:spPr bwMode="auto">
              <a:xfrm>
                <a:off x="3798" y="2936"/>
                <a:ext cx="633" cy="403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tr-TR" sz="14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37634" name="Group 258"/>
              <p:cNvGrpSpPr>
                <a:grpSpLocks/>
              </p:cNvGrpSpPr>
              <p:nvPr/>
            </p:nvGrpSpPr>
            <p:grpSpPr bwMode="auto">
              <a:xfrm>
                <a:off x="3798" y="2936"/>
                <a:ext cx="633" cy="403"/>
                <a:chOff x="3798" y="2936"/>
                <a:chExt cx="633" cy="403"/>
              </a:xfrm>
            </p:grpSpPr>
            <p:sp>
              <p:nvSpPr>
                <p:cNvPr id="1637635" name="Rectangle 259"/>
                <p:cNvSpPr>
                  <a:spLocks noChangeArrowheads="1"/>
                </p:cNvSpPr>
                <p:nvPr/>
              </p:nvSpPr>
              <p:spPr bwMode="auto">
                <a:xfrm>
                  <a:off x="3841" y="2936"/>
                  <a:ext cx="547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1%</a:t>
                  </a:r>
                </a:p>
                <a:p>
                  <a:pPr algn="ctr"/>
                  <a:endParaRPr lang="en-US" altLang="tr-TR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37636" name="Rectangle 260"/>
                <p:cNvSpPr>
                  <a:spLocks noChangeArrowheads="1"/>
                </p:cNvSpPr>
                <p:nvPr/>
              </p:nvSpPr>
              <p:spPr bwMode="auto">
                <a:xfrm>
                  <a:off x="3798" y="2936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11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78531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637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7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7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7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7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7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737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Operands</a:t>
            </a:r>
          </a:p>
        </p:txBody>
      </p:sp>
      <p:sp>
        <p:nvSpPr>
          <p:cNvPr id="164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dirty="0" err="1"/>
              <a:t>Table</a:t>
            </a:r>
            <a:r>
              <a:rPr lang="tr-TR" altLang="tr-TR" dirty="0"/>
              <a:t> </a:t>
            </a:r>
            <a:r>
              <a:rPr lang="tr-TR" altLang="tr-TR" dirty="0" err="1"/>
              <a:t>shows</a:t>
            </a:r>
            <a:r>
              <a:rPr lang="tr-TR" altLang="tr-TR" dirty="0"/>
              <a:t> </a:t>
            </a:r>
            <a:r>
              <a:rPr lang="tr-TR" altLang="tr-TR" dirty="0" err="1"/>
              <a:t>dynamic</a:t>
            </a:r>
            <a:r>
              <a:rPr lang="tr-TR" altLang="tr-TR" dirty="0"/>
              <a:t> </a:t>
            </a:r>
            <a:r>
              <a:rPr lang="tr-TR" altLang="tr-TR" dirty="0" err="1"/>
              <a:t>percentage</a:t>
            </a:r>
            <a:r>
              <a:rPr lang="tr-TR" altLang="tr-TR" dirty="0"/>
              <a:t> of </a:t>
            </a:r>
            <a:r>
              <a:rPr lang="tr-TR" altLang="tr-TR" dirty="0" err="1"/>
              <a:t>operands</a:t>
            </a:r>
            <a:endParaRPr lang="tr-TR" altLang="tr-TR" dirty="0"/>
          </a:p>
          <a:p>
            <a:endParaRPr lang="tr-TR" altLang="tr-TR" dirty="0" smtClean="0"/>
          </a:p>
          <a:p>
            <a:endParaRPr lang="tr-TR" altLang="tr-TR" dirty="0"/>
          </a:p>
          <a:p>
            <a:endParaRPr lang="tr-TR" altLang="tr-TR" dirty="0" smtClean="0"/>
          </a:p>
          <a:p>
            <a:endParaRPr lang="tr-TR" altLang="tr-TR" dirty="0"/>
          </a:p>
          <a:p>
            <a:endParaRPr lang="tr-TR" altLang="tr-TR" dirty="0" smtClean="0"/>
          </a:p>
          <a:p>
            <a:r>
              <a:rPr lang="en-GB" altLang="tr-TR" dirty="0" smtClean="0"/>
              <a:t>Mainly </a:t>
            </a:r>
            <a:r>
              <a:rPr lang="en-GB" altLang="tr-TR" dirty="0"/>
              <a:t>local scalar variables</a:t>
            </a:r>
          </a:p>
          <a:p>
            <a:r>
              <a:rPr lang="en-GB" altLang="tr-TR" dirty="0"/>
              <a:t>Optimisation should concentrate on accessing local variables</a:t>
            </a:r>
          </a:p>
          <a:p>
            <a:endParaRPr lang="en-GB" altLang="tr-TR" dirty="0"/>
          </a:p>
        </p:txBody>
      </p:sp>
      <p:grpSp>
        <p:nvGrpSpPr>
          <p:cNvPr id="1641476" name="Group 4"/>
          <p:cNvGrpSpPr>
            <a:grpSpLocks/>
          </p:cNvGrpSpPr>
          <p:nvPr/>
        </p:nvGrpSpPr>
        <p:grpSpPr bwMode="auto">
          <a:xfrm>
            <a:off x="1691680" y="1916832"/>
            <a:ext cx="5095875" cy="2568575"/>
            <a:chOff x="-3" y="-3"/>
            <a:chExt cx="3210" cy="1618"/>
          </a:xfrm>
        </p:grpSpPr>
        <p:grpSp>
          <p:nvGrpSpPr>
            <p:cNvPr id="1641477" name="Group 5"/>
            <p:cNvGrpSpPr>
              <a:grpSpLocks/>
            </p:cNvGrpSpPr>
            <p:nvPr/>
          </p:nvGrpSpPr>
          <p:grpSpPr bwMode="auto">
            <a:xfrm>
              <a:off x="0" y="0"/>
              <a:ext cx="3204" cy="1612"/>
              <a:chOff x="0" y="0"/>
              <a:chExt cx="3204" cy="1612"/>
            </a:xfrm>
          </p:grpSpPr>
          <p:grpSp>
            <p:nvGrpSpPr>
              <p:cNvPr id="1641478" name="Group 6"/>
              <p:cNvGrpSpPr>
                <a:grpSpLocks/>
              </p:cNvGrpSpPr>
              <p:nvPr/>
            </p:nvGrpSpPr>
            <p:grpSpPr bwMode="auto">
              <a:xfrm>
                <a:off x="0" y="0"/>
                <a:ext cx="1044" cy="403"/>
                <a:chOff x="0" y="0"/>
                <a:chExt cx="1044" cy="403"/>
              </a:xfrm>
            </p:grpSpPr>
            <p:sp>
              <p:nvSpPr>
                <p:cNvPr id="1641479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958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r>
                    <a: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</a:p>
                <a:p>
                  <a:endParaRPr lang="en-US" altLang="tr-TR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41480" name="Rectangle 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04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641481" name="Group 9"/>
              <p:cNvGrpSpPr>
                <a:grpSpLocks/>
              </p:cNvGrpSpPr>
              <p:nvPr/>
            </p:nvGrpSpPr>
            <p:grpSpPr bwMode="auto">
              <a:xfrm>
                <a:off x="1044" y="0"/>
                <a:ext cx="720" cy="403"/>
                <a:chOff x="1044" y="0"/>
                <a:chExt cx="720" cy="403"/>
              </a:xfrm>
            </p:grpSpPr>
            <p:sp>
              <p:nvSpPr>
                <p:cNvPr id="1641482" name="Rectangle 10"/>
                <p:cNvSpPr>
                  <a:spLocks noChangeArrowheads="1"/>
                </p:cNvSpPr>
                <p:nvPr/>
              </p:nvSpPr>
              <p:spPr bwMode="auto">
                <a:xfrm>
                  <a:off x="1044" y="0"/>
                  <a:ext cx="720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641483" name="Group 11"/>
                <p:cNvGrpSpPr>
                  <a:grpSpLocks/>
                </p:cNvGrpSpPr>
                <p:nvPr/>
              </p:nvGrpSpPr>
              <p:grpSpPr bwMode="auto">
                <a:xfrm>
                  <a:off x="1044" y="0"/>
                  <a:ext cx="720" cy="403"/>
                  <a:chOff x="1044" y="0"/>
                  <a:chExt cx="720" cy="403"/>
                </a:xfrm>
              </p:grpSpPr>
              <p:sp>
                <p:nvSpPr>
                  <p:cNvPr id="1641484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0"/>
                    <a:ext cx="634" cy="403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/>
                  <a:lstStyle/>
                  <a:p>
                    <a:pPr algn="ctr"/>
                    <a:r>
                      <a:rPr lang="en-US" altLang="tr-TR" sz="1400" b="1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 New Roman" panose="02020603050405020304" pitchFamily="18" charset="0"/>
                      </a:rPr>
                      <a:t>Pascal</a:t>
                    </a:r>
                    <a:endPara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 algn="ctr"/>
                    <a:endParaRPr lang="en-US" altLang="tr-TR" sz="14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41485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1044" y="0"/>
                    <a:ext cx="72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000" tIns="46800" rIns="90000" bIns="46800" anchor="ctr"/>
                  <a:lstStyle/>
                  <a:p>
                    <a:endParaRPr lang="tr-TR" sz="140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641486" name="Group 14"/>
              <p:cNvGrpSpPr>
                <a:grpSpLocks/>
              </p:cNvGrpSpPr>
              <p:nvPr/>
            </p:nvGrpSpPr>
            <p:grpSpPr bwMode="auto">
              <a:xfrm>
                <a:off x="1764" y="0"/>
                <a:ext cx="720" cy="403"/>
                <a:chOff x="1764" y="0"/>
                <a:chExt cx="720" cy="403"/>
              </a:xfrm>
            </p:grpSpPr>
            <p:sp>
              <p:nvSpPr>
                <p:cNvPr id="1641487" name="Rectangle 15"/>
                <p:cNvSpPr>
                  <a:spLocks noChangeArrowheads="1"/>
                </p:cNvSpPr>
                <p:nvPr/>
              </p:nvSpPr>
              <p:spPr bwMode="auto">
                <a:xfrm>
                  <a:off x="1764" y="0"/>
                  <a:ext cx="720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641488" name="Group 16"/>
                <p:cNvGrpSpPr>
                  <a:grpSpLocks/>
                </p:cNvGrpSpPr>
                <p:nvPr/>
              </p:nvGrpSpPr>
              <p:grpSpPr bwMode="auto">
                <a:xfrm>
                  <a:off x="1764" y="0"/>
                  <a:ext cx="720" cy="403"/>
                  <a:chOff x="1764" y="0"/>
                  <a:chExt cx="720" cy="403"/>
                </a:xfrm>
              </p:grpSpPr>
              <p:sp>
                <p:nvSpPr>
                  <p:cNvPr id="1641489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1807" y="0"/>
                    <a:ext cx="634" cy="403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/>
                  <a:lstStyle/>
                  <a:p>
                    <a:pPr algn="ctr"/>
                    <a:r>
                      <a:rPr lang="en-US" altLang="tr-TR" sz="1400" b="1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 New Roman" panose="02020603050405020304" pitchFamily="18" charset="0"/>
                      </a:rPr>
                      <a:t>C</a:t>
                    </a:r>
                    <a:endPara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 algn="ctr"/>
                    <a:endParaRPr lang="en-US" altLang="tr-TR" sz="14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41490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1764" y="0"/>
                    <a:ext cx="72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000" tIns="46800" rIns="90000" bIns="46800" anchor="ctr"/>
                  <a:lstStyle/>
                  <a:p>
                    <a:endParaRPr lang="tr-TR" sz="140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641491" name="Group 19"/>
              <p:cNvGrpSpPr>
                <a:grpSpLocks/>
              </p:cNvGrpSpPr>
              <p:nvPr/>
            </p:nvGrpSpPr>
            <p:grpSpPr bwMode="auto">
              <a:xfrm>
                <a:off x="2484" y="0"/>
                <a:ext cx="720" cy="403"/>
                <a:chOff x="2484" y="0"/>
                <a:chExt cx="720" cy="403"/>
              </a:xfrm>
            </p:grpSpPr>
            <p:sp>
              <p:nvSpPr>
                <p:cNvPr id="1641492" name="Rectangle 20"/>
                <p:cNvSpPr>
                  <a:spLocks noChangeArrowheads="1"/>
                </p:cNvSpPr>
                <p:nvPr/>
              </p:nvSpPr>
              <p:spPr bwMode="auto">
                <a:xfrm>
                  <a:off x="2484" y="0"/>
                  <a:ext cx="720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641493" name="Group 21"/>
                <p:cNvGrpSpPr>
                  <a:grpSpLocks/>
                </p:cNvGrpSpPr>
                <p:nvPr/>
              </p:nvGrpSpPr>
              <p:grpSpPr bwMode="auto">
                <a:xfrm>
                  <a:off x="2484" y="0"/>
                  <a:ext cx="720" cy="403"/>
                  <a:chOff x="2484" y="0"/>
                  <a:chExt cx="720" cy="403"/>
                </a:xfrm>
              </p:grpSpPr>
              <p:sp>
                <p:nvSpPr>
                  <p:cNvPr id="1641494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2527" y="0"/>
                    <a:ext cx="634" cy="403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/>
                  <a:lstStyle/>
                  <a:p>
                    <a:pPr algn="ctr"/>
                    <a:r>
                      <a:rPr lang="en-US" altLang="tr-TR" sz="1400" b="1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 New Roman" panose="02020603050405020304" pitchFamily="18" charset="0"/>
                      </a:rPr>
                      <a:t>Average</a:t>
                    </a:r>
                    <a:endParaRPr lang="en-US" altLang="tr-TR" sz="1400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 algn="ctr"/>
                    <a:endParaRPr lang="en-US" altLang="tr-TR" sz="14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41495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2484" y="0"/>
                    <a:ext cx="72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000" tIns="46800" rIns="90000" bIns="46800" anchor="ctr"/>
                  <a:lstStyle/>
                  <a:p>
                    <a:endParaRPr lang="tr-TR" sz="140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641496" name="Group 24"/>
              <p:cNvGrpSpPr>
                <a:grpSpLocks/>
              </p:cNvGrpSpPr>
              <p:nvPr/>
            </p:nvGrpSpPr>
            <p:grpSpPr bwMode="auto">
              <a:xfrm>
                <a:off x="0" y="403"/>
                <a:ext cx="1044" cy="403"/>
                <a:chOff x="0" y="403"/>
                <a:chExt cx="1044" cy="403"/>
              </a:xfrm>
            </p:grpSpPr>
            <p:sp>
              <p:nvSpPr>
                <p:cNvPr id="1641497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044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641498" name="Group 26"/>
                <p:cNvGrpSpPr>
                  <a:grpSpLocks/>
                </p:cNvGrpSpPr>
                <p:nvPr/>
              </p:nvGrpSpPr>
              <p:grpSpPr bwMode="auto">
                <a:xfrm>
                  <a:off x="0" y="403"/>
                  <a:ext cx="1044" cy="403"/>
                  <a:chOff x="0" y="403"/>
                  <a:chExt cx="1044" cy="403"/>
                </a:xfrm>
              </p:grpSpPr>
              <p:sp>
                <p:nvSpPr>
                  <p:cNvPr id="1641499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403"/>
                    <a:ext cx="958" cy="403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/>
                  <a:lstStyle/>
                  <a:p>
                    <a:r>
                      <a:rPr lang="en-US" altLang="tr-TR" sz="140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 New Roman" panose="02020603050405020304" pitchFamily="18" charset="0"/>
                      </a:rPr>
                      <a:t>Integer Constant</a:t>
                    </a:r>
                  </a:p>
                  <a:p>
                    <a:endParaRPr lang="en-US" altLang="tr-TR" sz="14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41500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403"/>
                    <a:ext cx="1044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000" tIns="46800" rIns="90000" bIns="46800" anchor="ctr"/>
                  <a:lstStyle/>
                  <a:p>
                    <a:endParaRPr lang="tr-TR" sz="140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641501" name="Group 29"/>
              <p:cNvGrpSpPr>
                <a:grpSpLocks/>
              </p:cNvGrpSpPr>
              <p:nvPr/>
            </p:nvGrpSpPr>
            <p:grpSpPr bwMode="auto">
              <a:xfrm>
                <a:off x="1044" y="403"/>
                <a:ext cx="720" cy="403"/>
                <a:chOff x="1044" y="403"/>
                <a:chExt cx="720" cy="403"/>
              </a:xfrm>
            </p:grpSpPr>
            <p:sp>
              <p:nvSpPr>
                <p:cNvPr id="1641502" name="Rectangle 30"/>
                <p:cNvSpPr>
                  <a:spLocks noChangeArrowheads="1"/>
                </p:cNvSpPr>
                <p:nvPr/>
              </p:nvSpPr>
              <p:spPr bwMode="auto">
                <a:xfrm>
                  <a:off x="1044" y="403"/>
                  <a:ext cx="720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641503" name="Group 31"/>
                <p:cNvGrpSpPr>
                  <a:grpSpLocks/>
                </p:cNvGrpSpPr>
                <p:nvPr/>
              </p:nvGrpSpPr>
              <p:grpSpPr bwMode="auto">
                <a:xfrm>
                  <a:off x="1044" y="403"/>
                  <a:ext cx="720" cy="403"/>
                  <a:chOff x="1044" y="403"/>
                  <a:chExt cx="720" cy="403"/>
                </a:xfrm>
              </p:grpSpPr>
              <p:sp>
                <p:nvSpPr>
                  <p:cNvPr id="1641504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403"/>
                    <a:ext cx="634" cy="403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/>
                  <a:lstStyle/>
                  <a:p>
                    <a:pPr algn="ctr"/>
                    <a:r>
                      <a:rPr lang="en-US" altLang="tr-TR" sz="140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 New Roman" panose="02020603050405020304" pitchFamily="18" charset="0"/>
                      </a:rPr>
                      <a:t>16%</a:t>
                    </a:r>
                  </a:p>
                  <a:p>
                    <a:pPr algn="ctr"/>
                    <a:endParaRPr lang="en-US" altLang="tr-TR" sz="14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41505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1044" y="403"/>
                    <a:ext cx="72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000" tIns="46800" rIns="90000" bIns="46800" anchor="ctr"/>
                  <a:lstStyle/>
                  <a:p>
                    <a:endParaRPr lang="tr-TR" sz="140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641506" name="Group 34"/>
              <p:cNvGrpSpPr>
                <a:grpSpLocks/>
              </p:cNvGrpSpPr>
              <p:nvPr/>
            </p:nvGrpSpPr>
            <p:grpSpPr bwMode="auto">
              <a:xfrm>
                <a:off x="1764" y="403"/>
                <a:ext cx="720" cy="403"/>
                <a:chOff x="1764" y="403"/>
                <a:chExt cx="720" cy="403"/>
              </a:xfrm>
            </p:grpSpPr>
            <p:sp>
              <p:nvSpPr>
                <p:cNvPr id="1641507" name="Rectangle 35"/>
                <p:cNvSpPr>
                  <a:spLocks noChangeArrowheads="1"/>
                </p:cNvSpPr>
                <p:nvPr/>
              </p:nvSpPr>
              <p:spPr bwMode="auto">
                <a:xfrm>
                  <a:off x="1764" y="403"/>
                  <a:ext cx="720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641508" name="Group 36"/>
                <p:cNvGrpSpPr>
                  <a:grpSpLocks/>
                </p:cNvGrpSpPr>
                <p:nvPr/>
              </p:nvGrpSpPr>
              <p:grpSpPr bwMode="auto">
                <a:xfrm>
                  <a:off x="1764" y="403"/>
                  <a:ext cx="720" cy="403"/>
                  <a:chOff x="1764" y="403"/>
                  <a:chExt cx="720" cy="403"/>
                </a:xfrm>
              </p:grpSpPr>
              <p:sp>
                <p:nvSpPr>
                  <p:cNvPr id="1641509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1807" y="403"/>
                    <a:ext cx="634" cy="403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/>
                  <a:lstStyle/>
                  <a:p>
                    <a:pPr algn="ctr"/>
                    <a:r>
                      <a:rPr lang="en-US" altLang="tr-TR" sz="140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 New Roman" panose="02020603050405020304" pitchFamily="18" charset="0"/>
                      </a:rPr>
                      <a:t>23%</a:t>
                    </a:r>
                  </a:p>
                  <a:p>
                    <a:pPr algn="ctr"/>
                    <a:endParaRPr lang="en-US" altLang="tr-TR" sz="14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41510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1764" y="403"/>
                    <a:ext cx="72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000" tIns="46800" rIns="90000" bIns="46800" anchor="ctr"/>
                  <a:lstStyle/>
                  <a:p>
                    <a:endParaRPr lang="tr-TR" sz="140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641511" name="Group 39"/>
              <p:cNvGrpSpPr>
                <a:grpSpLocks/>
              </p:cNvGrpSpPr>
              <p:nvPr/>
            </p:nvGrpSpPr>
            <p:grpSpPr bwMode="auto">
              <a:xfrm>
                <a:off x="2484" y="403"/>
                <a:ext cx="720" cy="403"/>
                <a:chOff x="2484" y="403"/>
                <a:chExt cx="720" cy="403"/>
              </a:xfrm>
            </p:grpSpPr>
            <p:sp>
              <p:nvSpPr>
                <p:cNvPr id="1641512" name="Rectangle 40"/>
                <p:cNvSpPr>
                  <a:spLocks noChangeArrowheads="1"/>
                </p:cNvSpPr>
                <p:nvPr/>
              </p:nvSpPr>
              <p:spPr bwMode="auto">
                <a:xfrm>
                  <a:off x="2484" y="403"/>
                  <a:ext cx="720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641513" name="Group 41"/>
                <p:cNvGrpSpPr>
                  <a:grpSpLocks/>
                </p:cNvGrpSpPr>
                <p:nvPr/>
              </p:nvGrpSpPr>
              <p:grpSpPr bwMode="auto">
                <a:xfrm>
                  <a:off x="2484" y="403"/>
                  <a:ext cx="720" cy="403"/>
                  <a:chOff x="2484" y="403"/>
                  <a:chExt cx="720" cy="403"/>
                </a:xfrm>
              </p:grpSpPr>
              <p:sp>
                <p:nvSpPr>
                  <p:cNvPr id="1641514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2527" y="403"/>
                    <a:ext cx="634" cy="403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/>
                  <a:lstStyle/>
                  <a:p>
                    <a:pPr algn="ctr"/>
                    <a:r>
                      <a:rPr lang="en-US" altLang="tr-TR" sz="140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 New Roman" panose="02020603050405020304" pitchFamily="18" charset="0"/>
                      </a:rPr>
                      <a:t>20%</a:t>
                    </a:r>
                  </a:p>
                  <a:p>
                    <a:pPr algn="ctr"/>
                    <a:endParaRPr lang="en-US" altLang="tr-TR" sz="14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41515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2484" y="403"/>
                    <a:ext cx="72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000" tIns="46800" rIns="90000" bIns="46800" anchor="ctr"/>
                  <a:lstStyle/>
                  <a:p>
                    <a:endParaRPr lang="tr-TR" sz="140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641516" name="Group 44"/>
              <p:cNvGrpSpPr>
                <a:grpSpLocks/>
              </p:cNvGrpSpPr>
              <p:nvPr/>
            </p:nvGrpSpPr>
            <p:grpSpPr bwMode="auto">
              <a:xfrm>
                <a:off x="0" y="806"/>
                <a:ext cx="1044" cy="403"/>
                <a:chOff x="0" y="806"/>
                <a:chExt cx="1044" cy="403"/>
              </a:xfrm>
            </p:grpSpPr>
            <p:sp>
              <p:nvSpPr>
                <p:cNvPr id="1641517" name="Rectangle 45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1044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641518" name="Group 46"/>
                <p:cNvGrpSpPr>
                  <a:grpSpLocks/>
                </p:cNvGrpSpPr>
                <p:nvPr/>
              </p:nvGrpSpPr>
              <p:grpSpPr bwMode="auto">
                <a:xfrm>
                  <a:off x="0" y="806"/>
                  <a:ext cx="1044" cy="403"/>
                  <a:chOff x="0" y="806"/>
                  <a:chExt cx="1044" cy="403"/>
                </a:xfrm>
              </p:grpSpPr>
              <p:sp>
                <p:nvSpPr>
                  <p:cNvPr id="1641519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806"/>
                    <a:ext cx="958" cy="403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/>
                  <a:lstStyle/>
                  <a:p>
                    <a:r>
                      <a:rPr lang="en-US" altLang="tr-TR" sz="140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 New Roman" panose="02020603050405020304" pitchFamily="18" charset="0"/>
                      </a:rPr>
                      <a:t>Scalar Variable</a:t>
                    </a:r>
                  </a:p>
                  <a:p>
                    <a:endParaRPr lang="en-US" altLang="tr-TR" sz="14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41520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806"/>
                    <a:ext cx="1044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000" tIns="46800" rIns="90000" bIns="46800" anchor="ctr"/>
                  <a:lstStyle/>
                  <a:p>
                    <a:endParaRPr lang="tr-TR" sz="140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641521" name="Group 49"/>
              <p:cNvGrpSpPr>
                <a:grpSpLocks/>
              </p:cNvGrpSpPr>
              <p:nvPr/>
            </p:nvGrpSpPr>
            <p:grpSpPr bwMode="auto">
              <a:xfrm>
                <a:off x="1044" y="806"/>
                <a:ext cx="720" cy="403"/>
                <a:chOff x="1044" y="806"/>
                <a:chExt cx="720" cy="403"/>
              </a:xfrm>
            </p:grpSpPr>
            <p:sp>
              <p:nvSpPr>
                <p:cNvPr id="1641522" name="Rectangle 50"/>
                <p:cNvSpPr>
                  <a:spLocks noChangeArrowheads="1"/>
                </p:cNvSpPr>
                <p:nvPr/>
              </p:nvSpPr>
              <p:spPr bwMode="auto">
                <a:xfrm>
                  <a:off x="1044" y="806"/>
                  <a:ext cx="720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641523" name="Group 51"/>
                <p:cNvGrpSpPr>
                  <a:grpSpLocks/>
                </p:cNvGrpSpPr>
                <p:nvPr/>
              </p:nvGrpSpPr>
              <p:grpSpPr bwMode="auto">
                <a:xfrm>
                  <a:off x="1044" y="806"/>
                  <a:ext cx="720" cy="403"/>
                  <a:chOff x="1044" y="806"/>
                  <a:chExt cx="720" cy="403"/>
                </a:xfrm>
              </p:grpSpPr>
              <p:sp>
                <p:nvSpPr>
                  <p:cNvPr id="1641524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806"/>
                    <a:ext cx="634" cy="403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/>
                  <a:lstStyle/>
                  <a:p>
                    <a:pPr algn="ctr"/>
                    <a:r>
                      <a:rPr lang="en-US" altLang="tr-TR" sz="140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 New Roman" panose="02020603050405020304" pitchFamily="18" charset="0"/>
                      </a:rPr>
                      <a:t>58%</a:t>
                    </a:r>
                  </a:p>
                  <a:p>
                    <a:pPr algn="ctr"/>
                    <a:endParaRPr lang="en-US" altLang="tr-TR" sz="14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41525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1044" y="806"/>
                    <a:ext cx="72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000" tIns="46800" rIns="90000" bIns="46800" anchor="ctr"/>
                  <a:lstStyle/>
                  <a:p>
                    <a:endParaRPr lang="tr-TR" sz="140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641526" name="Group 54"/>
              <p:cNvGrpSpPr>
                <a:grpSpLocks/>
              </p:cNvGrpSpPr>
              <p:nvPr/>
            </p:nvGrpSpPr>
            <p:grpSpPr bwMode="auto">
              <a:xfrm>
                <a:off x="1764" y="806"/>
                <a:ext cx="720" cy="403"/>
                <a:chOff x="1764" y="806"/>
                <a:chExt cx="720" cy="403"/>
              </a:xfrm>
            </p:grpSpPr>
            <p:sp>
              <p:nvSpPr>
                <p:cNvPr id="1641527" name="Rectangle 55"/>
                <p:cNvSpPr>
                  <a:spLocks noChangeArrowheads="1"/>
                </p:cNvSpPr>
                <p:nvPr/>
              </p:nvSpPr>
              <p:spPr bwMode="auto">
                <a:xfrm>
                  <a:off x="1764" y="806"/>
                  <a:ext cx="720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641528" name="Group 56"/>
                <p:cNvGrpSpPr>
                  <a:grpSpLocks/>
                </p:cNvGrpSpPr>
                <p:nvPr/>
              </p:nvGrpSpPr>
              <p:grpSpPr bwMode="auto">
                <a:xfrm>
                  <a:off x="1764" y="806"/>
                  <a:ext cx="720" cy="403"/>
                  <a:chOff x="1764" y="806"/>
                  <a:chExt cx="720" cy="403"/>
                </a:xfrm>
              </p:grpSpPr>
              <p:sp>
                <p:nvSpPr>
                  <p:cNvPr id="1641529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1807" y="806"/>
                    <a:ext cx="634" cy="403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/>
                  <a:lstStyle/>
                  <a:p>
                    <a:pPr algn="ctr"/>
                    <a:r>
                      <a:rPr lang="en-US" altLang="tr-TR" sz="140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 New Roman" panose="02020603050405020304" pitchFamily="18" charset="0"/>
                      </a:rPr>
                      <a:t>53%</a:t>
                    </a:r>
                  </a:p>
                  <a:p>
                    <a:pPr algn="ctr"/>
                    <a:endParaRPr lang="en-US" altLang="tr-TR" sz="14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41530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1764" y="806"/>
                    <a:ext cx="72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000" tIns="46800" rIns="90000" bIns="46800" anchor="ctr"/>
                  <a:lstStyle/>
                  <a:p>
                    <a:endParaRPr lang="tr-TR" sz="140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641531" name="Group 59"/>
              <p:cNvGrpSpPr>
                <a:grpSpLocks/>
              </p:cNvGrpSpPr>
              <p:nvPr/>
            </p:nvGrpSpPr>
            <p:grpSpPr bwMode="auto">
              <a:xfrm>
                <a:off x="2484" y="806"/>
                <a:ext cx="720" cy="403"/>
                <a:chOff x="2484" y="806"/>
                <a:chExt cx="720" cy="403"/>
              </a:xfrm>
            </p:grpSpPr>
            <p:sp>
              <p:nvSpPr>
                <p:cNvPr id="1641532" name="Rectangle 60"/>
                <p:cNvSpPr>
                  <a:spLocks noChangeArrowheads="1"/>
                </p:cNvSpPr>
                <p:nvPr/>
              </p:nvSpPr>
              <p:spPr bwMode="auto">
                <a:xfrm>
                  <a:off x="2484" y="806"/>
                  <a:ext cx="720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641533" name="Group 61"/>
                <p:cNvGrpSpPr>
                  <a:grpSpLocks/>
                </p:cNvGrpSpPr>
                <p:nvPr/>
              </p:nvGrpSpPr>
              <p:grpSpPr bwMode="auto">
                <a:xfrm>
                  <a:off x="2484" y="806"/>
                  <a:ext cx="720" cy="403"/>
                  <a:chOff x="2484" y="806"/>
                  <a:chExt cx="720" cy="403"/>
                </a:xfrm>
              </p:grpSpPr>
              <p:sp>
                <p:nvSpPr>
                  <p:cNvPr id="1641534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2527" y="806"/>
                    <a:ext cx="634" cy="403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/>
                  <a:lstStyle/>
                  <a:p>
                    <a:pPr algn="ctr"/>
                    <a:r>
                      <a:rPr lang="en-US" altLang="tr-TR" sz="140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 New Roman" panose="02020603050405020304" pitchFamily="18" charset="0"/>
                      </a:rPr>
                      <a:t>55%</a:t>
                    </a:r>
                  </a:p>
                  <a:p>
                    <a:pPr algn="ctr"/>
                    <a:endParaRPr lang="en-US" altLang="tr-TR" sz="14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41535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2484" y="806"/>
                    <a:ext cx="72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000" tIns="46800" rIns="90000" bIns="46800" anchor="ctr"/>
                  <a:lstStyle/>
                  <a:p>
                    <a:endParaRPr lang="tr-TR" sz="140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641536" name="Group 64"/>
              <p:cNvGrpSpPr>
                <a:grpSpLocks/>
              </p:cNvGrpSpPr>
              <p:nvPr/>
            </p:nvGrpSpPr>
            <p:grpSpPr bwMode="auto">
              <a:xfrm>
                <a:off x="0" y="1209"/>
                <a:ext cx="1044" cy="403"/>
                <a:chOff x="0" y="1209"/>
                <a:chExt cx="1044" cy="403"/>
              </a:xfrm>
            </p:grpSpPr>
            <p:sp>
              <p:nvSpPr>
                <p:cNvPr id="1641537" name="Rectangle 65"/>
                <p:cNvSpPr>
                  <a:spLocks noChangeArrowheads="1"/>
                </p:cNvSpPr>
                <p:nvPr/>
              </p:nvSpPr>
              <p:spPr bwMode="auto">
                <a:xfrm>
                  <a:off x="0" y="1209"/>
                  <a:ext cx="1044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641538" name="Group 66"/>
                <p:cNvGrpSpPr>
                  <a:grpSpLocks/>
                </p:cNvGrpSpPr>
                <p:nvPr/>
              </p:nvGrpSpPr>
              <p:grpSpPr bwMode="auto">
                <a:xfrm>
                  <a:off x="0" y="1209"/>
                  <a:ext cx="1044" cy="403"/>
                  <a:chOff x="0" y="1209"/>
                  <a:chExt cx="1044" cy="403"/>
                </a:xfrm>
              </p:grpSpPr>
              <p:sp>
                <p:nvSpPr>
                  <p:cNvPr id="1641539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1209"/>
                    <a:ext cx="958" cy="403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/>
                  <a:lstStyle/>
                  <a:p>
                    <a:r>
                      <a:rPr lang="en-US" altLang="tr-TR" sz="140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 New Roman" panose="02020603050405020304" pitchFamily="18" charset="0"/>
                      </a:rPr>
                      <a:t>Array/Structure</a:t>
                    </a:r>
                  </a:p>
                  <a:p>
                    <a:endParaRPr lang="en-US" altLang="tr-TR" sz="14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41540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209"/>
                    <a:ext cx="1044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000" tIns="46800" rIns="90000" bIns="46800" anchor="ctr"/>
                  <a:lstStyle/>
                  <a:p>
                    <a:endParaRPr lang="tr-TR" sz="140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641541" name="Group 69"/>
              <p:cNvGrpSpPr>
                <a:grpSpLocks/>
              </p:cNvGrpSpPr>
              <p:nvPr/>
            </p:nvGrpSpPr>
            <p:grpSpPr bwMode="auto">
              <a:xfrm>
                <a:off x="1044" y="1209"/>
                <a:ext cx="720" cy="403"/>
                <a:chOff x="1044" y="1209"/>
                <a:chExt cx="720" cy="403"/>
              </a:xfrm>
            </p:grpSpPr>
            <p:sp>
              <p:nvSpPr>
                <p:cNvPr id="1641542" name="Rectangle 70"/>
                <p:cNvSpPr>
                  <a:spLocks noChangeArrowheads="1"/>
                </p:cNvSpPr>
                <p:nvPr/>
              </p:nvSpPr>
              <p:spPr bwMode="auto">
                <a:xfrm>
                  <a:off x="1044" y="1209"/>
                  <a:ext cx="720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641543" name="Group 71"/>
                <p:cNvGrpSpPr>
                  <a:grpSpLocks/>
                </p:cNvGrpSpPr>
                <p:nvPr/>
              </p:nvGrpSpPr>
              <p:grpSpPr bwMode="auto">
                <a:xfrm>
                  <a:off x="1044" y="1209"/>
                  <a:ext cx="720" cy="403"/>
                  <a:chOff x="1044" y="1209"/>
                  <a:chExt cx="720" cy="403"/>
                </a:xfrm>
              </p:grpSpPr>
              <p:sp>
                <p:nvSpPr>
                  <p:cNvPr id="1641544" name="Rectangle 72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209"/>
                    <a:ext cx="634" cy="403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/>
                  <a:lstStyle/>
                  <a:p>
                    <a:pPr algn="ctr"/>
                    <a:r>
                      <a:rPr lang="en-US" altLang="tr-TR" sz="140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 New Roman" panose="02020603050405020304" pitchFamily="18" charset="0"/>
                      </a:rPr>
                      <a:t>26%</a:t>
                    </a:r>
                  </a:p>
                  <a:p>
                    <a:pPr algn="ctr"/>
                    <a:endParaRPr lang="en-US" altLang="tr-TR" sz="14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41545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1044" y="1209"/>
                    <a:ext cx="72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000" tIns="46800" rIns="90000" bIns="46800" anchor="ctr"/>
                  <a:lstStyle/>
                  <a:p>
                    <a:endParaRPr lang="tr-TR" sz="140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641546" name="Group 74"/>
              <p:cNvGrpSpPr>
                <a:grpSpLocks/>
              </p:cNvGrpSpPr>
              <p:nvPr/>
            </p:nvGrpSpPr>
            <p:grpSpPr bwMode="auto">
              <a:xfrm>
                <a:off x="1764" y="1209"/>
                <a:ext cx="720" cy="403"/>
                <a:chOff x="1764" y="1209"/>
                <a:chExt cx="720" cy="403"/>
              </a:xfrm>
            </p:grpSpPr>
            <p:sp>
              <p:nvSpPr>
                <p:cNvPr id="1641547" name="Rectangle 75"/>
                <p:cNvSpPr>
                  <a:spLocks noChangeArrowheads="1"/>
                </p:cNvSpPr>
                <p:nvPr/>
              </p:nvSpPr>
              <p:spPr bwMode="auto">
                <a:xfrm>
                  <a:off x="1764" y="1209"/>
                  <a:ext cx="720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641548" name="Group 76"/>
                <p:cNvGrpSpPr>
                  <a:grpSpLocks/>
                </p:cNvGrpSpPr>
                <p:nvPr/>
              </p:nvGrpSpPr>
              <p:grpSpPr bwMode="auto">
                <a:xfrm>
                  <a:off x="1764" y="1209"/>
                  <a:ext cx="720" cy="403"/>
                  <a:chOff x="1764" y="1209"/>
                  <a:chExt cx="720" cy="403"/>
                </a:xfrm>
              </p:grpSpPr>
              <p:sp>
                <p:nvSpPr>
                  <p:cNvPr id="1641549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1807" y="1209"/>
                    <a:ext cx="634" cy="403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/>
                  <a:lstStyle/>
                  <a:p>
                    <a:pPr algn="ctr"/>
                    <a:r>
                      <a:rPr lang="en-US" altLang="tr-TR" sz="140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 New Roman" panose="02020603050405020304" pitchFamily="18" charset="0"/>
                      </a:rPr>
                      <a:t>24%</a:t>
                    </a:r>
                  </a:p>
                  <a:p>
                    <a:pPr algn="ctr"/>
                    <a:endParaRPr lang="en-US" altLang="tr-TR" sz="14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41550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1764" y="1209"/>
                    <a:ext cx="72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000" tIns="46800" rIns="90000" bIns="46800" anchor="ctr"/>
                  <a:lstStyle/>
                  <a:p>
                    <a:endParaRPr lang="tr-TR" sz="140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641551" name="Group 79"/>
              <p:cNvGrpSpPr>
                <a:grpSpLocks/>
              </p:cNvGrpSpPr>
              <p:nvPr/>
            </p:nvGrpSpPr>
            <p:grpSpPr bwMode="auto">
              <a:xfrm>
                <a:off x="2484" y="1209"/>
                <a:ext cx="720" cy="403"/>
                <a:chOff x="2484" y="1209"/>
                <a:chExt cx="720" cy="403"/>
              </a:xfrm>
            </p:grpSpPr>
            <p:sp>
              <p:nvSpPr>
                <p:cNvPr id="1641552" name="Rectangle 80"/>
                <p:cNvSpPr>
                  <a:spLocks noChangeArrowheads="1"/>
                </p:cNvSpPr>
                <p:nvPr/>
              </p:nvSpPr>
              <p:spPr bwMode="auto">
                <a:xfrm>
                  <a:off x="2484" y="1209"/>
                  <a:ext cx="720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 sz="140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641553" name="Group 81"/>
                <p:cNvGrpSpPr>
                  <a:grpSpLocks/>
                </p:cNvGrpSpPr>
                <p:nvPr/>
              </p:nvGrpSpPr>
              <p:grpSpPr bwMode="auto">
                <a:xfrm>
                  <a:off x="2484" y="1209"/>
                  <a:ext cx="720" cy="403"/>
                  <a:chOff x="2484" y="1209"/>
                  <a:chExt cx="720" cy="403"/>
                </a:xfrm>
              </p:grpSpPr>
              <p:sp>
                <p:nvSpPr>
                  <p:cNvPr id="1641554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2527" y="1209"/>
                    <a:ext cx="634" cy="403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/>
                  <a:lstStyle/>
                  <a:p>
                    <a:pPr algn="ctr"/>
                    <a:r>
                      <a:rPr lang="en-US" altLang="tr-TR" sz="140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 New Roman" panose="02020603050405020304" pitchFamily="18" charset="0"/>
                      </a:rPr>
                      <a:t>25%</a:t>
                    </a:r>
                  </a:p>
                  <a:p>
                    <a:pPr algn="ctr"/>
                    <a:endParaRPr lang="en-US" altLang="tr-TR" sz="14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41555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2484" y="1209"/>
                    <a:ext cx="72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000" tIns="46800" rIns="90000" bIns="46800" anchor="ctr"/>
                  <a:lstStyle/>
                  <a:p>
                    <a:endParaRPr lang="tr-TR" sz="140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</p:grpSp>
        <p:sp>
          <p:nvSpPr>
            <p:cNvPr id="1641556" name="Rectangle 84"/>
            <p:cNvSpPr>
              <a:spLocks noChangeArrowheads="1"/>
            </p:cNvSpPr>
            <p:nvPr/>
          </p:nvSpPr>
          <p:spPr bwMode="auto">
            <a:xfrm>
              <a:off x="-3" y="-3"/>
              <a:ext cx="3210" cy="1618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tr-TR" sz="1400">
                <a:solidFill>
                  <a:schemeClr val="tx1"/>
                </a:solidFill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12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84167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4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4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641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41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41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41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41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41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41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47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Implications</a:t>
            </a:r>
          </a:p>
        </p:txBody>
      </p:sp>
      <p:sp>
        <p:nvSpPr>
          <p:cNvPr id="164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/>
              <a:t>Best support is given by optimising most used  and most time consuming features</a:t>
            </a:r>
          </a:p>
          <a:p>
            <a:r>
              <a:rPr lang="en-GB" altLang="tr-TR"/>
              <a:t>Large number of registers</a:t>
            </a:r>
          </a:p>
          <a:p>
            <a:pPr lvl="1"/>
            <a:r>
              <a:rPr lang="en-GB" altLang="tr-TR"/>
              <a:t>Operand referencing</a:t>
            </a:r>
          </a:p>
          <a:p>
            <a:r>
              <a:rPr lang="en-GB" altLang="tr-TR"/>
              <a:t>Careful design of pipelines</a:t>
            </a:r>
          </a:p>
          <a:p>
            <a:pPr lvl="1"/>
            <a:r>
              <a:rPr lang="en-GB" altLang="tr-TR"/>
              <a:t>Branch prediction etc.</a:t>
            </a:r>
          </a:p>
          <a:p>
            <a:r>
              <a:rPr lang="en-GB" altLang="tr-TR"/>
              <a:t>Simplified (reduced) instruction set</a:t>
            </a:r>
          </a:p>
          <a:p>
            <a:endParaRPr lang="en-GB" alt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13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955275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4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4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45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45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45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45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45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45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45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45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45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45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45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45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45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45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45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557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Large Register File</a:t>
            </a:r>
          </a:p>
        </p:txBody>
      </p:sp>
      <p:sp>
        <p:nvSpPr>
          <p:cNvPr id="164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 dirty="0"/>
              <a:t>Software solution</a:t>
            </a:r>
          </a:p>
          <a:p>
            <a:pPr lvl="1"/>
            <a:r>
              <a:rPr lang="en-GB" altLang="tr-TR" dirty="0"/>
              <a:t>Require compiler to allocate registers</a:t>
            </a:r>
          </a:p>
          <a:p>
            <a:pPr lvl="1"/>
            <a:r>
              <a:rPr lang="en-GB" altLang="tr-TR" dirty="0"/>
              <a:t>Allocate based on most used variables in a given time</a:t>
            </a:r>
          </a:p>
          <a:p>
            <a:pPr lvl="1"/>
            <a:r>
              <a:rPr lang="en-GB" altLang="tr-TR" dirty="0"/>
              <a:t>Requires sophisticated program analysis</a:t>
            </a:r>
          </a:p>
          <a:p>
            <a:r>
              <a:rPr lang="en-GB" altLang="tr-TR" dirty="0"/>
              <a:t>Hardware solution</a:t>
            </a:r>
          </a:p>
          <a:p>
            <a:pPr lvl="1"/>
            <a:r>
              <a:rPr lang="en-GB" altLang="tr-TR" dirty="0"/>
              <a:t>Have more registers</a:t>
            </a:r>
          </a:p>
          <a:p>
            <a:pPr lvl="1"/>
            <a:r>
              <a:rPr lang="en-GB" altLang="tr-TR" dirty="0"/>
              <a:t>Thus more variables will be in registers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14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39860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4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4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4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4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4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4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4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4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4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4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4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47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47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47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47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47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47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47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47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47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761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Registers for Local Variables</a:t>
            </a:r>
            <a:endParaRPr lang="en-GB" altLang="tr-TR" sz="3200"/>
          </a:p>
        </p:txBody>
      </p:sp>
      <p:sp>
        <p:nvSpPr>
          <p:cNvPr id="164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 dirty="0"/>
              <a:t>Store local scalar variables in registers</a:t>
            </a:r>
          </a:p>
          <a:p>
            <a:r>
              <a:rPr lang="en-GB" altLang="tr-TR" dirty="0"/>
              <a:t>Reduces memory access</a:t>
            </a:r>
          </a:p>
          <a:p>
            <a:r>
              <a:rPr lang="en-GB" altLang="tr-TR" dirty="0"/>
              <a:t>Every procedure (function) call changes locality</a:t>
            </a:r>
          </a:p>
          <a:p>
            <a:r>
              <a:rPr lang="en-GB" altLang="tr-TR" dirty="0"/>
              <a:t>Parameters must be passed</a:t>
            </a:r>
          </a:p>
          <a:p>
            <a:r>
              <a:rPr lang="en-GB" altLang="tr-TR" dirty="0"/>
              <a:t>Results must be returned</a:t>
            </a:r>
          </a:p>
          <a:p>
            <a:r>
              <a:rPr lang="en-GB" altLang="tr-TR" dirty="0"/>
              <a:t>Variables from calling programs must be restored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15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63950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4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4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4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4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4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4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4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4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4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4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4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4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4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4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49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49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49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966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Global Variables</a:t>
            </a:r>
          </a:p>
        </p:txBody>
      </p:sp>
      <p:sp>
        <p:nvSpPr>
          <p:cNvPr id="165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dirty="0" err="1" smtClean="0"/>
              <a:t>There</a:t>
            </a:r>
            <a:r>
              <a:rPr lang="tr-TR" altLang="tr-TR" dirty="0" smtClean="0"/>
              <a:t> </a:t>
            </a:r>
            <a:r>
              <a:rPr lang="tr-TR" altLang="tr-TR" dirty="0" err="1"/>
              <a:t>are</a:t>
            </a:r>
            <a:r>
              <a:rPr lang="tr-TR" altLang="tr-TR" dirty="0"/>
              <a:t> </a:t>
            </a:r>
            <a:r>
              <a:rPr lang="tr-TR" altLang="tr-TR" dirty="0" err="1"/>
              <a:t>two</a:t>
            </a:r>
            <a:r>
              <a:rPr lang="tr-TR" altLang="tr-TR" dirty="0"/>
              <a:t> </a:t>
            </a:r>
            <a:r>
              <a:rPr lang="tr-TR" altLang="tr-TR" dirty="0" err="1"/>
              <a:t>options</a:t>
            </a:r>
            <a:r>
              <a:rPr lang="tr-TR" altLang="tr-TR" dirty="0"/>
              <a:t> </a:t>
            </a:r>
            <a:r>
              <a:rPr lang="tr-TR" altLang="tr-TR" dirty="0" err="1"/>
              <a:t>for</a:t>
            </a:r>
            <a:r>
              <a:rPr lang="tr-TR" altLang="tr-TR" dirty="0"/>
              <a:t> </a:t>
            </a:r>
            <a:r>
              <a:rPr lang="tr-TR" altLang="tr-TR" dirty="0" err="1"/>
              <a:t>storing</a:t>
            </a:r>
            <a:r>
              <a:rPr lang="tr-TR" altLang="tr-TR" dirty="0"/>
              <a:t> </a:t>
            </a:r>
            <a:r>
              <a:rPr lang="tr-TR" altLang="tr-TR" dirty="0" err="1"/>
              <a:t>variables</a:t>
            </a:r>
            <a:r>
              <a:rPr lang="tr-TR" altLang="tr-TR" dirty="0"/>
              <a:t> </a:t>
            </a:r>
            <a:r>
              <a:rPr lang="tr-TR" altLang="tr-TR" dirty="0" err="1"/>
              <a:t>declared</a:t>
            </a:r>
            <a:r>
              <a:rPr lang="tr-TR" altLang="tr-TR" dirty="0"/>
              <a:t> as global in an HLL:</a:t>
            </a:r>
          </a:p>
          <a:p>
            <a:pPr lvl="1"/>
            <a:r>
              <a:rPr lang="en-GB" altLang="tr-TR" dirty="0"/>
              <a:t>Allocated by the compiler to memory</a:t>
            </a:r>
            <a:endParaRPr lang="tr-TR" altLang="tr-TR" dirty="0"/>
          </a:p>
          <a:p>
            <a:pPr lvl="2"/>
            <a:r>
              <a:rPr lang="tr-TR" altLang="tr-TR" dirty="0" err="1"/>
              <a:t>Instructions</a:t>
            </a:r>
            <a:r>
              <a:rPr lang="tr-TR" altLang="tr-TR" dirty="0"/>
              <a:t> </a:t>
            </a:r>
            <a:r>
              <a:rPr lang="tr-TR" altLang="tr-TR" dirty="0" err="1"/>
              <a:t>will</a:t>
            </a:r>
            <a:r>
              <a:rPr lang="tr-TR" altLang="tr-TR" dirty="0"/>
              <a:t> </a:t>
            </a:r>
            <a:r>
              <a:rPr lang="tr-TR" altLang="tr-TR" dirty="0" err="1"/>
              <a:t>use</a:t>
            </a:r>
            <a:r>
              <a:rPr lang="tr-TR" altLang="tr-TR" dirty="0"/>
              <a:t> </a:t>
            </a:r>
            <a:r>
              <a:rPr lang="tr-TR" altLang="tr-TR" dirty="0" err="1"/>
              <a:t>memory-reference</a:t>
            </a:r>
            <a:r>
              <a:rPr lang="tr-TR" altLang="tr-TR" dirty="0"/>
              <a:t> </a:t>
            </a:r>
            <a:r>
              <a:rPr lang="tr-TR" altLang="tr-TR" dirty="0" err="1"/>
              <a:t>operands</a:t>
            </a:r>
            <a:endParaRPr lang="en-GB" altLang="tr-TR" dirty="0"/>
          </a:p>
          <a:p>
            <a:pPr lvl="2"/>
            <a:r>
              <a:rPr lang="en-GB" altLang="tr-TR" dirty="0"/>
              <a:t>Inefficient for frequently accessed variables</a:t>
            </a:r>
          </a:p>
          <a:p>
            <a:pPr lvl="1"/>
            <a:r>
              <a:rPr lang="tr-TR" altLang="tr-TR" dirty="0"/>
              <a:t>H</a:t>
            </a:r>
            <a:r>
              <a:rPr lang="en-GB" altLang="tr-TR" dirty="0" err="1"/>
              <a:t>ave</a:t>
            </a:r>
            <a:r>
              <a:rPr lang="en-GB" altLang="tr-TR" dirty="0"/>
              <a:t> a set of registers for global variables</a:t>
            </a:r>
            <a:endParaRPr lang="tr-TR" altLang="tr-TR" dirty="0"/>
          </a:p>
          <a:p>
            <a:pPr lvl="2"/>
            <a:r>
              <a:rPr lang="tr-TR" altLang="tr-TR" dirty="0" err="1"/>
              <a:t>Fixed</a:t>
            </a:r>
            <a:r>
              <a:rPr lang="tr-TR" altLang="tr-TR" dirty="0"/>
              <a:t> in </a:t>
            </a:r>
            <a:r>
              <a:rPr lang="tr-TR" altLang="tr-TR" dirty="0" err="1"/>
              <a:t>number</a:t>
            </a:r>
            <a:r>
              <a:rPr lang="tr-TR" altLang="tr-TR" dirty="0"/>
              <a:t> </a:t>
            </a:r>
          </a:p>
          <a:p>
            <a:pPr lvl="2"/>
            <a:r>
              <a:rPr lang="tr-TR" altLang="tr-TR" dirty="0" err="1"/>
              <a:t>Available</a:t>
            </a:r>
            <a:r>
              <a:rPr lang="tr-TR" altLang="tr-TR" dirty="0"/>
              <a:t> </a:t>
            </a:r>
            <a:r>
              <a:rPr lang="tr-TR" altLang="tr-TR" dirty="0" err="1"/>
              <a:t>to</a:t>
            </a:r>
            <a:r>
              <a:rPr lang="tr-TR" altLang="tr-TR" dirty="0"/>
              <a:t> </a:t>
            </a:r>
            <a:r>
              <a:rPr lang="tr-TR" altLang="tr-TR" dirty="0" err="1"/>
              <a:t>all</a:t>
            </a:r>
            <a:r>
              <a:rPr lang="tr-TR" altLang="tr-TR" dirty="0"/>
              <a:t> </a:t>
            </a:r>
            <a:r>
              <a:rPr lang="tr-TR" altLang="tr-TR" dirty="0" err="1"/>
              <a:t>procedures</a:t>
            </a:r>
            <a:endParaRPr lang="tr-TR" altLang="tr-TR" dirty="0"/>
          </a:p>
          <a:p>
            <a:pPr lvl="2"/>
            <a:r>
              <a:rPr lang="tr-TR" altLang="tr-TR" dirty="0" err="1"/>
              <a:t>Increased</a:t>
            </a:r>
            <a:r>
              <a:rPr lang="tr-TR" altLang="tr-TR" dirty="0"/>
              <a:t> hardware </a:t>
            </a:r>
            <a:r>
              <a:rPr lang="tr-TR" altLang="tr-TR" dirty="0" err="1"/>
              <a:t>burden</a:t>
            </a:r>
            <a:endParaRPr lang="tr-TR" altLang="tr-TR" dirty="0"/>
          </a:p>
          <a:p>
            <a:pPr lvl="2"/>
            <a:r>
              <a:rPr lang="tr-TR" altLang="tr-TR" dirty="0"/>
              <a:t>Compiler </a:t>
            </a:r>
            <a:r>
              <a:rPr lang="tr-TR" altLang="tr-TR" dirty="0" err="1"/>
              <a:t>must</a:t>
            </a:r>
            <a:r>
              <a:rPr lang="tr-TR" altLang="tr-TR" dirty="0"/>
              <a:t> </a:t>
            </a:r>
            <a:r>
              <a:rPr lang="tr-TR" altLang="tr-TR" dirty="0" err="1"/>
              <a:t>decide</a:t>
            </a:r>
            <a:r>
              <a:rPr lang="tr-TR" altLang="tr-TR" dirty="0"/>
              <a:t> </a:t>
            </a:r>
            <a:r>
              <a:rPr lang="tr-TR" altLang="tr-TR" dirty="0" err="1"/>
              <a:t>which</a:t>
            </a:r>
            <a:r>
              <a:rPr lang="tr-TR" altLang="tr-TR" dirty="0"/>
              <a:t> global </a:t>
            </a:r>
            <a:r>
              <a:rPr lang="tr-TR" altLang="tr-TR" dirty="0" err="1"/>
              <a:t>variables</a:t>
            </a:r>
            <a:r>
              <a:rPr lang="tr-TR" altLang="tr-TR" dirty="0"/>
              <a:t> </a:t>
            </a:r>
            <a:r>
              <a:rPr lang="tr-TR" altLang="tr-TR" dirty="0" err="1"/>
              <a:t>should</a:t>
            </a:r>
            <a:r>
              <a:rPr lang="tr-TR" altLang="tr-TR" dirty="0"/>
              <a:t> be </a:t>
            </a:r>
            <a:r>
              <a:rPr lang="tr-TR" altLang="tr-TR" dirty="0" err="1"/>
              <a:t>assigned</a:t>
            </a:r>
            <a:r>
              <a:rPr lang="tr-TR" altLang="tr-TR" dirty="0"/>
              <a:t> </a:t>
            </a:r>
            <a:r>
              <a:rPr lang="tr-TR" altLang="tr-TR" dirty="0" err="1"/>
              <a:t>to</a:t>
            </a:r>
            <a:r>
              <a:rPr lang="tr-TR" altLang="tr-TR" dirty="0"/>
              <a:t> </a:t>
            </a:r>
            <a:r>
              <a:rPr lang="tr-TR" altLang="tr-TR" dirty="0" err="1"/>
              <a:t>registers</a:t>
            </a:r>
            <a:endParaRPr lang="en-GB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16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95345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5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5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5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59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59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59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59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59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59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59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59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59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59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59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59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59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59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59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59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59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59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59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59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59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59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59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59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90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Registers v Cache</a:t>
            </a:r>
          </a:p>
        </p:txBody>
      </p:sp>
      <p:grpSp>
        <p:nvGrpSpPr>
          <p:cNvPr id="1661955" name="Group 3"/>
          <p:cNvGrpSpPr>
            <a:grpSpLocks/>
          </p:cNvGrpSpPr>
          <p:nvPr/>
        </p:nvGrpSpPr>
        <p:grpSpPr bwMode="auto">
          <a:xfrm>
            <a:off x="1115616" y="1284288"/>
            <a:ext cx="7265987" cy="3505200"/>
            <a:chOff x="-3" y="-3"/>
            <a:chExt cx="3346" cy="2539"/>
          </a:xfrm>
        </p:grpSpPr>
        <p:grpSp>
          <p:nvGrpSpPr>
            <p:cNvPr id="1661956" name="Group 4"/>
            <p:cNvGrpSpPr>
              <a:grpSpLocks/>
            </p:cNvGrpSpPr>
            <p:nvPr/>
          </p:nvGrpSpPr>
          <p:grpSpPr bwMode="auto">
            <a:xfrm>
              <a:off x="0" y="0"/>
              <a:ext cx="3340" cy="2533"/>
              <a:chOff x="0" y="0"/>
              <a:chExt cx="3340" cy="2533"/>
            </a:xfrm>
          </p:grpSpPr>
          <p:grpSp>
            <p:nvGrpSpPr>
              <p:cNvPr id="1661957" name="Group 5"/>
              <p:cNvGrpSpPr>
                <a:grpSpLocks/>
              </p:cNvGrpSpPr>
              <p:nvPr/>
            </p:nvGrpSpPr>
            <p:grpSpPr bwMode="auto">
              <a:xfrm>
                <a:off x="0" y="0"/>
                <a:ext cx="1670" cy="403"/>
                <a:chOff x="0" y="0"/>
                <a:chExt cx="1670" cy="403"/>
              </a:xfrm>
            </p:grpSpPr>
            <p:sp>
              <p:nvSpPr>
                <p:cNvPr id="1661958" name="Rectangle 6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70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661959" name="Group 7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670" cy="403"/>
                  <a:chOff x="0" y="0"/>
                  <a:chExt cx="1670" cy="403"/>
                </a:xfrm>
              </p:grpSpPr>
              <p:sp>
                <p:nvSpPr>
                  <p:cNvPr id="1661960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0"/>
                    <a:ext cx="1584" cy="403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/>
                  <a:lstStyle/>
                  <a:p>
                    <a:pPr algn="ctr"/>
                    <a:r>
                      <a:rPr lang="en-US" altLang="tr-TR" b="1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 New Roman" panose="02020603050405020304" pitchFamily="18" charset="0"/>
                      </a:rPr>
                      <a:t>Large Register File</a:t>
                    </a:r>
                    <a:endParaRPr lang="en-US" altLang="tr-TR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 algn="ctr"/>
                    <a:endParaRPr lang="en-US" altLang="tr-TR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61961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67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000" tIns="46800" rIns="90000" bIns="46800" anchor="ctr"/>
                  <a:lstStyle/>
                  <a:p>
                    <a:endParaRPr lang="tr-TR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661962" name="Group 10"/>
              <p:cNvGrpSpPr>
                <a:grpSpLocks/>
              </p:cNvGrpSpPr>
              <p:nvPr/>
            </p:nvGrpSpPr>
            <p:grpSpPr bwMode="auto">
              <a:xfrm>
                <a:off x="1670" y="0"/>
                <a:ext cx="1670" cy="403"/>
                <a:chOff x="1670" y="0"/>
                <a:chExt cx="1670" cy="403"/>
              </a:xfrm>
            </p:grpSpPr>
            <p:sp>
              <p:nvSpPr>
                <p:cNvPr id="1661963" name="Rectangle 11"/>
                <p:cNvSpPr>
                  <a:spLocks noChangeArrowheads="1"/>
                </p:cNvSpPr>
                <p:nvPr/>
              </p:nvSpPr>
              <p:spPr bwMode="auto">
                <a:xfrm>
                  <a:off x="1670" y="0"/>
                  <a:ext cx="1670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661964" name="Group 12"/>
                <p:cNvGrpSpPr>
                  <a:grpSpLocks/>
                </p:cNvGrpSpPr>
                <p:nvPr/>
              </p:nvGrpSpPr>
              <p:grpSpPr bwMode="auto">
                <a:xfrm>
                  <a:off x="1670" y="0"/>
                  <a:ext cx="1670" cy="403"/>
                  <a:chOff x="1670" y="0"/>
                  <a:chExt cx="1670" cy="403"/>
                </a:xfrm>
              </p:grpSpPr>
              <p:sp>
                <p:nvSpPr>
                  <p:cNvPr id="1661965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1713" y="0"/>
                    <a:ext cx="1584" cy="403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/>
                  <a:lstStyle/>
                  <a:p>
                    <a:pPr algn="ctr"/>
                    <a:r>
                      <a:rPr lang="en-US" altLang="tr-TR" b="1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 New Roman" panose="02020603050405020304" pitchFamily="18" charset="0"/>
                      </a:rPr>
                      <a:t>Cache</a:t>
                    </a:r>
                    <a:endParaRPr lang="en-US" altLang="tr-TR">
                      <a:solidFill>
                        <a:schemeClr val="tx1"/>
                      </a:solidFill>
                      <a:latin typeface="Times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 algn="ctr"/>
                    <a:endParaRPr lang="en-US" altLang="tr-TR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61966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1670" y="0"/>
                    <a:ext cx="167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000" tIns="46800" rIns="90000" bIns="46800" anchor="ctr"/>
                  <a:lstStyle/>
                  <a:p>
                    <a:endParaRPr lang="tr-TR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661967" name="Group 15"/>
              <p:cNvGrpSpPr>
                <a:grpSpLocks/>
              </p:cNvGrpSpPr>
              <p:nvPr/>
            </p:nvGrpSpPr>
            <p:grpSpPr bwMode="auto">
              <a:xfrm>
                <a:off x="0" y="403"/>
                <a:ext cx="1670" cy="403"/>
                <a:chOff x="0" y="403"/>
                <a:chExt cx="1670" cy="403"/>
              </a:xfrm>
            </p:grpSpPr>
            <p:sp>
              <p:nvSpPr>
                <p:cNvPr id="1661968" name="Rectangle 16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670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661969" name="Group 17"/>
                <p:cNvGrpSpPr>
                  <a:grpSpLocks/>
                </p:cNvGrpSpPr>
                <p:nvPr/>
              </p:nvGrpSpPr>
              <p:grpSpPr bwMode="auto">
                <a:xfrm>
                  <a:off x="0" y="403"/>
                  <a:ext cx="1670" cy="403"/>
                  <a:chOff x="0" y="403"/>
                  <a:chExt cx="1670" cy="403"/>
                </a:xfrm>
              </p:grpSpPr>
              <p:sp>
                <p:nvSpPr>
                  <p:cNvPr id="1661970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403"/>
                    <a:ext cx="1584" cy="403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/>
                  <a:lstStyle/>
                  <a:p>
                    <a:r>
                      <a:rPr lang="en-US" altLang="tr-TR" sz="180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 New Roman" panose="02020603050405020304" pitchFamily="18" charset="0"/>
                      </a:rPr>
                      <a:t>All local scalars</a:t>
                    </a:r>
                  </a:p>
                  <a:p>
                    <a:endParaRPr lang="en-US" altLang="tr-TR" sz="1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61971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403"/>
                    <a:ext cx="167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000" tIns="46800" rIns="90000" bIns="46800" anchor="ctr"/>
                  <a:lstStyle/>
                  <a:p>
                    <a:endParaRPr lang="tr-TR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661972" name="Group 20"/>
              <p:cNvGrpSpPr>
                <a:grpSpLocks/>
              </p:cNvGrpSpPr>
              <p:nvPr/>
            </p:nvGrpSpPr>
            <p:grpSpPr bwMode="auto">
              <a:xfrm>
                <a:off x="1670" y="403"/>
                <a:ext cx="1670" cy="403"/>
                <a:chOff x="1670" y="403"/>
                <a:chExt cx="1670" cy="403"/>
              </a:xfrm>
            </p:grpSpPr>
            <p:sp>
              <p:nvSpPr>
                <p:cNvPr id="1661973" name="Rectangle 21"/>
                <p:cNvSpPr>
                  <a:spLocks noChangeArrowheads="1"/>
                </p:cNvSpPr>
                <p:nvPr/>
              </p:nvSpPr>
              <p:spPr bwMode="auto">
                <a:xfrm>
                  <a:off x="1670" y="403"/>
                  <a:ext cx="1670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661974" name="Group 22"/>
                <p:cNvGrpSpPr>
                  <a:grpSpLocks/>
                </p:cNvGrpSpPr>
                <p:nvPr/>
              </p:nvGrpSpPr>
              <p:grpSpPr bwMode="auto">
                <a:xfrm>
                  <a:off x="1670" y="403"/>
                  <a:ext cx="1670" cy="403"/>
                  <a:chOff x="1670" y="403"/>
                  <a:chExt cx="1670" cy="403"/>
                </a:xfrm>
              </p:grpSpPr>
              <p:sp>
                <p:nvSpPr>
                  <p:cNvPr id="1661975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1713" y="403"/>
                    <a:ext cx="1584" cy="403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/>
                  <a:lstStyle/>
                  <a:p>
                    <a:r>
                      <a:rPr lang="en-US" altLang="tr-TR" sz="180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 New Roman" panose="02020603050405020304" pitchFamily="18" charset="0"/>
                      </a:rPr>
                      <a:t>Recently-used local scalars</a:t>
                    </a:r>
                  </a:p>
                  <a:p>
                    <a:endParaRPr lang="en-US" altLang="tr-TR" sz="1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61976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670" y="403"/>
                    <a:ext cx="167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000" tIns="46800" rIns="90000" bIns="46800" anchor="ctr"/>
                  <a:lstStyle/>
                  <a:p>
                    <a:endParaRPr lang="tr-TR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661977" name="Group 25"/>
              <p:cNvGrpSpPr>
                <a:grpSpLocks/>
              </p:cNvGrpSpPr>
              <p:nvPr/>
            </p:nvGrpSpPr>
            <p:grpSpPr bwMode="auto">
              <a:xfrm>
                <a:off x="0" y="806"/>
                <a:ext cx="1670" cy="403"/>
                <a:chOff x="0" y="806"/>
                <a:chExt cx="1670" cy="403"/>
              </a:xfrm>
            </p:grpSpPr>
            <p:sp>
              <p:nvSpPr>
                <p:cNvPr id="1661978" name="Rectangle 26"/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1670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661979" name="Group 27"/>
                <p:cNvGrpSpPr>
                  <a:grpSpLocks/>
                </p:cNvGrpSpPr>
                <p:nvPr/>
              </p:nvGrpSpPr>
              <p:grpSpPr bwMode="auto">
                <a:xfrm>
                  <a:off x="0" y="806"/>
                  <a:ext cx="1670" cy="403"/>
                  <a:chOff x="0" y="806"/>
                  <a:chExt cx="1670" cy="403"/>
                </a:xfrm>
              </p:grpSpPr>
              <p:sp>
                <p:nvSpPr>
                  <p:cNvPr id="1661980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806"/>
                    <a:ext cx="1584" cy="403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/>
                  <a:lstStyle/>
                  <a:p>
                    <a:r>
                      <a:rPr lang="en-US" altLang="tr-TR" sz="180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 New Roman" panose="02020603050405020304" pitchFamily="18" charset="0"/>
                      </a:rPr>
                      <a:t>Individual variables</a:t>
                    </a:r>
                  </a:p>
                  <a:p>
                    <a:endParaRPr lang="en-US" altLang="tr-TR" sz="1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61981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806"/>
                    <a:ext cx="167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000" tIns="46800" rIns="90000" bIns="46800" anchor="ctr"/>
                  <a:lstStyle/>
                  <a:p>
                    <a:endParaRPr lang="tr-TR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661982" name="Group 30"/>
              <p:cNvGrpSpPr>
                <a:grpSpLocks/>
              </p:cNvGrpSpPr>
              <p:nvPr/>
            </p:nvGrpSpPr>
            <p:grpSpPr bwMode="auto">
              <a:xfrm>
                <a:off x="1670" y="806"/>
                <a:ext cx="1670" cy="403"/>
                <a:chOff x="1670" y="806"/>
                <a:chExt cx="1670" cy="403"/>
              </a:xfrm>
            </p:grpSpPr>
            <p:sp>
              <p:nvSpPr>
                <p:cNvPr id="1661983" name="Rectangle 31"/>
                <p:cNvSpPr>
                  <a:spLocks noChangeArrowheads="1"/>
                </p:cNvSpPr>
                <p:nvPr/>
              </p:nvSpPr>
              <p:spPr bwMode="auto">
                <a:xfrm>
                  <a:off x="1670" y="806"/>
                  <a:ext cx="1670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661984" name="Group 32"/>
                <p:cNvGrpSpPr>
                  <a:grpSpLocks/>
                </p:cNvGrpSpPr>
                <p:nvPr/>
              </p:nvGrpSpPr>
              <p:grpSpPr bwMode="auto">
                <a:xfrm>
                  <a:off x="1670" y="806"/>
                  <a:ext cx="1670" cy="403"/>
                  <a:chOff x="1670" y="806"/>
                  <a:chExt cx="1670" cy="403"/>
                </a:xfrm>
              </p:grpSpPr>
              <p:sp>
                <p:nvSpPr>
                  <p:cNvPr id="1661985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1713" y="806"/>
                    <a:ext cx="1584" cy="403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/>
                  <a:lstStyle/>
                  <a:p>
                    <a:r>
                      <a:rPr lang="en-US" altLang="tr-TR" sz="180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 New Roman" panose="02020603050405020304" pitchFamily="18" charset="0"/>
                      </a:rPr>
                      <a:t>Blocks of memory</a:t>
                    </a:r>
                  </a:p>
                  <a:p>
                    <a:endParaRPr lang="en-US" altLang="tr-TR" sz="1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61986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1670" y="806"/>
                    <a:ext cx="167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000" tIns="46800" rIns="90000" bIns="46800" anchor="ctr"/>
                  <a:lstStyle/>
                  <a:p>
                    <a:endParaRPr lang="tr-TR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661987" name="Group 35"/>
              <p:cNvGrpSpPr>
                <a:grpSpLocks/>
              </p:cNvGrpSpPr>
              <p:nvPr/>
            </p:nvGrpSpPr>
            <p:grpSpPr bwMode="auto">
              <a:xfrm>
                <a:off x="0" y="1209"/>
                <a:ext cx="1670" cy="403"/>
                <a:chOff x="0" y="1209"/>
                <a:chExt cx="1670" cy="403"/>
              </a:xfrm>
            </p:grpSpPr>
            <p:sp>
              <p:nvSpPr>
                <p:cNvPr id="1661988" name="Rectangle 36"/>
                <p:cNvSpPr>
                  <a:spLocks noChangeArrowheads="1"/>
                </p:cNvSpPr>
                <p:nvPr/>
              </p:nvSpPr>
              <p:spPr bwMode="auto">
                <a:xfrm>
                  <a:off x="0" y="1209"/>
                  <a:ext cx="1670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661989" name="Group 37"/>
                <p:cNvGrpSpPr>
                  <a:grpSpLocks/>
                </p:cNvGrpSpPr>
                <p:nvPr/>
              </p:nvGrpSpPr>
              <p:grpSpPr bwMode="auto">
                <a:xfrm>
                  <a:off x="0" y="1209"/>
                  <a:ext cx="1670" cy="403"/>
                  <a:chOff x="0" y="1209"/>
                  <a:chExt cx="1670" cy="403"/>
                </a:xfrm>
              </p:grpSpPr>
              <p:sp>
                <p:nvSpPr>
                  <p:cNvPr id="1661990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1209"/>
                    <a:ext cx="1584" cy="403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/>
                  <a:lstStyle/>
                  <a:p>
                    <a:r>
                      <a:rPr lang="en-US" altLang="tr-TR" sz="180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 New Roman" panose="02020603050405020304" pitchFamily="18" charset="0"/>
                      </a:rPr>
                      <a:t>Compiler-assigned global variables</a:t>
                    </a:r>
                  </a:p>
                  <a:p>
                    <a:endParaRPr lang="en-US" altLang="tr-TR" sz="1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61991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209"/>
                    <a:ext cx="167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000" tIns="46800" rIns="90000" bIns="46800" anchor="ctr"/>
                  <a:lstStyle/>
                  <a:p>
                    <a:endParaRPr lang="tr-TR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661992" name="Group 40"/>
              <p:cNvGrpSpPr>
                <a:grpSpLocks/>
              </p:cNvGrpSpPr>
              <p:nvPr/>
            </p:nvGrpSpPr>
            <p:grpSpPr bwMode="auto">
              <a:xfrm>
                <a:off x="1670" y="1209"/>
                <a:ext cx="1670" cy="403"/>
                <a:chOff x="1670" y="1209"/>
                <a:chExt cx="1670" cy="403"/>
              </a:xfrm>
            </p:grpSpPr>
            <p:sp>
              <p:nvSpPr>
                <p:cNvPr id="1661993" name="Rectangle 41"/>
                <p:cNvSpPr>
                  <a:spLocks noChangeArrowheads="1"/>
                </p:cNvSpPr>
                <p:nvPr/>
              </p:nvSpPr>
              <p:spPr bwMode="auto">
                <a:xfrm>
                  <a:off x="1670" y="1209"/>
                  <a:ext cx="1670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661994" name="Group 42"/>
                <p:cNvGrpSpPr>
                  <a:grpSpLocks/>
                </p:cNvGrpSpPr>
                <p:nvPr/>
              </p:nvGrpSpPr>
              <p:grpSpPr bwMode="auto">
                <a:xfrm>
                  <a:off x="1670" y="1209"/>
                  <a:ext cx="1670" cy="403"/>
                  <a:chOff x="1670" y="1209"/>
                  <a:chExt cx="1670" cy="403"/>
                </a:xfrm>
              </p:grpSpPr>
              <p:sp>
                <p:nvSpPr>
                  <p:cNvPr id="1661995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1713" y="1209"/>
                    <a:ext cx="1584" cy="403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/>
                  <a:lstStyle/>
                  <a:p>
                    <a:r>
                      <a:rPr lang="en-US" altLang="tr-TR" sz="180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 New Roman" panose="02020603050405020304" pitchFamily="18" charset="0"/>
                      </a:rPr>
                      <a:t>Recently-used global variables</a:t>
                    </a:r>
                  </a:p>
                  <a:p>
                    <a:endParaRPr lang="en-US" altLang="tr-TR" sz="1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61996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1670" y="1209"/>
                    <a:ext cx="167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000" tIns="46800" rIns="90000" bIns="46800" anchor="ctr"/>
                  <a:lstStyle/>
                  <a:p>
                    <a:endParaRPr lang="tr-TR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661997" name="Group 45"/>
              <p:cNvGrpSpPr>
                <a:grpSpLocks/>
              </p:cNvGrpSpPr>
              <p:nvPr/>
            </p:nvGrpSpPr>
            <p:grpSpPr bwMode="auto">
              <a:xfrm>
                <a:off x="0" y="1612"/>
                <a:ext cx="1670" cy="518"/>
                <a:chOff x="0" y="1612"/>
                <a:chExt cx="1670" cy="518"/>
              </a:xfrm>
            </p:grpSpPr>
            <p:sp>
              <p:nvSpPr>
                <p:cNvPr id="1661998" name="Rectangle 46"/>
                <p:cNvSpPr>
                  <a:spLocks noChangeArrowheads="1"/>
                </p:cNvSpPr>
                <p:nvPr/>
              </p:nvSpPr>
              <p:spPr bwMode="auto">
                <a:xfrm>
                  <a:off x="0" y="1612"/>
                  <a:ext cx="1670" cy="518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661999" name="Group 47"/>
                <p:cNvGrpSpPr>
                  <a:grpSpLocks/>
                </p:cNvGrpSpPr>
                <p:nvPr/>
              </p:nvGrpSpPr>
              <p:grpSpPr bwMode="auto">
                <a:xfrm>
                  <a:off x="0" y="1612"/>
                  <a:ext cx="1670" cy="518"/>
                  <a:chOff x="0" y="1612"/>
                  <a:chExt cx="1670" cy="518"/>
                </a:xfrm>
              </p:grpSpPr>
              <p:sp>
                <p:nvSpPr>
                  <p:cNvPr id="1662000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1612"/>
                    <a:ext cx="1584" cy="518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/>
                  <a:lstStyle/>
                  <a:p>
                    <a:r>
                      <a:rPr lang="en-US" altLang="tr-TR" sz="180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 New Roman" panose="02020603050405020304" pitchFamily="18" charset="0"/>
                      </a:rPr>
                      <a:t>Save/Restore based on procedure nesting depth</a:t>
                    </a:r>
                  </a:p>
                  <a:p>
                    <a:endParaRPr lang="en-US" altLang="tr-TR" sz="1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62001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612"/>
                    <a:ext cx="167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000" tIns="46800" rIns="90000" bIns="46800" anchor="ctr"/>
                  <a:lstStyle/>
                  <a:p>
                    <a:endParaRPr lang="tr-TR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662002" name="Group 50"/>
              <p:cNvGrpSpPr>
                <a:grpSpLocks/>
              </p:cNvGrpSpPr>
              <p:nvPr/>
            </p:nvGrpSpPr>
            <p:grpSpPr bwMode="auto">
              <a:xfrm>
                <a:off x="1670" y="1612"/>
                <a:ext cx="1670" cy="518"/>
                <a:chOff x="1670" y="1612"/>
                <a:chExt cx="1670" cy="518"/>
              </a:xfrm>
            </p:grpSpPr>
            <p:sp>
              <p:nvSpPr>
                <p:cNvPr id="1662003" name="Rectangle 51"/>
                <p:cNvSpPr>
                  <a:spLocks noChangeArrowheads="1"/>
                </p:cNvSpPr>
                <p:nvPr/>
              </p:nvSpPr>
              <p:spPr bwMode="auto">
                <a:xfrm>
                  <a:off x="1670" y="1612"/>
                  <a:ext cx="1670" cy="518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662004" name="Group 52"/>
                <p:cNvGrpSpPr>
                  <a:grpSpLocks/>
                </p:cNvGrpSpPr>
                <p:nvPr/>
              </p:nvGrpSpPr>
              <p:grpSpPr bwMode="auto">
                <a:xfrm>
                  <a:off x="1670" y="1612"/>
                  <a:ext cx="1670" cy="518"/>
                  <a:chOff x="1670" y="1612"/>
                  <a:chExt cx="1670" cy="518"/>
                </a:xfrm>
              </p:grpSpPr>
              <p:sp>
                <p:nvSpPr>
                  <p:cNvPr id="1662005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1713" y="1612"/>
                    <a:ext cx="1584" cy="518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/>
                  <a:lstStyle/>
                  <a:p>
                    <a:r>
                      <a:rPr lang="en-US" altLang="tr-TR" sz="180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 New Roman" panose="02020603050405020304" pitchFamily="18" charset="0"/>
                      </a:rPr>
                      <a:t>Save/Restore based on cache replacement algorithm</a:t>
                    </a:r>
                  </a:p>
                  <a:p>
                    <a:endParaRPr lang="en-US" altLang="tr-TR" sz="1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62006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1670" y="1612"/>
                    <a:ext cx="1670" cy="518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000" tIns="46800" rIns="90000" bIns="46800" anchor="ctr"/>
                  <a:lstStyle/>
                  <a:p>
                    <a:endParaRPr lang="tr-TR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662007" name="Group 55"/>
              <p:cNvGrpSpPr>
                <a:grpSpLocks/>
              </p:cNvGrpSpPr>
              <p:nvPr/>
            </p:nvGrpSpPr>
            <p:grpSpPr bwMode="auto">
              <a:xfrm>
                <a:off x="0" y="2130"/>
                <a:ext cx="1670" cy="403"/>
                <a:chOff x="0" y="2130"/>
                <a:chExt cx="1670" cy="403"/>
              </a:xfrm>
            </p:grpSpPr>
            <p:sp>
              <p:nvSpPr>
                <p:cNvPr id="1662008" name="Rectangle 56"/>
                <p:cNvSpPr>
                  <a:spLocks noChangeArrowheads="1"/>
                </p:cNvSpPr>
                <p:nvPr/>
              </p:nvSpPr>
              <p:spPr bwMode="auto">
                <a:xfrm>
                  <a:off x="0" y="2130"/>
                  <a:ext cx="1670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662009" name="Group 57"/>
                <p:cNvGrpSpPr>
                  <a:grpSpLocks/>
                </p:cNvGrpSpPr>
                <p:nvPr/>
              </p:nvGrpSpPr>
              <p:grpSpPr bwMode="auto">
                <a:xfrm>
                  <a:off x="0" y="2130"/>
                  <a:ext cx="1670" cy="403"/>
                  <a:chOff x="0" y="2130"/>
                  <a:chExt cx="1670" cy="403"/>
                </a:xfrm>
              </p:grpSpPr>
              <p:sp>
                <p:nvSpPr>
                  <p:cNvPr id="1662010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2130"/>
                    <a:ext cx="1584" cy="403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/>
                  <a:lstStyle/>
                  <a:p>
                    <a:r>
                      <a:rPr lang="en-US" altLang="tr-TR" sz="180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 New Roman" panose="02020603050405020304" pitchFamily="18" charset="0"/>
                      </a:rPr>
                      <a:t>Register addressing</a:t>
                    </a:r>
                  </a:p>
                  <a:p>
                    <a:endParaRPr lang="en-US" altLang="tr-TR" sz="1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62011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130"/>
                    <a:ext cx="167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000" tIns="46800" rIns="90000" bIns="46800" anchor="ctr"/>
                  <a:lstStyle/>
                  <a:p>
                    <a:endParaRPr lang="tr-TR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1662012" name="Group 60"/>
              <p:cNvGrpSpPr>
                <a:grpSpLocks/>
              </p:cNvGrpSpPr>
              <p:nvPr/>
            </p:nvGrpSpPr>
            <p:grpSpPr bwMode="auto">
              <a:xfrm>
                <a:off x="1670" y="2130"/>
                <a:ext cx="1670" cy="403"/>
                <a:chOff x="1670" y="2130"/>
                <a:chExt cx="1670" cy="403"/>
              </a:xfrm>
            </p:grpSpPr>
            <p:sp>
              <p:nvSpPr>
                <p:cNvPr id="1662013" name="Rectangle 61"/>
                <p:cNvSpPr>
                  <a:spLocks noChangeArrowheads="1"/>
                </p:cNvSpPr>
                <p:nvPr/>
              </p:nvSpPr>
              <p:spPr bwMode="auto">
                <a:xfrm>
                  <a:off x="1670" y="2130"/>
                  <a:ext cx="1670" cy="403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662014" name="Group 62"/>
                <p:cNvGrpSpPr>
                  <a:grpSpLocks/>
                </p:cNvGrpSpPr>
                <p:nvPr/>
              </p:nvGrpSpPr>
              <p:grpSpPr bwMode="auto">
                <a:xfrm>
                  <a:off x="1670" y="2130"/>
                  <a:ext cx="1670" cy="403"/>
                  <a:chOff x="1670" y="2130"/>
                  <a:chExt cx="1670" cy="403"/>
                </a:xfrm>
              </p:grpSpPr>
              <p:sp>
                <p:nvSpPr>
                  <p:cNvPr id="1662015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1713" y="2130"/>
                    <a:ext cx="1584" cy="403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90000" tIns="46800" rIns="90000" bIns="46800"/>
                  <a:lstStyle/>
                  <a:p>
                    <a:r>
                      <a:rPr lang="en-US" altLang="tr-TR" sz="180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 New Roman" panose="02020603050405020304" pitchFamily="18" charset="0"/>
                      </a:rPr>
                      <a:t>Memory addressing</a:t>
                    </a:r>
                  </a:p>
                  <a:p>
                    <a:endParaRPr lang="en-US" altLang="tr-TR" sz="1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662016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1670" y="2130"/>
                    <a:ext cx="1670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lIns="90000" tIns="46800" rIns="90000" bIns="46800" anchor="ctr"/>
                  <a:lstStyle/>
                  <a:p>
                    <a:endParaRPr lang="tr-TR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</p:grpSp>
        <p:sp>
          <p:nvSpPr>
            <p:cNvPr id="1662017" name="Rectangle 65"/>
            <p:cNvSpPr>
              <a:spLocks noChangeArrowheads="1"/>
            </p:cNvSpPr>
            <p:nvPr/>
          </p:nvSpPr>
          <p:spPr bwMode="auto">
            <a:xfrm>
              <a:off x="-3" y="-3"/>
              <a:ext cx="3346" cy="2539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tr-TR">
                <a:solidFill>
                  <a:schemeClr val="tx1"/>
                </a:solidFill>
              </a:endParaRPr>
            </a:p>
          </p:txBody>
        </p:sp>
      </p:grpSp>
      <p:sp>
        <p:nvSpPr>
          <p:cNvPr id="1662018" name="Rectangle 66"/>
          <p:cNvSpPr>
            <a:spLocks noGrp="1" noChangeArrowheads="1"/>
          </p:cNvSpPr>
          <p:nvPr>
            <p:ph type="body" idx="1"/>
          </p:nvPr>
        </p:nvSpPr>
        <p:spPr>
          <a:xfrm>
            <a:off x="457200" y="4941888"/>
            <a:ext cx="8178800" cy="1578596"/>
          </a:xfrm>
          <a:noFill/>
          <a:ln/>
        </p:spPr>
        <p:txBody>
          <a:bodyPr/>
          <a:lstStyle/>
          <a:p>
            <a:r>
              <a:rPr lang="tr-TR" altLang="tr-TR" dirty="0" err="1"/>
              <a:t>Adressing</a:t>
            </a:r>
            <a:r>
              <a:rPr lang="tr-TR" altLang="tr-TR" dirty="0"/>
              <a:t> </a:t>
            </a:r>
            <a:r>
              <a:rPr lang="tr-TR" altLang="tr-TR" dirty="0" err="1"/>
              <a:t>overhead</a:t>
            </a:r>
            <a:endParaRPr lang="tr-TR" altLang="tr-TR" dirty="0"/>
          </a:p>
          <a:p>
            <a:pPr lvl="1"/>
            <a:r>
              <a:rPr lang="tr-TR" altLang="tr-TR" dirty="0" err="1"/>
              <a:t>Large</a:t>
            </a:r>
            <a:r>
              <a:rPr lang="tr-TR" altLang="tr-TR" dirty="0"/>
              <a:t> </a:t>
            </a:r>
            <a:r>
              <a:rPr lang="tr-TR" altLang="tr-TR" dirty="0" err="1" smtClean="0"/>
              <a:t>based</a:t>
            </a:r>
            <a:r>
              <a:rPr lang="tr-TR" altLang="tr-TR" dirty="0" smtClean="0"/>
              <a:t> </a:t>
            </a:r>
            <a:r>
              <a:rPr lang="tr-TR" altLang="tr-TR" dirty="0" err="1"/>
              <a:t>register</a:t>
            </a:r>
            <a:r>
              <a:rPr lang="tr-TR" altLang="tr-TR" dirty="0"/>
              <a:t> file is </a:t>
            </a:r>
            <a:r>
              <a:rPr lang="tr-TR" altLang="tr-TR" dirty="0" err="1"/>
              <a:t>superior</a:t>
            </a:r>
            <a:endParaRPr lang="tr-TR" altLang="tr-TR" dirty="0"/>
          </a:p>
          <a:p>
            <a:endParaRPr lang="en-GB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17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89713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61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2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62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62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62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2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62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62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62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201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/>
              <a:t>Compiler Based Register Optimization</a:t>
            </a:r>
          </a:p>
        </p:txBody>
      </p:sp>
      <p:sp>
        <p:nvSpPr>
          <p:cNvPr id="166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tr-TR" sz="2800" dirty="0"/>
              <a:t>Assume small number of registers (16-32)</a:t>
            </a:r>
          </a:p>
          <a:p>
            <a:pPr>
              <a:lnSpc>
                <a:spcPct val="80000"/>
              </a:lnSpc>
            </a:pPr>
            <a:r>
              <a:rPr lang="en-GB" altLang="tr-TR" sz="2800" dirty="0" err="1"/>
              <a:t>Optimiz</a:t>
            </a:r>
            <a:r>
              <a:rPr lang="tr-TR" altLang="tr-TR" sz="2800" dirty="0" err="1"/>
              <a:t>ed</a:t>
            </a:r>
            <a:r>
              <a:rPr lang="tr-TR" altLang="tr-TR" sz="2800" dirty="0"/>
              <a:t> </a:t>
            </a:r>
            <a:r>
              <a:rPr lang="tr-TR" altLang="tr-TR" sz="2800" dirty="0" err="1"/>
              <a:t>register</a:t>
            </a:r>
            <a:r>
              <a:rPr lang="en-GB" altLang="tr-TR" sz="2800" dirty="0"/>
              <a:t> us</a:t>
            </a:r>
            <a:r>
              <a:rPr lang="tr-TR" altLang="tr-TR" sz="2800" dirty="0" err="1"/>
              <a:t>age</a:t>
            </a:r>
            <a:r>
              <a:rPr lang="en-GB" altLang="tr-TR" sz="2800" dirty="0"/>
              <a:t> is </a:t>
            </a:r>
            <a:r>
              <a:rPr lang="tr-TR" altLang="tr-TR" sz="2800" dirty="0" err="1"/>
              <a:t>the</a:t>
            </a:r>
            <a:r>
              <a:rPr lang="tr-TR" altLang="tr-TR" sz="2800" dirty="0"/>
              <a:t> </a:t>
            </a:r>
            <a:r>
              <a:rPr lang="tr-TR" altLang="tr-TR" sz="2800" dirty="0" err="1" smtClean="0"/>
              <a:t>responsibility</a:t>
            </a:r>
            <a:r>
              <a:rPr lang="tr-TR" altLang="tr-TR" sz="2800" dirty="0" smtClean="0"/>
              <a:t> </a:t>
            </a:r>
            <a:r>
              <a:rPr lang="tr-TR" altLang="tr-TR" sz="2800" dirty="0"/>
              <a:t>of </a:t>
            </a:r>
            <a:r>
              <a:rPr lang="tr-TR" altLang="tr-TR" sz="2800" dirty="0" err="1"/>
              <a:t>the</a:t>
            </a:r>
            <a:r>
              <a:rPr lang="en-GB" altLang="tr-TR" sz="2800" dirty="0"/>
              <a:t> compiler</a:t>
            </a:r>
          </a:p>
          <a:p>
            <a:pPr>
              <a:lnSpc>
                <a:spcPct val="80000"/>
              </a:lnSpc>
            </a:pPr>
            <a:r>
              <a:rPr lang="en-GB" altLang="tr-TR" sz="2800" dirty="0"/>
              <a:t>HLL programs have no explicit references to registers</a:t>
            </a:r>
            <a:endParaRPr lang="tr-TR" altLang="tr-TR" sz="2800" dirty="0"/>
          </a:p>
          <a:p>
            <a:pPr>
              <a:lnSpc>
                <a:spcPct val="80000"/>
              </a:lnSpc>
            </a:pPr>
            <a:r>
              <a:rPr lang="tr-TR" altLang="tr-TR" sz="2800" dirty="0" err="1"/>
              <a:t>The</a:t>
            </a:r>
            <a:r>
              <a:rPr lang="tr-TR" altLang="tr-TR" sz="2800" dirty="0"/>
              <a:t> </a:t>
            </a:r>
            <a:r>
              <a:rPr lang="tr-TR" altLang="tr-TR" sz="2800" dirty="0" err="1"/>
              <a:t>objective</a:t>
            </a:r>
            <a:r>
              <a:rPr lang="tr-TR" altLang="tr-TR" sz="2800" dirty="0"/>
              <a:t> of </a:t>
            </a:r>
            <a:r>
              <a:rPr lang="tr-TR" altLang="tr-TR" sz="2800" dirty="0" err="1"/>
              <a:t>compiler</a:t>
            </a:r>
            <a:r>
              <a:rPr lang="tr-TR" altLang="tr-TR" sz="2800" dirty="0"/>
              <a:t> is </a:t>
            </a:r>
            <a:r>
              <a:rPr lang="tr-TR" altLang="tr-TR" sz="2800" dirty="0" err="1"/>
              <a:t>to</a:t>
            </a:r>
            <a:r>
              <a:rPr lang="tr-TR" altLang="tr-TR" sz="2800" dirty="0"/>
              <a:t> </a:t>
            </a:r>
            <a:r>
              <a:rPr lang="tr-TR" altLang="tr-TR" sz="2800" dirty="0" err="1"/>
              <a:t>keep</a:t>
            </a:r>
            <a:r>
              <a:rPr lang="tr-TR" altLang="tr-TR" sz="2800" dirty="0"/>
              <a:t> </a:t>
            </a:r>
            <a:r>
              <a:rPr lang="tr-TR" altLang="tr-TR" sz="2800" dirty="0" err="1"/>
              <a:t>the</a:t>
            </a:r>
            <a:r>
              <a:rPr lang="tr-TR" altLang="tr-TR" sz="2800" dirty="0"/>
              <a:t> </a:t>
            </a:r>
            <a:r>
              <a:rPr lang="tr-TR" altLang="tr-TR" sz="2800" dirty="0" err="1"/>
              <a:t>operands</a:t>
            </a:r>
            <a:r>
              <a:rPr lang="tr-TR" altLang="tr-TR" sz="2800" dirty="0"/>
              <a:t> </a:t>
            </a:r>
            <a:r>
              <a:rPr lang="tr-TR" altLang="tr-TR" sz="2800" dirty="0" err="1"/>
              <a:t>for</a:t>
            </a:r>
            <a:r>
              <a:rPr lang="tr-TR" altLang="tr-TR" sz="2800" dirty="0"/>
              <a:t> as </a:t>
            </a:r>
            <a:r>
              <a:rPr lang="tr-TR" altLang="tr-TR" sz="2800" dirty="0" err="1"/>
              <a:t>many</a:t>
            </a:r>
            <a:r>
              <a:rPr lang="tr-TR" altLang="tr-TR" sz="2800" dirty="0"/>
              <a:t> </a:t>
            </a:r>
            <a:r>
              <a:rPr lang="tr-TR" altLang="tr-TR" sz="2800" dirty="0" err="1"/>
              <a:t>computations</a:t>
            </a:r>
            <a:r>
              <a:rPr lang="tr-TR" altLang="tr-TR" sz="2800" dirty="0"/>
              <a:t> as </a:t>
            </a:r>
            <a:r>
              <a:rPr lang="tr-TR" altLang="tr-TR" sz="2800" dirty="0" err="1"/>
              <a:t>possible</a:t>
            </a:r>
            <a:r>
              <a:rPr lang="tr-TR" altLang="tr-TR" sz="2800" dirty="0"/>
              <a:t> in </a:t>
            </a:r>
            <a:r>
              <a:rPr lang="tr-TR" altLang="tr-TR" sz="2800" dirty="0" err="1"/>
              <a:t>registers</a:t>
            </a:r>
            <a:r>
              <a:rPr lang="tr-TR" altLang="tr-TR" sz="2800" dirty="0"/>
              <a:t> </a:t>
            </a:r>
            <a:r>
              <a:rPr lang="tr-TR" altLang="tr-TR" sz="2800" dirty="0" err="1"/>
              <a:t>to</a:t>
            </a:r>
            <a:r>
              <a:rPr lang="tr-TR" altLang="tr-TR" sz="2800" dirty="0"/>
              <a:t> minimize </a:t>
            </a:r>
            <a:r>
              <a:rPr lang="tr-TR" altLang="tr-TR" sz="2800" dirty="0" err="1"/>
              <a:t>load-and-store</a:t>
            </a:r>
            <a:r>
              <a:rPr lang="tr-TR" altLang="tr-TR" sz="2800" dirty="0"/>
              <a:t> </a:t>
            </a:r>
            <a:r>
              <a:rPr lang="tr-TR" altLang="tr-TR" sz="2800" dirty="0" err="1"/>
              <a:t>operations</a:t>
            </a:r>
            <a:endParaRPr lang="tr-TR" altLang="tr-TR" sz="2800" dirty="0"/>
          </a:p>
          <a:p>
            <a:pPr>
              <a:lnSpc>
                <a:spcPct val="80000"/>
              </a:lnSpc>
            </a:pPr>
            <a:r>
              <a:rPr lang="tr-TR" altLang="tr-TR" sz="2800" dirty="0" err="1"/>
              <a:t>Following</a:t>
            </a:r>
            <a:r>
              <a:rPr lang="tr-TR" altLang="tr-TR" sz="2800" dirty="0"/>
              <a:t> </a:t>
            </a:r>
            <a:r>
              <a:rPr lang="tr-TR" altLang="tr-TR" sz="2800" dirty="0" err="1"/>
              <a:t>approach</a:t>
            </a:r>
            <a:r>
              <a:rPr lang="tr-TR" altLang="tr-TR" sz="2800" dirty="0"/>
              <a:t> is </a:t>
            </a:r>
            <a:r>
              <a:rPr lang="tr-TR" altLang="tr-TR" sz="2800" dirty="0" err="1"/>
              <a:t>taken</a:t>
            </a:r>
            <a:r>
              <a:rPr lang="tr-TR" altLang="tr-TR" sz="2800" dirty="0"/>
              <a:t>:</a:t>
            </a:r>
            <a:endParaRPr lang="en-GB" altLang="tr-TR" sz="2800" dirty="0"/>
          </a:p>
          <a:p>
            <a:pPr lvl="1">
              <a:lnSpc>
                <a:spcPct val="80000"/>
              </a:lnSpc>
            </a:pPr>
            <a:r>
              <a:rPr lang="tr-TR" altLang="tr-TR" sz="2400" dirty="0"/>
              <a:t>A</a:t>
            </a:r>
            <a:r>
              <a:rPr lang="en-GB" altLang="tr-TR" sz="2400" dirty="0" err="1"/>
              <a:t>ssign</a:t>
            </a:r>
            <a:r>
              <a:rPr lang="en-GB" altLang="tr-TR" sz="2400" dirty="0"/>
              <a:t> symbolic or virtual register to each candidate variable </a:t>
            </a:r>
          </a:p>
          <a:p>
            <a:pPr lvl="1">
              <a:lnSpc>
                <a:spcPct val="80000"/>
              </a:lnSpc>
            </a:pPr>
            <a:r>
              <a:rPr lang="tr-TR" altLang="tr-TR" sz="2400" dirty="0"/>
              <a:t>Compiler m</a:t>
            </a:r>
            <a:r>
              <a:rPr lang="en-GB" altLang="tr-TR" sz="2400" dirty="0" err="1"/>
              <a:t>ap</a:t>
            </a:r>
            <a:r>
              <a:rPr lang="tr-TR" altLang="tr-TR" sz="2400" dirty="0"/>
              <a:t>s</a:t>
            </a:r>
            <a:r>
              <a:rPr lang="en-GB" altLang="tr-TR" sz="2400" dirty="0"/>
              <a:t> (unlimited) symbolic registers to </a:t>
            </a:r>
            <a:r>
              <a:rPr lang="tr-TR" altLang="tr-TR" sz="2400" dirty="0"/>
              <a:t>a </a:t>
            </a:r>
            <a:r>
              <a:rPr lang="tr-TR" altLang="tr-TR" sz="2400" dirty="0" err="1"/>
              <a:t>fix</a:t>
            </a:r>
            <a:r>
              <a:rPr lang="tr-TR" altLang="tr-TR" sz="2400" dirty="0"/>
              <a:t> </a:t>
            </a:r>
            <a:r>
              <a:rPr lang="tr-TR" altLang="tr-TR" sz="2400" dirty="0" err="1"/>
              <a:t>number</a:t>
            </a:r>
            <a:r>
              <a:rPr lang="tr-TR" altLang="tr-TR" sz="2400" dirty="0"/>
              <a:t> of </a:t>
            </a:r>
            <a:r>
              <a:rPr lang="en-GB" altLang="tr-TR" sz="2400" dirty="0"/>
              <a:t>real registers</a:t>
            </a:r>
          </a:p>
          <a:p>
            <a:pPr lvl="1">
              <a:lnSpc>
                <a:spcPct val="80000"/>
              </a:lnSpc>
            </a:pPr>
            <a:r>
              <a:rPr lang="en-GB" altLang="tr-TR" sz="2400" dirty="0"/>
              <a:t>Symbolic registers that do not overlap can share </a:t>
            </a:r>
            <a:r>
              <a:rPr lang="tr-TR" altLang="tr-TR" sz="2400" dirty="0" err="1"/>
              <a:t>the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same</a:t>
            </a:r>
            <a:r>
              <a:rPr lang="tr-TR" altLang="tr-TR" sz="2400" dirty="0"/>
              <a:t> </a:t>
            </a:r>
            <a:r>
              <a:rPr lang="en-GB" altLang="tr-TR" sz="2400" dirty="0"/>
              <a:t>real registers</a:t>
            </a:r>
          </a:p>
          <a:p>
            <a:pPr lvl="1">
              <a:lnSpc>
                <a:spcPct val="80000"/>
              </a:lnSpc>
            </a:pPr>
            <a:r>
              <a:rPr lang="en-GB" altLang="tr-TR" sz="2400" dirty="0"/>
              <a:t>If you run out of real registers some variables use memory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18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416569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8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68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68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68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8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68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68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68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8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68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68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68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8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68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68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68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8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68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68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68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8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68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68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68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8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68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68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68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8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68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68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68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8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68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68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68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809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Graph Coloring</a:t>
            </a:r>
          </a:p>
        </p:txBody>
      </p:sp>
      <p:sp>
        <p:nvSpPr>
          <p:cNvPr id="167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540" y="1124744"/>
            <a:ext cx="8316924" cy="539988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tr-TR" altLang="tr-TR" sz="2400" dirty="0" err="1"/>
              <a:t>The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essence</a:t>
            </a:r>
            <a:r>
              <a:rPr lang="tr-TR" altLang="tr-TR" sz="2400" dirty="0"/>
              <a:t> of </a:t>
            </a:r>
            <a:r>
              <a:rPr lang="tr-TR" altLang="tr-TR" sz="2400" dirty="0" err="1"/>
              <a:t>the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optimization</a:t>
            </a:r>
            <a:r>
              <a:rPr lang="tr-TR" altLang="tr-TR" sz="2400" dirty="0"/>
              <a:t> </a:t>
            </a:r>
            <a:r>
              <a:rPr lang="tr-TR" altLang="tr-TR" sz="2400" dirty="0" err="1"/>
              <a:t>task</a:t>
            </a:r>
            <a:r>
              <a:rPr lang="tr-TR" altLang="tr-TR" sz="2400" dirty="0"/>
              <a:t> is </a:t>
            </a:r>
            <a:r>
              <a:rPr lang="tr-TR" altLang="tr-TR" sz="2400" dirty="0" err="1"/>
              <a:t>to</a:t>
            </a:r>
            <a:r>
              <a:rPr lang="tr-TR" altLang="tr-TR" sz="2400" dirty="0"/>
              <a:t> </a:t>
            </a:r>
            <a:r>
              <a:rPr lang="tr-TR" altLang="tr-TR" sz="2400" dirty="0" err="1"/>
              <a:t>decide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which</a:t>
            </a:r>
            <a:r>
              <a:rPr lang="tr-TR" altLang="tr-TR" sz="2400" dirty="0"/>
              <a:t> </a:t>
            </a:r>
            <a:r>
              <a:rPr lang="tr-TR" altLang="tr-TR" sz="2400" dirty="0" err="1"/>
              <a:t>quantities</a:t>
            </a:r>
            <a:r>
              <a:rPr lang="tr-TR" altLang="tr-TR" sz="2400" dirty="0"/>
              <a:t> </a:t>
            </a:r>
            <a:r>
              <a:rPr lang="tr-TR" altLang="tr-TR" sz="2400" dirty="0" err="1"/>
              <a:t>are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to</a:t>
            </a:r>
            <a:r>
              <a:rPr lang="tr-TR" altLang="tr-TR" sz="2400" dirty="0"/>
              <a:t> be </a:t>
            </a:r>
            <a:r>
              <a:rPr lang="tr-TR" altLang="tr-TR" sz="2400" dirty="0" err="1"/>
              <a:t>assigned</a:t>
            </a:r>
            <a:r>
              <a:rPr lang="tr-TR" altLang="tr-TR" sz="2400" dirty="0"/>
              <a:t> </a:t>
            </a:r>
            <a:r>
              <a:rPr lang="tr-TR" altLang="tr-TR" sz="2400" dirty="0" err="1"/>
              <a:t>to</a:t>
            </a:r>
            <a:r>
              <a:rPr lang="tr-TR" altLang="tr-TR" sz="2400" dirty="0"/>
              <a:t> </a:t>
            </a:r>
            <a:r>
              <a:rPr lang="tr-TR" altLang="tr-TR" sz="2400" dirty="0" err="1"/>
              <a:t>registers</a:t>
            </a:r>
            <a:r>
              <a:rPr lang="tr-TR" altLang="tr-TR" sz="2400" dirty="0"/>
              <a:t> at </a:t>
            </a:r>
            <a:r>
              <a:rPr lang="tr-TR" altLang="tr-TR" sz="2400" dirty="0" err="1"/>
              <a:t>any</a:t>
            </a:r>
            <a:r>
              <a:rPr lang="tr-TR" altLang="tr-TR" sz="2400" dirty="0"/>
              <a:t> </a:t>
            </a:r>
            <a:r>
              <a:rPr lang="tr-TR" altLang="tr-TR" sz="2400" dirty="0" err="1"/>
              <a:t>given</a:t>
            </a:r>
            <a:r>
              <a:rPr lang="tr-TR" altLang="tr-TR" sz="2400" dirty="0"/>
              <a:t> </a:t>
            </a:r>
            <a:r>
              <a:rPr lang="tr-TR" altLang="tr-TR" sz="2400" dirty="0" err="1"/>
              <a:t>point</a:t>
            </a:r>
            <a:r>
              <a:rPr lang="tr-TR" altLang="tr-TR" sz="2400" dirty="0"/>
              <a:t> in </a:t>
            </a:r>
            <a:r>
              <a:rPr lang="tr-TR" altLang="tr-TR" sz="2400" dirty="0" err="1"/>
              <a:t>the</a:t>
            </a:r>
            <a:r>
              <a:rPr lang="tr-TR" altLang="tr-TR" sz="2400" dirty="0"/>
              <a:t> program</a:t>
            </a:r>
          </a:p>
          <a:p>
            <a:pPr>
              <a:lnSpc>
                <a:spcPct val="90000"/>
              </a:lnSpc>
            </a:pPr>
            <a:r>
              <a:rPr lang="tr-TR" altLang="tr-TR" sz="2400" dirty="0" err="1"/>
              <a:t>The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technique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commonly</a:t>
            </a:r>
            <a:r>
              <a:rPr lang="tr-TR" altLang="tr-TR" sz="2400" dirty="0"/>
              <a:t> </a:t>
            </a:r>
            <a:r>
              <a:rPr lang="tr-TR" altLang="tr-TR" sz="2400" dirty="0" err="1"/>
              <a:t>used</a:t>
            </a:r>
            <a:r>
              <a:rPr lang="tr-TR" altLang="tr-TR" sz="2400" dirty="0"/>
              <a:t> in RISC </a:t>
            </a:r>
            <a:r>
              <a:rPr lang="tr-TR" altLang="tr-TR" sz="2400" dirty="0" err="1"/>
              <a:t>compilers</a:t>
            </a:r>
            <a:r>
              <a:rPr lang="tr-TR" altLang="tr-TR" sz="2400" dirty="0"/>
              <a:t> is </a:t>
            </a:r>
            <a:r>
              <a:rPr lang="tr-TR" altLang="tr-TR" sz="2400" dirty="0" err="1"/>
              <a:t>known</a:t>
            </a:r>
            <a:r>
              <a:rPr lang="tr-TR" altLang="tr-TR" sz="2400" dirty="0"/>
              <a:t> as </a:t>
            </a:r>
            <a:r>
              <a:rPr lang="tr-TR" altLang="tr-TR" sz="2400" dirty="0" err="1"/>
              <a:t>graph</a:t>
            </a:r>
            <a:r>
              <a:rPr lang="tr-TR" altLang="tr-TR" sz="2400" dirty="0"/>
              <a:t> </a:t>
            </a:r>
            <a:r>
              <a:rPr lang="tr-TR" altLang="tr-TR" sz="2400" dirty="0" err="1"/>
              <a:t>coloring</a:t>
            </a:r>
            <a:r>
              <a:rPr lang="tr-TR" altLang="tr-TR" sz="24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GB" altLang="tr-TR" sz="2000" dirty="0"/>
              <a:t>Given a graph of nodes and edges</a:t>
            </a:r>
          </a:p>
          <a:p>
            <a:pPr lvl="1">
              <a:lnSpc>
                <a:spcPct val="90000"/>
              </a:lnSpc>
            </a:pPr>
            <a:r>
              <a:rPr lang="en-GB" altLang="tr-TR" sz="2000" dirty="0"/>
              <a:t>Assign a </a:t>
            </a:r>
            <a:r>
              <a:rPr lang="en-GB" altLang="tr-TR" sz="2000" dirty="0" err="1"/>
              <a:t>color</a:t>
            </a:r>
            <a:r>
              <a:rPr lang="en-GB" altLang="tr-TR" sz="2000" dirty="0"/>
              <a:t> to each node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such</a:t>
            </a:r>
            <a:r>
              <a:rPr lang="tr-TR" altLang="tr-TR" sz="2000" dirty="0"/>
              <a:t> </a:t>
            </a:r>
            <a:r>
              <a:rPr lang="tr-TR" altLang="tr-TR" sz="2000" dirty="0" err="1"/>
              <a:t>that</a:t>
            </a:r>
            <a:r>
              <a:rPr lang="tr-TR" altLang="tr-TR" sz="2000" dirty="0"/>
              <a:t>...</a:t>
            </a:r>
            <a:endParaRPr lang="en-GB" altLang="tr-TR" sz="2000" dirty="0"/>
          </a:p>
          <a:p>
            <a:pPr lvl="2">
              <a:lnSpc>
                <a:spcPct val="90000"/>
              </a:lnSpc>
            </a:pPr>
            <a:r>
              <a:rPr lang="en-GB" altLang="tr-TR" sz="1600" dirty="0"/>
              <a:t>Adjacent nodes have different </a:t>
            </a:r>
            <a:r>
              <a:rPr lang="en-GB" altLang="tr-TR" sz="1600" dirty="0" err="1"/>
              <a:t>colors</a:t>
            </a:r>
            <a:endParaRPr lang="en-GB" altLang="tr-TR" sz="1600" dirty="0"/>
          </a:p>
          <a:p>
            <a:pPr lvl="2">
              <a:lnSpc>
                <a:spcPct val="90000"/>
              </a:lnSpc>
            </a:pPr>
            <a:r>
              <a:rPr lang="en-GB" altLang="tr-TR" sz="1600" dirty="0"/>
              <a:t>Use minimum number of </a:t>
            </a:r>
            <a:r>
              <a:rPr lang="en-GB" altLang="tr-TR" sz="1600" dirty="0" err="1"/>
              <a:t>colors</a:t>
            </a:r>
            <a:endParaRPr lang="en-GB" altLang="tr-TR" sz="1600" dirty="0"/>
          </a:p>
          <a:p>
            <a:pPr>
              <a:lnSpc>
                <a:spcPct val="90000"/>
              </a:lnSpc>
            </a:pPr>
            <a:r>
              <a:rPr lang="tr-TR" altLang="tr-TR" sz="2400" dirty="0" err="1"/>
              <a:t>Graph</a:t>
            </a:r>
            <a:r>
              <a:rPr lang="tr-TR" altLang="tr-TR" sz="2400" dirty="0"/>
              <a:t> </a:t>
            </a:r>
            <a:r>
              <a:rPr lang="tr-TR" altLang="tr-TR" sz="2400" dirty="0" err="1"/>
              <a:t>coloring</a:t>
            </a:r>
            <a:r>
              <a:rPr lang="tr-TR" altLang="tr-TR" sz="2400" dirty="0"/>
              <a:t> is </a:t>
            </a:r>
            <a:r>
              <a:rPr lang="tr-TR" altLang="tr-TR" sz="2400" dirty="0" err="1"/>
              <a:t>adapted</a:t>
            </a:r>
            <a:r>
              <a:rPr lang="tr-TR" altLang="tr-TR" sz="2400" dirty="0"/>
              <a:t> </a:t>
            </a:r>
            <a:r>
              <a:rPr lang="tr-TR" altLang="tr-TR" sz="2400" dirty="0" err="1"/>
              <a:t>to</a:t>
            </a:r>
            <a:r>
              <a:rPr lang="tr-TR" altLang="tr-TR" sz="2400" dirty="0"/>
              <a:t> </a:t>
            </a:r>
            <a:r>
              <a:rPr lang="tr-TR" altLang="tr-TR" sz="2400" dirty="0" err="1"/>
              <a:t>the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compiler</a:t>
            </a:r>
            <a:r>
              <a:rPr lang="tr-TR" altLang="tr-TR" sz="2400" dirty="0"/>
              <a:t> problem as </a:t>
            </a:r>
            <a:r>
              <a:rPr lang="tr-TR" altLang="tr-TR" sz="2400" dirty="0" err="1"/>
              <a:t>follows</a:t>
            </a:r>
            <a:r>
              <a:rPr lang="tr-TR" altLang="tr-TR" sz="24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GB" altLang="tr-TR" sz="2000" dirty="0"/>
              <a:t>Nodes </a:t>
            </a:r>
            <a:r>
              <a:rPr lang="tr-TR" altLang="tr-TR" sz="2000" dirty="0"/>
              <a:t>of </a:t>
            </a:r>
            <a:r>
              <a:rPr lang="tr-TR" altLang="tr-TR" sz="2000" dirty="0" err="1"/>
              <a:t>the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graph</a:t>
            </a:r>
            <a:r>
              <a:rPr lang="tr-TR" altLang="tr-TR" sz="2000" dirty="0"/>
              <a:t> </a:t>
            </a:r>
            <a:r>
              <a:rPr lang="en-GB" altLang="tr-TR" sz="2000" dirty="0"/>
              <a:t>are symbolic registers</a:t>
            </a:r>
          </a:p>
          <a:p>
            <a:pPr lvl="1">
              <a:lnSpc>
                <a:spcPct val="90000"/>
              </a:lnSpc>
            </a:pPr>
            <a:r>
              <a:rPr lang="en-GB" altLang="tr-TR" sz="2000" dirty="0"/>
              <a:t>Two registers that are live in the same program fragment are joined by an edge</a:t>
            </a:r>
          </a:p>
          <a:p>
            <a:pPr lvl="1">
              <a:lnSpc>
                <a:spcPct val="90000"/>
              </a:lnSpc>
            </a:pPr>
            <a:r>
              <a:rPr lang="en-GB" altLang="tr-TR" sz="2000" dirty="0"/>
              <a:t>Try to </a:t>
            </a:r>
            <a:r>
              <a:rPr lang="en-GB" altLang="tr-TR" sz="2000" dirty="0" err="1"/>
              <a:t>color</a:t>
            </a:r>
            <a:r>
              <a:rPr lang="en-GB" altLang="tr-TR" sz="2000" dirty="0"/>
              <a:t> the graph with </a:t>
            </a:r>
            <a:r>
              <a:rPr lang="en-GB" altLang="tr-TR" sz="2000" i="1" dirty="0">
                <a:solidFill>
                  <a:schemeClr val="accent1"/>
                </a:solidFill>
              </a:rPr>
              <a:t>n</a:t>
            </a:r>
            <a:r>
              <a:rPr lang="en-GB" altLang="tr-TR" sz="2000" dirty="0"/>
              <a:t> </a:t>
            </a:r>
            <a:r>
              <a:rPr lang="en-GB" altLang="tr-TR" sz="2000" dirty="0" err="1"/>
              <a:t>colors</a:t>
            </a:r>
            <a:r>
              <a:rPr lang="en-GB" altLang="tr-TR" sz="2000" dirty="0"/>
              <a:t>, where </a:t>
            </a:r>
            <a:r>
              <a:rPr lang="en-GB" altLang="tr-TR" sz="2000" i="1" dirty="0">
                <a:solidFill>
                  <a:schemeClr val="accent1"/>
                </a:solidFill>
              </a:rPr>
              <a:t>n</a:t>
            </a:r>
            <a:r>
              <a:rPr lang="en-GB" altLang="tr-TR" sz="2000" dirty="0"/>
              <a:t> is the number of real registers</a:t>
            </a:r>
            <a:endParaRPr lang="tr-TR" altLang="tr-TR" sz="2000" dirty="0"/>
          </a:p>
          <a:p>
            <a:pPr lvl="1">
              <a:lnSpc>
                <a:spcPct val="90000"/>
              </a:lnSpc>
            </a:pPr>
            <a:r>
              <a:rPr lang="tr-TR" altLang="tr-TR" sz="2000" dirty="0" err="1"/>
              <a:t>Nodes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that</a:t>
            </a:r>
            <a:r>
              <a:rPr lang="tr-TR" altLang="tr-TR" sz="2000" dirty="0"/>
              <a:t> </a:t>
            </a:r>
            <a:r>
              <a:rPr lang="tr-TR" altLang="tr-TR" sz="2000" dirty="0" err="1"/>
              <a:t>share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the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same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color</a:t>
            </a:r>
            <a:r>
              <a:rPr lang="tr-TR" altLang="tr-TR" sz="2000" dirty="0"/>
              <a:t> can be </a:t>
            </a:r>
            <a:r>
              <a:rPr lang="tr-TR" altLang="tr-TR" sz="2000" dirty="0" err="1"/>
              <a:t>assigned</a:t>
            </a:r>
            <a:r>
              <a:rPr lang="tr-TR" altLang="tr-TR" sz="2000" dirty="0"/>
              <a:t> </a:t>
            </a:r>
            <a:r>
              <a:rPr lang="tr-TR" altLang="tr-TR" sz="2000" dirty="0" err="1"/>
              <a:t>to</a:t>
            </a:r>
            <a:r>
              <a:rPr lang="tr-TR" altLang="tr-TR" sz="2000" dirty="0"/>
              <a:t> </a:t>
            </a:r>
            <a:r>
              <a:rPr lang="tr-TR" altLang="tr-TR" sz="2000" dirty="0" err="1"/>
              <a:t>the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same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register</a:t>
            </a:r>
            <a:endParaRPr lang="en-GB" altLang="tr-TR" sz="2000" dirty="0"/>
          </a:p>
          <a:p>
            <a:pPr lvl="1">
              <a:lnSpc>
                <a:spcPct val="90000"/>
              </a:lnSpc>
            </a:pPr>
            <a:r>
              <a:rPr lang="en-GB" altLang="tr-TR" sz="2000" dirty="0"/>
              <a:t>Nodes that can not be </a:t>
            </a:r>
            <a:r>
              <a:rPr lang="en-GB" altLang="tr-TR" sz="2000" dirty="0" err="1"/>
              <a:t>colored</a:t>
            </a:r>
            <a:r>
              <a:rPr lang="en-GB" altLang="tr-TR" sz="2000" dirty="0"/>
              <a:t> are placed in memory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19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4144344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7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7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7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7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7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7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7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7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7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7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7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7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7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7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7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7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7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70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7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7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70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7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7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70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70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70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70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70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70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70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70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70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670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670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70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670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014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Computer Architecture</a:t>
            </a:r>
            <a:endParaRPr lang="tr-TR" altLang="tr-TR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endParaRPr lang="tr-TR" altLang="tr-TR" sz="4800" dirty="0" smtClean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endParaRPr lang="tr-TR" altLang="tr-TR" sz="4800" dirty="0" smtClean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r>
              <a:rPr lang="tr-TR" altLang="tr-TR" sz="6000" dirty="0" smtClean="0">
                <a:solidFill>
                  <a:srgbClr val="FF0000"/>
                </a:solidFill>
              </a:rPr>
              <a:t>RISC </a:t>
            </a:r>
            <a:r>
              <a:rPr lang="tr-TR" altLang="tr-TR" sz="6000" dirty="0" err="1" smtClean="0">
                <a:solidFill>
                  <a:srgbClr val="FF0000"/>
                </a:solidFill>
              </a:rPr>
              <a:t>Characteristics</a:t>
            </a:r>
            <a:endParaRPr lang="tr-TR" altLang="tr-TR" sz="6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2</a:t>
            </a:fld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/>
              <a:t>Graph </a:t>
            </a:r>
            <a:r>
              <a:rPr lang="en-GB" altLang="tr-TR" dirty="0" err="1"/>
              <a:t>Coloring</a:t>
            </a:r>
            <a:r>
              <a:rPr lang="en-GB" altLang="tr-TR" dirty="0"/>
              <a:t> Approach</a:t>
            </a:r>
          </a:p>
        </p:txBody>
      </p:sp>
      <p:pic>
        <p:nvPicPr>
          <p:cNvPr id="1672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911"/>
          <a:stretch>
            <a:fillRect/>
          </a:stretch>
        </p:blipFill>
        <p:spPr bwMode="auto">
          <a:xfrm>
            <a:off x="956741" y="2708275"/>
            <a:ext cx="7344817" cy="383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72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052513"/>
            <a:ext cx="8178800" cy="1655762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000"/>
              <a:t>Assume a program with 6 symbolic registers to be compiled into 3 actual registers</a:t>
            </a:r>
          </a:p>
          <a:p>
            <a:pPr>
              <a:lnSpc>
                <a:spcPct val="90000"/>
              </a:lnSpc>
            </a:pPr>
            <a:r>
              <a:rPr lang="tr-TR" altLang="tr-TR" sz="2000"/>
              <a:t>A possible coloring with 3 colors is indicated.</a:t>
            </a:r>
          </a:p>
          <a:p>
            <a:pPr>
              <a:lnSpc>
                <a:spcPct val="90000"/>
              </a:lnSpc>
            </a:pPr>
            <a:r>
              <a:rPr lang="tr-TR" altLang="tr-TR" sz="2000"/>
              <a:t>One symbolic register, F, is left uncolored and must be used dealt with using loads and stores</a:t>
            </a:r>
            <a:endParaRPr lang="en-GB" altLang="tr-TR" sz="20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20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05379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72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72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72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672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72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72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72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2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72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72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72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219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err="1"/>
              <a:t>Register</a:t>
            </a:r>
            <a:r>
              <a:rPr lang="tr-TR" altLang="tr-TR" dirty="0"/>
              <a:t> </a:t>
            </a:r>
            <a:r>
              <a:rPr lang="tr-TR" altLang="tr-TR" dirty="0" err="1"/>
              <a:t>Optimization</a:t>
            </a:r>
            <a:endParaRPr lang="tr-TR" altLang="tr-TR" dirty="0"/>
          </a:p>
        </p:txBody>
      </p:sp>
      <p:sp>
        <p:nvSpPr>
          <p:cNvPr id="167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dirty="0" err="1"/>
              <a:t>There</a:t>
            </a:r>
            <a:r>
              <a:rPr lang="tr-TR" altLang="tr-TR" dirty="0"/>
              <a:t> is a </a:t>
            </a:r>
            <a:r>
              <a:rPr lang="tr-TR" altLang="tr-TR" dirty="0" err="1"/>
              <a:t>trade</a:t>
            </a:r>
            <a:r>
              <a:rPr lang="tr-TR" altLang="tr-TR" dirty="0"/>
              <a:t> of </a:t>
            </a:r>
            <a:r>
              <a:rPr lang="tr-TR" altLang="tr-TR" dirty="0" err="1"/>
              <a:t>between</a:t>
            </a:r>
            <a:r>
              <a:rPr lang="tr-TR" altLang="tr-TR" dirty="0"/>
              <a:t>...</a:t>
            </a:r>
          </a:p>
          <a:p>
            <a:pPr lvl="1"/>
            <a:r>
              <a:rPr lang="tr-TR" altLang="tr-TR" dirty="0" err="1"/>
              <a:t>Use</a:t>
            </a:r>
            <a:r>
              <a:rPr lang="tr-TR" altLang="tr-TR" dirty="0"/>
              <a:t> of </a:t>
            </a:r>
            <a:r>
              <a:rPr lang="tr-TR" altLang="tr-TR" dirty="0" err="1"/>
              <a:t>large</a:t>
            </a:r>
            <a:r>
              <a:rPr lang="tr-TR" altLang="tr-TR" dirty="0"/>
              <a:t> set of </a:t>
            </a:r>
            <a:r>
              <a:rPr lang="tr-TR" altLang="tr-TR" dirty="0" err="1"/>
              <a:t>registers</a:t>
            </a:r>
            <a:r>
              <a:rPr lang="tr-TR" altLang="tr-TR" dirty="0"/>
              <a:t> </a:t>
            </a:r>
            <a:r>
              <a:rPr lang="tr-TR" altLang="tr-TR" dirty="0" err="1"/>
              <a:t>and</a:t>
            </a:r>
            <a:r>
              <a:rPr lang="tr-TR" altLang="tr-TR" dirty="0"/>
              <a:t>...</a:t>
            </a:r>
          </a:p>
          <a:p>
            <a:pPr lvl="1"/>
            <a:r>
              <a:rPr lang="tr-TR" altLang="tr-TR" dirty="0"/>
              <a:t>Compiler-</a:t>
            </a:r>
            <a:r>
              <a:rPr lang="tr-TR" altLang="tr-TR" dirty="0" err="1"/>
              <a:t>based</a:t>
            </a:r>
            <a:r>
              <a:rPr lang="tr-TR" altLang="tr-TR" dirty="0"/>
              <a:t> </a:t>
            </a:r>
            <a:r>
              <a:rPr lang="tr-TR" altLang="tr-TR" dirty="0" err="1"/>
              <a:t>register</a:t>
            </a:r>
            <a:r>
              <a:rPr lang="tr-TR" altLang="tr-TR" dirty="0"/>
              <a:t> </a:t>
            </a:r>
            <a:r>
              <a:rPr lang="tr-TR" altLang="tr-TR" dirty="0" err="1"/>
              <a:t>optimization</a:t>
            </a:r>
            <a:endParaRPr lang="tr-TR" altLang="tr-TR" dirty="0"/>
          </a:p>
          <a:p>
            <a:r>
              <a:rPr lang="tr-TR" altLang="tr-TR" dirty="0"/>
              <a:t>In </a:t>
            </a:r>
            <a:r>
              <a:rPr lang="tr-TR" altLang="tr-TR" dirty="0" err="1"/>
              <a:t>one</a:t>
            </a:r>
            <a:r>
              <a:rPr lang="tr-TR" altLang="tr-TR" dirty="0"/>
              <a:t> </a:t>
            </a:r>
            <a:r>
              <a:rPr lang="tr-TR" altLang="tr-TR" dirty="0" err="1"/>
              <a:t>study</a:t>
            </a:r>
            <a:r>
              <a:rPr lang="tr-TR" altLang="tr-TR" dirty="0"/>
              <a:t>, </a:t>
            </a:r>
            <a:r>
              <a:rPr lang="tr-TR" altLang="tr-TR" dirty="0" err="1"/>
              <a:t>reported</a:t>
            </a:r>
            <a:r>
              <a:rPr lang="tr-TR" altLang="tr-TR" dirty="0"/>
              <a:t> </a:t>
            </a:r>
            <a:r>
              <a:rPr lang="tr-TR" altLang="tr-TR" dirty="0" err="1"/>
              <a:t>that</a:t>
            </a:r>
            <a:r>
              <a:rPr lang="tr-TR" altLang="tr-TR" dirty="0"/>
              <a:t>...</a:t>
            </a:r>
          </a:p>
          <a:p>
            <a:pPr lvl="1"/>
            <a:r>
              <a:rPr lang="tr-TR" altLang="tr-TR" dirty="0" err="1"/>
              <a:t>With</a:t>
            </a:r>
            <a:r>
              <a:rPr lang="tr-TR" altLang="tr-TR" dirty="0"/>
              <a:t> a </a:t>
            </a:r>
            <a:r>
              <a:rPr lang="tr-TR" altLang="tr-TR" dirty="0" err="1"/>
              <a:t>simple</a:t>
            </a:r>
            <a:r>
              <a:rPr lang="tr-TR" altLang="tr-TR" dirty="0"/>
              <a:t> </a:t>
            </a:r>
            <a:r>
              <a:rPr lang="tr-TR" altLang="tr-TR" dirty="0" err="1"/>
              <a:t>register</a:t>
            </a:r>
            <a:r>
              <a:rPr lang="tr-TR" altLang="tr-TR" dirty="0"/>
              <a:t> </a:t>
            </a:r>
            <a:r>
              <a:rPr lang="tr-TR" altLang="tr-TR" dirty="0" err="1"/>
              <a:t>optimization</a:t>
            </a:r>
            <a:r>
              <a:rPr lang="tr-TR" altLang="tr-TR" dirty="0"/>
              <a:t>, </a:t>
            </a:r>
            <a:r>
              <a:rPr lang="tr-TR" altLang="tr-TR" dirty="0" err="1"/>
              <a:t>there</a:t>
            </a:r>
            <a:r>
              <a:rPr lang="tr-TR" altLang="tr-TR" dirty="0"/>
              <a:t> is </a:t>
            </a:r>
            <a:r>
              <a:rPr lang="tr-TR" altLang="tr-TR" dirty="0" err="1"/>
              <a:t>little</a:t>
            </a:r>
            <a:r>
              <a:rPr lang="tr-TR" altLang="tr-TR" dirty="0"/>
              <a:t> </a:t>
            </a:r>
            <a:r>
              <a:rPr lang="tr-TR" altLang="tr-TR" dirty="0" err="1"/>
              <a:t>benefit</a:t>
            </a:r>
            <a:r>
              <a:rPr lang="tr-TR" altLang="tr-TR" dirty="0"/>
              <a:t> </a:t>
            </a:r>
            <a:r>
              <a:rPr lang="tr-TR" altLang="tr-TR" dirty="0" err="1"/>
              <a:t>to</a:t>
            </a:r>
            <a:r>
              <a:rPr lang="tr-TR" altLang="tr-TR" dirty="0"/>
              <a:t> </a:t>
            </a:r>
            <a:r>
              <a:rPr lang="tr-TR" altLang="tr-TR" dirty="0" err="1"/>
              <a:t>the</a:t>
            </a:r>
            <a:r>
              <a:rPr lang="tr-TR" altLang="tr-TR" dirty="0"/>
              <a:t> </a:t>
            </a:r>
            <a:r>
              <a:rPr lang="tr-TR" altLang="tr-TR" dirty="0" err="1"/>
              <a:t>use</a:t>
            </a:r>
            <a:r>
              <a:rPr lang="tr-TR" altLang="tr-TR" dirty="0"/>
              <a:t> of </a:t>
            </a:r>
            <a:r>
              <a:rPr lang="tr-TR" altLang="tr-TR" dirty="0" err="1"/>
              <a:t>more</a:t>
            </a:r>
            <a:r>
              <a:rPr lang="tr-TR" altLang="tr-TR" dirty="0"/>
              <a:t> </a:t>
            </a:r>
            <a:r>
              <a:rPr lang="tr-TR" altLang="tr-TR" dirty="0" err="1"/>
              <a:t>than</a:t>
            </a:r>
            <a:r>
              <a:rPr lang="tr-TR" altLang="tr-TR" dirty="0"/>
              <a:t> 64 </a:t>
            </a:r>
            <a:r>
              <a:rPr lang="tr-TR" altLang="tr-TR" dirty="0" err="1"/>
              <a:t>registers</a:t>
            </a:r>
            <a:endParaRPr lang="tr-TR" altLang="tr-TR" dirty="0"/>
          </a:p>
          <a:p>
            <a:pPr lvl="1"/>
            <a:r>
              <a:rPr lang="tr-TR" altLang="tr-TR" dirty="0" err="1"/>
              <a:t>With</a:t>
            </a:r>
            <a:r>
              <a:rPr lang="tr-TR" altLang="tr-TR" dirty="0"/>
              <a:t> </a:t>
            </a:r>
            <a:r>
              <a:rPr lang="tr-TR" altLang="tr-TR" dirty="0" err="1"/>
              <a:t>reasonably</a:t>
            </a:r>
            <a:r>
              <a:rPr lang="tr-TR" altLang="tr-TR" dirty="0"/>
              <a:t> </a:t>
            </a:r>
            <a:r>
              <a:rPr lang="tr-TR" altLang="tr-TR" dirty="0" err="1"/>
              <a:t>sofisticated</a:t>
            </a:r>
            <a:r>
              <a:rPr lang="tr-TR" altLang="tr-TR" dirty="0"/>
              <a:t> </a:t>
            </a:r>
            <a:r>
              <a:rPr lang="tr-TR" altLang="tr-TR" dirty="0" err="1"/>
              <a:t>register</a:t>
            </a:r>
            <a:r>
              <a:rPr lang="tr-TR" altLang="tr-TR" dirty="0"/>
              <a:t> </a:t>
            </a:r>
            <a:r>
              <a:rPr lang="tr-TR" altLang="tr-TR" dirty="0" err="1"/>
              <a:t>optimization</a:t>
            </a:r>
            <a:r>
              <a:rPr lang="tr-TR" altLang="tr-TR" dirty="0"/>
              <a:t> </a:t>
            </a:r>
            <a:r>
              <a:rPr lang="tr-TR" altLang="tr-TR" dirty="0" err="1"/>
              <a:t>techniques</a:t>
            </a:r>
            <a:r>
              <a:rPr lang="tr-TR" altLang="tr-TR" dirty="0"/>
              <a:t>, </a:t>
            </a:r>
            <a:r>
              <a:rPr lang="tr-TR" altLang="tr-TR" dirty="0" err="1"/>
              <a:t>there</a:t>
            </a:r>
            <a:r>
              <a:rPr lang="tr-TR" altLang="tr-TR" dirty="0"/>
              <a:t> is </a:t>
            </a:r>
            <a:r>
              <a:rPr lang="tr-TR" altLang="tr-TR" dirty="0" err="1"/>
              <a:t>only</a:t>
            </a:r>
            <a:r>
              <a:rPr lang="tr-TR" altLang="tr-TR" dirty="0"/>
              <a:t> </a:t>
            </a:r>
            <a:r>
              <a:rPr lang="tr-TR" altLang="tr-TR" dirty="0" err="1"/>
              <a:t>marginal</a:t>
            </a:r>
            <a:r>
              <a:rPr lang="tr-TR" altLang="tr-TR" dirty="0"/>
              <a:t> </a:t>
            </a:r>
            <a:r>
              <a:rPr lang="tr-TR" altLang="tr-TR" dirty="0" err="1"/>
              <a:t>performance</a:t>
            </a:r>
            <a:r>
              <a:rPr lang="tr-TR" altLang="tr-TR" dirty="0"/>
              <a:t> </a:t>
            </a:r>
            <a:r>
              <a:rPr lang="tr-TR" altLang="tr-TR" dirty="0" err="1"/>
              <a:t>improvement</a:t>
            </a:r>
            <a:r>
              <a:rPr lang="tr-TR" altLang="tr-TR" dirty="0"/>
              <a:t> </a:t>
            </a:r>
            <a:r>
              <a:rPr lang="tr-TR" altLang="tr-TR" dirty="0" err="1"/>
              <a:t>with</a:t>
            </a:r>
            <a:r>
              <a:rPr lang="tr-TR" altLang="tr-TR" dirty="0"/>
              <a:t> </a:t>
            </a:r>
            <a:r>
              <a:rPr lang="tr-TR" altLang="tr-TR" dirty="0" err="1"/>
              <a:t>more</a:t>
            </a:r>
            <a:r>
              <a:rPr lang="tr-TR" altLang="tr-TR" dirty="0"/>
              <a:t> </a:t>
            </a:r>
            <a:r>
              <a:rPr lang="tr-TR" altLang="tr-TR" dirty="0" err="1"/>
              <a:t>than</a:t>
            </a:r>
            <a:r>
              <a:rPr lang="tr-TR" altLang="tr-TR" dirty="0"/>
              <a:t> 32 </a:t>
            </a:r>
            <a:r>
              <a:rPr lang="tr-TR" altLang="tr-TR" dirty="0" err="1"/>
              <a:t>registers</a:t>
            </a:r>
            <a:endParaRPr lang="tr-TR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21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69394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7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7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7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4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74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74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74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7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7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7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4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74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74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74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4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74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74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74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4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74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74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74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424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Why CISC (1)?</a:t>
            </a:r>
          </a:p>
        </p:txBody>
      </p:sp>
      <p:sp>
        <p:nvSpPr>
          <p:cNvPr id="167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540" y="1124744"/>
            <a:ext cx="8316924" cy="5399881"/>
          </a:xfrm>
        </p:spPr>
        <p:txBody>
          <a:bodyPr>
            <a:normAutofit/>
          </a:bodyPr>
          <a:lstStyle/>
          <a:p>
            <a:r>
              <a:rPr lang="tr-TR" altLang="tr-TR" dirty="0" err="1"/>
              <a:t>Two</a:t>
            </a:r>
            <a:r>
              <a:rPr lang="tr-TR" altLang="tr-TR" dirty="0"/>
              <a:t> </a:t>
            </a:r>
            <a:r>
              <a:rPr lang="tr-TR" altLang="tr-TR" dirty="0" err="1"/>
              <a:t>principle</a:t>
            </a:r>
            <a:r>
              <a:rPr lang="tr-TR" altLang="tr-TR" dirty="0"/>
              <a:t> </a:t>
            </a:r>
            <a:r>
              <a:rPr lang="tr-TR" altLang="tr-TR" dirty="0" err="1"/>
              <a:t>reasons</a:t>
            </a:r>
            <a:r>
              <a:rPr lang="tr-TR" altLang="tr-TR" dirty="0"/>
              <a:t>:</a:t>
            </a:r>
          </a:p>
          <a:p>
            <a:pPr lvl="1"/>
            <a:r>
              <a:rPr lang="en-GB" altLang="tr-TR" dirty="0"/>
              <a:t>Compiler simplification?</a:t>
            </a:r>
          </a:p>
          <a:p>
            <a:pPr lvl="2"/>
            <a:r>
              <a:rPr lang="en-GB" altLang="tr-TR" dirty="0"/>
              <a:t>Disputed…</a:t>
            </a:r>
          </a:p>
          <a:p>
            <a:pPr lvl="2"/>
            <a:r>
              <a:rPr lang="en-GB" altLang="tr-TR" dirty="0"/>
              <a:t>Complex machine instructions harder to exploit</a:t>
            </a:r>
          </a:p>
          <a:p>
            <a:pPr lvl="2"/>
            <a:r>
              <a:rPr lang="en-GB" altLang="tr-TR" dirty="0"/>
              <a:t>Optimization more difficult</a:t>
            </a:r>
          </a:p>
          <a:p>
            <a:pPr lvl="1"/>
            <a:r>
              <a:rPr lang="en-GB" altLang="tr-TR" dirty="0"/>
              <a:t>Smaller programs?</a:t>
            </a:r>
          </a:p>
          <a:p>
            <a:pPr lvl="2"/>
            <a:r>
              <a:rPr lang="en-GB" altLang="tr-TR" dirty="0"/>
              <a:t>Program takes up less memory but…</a:t>
            </a:r>
          </a:p>
          <a:p>
            <a:pPr lvl="2"/>
            <a:r>
              <a:rPr lang="en-GB" altLang="tr-TR" dirty="0"/>
              <a:t>Memory is now cheap</a:t>
            </a:r>
          </a:p>
          <a:p>
            <a:pPr lvl="2"/>
            <a:r>
              <a:rPr lang="en-GB" altLang="tr-TR" dirty="0"/>
              <a:t>May not occupy less bits, just look shorter in symbolic form</a:t>
            </a:r>
          </a:p>
          <a:p>
            <a:pPr lvl="3"/>
            <a:r>
              <a:rPr lang="en-GB" altLang="tr-TR" dirty="0"/>
              <a:t>More instructions require longer op-codes</a:t>
            </a:r>
          </a:p>
          <a:p>
            <a:pPr lvl="3"/>
            <a:r>
              <a:rPr lang="en-GB" altLang="tr-TR" dirty="0"/>
              <a:t>Register references require fewer bits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22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874340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7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7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7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76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76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76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76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76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76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76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76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76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76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76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76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76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76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76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76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76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76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76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76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76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76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76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76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76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76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76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76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76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676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629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Why CISC (2)?</a:t>
            </a:r>
          </a:p>
        </p:txBody>
      </p:sp>
      <p:sp>
        <p:nvSpPr>
          <p:cNvPr id="167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 dirty="0"/>
              <a:t>Faster programs?</a:t>
            </a:r>
          </a:p>
          <a:p>
            <a:pPr lvl="1"/>
            <a:r>
              <a:rPr lang="en-GB" altLang="tr-TR" dirty="0"/>
              <a:t>Bias towards use of simpler instructions</a:t>
            </a:r>
          </a:p>
          <a:p>
            <a:pPr lvl="1"/>
            <a:r>
              <a:rPr lang="en-GB" altLang="tr-TR" dirty="0"/>
              <a:t>More complex control unit</a:t>
            </a:r>
          </a:p>
          <a:p>
            <a:pPr lvl="1"/>
            <a:r>
              <a:rPr lang="en-GB" altLang="tr-TR" dirty="0"/>
              <a:t>Microprogram control store larger</a:t>
            </a:r>
          </a:p>
          <a:p>
            <a:pPr lvl="1"/>
            <a:r>
              <a:rPr lang="en-GB" altLang="tr-TR" dirty="0"/>
              <a:t>thus simple instructions take longer to execute</a:t>
            </a:r>
          </a:p>
          <a:p>
            <a:pPr lvl="1"/>
            <a:endParaRPr lang="en-GB" altLang="tr-TR" dirty="0"/>
          </a:p>
          <a:p>
            <a:r>
              <a:rPr lang="en-GB" altLang="tr-TR" dirty="0"/>
              <a:t>It is far from clear that CISC is the appropriate solution</a:t>
            </a:r>
          </a:p>
          <a:p>
            <a:pPr lvl="1"/>
            <a:endParaRPr lang="en-GB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23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02332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7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7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7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8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78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78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78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8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78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78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78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8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78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78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78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7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7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7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8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78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78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78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833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RISC Characteristics</a:t>
            </a:r>
          </a:p>
        </p:txBody>
      </p:sp>
      <p:sp>
        <p:nvSpPr>
          <p:cNvPr id="168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sz="3600" dirty="0" err="1"/>
              <a:t>Common</a:t>
            </a:r>
            <a:r>
              <a:rPr lang="tr-TR" altLang="tr-TR" sz="3600" dirty="0"/>
              <a:t> </a:t>
            </a:r>
            <a:r>
              <a:rPr lang="tr-TR" altLang="tr-TR" sz="3600" dirty="0" err="1"/>
              <a:t>characteristics</a:t>
            </a:r>
            <a:r>
              <a:rPr lang="tr-TR" altLang="tr-TR" sz="3600" dirty="0"/>
              <a:t> of RISC </a:t>
            </a:r>
            <a:r>
              <a:rPr lang="tr-TR" altLang="tr-TR" sz="3600" dirty="0" err="1"/>
              <a:t>are</a:t>
            </a:r>
            <a:r>
              <a:rPr lang="tr-TR" altLang="tr-TR" sz="3600" dirty="0"/>
              <a:t>:</a:t>
            </a:r>
          </a:p>
          <a:p>
            <a:pPr lvl="1"/>
            <a:r>
              <a:rPr lang="en-GB" altLang="tr-TR" sz="3200" dirty="0"/>
              <a:t>One instruction per cycle</a:t>
            </a:r>
            <a:endParaRPr lang="tr-TR" altLang="tr-TR" sz="3200" dirty="0"/>
          </a:p>
          <a:p>
            <a:pPr lvl="1"/>
            <a:r>
              <a:rPr lang="en-GB" altLang="tr-TR" sz="3200" dirty="0" smtClean="0"/>
              <a:t>Register </a:t>
            </a:r>
            <a:r>
              <a:rPr lang="en-GB" altLang="tr-TR" sz="3200" dirty="0"/>
              <a:t>to register operations</a:t>
            </a:r>
            <a:endParaRPr lang="tr-TR" altLang="tr-TR" sz="3200" dirty="0"/>
          </a:p>
          <a:p>
            <a:pPr lvl="1"/>
            <a:r>
              <a:rPr lang="en-GB" altLang="tr-TR" sz="3200" dirty="0" smtClean="0"/>
              <a:t>Few</a:t>
            </a:r>
            <a:r>
              <a:rPr lang="en-GB" altLang="tr-TR" sz="3200" dirty="0"/>
              <a:t>, simple addressing modes</a:t>
            </a:r>
            <a:endParaRPr lang="tr-TR" altLang="tr-TR" sz="3200" dirty="0"/>
          </a:p>
          <a:p>
            <a:pPr lvl="1"/>
            <a:r>
              <a:rPr lang="en-GB" altLang="tr-TR" sz="3200" dirty="0" smtClean="0"/>
              <a:t>Few</a:t>
            </a:r>
            <a:r>
              <a:rPr lang="en-GB" altLang="tr-TR" sz="3200" dirty="0"/>
              <a:t>, simple instruction formats</a:t>
            </a:r>
            <a:endParaRPr lang="tr-TR" altLang="tr-TR" sz="3200" dirty="0"/>
          </a:p>
          <a:p>
            <a:pPr lvl="1"/>
            <a:r>
              <a:rPr lang="en-GB" altLang="tr-TR" sz="3200" dirty="0" smtClean="0"/>
              <a:t>Hardwired </a:t>
            </a:r>
            <a:r>
              <a:rPr lang="en-GB" altLang="tr-TR" sz="3200" dirty="0"/>
              <a:t>design (no microcode)</a:t>
            </a:r>
            <a:endParaRPr lang="tr-TR" altLang="tr-TR" sz="3200" dirty="0"/>
          </a:p>
          <a:p>
            <a:pPr lvl="1"/>
            <a:r>
              <a:rPr lang="en-GB" altLang="tr-TR" sz="3200" dirty="0" smtClean="0"/>
              <a:t>Fixed </a:t>
            </a:r>
            <a:r>
              <a:rPr lang="en-GB" altLang="tr-TR" sz="3200" dirty="0"/>
              <a:t>instruction format</a:t>
            </a:r>
            <a:endParaRPr lang="tr-TR" altLang="tr-TR" sz="3200" dirty="0"/>
          </a:p>
          <a:p>
            <a:pPr lvl="1"/>
            <a:r>
              <a:rPr lang="en-GB" altLang="tr-TR" sz="3200" dirty="0" smtClean="0"/>
              <a:t>More </a:t>
            </a:r>
            <a:r>
              <a:rPr lang="en-GB" altLang="tr-TR" sz="3200" dirty="0"/>
              <a:t>compile time/effort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24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64165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8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8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8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8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8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8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8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8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8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80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80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80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80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80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80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80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80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80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80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80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80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80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80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80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038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RISC v CISC</a:t>
            </a:r>
          </a:p>
        </p:txBody>
      </p:sp>
      <p:sp>
        <p:nvSpPr>
          <p:cNvPr id="168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 sz="3600" dirty="0"/>
              <a:t>Not clear cut</a:t>
            </a:r>
          </a:p>
          <a:p>
            <a:r>
              <a:rPr lang="en-GB" altLang="tr-TR" sz="3600" dirty="0"/>
              <a:t>Many designs borrow from both philosophies</a:t>
            </a:r>
          </a:p>
          <a:p>
            <a:r>
              <a:rPr lang="tr-TR" altLang="tr-TR" sz="3600" dirty="0" err="1"/>
              <a:t>More</a:t>
            </a:r>
            <a:r>
              <a:rPr lang="tr-TR" altLang="tr-TR" sz="3600" dirty="0"/>
              <a:t> </a:t>
            </a:r>
            <a:r>
              <a:rPr lang="tr-TR" altLang="tr-TR" sz="3600" dirty="0" err="1"/>
              <a:t>recent</a:t>
            </a:r>
            <a:r>
              <a:rPr lang="tr-TR" altLang="tr-TR" sz="3600" dirty="0"/>
              <a:t> RISC </a:t>
            </a:r>
            <a:r>
              <a:rPr lang="tr-TR" altLang="tr-TR" sz="3600" dirty="0" err="1"/>
              <a:t>designs</a:t>
            </a:r>
            <a:r>
              <a:rPr lang="tr-TR" altLang="tr-TR" sz="3600" dirty="0"/>
              <a:t> </a:t>
            </a:r>
            <a:r>
              <a:rPr lang="tr-TR" altLang="tr-TR" sz="3600" dirty="0" err="1"/>
              <a:t>are</a:t>
            </a:r>
            <a:r>
              <a:rPr lang="tr-TR" altLang="tr-TR" sz="3600" dirty="0"/>
              <a:t> </a:t>
            </a:r>
            <a:r>
              <a:rPr lang="tr-TR" altLang="tr-TR" sz="3600" dirty="0" err="1"/>
              <a:t>no</a:t>
            </a:r>
            <a:r>
              <a:rPr lang="tr-TR" altLang="tr-TR" sz="3600" dirty="0"/>
              <a:t> </a:t>
            </a:r>
            <a:r>
              <a:rPr lang="tr-TR" altLang="tr-TR" sz="3600" dirty="0" err="1"/>
              <a:t>longer</a:t>
            </a:r>
            <a:r>
              <a:rPr lang="tr-TR" altLang="tr-TR" sz="3600" dirty="0"/>
              <a:t> </a:t>
            </a:r>
            <a:r>
              <a:rPr lang="tr-TR" altLang="tr-TR" sz="3600" dirty="0" err="1"/>
              <a:t>pure</a:t>
            </a:r>
            <a:r>
              <a:rPr lang="tr-TR" altLang="tr-TR" sz="3600" dirty="0"/>
              <a:t> RISC</a:t>
            </a:r>
          </a:p>
          <a:p>
            <a:r>
              <a:rPr lang="tr-TR" altLang="tr-TR" sz="3600" dirty="0" err="1"/>
              <a:t>More</a:t>
            </a:r>
            <a:r>
              <a:rPr lang="tr-TR" altLang="tr-TR" sz="3600" dirty="0"/>
              <a:t> </a:t>
            </a:r>
            <a:r>
              <a:rPr lang="tr-TR" altLang="tr-TR" sz="3600" dirty="0" err="1"/>
              <a:t>recent</a:t>
            </a:r>
            <a:r>
              <a:rPr lang="tr-TR" altLang="tr-TR" sz="3600" dirty="0"/>
              <a:t> CISC </a:t>
            </a:r>
            <a:r>
              <a:rPr lang="tr-TR" altLang="tr-TR" sz="3600" dirty="0" err="1"/>
              <a:t>designs</a:t>
            </a:r>
            <a:r>
              <a:rPr lang="tr-TR" altLang="tr-TR" sz="3600" dirty="0"/>
              <a:t> </a:t>
            </a:r>
            <a:r>
              <a:rPr lang="tr-TR" altLang="tr-TR" sz="3600" dirty="0" err="1"/>
              <a:t>are</a:t>
            </a:r>
            <a:r>
              <a:rPr lang="tr-TR" altLang="tr-TR" sz="3600" dirty="0"/>
              <a:t> </a:t>
            </a:r>
            <a:r>
              <a:rPr lang="tr-TR" altLang="tr-TR" sz="3600" dirty="0" err="1"/>
              <a:t>no</a:t>
            </a:r>
            <a:r>
              <a:rPr lang="tr-TR" altLang="tr-TR" sz="3600" dirty="0"/>
              <a:t> </a:t>
            </a:r>
            <a:r>
              <a:rPr lang="tr-TR" altLang="tr-TR" sz="3600" dirty="0" err="1"/>
              <a:t>longer</a:t>
            </a:r>
            <a:r>
              <a:rPr lang="tr-TR" altLang="tr-TR" sz="3600" dirty="0"/>
              <a:t> </a:t>
            </a:r>
            <a:r>
              <a:rPr lang="tr-TR" altLang="tr-TR" sz="3600" dirty="0" err="1"/>
              <a:t>pure</a:t>
            </a:r>
            <a:r>
              <a:rPr lang="tr-TR" altLang="tr-TR" sz="3600" dirty="0"/>
              <a:t> CISC</a:t>
            </a:r>
          </a:p>
          <a:p>
            <a:pPr lvl="1"/>
            <a:r>
              <a:rPr lang="en-GB" altLang="tr-TR" sz="3200" dirty="0"/>
              <a:t>e.g. PowerPC and Pentium II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25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413561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8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8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8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8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8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8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8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8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8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8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8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8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8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8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8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243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RISC Pipelining</a:t>
            </a:r>
          </a:p>
        </p:txBody>
      </p:sp>
      <p:sp>
        <p:nvSpPr>
          <p:cNvPr id="168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GB" altLang="tr-TR" dirty="0"/>
              <a:t>Most instructions are register to register</a:t>
            </a:r>
          </a:p>
          <a:p>
            <a:pPr>
              <a:lnSpc>
                <a:spcPct val="90000"/>
              </a:lnSpc>
            </a:pPr>
            <a:r>
              <a:rPr lang="tr-TR" altLang="tr-TR" dirty="0"/>
              <a:t>An </a:t>
            </a:r>
            <a:r>
              <a:rPr lang="tr-TR" altLang="tr-TR" dirty="0" err="1"/>
              <a:t>instruction</a:t>
            </a:r>
            <a:r>
              <a:rPr lang="tr-TR" altLang="tr-TR" dirty="0"/>
              <a:t> </a:t>
            </a:r>
            <a:r>
              <a:rPr lang="tr-TR" altLang="tr-TR" dirty="0" err="1"/>
              <a:t>cycle</a:t>
            </a:r>
            <a:r>
              <a:rPr lang="tr-TR" altLang="tr-TR" dirty="0"/>
              <a:t> has t</a:t>
            </a:r>
            <a:r>
              <a:rPr lang="en-GB" altLang="tr-TR" dirty="0"/>
              <a:t>wo phases of execution</a:t>
            </a:r>
            <a:r>
              <a:rPr lang="tr-TR" altLang="tr-TR" dirty="0"/>
              <a:t>:</a:t>
            </a:r>
            <a:endParaRPr lang="en-GB" altLang="tr-TR" dirty="0"/>
          </a:p>
          <a:p>
            <a:pPr lvl="1">
              <a:lnSpc>
                <a:spcPct val="90000"/>
              </a:lnSpc>
            </a:pPr>
            <a:r>
              <a:rPr lang="en-GB" altLang="tr-TR" dirty="0"/>
              <a:t>I: Instruction fetch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E: Execute</a:t>
            </a:r>
          </a:p>
          <a:p>
            <a:pPr lvl="2">
              <a:lnSpc>
                <a:spcPct val="90000"/>
              </a:lnSpc>
            </a:pPr>
            <a:r>
              <a:rPr lang="tr-TR" altLang="tr-TR" dirty="0" err="1"/>
              <a:t>Performs</a:t>
            </a:r>
            <a:r>
              <a:rPr lang="tr-TR" altLang="tr-TR" dirty="0"/>
              <a:t> an </a:t>
            </a:r>
            <a:r>
              <a:rPr lang="en-GB" altLang="tr-TR" dirty="0"/>
              <a:t>ALU operation with register input and output</a:t>
            </a:r>
          </a:p>
          <a:p>
            <a:pPr>
              <a:lnSpc>
                <a:spcPct val="90000"/>
              </a:lnSpc>
            </a:pPr>
            <a:r>
              <a:rPr lang="en-GB" altLang="tr-TR" dirty="0"/>
              <a:t>For load and store</a:t>
            </a:r>
            <a:r>
              <a:rPr lang="tr-TR" altLang="tr-TR" dirty="0"/>
              <a:t> </a:t>
            </a:r>
            <a:r>
              <a:rPr lang="tr-TR" altLang="tr-TR" dirty="0" err="1"/>
              <a:t>operations</a:t>
            </a:r>
            <a:r>
              <a:rPr lang="tr-TR" altLang="tr-TR" dirty="0"/>
              <a:t>, </a:t>
            </a:r>
            <a:r>
              <a:rPr lang="tr-TR" altLang="tr-TR" dirty="0" err="1"/>
              <a:t>there</a:t>
            </a:r>
            <a:r>
              <a:rPr lang="tr-TR" altLang="tr-TR" dirty="0"/>
              <a:t> </a:t>
            </a:r>
            <a:r>
              <a:rPr lang="tr-TR" altLang="tr-TR" dirty="0" err="1"/>
              <a:t>are</a:t>
            </a:r>
            <a:r>
              <a:rPr lang="tr-TR" altLang="tr-TR" dirty="0"/>
              <a:t> </a:t>
            </a:r>
            <a:r>
              <a:rPr lang="tr-TR" altLang="tr-TR" dirty="0" err="1"/>
              <a:t>three</a:t>
            </a:r>
            <a:r>
              <a:rPr lang="tr-TR" altLang="tr-TR" dirty="0"/>
              <a:t> </a:t>
            </a:r>
            <a:r>
              <a:rPr lang="tr-TR" altLang="tr-TR" dirty="0" err="1"/>
              <a:t>stages</a:t>
            </a:r>
            <a:r>
              <a:rPr lang="tr-TR" altLang="tr-TR" dirty="0"/>
              <a:t>:</a:t>
            </a:r>
            <a:endParaRPr lang="en-GB" altLang="tr-TR" dirty="0"/>
          </a:p>
          <a:p>
            <a:pPr lvl="1">
              <a:lnSpc>
                <a:spcPct val="90000"/>
              </a:lnSpc>
            </a:pPr>
            <a:r>
              <a:rPr lang="en-GB" altLang="tr-TR" dirty="0"/>
              <a:t>I: Instruction fetch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E: Execute</a:t>
            </a:r>
          </a:p>
          <a:p>
            <a:pPr lvl="2">
              <a:lnSpc>
                <a:spcPct val="90000"/>
              </a:lnSpc>
            </a:pPr>
            <a:r>
              <a:rPr lang="en-GB" altLang="tr-TR" dirty="0"/>
              <a:t>Calculate</a:t>
            </a:r>
            <a:r>
              <a:rPr lang="tr-TR" altLang="tr-TR" dirty="0"/>
              <a:t>s</a:t>
            </a:r>
            <a:r>
              <a:rPr lang="en-GB" altLang="tr-TR" dirty="0"/>
              <a:t> memory address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D: Memory</a:t>
            </a:r>
          </a:p>
          <a:p>
            <a:pPr lvl="2">
              <a:lnSpc>
                <a:spcPct val="90000"/>
              </a:lnSpc>
            </a:pPr>
            <a:r>
              <a:rPr lang="en-GB" altLang="tr-TR" dirty="0"/>
              <a:t>Register to memory or memory to register operation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26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059253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8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8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8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4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84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84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84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4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84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84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84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4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84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84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84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4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84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84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84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4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84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84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84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4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84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84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84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4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84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84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84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4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84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84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84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4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84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84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84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4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84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84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684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448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err="1"/>
              <a:t>Sequential</a:t>
            </a:r>
            <a:r>
              <a:rPr lang="tr-TR" altLang="tr-TR" dirty="0"/>
              <a:t> </a:t>
            </a:r>
            <a:r>
              <a:rPr lang="tr-TR" altLang="tr-TR" dirty="0" err="1"/>
              <a:t>execution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540" y="4293096"/>
            <a:ext cx="8316924" cy="2231529"/>
          </a:xfrm>
        </p:spPr>
        <p:txBody>
          <a:bodyPr/>
          <a:lstStyle/>
          <a:p>
            <a:pPr lvl="0"/>
            <a:r>
              <a:rPr lang="tr-TR" altLang="tr-TR" dirty="0" err="1">
                <a:solidFill>
                  <a:srgbClr val="000000"/>
                </a:solidFill>
              </a:rPr>
              <a:t>Timing</a:t>
            </a:r>
            <a:r>
              <a:rPr lang="tr-TR" altLang="tr-TR" dirty="0">
                <a:solidFill>
                  <a:srgbClr val="000000"/>
                </a:solidFill>
              </a:rPr>
              <a:t> of a </a:t>
            </a:r>
            <a:r>
              <a:rPr lang="tr-TR" altLang="tr-TR" dirty="0" err="1">
                <a:solidFill>
                  <a:srgbClr val="000000"/>
                </a:solidFill>
              </a:rPr>
              <a:t>sequence</a:t>
            </a:r>
            <a:r>
              <a:rPr lang="tr-TR" altLang="tr-TR" dirty="0">
                <a:solidFill>
                  <a:srgbClr val="000000"/>
                </a:solidFill>
              </a:rPr>
              <a:t> of </a:t>
            </a:r>
            <a:r>
              <a:rPr lang="tr-TR" altLang="tr-TR" dirty="0" err="1">
                <a:solidFill>
                  <a:srgbClr val="000000"/>
                </a:solidFill>
              </a:rPr>
              <a:t>instructions</a:t>
            </a:r>
            <a:r>
              <a:rPr lang="tr-TR" altLang="tr-TR" dirty="0">
                <a:solidFill>
                  <a:srgbClr val="000000"/>
                </a:solidFill>
              </a:rPr>
              <a:t> </a:t>
            </a:r>
            <a:r>
              <a:rPr lang="tr-TR" altLang="tr-TR" dirty="0" err="1">
                <a:solidFill>
                  <a:srgbClr val="000000"/>
                </a:solidFill>
              </a:rPr>
              <a:t>with</a:t>
            </a:r>
            <a:r>
              <a:rPr lang="tr-TR" altLang="tr-TR" dirty="0">
                <a:solidFill>
                  <a:srgbClr val="000000"/>
                </a:solidFill>
              </a:rPr>
              <a:t>...</a:t>
            </a:r>
          </a:p>
          <a:p>
            <a:pPr lvl="1"/>
            <a:r>
              <a:rPr lang="tr-TR" altLang="tr-TR" dirty="0"/>
              <a:t>No </a:t>
            </a:r>
            <a:r>
              <a:rPr lang="tr-TR" altLang="tr-TR" dirty="0" err="1"/>
              <a:t>pipelining</a:t>
            </a:r>
            <a:endParaRPr lang="tr-TR" altLang="tr-TR" dirty="0"/>
          </a:p>
          <a:p>
            <a:pPr lvl="0"/>
            <a:r>
              <a:rPr lang="tr-TR" altLang="tr-TR" dirty="0" err="1">
                <a:solidFill>
                  <a:srgbClr val="000000"/>
                </a:solidFill>
              </a:rPr>
              <a:t>This</a:t>
            </a:r>
            <a:r>
              <a:rPr lang="tr-TR" altLang="tr-TR" dirty="0">
                <a:solidFill>
                  <a:srgbClr val="000000"/>
                </a:solidFill>
              </a:rPr>
              <a:t> is a </a:t>
            </a:r>
            <a:r>
              <a:rPr lang="tr-TR" altLang="tr-TR" dirty="0" err="1">
                <a:solidFill>
                  <a:srgbClr val="000000"/>
                </a:solidFill>
              </a:rPr>
              <a:t>wasteful</a:t>
            </a:r>
            <a:r>
              <a:rPr lang="tr-TR" altLang="tr-TR" dirty="0">
                <a:solidFill>
                  <a:srgbClr val="000000"/>
                </a:solidFill>
              </a:rPr>
              <a:t> </a:t>
            </a:r>
            <a:r>
              <a:rPr lang="tr-TR" altLang="tr-TR" dirty="0" err="1" smtClean="0">
                <a:solidFill>
                  <a:srgbClr val="000000"/>
                </a:solidFill>
              </a:rPr>
              <a:t>process</a:t>
            </a:r>
            <a:endParaRPr lang="tr-TR" altLang="tr-TR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27</a:t>
            </a:fld>
            <a:endParaRPr lang="en-US" altLang="tr-TR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1628775"/>
            <a:ext cx="6748463" cy="2201863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232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err="1"/>
              <a:t>Pipelined</a:t>
            </a:r>
            <a:r>
              <a:rPr lang="tr-TR" altLang="tr-TR" dirty="0"/>
              <a:t> </a:t>
            </a:r>
            <a:r>
              <a:rPr lang="tr-TR" altLang="tr-TR" dirty="0" err="1"/>
              <a:t>timing</a:t>
            </a:r>
            <a:r>
              <a:rPr lang="tr-TR" altLang="tr-TR" dirty="0"/>
              <a:t> - 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540" y="3501008"/>
            <a:ext cx="8316924" cy="3023617"/>
          </a:xfrm>
        </p:spPr>
        <p:txBody>
          <a:bodyPr/>
          <a:lstStyle/>
          <a:p>
            <a:pPr lvl="0"/>
            <a:r>
              <a:rPr lang="tr-TR" altLang="tr-TR" sz="2000" dirty="0" err="1">
                <a:solidFill>
                  <a:srgbClr val="000000"/>
                </a:solidFill>
              </a:rPr>
              <a:t>This</a:t>
            </a:r>
            <a:r>
              <a:rPr lang="tr-TR" altLang="tr-TR" sz="2000" dirty="0">
                <a:solidFill>
                  <a:srgbClr val="000000"/>
                </a:solidFill>
              </a:rPr>
              <a:t> is a...</a:t>
            </a:r>
          </a:p>
          <a:p>
            <a:pPr lvl="1"/>
            <a:r>
              <a:rPr lang="tr-TR" altLang="tr-TR" sz="1800" dirty="0" err="1"/>
              <a:t>Two</a:t>
            </a:r>
            <a:r>
              <a:rPr lang="tr-TR" altLang="tr-TR" sz="1800" dirty="0"/>
              <a:t> </a:t>
            </a:r>
            <a:r>
              <a:rPr lang="tr-TR" altLang="tr-TR" sz="1800" dirty="0" err="1"/>
              <a:t>stage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pipelining</a:t>
            </a:r>
            <a:endParaRPr lang="tr-TR" altLang="tr-TR" sz="1800" dirty="0"/>
          </a:p>
          <a:p>
            <a:pPr lvl="1"/>
            <a:r>
              <a:rPr lang="tr-TR" altLang="tr-TR" sz="1800" dirty="0" err="1"/>
              <a:t>Provides</a:t>
            </a:r>
            <a:r>
              <a:rPr lang="tr-TR" altLang="tr-TR" sz="1800" dirty="0"/>
              <a:t> </a:t>
            </a:r>
            <a:r>
              <a:rPr lang="tr-TR" altLang="tr-TR" sz="1800" dirty="0" err="1"/>
              <a:t>upto</a:t>
            </a:r>
            <a:r>
              <a:rPr lang="tr-TR" altLang="tr-TR" sz="1800" dirty="0"/>
              <a:t> </a:t>
            </a:r>
            <a:r>
              <a:rPr lang="tr-TR" altLang="tr-TR" sz="1800" dirty="0" err="1"/>
              <a:t>twice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the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execution</a:t>
            </a:r>
            <a:r>
              <a:rPr lang="tr-TR" altLang="tr-TR" sz="1800" dirty="0"/>
              <a:t> rate of a </a:t>
            </a:r>
            <a:r>
              <a:rPr lang="tr-TR" altLang="tr-TR" sz="1800" dirty="0" err="1"/>
              <a:t>serial</a:t>
            </a:r>
            <a:r>
              <a:rPr lang="tr-TR" altLang="tr-TR" sz="1800" dirty="0"/>
              <a:t> </a:t>
            </a:r>
            <a:r>
              <a:rPr lang="tr-TR" altLang="tr-TR" sz="1800" dirty="0" err="1"/>
              <a:t>scheme</a:t>
            </a:r>
            <a:endParaRPr lang="tr-TR" altLang="tr-TR" sz="1800" dirty="0"/>
          </a:p>
          <a:p>
            <a:pPr lvl="0"/>
            <a:r>
              <a:rPr lang="tr-TR" altLang="tr-TR" sz="2000" dirty="0">
                <a:solidFill>
                  <a:srgbClr val="000000"/>
                </a:solidFill>
              </a:rPr>
              <a:t>I </a:t>
            </a:r>
            <a:r>
              <a:rPr lang="tr-TR" altLang="tr-TR" sz="2000" dirty="0" err="1">
                <a:solidFill>
                  <a:srgbClr val="000000"/>
                </a:solidFill>
              </a:rPr>
              <a:t>and</a:t>
            </a:r>
            <a:r>
              <a:rPr lang="tr-TR" altLang="tr-TR" sz="2000" dirty="0">
                <a:solidFill>
                  <a:srgbClr val="000000"/>
                </a:solidFill>
              </a:rPr>
              <a:t> E </a:t>
            </a:r>
            <a:r>
              <a:rPr lang="tr-TR" altLang="tr-TR" sz="2000" dirty="0" err="1">
                <a:solidFill>
                  <a:srgbClr val="000000"/>
                </a:solidFill>
              </a:rPr>
              <a:t>stages</a:t>
            </a:r>
            <a:r>
              <a:rPr lang="tr-TR" altLang="tr-TR" sz="2000" dirty="0">
                <a:solidFill>
                  <a:srgbClr val="000000"/>
                </a:solidFill>
              </a:rPr>
              <a:t> of </a:t>
            </a:r>
            <a:r>
              <a:rPr lang="tr-TR" altLang="tr-TR" sz="2000" dirty="0" err="1">
                <a:solidFill>
                  <a:srgbClr val="000000"/>
                </a:solidFill>
              </a:rPr>
              <a:t>two</a:t>
            </a:r>
            <a:r>
              <a:rPr lang="tr-TR" altLang="tr-TR" sz="2000" dirty="0">
                <a:solidFill>
                  <a:srgbClr val="000000"/>
                </a:solidFill>
              </a:rPr>
              <a:t> </a:t>
            </a:r>
            <a:r>
              <a:rPr lang="tr-TR" altLang="tr-TR" sz="2000" dirty="0" err="1">
                <a:solidFill>
                  <a:srgbClr val="000000"/>
                </a:solidFill>
              </a:rPr>
              <a:t>different</a:t>
            </a:r>
            <a:r>
              <a:rPr lang="tr-TR" altLang="tr-TR" sz="2000" dirty="0">
                <a:solidFill>
                  <a:srgbClr val="000000"/>
                </a:solidFill>
              </a:rPr>
              <a:t> </a:t>
            </a:r>
            <a:r>
              <a:rPr lang="tr-TR" altLang="tr-TR" sz="2000" dirty="0" err="1">
                <a:solidFill>
                  <a:srgbClr val="000000"/>
                </a:solidFill>
              </a:rPr>
              <a:t>instructions</a:t>
            </a:r>
            <a:r>
              <a:rPr lang="tr-TR" altLang="tr-TR" sz="2000" dirty="0">
                <a:solidFill>
                  <a:srgbClr val="000000"/>
                </a:solidFill>
              </a:rPr>
              <a:t> </a:t>
            </a:r>
            <a:r>
              <a:rPr lang="tr-TR" altLang="tr-TR" sz="2000" dirty="0" err="1">
                <a:solidFill>
                  <a:srgbClr val="000000"/>
                </a:solidFill>
              </a:rPr>
              <a:t>are</a:t>
            </a:r>
            <a:r>
              <a:rPr lang="tr-TR" altLang="tr-TR" sz="2000" dirty="0">
                <a:solidFill>
                  <a:srgbClr val="000000"/>
                </a:solidFill>
              </a:rPr>
              <a:t> </a:t>
            </a:r>
            <a:r>
              <a:rPr lang="tr-TR" altLang="tr-TR" sz="2000" dirty="0" err="1">
                <a:solidFill>
                  <a:srgbClr val="000000"/>
                </a:solidFill>
              </a:rPr>
              <a:t>performed</a:t>
            </a:r>
            <a:r>
              <a:rPr lang="tr-TR" altLang="tr-TR" sz="2000" dirty="0">
                <a:solidFill>
                  <a:srgbClr val="000000"/>
                </a:solidFill>
              </a:rPr>
              <a:t> </a:t>
            </a:r>
            <a:r>
              <a:rPr lang="tr-TR" altLang="tr-TR" sz="2000" dirty="0" err="1">
                <a:solidFill>
                  <a:srgbClr val="000000"/>
                </a:solidFill>
              </a:rPr>
              <a:t>simultaneously</a:t>
            </a:r>
            <a:endParaRPr lang="tr-TR" altLang="tr-TR" sz="2000" dirty="0">
              <a:solidFill>
                <a:srgbClr val="000000"/>
              </a:solidFill>
            </a:endParaRPr>
          </a:p>
          <a:p>
            <a:pPr lvl="0"/>
            <a:r>
              <a:rPr lang="tr-TR" altLang="tr-TR" sz="2000" dirty="0" err="1">
                <a:solidFill>
                  <a:srgbClr val="000000"/>
                </a:solidFill>
              </a:rPr>
              <a:t>Two</a:t>
            </a:r>
            <a:r>
              <a:rPr lang="tr-TR" altLang="tr-TR" sz="2000" dirty="0">
                <a:solidFill>
                  <a:srgbClr val="000000"/>
                </a:solidFill>
              </a:rPr>
              <a:t> main </a:t>
            </a:r>
            <a:r>
              <a:rPr lang="tr-TR" altLang="tr-TR" sz="2000" dirty="0" err="1">
                <a:solidFill>
                  <a:srgbClr val="000000"/>
                </a:solidFill>
              </a:rPr>
              <a:t>problems</a:t>
            </a:r>
            <a:r>
              <a:rPr lang="tr-TR" altLang="tr-TR" sz="2000" dirty="0">
                <a:solidFill>
                  <a:srgbClr val="000000"/>
                </a:solidFill>
              </a:rPr>
              <a:t>:</a:t>
            </a:r>
          </a:p>
          <a:p>
            <a:pPr lvl="1"/>
            <a:r>
              <a:rPr lang="tr-TR" altLang="tr-TR" sz="1800" dirty="0" err="1"/>
              <a:t>Only</a:t>
            </a:r>
            <a:r>
              <a:rPr lang="tr-TR" altLang="tr-TR" sz="1800" dirty="0"/>
              <a:t> </a:t>
            </a:r>
            <a:r>
              <a:rPr lang="tr-TR" altLang="tr-TR" sz="1800" dirty="0" err="1"/>
              <a:t>one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memory</a:t>
            </a:r>
            <a:r>
              <a:rPr lang="tr-TR" altLang="tr-TR" sz="1800" dirty="0"/>
              <a:t> </a:t>
            </a:r>
            <a:r>
              <a:rPr lang="tr-TR" altLang="tr-TR" sz="1800" dirty="0" err="1"/>
              <a:t>access</a:t>
            </a:r>
            <a:r>
              <a:rPr lang="tr-TR" altLang="tr-TR" sz="1800" dirty="0"/>
              <a:t> </a:t>
            </a:r>
            <a:r>
              <a:rPr lang="tr-TR" altLang="tr-TR" sz="1800" dirty="0" err="1"/>
              <a:t>per</a:t>
            </a:r>
            <a:r>
              <a:rPr lang="tr-TR" altLang="tr-TR" sz="1800" dirty="0"/>
              <a:t> </a:t>
            </a:r>
            <a:r>
              <a:rPr lang="tr-TR" altLang="tr-TR" sz="1800" dirty="0" err="1"/>
              <a:t>stage</a:t>
            </a:r>
            <a:r>
              <a:rPr lang="tr-TR" altLang="tr-TR" sz="1800" dirty="0"/>
              <a:t> </a:t>
            </a:r>
          </a:p>
          <a:p>
            <a:pPr lvl="2"/>
            <a:r>
              <a:rPr lang="tr-TR" altLang="tr-TR" sz="1600" dirty="0" err="1">
                <a:solidFill>
                  <a:srgbClr val="009900"/>
                </a:solidFill>
              </a:rPr>
              <a:t>Assuming</a:t>
            </a:r>
            <a:r>
              <a:rPr lang="tr-TR" altLang="tr-TR" sz="1600" dirty="0">
                <a:solidFill>
                  <a:srgbClr val="009900"/>
                </a:solidFill>
              </a:rPr>
              <a:t> </a:t>
            </a:r>
            <a:r>
              <a:rPr lang="tr-TR" altLang="tr-TR" sz="1600" dirty="0" err="1">
                <a:solidFill>
                  <a:srgbClr val="009900"/>
                </a:solidFill>
              </a:rPr>
              <a:t>that</a:t>
            </a:r>
            <a:r>
              <a:rPr lang="tr-TR" altLang="tr-TR" sz="1600" dirty="0">
                <a:solidFill>
                  <a:srgbClr val="009900"/>
                </a:solidFill>
              </a:rPr>
              <a:t> </a:t>
            </a:r>
            <a:r>
              <a:rPr lang="tr-TR" altLang="tr-TR" sz="1600" dirty="0" err="1">
                <a:solidFill>
                  <a:srgbClr val="009900"/>
                </a:solidFill>
              </a:rPr>
              <a:t>single</a:t>
            </a:r>
            <a:r>
              <a:rPr lang="tr-TR" altLang="tr-TR" sz="1600" dirty="0">
                <a:solidFill>
                  <a:srgbClr val="009900"/>
                </a:solidFill>
              </a:rPr>
              <a:t> port main </a:t>
            </a:r>
            <a:r>
              <a:rPr lang="tr-TR" altLang="tr-TR" sz="1600" dirty="0" err="1">
                <a:solidFill>
                  <a:srgbClr val="009900"/>
                </a:solidFill>
              </a:rPr>
              <a:t>memory</a:t>
            </a:r>
            <a:r>
              <a:rPr lang="tr-TR" altLang="tr-TR" sz="1600" dirty="0">
                <a:solidFill>
                  <a:srgbClr val="009900"/>
                </a:solidFill>
              </a:rPr>
              <a:t> is </a:t>
            </a:r>
            <a:r>
              <a:rPr lang="tr-TR" altLang="tr-TR" sz="1600" dirty="0" err="1">
                <a:solidFill>
                  <a:srgbClr val="009900"/>
                </a:solidFill>
              </a:rPr>
              <a:t>used</a:t>
            </a:r>
            <a:endParaRPr lang="tr-TR" altLang="tr-TR" sz="1600" dirty="0">
              <a:solidFill>
                <a:srgbClr val="009900"/>
              </a:solidFill>
            </a:endParaRPr>
          </a:p>
          <a:p>
            <a:pPr lvl="1"/>
            <a:r>
              <a:rPr lang="tr-TR" altLang="tr-TR" sz="1800" dirty="0" err="1"/>
              <a:t>Branch</a:t>
            </a:r>
            <a:r>
              <a:rPr lang="tr-TR" altLang="tr-TR" sz="1800" dirty="0"/>
              <a:t> </a:t>
            </a:r>
            <a:r>
              <a:rPr lang="tr-TR" altLang="tr-TR" sz="1800" dirty="0" err="1"/>
              <a:t>instruction</a:t>
            </a:r>
            <a:r>
              <a:rPr lang="tr-TR" altLang="tr-TR" sz="1800" dirty="0"/>
              <a:t> </a:t>
            </a:r>
            <a:r>
              <a:rPr lang="tr-TR" altLang="tr-TR" sz="1800" dirty="0" err="1"/>
              <a:t>interrupts</a:t>
            </a:r>
            <a:r>
              <a:rPr lang="tr-TR" altLang="tr-TR" sz="1800" dirty="0"/>
              <a:t> </a:t>
            </a:r>
            <a:r>
              <a:rPr lang="tr-TR" altLang="tr-TR" sz="1800" dirty="0" err="1"/>
              <a:t>the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sequencial</a:t>
            </a:r>
            <a:r>
              <a:rPr lang="tr-TR" altLang="tr-TR" sz="1800" dirty="0"/>
              <a:t> </a:t>
            </a:r>
            <a:r>
              <a:rPr lang="tr-TR" altLang="tr-TR" sz="1800" dirty="0" err="1"/>
              <a:t>flow</a:t>
            </a:r>
            <a:r>
              <a:rPr lang="tr-TR" altLang="tr-TR" sz="1800" dirty="0"/>
              <a:t> of </a:t>
            </a:r>
            <a:r>
              <a:rPr lang="tr-TR" altLang="tr-TR" sz="1800" dirty="0" err="1"/>
              <a:t>execution</a:t>
            </a:r>
            <a:endParaRPr lang="tr-TR" altLang="tr-TR" sz="1800" dirty="0"/>
          </a:p>
          <a:p>
            <a:pPr lvl="2"/>
            <a:r>
              <a:rPr lang="tr-TR" altLang="tr-TR" sz="1600" dirty="0">
                <a:solidFill>
                  <a:srgbClr val="009900"/>
                </a:solidFill>
              </a:rPr>
              <a:t>NOOP is </a:t>
            </a:r>
            <a:r>
              <a:rPr lang="tr-TR" altLang="tr-TR" sz="1600" dirty="0" err="1">
                <a:solidFill>
                  <a:srgbClr val="009900"/>
                </a:solidFill>
              </a:rPr>
              <a:t>inserted</a:t>
            </a:r>
            <a:r>
              <a:rPr lang="tr-TR" altLang="tr-TR" sz="1600" dirty="0">
                <a:solidFill>
                  <a:srgbClr val="009900"/>
                </a:solidFill>
              </a:rPr>
              <a:t> </a:t>
            </a:r>
            <a:r>
              <a:rPr lang="tr-TR" altLang="tr-TR" sz="1600" dirty="0" err="1">
                <a:solidFill>
                  <a:srgbClr val="009900"/>
                </a:solidFill>
              </a:rPr>
              <a:t>by</a:t>
            </a:r>
            <a:r>
              <a:rPr lang="tr-TR" altLang="tr-TR" sz="1600" dirty="0">
                <a:solidFill>
                  <a:srgbClr val="009900"/>
                </a:solidFill>
              </a:rPr>
              <a:t> </a:t>
            </a:r>
            <a:r>
              <a:rPr lang="tr-TR" altLang="tr-TR" sz="1600" dirty="0" err="1">
                <a:solidFill>
                  <a:srgbClr val="009900"/>
                </a:solidFill>
              </a:rPr>
              <a:t>compiler</a:t>
            </a:r>
            <a:r>
              <a:rPr lang="tr-TR" altLang="tr-TR" sz="1600" dirty="0">
                <a:solidFill>
                  <a:srgbClr val="009900"/>
                </a:solidFill>
              </a:rPr>
              <a:t> </a:t>
            </a:r>
            <a:r>
              <a:rPr lang="tr-TR" altLang="tr-TR" sz="1600" dirty="0" err="1">
                <a:solidFill>
                  <a:srgbClr val="009900"/>
                </a:solidFill>
              </a:rPr>
              <a:t>or</a:t>
            </a:r>
            <a:r>
              <a:rPr lang="tr-TR" altLang="tr-TR" sz="1600" dirty="0">
                <a:solidFill>
                  <a:srgbClr val="009900"/>
                </a:solidFill>
              </a:rPr>
              <a:t> </a:t>
            </a:r>
            <a:r>
              <a:rPr lang="tr-TR" altLang="tr-TR" sz="1600" dirty="0" err="1">
                <a:solidFill>
                  <a:srgbClr val="009900"/>
                </a:solidFill>
              </a:rPr>
              <a:t>assembler</a:t>
            </a:r>
            <a:r>
              <a:rPr lang="tr-TR" altLang="tr-TR" sz="1600" dirty="0">
                <a:solidFill>
                  <a:srgbClr val="009900"/>
                </a:solidFill>
              </a:rPr>
              <a:t> </a:t>
            </a:r>
            <a:r>
              <a:rPr lang="tr-TR" altLang="tr-TR" sz="1600" dirty="0" err="1">
                <a:solidFill>
                  <a:srgbClr val="009900"/>
                </a:solidFill>
              </a:rPr>
              <a:t>for</a:t>
            </a:r>
            <a:r>
              <a:rPr lang="tr-TR" altLang="tr-TR" sz="1600" dirty="0">
                <a:solidFill>
                  <a:srgbClr val="009900"/>
                </a:solidFill>
              </a:rPr>
              <a:t> minimum </a:t>
            </a:r>
            <a:r>
              <a:rPr lang="tr-TR" altLang="tr-TR" sz="1600" dirty="0" err="1">
                <a:solidFill>
                  <a:srgbClr val="009900"/>
                </a:solidFill>
              </a:rPr>
              <a:t>circuitry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28</a:t>
            </a:fld>
            <a:endParaRPr lang="en-US" altLang="tr-TR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1196975"/>
            <a:ext cx="6584950" cy="2160588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627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err="1"/>
              <a:t>Pipelined</a:t>
            </a:r>
            <a:r>
              <a:rPr lang="tr-TR" altLang="tr-TR" dirty="0"/>
              <a:t> </a:t>
            </a:r>
            <a:r>
              <a:rPr lang="tr-TR" altLang="tr-TR" dirty="0" err="1"/>
              <a:t>timing</a:t>
            </a:r>
            <a:r>
              <a:rPr lang="tr-TR" altLang="tr-TR" dirty="0"/>
              <a:t> - II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540" y="4149080"/>
            <a:ext cx="8316924" cy="2375545"/>
          </a:xfrm>
        </p:spPr>
        <p:txBody>
          <a:bodyPr/>
          <a:lstStyle/>
          <a:p>
            <a:pPr lvl="0">
              <a:lnSpc>
                <a:spcPct val="90000"/>
              </a:lnSpc>
            </a:pPr>
            <a:r>
              <a:rPr lang="tr-TR" altLang="tr-TR" sz="2400" dirty="0" err="1">
                <a:solidFill>
                  <a:srgbClr val="000000"/>
                </a:solidFill>
              </a:rPr>
              <a:t>Pipelining</a:t>
            </a:r>
            <a:r>
              <a:rPr lang="tr-TR" altLang="tr-TR" sz="2400" dirty="0">
                <a:solidFill>
                  <a:srgbClr val="000000"/>
                </a:solidFill>
              </a:rPr>
              <a:t> can be </a:t>
            </a:r>
            <a:r>
              <a:rPr lang="tr-TR" altLang="tr-TR" sz="2400" dirty="0" err="1">
                <a:solidFill>
                  <a:srgbClr val="000000"/>
                </a:solidFill>
              </a:rPr>
              <a:t>improved</a:t>
            </a: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</a:rPr>
              <a:t>by</a:t>
            </a:r>
            <a:r>
              <a:rPr lang="tr-TR" altLang="tr-TR" sz="2400" dirty="0">
                <a:solidFill>
                  <a:srgbClr val="000000"/>
                </a:solidFill>
              </a:rPr>
              <a:t>...</a:t>
            </a:r>
          </a:p>
          <a:p>
            <a:pPr lvl="1">
              <a:lnSpc>
                <a:spcPct val="90000"/>
              </a:lnSpc>
            </a:pPr>
            <a:r>
              <a:rPr lang="tr-TR" altLang="tr-TR" sz="2000" dirty="0" err="1"/>
              <a:t>permitting</a:t>
            </a:r>
            <a:r>
              <a:rPr lang="tr-TR" altLang="tr-TR" sz="2000" dirty="0"/>
              <a:t> </a:t>
            </a:r>
            <a:r>
              <a:rPr lang="tr-TR" altLang="tr-TR" sz="2000" dirty="0" err="1"/>
              <a:t>two</a:t>
            </a:r>
            <a:r>
              <a:rPr lang="tr-TR" altLang="tr-TR" sz="2000" dirty="0"/>
              <a:t> </a:t>
            </a:r>
            <a:r>
              <a:rPr lang="tr-TR" altLang="tr-TR" sz="2000" dirty="0" err="1"/>
              <a:t>memory</a:t>
            </a:r>
            <a:r>
              <a:rPr lang="tr-TR" altLang="tr-TR" sz="2000" dirty="0"/>
              <a:t> </a:t>
            </a:r>
            <a:r>
              <a:rPr lang="tr-TR" altLang="tr-TR" sz="2000" dirty="0" err="1"/>
              <a:t>access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per</a:t>
            </a:r>
            <a:r>
              <a:rPr lang="tr-TR" altLang="tr-TR" sz="2000" dirty="0"/>
              <a:t> </a:t>
            </a:r>
            <a:r>
              <a:rPr lang="tr-TR" altLang="tr-TR" sz="2000" dirty="0" err="1"/>
              <a:t>stage</a:t>
            </a:r>
            <a:endParaRPr lang="tr-TR" altLang="tr-TR" sz="2000" dirty="0"/>
          </a:p>
          <a:p>
            <a:pPr lvl="1">
              <a:lnSpc>
                <a:spcPct val="90000"/>
              </a:lnSpc>
            </a:pPr>
            <a:r>
              <a:rPr lang="tr-TR" altLang="tr-TR" sz="2000" dirty="0" err="1"/>
              <a:t>Upto</a:t>
            </a:r>
            <a:r>
              <a:rPr lang="tr-TR" altLang="tr-TR" sz="2000" dirty="0"/>
              <a:t> </a:t>
            </a:r>
            <a:r>
              <a:rPr lang="tr-TR" altLang="tr-TR" sz="2000" dirty="0" err="1"/>
              <a:t>three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instructions</a:t>
            </a:r>
            <a:r>
              <a:rPr lang="tr-TR" altLang="tr-TR" sz="2000" dirty="0"/>
              <a:t> can be </a:t>
            </a:r>
            <a:r>
              <a:rPr lang="tr-TR" altLang="tr-TR" sz="2000" dirty="0" err="1"/>
              <a:t>overlapped</a:t>
            </a:r>
            <a:r>
              <a:rPr lang="tr-TR" altLang="tr-TR" sz="2000" dirty="0"/>
              <a:t>, </a:t>
            </a:r>
            <a:r>
              <a:rPr lang="tr-TR" altLang="tr-TR" sz="2000" dirty="0" err="1"/>
              <a:t>prividing</a:t>
            </a:r>
            <a:r>
              <a:rPr lang="tr-TR" altLang="tr-TR" sz="2000" dirty="0"/>
              <a:t>...</a:t>
            </a:r>
          </a:p>
          <a:p>
            <a:pPr lvl="2">
              <a:lnSpc>
                <a:spcPct val="90000"/>
              </a:lnSpc>
            </a:pPr>
            <a:r>
              <a:rPr lang="tr-TR" altLang="tr-TR" sz="1800" dirty="0">
                <a:solidFill>
                  <a:srgbClr val="009900"/>
                </a:solidFill>
              </a:rPr>
              <a:t>An </a:t>
            </a:r>
            <a:r>
              <a:rPr lang="tr-TR" altLang="tr-TR" sz="1800" dirty="0" err="1">
                <a:solidFill>
                  <a:srgbClr val="009900"/>
                </a:solidFill>
              </a:rPr>
              <a:t>improvement</a:t>
            </a:r>
            <a:r>
              <a:rPr lang="tr-TR" altLang="tr-TR" sz="1800" dirty="0">
                <a:solidFill>
                  <a:srgbClr val="009900"/>
                </a:solidFill>
              </a:rPr>
              <a:t> as </a:t>
            </a:r>
            <a:r>
              <a:rPr lang="tr-TR" altLang="tr-TR" sz="1800" dirty="0" err="1">
                <a:solidFill>
                  <a:srgbClr val="009900"/>
                </a:solidFill>
              </a:rPr>
              <a:t>much</a:t>
            </a:r>
            <a:r>
              <a:rPr lang="tr-TR" altLang="tr-TR" sz="1800" dirty="0">
                <a:solidFill>
                  <a:srgbClr val="009900"/>
                </a:solidFill>
              </a:rPr>
              <a:t> as a </a:t>
            </a:r>
            <a:r>
              <a:rPr lang="tr-TR" altLang="tr-TR" sz="1800" dirty="0" err="1">
                <a:solidFill>
                  <a:srgbClr val="009900"/>
                </a:solidFill>
              </a:rPr>
              <a:t>factor</a:t>
            </a:r>
            <a:r>
              <a:rPr lang="tr-TR" altLang="tr-TR" sz="1800" dirty="0">
                <a:solidFill>
                  <a:srgbClr val="009900"/>
                </a:solidFill>
              </a:rPr>
              <a:t> of 3.</a:t>
            </a:r>
          </a:p>
          <a:p>
            <a:pPr lvl="0">
              <a:lnSpc>
                <a:spcPct val="90000"/>
              </a:lnSpc>
            </a:pPr>
            <a:r>
              <a:rPr lang="tr-TR" altLang="tr-TR" sz="2400" dirty="0" err="1">
                <a:solidFill>
                  <a:srgbClr val="000000"/>
                </a:solidFill>
              </a:rPr>
              <a:t>Branch</a:t>
            </a: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</a:rPr>
              <a:t>instruction</a:t>
            </a: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</a:rPr>
              <a:t>interrupts</a:t>
            </a: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</a:rPr>
              <a:t>the</a:t>
            </a: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</a:rPr>
              <a:t>sequencial</a:t>
            </a:r>
            <a:r>
              <a:rPr lang="tr-TR" altLang="tr-TR" sz="2400" dirty="0">
                <a:solidFill>
                  <a:srgbClr val="000000"/>
                </a:solidFill>
              </a:rPr>
              <a:t> </a:t>
            </a:r>
            <a:r>
              <a:rPr lang="tr-TR" altLang="tr-TR" sz="2400" dirty="0" err="1">
                <a:solidFill>
                  <a:srgbClr val="000000"/>
                </a:solidFill>
              </a:rPr>
              <a:t>flow</a:t>
            </a:r>
            <a:r>
              <a:rPr lang="tr-TR" altLang="tr-TR" sz="2400" dirty="0">
                <a:solidFill>
                  <a:srgbClr val="000000"/>
                </a:solidFill>
              </a:rPr>
              <a:t> of </a:t>
            </a:r>
            <a:r>
              <a:rPr lang="tr-TR" altLang="tr-TR" sz="2400" dirty="0" err="1">
                <a:solidFill>
                  <a:srgbClr val="000000"/>
                </a:solidFill>
              </a:rPr>
              <a:t>execution</a:t>
            </a:r>
            <a:endParaRPr lang="tr-TR" altLang="tr-TR" sz="2400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tr-TR" altLang="tr-TR" sz="2000" dirty="0"/>
              <a:t>NOOP is </a:t>
            </a:r>
            <a:r>
              <a:rPr lang="tr-TR" altLang="tr-TR" sz="2000" dirty="0" err="1"/>
              <a:t>inserted</a:t>
            </a:r>
            <a:r>
              <a:rPr lang="tr-TR" altLang="tr-TR" sz="2000" dirty="0"/>
              <a:t> </a:t>
            </a:r>
            <a:r>
              <a:rPr lang="tr-TR" altLang="tr-TR" sz="2000" dirty="0" err="1"/>
              <a:t>by</a:t>
            </a:r>
            <a:r>
              <a:rPr lang="tr-TR" altLang="tr-TR" sz="2000" dirty="0"/>
              <a:t> </a:t>
            </a:r>
            <a:r>
              <a:rPr lang="tr-TR" altLang="tr-TR" sz="2000" dirty="0" err="1"/>
              <a:t>compiler</a:t>
            </a:r>
            <a:r>
              <a:rPr lang="tr-TR" altLang="tr-TR" sz="2000" dirty="0"/>
              <a:t> </a:t>
            </a:r>
            <a:r>
              <a:rPr lang="tr-TR" altLang="tr-TR" sz="2000" dirty="0" err="1"/>
              <a:t>or</a:t>
            </a:r>
            <a:r>
              <a:rPr lang="tr-TR" altLang="tr-TR" sz="2000" dirty="0"/>
              <a:t> </a:t>
            </a:r>
            <a:r>
              <a:rPr lang="tr-TR" altLang="tr-TR" sz="2000" dirty="0" err="1"/>
              <a:t>assembler</a:t>
            </a:r>
            <a:r>
              <a:rPr lang="tr-TR" altLang="tr-TR" sz="2000" dirty="0"/>
              <a:t> </a:t>
            </a:r>
            <a:r>
              <a:rPr lang="tr-TR" altLang="tr-TR" sz="2000" dirty="0" err="1"/>
              <a:t>for</a:t>
            </a:r>
            <a:r>
              <a:rPr lang="tr-TR" altLang="tr-TR" sz="2000" dirty="0"/>
              <a:t> minimum </a:t>
            </a:r>
            <a:r>
              <a:rPr lang="tr-TR" altLang="tr-TR" sz="2000" dirty="0" err="1" smtClean="0"/>
              <a:t>circuitry</a:t>
            </a:r>
            <a:endParaRPr lang="tr-TR" altLang="tr-T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29</a:t>
            </a:fld>
            <a:endParaRPr lang="en-US" altLang="tr-TR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76375" y="1196975"/>
            <a:ext cx="5815013" cy="2663825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866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Outline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737"/>
            <a:ext cx="8353176" cy="5471888"/>
          </a:xfrm>
        </p:spPr>
        <p:txBody>
          <a:bodyPr>
            <a:normAutofit fontScale="85000" lnSpcReduction="10000"/>
          </a:bodyPr>
          <a:lstStyle/>
          <a:p>
            <a:r>
              <a:rPr lang="tr-TR" altLang="tr-TR" dirty="0" err="1">
                <a:solidFill>
                  <a:schemeClr val="accent1"/>
                </a:solidFill>
              </a:rPr>
              <a:t>Major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>
                <a:solidFill>
                  <a:schemeClr val="accent1"/>
                </a:solidFill>
              </a:rPr>
              <a:t>Advances</a:t>
            </a:r>
            <a:r>
              <a:rPr lang="tr-TR" altLang="tr-TR" dirty="0">
                <a:solidFill>
                  <a:schemeClr val="accent1"/>
                </a:solidFill>
              </a:rPr>
              <a:t> in </a:t>
            </a:r>
            <a:r>
              <a:rPr lang="tr-TR" altLang="tr-TR" dirty="0" err="1" smtClean="0">
                <a:solidFill>
                  <a:schemeClr val="accent1"/>
                </a:solidFill>
              </a:rPr>
              <a:t>Computers</a:t>
            </a:r>
            <a:endParaRPr lang="tr-TR" altLang="tr-TR" dirty="0" smtClean="0">
              <a:solidFill>
                <a:schemeClr val="accent1"/>
              </a:solidFill>
            </a:endParaRPr>
          </a:p>
          <a:p>
            <a:r>
              <a:rPr lang="tr-TR" altLang="tr-TR" dirty="0" err="1" smtClean="0">
                <a:solidFill>
                  <a:schemeClr val="accent1"/>
                </a:solidFill>
              </a:rPr>
              <a:t>Comparison</a:t>
            </a:r>
            <a:r>
              <a:rPr lang="tr-TR" altLang="tr-TR" dirty="0" smtClean="0">
                <a:solidFill>
                  <a:schemeClr val="accent1"/>
                </a:solidFill>
              </a:rPr>
              <a:t> </a:t>
            </a:r>
            <a:r>
              <a:rPr lang="tr-TR" altLang="tr-TR" dirty="0">
                <a:solidFill>
                  <a:schemeClr val="accent1"/>
                </a:solidFill>
              </a:rPr>
              <a:t>of </a:t>
            </a:r>
            <a:r>
              <a:rPr lang="tr-TR" altLang="tr-TR" dirty="0" err="1" smtClean="0">
                <a:solidFill>
                  <a:schemeClr val="accent1"/>
                </a:solidFill>
              </a:rPr>
              <a:t>processors</a:t>
            </a:r>
            <a:endParaRPr lang="tr-TR" altLang="tr-TR" dirty="0" smtClean="0">
              <a:solidFill>
                <a:schemeClr val="accent1"/>
              </a:solidFill>
            </a:endParaRPr>
          </a:p>
          <a:p>
            <a:r>
              <a:rPr lang="tr-TR" altLang="tr-TR" dirty="0" err="1">
                <a:solidFill>
                  <a:schemeClr val="accent1"/>
                </a:solidFill>
              </a:rPr>
              <a:t>Driving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>
                <a:solidFill>
                  <a:schemeClr val="accent1"/>
                </a:solidFill>
              </a:rPr>
              <a:t>force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>
                <a:solidFill>
                  <a:schemeClr val="accent1"/>
                </a:solidFill>
              </a:rPr>
              <a:t>for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smtClean="0">
                <a:solidFill>
                  <a:schemeClr val="accent1"/>
                </a:solidFill>
              </a:rPr>
              <a:t>CISC</a:t>
            </a:r>
          </a:p>
          <a:p>
            <a:r>
              <a:rPr lang="tr-TR" altLang="tr-TR" dirty="0" err="1">
                <a:solidFill>
                  <a:schemeClr val="accent1"/>
                </a:solidFill>
              </a:rPr>
              <a:t>Execution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 smtClean="0">
                <a:solidFill>
                  <a:schemeClr val="accent1"/>
                </a:solidFill>
              </a:rPr>
              <a:t>Characteristics</a:t>
            </a:r>
            <a:endParaRPr lang="tr-TR" altLang="tr-TR" dirty="0" smtClean="0">
              <a:solidFill>
                <a:schemeClr val="accent1"/>
              </a:solidFill>
            </a:endParaRPr>
          </a:p>
          <a:p>
            <a:r>
              <a:rPr lang="tr-TR" altLang="tr-TR" dirty="0" err="1" smtClean="0">
                <a:solidFill>
                  <a:schemeClr val="accent1"/>
                </a:solidFill>
              </a:rPr>
              <a:t>Large</a:t>
            </a:r>
            <a:r>
              <a:rPr lang="tr-TR" altLang="tr-TR" dirty="0" smtClean="0">
                <a:solidFill>
                  <a:schemeClr val="accent1"/>
                </a:solidFill>
              </a:rPr>
              <a:t> </a:t>
            </a:r>
            <a:r>
              <a:rPr lang="tr-TR" altLang="tr-TR" dirty="0" err="1">
                <a:solidFill>
                  <a:schemeClr val="accent1"/>
                </a:solidFill>
              </a:rPr>
              <a:t>Register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smtClean="0">
                <a:solidFill>
                  <a:schemeClr val="accent1"/>
                </a:solidFill>
              </a:rPr>
              <a:t>File</a:t>
            </a:r>
          </a:p>
          <a:p>
            <a:r>
              <a:rPr lang="tr-TR" altLang="tr-TR" dirty="0" err="1">
                <a:solidFill>
                  <a:schemeClr val="accent1"/>
                </a:solidFill>
              </a:rPr>
              <a:t>Registers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>
                <a:solidFill>
                  <a:schemeClr val="accent1"/>
                </a:solidFill>
              </a:rPr>
              <a:t>for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>
                <a:solidFill>
                  <a:schemeClr val="accent1"/>
                </a:solidFill>
              </a:rPr>
              <a:t>Local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 smtClean="0">
                <a:solidFill>
                  <a:schemeClr val="accent1"/>
                </a:solidFill>
              </a:rPr>
              <a:t>Variables</a:t>
            </a:r>
            <a:endParaRPr lang="tr-TR" altLang="tr-TR" dirty="0" smtClean="0">
              <a:solidFill>
                <a:schemeClr val="accent1"/>
              </a:solidFill>
            </a:endParaRPr>
          </a:p>
          <a:p>
            <a:r>
              <a:rPr lang="tr-TR" altLang="tr-TR" dirty="0">
                <a:solidFill>
                  <a:schemeClr val="accent1"/>
                </a:solidFill>
              </a:rPr>
              <a:t>Global </a:t>
            </a:r>
            <a:r>
              <a:rPr lang="tr-TR" altLang="tr-TR" dirty="0" err="1" smtClean="0">
                <a:solidFill>
                  <a:schemeClr val="accent1"/>
                </a:solidFill>
              </a:rPr>
              <a:t>Variables</a:t>
            </a:r>
            <a:endParaRPr lang="tr-TR" altLang="tr-TR" dirty="0" smtClean="0">
              <a:solidFill>
                <a:schemeClr val="accent1"/>
              </a:solidFill>
            </a:endParaRPr>
          </a:p>
          <a:p>
            <a:r>
              <a:rPr lang="tr-TR" altLang="tr-TR" dirty="0">
                <a:solidFill>
                  <a:schemeClr val="accent1"/>
                </a:solidFill>
              </a:rPr>
              <a:t>Compiler </a:t>
            </a:r>
            <a:r>
              <a:rPr lang="tr-TR" altLang="tr-TR" dirty="0" err="1">
                <a:solidFill>
                  <a:schemeClr val="accent1"/>
                </a:solidFill>
              </a:rPr>
              <a:t>Based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>
                <a:solidFill>
                  <a:schemeClr val="accent1"/>
                </a:solidFill>
              </a:rPr>
              <a:t>Register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 smtClean="0">
                <a:solidFill>
                  <a:schemeClr val="accent1"/>
                </a:solidFill>
              </a:rPr>
              <a:t>Optimization</a:t>
            </a:r>
            <a:endParaRPr lang="tr-TR" altLang="tr-TR" dirty="0" smtClean="0">
              <a:solidFill>
                <a:schemeClr val="accent1"/>
              </a:solidFill>
            </a:endParaRPr>
          </a:p>
          <a:p>
            <a:r>
              <a:rPr lang="tr-TR" altLang="tr-TR" dirty="0" err="1">
                <a:solidFill>
                  <a:schemeClr val="accent1"/>
                </a:solidFill>
              </a:rPr>
              <a:t>Graph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 smtClean="0">
                <a:solidFill>
                  <a:schemeClr val="accent1"/>
                </a:solidFill>
              </a:rPr>
              <a:t>Coloring</a:t>
            </a:r>
            <a:endParaRPr lang="tr-TR" altLang="tr-TR" dirty="0" smtClean="0">
              <a:solidFill>
                <a:schemeClr val="accent1"/>
              </a:solidFill>
            </a:endParaRPr>
          </a:p>
          <a:p>
            <a:r>
              <a:rPr lang="tr-TR" altLang="tr-TR" dirty="0" err="1">
                <a:solidFill>
                  <a:schemeClr val="accent1"/>
                </a:solidFill>
              </a:rPr>
              <a:t>Register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 smtClean="0">
                <a:solidFill>
                  <a:schemeClr val="accent1"/>
                </a:solidFill>
              </a:rPr>
              <a:t>Optimization</a:t>
            </a:r>
            <a:endParaRPr lang="tr-TR" altLang="tr-TR" dirty="0" smtClean="0">
              <a:solidFill>
                <a:schemeClr val="accent1"/>
              </a:solidFill>
            </a:endParaRPr>
          </a:p>
          <a:p>
            <a:r>
              <a:rPr lang="tr-TR" altLang="tr-TR" dirty="0">
                <a:solidFill>
                  <a:schemeClr val="accent1"/>
                </a:solidFill>
              </a:rPr>
              <a:t>RISC </a:t>
            </a:r>
            <a:r>
              <a:rPr lang="tr-TR" altLang="tr-TR" dirty="0" err="1" smtClean="0">
                <a:solidFill>
                  <a:schemeClr val="accent1"/>
                </a:solidFill>
              </a:rPr>
              <a:t>Characteristics</a:t>
            </a:r>
            <a:endParaRPr lang="tr-TR" altLang="tr-TR" dirty="0" smtClean="0">
              <a:solidFill>
                <a:schemeClr val="accent1"/>
              </a:solidFill>
            </a:endParaRPr>
          </a:p>
          <a:p>
            <a:r>
              <a:rPr lang="tr-TR" altLang="tr-TR" dirty="0">
                <a:solidFill>
                  <a:schemeClr val="accent1"/>
                </a:solidFill>
              </a:rPr>
              <a:t>RISC </a:t>
            </a:r>
            <a:r>
              <a:rPr lang="tr-TR" altLang="tr-TR" dirty="0" err="1">
                <a:solidFill>
                  <a:schemeClr val="accent1"/>
                </a:solidFill>
              </a:rPr>
              <a:t>Pipelining</a:t>
            </a:r>
            <a:endParaRPr lang="tr-TR" altLang="tr-TR" dirty="0" smtClean="0">
              <a:solidFill>
                <a:schemeClr val="accent1"/>
              </a:solidFill>
            </a:endParaRPr>
          </a:p>
          <a:p>
            <a:endParaRPr lang="tr-TR" altLang="tr-TR" dirty="0" smtClean="0">
              <a:solidFill>
                <a:schemeClr val="accent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3</a:t>
            </a:fld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err="1"/>
              <a:t>Pipelined</a:t>
            </a:r>
            <a:r>
              <a:rPr lang="tr-TR" altLang="tr-TR" dirty="0"/>
              <a:t> </a:t>
            </a:r>
            <a:r>
              <a:rPr lang="tr-TR" altLang="tr-TR" dirty="0" err="1"/>
              <a:t>timing</a:t>
            </a:r>
            <a:r>
              <a:rPr lang="tr-TR" altLang="tr-TR" dirty="0"/>
              <a:t> - III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540" y="3861048"/>
            <a:ext cx="8316924" cy="2663577"/>
          </a:xfrm>
        </p:spPr>
        <p:txBody>
          <a:bodyPr/>
          <a:lstStyle/>
          <a:p>
            <a:pPr lvl="0"/>
            <a:r>
              <a:rPr lang="tr-TR" altLang="tr-TR" sz="2000" dirty="0" err="1">
                <a:solidFill>
                  <a:srgbClr val="000000"/>
                </a:solidFill>
              </a:rPr>
              <a:t>Because</a:t>
            </a:r>
            <a:r>
              <a:rPr lang="tr-TR" altLang="tr-TR" sz="2000" dirty="0">
                <a:solidFill>
                  <a:srgbClr val="000000"/>
                </a:solidFill>
              </a:rPr>
              <a:t> E </a:t>
            </a:r>
            <a:r>
              <a:rPr lang="tr-TR" altLang="tr-TR" sz="2000" dirty="0" err="1">
                <a:solidFill>
                  <a:srgbClr val="000000"/>
                </a:solidFill>
              </a:rPr>
              <a:t>stage</a:t>
            </a:r>
            <a:r>
              <a:rPr lang="tr-TR" altLang="tr-TR" sz="2000" dirty="0">
                <a:solidFill>
                  <a:srgbClr val="000000"/>
                </a:solidFill>
              </a:rPr>
              <a:t> </a:t>
            </a:r>
            <a:r>
              <a:rPr lang="tr-TR" altLang="tr-TR" sz="2000" dirty="0" err="1">
                <a:solidFill>
                  <a:srgbClr val="000000"/>
                </a:solidFill>
              </a:rPr>
              <a:t>involves</a:t>
            </a:r>
            <a:r>
              <a:rPr lang="tr-TR" altLang="tr-TR" sz="2000" dirty="0">
                <a:solidFill>
                  <a:srgbClr val="000000"/>
                </a:solidFill>
              </a:rPr>
              <a:t> ALU </a:t>
            </a:r>
            <a:r>
              <a:rPr lang="tr-TR" altLang="tr-TR" sz="2000" dirty="0" err="1">
                <a:solidFill>
                  <a:srgbClr val="000000"/>
                </a:solidFill>
              </a:rPr>
              <a:t>operation</a:t>
            </a:r>
            <a:r>
              <a:rPr lang="tr-TR" altLang="tr-TR" sz="2000" dirty="0">
                <a:solidFill>
                  <a:srgbClr val="000000"/>
                </a:solidFill>
              </a:rPr>
              <a:t>, it </a:t>
            </a:r>
            <a:r>
              <a:rPr lang="tr-TR" altLang="tr-TR" sz="2000" dirty="0" err="1">
                <a:solidFill>
                  <a:srgbClr val="000000"/>
                </a:solidFill>
              </a:rPr>
              <a:t>may</a:t>
            </a:r>
            <a:r>
              <a:rPr lang="tr-TR" altLang="tr-TR" sz="2000" dirty="0">
                <a:solidFill>
                  <a:srgbClr val="000000"/>
                </a:solidFill>
              </a:rPr>
              <a:t> be </a:t>
            </a:r>
            <a:r>
              <a:rPr lang="tr-TR" altLang="tr-TR" sz="2000" dirty="0" err="1">
                <a:solidFill>
                  <a:srgbClr val="000000"/>
                </a:solidFill>
              </a:rPr>
              <a:t>longer</a:t>
            </a:r>
            <a:r>
              <a:rPr lang="tr-TR" altLang="tr-TR" sz="2000" dirty="0">
                <a:solidFill>
                  <a:srgbClr val="000000"/>
                </a:solidFill>
              </a:rPr>
              <a:t>. </a:t>
            </a:r>
          </a:p>
          <a:p>
            <a:pPr lvl="0"/>
            <a:r>
              <a:rPr lang="tr-TR" altLang="tr-TR" sz="2000" dirty="0" err="1">
                <a:solidFill>
                  <a:srgbClr val="000000"/>
                </a:solidFill>
              </a:rPr>
              <a:t>Threfore</a:t>
            </a:r>
            <a:r>
              <a:rPr lang="tr-TR" altLang="tr-TR" sz="2000" dirty="0">
                <a:solidFill>
                  <a:srgbClr val="000000"/>
                </a:solidFill>
              </a:rPr>
              <a:t> E </a:t>
            </a:r>
            <a:r>
              <a:rPr lang="tr-TR" altLang="tr-TR" sz="2000" dirty="0" err="1">
                <a:solidFill>
                  <a:srgbClr val="000000"/>
                </a:solidFill>
              </a:rPr>
              <a:t>stage</a:t>
            </a:r>
            <a:r>
              <a:rPr lang="tr-TR" altLang="tr-TR" sz="2000" dirty="0">
                <a:solidFill>
                  <a:srgbClr val="000000"/>
                </a:solidFill>
              </a:rPr>
              <a:t>...</a:t>
            </a:r>
          </a:p>
          <a:p>
            <a:pPr lvl="1"/>
            <a:r>
              <a:rPr lang="tr-TR" altLang="tr-TR" sz="1800" dirty="0"/>
              <a:t>can be </a:t>
            </a:r>
            <a:r>
              <a:rPr lang="tr-TR" altLang="tr-TR" sz="1800" dirty="0" err="1"/>
              <a:t>devided</a:t>
            </a:r>
            <a:r>
              <a:rPr lang="tr-TR" altLang="tr-TR" sz="1800" dirty="0"/>
              <a:t> </a:t>
            </a:r>
            <a:r>
              <a:rPr lang="tr-TR" altLang="tr-TR" sz="1800" dirty="0" err="1"/>
              <a:t>into</a:t>
            </a:r>
            <a:r>
              <a:rPr lang="tr-TR" altLang="tr-TR" sz="1800" dirty="0"/>
              <a:t> </a:t>
            </a:r>
            <a:r>
              <a:rPr lang="tr-TR" altLang="tr-TR" sz="1800" dirty="0" err="1"/>
              <a:t>two</a:t>
            </a:r>
            <a:r>
              <a:rPr lang="tr-TR" altLang="tr-TR" sz="1800" dirty="0"/>
              <a:t> </a:t>
            </a:r>
            <a:r>
              <a:rPr lang="tr-TR" altLang="tr-TR" sz="1800" dirty="0" err="1"/>
              <a:t>substages</a:t>
            </a:r>
            <a:endParaRPr lang="tr-TR" altLang="tr-TR" sz="1800" dirty="0"/>
          </a:p>
          <a:p>
            <a:pPr lvl="2"/>
            <a:r>
              <a:rPr lang="tr-TR" altLang="tr-TR" sz="1600" dirty="0">
                <a:solidFill>
                  <a:srgbClr val="009900"/>
                </a:solidFill>
              </a:rPr>
              <a:t>E</a:t>
            </a:r>
            <a:r>
              <a:rPr lang="tr-TR" altLang="tr-TR" sz="1600" baseline="-25000" dirty="0">
                <a:solidFill>
                  <a:srgbClr val="009900"/>
                </a:solidFill>
              </a:rPr>
              <a:t>1</a:t>
            </a:r>
            <a:r>
              <a:rPr lang="tr-TR" altLang="tr-TR" sz="1600" dirty="0">
                <a:solidFill>
                  <a:srgbClr val="009900"/>
                </a:solidFill>
              </a:rPr>
              <a:t> : </a:t>
            </a:r>
            <a:r>
              <a:rPr lang="tr-TR" altLang="tr-TR" sz="1600" dirty="0" err="1">
                <a:solidFill>
                  <a:srgbClr val="009900"/>
                </a:solidFill>
              </a:rPr>
              <a:t>register</a:t>
            </a:r>
            <a:r>
              <a:rPr lang="tr-TR" altLang="tr-TR" sz="1600" dirty="0">
                <a:solidFill>
                  <a:srgbClr val="009900"/>
                </a:solidFill>
              </a:rPr>
              <a:t> file </a:t>
            </a:r>
            <a:r>
              <a:rPr lang="tr-TR" altLang="tr-TR" sz="1600" dirty="0" err="1">
                <a:solidFill>
                  <a:srgbClr val="009900"/>
                </a:solidFill>
              </a:rPr>
              <a:t>read</a:t>
            </a:r>
            <a:endParaRPr lang="tr-TR" altLang="tr-TR" sz="1600" dirty="0">
              <a:solidFill>
                <a:srgbClr val="009900"/>
              </a:solidFill>
            </a:endParaRPr>
          </a:p>
          <a:p>
            <a:pPr lvl="2"/>
            <a:r>
              <a:rPr lang="tr-TR" altLang="tr-TR" sz="1600" dirty="0">
                <a:solidFill>
                  <a:srgbClr val="009900"/>
                </a:solidFill>
              </a:rPr>
              <a:t>E</a:t>
            </a:r>
            <a:r>
              <a:rPr lang="tr-TR" altLang="tr-TR" sz="1600" baseline="-25000" dirty="0">
                <a:solidFill>
                  <a:srgbClr val="009900"/>
                </a:solidFill>
              </a:rPr>
              <a:t>2</a:t>
            </a:r>
            <a:r>
              <a:rPr lang="tr-TR" altLang="tr-TR" sz="1600" dirty="0">
                <a:solidFill>
                  <a:srgbClr val="009900"/>
                </a:solidFill>
              </a:rPr>
              <a:t> : ALU </a:t>
            </a:r>
            <a:r>
              <a:rPr lang="tr-TR" altLang="tr-TR" sz="1600" dirty="0" err="1">
                <a:solidFill>
                  <a:srgbClr val="009900"/>
                </a:solidFill>
              </a:rPr>
              <a:t>operation</a:t>
            </a:r>
            <a:r>
              <a:rPr lang="tr-TR" altLang="tr-TR" sz="1600" dirty="0">
                <a:solidFill>
                  <a:srgbClr val="009900"/>
                </a:solidFill>
              </a:rPr>
              <a:t> </a:t>
            </a:r>
            <a:r>
              <a:rPr lang="tr-TR" altLang="tr-TR" sz="1600" dirty="0" err="1">
                <a:solidFill>
                  <a:srgbClr val="009900"/>
                </a:solidFill>
              </a:rPr>
              <a:t>and</a:t>
            </a:r>
            <a:r>
              <a:rPr lang="tr-TR" altLang="tr-TR" sz="1600" dirty="0">
                <a:solidFill>
                  <a:srgbClr val="009900"/>
                </a:solidFill>
              </a:rPr>
              <a:t> </a:t>
            </a:r>
            <a:r>
              <a:rPr lang="tr-TR" altLang="tr-TR" sz="1600" dirty="0" err="1">
                <a:solidFill>
                  <a:srgbClr val="009900"/>
                </a:solidFill>
              </a:rPr>
              <a:t>register</a:t>
            </a:r>
            <a:r>
              <a:rPr lang="tr-TR" altLang="tr-TR" sz="1600" dirty="0">
                <a:solidFill>
                  <a:srgbClr val="009900"/>
                </a:solidFill>
              </a:rPr>
              <a:t> </a:t>
            </a:r>
            <a:r>
              <a:rPr lang="tr-TR" altLang="tr-TR" sz="1600" dirty="0" err="1">
                <a:solidFill>
                  <a:srgbClr val="009900"/>
                </a:solidFill>
              </a:rPr>
              <a:t>write</a:t>
            </a:r>
            <a:r>
              <a:rPr lang="tr-TR" altLang="tr-TR" sz="1600" dirty="0">
                <a:solidFill>
                  <a:srgbClr val="009900"/>
                </a:solidFill>
              </a:rPr>
              <a:t>...</a:t>
            </a:r>
          </a:p>
          <a:p>
            <a:pPr lvl="0"/>
            <a:r>
              <a:rPr lang="tr-TR" altLang="tr-TR" sz="2000" dirty="0" err="1">
                <a:solidFill>
                  <a:srgbClr val="000000"/>
                </a:solidFill>
              </a:rPr>
              <a:t>This</a:t>
            </a:r>
            <a:r>
              <a:rPr lang="tr-TR" altLang="tr-TR" sz="2000" dirty="0">
                <a:solidFill>
                  <a:srgbClr val="000000"/>
                </a:solidFill>
              </a:rPr>
              <a:t> </a:t>
            </a:r>
            <a:r>
              <a:rPr lang="tr-TR" altLang="tr-TR" sz="2000" dirty="0" err="1">
                <a:solidFill>
                  <a:srgbClr val="000000"/>
                </a:solidFill>
              </a:rPr>
              <a:t>results</a:t>
            </a:r>
            <a:r>
              <a:rPr lang="tr-TR" altLang="tr-TR" sz="2000" dirty="0">
                <a:solidFill>
                  <a:srgbClr val="000000"/>
                </a:solidFill>
              </a:rPr>
              <a:t> in a ...</a:t>
            </a:r>
          </a:p>
          <a:p>
            <a:pPr lvl="1"/>
            <a:r>
              <a:rPr lang="tr-TR" altLang="tr-TR" sz="1800" dirty="0" err="1"/>
              <a:t>four</a:t>
            </a:r>
            <a:r>
              <a:rPr lang="tr-TR" altLang="tr-TR" sz="1800" dirty="0"/>
              <a:t> </a:t>
            </a:r>
            <a:r>
              <a:rPr lang="tr-TR" altLang="tr-TR" sz="1800" dirty="0" err="1"/>
              <a:t>stage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pipeline</a:t>
            </a:r>
            <a:endParaRPr lang="tr-TR" altLang="tr-TR" sz="1800" dirty="0"/>
          </a:p>
          <a:p>
            <a:pPr lvl="1"/>
            <a:r>
              <a:rPr lang="tr-TR" altLang="tr-TR" sz="1800" dirty="0"/>
              <a:t>Maximum </a:t>
            </a:r>
            <a:r>
              <a:rPr lang="tr-TR" altLang="tr-TR" sz="1800" dirty="0" err="1"/>
              <a:t>speed</a:t>
            </a:r>
            <a:r>
              <a:rPr lang="tr-TR" altLang="tr-TR" sz="1800" dirty="0"/>
              <a:t> </a:t>
            </a:r>
            <a:r>
              <a:rPr lang="tr-TR" altLang="tr-TR" sz="1800" dirty="0" err="1"/>
              <a:t>up</a:t>
            </a:r>
            <a:r>
              <a:rPr lang="tr-TR" altLang="tr-TR" sz="1800" dirty="0"/>
              <a:t> of a </a:t>
            </a:r>
            <a:r>
              <a:rPr lang="tr-TR" altLang="tr-TR" sz="1800" dirty="0" err="1"/>
              <a:t>factor</a:t>
            </a:r>
            <a:r>
              <a:rPr lang="tr-TR" altLang="tr-TR" sz="1800" dirty="0"/>
              <a:t> of </a:t>
            </a:r>
            <a:r>
              <a:rPr lang="tr-TR" altLang="tr-TR" sz="1800" dirty="0" smtClean="0"/>
              <a:t>4</a:t>
            </a:r>
            <a:endParaRPr lang="tr-TR" altLang="tr-TR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30</a:t>
            </a:fld>
            <a:endParaRPr lang="en-US" altLang="tr-TR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9632" y="1030235"/>
            <a:ext cx="6048672" cy="2830813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791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Optimization of Pipelining</a:t>
            </a:r>
          </a:p>
        </p:txBody>
      </p:sp>
      <p:sp>
        <p:nvSpPr>
          <p:cNvPr id="169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altLang="tr-TR" dirty="0" err="1"/>
              <a:t>Pipelining</a:t>
            </a:r>
            <a:r>
              <a:rPr lang="tr-TR" altLang="tr-TR" dirty="0"/>
              <a:t> in RISC is </a:t>
            </a:r>
            <a:r>
              <a:rPr lang="tr-TR" altLang="tr-TR" dirty="0" err="1"/>
              <a:t>efficient</a:t>
            </a:r>
            <a:r>
              <a:rPr lang="tr-TR" altLang="tr-TR" dirty="0"/>
              <a:t>. </a:t>
            </a:r>
            <a:endParaRPr lang="tr-TR" altLang="tr-TR" dirty="0" smtClean="0"/>
          </a:p>
          <a:p>
            <a:r>
              <a:rPr lang="tr-TR" altLang="tr-TR" dirty="0" err="1" smtClean="0"/>
              <a:t>The</a:t>
            </a:r>
            <a:r>
              <a:rPr lang="tr-TR" altLang="tr-TR" dirty="0" smtClean="0"/>
              <a:t> </a:t>
            </a:r>
            <a:r>
              <a:rPr lang="tr-TR" altLang="tr-TR" dirty="0" err="1"/>
              <a:t>reason</a:t>
            </a:r>
            <a:r>
              <a:rPr lang="tr-TR" altLang="tr-TR" dirty="0"/>
              <a:t> </a:t>
            </a:r>
            <a:r>
              <a:rPr lang="tr-TR" altLang="tr-TR" dirty="0" err="1"/>
              <a:t>for</a:t>
            </a:r>
            <a:r>
              <a:rPr lang="tr-TR" altLang="tr-TR" dirty="0"/>
              <a:t> </a:t>
            </a:r>
            <a:r>
              <a:rPr lang="tr-TR" altLang="tr-TR" dirty="0" err="1"/>
              <a:t>this</a:t>
            </a:r>
            <a:r>
              <a:rPr lang="tr-TR" altLang="tr-TR" dirty="0"/>
              <a:t> is </a:t>
            </a:r>
            <a:r>
              <a:rPr lang="tr-TR" altLang="tr-TR" dirty="0" err="1"/>
              <a:t>that</a:t>
            </a:r>
            <a:r>
              <a:rPr lang="tr-TR" altLang="tr-TR" dirty="0"/>
              <a:t>...</a:t>
            </a:r>
          </a:p>
          <a:p>
            <a:pPr lvl="1"/>
            <a:r>
              <a:rPr lang="tr-TR" altLang="tr-TR" dirty="0"/>
              <a:t>RISC </a:t>
            </a:r>
            <a:r>
              <a:rPr lang="tr-TR" altLang="tr-TR" dirty="0" err="1"/>
              <a:t>instructions</a:t>
            </a:r>
            <a:r>
              <a:rPr lang="tr-TR" altLang="tr-TR" dirty="0"/>
              <a:t> </a:t>
            </a:r>
            <a:r>
              <a:rPr lang="tr-TR" altLang="tr-TR" dirty="0" err="1"/>
              <a:t>are</a:t>
            </a:r>
            <a:r>
              <a:rPr lang="tr-TR" altLang="tr-TR" dirty="0"/>
              <a:t> </a:t>
            </a:r>
            <a:r>
              <a:rPr lang="tr-TR" altLang="tr-TR" dirty="0" err="1"/>
              <a:t>simple</a:t>
            </a:r>
            <a:r>
              <a:rPr lang="tr-TR" altLang="tr-TR" dirty="0"/>
              <a:t> </a:t>
            </a:r>
            <a:r>
              <a:rPr lang="tr-TR" altLang="tr-TR" dirty="0" err="1"/>
              <a:t>and</a:t>
            </a:r>
            <a:r>
              <a:rPr lang="tr-TR" altLang="tr-TR" dirty="0"/>
              <a:t> </a:t>
            </a:r>
            <a:r>
              <a:rPr lang="tr-TR" altLang="tr-TR" dirty="0" err="1"/>
              <a:t>regular</a:t>
            </a:r>
            <a:endParaRPr lang="tr-TR" altLang="tr-TR" dirty="0"/>
          </a:p>
          <a:p>
            <a:r>
              <a:rPr lang="tr-TR" altLang="tr-TR" dirty="0" err="1"/>
              <a:t>However</a:t>
            </a:r>
            <a:r>
              <a:rPr lang="tr-TR" altLang="tr-TR" dirty="0"/>
              <a:t> </a:t>
            </a:r>
            <a:r>
              <a:rPr lang="tr-TR" altLang="tr-TR" dirty="0" err="1"/>
              <a:t>branch</a:t>
            </a:r>
            <a:r>
              <a:rPr lang="tr-TR" altLang="tr-TR" dirty="0"/>
              <a:t> </a:t>
            </a:r>
            <a:r>
              <a:rPr lang="tr-TR" altLang="tr-TR" dirty="0" err="1"/>
              <a:t>dependencies</a:t>
            </a:r>
            <a:r>
              <a:rPr lang="tr-TR" altLang="tr-TR" dirty="0"/>
              <a:t> </a:t>
            </a:r>
            <a:r>
              <a:rPr lang="tr-TR" altLang="tr-TR" dirty="0" err="1"/>
              <a:t>reduce</a:t>
            </a:r>
            <a:r>
              <a:rPr lang="tr-TR" altLang="tr-TR" dirty="0"/>
              <a:t> </a:t>
            </a:r>
            <a:r>
              <a:rPr lang="tr-TR" altLang="tr-TR" dirty="0" err="1"/>
              <a:t>the</a:t>
            </a:r>
            <a:r>
              <a:rPr lang="tr-TR" altLang="tr-TR" dirty="0"/>
              <a:t> </a:t>
            </a:r>
            <a:r>
              <a:rPr lang="tr-TR" altLang="tr-TR" dirty="0" err="1"/>
              <a:t>overall</a:t>
            </a:r>
            <a:r>
              <a:rPr lang="tr-TR" altLang="tr-TR" dirty="0"/>
              <a:t> </a:t>
            </a:r>
            <a:r>
              <a:rPr lang="tr-TR" altLang="tr-TR" dirty="0" err="1"/>
              <a:t>execution</a:t>
            </a:r>
            <a:r>
              <a:rPr lang="tr-TR" altLang="tr-TR" dirty="0"/>
              <a:t> rate</a:t>
            </a:r>
          </a:p>
          <a:p>
            <a:r>
              <a:rPr lang="tr-TR" altLang="tr-TR" dirty="0" err="1"/>
              <a:t>To</a:t>
            </a:r>
            <a:r>
              <a:rPr lang="tr-TR" altLang="tr-TR" dirty="0"/>
              <a:t> </a:t>
            </a:r>
            <a:r>
              <a:rPr lang="tr-TR" altLang="tr-TR" dirty="0" err="1"/>
              <a:t>compensate</a:t>
            </a:r>
            <a:r>
              <a:rPr lang="tr-TR" altLang="tr-TR" dirty="0"/>
              <a:t> </a:t>
            </a:r>
            <a:r>
              <a:rPr lang="tr-TR" altLang="tr-TR" dirty="0" err="1"/>
              <a:t>for</a:t>
            </a:r>
            <a:r>
              <a:rPr lang="tr-TR" altLang="tr-TR" dirty="0"/>
              <a:t> </a:t>
            </a:r>
            <a:r>
              <a:rPr lang="tr-TR" altLang="tr-TR" dirty="0" err="1"/>
              <a:t>these</a:t>
            </a:r>
            <a:r>
              <a:rPr lang="tr-TR" altLang="tr-TR" dirty="0"/>
              <a:t> </a:t>
            </a:r>
            <a:r>
              <a:rPr lang="tr-TR" altLang="tr-TR" dirty="0" err="1"/>
              <a:t>dependencies</a:t>
            </a:r>
            <a:r>
              <a:rPr lang="tr-TR" altLang="tr-TR" dirty="0"/>
              <a:t> ... </a:t>
            </a:r>
          </a:p>
          <a:p>
            <a:pPr lvl="1"/>
            <a:r>
              <a:rPr lang="tr-TR" altLang="tr-TR" dirty="0" err="1"/>
              <a:t>some</a:t>
            </a:r>
            <a:r>
              <a:rPr lang="tr-TR" altLang="tr-TR" dirty="0"/>
              <a:t> </a:t>
            </a:r>
            <a:r>
              <a:rPr lang="tr-TR" altLang="tr-TR" dirty="0" err="1"/>
              <a:t>code</a:t>
            </a:r>
            <a:r>
              <a:rPr lang="tr-TR" altLang="tr-TR" dirty="0"/>
              <a:t> </a:t>
            </a:r>
            <a:r>
              <a:rPr lang="tr-TR" altLang="tr-TR" dirty="0" err="1"/>
              <a:t>recognition</a:t>
            </a:r>
            <a:r>
              <a:rPr lang="tr-TR" altLang="tr-TR" dirty="0"/>
              <a:t> </a:t>
            </a:r>
            <a:r>
              <a:rPr lang="tr-TR" altLang="tr-TR" dirty="0" err="1"/>
              <a:t>techniques</a:t>
            </a:r>
            <a:r>
              <a:rPr lang="tr-TR" altLang="tr-TR" dirty="0"/>
              <a:t> </a:t>
            </a:r>
            <a:r>
              <a:rPr lang="tr-TR" altLang="tr-TR" dirty="0" err="1"/>
              <a:t>have</a:t>
            </a:r>
            <a:r>
              <a:rPr lang="tr-TR" altLang="tr-TR" dirty="0"/>
              <a:t> </a:t>
            </a:r>
            <a:r>
              <a:rPr lang="tr-TR" altLang="tr-TR" dirty="0" err="1"/>
              <a:t>been</a:t>
            </a:r>
            <a:r>
              <a:rPr lang="tr-TR" altLang="tr-TR" dirty="0"/>
              <a:t> </a:t>
            </a:r>
            <a:r>
              <a:rPr lang="tr-TR" altLang="tr-TR" dirty="0" err="1"/>
              <a:t>developed</a:t>
            </a:r>
            <a:endParaRPr lang="tr-TR" altLang="tr-TR" dirty="0"/>
          </a:p>
          <a:p>
            <a:r>
              <a:rPr lang="en-GB" altLang="tr-TR" dirty="0"/>
              <a:t>Delayed branch</a:t>
            </a:r>
          </a:p>
          <a:p>
            <a:pPr lvl="1"/>
            <a:r>
              <a:rPr lang="en-GB" altLang="tr-TR" dirty="0"/>
              <a:t>Does not take effect until after execution of following instruction</a:t>
            </a:r>
          </a:p>
          <a:p>
            <a:pPr lvl="1"/>
            <a:r>
              <a:rPr lang="en-GB" altLang="tr-TR" dirty="0"/>
              <a:t>This following instruction is the delay </a:t>
            </a:r>
            <a:r>
              <a:rPr lang="en-GB" altLang="tr-TR" dirty="0" smtClean="0"/>
              <a:t>slot</a:t>
            </a:r>
            <a:endParaRPr lang="tr-TR" altLang="tr-TR" dirty="0" smtClean="0"/>
          </a:p>
          <a:p>
            <a:pPr lvl="1"/>
            <a:r>
              <a:rPr lang="en-GB" altLang="tr-TR" dirty="0"/>
              <a:t>Illustrated in next </a:t>
            </a:r>
            <a:r>
              <a:rPr lang="en-GB" altLang="tr-TR" dirty="0" smtClean="0"/>
              <a:t>slid</a:t>
            </a:r>
            <a:r>
              <a:rPr lang="tr-TR" altLang="tr-TR" dirty="0" smtClean="0"/>
              <a:t>e</a:t>
            </a:r>
            <a:endParaRPr lang="en-GB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31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01774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90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90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90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90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90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90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90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90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90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90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90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90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90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90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90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90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90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90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90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90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90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90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90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90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90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90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90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90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90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90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062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Normal and Delayed Branch</a:t>
            </a:r>
          </a:p>
        </p:txBody>
      </p:sp>
      <p:grpSp>
        <p:nvGrpSpPr>
          <p:cNvPr id="1694723" name="Group 3"/>
          <p:cNvGrpSpPr>
            <a:grpSpLocks/>
          </p:cNvGrpSpPr>
          <p:nvPr/>
        </p:nvGrpSpPr>
        <p:grpSpPr bwMode="auto">
          <a:xfrm>
            <a:off x="1403648" y="1124744"/>
            <a:ext cx="6480175" cy="5310188"/>
            <a:chOff x="-3" y="-3"/>
            <a:chExt cx="3489" cy="3345"/>
          </a:xfrm>
        </p:grpSpPr>
        <p:grpSp>
          <p:nvGrpSpPr>
            <p:cNvPr id="1694724" name="Group 4"/>
            <p:cNvGrpSpPr>
              <a:grpSpLocks/>
            </p:cNvGrpSpPr>
            <p:nvPr/>
          </p:nvGrpSpPr>
          <p:grpSpPr bwMode="auto">
            <a:xfrm>
              <a:off x="0" y="0"/>
              <a:ext cx="3483" cy="3339"/>
              <a:chOff x="0" y="0"/>
              <a:chExt cx="3483" cy="3339"/>
            </a:xfrm>
          </p:grpSpPr>
          <p:grpSp>
            <p:nvGrpSpPr>
              <p:cNvPr id="1694725" name="Group 5"/>
              <p:cNvGrpSpPr>
                <a:grpSpLocks/>
              </p:cNvGrpSpPr>
              <p:nvPr/>
            </p:nvGrpSpPr>
            <p:grpSpPr bwMode="auto">
              <a:xfrm>
                <a:off x="0" y="0"/>
                <a:ext cx="633" cy="518"/>
                <a:chOff x="0" y="0"/>
                <a:chExt cx="633" cy="518"/>
              </a:xfrm>
            </p:grpSpPr>
            <p:sp>
              <p:nvSpPr>
                <p:cNvPr id="1694726" name="Rectangle 6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547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600" b="1"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Address</a:t>
                  </a:r>
                  <a:endParaRPr lang="en-US" altLang="tr-TR" sz="1600">
                    <a:latin typeface="Times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/>
                  <a:endParaRPr lang="en-US" altLang="tr-TR" sz="1600"/>
                </a:p>
              </p:txBody>
            </p:sp>
            <p:sp>
              <p:nvSpPr>
                <p:cNvPr id="1694727" name="Rectangle 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633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/>
                </a:p>
              </p:txBody>
            </p:sp>
          </p:grpSp>
          <p:grpSp>
            <p:nvGrpSpPr>
              <p:cNvPr id="1694728" name="Group 8"/>
              <p:cNvGrpSpPr>
                <a:grpSpLocks/>
              </p:cNvGrpSpPr>
              <p:nvPr/>
            </p:nvGrpSpPr>
            <p:grpSpPr bwMode="auto">
              <a:xfrm>
                <a:off x="633" y="0"/>
                <a:ext cx="950" cy="518"/>
                <a:chOff x="633" y="0"/>
                <a:chExt cx="950" cy="518"/>
              </a:xfrm>
            </p:grpSpPr>
            <p:sp>
              <p:nvSpPr>
                <p:cNvPr id="1694729" name="Rectangle 9"/>
                <p:cNvSpPr>
                  <a:spLocks noChangeArrowheads="1"/>
                </p:cNvSpPr>
                <p:nvPr/>
              </p:nvSpPr>
              <p:spPr bwMode="auto">
                <a:xfrm>
                  <a:off x="676" y="0"/>
                  <a:ext cx="864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600" b="1"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Normal Branch</a:t>
                  </a:r>
                  <a:endParaRPr lang="en-US" altLang="tr-TR" sz="1600">
                    <a:latin typeface="Times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/>
                  <a:endParaRPr lang="en-US" altLang="tr-TR" sz="1600"/>
                </a:p>
              </p:txBody>
            </p:sp>
            <p:sp>
              <p:nvSpPr>
                <p:cNvPr id="1694730" name="Rectangle 10"/>
                <p:cNvSpPr>
                  <a:spLocks noChangeArrowheads="1"/>
                </p:cNvSpPr>
                <p:nvPr/>
              </p:nvSpPr>
              <p:spPr bwMode="auto">
                <a:xfrm>
                  <a:off x="633" y="0"/>
                  <a:ext cx="950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/>
                </a:p>
              </p:txBody>
            </p:sp>
          </p:grpSp>
          <p:grpSp>
            <p:nvGrpSpPr>
              <p:cNvPr id="1694731" name="Group 11"/>
              <p:cNvGrpSpPr>
                <a:grpSpLocks/>
              </p:cNvGrpSpPr>
              <p:nvPr/>
            </p:nvGrpSpPr>
            <p:grpSpPr bwMode="auto">
              <a:xfrm>
                <a:off x="1583" y="0"/>
                <a:ext cx="950" cy="518"/>
                <a:chOff x="1583" y="0"/>
                <a:chExt cx="950" cy="518"/>
              </a:xfrm>
            </p:grpSpPr>
            <p:sp>
              <p:nvSpPr>
                <p:cNvPr id="1694732" name="Rectangle 12"/>
                <p:cNvSpPr>
                  <a:spLocks noChangeArrowheads="1"/>
                </p:cNvSpPr>
                <p:nvPr/>
              </p:nvSpPr>
              <p:spPr bwMode="auto">
                <a:xfrm>
                  <a:off x="1626" y="0"/>
                  <a:ext cx="864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600" b="1"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Delayed Branch</a:t>
                  </a:r>
                  <a:endParaRPr lang="en-US" altLang="tr-TR" sz="1600">
                    <a:latin typeface="Times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/>
                  <a:endParaRPr lang="en-US" altLang="tr-TR" sz="1600"/>
                </a:p>
              </p:txBody>
            </p:sp>
            <p:sp>
              <p:nvSpPr>
                <p:cNvPr id="1694733" name="Rectangle 13"/>
                <p:cNvSpPr>
                  <a:spLocks noChangeArrowheads="1"/>
                </p:cNvSpPr>
                <p:nvPr/>
              </p:nvSpPr>
              <p:spPr bwMode="auto">
                <a:xfrm>
                  <a:off x="1583" y="0"/>
                  <a:ext cx="950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/>
                </a:p>
              </p:txBody>
            </p:sp>
          </p:grpSp>
          <p:grpSp>
            <p:nvGrpSpPr>
              <p:cNvPr id="1694734" name="Group 14"/>
              <p:cNvGrpSpPr>
                <a:grpSpLocks/>
              </p:cNvGrpSpPr>
              <p:nvPr/>
            </p:nvGrpSpPr>
            <p:grpSpPr bwMode="auto">
              <a:xfrm>
                <a:off x="2533" y="0"/>
                <a:ext cx="950" cy="518"/>
                <a:chOff x="2533" y="0"/>
                <a:chExt cx="950" cy="518"/>
              </a:xfrm>
            </p:grpSpPr>
            <p:sp>
              <p:nvSpPr>
                <p:cNvPr id="1694735" name="Rectangle 15"/>
                <p:cNvSpPr>
                  <a:spLocks noChangeArrowheads="1"/>
                </p:cNvSpPr>
                <p:nvPr/>
              </p:nvSpPr>
              <p:spPr bwMode="auto">
                <a:xfrm>
                  <a:off x="2576" y="0"/>
                  <a:ext cx="864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600" b="1"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Optimized Delayed Branch</a:t>
                  </a:r>
                  <a:endParaRPr lang="en-US" altLang="tr-TR" sz="1600">
                    <a:latin typeface="Times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/>
                  <a:endParaRPr lang="en-US" altLang="tr-TR" sz="1600"/>
                </a:p>
              </p:txBody>
            </p:sp>
            <p:sp>
              <p:nvSpPr>
                <p:cNvPr id="1694736" name="Rectangle 16"/>
                <p:cNvSpPr>
                  <a:spLocks noChangeArrowheads="1"/>
                </p:cNvSpPr>
                <p:nvPr/>
              </p:nvSpPr>
              <p:spPr bwMode="auto">
                <a:xfrm>
                  <a:off x="2533" y="0"/>
                  <a:ext cx="950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/>
                </a:p>
              </p:txBody>
            </p:sp>
          </p:grpSp>
          <p:grpSp>
            <p:nvGrpSpPr>
              <p:cNvPr id="1694737" name="Group 17"/>
              <p:cNvGrpSpPr>
                <a:grpSpLocks/>
              </p:cNvGrpSpPr>
              <p:nvPr/>
            </p:nvGrpSpPr>
            <p:grpSpPr bwMode="auto">
              <a:xfrm>
                <a:off x="0" y="518"/>
                <a:ext cx="633" cy="403"/>
                <a:chOff x="0" y="518"/>
                <a:chExt cx="633" cy="403"/>
              </a:xfrm>
            </p:grpSpPr>
            <p:sp>
              <p:nvSpPr>
                <p:cNvPr id="1694738" name="Rectangle 18"/>
                <p:cNvSpPr>
                  <a:spLocks noChangeArrowheads="1"/>
                </p:cNvSpPr>
                <p:nvPr/>
              </p:nvSpPr>
              <p:spPr bwMode="auto">
                <a:xfrm>
                  <a:off x="43" y="518"/>
                  <a:ext cx="547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600"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100</a:t>
                  </a:r>
                </a:p>
                <a:p>
                  <a:pPr algn="ctr"/>
                  <a:endParaRPr lang="en-US" altLang="tr-TR" sz="1600"/>
                </a:p>
              </p:txBody>
            </p:sp>
            <p:sp>
              <p:nvSpPr>
                <p:cNvPr id="1694739" name="Rectangle 19"/>
                <p:cNvSpPr>
                  <a:spLocks noChangeArrowheads="1"/>
                </p:cNvSpPr>
                <p:nvPr/>
              </p:nvSpPr>
              <p:spPr bwMode="auto">
                <a:xfrm>
                  <a:off x="0" y="518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/>
                </a:p>
              </p:txBody>
            </p:sp>
          </p:grpSp>
          <p:grpSp>
            <p:nvGrpSpPr>
              <p:cNvPr id="1694740" name="Group 20"/>
              <p:cNvGrpSpPr>
                <a:grpSpLocks/>
              </p:cNvGrpSpPr>
              <p:nvPr/>
            </p:nvGrpSpPr>
            <p:grpSpPr bwMode="auto">
              <a:xfrm>
                <a:off x="633" y="518"/>
                <a:ext cx="950" cy="403"/>
                <a:chOff x="633" y="518"/>
                <a:chExt cx="950" cy="403"/>
              </a:xfrm>
            </p:grpSpPr>
            <p:sp>
              <p:nvSpPr>
                <p:cNvPr id="1694741" name="Rectangle 21"/>
                <p:cNvSpPr>
                  <a:spLocks noChangeArrowheads="1"/>
                </p:cNvSpPr>
                <p:nvPr/>
              </p:nvSpPr>
              <p:spPr bwMode="auto">
                <a:xfrm>
                  <a:off x="676" y="518"/>
                  <a:ext cx="86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tr-TR" sz="1600"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LOAD	X, rA</a:t>
                  </a:r>
                </a:p>
                <a:p>
                  <a:endParaRPr lang="en-US" altLang="tr-TR" sz="1600"/>
                </a:p>
              </p:txBody>
            </p:sp>
            <p:sp>
              <p:nvSpPr>
                <p:cNvPr id="1694742" name="Rectangle 22"/>
                <p:cNvSpPr>
                  <a:spLocks noChangeArrowheads="1"/>
                </p:cNvSpPr>
                <p:nvPr/>
              </p:nvSpPr>
              <p:spPr bwMode="auto">
                <a:xfrm>
                  <a:off x="633" y="518"/>
                  <a:ext cx="95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/>
                </a:p>
              </p:txBody>
            </p:sp>
          </p:grpSp>
          <p:grpSp>
            <p:nvGrpSpPr>
              <p:cNvPr id="1694743" name="Group 23"/>
              <p:cNvGrpSpPr>
                <a:grpSpLocks/>
              </p:cNvGrpSpPr>
              <p:nvPr/>
            </p:nvGrpSpPr>
            <p:grpSpPr bwMode="auto">
              <a:xfrm>
                <a:off x="1583" y="518"/>
                <a:ext cx="950" cy="403"/>
                <a:chOff x="1583" y="518"/>
                <a:chExt cx="950" cy="403"/>
              </a:xfrm>
            </p:grpSpPr>
            <p:sp>
              <p:nvSpPr>
                <p:cNvPr id="1694744" name="Rectangle 24"/>
                <p:cNvSpPr>
                  <a:spLocks noChangeArrowheads="1"/>
                </p:cNvSpPr>
                <p:nvPr/>
              </p:nvSpPr>
              <p:spPr bwMode="auto">
                <a:xfrm>
                  <a:off x="1626" y="518"/>
                  <a:ext cx="86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tr-TR" sz="1600"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LOAD	X, rA</a:t>
                  </a:r>
                </a:p>
                <a:p>
                  <a:endParaRPr lang="en-US" altLang="tr-TR" sz="1600"/>
                </a:p>
              </p:txBody>
            </p:sp>
            <p:sp>
              <p:nvSpPr>
                <p:cNvPr id="1694745" name="Rectangle 25"/>
                <p:cNvSpPr>
                  <a:spLocks noChangeArrowheads="1"/>
                </p:cNvSpPr>
                <p:nvPr/>
              </p:nvSpPr>
              <p:spPr bwMode="auto">
                <a:xfrm>
                  <a:off x="1583" y="518"/>
                  <a:ext cx="95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/>
                </a:p>
              </p:txBody>
            </p:sp>
          </p:grpSp>
          <p:grpSp>
            <p:nvGrpSpPr>
              <p:cNvPr id="1694746" name="Group 26"/>
              <p:cNvGrpSpPr>
                <a:grpSpLocks/>
              </p:cNvGrpSpPr>
              <p:nvPr/>
            </p:nvGrpSpPr>
            <p:grpSpPr bwMode="auto">
              <a:xfrm>
                <a:off x="2533" y="518"/>
                <a:ext cx="950" cy="403"/>
                <a:chOff x="2533" y="518"/>
                <a:chExt cx="950" cy="403"/>
              </a:xfrm>
            </p:grpSpPr>
            <p:sp>
              <p:nvSpPr>
                <p:cNvPr id="1694747" name="Rectangle 27"/>
                <p:cNvSpPr>
                  <a:spLocks noChangeArrowheads="1"/>
                </p:cNvSpPr>
                <p:nvPr/>
              </p:nvSpPr>
              <p:spPr bwMode="auto">
                <a:xfrm>
                  <a:off x="2576" y="518"/>
                  <a:ext cx="86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tr-TR" sz="1600"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LOAD	X, rA</a:t>
                  </a:r>
                </a:p>
                <a:p>
                  <a:endParaRPr lang="en-US" altLang="tr-TR" sz="1600"/>
                </a:p>
              </p:txBody>
            </p:sp>
            <p:sp>
              <p:nvSpPr>
                <p:cNvPr id="1694748" name="Rectangle 28"/>
                <p:cNvSpPr>
                  <a:spLocks noChangeArrowheads="1"/>
                </p:cNvSpPr>
                <p:nvPr/>
              </p:nvSpPr>
              <p:spPr bwMode="auto">
                <a:xfrm>
                  <a:off x="2533" y="518"/>
                  <a:ext cx="95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/>
                </a:p>
              </p:txBody>
            </p:sp>
          </p:grpSp>
          <p:grpSp>
            <p:nvGrpSpPr>
              <p:cNvPr id="1694749" name="Group 29"/>
              <p:cNvGrpSpPr>
                <a:grpSpLocks/>
              </p:cNvGrpSpPr>
              <p:nvPr/>
            </p:nvGrpSpPr>
            <p:grpSpPr bwMode="auto">
              <a:xfrm>
                <a:off x="0" y="921"/>
                <a:ext cx="633" cy="403"/>
                <a:chOff x="0" y="921"/>
                <a:chExt cx="633" cy="403"/>
              </a:xfrm>
            </p:grpSpPr>
            <p:sp>
              <p:nvSpPr>
                <p:cNvPr id="1694750" name="Rectangle 30"/>
                <p:cNvSpPr>
                  <a:spLocks noChangeArrowheads="1"/>
                </p:cNvSpPr>
                <p:nvPr/>
              </p:nvSpPr>
              <p:spPr bwMode="auto">
                <a:xfrm>
                  <a:off x="43" y="921"/>
                  <a:ext cx="547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600"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101</a:t>
                  </a:r>
                </a:p>
                <a:p>
                  <a:pPr algn="ctr"/>
                  <a:endParaRPr lang="en-US" altLang="tr-TR" sz="1600"/>
                </a:p>
              </p:txBody>
            </p:sp>
            <p:sp>
              <p:nvSpPr>
                <p:cNvPr id="1694751" name="Rectangle 31"/>
                <p:cNvSpPr>
                  <a:spLocks noChangeArrowheads="1"/>
                </p:cNvSpPr>
                <p:nvPr/>
              </p:nvSpPr>
              <p:spPr bwMode="auto">
                <a:xfrm>
                  <a:off x="0" y="921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/>
                </a:p>
              </p:txBody>
            </p:sp>
          </p:grpSp>
          <p:grpSp>
            <p:nvGrpSpPr>
              <p:cNvPr id="1694752" name="Group 32"/>
              <p:cNvGrpSpPr>
                <a:grpSpLocks/>
              </p:cNvGrpSpPr>
              <p:nvPr/>
            </p:nvGrpSpPr>
            <p:grpSpPr bwMode="auto">
              <a:xfrm>
                <a:off x="633" y="921"/>
                <a:ext cx="950" cy="403"/>
                <a:chOff x="633" y="921"/>
                <a:chExt cx="950" cy="403"/>
              </a:xfrm>
            </p:grpSpPr>
            <p:sp>
              <p:nvSpPr>
                <p:cNvPr id="1694753" name="Rectangle 33"/>
                <p:cNvSpPr>
                  <a:spLocks noChangeArrowheads="1"/>
                </p:cNvSpPr>
                <p:nvPr/>
              </p:nvSpPr>
              <p:spPr bwMode="auto">
                <a:xfrm>
                  <a:off x="676" y="921"/>
                  <a:ext cx="86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tr-TR" sz="1600"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ADD	1, rA</a:t>
                  </a:r>
                </a:p>
                <a:p>
                  <a:endParaRPr lang="en-US" altLang="tr-TR" sz="1600"/>
                </a:p>
              </p:txBody>
            </p:sp>
            <p:sp>
              <p:nvSpPr>
                <p:cNvPr id="1694754" name="Rectangle 34"/>
                <p:cNvSpPr>
                  <a:spLocks noChangeArrowheads="1"/>
                </p:cNvSpPr>
                <p:nvPr/>
              </p:nvSpPr>
              <p:spPr bwMode="auto">
                <a:xfrm>
                  <a:off x="633" y="921"/>
                  <a:ext cx="95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/>
                </a:p>
              </p:txBody>
            </p:sp>
          </p:grpSp>
          <p:grpSp>
            <p:nvGrpSpPr>
              <p:cNvPr id="1694755" name="Group 35"/>
              <p:cNvGrpSpPr>
                <a:grpSpLocks/>
              </p:cNvGrpSpPr>
              <p:nvPr/>
            </p:nvGrpSpPr>
            <p:grpSpPr bwMode="auto">
              <a:xfrm>
                <a:off x="1583" y="921"/>
                <a:ext cx="950" cy="403"/>
                <a:chOff x="1583" y="921"/>
                <a:chExt cx="950" cy="403"/>
              </a:xfrm>
            </p:grpSpPr>
            <p:sp>
              <p:nvSpPr>
                <p:cNvPr id="1694756" name="Rectangle 36"/>
                <p:cNvSpPr>
                  <a:spLocks noChangeArrowheads="1"/>
                </p:cNvSpPr>
                <p:nvPr/>
              </p:nvSpPr>
              <p:spPr bwMode="auto">
                <a:xfrm>
                  <a:off x="1626" y="921"/>
                  <a:ext cx="86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tr-TR" sz="1600"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ADD	1, rA</a:t>
                  </a:r>
                </a:p>
                <a:p>
                  <a:endParaRPr lang="en-US" altLang="tr-TR" sz="1600"/>
                </a:p>
              </p:txBody>
            </p:sp>
            <p:sp>
              <p:nvSpPr>
                <p:cNvPr id="1694757" name="Rectangle 37"/>
                <p:cNvSpPr>
                  <a:spLocks noChangeArrowheads="1"/>
                </p:cNvSpPr>
                <p:nvPr/>
              </p:nvSpPr>
              <p:spPr bwMode="auto">
                <a:xfrm>
                  <a:off x="1583" y="921"/>
                  <a:ext cx="95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/>
                </a:p>
              </p:txBody>
            </p:sp>
          </p:grpSp>
          <p:grpSp>
            <p:nvGrpSpPr>
              <p:cNvPr id="1694758" name="Group 38"/>
              <p:cNvGrpSpPr>
                <a:grpSpLocks/>
              </p:cNvGrpSpPr>
              <p:nvPr/>
            </p:nvGrpSpPr>
            <p:grpSpPr bwMode="auto">
              <a:xfrm>
                <a:off x="2533" y="921"/>
                <a:ext cx="950" cy="403"/>
                <a:chOff x="2533" y="921"/>
                <a:chExt cx="950" cy="403"/>
              </a:xfrm>
            </p:grpSpPr>
            <p:sp>
              <p:nvSpPr>
                <p:cNvPr id="1694759" name="Rectangle 39"/>
                <p:cNvSpPr>
                  <a:spLocks noChangeArrowheads="1"/>
                </p:cNvSpPr>
                <p:nvPr/>
              </p:nvSpPr>
              <p:spPr bwMode="auto">
                <a:xfrm>
                  <a:off x="2576" y="921"/>
                  <a:ext cx="86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tr-TR" sz="1600"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JUMP	105</a:t>
                  </a:r>
                </a:p>
                <a:p>
                  <a:endParaRPr lang="en-US" altLang="tr-TR" sz="1600"/>
                </a:p>
              </p:txBody>
            </p:sp>
            <p:sp>
              <p:nvSpPr>
                <p:cNvPr id="1694760" name="Rectangle 40"/>
                <p:cNvSpPr>
                  <a:spLocks noChangeArrowheads="1"/>
                </p:cNvSpPr>
                <p:nvPr/>
              </p:nvSpPr>
              <p:spPr bwMode="auto">
                <a:xfrm>
                  <a:off x="2533" y="921"/>
                  <a:ext cx="95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/>
                </a:p>
              </p:txBody>
            </p:sp>
          </p:grpSp>
          <p:grpSp>
            <p:nvGrpSpPr>
              <p:cNvPr id="1694761" name="Group 41"/>
              <p:cNvGrpSpPr>
                <a:grpSpLocks/>
              </p:cNvGrpSpPr>
              <p:nvPr/>
            </p:nvGrpSpPr>
            <p:grpSpPr bwMode="auto">
              <a:xfrm>
                <a:off x="0" y="1324"/>
                <a:ext cx="633" cy="403"/>
                <a:chOff x="0" y="1324"/>
                <a:chExt cx="633" cy="403"/>
              </a:xfrm>
            </p:grpSpPr>
            <p:sp>
              <p:nvSpPr>
                <p:cNvPr id="1694762" name="Rectangle 42"/>
                <p:cNvSpPr>
                  <a:spLocks noChangeArrowheads="1"/>
                </p:cNvSpPr>
                <p:nvPr/>
              </p:nvSpPr>
              <p:spPr bwMode="auto">
                <a:xfrm>
                  <a:off x="43" y="1324"/>
                  <a:ext cx="547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600"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102</a:t>
                  </a:r>
                </a:p>
                <a:p>
                  <a:pPr algn="ctr"/>
                  <a:endParaRPr lang="en-US" altLang="tr-TR" sz="1600"/>
                </a:p>
              </p:txBody>
            </p:sp>
            <p:sp>
              <p:nvSpPr>
                <p:cNvPr id="1694763" name="Rectangle 43"/>
                <p:cNvSpPr>
                  <a:spLocks noChangeArrowheads="1"/>
                </p:cNvSpPr>
                <p:nvPr/>
              </p:nvSpPr>
              <p:spPr bwMode="auto">
                <a:xfrm>
                  <a:off x="0" y="1324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/>
                </a:p>
              </p:txBody>
            </p:sp>
          </p:grpSp>
          <p:grpSp>
            <p:nvGrpSpPr>
              <p:cNvPr id="1694764" name="Group 44"/>
              <p:cNvGrpSpPr>
                <a:grpSpLocks/>
              </p:cNvGrpSpPr>
              <p:nvPr/>
            </p:nvGrpSpPr>
            <p:grpSpPr bwMode="auto">
              <a:xfrm>
                <a:off x="633" y="1324"/>
                <a:ext cx="950" cy="403"/>
                <a:chOff x="633" y="1324"/>
                <a:chExt cx="950" cy="403"/>
              </a:xfrm>
            </p:grpSpPr>
            <p:sp>
              <p:nvSpPr>
                <p:cNvPr id="1694765" name="Rectangle 45"/>
                <p:cNvSpPr>
                  <a:spLocks noChangeArrowheads="1"/>
                </p:cNvSpPr>
                <p:nvPr/>
              </p:nvSpPr>
              <p:spPr bwMode="auto">
                <a:xfrm>
                  <a:off x="676" y="1324"/>
                  <a:ext cx="86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tr-TR" sz="1600"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JUMP	105</a:t>
                  </a:r>
                </a:p>
                <a:p>
                  <a:endParaRPr lang="en-US" altLang="tr-TR" sz="1600"/>
                </a:p>
              </p:txBody>
            </p:sp>
            <p:sp>
              <p:nvSpPr>
                <p:cNvPr id="1694766" name="Rectangle 46"/>
                <p:cNvSpPr>
                  <a:spLocks noChangeArrowheads="1"/>
                </p:cNvSpPr>
                <p:nvPr/>
              </p:nvSpPr>
              <p:spPr bwMode="auto">
                <a:xfrm>
                  <a:off x="633" y="1324"/>
                  <a:ext cx="95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/>
                </a:p>
              </p:txBody>
            </p:sp>
          </p:grpSp>
          <p:grpSp>
            <p:nvGrpSpPr>
              <p:cNvPr id="1694767" name="Group 47"/>
              <p:cNvGrpSpPr>
                <a:grpSpLocks/>
              </p:cNvGrpSpPr>
              <p:nvPr/>
            </p:nvGrpSpPr>
            <p:grpSpPr bwMode="auto">
              <a:xfrm>
                <a:off x="1583" y="1324"/>
                <a:ext cx="950" cy="403"/>
                <a:chOff x="1583" y="1324"/>
                <a:chExt cx="950" cy="403"/>
              </a:xfrm>
            </p:grpSpPr>
            <p:sp>
              <p:nvSpPr>
                <p:cNvPr id="1694768" name="Rectangle 48"/>
                <p:cNvSpPr>
                  <a:spLocks noChangeArrowheads="1"/>
                </p:cNvSpPr>
                <p:nvPr/>
              </p:nvSpPr>
              <p:spPr bwMode="auto">
                <a:xfrm>
                  <a:off x="1626" y="1324"/>
                  <a:ext cx="86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tr-TR" sz="1600"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JUMP	106</a:t>
                  </a:r>
                </a:p>
                <a:p>
                  <a:endParaRPr lang="en-US" altLang="tr-TR" sz="1600"/>
                </a:p>
              </p:txBody>
            </p:sp>
            <p:sp>
              <p:nvSpPr>
                <p:cNvPr id="1694769" name="Rectangle 49"/>
                <p:cNvSpPr>
                  <a:spLocks noChangeArrowheads="1"/>
                </p:cNvSpPr>
                <p:nvPr/>
              </p:nvSpPr>
              <p:spPr bwMode="auto">
                <a:xfrm>
                  <a:off x="1583" y="1324"/>
                  <a:ext cx="95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/>
                </a:p>
              </p:txBody>
            </p:sp>
          </p:grpSp>
          <p:grpSp>
            <p:nvGrpSpPr>
              <p:cNvPr id="1694770" name="Group 50"/>
              <p:cNvGrpSpPr>
                <a:grpSpLocks/>
              </p:cNvGrpSpPr>
              <p:nvPr/>
            </p:nvGrpSpPr>
            <p:grpSpPr bwMode="auto">
              <a:xfrm>
                <a:off x="2533" y="1324"/>
                <a:ext cx="950" cy="403"/>
                <a:chOff x="2533" y="1324"/>
                <a:chExt cx="950" cy="403"/>
              </a:xfrm>
            </p:grpSpPr>
            <p:sp>
              <p:nvSpPr>
                <p:cNvPr id="1694771" name="Rectangle 51"/>
                <p:cNvSpPr>
                  <a:spLocks noChangeArrowheads="1"/>
                </p:cNvSpPr>
                <p:nvPr/>
              </p:nvSpPr>
              <p:spPr bwMode="auto">
                <a:xfrm>
                  <a:off x="2576" y="1324"/>
                  <a:ext cx="86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tr-TR" sz="1600"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ADD	1, rA</a:t>
                  </a:r>
                </a:p>
                <a:p>
                  <a:endParaRPr lang="en-US" altLang="tr-TR" sz="1600"/>
                </a:p>
              </p:txBody>
            </p:sp>
            <p:sp>
              <p:nvSpPr>
                <p:cNvPr id="1694772" name="Rectangle 52"/>
                <p:cNvSpPr>
                  <a:spLocks noChangeArrowheads="1"/>
                </p:cNvSpPr>
                <p:nvPr/>
              </p:nvSpPr>
              <p:spPr bwMode="auto">
                <a:xfrm>
                  <a:off x="2533" y="1324"/>
                  <a:ext cx="95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/>
                </a:p>
              </p:txBody>
            </p:sp>
          </p:grpSp>
          <p:grpSp>
            <p:nvGrpSpPr>
              <p:cNvPr id="1694773" name="Group 53"/>
              <p:cNvGrpSpPr>
                <a:grpSpLocks/>
              </p:cNvGrpSpPr>
              <p:nvPr/>
            </p:nvGrpSpPr>
            <p:grpSpPr bwMode="auto">
              <a:xfrm>
                <a:off x="0" y="1727"/>
                <a:ext cx="633" cy="403"/>
                <a:chOff x="0" y="1727"/>
                <a:chExt cx="633" cy="403"/>
              </a:xfrm>
            </p:grpSpPr>
            <p:sp>
              <p:nvSpPr>
                <p:cNvPr id="1694774" name="Rectangle 54"/>
                <p:cNvSpPr>
                  <a:spLocks noChangeArrowheads="1"/>
                </p:cNvSpPr>
                <p:nvPr/>
              </p:nvSpPr>
              <p:spPr bwMode="auto">
                <a:xfrm>
                  <a:off x="43" y="1727"/>
                  <a:ext cx="547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600"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103</a:t>
                  </a:r>
                </a:p>
                <a:p>
                  <a:pPr algn="ctr"/>
                  <a:endParaRPr lang="en-US" altLang="tr-TR" sz="1600"/>
                </a:p>
              </p:txBody>
            </p:sp>
            <p:sp>
              <p:nvSpPr>
                <p:cNvPr id="1694775" name="Rectangle 55"/>
                <p:cNvSpPr>
                  <a:spLocks noChangeArrowheads="1"/>
                </p:cNvSpPr>
                <p:nvPr/>
              </p:nvSpPr>
              <p:spPr bwMode="auto">
                <a:xfrm>
                  <a:off x="0" y="1727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/>
                </a:p>
              </p:txBody>
            </p:sp>
          </p:grpSp>
          <p:grpSp>
            <p:nvGrpSpPr>
              <p:cNvPr id="1694776" name="Group 56"/>
              <p:cNvGrpSpPr>
                <a:grpSpLocks/>
              </p:cNvGrpSpPr>
              <p:nvPr/>
            </p:nvGrpSpPr>
            <p:grpSpPr bwMode="auto">
              <a:xfrm>
                <a:off x="633" y="1727"/>
                <a:ext cx="950" cy="403"/>
                <a:chOff x="633" y="1727"/>
                <a:chExt cx="950" cy="403"/>
              </a:xfrm>
            </p:grpSpPr>
            <p:sp>
              <p:nvSpPr>
                <p:cNvPr id="1694777" name="Rectangle 57"/>
                <p:cNvSpPr>
                  <a:spLocks noChangeArrowheads="1"/>
                </p:cNvSpPr>
                <p:nvPr/>
              </p:nvSpPr>
              <p:spPr bwMode="auto">
                <a:xfrm>
                  <a:off x="676" y="1727"/>
                  <a:ext cx="86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tr-TR" sz="1600"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ADD	rA, rB</a:t>
                  </a:r>
                </a:p>
                <a:p>
                  <a:endParaRPr lang="en-US" altLang="tr-TR" sz="1600"/>
                </a:p>
              </p:txBody>
            </p:sp>
            <p:sp>
              <p:nvSpPr>
                <p:cNvPr id="1694778" name="Rectangle 58"/>
                <p:cNvSpPr>
                  <a:spLocks noChangeArrowheads="1"/>
                </p:cNvSpPr>
                <p:nvPr/>
              </p:nvSpPr>
              <p:spPr bwMode="auto">
                <a:xfrm>
                  <a:off x="633" y="1727"/>
                  <a:ext cx="95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/>
                </a:p>
              </p:txBody>
            </p:sp>
          </p:grpSp>
          <p:grpSp>
            <p:nvGrpSpPr>
              <p:cNvPr id="1694779" name="Group 59"/>
              <p:cNvGrpSpPr>
                <a:grpSpLocks/>
              </p:cNvGrpSpPr>
              <p:nvPr/>
            </p:nvGrpSpPr>
            <p:grpSpPr bwMode="auto">
              <a:xfrm>
                <a:off x="1583" y="1727"/>
                <a:ext cx="950" cy="403"/>
                <a:chOff x="1583" y="1727"/>
                <a:chExt cx="950" cy="403"/>
              </a:xfrm>
            </p:grpSpPr>
            <p:sp>
              <p:nvSpPr>
                <p:cNvPr id="1694780" name="Rectangle 60"/>
                <p:cNvSpPr>
                  <a:spLocks noChangeArrowheads="1"/>
                </p:cNvSpPr>
                <p:nvPr/>
              </p:nvSpPr>
              <p:spPr bwMode="auto">
                <a:xfrm>
                  <a:off x="1626" y="1727"/>
                  <a:ext cx="86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tr-TR" sz="1600" dirty="0"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NOOP	</a:t>
                  </a:r>
                </a:p>
                <a:p>
                  <a:endParaRPr lang="en-US" altLang="tr-TR" sz="1600" dirty="0"/>
                </a:p>
              </p:txBody>
            </p:sp>
            <p:sp>
              <p:nvSpPr>
                <p:cNvPr id="1694781" name="Rectangle 61"/>
                <p:cNvSpPr>
                  <a:spLocks noChangeArrowheads="1"/>
                </p:cNvSpPr>
                <p:nvPr/>
              </p:nvSpPr>
              <p:spPr bwMode="auto">
                <a:xfrm>
                  <a:off x="1583" y="1727"/>
                  <a:ext cx="95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/>
                </a:p>
              </p:txBody>
            </p:sp>
          </p:grpSp>
          <p:grpSp>
            <p:nvGrpSpPr>
              <p:cNvPr id="1694782" name="Group 62"/>
              <p:cNvGrpSpPr>
                <a:grpSpLocks/>
              </p:cNvGrpSpPr>
              <p:nvPr/>
            </p:nvGrpSpPr>
            <p:grpSpPr bwMode="auto">
              <a:xfrm>
                <a:off x="2533" y="1727"/>
                <a:ext cx="950" cy="403"/>
                <a:chOff x="2533" y="1727"/>
                <a:chExt cx="950" cy="403"/>
              </a:xfrm>
            </p:grpSpPr>
            <p:sp>
              <p:nvSpPr>
                <p:cNvPr id="1694783" name="Rectangle 63"/>
                <p:cNvSpPr>
                  <a:spLocks noChangeArrowheads="1"/>
                </p:cNvSpPr>
                <p:nvPr/>
              </p:nvSpPr>
              <p:spPr bwMode="auto">
                <a:xfrm>
                  <a:off x="2576" y="1727"/>
                  <a:ext cx="86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tr-TR" sz="1600"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ADD	rA, rB</a:t>
                  </a:r>
                </a:p>
                <a:p>
                  <a:endParaRPr lang="en-US" altLang="tr-TR" sz="1600"/>
                </a:p>
              </p:txBody>
            </p:sp>
            <p:sp>
              <p:nvSpPr>
                <p:cNvPr id="1694784" name="Rectangle 64"/>
                <p:cNvSpPr>
                  <a:spLocks noChangeArrowheads="1"/>
                </p:cNvSpPr>
                <p:nvPr/>
              </p:nvSpPr>
              <p:spPr bwMode="auto">
                <a:xfrm>
                  <a:off x="2533" y="1727"/>
                  <a:ext cx="95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/>
                </a:p>
              </p:txBody>
            </p:sp>
          </p:grpSp>
          <p:grpSp>
            <p:nvGrpSpPr>
              <p:cNvPr id="1694785" name="Group 65"/>
              <p:cNvGrpSpPr>
                <a:grpSpLocks/>
              </p:cNvGrpSpPr>
              <p:nvPr/>
            </p:nvGrpSpPr>
            <p:grpSpPr bwMode="auto">
              <a:xfrm>
                <a:off x="0" y="2130"/>
                <a:ext cx="633" cy="403"/>
                <a:chOff x="0" y="2130"/>
                <a:chExt cx="633" cy="403"/>
              </a:xfrm>
            </p:grpSpPr>
            <p:sp>
              <p:nvSpPr>
                <p:cNvPr id="1694786" name="Rectangle 66"/>
                <p:cNvSpPr>
                  <a:spLocks noChangeArrowheads="1"/>
                </p:cNvSpPr>
                <p:nvPr/>
              </p:nvSpPr>
              <p:spPr bwMode="auto">
                <a:xfrm>
                  <a:off x="43" y="2130"/>
                  <a:ext cx="547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600"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104</a:t>
                  </a:r>
                </a:p>
                <a:p>
                  <a:pPr algn="ctr"/>
                  <a:endParaRPr lang="en-US" altLang="tr-TR" sz="1600"/>
                </a:p>
              </p:txBody>
            </p:sp>
            <p:sp>
              <p:nvSpPr>
                <p:cNvPr id="1694787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2130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/>
                </a:p>
              </p:txBody>
            </p:sp>
          </p:grpSp>
          <p:grpSp>
            <p:nvGrpSpPr>
              <p:cNvPr id="1694788" name="Group 68"/>
              <p:cNvGrpSpPr>
                <a:grpSpLocks/>
              </p:cNvGrpSpPr>
              <p:nvPr/>
            </p:nvGrpSpPr>
            <p:grpSpPr bwMode="auto">
              <a:xfrm>
                <a:off x="633" y="2130"/>
                <a:ext cx="950" cy="403"/>
                <a:chOff x="633" y="2130"/>
                <a:chExt cx="950" cy="403"/>
              </a:xfrm>
            </p:grpSpPr>
            <p:sp>
              <p:nvSpPr>
                <p:cNvPr id="1694789" name="Rectangle 69"/>
                <p:cNvSpPr>
                  <a:spLocks noChangeArrowheads="1"/>
                </p:cNvSpPr>
                <p:nvPr/>
              </p:nvSpPr>
              <p:spPr bwMode="auto">
                <a:xfrm>
                  <a:off x="676" y="2130"/>
                  <a:ext cx="86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tr-TR" sz="1600"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SUB	rC, rB</a:t>
                  </a:r>
                </a:p>
                <a:p>
                  <a:endParaRPr lang="en-US" altLang="tr-TR" sz="1600"/>
                </a:p>
              </p:txBody>
            </p:sp>
            <p:sp>
              <p:nvSpPr>
                <p:cNvPr id="1694790" name="Rectangle 70"/>
                <p:cNvSpPr>
                  <a:spLocks noChangeArrowheads="1"/>
                </p:cNvSpPr>
                <p:nvPr/>
              </p:nvSpPr>
              <p:spPr bwMode="auto">
                <a:xfrm>
                  <a:off x="633" y="2130"/>
                  <a:ext cx="95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/>
                </a:p>
              </p:txBody>
            </p:sp>
          </p:grpSp>
          <p:grpSp>
            <p:nvGrpSpPr>
              <p:cNvPr id="1694791" name="Group 71"/>
              <p:cNvGrpSpPr>
                <a:grpSpLocks/>
              </p:cNvGrpSpPr>
              <p:nvPr/>
            </p:nvGrpSpPr>
            <p:grpSpPr bwMode="auto">
              <a:xfrm>
                <a:off x="1583" y="2130"/>
                <a:ext cx="950" cy="403"/>
                <a:chOff x="1583" y="2130"/>
                <a:chExt cx="950" cy="403"/>
              </a:xfrm>
            </p:grpSpPr>
            <p:sp>
              <p:nvSpPr>
                <p:cNvPr id="1694792" name="Rectangle 72"/>
                <p:cNvSpPr>
                  <a:spLocks noChangeArrowheads="1"/>
                </p:cNvSpPr>
                <p:nvPr/>
              </p:nvSpPr>
              <p:spPr bwMode="auto">
                <a:xfrm>
                  <a:off x="1626" y="2130"/>
                  <a:ext cx="86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tr-TR" sz="1600"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ADD	rA, rB</a:t>
                  </a:r>
                </a:p>
                <a:p>
                  <a:endParaRPr lang="en-US" altLang="tr-TR" sz="1600"/>
                </a:p>
              </p:txBody>
            </p:sp>
            <p:sp>
              <p:nvSpPr>
                <p:cNvPr id="1694793" name="Rectangle 73"/>
                <p:cNvSpPr>
                  <a:spLocks noChangeArrowheads="1"/>
                </p:cNvSpPr>
                <p:nvPr/>
              </p:nvSpPr>
              <p:spPr bwMode="auto">
                <a:xfrm>
                  <a:off x="1583" y="2130"/>
                  <a:ext cx="95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/>
                </a:p>
              </p:txBody>
            </p:sp>
          </p:grpSp>
          <p:grpSp>
            <p:nvGrpSpPr>
              <p:cNvPr id="1694794" name="Group 74"/>
              <p:cNvGrpSpPr>
                <a:grpSpLocks/>
              </p:cNvGrpSpPr>
              <p:nvPr/>
            </p:nvGrpSpPr>
            <p:grpSpPr bwMode="auto">
              <a:xfrm>
                <a:off x="2533" y="2130"/>
                <a:ext cx="950" cy="403"/>
                <a:chOff x="2533" y="2130"/>
                <a:chExt cx="950" cy="403"/>
              </a:xfrm>
            </p:grpSpPr>
            <p:sp>
              <p:nvSpPr>
                <p:cNvPr id="1694795" name="Rectangle 75"/>
                <p:cNvSpPr>
                  <a:spLocks noChangeArrowheads="1"/>
                </p:cNvSpPr>
                <p:nvPr/>
              </p:nvSpPr>
              <p:spPr bwMode="auto">
                <a:xfrm>
                  <a:off x="2576" y="2130"/>
                  <a:ext cx="86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tr-TR" sz="1600"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SUB	rC, rB</a:t>
                  </a:r>
                </a:p>
                <a:p>
                  <a:endParaRPr lang="en-US" altLang="tr-TR" sz="1600"/>
                </a:p>
              </p:txBody>
            </p:sp>
            <p:sp>
              <p:nvSpPr>
                <p:cNvPr id="1694796" name="Rectangle 76"/>
                <p:cNvSpPr>
                  <a:spLocks noChangeArrowheads="1"/>
                </p:cNvSpPr>
                <p:nvPr/>
              </p:nvSpPr>
              <p:spPr bwMode="auto">
                <a:xfrm>
                  <a:off x="2533" y="2130"/>
                  <a:ext cx="95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/>
                </a:p>
              </p:txBody>
            </p:sp>
          </p:grpSp>
          <p:grpSp>
            <p:nvGrpSpPr>
              <p:cNvPr id="1694797" name="Group 77"/>
              <p:cNvGrpSpPr>
                <a:grpSpLocks/>
              </p:cNvGrpSpPr>
              <p:nvPr/>
            </p:nvGrpSpPr>
            <p:grpSpPr bwMode="auto">
              <a:xfrm>
                <a:off x="0" y="2533"/>
                <a:ext cx="633" cy="403"/>
                <a:chOff x="0" y="2533"/>
                <a:chExt cx="633" cy="403"/>
              </a:xfrm>
            </p:grpSpPr>
            <p:sp>
              <p:nvSpPr>
                <p:cNvPr id="1694798" name="Rectangle 78"/>
                <p:cNvSpPr>
                  <a:spLocks noChangeArrowheads="1"/>
                </p:cNvSpPr>
                <p:nvPr/>
              </p:nvSpPr>
              <p:spPr bwMode="auto">
                <a:xfrm>
                  <a:off x="43" y="2533"/>
                  <a:ext cx="547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600"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105</a:t>
                  </a:r>
                </a:p>
                <a:p>
                  <a:pPr algn="ctr"/>
                  <a:endParaRPr lang="en-US" altLang="tr-TR" sz="1600"/>
                </a:p>
              </p:txBody>
            </p:sp>
            <p:sp>
              <p:nvSpPr>
                <p:cNvPr id="1694799" name="Rectangle 79"/>
                <p:cNvSpPr>
                  <a:spLocks noChangeArrowheads="1"/>
                </p:cNvSpPr>
                <p:nvPr/>
              </p:nvSpPr>
              <p:spPr bwMode="auto">
                <a:xfrm>
                  <a:off x="0" y="2533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/>
                </a:p>
              </p:txBody>
            </p:sp>
          </p:grpSp>
          <p:grpSp>
            <p:nvGrpSpPr>
              <p:cNvPr id="1694800" name="Group 80"/>
              <p:cNvGrpSpPr>
                <a:grpSpLocks/>
              </p:cNvGrpSpPr>
              <p:nvPr/>
            </p:nvGrpSpPr>
            <p:grpSpPr bwMode="auto">
              <a:xfrm>
                <a:off x="633" y="2533"/>
                <a:ext cx="950" cy="403"/>
                <a:chOff x="633" y="2533"/>
                <a:chExt cx="950" cy="403"/>
              </a:xfrm>
            </p:grpSpPr>
            <p:sp>
              <p:nvSpPr>
                <p:cNvPr id="1694801" name="Rectangle 81"/>
                <p:cNvSpPr>
                  <a:spLocks noChangeArrowheads="1"/>
                </p:cNvSpPr>
                <p:nvPr/>
              </p:nvSpPr>
              <p:spPr bwMode="auto">
                <a:xfrm>
                  <a:off x="676" y="2533"/>
                  <a:ext cx="86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tr-TR" sz="1600"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STORE	rA, Z	</a:t>
                  </a:r>
                </a:p>
                <a:p>
                  <a:endParaRPr lang="en-US" altLang="tr-TR" sz="1600"/>
                </a:p>
              </p:txBody>
            </p:sp>
            <p:sp>
              <p:nvSpPr>
                <p:cNvPr id="1694802" name="Rectangle 82"/>
                <p:cNvSpPr>
                  <a:spLocks noChangeArrowheads="1"/>
                </p:cNvSpPr>
                <p:nvPr/>
              </p:nvSpPr>
              <p:spPr bwMode="auto">
                <a:xfrm>
                  <a:off x="633" y="2533"/>
                  <a:ext cx="95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/>
                </a:p>
              </p:txBody>
            </p:sp>
          </p:grpSp>
          <p:grpSp>
            <p:nvGrpSpPr>
              <p:cNvPr id="1694803" name="Group 83"/>
              <p:cNvGrpSpPr>
                <a:grpSpLocks/>
              </p:cNvGrpSpPr>
              <p:nvPr/>
            </p:nvGrpSpPr>
            <p:grpSpPr bwMode="auto">
              <a:xfrm>
                <a:off x="1583" y="2533"/>
                <a:ext cx="950" cy="403"/>
                <a:chOff x="1583" y="2533"/>
                <a:chExt cx="950" cy="403"/>
              </a:xfrm>
            </p:grpSpPr>
            <p:sp>
              <p:nvSpPr>
                <p:cNvPr id="1694804" name="Rectangle 84"/>
                <p:cNvSpPr>
                  <a:spLocks noChangeArrowheads="1"/>
                </p:cNvSpPr>
                <p:nvPr/>
              </p:nvSpPr>
              <p:spPr bwMode="auto">
                <a:xfrm>
                  <a:off x="1626" y="2533"/>
                  <a:ext cx="86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tr-TR" sz="1600"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SUB	rC, rB</a:t>
                  </a:r>
                </a:p>
                <a:p>
                  <a:endParaRPr lang="en-US" altLang="tr-TR" sz="1600"/>
                </a:p>
              </p:txBody>
            </p:sp>
            <p:sp>
              <p:nvSpPr>
                <p:cNvPr id="1694805" name="Rectangle 85"/>
                <p:cNvSpPr>
                  <a:spLocks noChangeArrowheads="1"/>
                </p:cNvSpPr>
                <p:nvPr/>
              </p:nvSpPr>
              <p:spPr bwMode="auto">
                <a:xfrm>
                  <a:off x="1583" y="2533"/>
                  <a:ext cx="95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/>
                </a:p>
              </p:txBody>
            </p:sp>
          </p:grpSp>
          <p:grpSp>
            <p:nvGrpSpPr>
              <p:cNvPr id="1694806" name="Group 86"/>
              <p:cNvGrpSpPr>
                <a:grpSpLocks/>
              </p:cNvGrpSpPr>
              <p:nvPr/>
            </p:nvGrpSpPr>
            <p:grpSpPr bwMode="auto">
              <a:xfrm>
                <a:off x="2533" y="2533"/>
                <a:ext cx="950" cy="403"/>
                <a:chOff x="2533" y="2533"/>
                <a:chExt cx="950" cy="403"/>
              </a:xfrm>
            </p:grpSpPr>
            <p:sp>
              <p:nvSpPr>
                <p:cNvPr id="1694807" name="Rectangle 87"/>
                <p:cNvSpPr>
                  <a:spLocks noChangeArrowheads="1"/>
                </p:cNvSpPr>
                <p:nvPr/>
              </p:nvSpPr>
              <p:spPr bwMode="auto">
                <a:xfrm>
                  <a:off x="2576" y="2533"/>
                  <a:ext cx="86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tr-TR" sz="1600"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STORE	rA, Z	</a:t>
                  </a:r>
                </a:p>
                <a:p>
                  <a:endParaRPr lang="en-US" altLang="tr-TR" sz="1600"/>
                </a:p>
              </p:txBody>
            </p:sp>
            <p:sp>
              <p:nvSpPr>
                <p:cNvPr id="1694808" name="Rectangle 88"/>
                <p:cNvSpPr>
                  <a:spLocks noChangeArrowheads="1"/>
                </p:cNvSpPr>
                <p:nvPr/>
              </p:nvSpPr>
              <p:spPr bwMode="auto">
                <a:xfrm>
                  <a:off x="2533" y="2533"/>
                  <a:ext cx="95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/>
                </a:p>
              </p:txBody>
            </p:sp>
          </p:grpSp>
          <p:grpSp>
            <p:nvGrpSpPr>
              <p:cNvPr id="1694809" name="Group 89"/>
              <p:cNvGrpSpPr>
                <a:grpSpLocks/>
              </p:cNvGrpSpPr>
              <p:nvPr/>
            </p:nvGrpSpPr>
            <p:grpSpPr bwMode="auto">
              <a:xfrm>
                <a:off x="0" y="2936"/>
                <a:ext cx="633" cy="403"/>
                <a:chOff x="0" y="2936"/>
                <a:chExt cx="633" cy="403"/>
              </a:xfrm>
            </p:grpSpPr>
            <p:sp>
              <p:nvSpPr>
                <p:cNvPr id="1694810" name="Rectangle 90"/>
                <p:cNvSpPr>
                  <a:spLocks noChangeArrowheads="1"/>
                </p:cNvSpPr>
                <p:nvPr/>
              </p:nvSpPr>
              <p:spPr bwMode="auto">
                <a:xfrm>
                  <a:off x="43" y="2936"/>
                  <a:ext cx="547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/>
                <a:p>
                  <a:pPr algn="ctr"/>
                  <a:r>
                    <a:rPr lang="en-US" altLang="tr-TR" sz="1600"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106</a:t>
                  </a:r>
                </a:p>
                <a:p>
                  <a:pPr algn="ctr"/>
                  <a:endParaRPr lang="en-US" altLang="tr-TR" sz="1600"/>
                </a:p>
              </p:txBody>
            </p:sp>
            <p:sp>
              <p:nvSpPr>
                <p:cNvPr id="1694811" name="Rectangle 91"/>
                <p:cNvSpPr>
                  <a:spLocks noChangeArrowheads="1"/>
                </p:cNvSpPr>
                <p:nvPr/>
              </p:nvSpPr>
              <p:spPr bwMode="auto">
                <a:xfrm>
                  <a:off x="0" y="2936"/>
                  <a:ext cx="6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/>
                </a:p>
              </p:txBody>
            </p:sp>
          </p:grpSp>
          <p:grpSp>
            <p:nvGrpSpPr>
              <p:cNvPr id="1694812" name="Group 92"/>
              <p:cNvGrpSpPr>
                <a:grpSpLocks/>
              </p:cNvGrpSpPr>
              <p:nvPr/>
            </p:nvGrpSpPr>
            <p:grpSpPr bwMode="auto">
              <a:xfrm>
                <a:off x="633" y="2936"/>
                <a:ext cx="950" cy="403"/>
                <a:chOff x="633" y="2936"/>
                <a:chExt cx="950" cy="403"/>
              </a:xfrm>
            </p:grpSpPr>
            <p:sp>
              <p:nvSpPr>
                <p:cNvPr id="1694813" name="Rectangle 93"/>
                <p:cNvSpPr>
                  <a:spLocks noChangeArrowheads="1"/>
                </p:cNvSpPr>
                <p:nvPr/>
              </p:nvSpPr>
              <p:spPr bwMode="auto">
                <a:xfrm>
                  <a:off x="676" y="2936"/>
                  <a:ext cx="86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tr-TR" sz="1600"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</a:p>
                <a:p>
                  <a:endParaRPr lang="en-US" altLang="tr-TR" sz="1600"/>
                </a:p>
              </p:txBody>
            </p:sp>
            <p:sp>
              <p:nvSpPr>
                <p:cNvPr id="1694814" name="Rectangle 94"/>
                <p:cNvSpPr>
                  <a:spLocks noChangeArrowheads="1"/>
                </p:cNvSpPr>
                <p:nvPr/>
              </p:nvSpPr>
              <p:spPr bwMode="auto">
                <a:xfrm>
                  <a:off x="633" y="2936"/>
                  <a:ext cx="95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/>
                </a:p>
              </p:txBody>
            </p:sp>
          </p:grpSp>
          <p:grpSp>
            <p:nvGrpSpPr>
              <p:cNvPr id="1694815" name="Group 95"/>
              <p:cNvGrpSpPr>
                <a:grpSpLocks/>
              </p:cNvGrpSpPr>
              <p:nvPr/>
            </p:nvGrpSpPr>
            <p:grpSpPr bwMode="auto">
              <a:xfrm>
                <a:off x="1583" y="2936"/>
                <a:ext cx="950" cy="403"/>
                <a:chOff x="1583" y="2936"/>
                <a:chExt cx="950" cy="403"/>
              </a:xfrm>
            </p:grpSpPr>
            <p:sp>
              <p:nvSpPr>
                <p:cNvPr id="1694816" name="Rectangle 96"/>
                <p:cNvSpPr>
                  <a:spLocks noChangeArrowheads="1"/>
                </p:cNvSpPr>
                <p:nvPr/>
              </p:nvSpPr>
              <p:spPr bwMode="auto">
                <a:xfrm>
                  <a:off x="1626" y="2936"/>
                  <a:ext cx="86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tr-TR" sz="1600"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STORE	rA, Z	</a:t>
                  </a:r>
                </a:p>
                <a:p>
                  <a:endParaRPr lang="en-US" altLang="tr-TR" sz="1600"/>
                </a:p>
              </p:txBody>
            </p:sp>
            <p:sp>
              <p:nvSpPr>
                <p:cNvPr id="1694817" name="Rectangle 97"/>
                <p:cNvSpPr>
                  <a:spLocks noChangeArrowheads="1"/>
                </p:cNvSpPr>
                <p:nvPr/>
              </p:nvSpPr>
              <p:spPr bwMode="auto">
                <a:xfrm>
                  <a:off x="1583" y="2936"/>
                  <a:ext cx="95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/>
                </a:p>
              </p:txBody>
            </p:sp>
          </p:grpSp>
          <p:grpSp>
            <p:nvGrpSpPr>
              <p:cNvPr id="1694818" name="Group 98"/>
              <p:cNvGrpSpPr>
                <a:grpSpLocks/>
              </p:cNvGrpSpPr>
              <p:nvPr/>
            </p:nvGrpSpPr>
            <p:grpSpPr bwMode="auto">
              <a:xfrm>
                <a:off x="2533" y="2936"/>
                <a:ext cx="950" cy="403"/>
                <a:chOff x="2533" y="2936"/>
                <a:chExt cx="950" cy="403"/>
              </a:xfrm>
            </p:grpSpPr>
            <p:sp>
              <p:nvSpPr>
                <p:cNvPr id="1694819" name="Rectangle 99"/>
                <p:cNvSpPr>
                  <a:spLocks noChangeArrowheads="1"/>
                </p:cNvSpPr>
                <p:nvPr/>
              </p:nvSpPr>
              <p:spPr bwMode="auto">
                <a:xfrm>
                  <a:off x="2576" y="2936"/>
                  <a:ext cx="86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582613" algn="l"/>
                    </a:tabLs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r>
                    <a:rPr lang="en-US" altLang="tr-TR" sz="1600">
                      <a:latin typeface="Times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</a:p>
                <a:p>
                  <a:endParaRPr lang="en-US" altLang="tr-TR" sz="1600"/>
                </a:p>
              </p:txBody>
            </p:sp>
            <p:sp>
              <p:nvSpPr>
                <p:cNvPr id="1694820" name="Rectangle 100"/>
                <p:cNvSpPr>
                  <a:spLocks noChangeArrowheads="1"/>
                </p:cNvSpPr>
                <p:nvPr/>
              </p:nvSpPr>
              <p:spPr bwMode="auto">
                <a:xfrm>
                  <a:off x="2533" y="2936"/>
                  <a:ext cx="95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tr-TR"/>
                </a:p>
              </p:txBody>
            </p:sp>
          </p:grpSp>
        </p:grpSp>
        <p:sp>
          <p:nvSpPr>
            <p:cNvPr id="1694821" name="Rectangle 101"/>
            <p:cNvSpPr>
              <a:spLocks noChangeArrowheads="1"/>
            </p:cNvSpPr>
            <p:nvPr/>
          </p:nvSpPr>
          <p:spPr bwMode="auto">
            <a:xfrm>
              <a:off x="-3" y="-3"/>
              <a:ext cx="3489" cy="3345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32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95091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4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Traditional pipeline</a:t>
            </a:r>
          </a:p>
        </p:txBody>
      </p:sp>
      <p:pic>
        <p:nvPicPr>
          <p:cNvPr id="16967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3607" y="927483"/>
            <a:ext cx="6930381" cy="3197608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96772" name="Rectangle 4"/>
          <p:cNvSpPr>
            <a:spLocks noChangeArrowheads="1"/>
          </p:cNvSpPr>
          <p:nvPr/>
        </p:nvSpPr>
        <p:spPr bwMode="auto">
          <a:xfrm>
            <a:off x="467545" y="4125092"/>
            <a:ext cx="8280920" cy="2399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FF0000"/>
              </a:buClr>
              <a:buChar char="•"/>
              <a:defRPr kumimoji="1"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Char char="—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–"/>
              <a:defRPr kumimoji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+"/>
              <a:defRPr kumimoji="1"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o"/>
              <a:defRPr kumimoji="1"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o"/>
              <a:defRPr kumimoji="1"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o"/>
              <a:defRPr kumimoji="1"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o"/>
              <a:defRPr kumimoji="1"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o"/>
              <a:defRPr kumimoji="1"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JUMP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instruction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fetched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time 4. </a:t>
            </a:r>
          </a:p>
          <a:p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time 5, JUMP is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executed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ADD is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fetched</a:t>
            </a:r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altLang="tr-TR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tr-TR" altLang="tr-TR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altLang="tr-TR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pipeline</a:t>
            </a:r>
            <a:r>
              <a:rPr lang="tr-TR" altLang="tr-TR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tr-TR" altLang="tr-TR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altLang="tr-TR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cleared</a:t>
            </a:r>
            <a:r>
              <a:rPr lang="tr-TR" altLang="tr-TR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altLang="tr-TR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instruction</a:t>
            </a:r>
            <a:r>
              <a:rPr lang="tr-TR" altLang="tr-TR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103 </a:t>
            </a:r>
            <a:r>
              <a:rPr lang="tr-TR" altLang="tr-TR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tr-TR" altLang="tr-TR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JUMP </a:t>
            </a:r>
            <a:r>
              <a:rPr lang="tr-TR" altLang="tr-TR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instruction</a:t>
            </a:r>
            <a:endParaRPr lang="tr-TR" altLang="tr-TR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time 6,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instruction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105 is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loaded</a:t>
            </a:r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a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circuitry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clear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pipeline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instructions</a:t>
            </a:r>
            <a:endParaRPr lang="tr-TR" alt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33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507386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6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96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6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96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96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96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6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96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96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96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6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96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96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96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6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96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96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96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6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96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96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96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6772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RISC pipeline with inserted NOOP</a:t>
            </a:r>
          </a:p>
        </p:txBody>
      </p:sp>
      <p:sp>
        <p:nvSpPr>
          <p:cNvPr id="1697795" name="Rectangle 3"/>
          <p:cNvSpPr>
            <a:spLocks noChangeArrowheads="1"/>
          </p:cNvSpPr>
          <p:nvPr/>
        </p:nvSpPr>
        <p:spPr bwMode="auto">
          <a:xfrm>
            <a:off x="468313" y="4076700"/>
            <a:ext cx="82804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FF0000"/>
              </a:buClr>
              <a:buChar char="•"/>
              <a:defRPr kumimoji="1"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Char char="—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–"/>
              <a:defRPr kumimoji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+"/>
              <a:defRPr kumimoji="1"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o"/>
              <a:defRPr kumimoji="1"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o"/>
              <a:defRPr kumimoji="1"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o"/>
              <a:defRPr kumimoji="1"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o"/>
              <a:defRPr kumimoji="1"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o"/>
              <a:defRPr kumimoji="1"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tr-TR" alt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NOOP </a:t>
            </a:r>
            <a:r>
              <a:rPr lang="tr-TR" alt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inserted</a:t>
            </a: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alt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alt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circuitry</a:t>
            </a: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clear</a:t>
            </a: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pipeline</a:t>
            </a:r>
            <a:endParaRPr lang="tr-TR" alt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tr-TR" altLang="tr-T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NOOP </a:t>
            </a:r>
            <a:r>
              <a:rPr lang="tr-TR" altLang="tr-TR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executes</a:t>
            </a:r>
            <a:r>
              <a:rPr lang="tr-TR" altLang="tr-T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altLang="tr-T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altLang="tr-T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tr-TR" altLang="tr-T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1697796" name="Group 4"/>
          <p:cNvGrpSpPr>
            <a:grpSpLocks/>
          </p:cNvGrpSpPr>
          <p:nvPr/>
        </p:nvGrpSpPr>
        <p:grpSpPr bwMode="auto">
          <a:xfrm>
            <a:off x="1116013" y="1196975"/>
            <a:ext cx="5976267" cy="2879725"/>
            <a:chOff x="158" y="1434"/>
            <a:chExt cx="3390" cy="1599"/>
          </a:xfrm>
        </p:grpSpPr>
        <p:pic>
          <p:nvPicPr>
            <p:cNvPr id="1697797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1933"/>
              <a:ext cx="3175" cy="1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97798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" y="1434"/>
              <a:ext cx="2528" cy="6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6777F-53F1-4DB6-ABEC-4413D908CF67}" type="slidenum">
              <a:rPr lang="en-US" altLang="tr-TR" smtClean="0"/>
              <a:pPr>
                <a:defRPr/>
              </a:pPr>
              <a:t>34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3433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97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97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97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97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97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97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97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779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Reversed instructions</a:t>
            </a:r>
          </a:p>
        </p:txBody>
      </p:sp>
      <p:grpSp>
        <p:nvGrpSpPr>
          <p:cNvPr id="1698819" name="Group 3"/>
          <p:cNvGrpSpPr>
            <a:grpSpLocks/>
          </p:cNvGrpSpPr>
          <p:nvPr/>
        </p:nvGrpSpPr>
        <p:grpSpPr bwMode="auto">
          <a:xfrm>
            <a:off x="971550" y="1196975"/>
            <a:ext cx="6267450" cy="2711450"/>
            <a:chOff x="295" y="1253"/>
            <a:chExt cx="3435" cy="1465"/>
          </a:xfrm>
        </p:grpSpPr>
        <p:pic>
          <p:nvPicPr>
            <p:cNvPr id="1698820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" y="1752"/>
              <a:ext cx="2903" cy="9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98821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2" y="1253"/>
              <a:ext cx="2528" cy="6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698822" name="Rectangle 6"/>
          <p:cNvSpPr>
            <a:spLocks noChangeArrowheads="1"/>
          </p:cNvSpPr>
          <p:nvPr/>
        </p:nvSpPr>
        <p:spPr bwMode="auto">
          <a:xfrm>
            <a:off x="539750" y="3933825"/>
            <a:ext cx="82804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FF0000"/>
              </a:buClr>
              <a:buChar char="•"/>
              <a:defRPr kumimoji="1"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Char char="—"/>
              <a:defRPr kumimoji="1"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–"/>
              <a:defRPr kumimoji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+"/>
              <a:defRPr kumimoji="1"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o"/>
              <a:defRPr kumimoji="1"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o"/>
              <a:defRPr kumimoji="1"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o"/>
              <a:defRPr kumimoji="1"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o"/>
              <a:defRPr kumimoji="1"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o"/>
              <a:defRPr kumimoji="1"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JUMP is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fetched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time 2,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ADD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instruction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Tx/>
              <a:buNone/>
            </a:pPr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ADD is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fetched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JUMP is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executed</a:t>
            </a:r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time 4, ADD is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executed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instruction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105 is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fetched</a:t>
            </a:r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6777F-53F1-4DB6-ABEC-4413D908CF67}" type="slidenum">
              <a:rPr lang="en-US" altLang="tr-TR" smtClean="0"/>
              <a:pPr>
                <a:defRPr/>
              </a:pPr>
              <a:t>35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22448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98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98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98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98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98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98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98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98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98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98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8822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54" y="0"/>
            <a:ext cx="9144000" cy="765175"/>
          </a:xfrm>
        </p:spPr>
        <p:txBody>
          <a:bodyPr/>
          <a:lstStyle/>
          <a:p>
            <a:r>
              <a:rPr lang="en-GB" altLang="tr-TR" dirty="0"/>
              <a:t>Use of Delayed </a:t>
            </a:r>
            <a:r>
              <a:rPr lang="en-GB" altLang="tr-TR" dirty="0" smtClean="0"/>
              <a:t>Branch</a:t>
            </a:r>
            <a:endParaRPr lang="en-GB" altLang="tr-TR" dirty="0"/>
          </a:p>
        </p:txBody>
      </p:sp>
      <p:pic>
        <p:nvPicPr>
          <p:cNvPr id="169984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245"/>
          <a:stretch/>
        </p:blipFill>
        <p:spPr bwMode="auto">
          <a:xfrm>
            <a:off x="395537" y="1611436"/>
            <a:ext cx="4558348" cy="4265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36</a:t>
            </a:fld>
            <a:endParaRPr lang="en-US" altLang="tr-TR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88" r="15471" b="10895"/>
          <a:stretch/>
        </p:blipFill>
        <p:spPr bwMode="auto">
          <a:xfrm>
            <a:off x="4716016" y="3987700"/>
            <a:ext cx="4292728" cy="1745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629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Controversy</a:t>
            </a:r>
          </a:p>
        </p:txBody>
      </p:sp>
      <p:sp>
        <p:nvSpPr>
          <p:cNvPr id="170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GB" altLang="tr-TR" dirty="0"/>
              <a:t>Quantitative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compare program sizes and execution speeds</a:t>
            </a:r>
          </a:p>
          <a:p>
            <a:pPr>
              <a:lnSpc>
                <a:spcPct val="90000"/>
              </a:lnSpc>
            </a:pPr>
            <a:r>
              <a:rPr lang="en-GB" altLang="tr-TR" dirty="0"/>
              <a:t>Qualitative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examine issues of high level language support and use of VLSI real estate</a:t>
            </a:r>
          </a:p>
          <a:p>
            <a:pPr>
              <a:lnSpc>
                <a:spcPct val="90000"/>
              </a:lnSpc>
            </a:pPr>
            <a:r>
              <a:rPr lang="en-GB" altLang="tr-TR" dirty="0"/>
              <a:t>Problems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No pair of RISC and CISC that are directly comparable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No definitive set of test programs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Difficult to separate hardware effects from complier effects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Most comparisons done on “toy” rather than production machines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Most commercial devices are a mixture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37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67148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0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0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0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0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0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0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0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0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0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0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0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0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01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01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01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01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01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01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01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01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01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01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01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01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01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01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01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01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01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701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1891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MIPS R4000</a:t>
            </a:r>
          </a:p>
        </p:txBody>
      </p:sp>
      <p:sp>
        <p:nvSpPr>
          <p:cNvPr id="170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altLang="tr-TR" dirty="0"/>
              <a:t>1st </a:t>
            </a:r>
            <a:r>
              <a:rPr lang="tr-TR" altLang="tr-TR" dirty="0" err="1"/>
              <a:t>commercial</a:t>
            </a:r>
            <a:r>
              <a:rPr lang="tr-TR" altLang="tr-TR" dirty="0"/>
              <a:t> RISC </a:t>
            </a:r>
            <a:r>
              <a:rPr lang="tr-TR" altLang="tr-TR" dirty="0" err="1"/>
              <a:t>chip</a:t>
            </a:r>
            <a:r>
              <a:rPr lang="tr-TR" altLang="tr-TR" dirty="0"/>
              <a:t> </a:t>
            </a:r>
            <a:r>
              <a:rPr lang="tr-TR" altLang="tr-TR" dirty="0" err="1"/>
              <a:t>developed</a:t>
            </a:r>
            <a:r>
              <a:rPr lang="tr-TR" altLang="tr-TR" dirty="0"/>
              <a:t> </a:t>
            </a:r>
            <a:r>
              <a:rPr lang="tr-TR" altLang="tr-TR" dirty="0" err="1"/>
              <a:t>by</a:t>
            </a:r>
            <a:r>
              <a:rPr lang="tr-TR" altLang="tr-TR" dirty="0"/>
              <a:t> MIPS </a:t>
            </a:r>
            <a:r>
              <a:rPr lang="tr-TR" altLang="tr-TR" dirty="0" err="1"/>
              <a:t>Technology</a:t>
            </a:r>
            <a:r>
              <a:rPr lang="tr-TR" altLang="tr-TR" dirty="0"/>
              <a:t> </a:t>
            </a:r>
            <a:r>
              <a:rPr lang="tr-TR" altLang="tr-TR" dirty="0" err="1"/>
              <a:t>inch</a:t>
            </a:r>
            <a:endParaRPr lang="tr-TR" altLang="tr-TR" dirty="0"/>
          </a:p>
          <a:p>
            <a:r>
              <a:rPr lang="tr-TR" altLang="tr-TR" dirty="0"/>
              <a:t>MIPS R2000 </a:t>
            </a:r>
            <a:r>
              <a:rPr lang="tr-TR" altLang="tr-TR" dirty="0" err="1"/>
              <a:t>and</a:t>
            </a:r>
            <a:r>
              <a:rPr lang="tr-TR" altLang="tr-TR" dirty="0"/>
              <a:t> R3000, </a:t>
            </a:r>
            <a:r>
              <a:rPr lang="tr-TR" altLang="tr-TR" dirty="0" err="1"/>
              <a:t>are</a:t>
            </a:r>
            <a:r>
              <a:rPr lang="tr-TR" altLang="tr-TR" dirty="0"/>
              <a:t> 32 bit RISC </a:t>
            </a:r>
            <a:r>
              <a:rPr lang="tr-TR" altLang="tr-TR" dirty="0" err="1"/>
              <a:t>processors</a:t>
            </a:r>
            <a:endParaRPr lang="tr-TR" altLang="tr-TR" dirty="0"/>
          </a:p>
          <a:p>
            <a:r>
              <a:rPr lang="tr-TR" altLang="tr-TR" dirty="0"/>
              <a:t>MIPS R4000 is 64 bit </a:t>
            </a:r>
            <a:r>
              <a:rPr lang="tr-TR" altLang="tr-TR" dirty="0" err="1"/>
              <a:t>processor</a:t>
            </a:r>
            <a:endParaRPr lang="tr-TR" altLang="tr-TR" dirty="0"/>
          </a:p>
          <a:p>
            <a:r>
              <a:rPr lang="tr-TR" altLang="tr-TR" dirty="0"/>
              <a:t>R4000 is </a:t>
            </a:r>
            <a:r>
              <a:rPr lang="tr-TR" altLang="tr-TR" dirty="0" err="1"/>
              <a:t>partitioned</a:t>
            </a:r>
            <a:r>
              <a:rPr lang="tr-TR" altLang="tr-TR" dirty="0"/>
              <a:t> </a:t>
            </a:r>
            <a:r>
              <a:rPr lang="tr-TR" altLang="tr-TR" dirty="0" err="1"/>
              <a:t>into</a:t>
            </a:r>
            <a:r>
              <a:rPr lang="tr-TR" altLang="tr-TR" dirty="0"/>
              <a:t> </a:t>
            </a:r>
            <a:r>
              <a:rPr lang="tr-TR" altLang="tr-TR" dirty="0" err="1"/>
              <a:t>two</a:t>
            </a:r>
            <a:r>
              <a:rPr lang="tr-TR" altLang="tr-TR" dirty="0"/>
              <a:t> </a:t>
            </a:r>
            <a:r>
              <a:rPr lang="tr-TR" altLang="tr-TR" dirty="0" err="1"/>
              <a:t>sections</a:t>
            </a:r>
            <a:r>
              <a:rPr lang="tr-TR" altLang="tr-TR" dirty="0"/>
              <a:t>:</a:t>
            </a:r>
          </a:p>
          <a:p>
            <a:pPr lvl="1"/>
            <a:r>
              <a:rPr lang="tr-TR" altLang="tr-TR" dirty="0" err="1"/>
              <a:t>One</a:t>
            </a:r>
            <a:r>
              <a:rPr lang="tr-TR" altLang="tr-TR" dirty="0"/>
              <a:t> </a:t>
            </a:r>
            <a:r>
              <a:rPr lang="tr-TR" altLang="tr-TR" dirty="0" err="1"/>
              <a:t>contains</a:t>
            </a:r>
            <a:r>
              <a:rPr lang="tr-TR" altLang="tr-TR" dirty="0"/>
              <a:t> CPU</a:t>
            </a:r>
          </a:p>
          <a:p>
            <a:pPr lvl="1"/>
            <a:r>
              <a:rPr lang="tr-TR" altLang="tr-TR" dirty="0" err="1"/>
              <a:t>The</a:t>
            </a:r>
            <a:r>
              <a:rPr lang="tr-TR" altLang="tr-TR" dirty="0"/>
              <a:t> </a:t>
            </a:r>
            <a:r>
              <a:rPr lang="tr-TR" altLang="tr-TR" dirty="0" err="1"/>
              <a:t>other</a:t>
            </a:r>
            <a:r>
              <a:rPr lang="tr-TR" altLang="tr-TR" dirty="0"/>
              <a:t> </a:t>
            </a:r>
            <a:r>
              <a:rPr lang="tr-TR" altLang="tr-TR" dirty="0" err="1"/>
              <a:t>contains</a:t>
            </a:r>
            <a:r>
              <a:rPr lang="tr-TR" altLang="tr-TR" dirty="0"/>
              <a:t> </a:t>
            </a:r>
            <a:r>
              <a:rPr lang="tr-TR" altLang="tr-TR" dirty="0" err="1"/>
              <a:t>the</a:t>
            </a:r>
            <a:r>
              <a:rPr lang="tr-TR" altLang="tr-TR" dirty="0"/>
              <a:t> </a:t>
            </a:r>
            <a:r>
              <a:rPr lang="tr-TR" altLang="tr-TR" dirty="0" err="1"/>
              <a:t>coprocessor</a:t>
            </a:r>
            <a:r>
              <a:rPr lang="tr-TR" altLang="tr-TR" dirty="0"/>
              <a:t> </a:t>
            </a:r>
            <a:r>
              <a:rPr lang="tr-TR" altLang="tr-TR" dirty="0" err="1"/>
              <a:t>for</a:t>
            </a:r>
            <a:r>
              <a:rPr lang="tr-TR" altLang="tr-TR" dirty="0"/>
              <a:t> </a:t>
            </a:r>
            <a:r>
              <a:rPr lang="tr-TR" altLang="tr-TR" dirty="0" err="1"/>
              <a:t>memory</a:t>
            </a:r>
            <a:r>
              <a:rPr lang="tr-TR" altLang="tr-TR" dirty="0"/>
              <a:t> </a:t>
            </a:r>
            <a:r>
              <a:rPr lang="tr-TR" altLang="tr-TR" dirty="0" err="1"/>
              <a:t>management</a:t>
            </a:r>
            <a:endParaRPr lang="tr-TR" altLang="tr-TR" dirty="0"/>
          </a:p>
          <a:p>
            <a:r>
              <a:rPr lang="tr-TR" altLang="tr-TR" dirty="0"/>
              <a:t>32    64 bit </a:t>
            </a:r>
            <a:r>
              <a:rPr lang="tr-TR" altLang="tr-TR" dirty="0" err="1"/>
              <a:t>registers</a:t>
            </a:r>
            <a:endParaRPr lang="tr-TR" altLang="tr-TR" dirty="0"/>
          </a:p>
          <a:p>
            <a:r>
              <a:rPr lang="tr-TR" altLang="tr-TR" dirty="0" err="1"/>
              <a:t>Upto</a:t>
            </a:r>
            <a:r>
              <a:rPr lang="tr-TR" altLang="tr-TR" dirty="0"/>
              <a:t> 128 </a:t>
            </a:r>
            <a:r>
              <a:rPr lang="tr-TR" altLang="tr-TR" dirty="0" err="1"/>
              <a:t>Kbytes</a:t>
            </a:r>
            <a:r>
              <a:rPr lang="tr-TR" altLang="tr-TR" dirty="0"/>
              <a:t> of </a:t>
            </a:r>
            <a:r>
              <a:rPr lang="tr-TR" altLang="tr-TR" dirty="0" err="1"/>
              <a:t>high-speed</a:t>
            </a:r>
            <a:r>
              <a:rPr lang="tr-TR" altLang="tr-TR" dirty="0"/>
              <a:t> </a:t>
            </a:r>
            <a:r>
              <a:rPr lang="tr-TR" altLang="tr-TR" dirty="0" err="1"/>
              <a:t>cache</a:t>
            </a:r>
            <a:endParaRPr lang="tr-TR" altLang="tr-TR" dirty="0"/>
          </a:p>
          <a:p>
            <a:endParaRPr lang="tr-TR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38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83041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0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0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0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3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03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03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03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3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03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03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03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3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03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03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03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3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03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03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03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3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03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03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03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3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03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03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03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3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03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03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03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3939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err="1"/>
              <a:t>Instruction</a:t>
            </a:r>
            <a:r>
              <a:rPr lang="tr-TR" altLang="tr-TR" dirty="0"/>
              <a:t> </a:t>
            </a:r>
            <a:r>
              <a:rPr lang="tr-TR" altLang="tr-TR" dirty="0" smtClean="0"/>
              <a:t>set</a:t>
            </a:r>
            <a:endParaRPr lang="tr-TR" altLang="tr-TR" dirty="0"/>
          </a:p>
        </p:txBody>
      </p:sp>
      <p:pic>
        <p:nvPicPr>
          <p:cNvPr id="17049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544" y="1556792"/>
            <a:ext cx="8208912" cy="3693173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39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84648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4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/>
              <a:t>Major Advances in </a:t>
            </a:r>
            <a:r>
              <a:rPr lang="en-GB" altLang="tr-TR" dirty="0" smtClean="0"/>
              <a:t>Computers</a:t>
            </a:r>
            <a:endParaRPr lang="en-GB" altLang="tr-TR" dirty="0"/>
          </a:p>
        </p:txBody>
      </p:sp>
      <p:sp>
        <p:nvSpPr>
          <p:cNvPr id="162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540" y="1124744"/>
            <a:ext cx="8316924" cy="5399881"/>
          </a:xfrm>
        </p:spPr>
        <p:txBody>
          <a:bodyPr>
            <a:normAutofit fontScale="77500" lnSpcReduction="20000"/>
          </a:bodyPr>
          <a:lstStyle/>
          <a:p>
            <a:r>
              <a:rPr lang="en-GB" altLang="tr-TR" dirty="0"/>
              <a:t>The family concept</a:t>
            </a:r>
          </a:p>
          <a:p>
            <a:pPr lvl="1"/>
            <a:r>
              <a:rPr lang="en-GB" altLang="tr-TR" dirty="0"/>
              <a:t>IBM System/360  1964</a:t>
            </a:r>
          </a:p>
          <a:p>
            <a:pPr lvl="1"/>
            <a:r>
              <a:rPr lang="en-GB" altLang="tr-TR" dirty="0"/>
              <a:t>DEC PDP-8</a:t>
            </a:r>
          </a:p>
          <a:p>
            <a:pPr lvl="1"/>
            <a:r>
              <a:rPr lang="en-GB" altLang="tr-TR" dirty="0"/>
              <a:t>Separates architecture from implementation</a:t>
            </a:r>
          </a:p>
          <a:p>
            <a:r>
              <a:rPr lang="en-GB" altLang="tr-TR" dirty="0" err="1"/>
              <a:t>Microporgrammed</a:t>
            </a:r>
            <a:r>
              <a:rPr lang="en-GB" altLang="tr-TR" dirty="0"/>
              <a:t> control unit</a:t>
            </a:r>
          </a:p>
          <a:p>
            <a:pPr lvl="1"/>
            <a:r>
              <a:rPr lang="en-GB" altLang="tr-TR" dirty="0"/>
              <a:t>Idea by Wilkes 1951</a:t>
            </a:r>
          </a:p>
          <a:p>
            <a:pPr lvl="1"/>
            <a:r>
              <a:rPr lang="en-GB" altLang="tr-TR" dirty="0"/>
              <a:t>Produced by IBM S/360 1964</a:t>
            </a:r>
          </a:p>
          <a:p>
            <a:r>
              <a:rPr lang="en-GB" altLang="tr-TR" dirty="0"/>
              <a:t>Cache memory</a:t>
            </a:r>
          </a:p>
          <a:p>
            <a:pPr lvl="1"/>
            <a:r>
              <a:rPr lang="en-GB" altLang="tr-TR" dirty="0"/>
              <a:t>IBM S/360 model 85  1969</a:t>
            </a:r>
          </a:p>
          <a:p>
            <a:pPr lvl="0"/>
            <a:r>
              <a:rPr lang="en-GB" altLang="tr-TR" dirty="0">
                <a:solidFill>
                  <a:srgbClr val="000000"/>
                </a:solidFill>
              </a:rPr>
              <a:t>Solid State RAM</a:t>
            </a:r>
            <a:endParaRPr lang="tr-TR" altLang="tr-TR" dirty="0">
              <a:solidFill>
                <a:srgbClr val="000000"/>
              </a:solidFill>
            </a:endParaRPr>
          </a:p>
          <a:p>
            <a:pPr lvl="0"/>
            <a:r>
              <a:rPr lang="en-GB" altLang="tr-TR" dirty="0">
                <a:solidFill>
                  <a:srgbClr val="000000"/>
                </a:solidFill>
              </a:rPr>
              <a:t>Microprocessors</a:t>
            </a:r>
          </a:p>
          <a:p>
            <a:pPr lvl="1"/>
            <a:r>
              <a:rPr lang="en-GB" altLang="tr-TR" dirty="0"/>
              <a:t>Intel 4004  1971</a:t>
            </a:r>
            <a:endParaRPr lang="tr-TR" altLang="tr-TR" dirty="0"/>
          </a:p>
          <a:p>
            <a:pPr lvl="0"/>
            <a:r>
              <a:rPr lang="en-GB" altLang="tr-TR" dirty="0">
                <a:solidFill>
                  <a:srgbClr val="000000"/>
                </a:solidFill>
              </a:rPr>
              <a:t>Pipelining</a:t>
            </a:r>
          </a:p>
          <a:p>
            <a:pPr lvl="1"/>
            <a:r>
              <a:rPr lang="en-GB" altLang="tr-TR" dirty="0"/>
              <a:t>Introduces parallelism into fetch execute cycle</a:t>
            </a:r>
            <a:endParaRPr lang="tr-TR" altLang="tr-TR" dirty="0"/>
          </a:p>
          <a:p>
            <a:pPr lvl="0"/>
            <a:r>
              <a:rPr lang="en-GB" altLang="tr-TR" dirty="0">
                <a:solidFill>
                  <a:srgbClr val="000000"/>
                </a:solidFill>
              </a:rPr>
              <a:t>Multiple </a:t>
            </a:r>
            <a:r>
              <a:rPr lang="en-GB" altLang="tr-TR" dirty="0" smtClean="0">
                <a:solidFill>
                  <a:srgbClr val="000000"/>
                </a:solidFill>
              </a:rPr>
              <a:t>processors</a:t>
            </a:r>
            <a:endParaRPr lang="en-GB" altLang="tr-TR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411939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2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2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2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2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2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2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2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2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2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2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2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2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20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20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20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20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20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20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20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20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20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20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20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20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20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20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20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20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20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20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20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20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20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20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20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20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9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209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209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6209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9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209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209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209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9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6209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209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6209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0995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err="1"/>
              <a:t>Instruction</a:t>
            </a:r>
            <a:r>
              <a:rPr lang="tr-TR" altLang="tr-TR" dirty="0"/>
              <a:t> </a:t>
            </a:r>
            <a:r>
              <a:rPr lang="tr-TR" altLang="tr-TR" dirty="0" smtClean="0"/>
              <a:t>set</a:t>
            </a:r>
            <a:endParaRPr lang="tr-TR" altLang="tr-TR" dirty="0"/>
          </a:p>
        </p:txBody>
      </p:sp>
      <p:pic>
        <p:nvPicPr>
          <p:cNvPr id="17059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552" y="2565400"/>
            <a:ext cx="8280920" cy="2392942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40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422492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err="1"/>
              <a:t>Instruction</a:t>
            </a:r>
            <a:r>
              <a:rPr lang="tr-TR" altLang="tr-TR" dirty="0"/>
              <a:t> </a:t>
            </a:r>
            <a:r>
              <a:rPr lang="tr-TR" altLang="tr-TR" dirty="0" smtClean="0"/>
              <a:t>set</a:t>
            </a:r>
            <a:endParaRPr lang="tr-TR" altLang="tr-TR" dirty="0"/>
          </a:p>
        </p:txBody>
      </p:sp>
      <p:pic>
        <p:nvPicPr>
          <p:cNvPr id="17070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512" y="1628800"/>
            <a:ext cx="8054975" cy="451485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41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117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MIPS instruction formats</a:t>
            </a:r>
          </a:p>
        </p:txBody>
      </p:sp>
      <p:pic>
        <p:nvPicPr>
          <p:cNvPr id="170803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066800"/>
            <a:ext cx="7127875" cy="545782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42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29124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8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 smtClean="0"/>
              <a:t>RISC</a:t>
            </a:r>
            <a:endParaRPr lang="en-GB" altLang="tr-TR" dirty="0"/>
          </a:p>
        </p:txBody>
      </p:sp>
      <p:sp>
        <p:nvSpPr>
          <p:cNvPr id="162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540" y="1124744"/>
            <a:ext cx="8316924" cy="5399881"/>
          </a:xfrm>
        </p:spPr>
        <p:txBody>
          <a:bodyPr/>
          <a:lstStyle/>
          <a:p>
            <a:r>
              <a:rPr lang="en-GB" altLang="tr-TR" dirty="0">
                <a:solidFill>
                  <a:srgbClr val="FF0000"/>
                </a:solidFill>
              </a:rPr>
              <a:t>R</a:t>
            </a:r>
            <a:r>
              <a:rPr lang="en-GB" altLang="tr-TR" dirty="0"/>
              <a:t>educed </a:t>
            </a:r>
            <a:r>
              <a:rPr lang="en-GB" altLang="tr-TR" dirty="0">
                <a:solidFill>
                  <a:srgbClr val="FF0000"/>
                </a:solidFill>
              </a:rPr>
              <a:t>I</a:t>
            </a:r>
            <a:r>
              <a:rPr lang="en-GB" altLang="tr-TR" dirty="0"/>
              <a:t>nstruction </a:t>
            </a:r>
            <a:r>
              <a:rPr lang="en-GB" altLang="tr-TR" dirty="0">
                <a:solidFill>
                  <a:srgbClr val="FF0000"/>
                </a:solidFill>
              </a:rPr>
              <a:t>S</a:t>
            </a:r>
            <a:r>
              <a:rPr lang="en-GB" altLang="tr-TR" dirty="0"/>
              <a:t>et </a:t>
            </a:r>
            <a:r>
              <a:rPr lang="en-GB" altLang="tr-TR" dirty="0">
                <a:solidFill>
                  <a:srgbClr val="FF0000"/>
                </a:solidFill>
              </a:rPr>
              <a:t>C</a:t>
            </a:r>
            <a:r>
              <a:rPr lang="en-GB" altLang="tr-TR" dirty="0"/>
              <a:t>omputer</a:t>
            </a:r>
            <a:r>
              <a:rPr lang="tr-TR" altLang="tr-TR" dirty="0"/>
              <a:t> (</a:t>
            </a:r>
            <a:r>
              <a:rPr lang="tr-TR" altLang="tr-TR" dirty="0">
                <a:solidFill>
                  <a:srgbClr val="FF0000"/>
                </a:solidFill>
              </a:rPr>
              <a:t>RISC</a:t>
            </a:r>
            <a:r>
              <a:rPr lang="tr-TR" altLang="tr-TR" dirty="0"/>
              <a:t>)</a:t>
            </a:r>
            <a:endParaRPr lang="en-GB" altLang="tr-TR" dirty="0"/>
          </a:p>
          <a:p>
            <a:pPr>
              <a:buFontTx/>
              <a:buNone/>
            </a:pPr>
            <a:endParaRPr lang="en-GB" altLang="tr-TR" dirty="0"/>
          </a:p>
          <a:p>
            <a:r>
              <a:rPr lang="en-GB" altLang="tr-TR" dirty="0"/>
              <a:t>Key features</a:t>
            </a:r>
          </a:p>
          <a:p>
            <a:pPr lvl="1"/>
            <a:r>
              <a:rPr lang="en-GB" altLang="tr-TR" dirty="0"/>
              <a:t>Large number of general purpose registers</a:t>
            </a:r>
            <a:endParaRPr lang="tr-TR" altLang="tr-TR" dirty="0"/>
          </a:p>
          <a:p>
            <a:pPr lvl="1"/>
            <a:r>
              <a:rPr lang="tr-TR" altLang="tr-TR" dirty="0" err="1" smtClean="0"/>
              <a:t>And</a:t>
            </a:r>
            <a:r>
              <a:rPr lang="tr-TR" altLang="tr-TR" dirty="0" smtClean="0"/>
              <a:t>/</a:t>
            </a:r>
            <a:r>
              <a:rPr lang="en-GB" altLang="tr-TR" dirty="0"/>
              <a:t>or use of compiler technology to optimize register us</a:t>
            </a:r>
            <a:r>
              <a:rPr lang="tr-TR" altLang="tr-TR" dirty="0" err="1"/>
              <a:t>age</a:t>
            </a:r>
            <a:endParaRPr lang="tr-TR" altLang="tr-TR" dirty="0"/>
          </a:p>
          <a:p>
            <a:pPr lvl="1"/>
            <a:r>
              <a:rPr lang="en-GB" altLang="tr-TR" dirty="0" smtClean="0"/>
              <a:t>Limited </a:t>
            </a:r>
            <a:r>
              <a:rPr lang="en-GB" altLang="tr-TR" dirty="0"/>
              <a:t>and simple instruction set</a:t>
            </a:r>
            <a:endParaRPr lang="tr-TR" altLang="tr-TR" dirty="0"/>
          </a:p>
          <a:p>
            <a:pPr lvl="1"/>
            <a:r>
              <a:rPr lang="en-GB" altLang="tr-TR" dirty="0" smtClean="0"/>
              <a:t>Emphasis </a:t>
            </a:r>
            <a:r>
              <a:rPr lang="en-GB" altLang="tr-TR" dirty="0"/>
              <a:t>on optimising the instruction pipeline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5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58772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2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2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2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2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2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2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5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25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25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25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5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25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25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25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5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25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25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25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5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25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25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25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50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Comparison of processors</a:t>
            </a:r>
          </a:p>
        </p:txBody>
      </p:sp>
      <p:pic>
        <p:nvPicPr>
          <p:cNvPr id="16271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6" t="24692" r="5495" b="23286"/>
          <a:stretch>
            <a:fillRect/>
          </a:stretch>
        </p:blipFill>
        <p:spPr bwMode="auto">
          <a:xfrm>
            <a:off x="467544" y="1387475"/>
            <a:ext cx="8280920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6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33466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Driving force for CISC</a:t>
            </a:r>
          </a:p>
        </p:txBody>
      </p:sp>
      <p:sp>
        <p:nvSpPr>
          <p:cNvPr id="162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178800" cy="5399087"/>
          </a:xfrm>
        </p:spPr>
        <p:txBody>
          <a:bodyPr/>
          <a:lstStyle/>
          <a:p>
            <a:r>
              <a:rPr lang="tr-TR" altLang="tr-TR" sz="2400" dirty="0" err="1">
                <a:solidFill>
                  <a:srgbClr val="FF0000"/>
                </a:solidFill>
              </a:rPr>
              <a:t>C</a:t>
            </a:r>
            <a:r>
              <a:rPr lang="tr-TR" altLang="tr-TR" sz="2400" dirty="0" err="1"/>
              <a:t>omplex</a:t>
            </a:r>
            <a:r>
              <a:rPr lang="en-GB" altLang="tr-TR" sz="2400" dirty="0"/>
              <a:t> </a:t>
            </a:r>
            <a:r>
              <a:rPr lang="en-GB" altLang="tr-TR" sz="2400" dirty="0">
                <a:solidFill>
                  <a:srgbClr val="FF0000"/>
                </a:solidFill>
              </a:rPr>
              <a:t>I</a:t>
            </a:r>
            <a:r>
              <a:rPr lang="en-GB" altLang="tr-TR" sz="2400" dirty="0"/>
              <a:t>nstruction </a:t>
            </a:r>
            <a:r>
              <a:rPr lang="en-GB" altLang="tr-TR" sz="2400" dirty="0">
                <a:solidFill>
                  <a:srgbClr val="FF0000"/>
                </a:solidFill>
              </a:rPr>
              <a:t>S</a:t>
            </a:r>
            <a:r>
              <a:rPr lang="en-GB" altLang="tr-TR" sz="2400" dirty="0"/>
              <a:t>et </a:t>
            </a:r>
            <a:r>
              <a:rPr lang="en-GB" altLang="tr-TR" sz="2400" dirty="0">
                <a:solidFill>
                  <a:srgbClr val="FF0000"/>
                </a:solidFill>
              </a:rPr>
              <a:t>C</a:t>
            </a:r>
            <a:r>
              <a:rPr lang="en-GB" altLang="tr-TR" sz="2400" dirty="0"/>
              <a:t>omputer</a:t>
            </a:r>
            <a:r>
              <a:rPr lang="tr-TR" altLang="tr-TR" sz="2400" dirty="0"/>
              <a:t> (</a:t>
            </a:r>
            <a:r>
              <a:rPr lang="tr-TR" altLang="tr-TR" sz="2400" dirty="0">
                <a:solidFill>
                  <a:srgbClr val="FF0000"/>
                </a:solidFill>
              </a:rPr>
              <a:t>CISC</a:t>
            </a:r>
            <a:r>
              <a:rPr lang="tr-TR" altLang="tr-TR" sz="2400" dirty="0"/>
              <a:t>)</a:t>
            </a:r>
          </a:p>
          <a:p>
            <a:r>
              <a:rPr lang="en-GB" altLang="tr-TR" sz="2400" dirty="0"/>
              <a:t>Software costs far exceed hardware costs</a:t>
            </a:r>
          </a:p>
          <a:p>
            <a:r>
              <a:rPr lang="en-GB" altLang="tr-TR" sz="2400" dirty="0"/>
              <a:t>Increasingly complex high level languages</a:t>
            </a:r>
            <a:endParaRPr lang="tr-TR" altLang="tr-TR" sz="2400" dirty="0"/>
          </a:p>
          <a:p>
            <a:r>
              <a:rPr lang="tr-TR" altLang="tr-TR" sz="2400" dirty="0" err="1"/>
              <a:t>Major</a:t>
            </a:r>
            <a:r>
              <a:rPr lang="tr-TR" altLang="tr-TR" sz="2400" dirty="0"/>
              <a:t> </a:t>
            </a:r>
            <a:r>
              <a:rPr lang="tr-TR" altLang="tr-TR" sz="2400" dirty="0" err="1"/>
              <a:t>cost</a:t>
            </a:r>
            <a:r>
              <a:rPr lang="tr-TR" altLang="tr-TR" sz="2400" dirty="0"/>
              <a:t> in </a:t>
            </a:r>
            <a:r>
              <a:rPr lang="tr-TR" altLang="tr-TR" sz="2400" dirty="0" err="1"/>
              <a:t>the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lifecycle</a:t>
            </a:r>
            <a:r>
              <a:rPr lang="tr-TR" altLang="tr-TR" sz="2400" dirty="0"/>
              <a:t> of a </a:t>
            </a:r>
            <a:r>
              <a:rPr lang="tr-TR" altLang="tr-TR" sz="2400" dirty="0" err="1"/>
              <a:t>system</a:t>
            </a:r>
            <a:r>
              <a:rPr lang="tr-TR" altLang="tr-TR" sz="2400" dirty="0"/>
              <a:t> is software, not hardware</a:t>
            </a:r>
            <a:endParaRPr lang="en-GB" altLang="tr-TR" sz="2400" dirty="0"/>
          </a:p>
          <a:p>
            <a:r>
              <a:rPr lang="tr-TR" altLang="tr-TR" sz="2400" dirty="0" err="1"/>
              <a:t>Systems</a:t>
            </a:r>
            <a:r>
              <a:rPr lang="tr-TR" altLang="tr-TR" sz="2400" dirty="0"/>
              <a:t> </a:t>
            </a:r>
            <a:r>
              <a:rPr lang="tr-TR" altLang="tr-TR" sz="2400" dirty="0" err="1"/>
              <a:t>have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also</a:t>
            </a:r>
            <a:r>
              <a:rPr lang="tr-TR" altLang="tr-TR" sz="2400" dirty="0"/>
              <a:t> an element of </a:t>
            </a:r>
            <a:r>
              <a:rPr lang="tr-TR" altLang="tr-TR" sz="2400" dirty="0" err="1"/>
              <a:t>unreliability</a:t>
            </a:r>
            <a:endParaRPr lang="tr-TR" altLang="tr-TR" sz="2400" dirty="0"/>
          </a:p>
          <a:p>
            <a:pPr lvl="1"/>
            <a:r>
              <a:rPr lang="tr-TR" altLang="tr-TR" sz="2000" dirty="0" err="1"/>
              <a:t>It</a:t>
            </a:r>
            <a:r>
              <a:rPr lang="tr-TR" altLang="tr-TR" sz="2000" dirty="0"/>
              <a:t> is </a:t>
            </a:r>
            <a:r>
              <a:rPr lang="tr-TR" altLang="tr-TR" sz="2000" dirty="0" err="1"/>
              <a:t>common</a:t>
            </a:r>
            <a:r>
              <a:rPr lang="tr-TR" altLang="tr-TR" sz="2000" dirty="0"/>
              <a:t> </a:t>
            </a:r>
            <a:r>
              <a:rPr lang="tr-TR" altLang="tr-TR" sz="2000" dirty="0" err="1"/>
              <a:t>for</a:t>
            </a:r>
            <a:r>
              <a:rPr lang="tr-TR" altLang="tr-TR" sz="2000" dirty="0"/>
              <a:t> </a:t>
            </a:r>
            <a:r>
              <a:rPr lang="tr-TR" altLang="tr-TR" sz="2000" dirty="0" err="1"/>
              <a:t>programs</a:t>
            </a:r>
            <a:r>
              <a:rPr lang="tr-TR" altLang="tr-TR" sz="2000" dirty="0"/>
              <a:t>, </a:t>
            </a:r>
            <a:r>
              <a:rPr lang="tr-TR" altLang="tr-TR" sz="2000" dirty="0" err="1"/>
              <a:t>both</a:t>
            </a:r>
            <a:r>
              <a:rPr lang="tr-TR" altLang="tr-TR" sz="2000" dirty="0"/>
              <a:t> </a:t>
            </a:r>
            <a:r>
              <a:rPr lang="tr-TR" altLang="tr-TR" sz="2000" dirty="0" err="1"/>
              <a:t>system</a:t>
            </a:r>
            <a:r>
              <a:rPr lang="tr-TR" altLang="tr-TR" sz="2000" dirty="0"/>
              <a:t> </a:t>
            </a:r>
            <a:r>
              <a:rPr lang="tr-TR" altLang="tr-TR" sz="2000" dirty="0" err="1"/>
              <a:t>and</a:t>
            </a:r>
            <a:r>
              <a:rPr lang="tr-TR" altLang="tr-TR" sz="2000" dirty="0"/>
              <a:t> </a:t>
            </a:r>
            <a:r>
              <a:rPr lang="tr-TR" altLang="tr-TR" sz="2000" dirty="0" err="1"/>
              <a:t>application</a:t>
            </a:r>
            <a:r>
              <a:rPr lang="tr-TR" altLang="tr-TR" sz="2000" dirty="0"/>
              <a:t>, </a:t>
            </a:r>
            <a:r>
              <a:rPr lang="tr-TR" altLang="tr-TR" sz="2000" dirty="0" err="1"/>
              <a:t>to</a:t>
            </a:r>
            <a:r>
              <a:rPr lang="tr-TR" altLang="tr-TR" sz="2000" dirty="0"/>
              <a:t> </a:t>
            </a:r>
            <a:r>
              <a:rPr lang="tr-TR" altLang="tr-TR" sz="2000" dirty="0" err="1"/>
              <a:t>continue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to</a:t>
            </a:r>
            <a:r>
              <a:rPr lang="tr-TR" altLang="tr-TR" sz="2000" dirty="0"/>
              <a:t> </a:t>
            </a:r>
            <a:r>
              <a:rPr lang="tr-TR" altLang="tr-TR" sz="2000" dirty="0" err="1"/>
              <a:t>exhibit</a:t>
            </a:r>
            <a:r>
              <a:rPr lang="tr-TR" altLang="tr-TR" sz="2000" dirty="0"/>
              <a:t> </a:t>
            </a:r>
            <a:r>
              <a:rPr lang="tr-TR" altLang="tr-TR" sz="2000" dirty="0" err="1"/>
              <a:t>new</a:t>
            </a:r>
            <a:r>
              <a:rPr lang="tr-TR" altLang="tr-TR" sz="2000" dirty="0"/>
              <a:t> </a:t>
            </a:r>
            <a:r>
              <a:rPr lang="tr-TR" altLang="tr-TR" sz="2000" dirty="0" err="1"/>
              <a:t>bugs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after</a:t>
            </a:r>
            <a:r>
              <a:rPr lang="tr-TR" altLang="tr-TR" sz="2000" dirty="0"/>
              <a:t> </a:t>
            </a:r>
            <a:r>
              <a:rPr lang="tr-TR" altLang="tr-TR" sz="2000" dirty="0" err="1"/>
              <a:t>years</a:t>
            </a:r>
            <a:r>
              <a:rPr lang="tr-TR" altLang="tr-TR" sz="2000" dirty="0"/>
              <a:t> of </a:t>
            </a:r>
            <a:r>
              <a:rPr lang="tr-TR" altLang="tr-TR" sz="2000" dirty="0" err="1"/>
              <a:t>operation</a:t>
            </a:r>
            <a:endParaRPr lang="tr-TR" altLang="tr-TR" sz="2000" dirty="0"/>
          </a:p>
          <a:p>
            <a:r>
              <a:rPr lang="tr-TR" altLang="tr-TR" sz="2400" dirty="0" err="1"/>
              <a:t>Response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from</a:t>
            </a:r>
            <a:r>
              <a:rPr lang="tr-TR" altLang="tr-TR" sz="2400" dirty="0"/>
              <a:t> </a:t>
            </a:r>
            <a:r>
              <a:rPr lang="tr-TR" altLang="tr-TR" sz="2400" dirty="0" err="1"/>
              <a:t>researchers</a:t>
            </a:r>
            <a:r>
              <a:rPr lang="tr-TR" altLang="tr-TR" sz="2400" dirty="0"/>
              <a:t> </a:t>
            </a:r>
            <a:r>
              <a:rPr lang="tr-TR" altLang="tr-TR" sz="2400" dirty="0" err="1"/>
              <a:t>and</a:t>
            </a:r>
            <a:r>
              <a:rPr lang="tr-TR" altLang="tr-TR" sz="2400" dirty="0"/>
              <a:t> </a:t>
            </a:r>
            <a:r>
              <a:rPr lang="tr-TR" altLang="tr-TR" sz="2400" dirty="0" err="1"/>
              <a:t>industry</a:t>
            </a:r>
            <a:r>
              <a:rPr lang="tr-TR" altLang="tr-TR" sz="2400" dirty="0"/>
              <a:t> has </a:t>
            </a:r>
            <a:r>
              <a:rPr lang="tr-TR" altLang="tr-TR" sz="2400" dirty="0" err="1"/>
              <a:t>been</a:t>
            </a:r>
            <a:r>
              <a:rPr lang="tr-TR" altLang="tr-TR" sz="2400" dirty="0"/>
              <a:t> </a:t>
            </a:r>
            <a:r>
              <a:rPr lang="tr-TR" altLang="tr-TR" sz="2400" dirty="0" err="1"/>
              <a:t>to</a:t>
            </a:r>
            <a:r>
              <a:rPr lang="tr-TR" altLang="tr-TR" sz="2400" dirty="0"/>
              <a:t> </a:t>
            </a:r>
            <a:r>
              <a:rPr lang="tr-TR" altLang="tr-TR" sz="2400" dirty="0" err="1"/>
              <a:t>develop</a:t>
            </a:r>
            <a:r>
              <a:rPr lang="tr-TR" altLang="tr-TR" sz="2400" dirty="0"/>
              <a:t> ever </a:t>
            </a:r>
            <a:r>
              <a:rPr lang="tr-TR" altLang="tr-TR" sz="2400" dirty="0" err="1"/>
              <a:t>more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powerful</a:t>
            </a:r>
            <a:r>
              <a:rPr lang="tr-TR" altLang="tr-TR" sz="2400" dirty="0"/>
              <a:t> </a:t>
            </a:r>
            <a:r>
              <a:rPr lang="tr-TR" altLang="tr-TR" sz="2400" dirty="0" err="1"/>
              <a:t>and</a:t>
            </a:r>
            <a:r>
              <a:rPr lang="tr-TR" altLang="tr-TR" sz="2400" dirty="0"/>
              <a:t> </a:t>
            </a:r>
            <a:r>
              <a:rPr lang="tr-TR" altLang="tr-TR" sz="2400" dirty="0" err="1"/>
              <a:t>complex</a:t>
            </a:r>
            <a:r>
              <a:rPr lang="tr-TR" altLang="tr-TR" sz="2400" dirty="0"/>
              <a:t> </a:t>
            </a:r>
            <a:r>
              <a:rPr lang="tr-TR" altLang="tr-TR" sz="2400" dirty="0" err="1"/>
              <a:t>high-level</a:t>
            </a:r>
            <a:r>
              <a:rPr lang="tr-TR" altLang="tr-TR" sz="2400" dirty="0"/>
              <a:t> </a:t>
            </a:r>
            <a:r>
              <a:rPr lang="tr-TR" altLang="tr-TR" sz="2400" dirty="0" err="1"/>
              <a:t>programming</a:t>
            </a:r>
            <a:r>
              <a:rPr lang="tr-TR" altLang="tr-TR" sz="2400" dirty="0"/>
              <a:t> </a:t>
            </a:r>
            <a:r>
              <a:rPr lang="tr-TR" altLang="tr-TR" sz="2400" dirty="0" err="1"/>
              <a:t>languages</a:t>
            </a:r>
            <a:endParaRPr lang="tr-TR" altLang="tr-TR" sz="2400" dirty="0"/>
          </a:p>
          <a:p>
            <a:pPr lvl="1"/>
            <a:r>
              <a:rPr lang="tr-TR" altLang="tr-TR" sz="2000" dirty="0" err="1"/>
              <a:t>HLLs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allow</a:t>
            </a:r>
            <a:r>
              <a:rPr lang="tr-TR" altLang="tr-TR" sz="2000" dirty="0"/>
              <a:t> </a:t>
            </a:r>
            <a:r>
              <a:rPr lang="tr-TR" altLang="tr-TR" sz="2000" dirty="0" err="1"/>
              <a:t>programmers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to</a:t>
            </a:r>
            <a:r>
              <a:rPr lang="tr-TR" altLang="tr-TR" sz="2000" dirty="0"/>
              <a:t> </a:t>
            </a:r>
            <a:r>
              <a:rPr lang="tr-TR" altLang="tr-TR" sz="2000" dirty="0" err="1"/>
              <a:t>express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algorithms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more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concisely</a:t>
            </a:r>
            <a:r>
              <a:rPr lang="tr-TR" altLang="tr-TR" sz="2000" dirty="0"/>
              <a:t> </a:t>
            </a:r>
            <a:endParaRPr lang="en-GB" altLang="tr-TR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7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65136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2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2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2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2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2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2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2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2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2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2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2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2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29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29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29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2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2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2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29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29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29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29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29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29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918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Driving force for CISC</a:t>
            </a:r>
          </a:p>
        </p:txBody>
      </p:sp>
      <p:sp>
        <p:nvSpPr>
          <p:cNvPr id="163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19256" cy="5399087"/>
          </a:xfrm>
        </p:spPr>
        <p:txBody>
          <a:bodyPr/>
          <a:lstStyle/>
          <a:p>
            <a:r>
              <a:rPr lang="tr-TR" altLang="tr-TR" sz="2400" dirty="0" err="1"/>
              <a:t>This</a:t>
            </a:r>
            <a:r>
              <a:rPr lang="tr-TR" altLang="tr-TR" sz="2400" dirty="0"/>
              <a:t> </a:t>
            </a:r>
            <a:r>
              <a:rPr lang="tr-TR" altLang="tr-TR" sz="2400" dirty="0" err="1"/>
              <a:t>solution</a:t>
            </a:r>
            <a:r>
              <a:rPr lang="tr-TR" altLang="tr-TR" sz="2400" dirty="0"/>
              <a:t> </a:t>
            </a:r>
            <a:r>
              <a:rPr lang="tr-TR" altLang="tr-TR" sz="2400" dirty="0" err="1"/>
              <a:t>gave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rise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to</a:t>
            </a:r>
            <a:r>
              <a:rPr lang="tr-TR" altLang="tr-TR" sz="2400" dirty="0"/>
              <a:t> </a:t>
            </a:r>
            <a:r>
              <a:rPr lang="tr-TR" altLang="tr-TR" sz="2400" dirty="0" err="1"/>
              <a:t>another</a:t>
            </a:r>
            <a:r>
              <a:rPr lang="tr-TR" altLang="tr-TR" sz="2400" dirty="0"/>
              <a:t> problem:</a:t>
            </a:r>
          </a:p>
          <a:p>
            <a:pPr lvl="1"/>
            <a:r>
              <a:rPr lang="en-GB" altLang="tr-TR" sz="2000" dirty="0"/>
              <a:t>Semantic gap</a:t>
            </a:r>
            <a:r>
              <a:rPr lang="tr-TR" altLang="tr-TR" sz="2000" dirty="0"/>
              <a:t>, </a:t>
            </a:r>
            <a:r>
              <a:rPr lang="tr-TR" altLang="tr-TR" sz="2000" dirty="0" err="1"/>
              <a:t>which</a:t>
            </a:r>
            <a:r>
              <a:rPr lang="tr-TR" altLang="tr-TR" sz="2000" dirty="0"/>
              <a:t> is...</a:t>
            </a:r>
          </a:p>
          <a:p>
            <a:pPr lvl="2"/>
            <a:r>
              <a:rPr lang="tr-TR" altLang="tr-TR" sz="1800" dirty="0" err="1"/>
              <a:t>difference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between</a:t>
            </a:r>
            <a:r>
              <a:rPr lang="tr-TR" altLang="tr-TR" sz="1800" dirty="0"/>
              <a:t> </a:t>
            </a:r>
            <a:r>
              <a:rPr lang="tr-TR" altLang="tr-TR" sz="1800" dirty="0" err="1"/>
              <a:t>the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operations</a:t>
            </a:r>
            <a:r>
              <a:rPr lang="tr-TR" altLang="tr-TR" sz="1800" dirty="0"/>
              <a:t> </a:t>
            </a:r>
            <a:r>
              <a:rPr lang="tr-TR" altLang="tr-TR" sz="1800" dirty="0" err="1"/>
              <a:t>provided</a:t>
            </a:r>
            <a:r>
              <a:rPr lang="tr-TR" altLang="tr-TR" sz="1800" dirty="0"/>
              <a:t> in </a:t>
            </a:r>
            <a:r>
              <a:rPr lang="tr-TR" altLang="tr-TR" sz="1800" dirty="0" err="1"/>
              <a:t>HLLs</a:t>
            </a:r>
            <a:r>
              <a:rPr lang="tr-TR" altLang="tr-TR" sz="1800" dirty="0"/>
              <a:t> </a:t>
            </a:r>
            <a:r>
              <a:rPr lang="tr-TR" altLang="tr-TR" sz="1800" dirty="0" err="1"/>
              <a:t>and</a:t>
            </a:r>
            <a:r>
              <a:rPr lang="tr-TR" altLang="tr-TR" sz="1800" dirty="0"/>
              <a:t> </a:t>
            </a:r>
            <a:r>
              <a:rPr lang="tr-TR" altLang="tr-TR" sz="1800" dirty="0" err="1"/>
              <a:t>those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provided</a:t>
            </a:r>
            <a:r>
              <a:rPr lang="tr-TR" altLang="tr-TR" sz="1800" dirty="0"/>
              <a:t> in </a:t>
            </a:r>
            <a:r>
              <a:rPr lang="tr-TR" altLang="tr-TR" sz="1800" dirty="0" err="1"/>
              <a:t>computer</a:t>
            </a:r>
            <a:r>
              <a:rPr lang="tr-TR" altLang="tr-TR" sz="1800" dirty="0"/>
              <a:t> </a:t>
            </a:r>
            <a:r>
              <a:rPr lang="tr-TR" altLang="tr-TR" sz="1800" dirty="0" err="1"/>
              <a:t>architecture</a:t>
            </a:r>
            <a:endParaRPr lang="en-GB" altLang="tr-TR" sz="1800" dirty="0"/>
          </a:p>
          <a:p>
            <a:pPr lvl="1"/>
            <a:r>
              <a:rPr lang="tr-TR" altLang="tr-TR" sz="2000" dirty="0" err="1"/>
              <a:t>Symptoms</a:t>
            </a:r>
            <a:r>
              <a:rPr lang="tr-TR" altLang="tr-TR" sz="2000" dirty="0"/>
              <a:t> of </a:t>
            </a:r>
            <a:r>
              <a:rPr lang="tr-TR" altLang="tr-TR" sz="2000" dirty="0" err="1"/>
              <a:t>this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gap</a:t>
            </a:r>
            <a:r>
              <a:rPr lang="tr-TR" altLang="tr-TR" sz="2000" dirty="0"/>
              <a:t>:</a:t>
            </a:r>
          </a:p>
          <a:p>
            <a:pPr lvl="2"/>
            <a:r>
              <a:rPr lang="tr-TR" altLang="tr-TR" sz="1800" dirty="0" err="1"/>
              <a:t>Execution</a:t>
            </a:r>
            <a:r>
              <a:rPr lang="tr-TR" altLang="tr-TR" sz="1800" dirty="0"/>
              <a:t> </a:t>
            </a:r>
            <a:r>
              <a:rPr lang="tr-TR" altLang="tr-TR" sz="1800" dirty="0" err="1"/>
              <a:t>ineficiency</a:t>
            </a:r>
            <a:endParaRPr lang="tr-TR" altLang="tr-TR" sz="1800" dirty="0"/>
          </a:p>
          <a:p>
            <a:pPr lvl="2"/>
            <a:r>
              <a:rPr lang="tr-TR" altLang="tr-TR" sz="1800" dirty="0" err="1"/>
              <a:t>Excessive</a:t>
            </a:r>
            <a:r>
              <a:rPr lang="tr-TR" altLang="tr-TR" sz="1800" dirty="0"/>
              <a:t> </a:t>
            </a:r>
            <a:r>
              <a:rPr lang="tr-TR" altLang="tr-TR" sz="1800" dirty="0" err="1"/>
              <a:t>machine</a:t>
            </a:r>
            <a:r>
              <a:rPr lang="tr-TR" altLang="tr-TR" sz="1800" dirty="0"/>
              <a:t> program size</a:t>
            </a:r>
          </a:p>
          <a:p>
            <a:pPr lvl="2"/>
            <a:r>
              <a:rPr lang="tr-TR" altLang="tr-TR" sz="1800" dirty="0"/>
              <a:t>Compiler </a:t>
            </a:r>
            <a:r>
              <a:rPr lang="tr-TR" altLang="tr-TR" sz="1800" dirty="0" err="1"/>
              <a:t>complexity</a:t>
            </a:r>
            <a:endParaRPr lang="tr-TR" altLang="tr-TR" sz="1800" dirty="0"/>
          </a:p>
          <a:p>
            <a:r>
              <a:rPr lang="tr-TR" altLang="tr-TR" sz="2400" dirty="0" err="1"/>
              <a:t>Processor</a:t>
            </a:r>
            <a:r>
              <a:rPr lang="tr-TR" altLang="tr-TR" sz="2400" dirty="0"/>
              <a:t> </a:t>
            </a:r>
            <a:r>
              <a:rPr lang="tr-TR" altLang="tr-TR" sz="2400" dirty="0" err="1"/>
              <a:t>designers</a:t>
            </a:r>
            <a:r>
              <a:rPr lang="tr-TR" altLang="tr-TR" sz="2400" dirty="0"/>
              <a:t> </a:t>
            </a:r>
            <a:r>
              <a:rPr lang="tr-TR" altLang="tr-TR" sz="2400" dirty="0" err="1"/>
              <a:t>response</a:t>
            </a:r>
            <a:r>
              <a:rPr lang="en-GB" altLang="tr-TR" sz="2400" dirty="0"/>
              <a:t>:</a:t>
            </a:r>
            <a:endParaRPr lang="tr-TR" altLang="tr-TR" sz="2400" dirty="0"/>
          </a:p>
          <a:p>
            <a:pPr lvl="1"/>
            <a:r>
              <a:rPr lang="tr-TR" altLang="tr-TR" sz="2000" dirty="0" err="1"/>
              <a:t>Architectures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intended</a:t>
            </a:r>
            <a:r>
              <a:rPr lang="tr-TR" altLang="tr-TR" sz="2000" dirty="0"/>
              <a:t> </a:t>
            </a:r>
            <a:r>
              <a:rPr lang="tr-TR" altLang="tr-TR" sz="2000" dirty="0" err="1"/>
              <a:t>to</a:t>
            </a:r>
            <a:r>
              <a:rPr lang="tr-TR" altLang="tr-TR" sz="2000" dirty="0"/>
              <a:t> </a:t>
            </a:r>
            <a:r>
              <a:rPr lang="tr-TR" altLang="tr-TR" sz="2000" dirty="0" err="1"/>
              <a:t>close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this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gap</a:t>
            </a:r>
            <a:r>
              <a:rPr lang="tr-TR" altLang="tr-TR" sz="2000" dirty="0"/>
              <a:t>, </a:t>
            </a:r>
            <a:r>
              <a:rPr lang="tr-TR" altLang="tr-TR" sz="2000" dirty="0" err="1"/>
              <a:t>such</a:t>
            </a:r>
            <a:r>
              <a:rPr lang="tr-TR" altLang="tr-TR" sz="2000" dirty="0"/>
              <a:t> as...</a:t>
            </a:r>
            <a:endParaRPr lang="en-GB" altLang="tr-TR" sz="2000" dirty="0"/>
          </a:p>
          <a:p>
            <a:pPr lvl="2"/>
            <a:r>
              <a:rPr lang="en-GB" altLang="tr-TR" sz="1800" dirty="0"/>
              <a:t>Large instruction sets</a:t>
            </a:r>
          </a:p>
          <a:p>
            <a:pPr lvl="2"/>
            <a:r>
              <a:rPr lang="en-GB" altLang="tr-TR" sz="1800" dirty="0"/>
              <a:t>More addressing modes</a:t>
            </a:r>
          </a:p>
          <a:p>
            <a:pPr lvl="2"/>
            <a:r>
              <a:rPr lang="en-GB" altLang="tr-TR" sz="1800" dirty="0"/>
              <a:t>Hardware implementations of HLL statements</a:t>
            </a:r>
            <a:endParaRPr lang="tr-TR" altLang="tr-TR" sz="1800" dirty="0"/>
          </a:p>
          <a:p>
            <a:pPr lvl="3"/>
            <a:r>
              <a:rPr lang="en-GB" altLang="tr-TR" sz="1600" dirty="0"/>
              <a:t>e.g. CASE (switch) on VAX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8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41046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3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3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3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1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31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31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31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1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31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31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31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1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31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31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31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1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31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31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31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1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31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31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31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1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31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31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631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1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631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31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631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1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31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31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631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12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Intention of CISC</a:t>
            </a:r>
          </a:p>
        </p:txBody>
      </p:sp>
      <p:sp>
        <p:nvSpPr>
          <p:cNvPr id="163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altLang="tr-TR"/>
              <a:t>Complex instruction sets are intended to...</a:t>
            </a:r>
          </a:p>
          <a:p>
            <a:endParaRPr lang="tr-TR" altLang="tr-TR"/>
          </a:p>
          <a:p>
            <a:r>
              <a:rPr lang="en-GB" altLang="tr-TR"/>
              <a:t>Ease </a:t>
            </a:r>
            <a:r>
              <a:rPr lang="tr-TR" altLang="tr-TR"/>
              <a:t>the task of </a:t>
            </a:r>
            <a:r>
              <a:rPr lang="en-GB" altLang="tr-TR"/>
              <a:t>compiler writ</a:t>
            </a:r>
            <a:r>
              <a:rPr lang="tr-TR" altLang="tr-TR"/>
              <a:t>er</a:t>
            </a:r>
            <a:endParaRPr lang="en-GB" altLang="tr-TR"/>
          </a:p>
          <a:p>
            <a:pPr>
              <a:buFontTx/>
              <a:buNone/>
            </a:pPr>
            <a:endParaRPr lang="tr-TR" altLang="tr-TR"/>
          </a:p>
          <a:p>
            <a:r>
              <a:rPr lang="en-GB" altLang="tr-TR"/>
              <a:t>Improve execution efficiency</a:t>
            </a:r>
          </a:p>
          <a:p>
            <a:pPr lvl="1"/>
            <a:r>
              <a:rPr lang="en-GB" altLang="tr-TR"/>
              <a:t>Complex operations </a:t>
            </a:r>
            <a:r>
              <a:rPr lang="tr-TR" altLang="tr-TR"/>
              <a:t>can be implemented </a:t>
            </a:r>
            <a:r>
              <a:rPr lang="en-GB" altLang="tr-TR"/>
              <a:t>in microcode</a:t>
            </a:r>
          </a:p>
          <a:p>
            <a:pPr>
              <a:buFontTx/>
              <a:buNone/>
            </a:pPr>
            <a:endParaRPr lang="tr-TR" altLang="tr-TR"/>
          </a:p>
          <a:p>
            <a:r>
              <a:rPr lang="tr-TR" altLang="tr-TR"/>
              <a:t>Provide s</a:t>
            </a:r>
            <a:r>
              <a:rPr lang="en-GB" altLang="tr-TR"/>
              <a:t>upport</a:t>
            </a:r>
            <a:r>
              <a:rPr lang="tr-TR" altLang="tr-TR"/>
              <a:t> for</a:t>
            </a:r>
            <a:r>
              <a:rPr lang="en-GB" altLang="tr-TR"/>
              <a:t> more complex HLLs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9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08248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3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3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3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33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33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3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3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3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33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3283" grpId="0" build="p"/>
    </p:bldLst>
  </p:timing>
</p:sld>
</file>

<file path=ppt/theme/theme1.xml><?xml version="1.0" encoding="utf-8"?>
<a:theme xmlns:a="http://schemas.openxmlformats.org/drawingml/2006/main" name="Bahcesehir master slide">
  <a:themeElements>
    <a:clrScheme name="Bahcesehir master slide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Bahcesehir master sli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ahcesehir master slid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hcesehir master slid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hcesehir master slid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10266</TotalTime>
  <Words>2120</Words>
  <Application>Microsoft Office PowerPoint</Application>
  <PresentationFormat>Letter Paper (8.5x11 in)</PresentationFormat>
  <Paragraphs>500</Paragraphs>
  <Slides>42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Times</vt:lpstr>
      <vt:lpstr>Times New Roman</vt:lpstr>
      <vt:lpstr>Bahcesehir master slide</vt:lpstr>
      <vt:lpstr>Computer Architecture</vt:lpstr>
      <vt:lpstr>Computer Architecture</vt:lpstr>
      <vt:lpstr>Outline</vt:lpstr>
      <vt:lpstr>Major Advances in Computers</vt:lpstr>
      <vt:lpstr>RISC</vt:lpstr>
      <vt:lpstr>Comparison of processors</vt:lpstr>
      <vt:lpstr>Driving force for CISC</vt:lpstr>
      <vt:lpstr>Driving force for CISC</vt:lpstr>
      <vt:lpstr>Intention of CISC</vt:lpstr>
      <vt:lpstr>Execution Characteristics</vt:lpstr>
      <vt:lpstr>Relative Dynamic Frequency of HLL Operations </vt:lpstr>
      <vt:lpstr>Operands</vt:lpstr>
      <vt:lpstr>Implications</vt:lpstr>
      <vt:lpstr>Large Register File</vt:lpstr>
      <vt:lpstr>Registers for Local Variables</vt:lpstr>
      <vt:lpstr>Global Variables</vt:lpstr>
      <vt:lpstr>Registers v Cache</vt:lpstr>
      <vt:lpstr>Compiler Based Register Optimization</vt:lpstr>
      <vt:lpstr>Graph Coloring</vt:lpstr>
      <vt:lpstr>Graph Coloring Approach</vt:lpstr>
      <vt:lpstr>Register Optimization</vt:lpstr>
      <vt:lpstr>Why CISC (1)?</vt:lpstr>
      <vt:lpstr>Why CISC (2)?</vt:lpstr>
      <vt:lpstr>RISC Characteristics</vt:lpstr>
      <vt:lpstr>RISC v CISC</vt:lpstr>
      <vt:lpstr>RISC Pipelining</vt:lpstr>
      <vt:lpstr>Sequential execution</vt:lpstr>
      <vt:lpstr>Pipelined timing - I</vt:lpstr>
      <vt:lpstr>Pipelined timing - II</vt:lpstr>
      <vt:lpstr>Pipelined timing - III</vt:lpstr>
      <vt:lpstr>Optimization of Pipelining</vt:lpstr>
      <vt:lpstr>Normal and Delayed Branch</vt:lpstr>
      <vt:lpstr>Traditional pipeline</vt:lpstr>
      <vt:lpstr>RISC pipeline with inserted NOOP</vt:lpstr>
      <vt:lpstr>Reversed instructions</vt:lpstr>
      <vt:lpstr>Use of Delayed Branch</vt:lpstr>
      <vt:lpstr>Controversy</vt:lpstr>
      <vt:lpstr>MIPS R4000</vt:lpstr>
      <vt:lpstr>Instruction set</vt:lpstr>
      <vt:lpstr>Instruction set</vt:lpstr>
      <vt:lpstr>Instruction set</vt:lpstr>
      <vt:lpstr>MIPS instruction formats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UTP Cable Connectors</dc:title>
  <dc:creator>N AYDIN</dc:creator>
  <cp:lastModifiedBy>Nizamettin AYDIN</cp:lastModifiedBy>
  <cp:revision>537</cp:revision>
  <dcterms:created xsi:type="dcterms:W3CDTF">2004-11-05T11:30:37Z</dcterms:created>
  <dcterms:modified xsi:type="dcterms:W3CDTF">2018-12-08T15:28:50Z</dcterms:modified>
</cp:coreProperties>
</file>