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21" r:id="rId2"/>
    <p:sldId id="688" r:id="rId3"/>
    <p:sldId id="661" r:id="rId4"/>
    <p:sldId id="694" r:id="rId5"/>
    <p:sldId id="695" r:id="rId6"/>
    <p:sldId id="696" r:id="rId7"/>
    <p:sldId id="697" r:id="rId8"/>
    <p:sldId id="698" r:id="rId9"/>
    <p:sldId id="728" r:id="rId10"/>
    <p:sldId id="700" r:id="rId11"/>
    <p:sldId id="729" r:id="rId12"/>
    <p:sldId id="703" r:id="rId13"/>
    <p:sldId id="704" r:id="rId14"/>
    <p:sldId id="705" r:id="rId15"/>
    <p:sldId id="706" r:id="rId16"/>
    <p:sldId id="730" r:id="rId17"/>
    <p:sldId id="731" r:id="rId18"/>
    <p:sldId id="709" r:id="rId19"/>
    <p:sldId id="710" r:id="rId20"/>
    <p:sldId id="711" r:id="rId21"/>
    <p:sldId id="712" r:id="rId22"/>
    <p:sldId id="713" r:id="rId23"/>
    <p:sldId id="714" r:id="rId24"/>
    <p:sldId id="715" r:id="rId25"/>
    <p:sldId id="716" r:id="rId26"/>
    <p:sldId id="717" r:id="rId27"/>
    <p:sldId id="718" r:id="rId28"/>
    <p:sldId id="719" r:id="rId29"/>
    <p:sldId id="720" r:id="rId30"/>
    <p:sldId id="732" r:id="rId31"/>
    <p:sldId id="722" r:id="rId32"/>
    <p:sldId id="723" r:id="rId33"/>
    <p:sldId id="724" r:id="rId34"/>
    <p:sldId id="725" r:id="rId35"/>
    <p:sldId id="726" r:id="rId36"/>
    <p:sldId id="727" r:id="rId37"/>
    <p:sldId id="692" r:id="rId38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ettin AYDIN" initials="NA" lastIdx="1" clrIdx="0">
    <p:extLst>
      <p:ext uri="{19B8F6BF-5375-455C-9EA6-DF929625EA0E}">
        <p15:presenceInfo xmlns:p15="http://schemas.microsoft.com/office/powerpoint/2012/main" userId="333491fd8aa85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00"/>
    <a:srgbClr val="FFFF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9" autoAdjust="0"/>
    <p:restoredTop sz="94788" autoAdjust="0"/>
  </p:normalViewPr>
  <p:slideViewPr>
    <p:cSldViewPr>
      <p:cViewPr varScale="1">
        <p:scale>
          <a:sx n="57" d="100"/>
          <a:sy n="57" d="100"/>
        </p:scale>
        <p:origin x="5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13" Type="http://schemas.openxmlformats.org/officeDocument/2006/relationships/slide" Target="slides/slide31.xml"/><Relationship Id="rId3" Type="http://schemas.openxmlformats.org/officeDocument/2006/relationships/slide" Target="slides/slide6.xml"/><Relationship Id="rId7" Type="http://schemas.openxmlformats.org/officeDocument/2006/relationships/slide" Target="slides/slide14.xml"/><Relationship Id="rId12" Type="http://schemas.openxmlformats.org/officeDocument/2006/relationships/slide" Target="slides/slide23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13.xml"/><Relationship Id="rId11" Type="http://schemas.openxmlformats.org/officeDocument/2006/relationships/slide" Target="slides/slide22.xml"/><Relationship Id="rId5" Type="http://schemas.openxmlformats.org/officeDocument/2006/relationships/slide" Target="slides/slide12.xml"/><Relationship Id="rId10" Type="http://schemas.openxmlformats.org/officeDocument/2006/relationships/slide" Target="slides/slide20.xml"/><Relationship Id="rId4" Type="http://schemas.openxmlformats.org/officeDocument/2006/relationships/slide" Target="slides/slide10.xml"/><Relationship Id="rId9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B4A8E-182A-4205-99C8-B106A2D9EA6A}" type="slidenum">
              <a:rPr lang="en-US" altLang="tr-TR"/>
              <a:pPr/>
              <a:t>12</a:t>
            </a:fld>
            <a:endParaRPr lang="en-US" altLang="tr-TR"/>
          </a:p>
        </p:txBody>
      </p:sp>
      <p:sp>
        <p:nvSpPr>
          <p:cNvPr id="157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07913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76E55-B4D0-478E-B39E-2DA8AB4D9103}" type="slidenum">
              <a:rPr lang="en-US" altLang="tr-TR"/>
              <a:pPr/>
              <a:t>13</a:t>
            </a:fld>
            <a:endParaRPr lang="en-US" altLang="tr-TR"/>
          </a:p>
        </p:txBody>
      </p:sp>
      <p:sp>
        <p:nvSpPr>
          <p:cNvPr id="157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173171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35A43-97F9-46AE-8C9C-221E6518D664}" type="slidenum">
              <a:rPr lang="en-US" altLang="tr-TR"/>
              <a:pPr/>
              <a:t>14</a:t>
            </a:fld>
            <a:endParaRPr lang="en-US" altLang="tr-TR"/>
          </a:p>
        </p:txBody>
      </p:sp>
      <p:sp>
        <p:nvSpPr>
          <p:cNvPr id="157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927177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57240-40BD-4433-BB07-94A56D71B7AC}" type="slidenum">
              <a:rPr lang="en-US" altLang="tr-TR"/>
              <a:pPr/>
              <a:t>15</a:t>
            </a:fld>
            <a:endParaRPr lang="en-US" altLang="tr-TR"/>
          </a:p>
        </p:txBody>
      </p:sp>
      <p:sp>
        <p:nvSpPr>
          <p:cNvPr id="157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54840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0E579-EEC4-4BEA-B920-E167BD1D04B6}" type="slidenum">
              <a:rPr lang="en-US" altLang="tr-TR"/>
              <a:pPr/>
              <a:t>18</a:t>
            </a:fld>
            <a:endParaRPr lang="en-US" altLang="tr-TR"/>
          </a:p>
        </p:txBody>
      </p:sp>
      <p:sp>
        <p:nvSpPr>
          <p:cNvPr id="158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006515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EB0D9-D08D-4AA1-A76C-CC932426B2A4}" type="slidenum">
              <a:rPr lang="en-US" altLang="tr-TR"/>
              <a:pPr/>
              <a:t>19</a:t>
            </a:fld>
            <a:endParaRPr lang="en-US" altLang="tr-TR"/>
          </a:p>
        </p:txBody>
      </p:sp>
      <p:sp>
        <p:nvSpPr>
          <p:cNvPr id="1656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538153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7FF27-CD44-4E2A-AFE6-F5E7F3C8EE63}" type="slidenum">
              <a:rPr lang="en-US" altLang="tr-TR"/>
              <a:pPr/>
              <a:t>20</a:t>
            </a:fld>
            <a:endParaRPr lang="en-US" altLang="tr-TR"/>
          </a:p>
        </p:txBody>
      </p:sp>
      <p:sp>
        <p:nvSpPr>
          <p:cNvPr id="1589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7825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AE912-8713-4313-8A57-6FB7A196F803}" type="slidenum">
              <a:rPr lang="en-US" altLang="tr-TR"/>
              <a:pPr/>
              <a:t>21</a:t>
            </a:fld>
            <a:endParaRPr lang="en-US" altLang="tr-TR"/>
          </a:p>
        </p:txBody>
      </p:sp>
      <p:sp>
        <p:nvSpPr>
          <p:cNvPr id="1654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9607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47143-8D86-462D-95D8-A85B41A6DE9C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1593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259297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46B8C-C3D3-46B0-9FEB-EB02E13ED17E}" type="slidenum">
              <a:rPr lang="en-US" altLang="tr-TR"/>
              <a:pPr/>
              <a:t>23</a:t>
            </a:fld>
            <a:endParaRPr lang="en-US" altLang="tr-TR"/>
          </a:p>
        </p:txBody>
      </p:sp>
      <p:sp>
        <p:nvSpPr>
          <p:cNvPr id="1595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13324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7076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D04E9-5BA9-42BB-BDFA-35C95BB51E22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1597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98217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23C94-3863-4F49-9CA5-18C7A30B4768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1599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5794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D288C-6050-4480-AFD6-D7AF9C050925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1601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745177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1A4F7-C3C6-45CF-A3A8-19327A443DA8}" type="slidenum">
              <a:rPr lang="en-US" altLang="tr-TR"/>
              <a:pPr/>
              <a:t>31</a:t>
            </a:fld>
            <a:endParaRPr lang="en-US" altLang="tr-TR"/>
          </a:p>
        </p:txBody>
      </p:sp>
      <p:sp>
        <p:nvSpPr>
          <p:cNvPr id="1608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775726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9CD12-DA56-4873-A49C-1F0D6EA3380D}" type="slidenum">
              <a:rPr lang="en-US" altLang="tr-TR"/>
              <a:pPr/>
              <a:t>32</a:t>
            </a:fld>
            <a:endParaRPr lang="en-US" altLang="tr-TR"/>
          </a:p>
        </p:txBody>
      </p:sp>
      <p:sp>
        <p:nvSpPr>
          <p:cNvPr id="1610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607694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67BD1-3B57-4076-AC2D-07065C03DFF5}" type="slidenum">
              <a:rPr lang="en-US" altLang="tr-TR"/>
              <a:pPr/>
              <a:t>33</a:t>
            </a:fld>
            <a:endParaRPr lang="en-US" altLang="tr-TR"/>
          </a:p>
        </p:txBody>
      </p:sp>
      <p:sp>
        <p:nvSpPr>
          <p:cNvPr id="1612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764538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BFDFB-BA95-4CE8-88AE-CA77077FF3A8}" type="slidenum">
              <a:rPr lang="en-US" altLang="tr-TR"/>
              <a:pPr/>
              <a:t>34</a:t>
            </a:fld>
            <a:endParaRPr lang="en-US" altLang="tr-TR"/>
          </a:p>
        </p:txBody>
      </p:sp>
      <p:sp>
        <p:nvSpPr>
          <p:cNvPr id="1614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61972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363B2-1AD7-49F2-BA2E-EBEA04D7083B}" type="slidenum">
              <a:rPr lang="en-US" altLang="tr-TR"/>
              <a:pPr/>
              <a:t>36</a:t>
            </a:fld>
            <a:endParaRPr lang="en-US" altLang="tr-TR"/>
          </a:p>
        </p:txBody>
      </p:sp>
      <p:sp>
        <p:nvSpPr>
          <p:cNvPr id="1617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3941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333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1A14D-55B7-4B68-B4D8-94B56C729B42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1553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123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3D3A0-F82B-41EA-8C5D-4C9B68A53A0E}" type="slidenum">
              <a:rPr lang="en-US" altLang="tr-TR"/>
              <a:pPr/>
              <a:t>5</a:t>
            </a:fld>
            <a:endParaRPr lang="en-US" altLang="tr-TR"/>
          </a:p>
        </p:txBody>
      </p:sp>
      <p:sp>
        <p:nvSpPr>
          <p:cNvPr id="1555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832654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2B983-0009-405B-B1DF-1445F04CCDB0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1557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91810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98530-9992-4497-9114-F90461DBB06E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55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5006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FB772-D137-4618-898F-D1B7640A3009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56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746492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523B3-4432-4057-8D08-E7A988D3347C}" type="slidenum">
              <a:rPr lang="en-US" altLang="tr-TR"/>
              <a:pPr/>
              <a:t>10</a:t>
            </a:fld>
            <a:endParaRPr lang="en-US" altLang="tr-TR"/>
          </a:p>
        </p:txBody>
      </p:sp>
      <p:sp>
        <p:nvSpPr>
          <p:cNvPr id="156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952917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0668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9624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24744"/>
            <a:ext cx="8280920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Problems With Hard Wired Designs</a:t>
            </a:r>
          </a:p>
        </p:txBody>
      </p:sp>
      <p:sp>
        <p:nvSpPr>
          <p:cNvPr id="156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178800" cy="5399881"/>
          </a:xfrm>
        </p:spPr>
        <p:txBody>
          <a:bodyPr/>
          <a:lstStyle/>
          <a:p>
            <a:r>
              <a:rPr lang="en-GB" altLang="tr-TR" dirty="0"/>
              <a:t>Complex sequencing &amp; micro-operation logic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Difficult to design and test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Inflexible design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Difficult to add new instructions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504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6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6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6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6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6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6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6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6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6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6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6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Micro-programmed Control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10050" lvl="0" indent="-285750">
              <a:tabLst>
                <a:tab pos="893763" algn="l"/>
              </a:tabLst>
            </a:pPr>
            <a:r>
              <a:rPr lang="tr-TR" altLang="tr-TR" sz="2400" dirty="0">
                <a:solidFill>
                  <a:srgbClr val="000000"/>
                </a:solidFill>
              </a:rPr>
              <a:t>Consider </a:t>
            </a:r>
            <a:r>
              <a:rPr lang="tr-TR" altLang="tr-TR" sz="2400" dirty="0" err="1">
                <a:solidFill>
                  <a:srgbClr val="000000"/>
                </a:solidFill>
              </a:rPr>
              <a:t>the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following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table</a:t>
            </a:r>
            <a:endParaRPr lang="tr-TR" altLang="tr-TR" sz="2400" dirty="0">
              <a:solidFill>
                <a:srgbClr val="000000"/>
              </a:solidFill>
            </a:endParaRPr>
          </a:p>
          <a:p>
            <a:pPr marL="4391025" lvl="1">
              <a:tabLst>
                <a:tab pos="893763" algn="l"/>
              </a:tabLst>
            </a:pPr>
            <a:r>
              <a:rPr lang="tr-TR" altLang="tr-TR" sz="2000" dirty="0" err="1"/>
              <a:t>Notation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looks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like</a:t>
            </a:r>
            <a:r>
              <a:rPr lang="tr-TR" altLang="tr-TR" sz="2000" dirty="0"/>
              <a:t> a </a:t>
            </a:r>
            <a:r>
              <a:rPr lang="tr-TR" altLang="tr-TR" sz="2000" dirty="0" err="1"/>
              <a:t>programming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language</a:t>
            </a:r>
            <a:endParaRPr lang="tr-TR" altLang="tr-TR" sz="2000" dirty="0"/>
          </a:p>
          <a:p>
            <a:pPr marL="4210050" lvl="0" indent="-285750">
              <a:tabLst>
                <a:tab pos="893763" algn="l"/>
              </a:tabLst>
            </a:pPr>
            <a:r>
              <a:rPr lang="tr-TR" altLang="tr-TR" sz="2400" dirty="0" err="1">
                <a:solidFill>
                  <a:srgbClr val="000000"/>
                </a:solidFill>
              </a:rPr>
              <a:t>In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fact</a:t>
            </a:r>
            <a:r>
              <a:rPr lang="tr-TR" altLang="tr-TR" sz="2400" dirty="0">
                <a:solidFill>
                  <a:srgbClr val="000000"/>
                </a:solidFill>
              </a:rPr>
              <a:t> it is a </a:t>
            </a:r>
            <a:r>
              <a:rPr lang="tr-TR" altLang="tr-TR" sz="2400" dirty="0" err="1">
                <a:solidFill>
                  <a:srgbClr val="000000"/>
                </a:solidFill>
              </a:rPr>
              <a:t>language</a:t>
            </a:r>
            <a:endParaRPr lang="tr-TR" altLang="tr-TR" sz="2400" dirty="0">
              <a:solidFill>
                <a:srgbClr val="000000"/>
              </a:solidFill>
            </a:endParaRPr>
          </a:p>
          <a:p>
            <a:pPr marL="4391025" lvl="1">
              <a:tabLst>
                <a:tab pos="893763" algn="l"/>
              </a:tabLst>
            </a:pPr>
            <a:r>
              <a:rPr lang="tr-TR" altLang="tr-TR" sz="2000" dirty="0" err="1"/>
              <a:t>Called</a:t>
            </a:r>
            <a:r>
              <a:rPr lang="tr-TR" altLang="tr-TR" sz="2000" dirty="0"/>
              <a:t> </a:t>
            </a:r>
            <a:r>
              <a:rPr lang="tr-TR" altLang="tr-TR" sz="2000" dirty="0" err="1">
                <a:solidFill>
                  <a:schemeClr val="accent1"/>
                </a:solidFill>
              </a:rPr>
              <a:t>microprogramming</a:t>
            </a:r>
            <a:r>
              <a:rPr lang="tr-TR" altLang="tr-TR" sz="2000" dirty="0">
                <a:solidFill>
                  <a:srgbClr val="FF0000"/>
                </a:solidFill>
              </a:rPr>
              <a:t> </a:t>
            </a:r>
            <a:r>
              <a:rPr lang="tr-TR" altLang="tr-TR" sz="2000" dirty="0" err="1">
                <a:solidFill>
                  <a:schemeClr val="accent1"/>
                </a:solidFill>
              </a:rPr>
              <a:t>language</a:t>
            </a:r>
            <a:endParaRPr lang="tr-TR" altLang="tr-TR" sz="2000" dirty="0">
              <a:solidFill>
                <a:schemeClr val="accent1"/>
              </a:solidFill>
            </a:endParaRPr>
          </a:p>
          <a:p>
            <a:pPr marL="4306888" lvl="0"/>
            <a:r>
              <a:rPr lang="tr-TR" altLang="tr-TR" sz="2400" dirty="0" err="1">
                <a:solidFill>
                  <a:srgbClr val="000000"/>
                </a:solidFill>
              </a:rPr>
              <a:t>Each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line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describes</a:t>
            </a:r>
            <a:r>
              <a:rPr lang="tr-TR" altLang="tr-TR" sz="2400" dirty="0">
                <a:solidFill>
                  <a:srgbClr val="000000"/>
                </a:solidFill>
              </a:rPr>
              <a:t> a set of </a:t>
            </a:r>
            <a:r>
              <a:rPr lang="tr-TR" altLang="tr-TR" sz="2400" dirty="0" err="1">
                <a:solidFill>
                  <a:srgbClr val="000000"/>
                </a:solidFill>
              </a:rPr>
              <a:t>micro-operations</a:t>
            </a:r>
            <a:r>
              <a:rPr lang="en-GB" altLang="tr-TR" sz="2400" dirty="0">
                <a:solidFill>
                  <a:srgbClr val="000000"/>
                </a:solidFill>
              </a:rPr>
              <a:t> </a:t>
            </a:r>
            <a:endParaRPr lang="tr-TR" altLang="tr-TR" sz="2400" dirty="0">
              <a:solidFill>
                <a:srgbClr val="000000"/>
              </a:solidFill>
            </a:endParaRPr>
          </a:p>
          <a:p>
            <a:pPr marL="4391025" lvl="1">
              <a:tabLst>
                <a:tab pos="1073150" algn="l"/>
              </a:tabLst>
            </a:pPr>
            <a:r>
              <a:rPr lang="tr-TR" altLang="tr-TR" sz="2000" dirty="0" err="1"/>
              <a:t>known</a:t>
            </a:r>
            <a:r>
              <a:rPr lang="tr-TR" altLang="tr-TR" sz="2000" dirty="0"/>
              <a:t> as a </a:t>
            </a:r>
            <a:r>
              <a:rPr lang="tr-TR" altLang="tr-TR" sz="2000" dirty="0" err="1" smtClean="0">
                <a:solidFill>
                  <a:schemeClr val="accent1"/>
                </a:solidFill>
              </a:rPr>
              <a:t>microinstruction</a:t>
            </a:r>
            <a:endParaRPr lang="tr-TR" altLang="tr-TR" sz="2000" dirty="0" smtClean="0">
              <a:solidFill>
                <a:schemeClr val="accent1"/>
              </a:solidFill>
            </a:endParaRPr>
          </a:p>
          <a:p>
            <a:pPr marL="4391025" lvl="1">
              <a:tabLst>
                <a:tab pos="1073150" algn="l"/>
              </a:tabLst>
            </a:pPr>
            <a:endParaRPr lang="tr-TR" altLang="tr-TR" sz="2000" dirty="0">
              <a:solidFill>
                <a:srgbClr val="FF0000"/>
              </a:solidFill>
            </a:endParaRPr>
          </a:p>
          <a:p>
            <a:pPr marL="4391025" lvl="1">
              <a:tabLst>
                <a:tab pos="1073150" algn="l"/>
              </a:tabLst>
            </a:pPr>
            <a:endParaRPr lang="tr-TR" altLang="tr-TR" sz="2000" dirty="0"/>
          </a:p>
          <a:p>
            <a:pPr lvl="0"/>
            <a:r>
              <a:rPr lang="tr-TR" altLang="tr-TR" sz="2400" dirty="0">
                <a:solidFill>
                  <a:srgbClr val="000000"/>
                </a:solidFill>
              </a:rPr>
              <a:t>A </a:t>
            </a:r>
            <a:r>
              <a:rPr lang="tr-TR" altLang="tr-TR" sz="2400" dirty="0" err="1">
                <a:solidFill>
                  <a:srgbClr val="000000"/>
                </a:solidFill>
              </a:rPr>
              <a:t>sequence</a:t>
            </a:r>
            <a:r>
              <a:rPr lang="tr-TR" altLang="tr-TR" sz="2400" dirty="0">
                <a:solidFill>
                  <a:srgbClr val="000000"/>
                </a:solidFill>
              </a:rPr>
              <a:t> of </a:t>
            </a:r>
            <a:r>
              <a:rPr lang="tr-TR" altLang="tr-TR" sz="2400" dirty="0" err="1">
                <a:solidFill>
                  <a:srgbClr val="000000"/>
                </a:solidFill>
              </a:rPr>
              <a:t>microinstructions</a:t>
            </a:r>
            <a:endParaRPr lang="tr-TR" altLang="tr-TR" sz="2400" dirty="0">
              <a:solidFill>
                <a:srgbClr val="000000"/>
              </a:solidFill>
            </a:endParaRPr>
          </a:p>
          <a:p>
            <a:pPr lvl="1"/>
            <a:r>
              <a:rPr lang="tr-TR" altLang="tr-TR" sz="2000" dirty="0" err="1"/>
              <a:t>Known</a:t>
            </a:r>
            <a:r>
              <a:rPr lang="tr-TR" altLang="tr-TR" sz="2000" dirty="0"/>
              <a:t> as</a:t>
            </a:r>
            <a:r>
              <a:rPr lang="en-GB" altLang="tr-TR" sz="2000" dirty="0"/>
              <a:t> </a:t>
            </a:r>
            <a:r>
              <a:rPr lang="en-GB" altLang="tr-TR" sz="2000" dirty="0">
                <a:solidFill>
                  <a:schemeClr val="accent1"/>
                </a:solidFill>
              </a:rPr>
              <a:t>microprogram</a:t>
            </a:r>
            <a:endParaRPr lang="tr-TR" altLang="tr-TR" sz="2000" dirty="0">
              <a:solidFill>
                <a:schemeClr val="accent1"/>
              </a:solidFill>
            </a:endParaRPr>
          </a:p>
          <a:p>
            <a:pPr lvl="1"/>
            <a:r>
              <a:rPr lang="en-GB" altLang="tr-TR" sz="2000" dirty="0"/>
              <a:t>or </a:t>
            </a:r>
            <a:r>
              <a:rPr lang="en-GB" altLang="tr-TR" sz="2000" dirty="0">
                <a:solidFill>
                  <a:schemeClr val="accent1"/>
                </a:solidFill>
              </a:rPr>
              <a:t>firmware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11</a:t>
            </a:fld>
            <a:endParaRPr lang="en-US" altLang="tr-T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159" y="1196752"/>
            <a:ext cx="3924436" cy="3575149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43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Control Unit Organization</a:t>
            </a:r>
          </a:p>
        </p:txBody>
      </p:sp>
      <p:sp>
        <p:nvSpPr>
          <p:cNvPr id="156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39951" y="1196975"/>
            <a:ext cx="4507161" cy="5494338"/>
          </a:xfrm>
        </p:spPr>
        <p:txBody>
          <a:bodyPr>
            <a:normAutofit fontScale="92500" lnSpcReduction="20000"/>
          </a:bodyPr>
          <a:lstStyle/>
          <a:p>
            <a:r>
              <a:rPr lang="en-GB" altLang="tr-TR" dirty="0"/>
              <a:t>All the control unit</a:t>
            </a:r>
            <a:r>
              <a:rPr lang="tr-TR" altLang="tr-TR" dirty="0"/>
              <a:t> (</a:t>
            </a:r>
            <a:r>
              <a:rPr lang="tr-TR" altLang="tr-TR" dirty="0">
                <a:solidFill>
                  <a:srgbClr val="FF0000"/>
                </a:solidFill>
              </a:rPr>
              <a:t>CU</a:t>
            </a:r>
            <a:r>
              <a:rPr lang="tr-TR" altLang="tr-TR" dirty="0"/>
              <a:t>)</a:t>
            </a:r>
            <a:r>
              <a:rPr lang="en-GB" altLang="tr-TR" dirty="0"/>
              <a:t> does is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en-GB" altLang="tr-TR" dirty="0"/>
              <a:t>generate a set of control signals</a:t>
            </a:r>
          </a:p>
          <a:p>
            <a:pPr lvl="1"/>
            <a:r>
              <a:rPr lang="tr-TR" altLang="tr-TR" dirty="0"/>
              <a:t>E</a:t>
            </a:r>
            <a:r>
              <a:rPr lang="en-GB" altLang="tr-TR" dirty="0"/>
              <a:t>ach control signal </a:t>
            </a:r>
            <a:r>
              <a:rPr lang="tr-TR" altLang="tr-TR" dirty="0"/>
              <a:t>is </a:t>
            </a:r>
            <a:r>
              <a:rPr lang="tr-TR" altLang="tr-TR" dirty="0" err="1"/>
              <a:t>reprented</a:t>
            </a:r>
            <a:r>
              <a:rPr lang="tr-TR" altLang="tr-TR" dirty="0"/>
              <a:t> </a:t>
            </a:r>
            <a:r>
              <a:rPr lang="en-GB" altLang="tr-TR" dirty="0"/>
              <a:t>by a bit</a:t>
            </a:r>
          </a:p>
          <a:p>
            <a:pPr lvl="2"/>
            <a:r>
              <a:rPr lang="tr-TR" altLang="tr-TR" dirty="0" err="1"/>
              <a:t>which</a:t>
            </a:r>
            <a:r>
              <a:rPr lang="en-GB" altLang="tr-TR" dirty="0"/>
              <a:t> is </a:t>
            </a:r>
            <a:r>
              <a:rPr lang="tr-TR" altLang="tr-TR" dirty="0" err="1"/>
              <a:t>either</a:t>
            </a:r>
            <a:r>
              <a:rPr lang="tr-TR" altLang="tr-TR" dirty="0"/>
              <a:t> </a:t>
            </a:r>
            <a:r>
              <a:rPr lang="en-GB" altLang="tr-TR" dirty="0"/>
              <a:t>on or off</a:t>
            </a:r>
            <a:endParaRPr lang="tr-TR" altLang="tr-TR" dirty="0"/>
          </a:p>
          <a:p>
            <a:pPr lvl="1"/>
            <a:r>
              <a:rPr lang="tr-TR" altLang="tr-TR" dirty="0" smtClean="0">
                <a:solidFill>
                  <a:srgbClr val="FF0000"/>
                </a:solidFill>
              </a:rPr>
              <a:t>CU</a:t>
            </a:r>
            <a:r>
              <a:rPr lang="tr-TR" altLang="tr-TR" dirty="0" smtClean="0"/>
              <a:t> </a:t>
            </a:r>
            <a:r>
              <a:rPr lang="tr-TR" altLang="tr-TR" dirty="0" err="1"/>
              <a:t>have</a:t>
            </a:r>
            <a:r>
              <a:rPr lang="en-GB" altLang="tr-TR" dirty="0"/>
              <a:t> a </a:t>
            </a:r>
            <a:r>
              <a:rPr lang="en-GB" altLang="tr-TR" dirty="0">
                <a:solidFill>
                  <a:srgbClr val="0000CC"/>
                </a:solidFill>
              </a:rPr>
              <a:t>control word</a:t>
            </a:r>
            <a:r>
              <a:rPr lang="en-GB" altLang="tr-TR" dirty="0"/>
              <a:t> for each micro-operation</a:t>
            </a:r>
            <a:endParaRPr lang="tr-TR" altLang="tr-TR" dirty="0"/>
          </a:p>
          <a:p>
            <a:pPr lvl="1"/>
            <a:r>
              <a:rPr lang="tr-TR" altLang="tr-TR" dirty="0" smtClean="0">
                <a:solidFill>
                  <a:srgbClr val="FF0000"/>
                </a:solidFill>
              </a:rPr>
              <a:t>CU</a:t>
            </a:r>
            <a:r>
              <a:rPr lang="en-GB" altLang="tr-TR" dirty="0" smtClean="0"/>
              <a:t> </a:t>
            </a:r>
            <a:r>
              <a:rPr lang="tr-TR" altLang="tr-TR" dirty="0"/>
              <a:t>h</a:t>
            </a:r>
            <a:r>
              <a:rPr lang="en-GB" altLang="tr-TR" dirty="0" err="1"/>
              <a:t>ave</a:t>
            </a:r>
            <a:r>
              <a:rPr lang="en-GB" altLang="tr-TR" dirty="0"/>
              <a:t> a </a:t>
            </a:r>
            <a:r>
              <a:rPr lang="en-GB" altLang="tr-TR" dirty="0">
                <a:solidFill>
                  <a:srgbClr val="0000CC"/>
                </a:solidFill>
              </a:rPr>
              <a:t>sequence of control words</a:t>
            </a:r>
            <a:r>
              <a:rPr lang="en-GB" altLang="tr-TR" dirty="0"/>
              <a:t> for each machine code instruction</a:t>
            </a:r>
            <a:endParaRPr lang="tr-TR" altLang="tr-TR" dirty="0"/>
          </a:p>
          <a:p>
            <a:pPr lvl="1"/>
            <a:r>
              <a:rPr lang="tr-TR" altLang="tr-TR" dirty="0" smtClean="0">
                <a:solidFill>
                  <a:srgbClr val="FF0000"/>
                </a:solidFill>
              </a:rPr>
              <a:t>CU</a:t>
            </a:r>
            <a:r>
              <a:rPr lang="en-GB" altLang="tr-TR" dirty="0" smtClean="0"/>
              <a:t> </a:t>
            </a:r>
            <a:r>
              <a:rPr lang="tr-TR" altLang="tr-TR" dirty="0"/>
              <a:t>a</a:t>
            </a:r>
            <a:r>
              <a:rPr lang="en-GB" altLang="tr-TR" dirty="0" err="1"/>
              <a:t>dd</a:t>
            </a:r>
            <a:r>
              <a:rPr lang="tr-TR" altLang="tr-TR" dirty="0"/>
              <a:t>s</a:t>
            </a:r>
            <a:r>
              <a:rPr lang="en-GB" altLang="tr-TR" dirty="0"/>
              <a:t> an address to specify the next </a:t>
            </a:r>
            <a:r>
              <a:rPr lang="en-GB" altLang="tr-TR" dirty="0">
                <a:solidFill>
                  <a:srgbClr val="0000CC"/>
                </a:solidFill>
              </a:rPr>
              <a:t>micro-instruction</a:t>
            </a:r>
            <a:r>
              <a:rPr lang="en-GB" altLang="tr-TR" dirty="0"/>
              <a:t>, depending on conditions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12</a:t>
            </a:fld>
            <a:endParaRPr lang="en-US" alt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975"/>
            <a:ext cx="3832101" cy="510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42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6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6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6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6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6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6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6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6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6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6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6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6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6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6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6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6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6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6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97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Control Unit Organization</a:t>
            </a:r>
          </a:p>
        </p:txBody>
      </p:sp>
      <p:sp>
        <p:nvSpPr>
          <p:cNvPr id="157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Today’s large microprocessor</a:t>
            </a:r>
          </a:p>
          <a:p>
            <a:pPr lvl="1"/>
            <a:r>
              <a:rPr lang="en-GB" altLang="tr-TR" dirty="0"/>
              <a:t>Many instructions and associated register-level hardware</a:t>
            </a:r>
          </a:p>
          <a:p>
            <a:pPr lvl="1"/>
            <a:r>
              <a:rPr lang="en-GB" altLang="tr-TR" dirty="0"/>
              <a:t>Many control points to be manipulated</a:t>
            </a:r>
            <a:endParaRPr lang="tr-TR" altLang="tr-TR" dirty="0"/>
          </a:p>
          <a:p>
            <a:r>
              <a:rPr lang="en-GB" altLang="tr-TR" dirty="0" smtClean="0"/>
              <a:t>This </a:t>
            </a:r>
            <a:r>
              <a:rPr lang="en-GB" altLang="tr-TR" dirty="0"/>
              <a:t>results in </a:t>
            </a:r>
            <a:r>
              <a:rPr lang="en-GB" altLang="tr-TR" dirty="0">
                <a:solidFill>
                  <a:srgbClr val="0000CC"/>
                </a:solidFill>
              </a:rPr>
              <a:t>control memory</a:t>
            </a:r>
            <a:r>
              <a:rPr lang="en-GB" altLang="tr-TR" dirty="0"/>
              <a:t> that</a:t>
            </a:r>
          </a:p>
          <a:p>
            <a:pPr lvl="1"/>
            <a:r>
              <a:rPr lang="en-GB" altLang="tr-TR" dirty="0"/>
              <a:t>Contains a large number of words</a:t>
            </a:r>
          </a:p>
          <a:p>
            <a:pPr lvl="2"/>
            <a:r>
              <a:rPr lang="en-GB" altLang="tr-TR" dirty="0"/>
              <a:t>co</a:t>
            </a:r>
            <a:r>
              <a:rPr lang="tr-TR" altLang="tr-TR" dirty="0"/>
              <a:t>r</a:t>
            </a:r>
            <a:r>
              <a:rPr lang="en-GB" altLang="tr-TR" dirty="0"/>
              <a:t>responding to the number of instructions to be executed</a:t>
            </a:r>
          </a:p>
          <a:p>
            <a:pPr lvl="1"/>
            <a:r>
              <a:rPr lang="en-GB" altLang="tr-TR" dirty="0"/>
              <a:t>Has a wide word width </a:t>
            </a:r>
          </a:p>
          <a:p>
            <a:pPr lvl="2"/>
            <a:r>
              <a:rPr lang="en-GB" altLang="tr-TR" dirty="0"/>
              <a:t>Due to the large number of control points to be manipulated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591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7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7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7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7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7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7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7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7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7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7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7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7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7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7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7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7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1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600" dirty="0"/>
              <a:t>Micro-program Word Length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80920" cy="5471889"/>
          </a:xfrm>
        </p:spPr>
        <p:txBody>
          <a:bodyPr/>
          <a:lstStyle/>
          <a:p>
            <a:r>
              <a:rPr lang="en-GB" altLang="tr-TR" dirty="0"/>
              <a:t>Based on 3 factors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pPr lvl="1"/>
            <a:r>
              <a:rPr lang="en-GB" altLang="tr-TR" dirty="0"/>
              <a:t>Maximum number of simultaneous micro-operations supported</a:t>
            </a:r>
            <a:endParaRPr lang="tr-TR" altLang="tr-TR" dirty="0"/>
          </a:p>
          <a:p>
            <a:pPr lvl="1">
              <a:buFontTx/>
              <a:buNone/>
            </a:pPr>
            <a:endParaRPr lang="en-GB" altLang="tr-TR" dirty="0"/>
          </a:p>
          <a:p>
            <a:pPr lvl="1"/>
            <a:r>
              <a:rPr lang="en-GB" altLang="tr-TR" dirty="0"/>
              <a:t>The way control information is represented or encoded</a:t>
            </a:r>
            <a:endParaRPr lang="tr-TR" altLang="tr-TR" dirty="0"/>
          </a:p>
          <a:p>
            <a:pPr lvl="1">
              <a:buFontTx/>
              <a:buNone/>
            </a:pPr>
            <a:endParaRPr lang="en-GB" altLang="tr-TR" dirty="0"/>
          </a:p>
          <a:p>
            <a:pPr lvl="1"/>
            <a:r>
              <a:rPr lang="en-GB" altLang="tr-TR" dirty="0"/>
              <a:t>The way in which the next micro-instruction address is specified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0003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7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7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7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7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7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38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Micro-instruction Types</a:t>
            </a:r>
          </a:p>
        </p:txBody>
      </p:sp>
      <p:sp>
        <p:nvSpPr>
          <p:cNvPr id="157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91264" cy="5399882"/>
          </a:xfrm>
        </p:spPr>
        <p:txBody>
          <a:bodyPr/>
          <a:lstStyle/>
          <a:p>
            <a:r>
              <a:rPr lang="tr-TR" altLang="tr-TR" dirty="0">
                <a:solidFill>
                  <a:schemeClr val="accent1"/>
                </a:solidFill>
              </a:rPr>
              <a:t>V</a:t>
            </a:r>
            <a:r>
              <a:rPr lang="en-GB" altLang="tr-TR" dirty="0" err="1">
                <a:solidFill>
                  <a:schemeClr val="accent1"/>
                </a:solidFill>
              </a:rPr>
              <a:t>ertical</a:t>
            </a:r>
            <a:r>
              <a:rPr lang="en-GB" altLang="tr-TR" i="1" dirty="0">
                <a:solidFill>
                  <a:schemeClr val="accent1"/>
                </a:solidFill>
              </a:rPr>
              <a:t> </a:t>
            </a:r>
            <a:r>
              <a:rPr lang="en-GB" altLang="tr-TR" dirty="0"/>
              <a:t>micro-programming </a:t>
            </a:r>
            <a:endParaRPr lang="tr-TR" altLang="tr-TR" dirty="0"/>
          </a:p>
          <a:p>
            <a:pPr lvl="1"/>
            <a:r>
              <a:rPr lang="en-GB" altLang="tr-TR" dirty="0"/>
              <a:t>Each micro-instruction specifies single (or few) micro-operations to be performed</a:t>
            </a:r>
          </a:p>
          <a:p>
            <a:pPr lvl="1">
              <a:buFontTx/>
              <a:buNone/>
            </a:pPr>
            <a:endParaRPr lang="en-GB" altLang="tr-TR" dirty="0"/>
          </a:p>
          <a:p>
            <a:r>
              <a:rPr lang="tr-TR" altLang="tr-TR" dirty="0">
                <a:solidFill>
                  <a:schemeClr val="accent1"/>
                </a:solidFill>
              </a:rPr>
              <a:t>H</a:t>
            </a:r>
            <a:r>
              <a:rPr lang="en-GB" altLang="tr-TR" dirty="0" err="1">
                <a:solidFill>
                  <a:schemeClr val="accent1"/>
                </a:solidFill>
              </a:rPr>
              <a:t>orizontal</a:t>
            </a:r>
            <a:r>
              <a:rPr lang="en-GB" altLang="tr-TR" i="1" dirty="0">
                <a:solidFill>
                  <a:schemeClr val="accent1"/>
                </a:solidFill>
              </a:rPr>
              <a:t> </a:t>
            </a:r>
            <a:r>
              <a:rPr lang="en-GB" altLang="tr-TR" dirty="0"/>
              <a:t>micro-programming </a:t>
            </a:r>
            <a:endParaRPr lang="tr-TR" altLang="tr-TR" dirty="0"/>
          </a:p>
          <a:p>
            <a:pPr lvl="1"/>
            <a:r>
              <a:rPr lang="en-GB" altLang="tr-TR" dirty="0"/>
              <a:t>Each micro-instruction specifies many different micro-operations to be performed in parallel</a:t>
            </a:r>
          </a:p>
          <a:p>
            <a:pPr lvl="1">
              <a:buFontTx/>
              <a:buNone/>
            </a:pP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4383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7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7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7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7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7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7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59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Vertical Micro-programming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48225"/>
            <a:r>
              <a:rPr lang="en-GB" altLang="tr-TR" dirty="0"/>
              <a:t>Width is narrow</a:t>
            </a:r>
            <a:endParaRPr lang="tr-TR" altLang="tr-TR" dirty="0"/>
          </a:p>
          <a:p>
            <a:pPr marL="4848225"/>
            <a:r>
              <a:rPr lang="en-GB" altLang="tr-TR" dirty="0" smtClean="0">
                <a:solidFill>
                  <a:srgbClr val="0000CC"/>
                </a:solidFill>
              </a:rPr>
              <a:t>n</a:t>
            </a:r>
            <a:r>
              <a:rPr lang="en-GB" altLang="tr-TR" dirty="0" smtClean="0"/>
              <a:t> </a:t>
            </a:r>
            <a:r>
              <a:rPr lang="en-GB" altLang="tr-TR" dirty="0"/>
              <a:t>control signals encoded </a:t>
            </a:r>
            <a:r>
              <a:rPr lang="en-GB" altLang="tr-TR" dirty="0" smtClean="0"/>
              <a:t>into </a:t>
            </a:r>
            <a:r>
              <a:rPr lang="en-GB" altLang="tr-TR" dirty="0">
                <a:solidFill>
                  <a:srgbClr val="0000CC"/>
                </a:solidFill>
              </a:rPr>
              <a:t>log</a:t>
            </a:r>
            <a:r>
              <a:rPr lang="en-GB" altLang="tr-TR" baseline="-25000" dirty="0">
                <a:solidFill>
                  <a:srgbClr val="0000CC"/>
                </a:solidFill>
              </a:rPr>
              <a:t>2</a:t>
            </a:r>
            <a:r>
              <a:rPr lang="en-GB" altLang="tr-TR" dirty="0">
                <a:solidFill>
                  <a:srgbClr val="0000CC"/>
                </a:solidFill>
              </a:rPr>
              <a:t> n</a:t>
            </a:r>
            <a:r>
              <a:rPr lang="en-GB" altLang="tr-TR" dirty="0"/>
              <a:t> </a:t>
            </a:r>
            <a:r>
              <a:rPr lang="en-GB" altLang="tr-TR" dirty="0" smtClean="0"/>
              <a:t>bits</a:t>
            </a:r>
            <a:endParaRPr lang="en-GB" altLang="tr-TR" dirty="0"/>
          </a:p>
          <a:p>
            <a:pPr marL="4848225"/>
            <a:r>
              <a:rPr lang="en-GB" altLang="tr-TR" dirty="0"/>
              <a:t>Limited ability to express </a:t>
            </a:r>
            <a:r>
              <a:rPr lang="en-GB" altLang="tr-TR" dirty="0" smtClean="0"/>
              <a:t>parallelism</a:t>
            </a:r>
            <a:endParaRPr lang="tr-TR" altLang="tr-TR" dirty="0"/>
          </a:p>
          <a:p>
            <a:r>
              <a:rPr lang="en-GB" altLang="tr-TR" dirty="0" smtClean="0"/>
              <a:t>Considerable </a:t>
            </a:r>
            <a:r>
              <a:rPr lang="en-GB" altLang="tr-TR" dirty="0"/>
              <a:t>encoding of control information requires external memory word decoder to identify the exact control line being manipulated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1540" y="1340768"/>
            <a:ext cx="4516437" cy="239871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5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Horizontal Micro-programming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3588544"/>
            <a:ext cx="8316924" cy="2936081"/>
          </a:xfrm>
        </p:spPr>
        <p:txBody>
          <a:bodyPr/>
          <a:lstStyle/>
          <a:p>
            <a:pPr lvl="0"/>
            <a:r>
              <a:rPr lang="en-GB" altLang="tr-TR" sz="2400" dirty="0">
                <a:solidFill>
                  <a:srgbClr val="000000"/>
                </a:solidFill>
              </a:rPr>
              <a:t>Wide memory word</a:t>
            </a:r>
            <a:r>
              <a:rPr lang="tr-TR" altLang="tr-TR" sz="2400" dirty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tr-TR" altLang="tr-TR" sz="2000" dirty="0"/>
              <a:t>1 bit </a:t>
            </a:r>
            <a:r>
              <a:rPr lang="tr-TR" altLang="tr-TR" sz="2000" dirty="0" err="1"/>
              <a:t>for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each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internal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processor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control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line</a:t>
            </a:r>
            <a:endParaRPr lang="tr-TR" altLang="tr-TR" sz="2000" dirty="0"/>
          </a:p>
          <a:p>
            <a:pPr lvl="1"/>
            <a:r>
              <a:rPr lang="tr-TR" altLang="tr-TR" sz="2000" dirty="0"/>
              <a:t>1 bit </a:t>
            </a:r>
            <a:r>
              <a:rPr lang="tr-TR" altLang="tr-TR" sz="2000" dirty="0" err="1"/>
              <a:t>for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each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system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control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line</a:t>
            </a:r>
            <a:endParaRPr lang="tr-TR" altLang="tr-TR" sz="2000" dirty="0"/>
          </a:p>
          <a:p>
            <a:pPr lvl="1"/>
            <a:r>
              <a:rPr lang="tr-TR" altLang="tr-TR" sz="2000" dirty="0" err="1"/>
              <a:t>Condition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field</a:t>
            </a:r>
            <a:endParaRPr lang="tr-TR" altLang="tr-TR" sz="2000" dirty="0"/>
          </a:p>
          <a:p>
            <a:pPr lvl="1"/>
            <a:r>
              <a:rPr lang="tr-TR" altLang="tr-TR" sz="2000" dirty="0" err="1"/>
              <a:t>Addres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field</a:t>
            </a:r>
            <a:endParaRPr lang="en-GB" altLang="tr-TR" sz="2000" dirty="0"/>
          </a:p>
          <a:p>
            <a:pPr lvl="0"/>
            <a:r>
              <a:rPr lang="en-GB" altLang="tr-TR" sz="2400" dirty="0">
                <a:solidFill>
                  <a:srgbClr val="000000"/>
                </a:solidFill>
              </a:rPr>
              <a:t>High degree of parallel operations possible</a:t>
            </a:r>
          </a:p>
          <a:p>
            <a:pPr lvl="0"/>
            <a:r>
              <a:rPr lang="en-GB" altLang="tr-TR" sz="2400" dirty="0">
                <a:solidFill>
                  <a:srgbClr val="000000"/>
                </a:solidFill>
              </a:rPr>
              <a:t>Little encoding of control </a:t>
            </a:r>
            <a:r>
              <a:rPr lang="en-GB" altLang="tr-TR" sz="2400" dirty="0" smtClean="0">
                <a:solidFill>
                  <a:srgbClr val="000000"/>
                </a:solidFill>
              </a:rPr>
              <a:t>information</a:t>
            </a:r>
            <a:endParaRPr lang="en-GB" altLang="tr-TR" sz="24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124744"/>
            <a:ext cx="6769100" cy="24638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85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Organization </a:t>
            </a:r>
            <a:r>
              <a:rPr lang="en-GB" altLang="tr-TR" dirty="0" smtClean="0"/>
              <a:t>of</a:t>
            </a:r>
            <a:r>
              <a:rPr lang="tr-TR" altLang="tr-TR" dirty="0" smtClean="0"/>
              <a:t> </a:t>
            </a:r>
            <a:r>
              <a:rPr lang="en-GB" altLang="tr-TR" dirty="0" smtClean="0"/>
              <a:t>Control </a:t>
            </a:r>
            <a:r>
              <a:rPr lang="en-GB" altLang="tr-TR" dirty="0"/>
              <a:t>Memory</a:t>
            </a:r>
          </a:p>
        </p:txBody>
      </p:sp>
      <p:pic>
        <p:nvPicPr>
          <p:cNvPr id="1582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92703"/>
            <a:ext cx="4032448" cy="5431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2084" name="Picture 4"/>
          <p:cNvPicPr>
            <a:picLocks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988840"/>
            <a:ext cx="3529013" cy="340836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2311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Control Unit Function</a:t>
            </a:r>
          </a:p>
        </p:txBody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008" y="1066800"/>
            <a:ext cx="4104456" cy="5457825"/>
          </a:xfrm>
        </p:spPr>
        <p:txBody>
          <a:bodyPr/>
          <a:lstStyle/>
          <a:p>
            <a:r>
              <a:rPr lang="en-GB" altLang="tr-TR" sz="2000" dirty="0"/>
              <a:t>Sequence </a:t>
            </a:r>
            <a:r>
              <a:rPr lang="en-GB" altLang="tr-TR" sz="2000" dirty="0" err="1"/>
              <a:t>logi</a:t>
            </a:r>
            <a:r>
              <a:rPr lang="tr-TR" altLang="tr-TR" sz="2000" dirty="0"/>
              <a:t>c</a:t>
            </a:r>
            <a:r>
              <a:rPr lang="en-GB" altLang="tr-TR" sz="2000" dirty="0"/>
              <a:t> unit issues read command</a:t>
            </a:r>
          </a:p>
          <a:p>
            <a:endParaRPr lang="en-GB" altLang="tr-TR" sz="2000" dirty="0"/>
          </a:p>
          <a:p>
            <a:r>
              <a:rPr lang="en-GB" altLang="tr-TR" sz="2000" dirty="0"/>
              <a:t>Word specified in control address register is read into control buffer register</a:t>
            </a:r>
          </a:p>
          <a:p>
            <a:endParaRPr lang="en-GB" altLang="tr-TR" sz="2000" dirty="0"/>
          </a:p>
          <a:p>
            <a:r>
              <a:rPr lang="en-GB" altLang="tr-TR" sz="2000" dirty="0"/>
              <a:t>Control buffer register contents generates control signals and next address information</a:t>
            </a:r>
          </a:p>
          <a:p>
            <a:endParaRPr lang="en-GB" altLang="tr-TR" sz="2000" dirty="0"/>
          </a:p>
          <a:p>
            <a:r>
              <a:rPr lang="en-GB" altLang="tr-TR" sz="2000" dirty="0"/>
              <a:t>Sequence </a:t>
            </a:r>
            <a:r>
              <a:rPr lang="en-GB" altLang="tr-TR" sz="2000" dirty="0" err="1"/>
              <a:t>logi</a:t>
            </a:r>
            <a:r>
              <a:rPr lang="tr-TR" altLang="tr-TR" sz="2000" dirty="0"/>
              <a:t>c</a:t>
            </a:r>
            <a:r>
              <a:rPr lang="en-GB" altLang="tr-TR" sz="2000" dirty="0"/>
              <a:t> loads new address into control buffer register based on next address information from control buffer register and ALU flags</a:t>
            </a:r>
          </a:p>
        </p:txBody>
      </p:sp>
      <p:pic>
        <p:nvPicPr>
          <p:cNvPr id="16558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04" y="1196752"/>
            <a:ext cx="4261977" cy="510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5298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5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5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5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5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5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5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5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5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5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Computer Architecture</a:t>
            </a:r>
            <a:endParaRPr lang="tr-TR" altLang="tr-TR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tr-TR" sz="6000" dirty="0">
                <a:solidFill>
                  <a:srgbClr val="FF0000"/>
                </a:solidFill>
              </a:rPr>
              <a:t>Micro-Programmed Control</a:t>
            </a:r>
            <a:endParaRPr lang="tr-TR" altLang="tr-TR" sz="6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Next Address Decision</a:t>
            </a:r>
          </a:p>
        </p:txBody>
      </p:sp>
      <p:sp>
        <p:nvSpPr>
          <p:cNvPr id="158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r>
              <a:rPr lang="en-GB" altLang="tr-TR" dirty="0"/>
              <a:t>Depending on ALU flags and control buffer register</a:t>
            </a:r>
          </a:p>
          <a:p>
            <a:pPr lvl="1"/>
            <a:r>
              <a:rPr lang="en-GB" altLang="tr-TR" dirty="0"/>
              <a:t>Get next instruction</a:t>
            </a:r>
          </a:p>
          <a:p>
            <a:pPr lvl="2"/>
            <a:r>
              <a:rPr lang="en-GB" altLang="tr-TR" dirty="0"/>
              <a:t>Add 1 to control address register</a:t>
            </a:r>
          </a:p>
          <a:p>
            <a:pPr lvl="1"/>
            <a:r>
              <a:rPr lang="en-GB" altLang="tr-TR" dirty="0"/>
              <a:t>Jump to new routine based on jump microinstruction</a:t>
            </a:r>
          </a:p>
          <a:p>
            <a:pPr lvl="2"/>
            <a:r>
              <a:rPr lang="en-GB" altLang="tr-TR" dirty="0"/>
              <a:t>Load address field of control buffer register into control address register</a:t>
            </a:r>
          </a:p>
          <a:p>
            <a:pPr lvl="1"/>
            <a:r>
              <a:rPr lang="en-GB" altLang="tr-TR" dirty="0"/>
              <a:t>Jump to machine instruction routine</a:t>
            </a:r>
          </a:p>
          <a:p>
            <a:pPr lvl="2"/>
            <a:r>
              <a:rPr lang="en-GB" altLang="tr-TR" dirty="0"/>
              <a:t>Load control address register based on opcode in IR</a:t>
            </a:r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162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8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8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8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8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8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8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8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8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8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8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8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8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8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8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8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8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8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8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8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82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P</a:t>
            </a:r>
            <a:r>
              <a:rPr lang="en-GB" altLang="tr-TR" dirty="0" err="1" smtClean="0"/>
              <a:t>ros</a:t>
            </a:r>
            <a:r>
              <a:rPr lang="en-GB" altLang="tr-TR" dirty="0" smtClean="0"/>
              <a:t> </a:t>
            </a:r>
            <a:r>
              <a:rPr lang="en-GB" altLang="tr-TR" dirty="0"/>
              <a:t>and </a:t>
            </a:r>
            <a:r>
              <a:rPr lang="tr-TR" altLang="tr-TR" dirty="0" smtClean="0"/>
              <a:t>C</a:t>
            </a:r>
            <a:r>
              <a:rPr lang="en-GB" altLang="tr-TR" dirty="0" err="1" smtClean="0"/>
              <a:t>ons</a:t>
            </a:r>
            <a:endParaRPr lang="en-GB" altLang="tr-TR" dirty="0"/>
          </a:p>
        </p:txBody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8208963" cy="5661025"/>
          </a:xfrm>
          <a:noFill/>
          <a:ln/>
        </p:spPr>
        <p:txBody>
          <a:bodyPr/>
          <a:lstStyle/>
          <a:p>
            <a:r>
              <a:rPr lang="en-GB" altLang="tr-TR" dirty="0"/>
              <a:t>Advantages of Microprogramming</a:t>
            </a:r>
            <a:endParaRPr lang="tr-TR" altLang="tr-TR" dirty="0"/>
          </a:p>
          <a:p>
            <a:pPr lvl="1"/>
            <a:r>
              <a:rPr lang="en-GB" altLang="tr-TR" dirty="0"/>
              <a:t>Simplifies design of control unit</a:t>
            </a:r>
          </a:p>
          <a:p>
            <a:pPr lvl="2"/>
            <a:r>
              <a:rPr lang="en-GB" altLang="tr-TR" dirty="0"/>
              <a:t>Cheaper</a:t>
            </a:r>
          </a:p>
          <a:p>
            <a:pPr lvl="2"/>
            <a:r>
              <a:rPr lang="en-GB" altLang="tr-TR" dirty="0"/>
              <a:t>Less error-prone</a:t>
            </a:r>
            <a:endParaRPr lang="tr-TR" altLang="tr-TR" dirty="0"/>
          </a:p>
          <a:p>
            <a:endParaRPr lang="tr-TR" altLang="tr-TR" dirty="0" smtClean="0"/>
          </a:p>
          <a:p>
            <a:r>
              <a:rPr lang="en-GB" altLang="tr-TR" dirty="0" smtClean="0"/>
              <a:t>Disadvantages </a:t>
            </a:r>
            <a:r>
              <a:rPr lang="en-GB" altLang="tr-TR" dirty="0"/>
              <a:t>of Microprogramming</a:t>
            </a:r>
            <a:endParaRPr lang="tr-TR" altLang="tr-TR" dirty="0"/>
          </a:p>
          <a:p>
            <a:pPr lvl="1"/>
            <a:r>
              <a:rPr lang="en-GB" altLang="tr-TR" dirty="0"/>
              <a:t>Slower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5516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5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5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5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5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5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5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5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5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5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5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5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5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5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5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37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200" dirty="0"/>
              <a:t>Tasks Done By Microprogrammed Control Unit</a:t>
            </a:r>
          </a:p>
        </p:txBody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dirty="0"/>
              <a:t>Microinstruction sequencing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tr-TR" altLang="tr-TR" dirty="0" err="1"/>
              <a:t>Get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next</a:t>
            </a:r>
            <a:r>
              <a:rPr lang="tr-TR" altLang="tr-TR" dirty="0"/>
              <a:t> </a:t>
            </a:r>
            <a:r>
              <a:rPr lang="tr-TR" altLang="tr-TR" dirty="0" err="1"/>
              <a:t>microinstruction</a:t>
            </a:r>
            <a:r>
              <a:rPr lang="tr-TR" altLang="tr-TR" dirty="0"/>
              <a:t> </a:t>
            </a:r>
            <a:r>
              <a:rPr lang="tr-TR" altLang="tr-TR" dirty="0" err="1"/>
              <a:t>from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memory</a:t>
            </a:r>
            <a:endParaRPr lang="en-GB" altLang="tr-TR" dirty="0"/>
          </a:p>
          <a:p>
            <a:pPr>
              <a:lnSpc>
                <a:spcPct val="90000"/>
              </a:lnSpc>
            </a:pPr>
            <a:r>
              <a:rPr lang="en-GB" altLang="tr-TR" dirty="0" smtClean="0"/>
              <a:t>Microinstruction </a:t>
            </a:r>
            <a:r>
              <a:rPr lang="en-GB" altLang="tr-TR" dirty="0"/>
              <a:t>execution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tr-TR" altLang="tr-TR" dirty="0" err="1"/>
              <a:t>Generate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signals</a:t>
            </a:r>
            <a:r>
              <a:rPr lang="tr-TR" altLang="tr-TR" dirty="0"/>
              <a:t> </a:t>
            </a:r>
            <a:r>
              <a:rPr lang="tr-TR" altLang="tr-TR" dirty="0" err="1"/>
              <a:t>needed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execute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microinstruction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 err="1" smtClean="0"/>
              <a:t>In</a:t>
            </a:r>
            <a:r>
              <a:rPr lang="tr-TR" altLang="tr-TR" dirty="0" smtClean="0"/>
              <a:t> </a:t>
            </a:r>
            <a:r>
              <a:rPr lang="tr-TR" altLang="tr-TR" dirty="0" err="1"/>
              <a:t>designing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unit</a:t>
            </a:r>
            <a:r>
              <a:rPr lang="tr-TR" altLang="tr-TR" dirty="0"/>
              <a:t>, </a:t>
            </a:r>
            <a:r>
              <a:rPr lang="tr-TR" altLang="tr-TR" dirty="0" err="1"/>
              <a:t>these</a:t>
            </a:r>
            <a:r>
              <a:rPr lang="tr-TR" altLang="tr-TR" dirty="0"/>
              <a:t> </a:t>
            </a:r>
            <a:r>
              <a:rPr lang="tr-TR" altLang="tr-TR" dirty="0" err="1"/>
              <a:t>tasks</a:t>
            </a:r>
            <a:r>
              <a:rPr lang="tr-TR" altLang="tr-TR" dirty="0"/>
              <a:t> m</a:t>
            </a:r>
            <a:r>
              <a:rPr lang="en-GB" altLang="tr-TR" dirty="0" err="1"/>
              <a:t>ust</a:t>
            </a:r>
            <a:r>
              <a:rPr lang="en-GB" altLang="tr-TR" dirty="0"/>
              <a:t> </a:t>
            </a:r>
            <a:r>
              <a:rPr lang="tr-TR" altLang="tr-TR" dirty="0"/>
              <a:t>be </a:t>
            </a:r>
            <a:r>
              <a:rPr lang="en-GB" altLang="tr-TR" dirty="0"/>
              <a:t>consider</a:t>
            </a:r>
            <a:r>
              <a:rPr lang="tr-TR" altLang="tr-TR" dirty="0" err="1"/>
              <a:t>ed</a:t>
            </a:r>
            <a:r>
              <a:rPr lang="en-GB" altLang="tr-TR" dirty="0"/>
              <a:t> together</a:t>
            </a:r>
            <a:r>
              <a:rPr lang="tr-TR" altLang="tr-TR" dirty="0"/>
              <a:t>, </a:t>
            </a:r>
          </a:p>
          <a:p>
            <a:pPr lvl="1">
              <a:lnSpc>
                <a:spcPct val="90000"/>
              </a:lnSpc>
            </a:pPr>
            <a:r>
              <a:rPr lang="tr-TR" altLang="tr-TR" dirty="0" err="1"/>
              <a:t>because</a:t>
            </a:r>
            <a:r>
              <a:rPr lang="tr-TR" altLang="tr-TR" dirty="0"/>
              <a:t> </a:t>
            </a:r>
            <a:r>
              <a:rPr lang="tr-TR" altLang="tr-TR" dirty="0" err="1"/>
              <a:t>both</a:t>
            </a:r>
            <a:r>
              <a:rPr lang="tr-TR" altLang="tr-TR" dirty="0"/>
              <a:t> </a:t>
            </a:r>
            <a:r>
              <a:rPr lang="tr-TR" altLang="tr-TR" dirty="0" err="1"/>
              <a:t>affect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format of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microinstruction</a:t>
            </a:r>
            <a:r>
              <a:rPr lang="tr-TR" altLang="tr-TR" dirty="0"/>
              <a:t> </a:t>
            </a:r>
          </a:p>
          <a:p>
            <a:pPr lvl="1">
              <a:lnSpc>
                <a:spcPct val="90000"/>
              </a:lnSpc>
            </a:pP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timing</a:t>
            </a:r>
            <a:r>
              <a:rPr lang="tr-TR" altLang="tr-TR" dirty="0"/>
              <a:t> of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unit</a:t>
            </a: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3064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9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9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9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9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9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9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9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9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9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9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9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9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9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9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9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9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9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9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9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9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23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Sequencing Techniques</a:t>
            </a:r>
          </a:p>
        </p:txBody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 err="1"/>
              <a:t>Generation</a:t>
            </a:r>
            <a:r>
              <a:rPr lang="tr-TR" altLang="tr-TR" dirty="0"/>
              <a:t> of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r>
              <a:rPr lang="tr-TR" altLang="tr-TR" dirty="0"/>
              <a:t> </a:t>
            </a:r>
            <a:r>
              <a:rPr lang="tr-TR" altLang="tr-TR" dirty="0" err="1"/>
              <a:t>memory</a:t>
            </a:r>
            <a:r>
              <a:rPr lang="tr-TR" altLang="tr-TR" dirty="0"/>
              <a:t> </a:t>
            </a:r>
            <a:r>
              <a:rPr lang="tr-TR" altLang="tr-TR" dirty="0" err="1"/>
              <a:t>addres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next</a:t>
            </a:r>
            <a:r>
              <a:rPr lang="tr-TR" altLang="tr-TR" dirty="0"/>
              <a:t> </a:t>
            </a:r>
            <a:r>
              <a:rPr lang="tr-TR" altLang="tr-TR" dirty="0" err="1"/>
              <a:t>instruction</a:t>
            </a:r>
            <a:r>
              <a:rPr lang="tr-TR" altLang="tr-TR" dirty="0"/>
              <a:t> is b</a:t>
            </a:r>
            <a:r>
              <a:rPr lang="en-GB" altLang="tr-TR" dirty="0" err="1"/>
              <a:t>ased</a:t>
            </a:r>
            <a:r>
              <a:rPr lang="en-GB" altLang="tr-TR" dirty="0"/>
              <a:t> on</a:t>
            </a:r>
            <a:r>
              <a:rPr lang="tr-TR" altLang="tr-TR" dirty="0"/>
              <a:t>...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current microinstruction, 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en-GB" altLang="tr-TR" dirty="0"/>
              <a:t>condition flags, </a:t>
            </a:r>
            <a:r>
              <a:rPr lang="tr-TR" altLang="tr-TR" dirty="0" err="1"/>
              <a:t>and</a:t>
            </a:r>
            <a:endParaRPr lang="tr-TR" altLang="tr-TR" dirty="0"/>
          </a:p>
          <a:p>
            <a:pPr lvl="1">
              <a:lnSpc>
                <a:spcPct val="90000"/>
              </a:lnSpc>
            </a:pPr>
            <a:r>
              <a:rPr lang="en-GB" altLang="tr-TR" dirty="0"/>
              <a:t>contents of IR, 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 </a:t>
            </a:r>
            <a:r>
              <a:rPr lang="tr-TR" altLang="tr-TR" dirty="0" err="1"/>
              <a:t>number</a:t>
            </a:r>
            <a:r>
              <a:rPr lang="tr-TR" altLang="tr-TR" dirty="0"/>
              <a:t> of </a:t>
            </a:r>
            <a:r>
              <a:rPr lang="tr-TR" altLang="tr-TR" dirty="0" err="1"/>
              <a:t>categories</a:t>
            </a:r>
            <a:r>
              <a:rPr lang="tr-TR" altLang="tr-TR" dirty="0"/>
              <a:t> </a:t>
            </a:r>
            <a:r>
              <a:rPr lang="tr-TR" altLang="tr-TR" dirty="0" err="1"/>
              <a:t>exist</a:t>
            </a:r>
            <a:r>
              <a:rPr lang="tr-TR" altLang="tr-TR" dirty="0"/>
              <a:t>. </a:t>
            </a:r>
            <a:endParaRPr lang="en-GB" altLang="tr-TR" dirty="0"/>
          </a:p>
          <a:p>
            <a:pPr>
              <a:lnSpc>
                <a:spcPct val="90000"/>
              </a:lnSpc>
            </a:pPr>
            <a:r>
              <a:rPr lang="tr-TR" altLang="tr-TR" dirty="0" err="1"/>
              <a:t>These</a:t>
            </a:r>
            <a:r>
              <a:rPr lang="tr-TR" altLang="tr-TR" dirty="0"/>
              <a:t> </a:t>
            </a:r>
            <a:r>
              <a:rPr lang="tr-TR" altLang="tr-TR" dirty="0" err="1"/>
              <a:t>categories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b</a:t>
            </a:r>
            <a:r>
              <a:rPr lang="en-GB" altLang="tr-TR" dirty="0" err="1"/>
              <a:t>ased</a:t>
            </a:r>
            <a:r>
              <a:rPr lang="en-GB" altLang="tr-TR" dirty="0"/>
              <a:t> on</a:t>
            </a:r>
            <a:r>
              <a:rPr lang="tr-TR" altLang="tr-TR" dirty="0"/>
              <a:t>...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format of address information</a:t>
            </a:r>
            <a:r>
              <a:rPr lang="tr-TR" altLang="tr-TR" dirty="0"/>
              <a:t>:</a:t>
            </a:r>
            <a:endParaRPr lang="en-GB" altLang="tr-TR" dirty="0"/>
          </a:p>
          <a:p>
            <a:pPr lvl="2">
              <a:lnSpc>
                <a:spcPct val="90000"/>
              </a:lnSpc>
            </a:pPr>
            <a:r>
              <a:rPr lang="en-GB" altLang="tr-TR" dirty="0"/>
              <a:t>Two address fields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Single address field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Variable format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7725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9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9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9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9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9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9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9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9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9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9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9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9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9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9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9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9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9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9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9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9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9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9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9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9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9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9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9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9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9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43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200" dirty="0"/>
              <a:t>Branch Control Logic: </a:t>
            </a:r>
            <a:r>
              <a:rPr lang="en-GB" altLang="tr-TR" sz="3200" dirty="0" smtClean="0"/>
              <a:t>Two </a:t>
            </a:r>
            <a:r>
              <a:rPr lang="en-GB" altLang="tr-TR" sz="3200" dirty="0"/>
              <a:t>Address Fields</a:t>
            </a:r>
          </a:p>
        </p:txBody>
      </p:sp>
      <p:pic>
        <p:nvPicPr>
          <p:cNvPr id="15964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513"/>
            <a:ext cx="3226135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6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51920" y="1052512"/>
            <a:ext cx="4825181" cy="54721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 dirty="0"/>
              <a:t>A </a:t>
            </a:r>
            <a:r>
              <a:rPr lang="tr-TR" altLang="tr-TR" sz="2000" dirty="0" err="1"/>
              <a:t>multiplexer</a:t>
            </a:r>
            <a:r>
              <a:rPr lang="tr-TR" altLang="tr-TR" sz="2000" dirty="0"/>
              <a:t> (</a:t>
            </a:r>
            <a:r>
              <a:rPr lang="tr-TR" altLang="tr-TR" sz="2000" dirty="0">
                <a:solidFill>
                  <a:srgbClr val="0000CC"/>
                </a:solidFill>
              </a:rPr>
              <a:t>MUX</a:t>
            </a:r>
            <a:r>
              <a:rPr lang="tr-TR" altLang="tr-TR" sz="2000" dirty="0"/>
              <a:t>) ...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serves</a:t>
            </a:r>
            <a:r>
              <a:rPr lang="tr-TR" altLang="tr-TR" sz="1800" dirty="0"/>
              <a:t> as a </a:t>
            </a:r>
            <a:r>
              <a:rPr lang="tr-TR" altLang="tr-TR" sz="1800" dirty="0" err="1"/>
              <a:t>destination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for</a:t>
            </a:r>
            <a:r>
              <a:rPr lang="tr-TR" altLang="tr-TR" sz="1800" dirty="0"/>
              <a:t>.. </a:t>
            </a:r>
          </a:p>
          <a:p>
            <a:pPr lvl="2">
              <a:lnSpc>
                <a:spcPct val="90000"/>
              </a:lnSpc>
            </a:pPr>
            <a:r>
              <a:rPr lang="tr-TR" altLang="tr-TR" sz="1600" dirty="0" err="1"/>
              <a:t>both</a:t>
            </a:r>
            <a:r>
              <a:rPr lang="tr-TR" altLang="tr-TR" sz="1600" dirty="0"/>
              <a:t> </a:t>
            </a:r>
            <a:r>
              <a:rPr lang="tr-TR" altLang="tr-TR" sz="1600" dirty="0" err="1"/>
              <a:t>address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fields</a:t>
            </a:r>
            <a:r>
              <a:rPr lang="tr-TR" altLang="tr-TR" sz="1600" dirty="0"/>
              <a:t>,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</a:t>
            </a:r>
            <a:r>
              <a:rPr lang="en-GB" altLang="tr-TR" sz="1600" dirty="0"/>
              <a:t> </a:t>
            </a:r>
            <a:endParaRPr lang="tr-TR" altLang="tr-TR" sz="1600" dirty="0"/>
          </a:p>
          <a:p>
            <a:pPr lvl="2">
              <a:lnSpc>
                <a:spcPct val="90000"/>
              </a:lnSpc>
            </a:pPr>
            <a:r>
              <a:rPr lang="tr-TR" altLang="tr-TR" sz="1600" dirty="0">
                <a:solidFill>
                  <a:srgbClr val="0000CC"/>
                </a:solidFill>
              </a:rPr>
              <a:t>IR</a:t>
            </a:r>
          </a:p>
          <a:p>
            <a:pPr>
              <a:lnSpc>
                <a:spcPct val="90000"/>
              </a:lnSpc>
            </a:pPr>
            <a:r>
              <a:rPr lang="tr-TR" altLang="tr-TR" sz="2000" dirty="0" err="1"/>
              <a:t>Based</a:t>
            </a:r>
            <a:r>
              <a:rPr lang="tr-TR" altLang="tr-TR" sz="2000" dirty="0"/>
              <a:t> on an </a:t>
            </a:r>
            <a:r>
              <a:rPr lang="tr-TR" altLang="tr-TR" sz="2000" dirty="0" err="1"/>
              <a:t>address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selection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input</a:t>
            </a:r>
            <a:r>
              <a:rPr lang="tr-TR" altLang="tr-TR" sz="2000" dirty="0"/>
              <a:t>, </a:t>
            </a:r>
            <a:r>
              <a:rPr lang="tr-TR" altLang="tr-TR" sz="2000" dirty="0">
                <a:solidFill>
                  <a:srgbClr val="0000CC"/>
                </a:solidFill>
              </a:rPr>
              <a:t>MUX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transmits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either</a:t>
            </a:r>
            <a:r>
              <a:rPr lang="tr-TR" altLang="tr-TR" sz="2000" dirty="0"/>
              <a:t>...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the</a:t>
            </a:r>
            <a:r>
              <a:rPr lang="tr-TR" altLang="tr-TR" sz="1800" dirty="0"/>
              <a:t> op-</a:t>
            </a:r>
            <a:r>
              <a:rPr lang="tr-TR" altLang="tr-TR" sz="1800" dirty="0" err="1"/>
              <a:t>code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or</a:t>
            </a:r>
            <a:r>
              <a:rPr lang="tr-TR" altLang="tr-TR" sz="1800" dirty="0"/>
              <a:t> 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one</a:t>
            </a:r>
            <a:r>
              <a:rPr lang="tr-TR" altLang="tr-TR" sz="1800" dirty="0"/>
              <a:t> of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two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addresses</a:t>
            </a:r>
            <a:r>
              <a:rPr lang="tr-TR" altLang="tr-TR" sz="1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000" dirty="0"/>
              <a:t>	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>
                <a:solidFill>
                  <a:srgbClr val="0000CC"/>
                </a:solidFill>
              </a:rPr>
              <a:t>CAR</a:t>
            </a:r>
          </a:p>
          <a:p>
            <a:pPr>
              <a:lnSpc>
                <a:spcPct val="90000"/>
              </a:lnSpc>
            </a:pPr>
            <a:r>
              <a:rPr lang="tr-TR" altLang="tr-TR" sz="2000" dirty="0">
                <a:solidFill>
                  <a:srgbClr val="0000CC"/>
                </a:solidFill>
              </a:rPr>
              <a:t>CAR</a:t>
            </a:r>
            <a:r>
              <a:rPr lang="tr-TR" altLang="tr-TR" sz="2000" dirty="0"/>
              <a:t> is </a:t>
            </a:r>
            <a:r>
              <a:rPr lang="tr-TR" altLang="tr-TR" sz="2000" dirty="0" err="1"/>
              <a:t>subsequently</a:t>
            </a:r>
            <a:r>
              <a:rPr lang="tr-TR" altLang="tr-TR" sz="2000" dirty="0"/>
              <a:t> </a:t>
            </a:r>
            <a:r>
              <a:rPr lang="tr-TR" altLang="tr-TR" sz="2000" dirty="0" err="1"/>
              <a:t>decoded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produce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next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microinstruction</a:t>
            </a:r>
            <a:r>
              <a:rPr lang="tr-TR" altLang="tr-TR" sz="2000" dirty="0"/>
              <a:t>  </a:t>
            </a:r>
            <a:r>
              <a:rPr lang="tr-TR" altLang="tr-TR" sz="2000" dirty="0" err="1"/>
              <a:t>address</a:t>
            </a:r>
            <a:r>
              <a:rPr lang="tr-TR" altLang="tr-TR" sz="2000" dirty="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address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selection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signals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are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provided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by</a:t>
            </a:r>
            <a:r>
              <a:rPr lang="tr-TR" altLang="tr-TR" sz="2000" dirty="0"/>
              <a:t> a </a:t>
            </a:r>
            <a:r>
              <a:rPr lang="tr-TR" altLang="tr-TR" sz="2000" dirty="0" err="1"/>
              <a:t>branch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logic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module</a:t>
            </a:r>
            <a:r>
              <a:rPr lang="tr-TR" altLang="tr-TR" sz="2000" dirty="0"/>
              <a:t>, 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whose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input</a:t>
            </a:r>
            <a:r>
              <a:rPr lang="tr-TR" altLang="tr-TR" sz="1800" dirty="0"/>
              <a:t> </a:t>
            </a:r>
            <a:r>
              <a:rPr lang="tr-TR" altLang="tr-TR" sz="1800" dirty="0" err="1"/>
              <a:t>consists</a:t>
            </a:r>
            <a:r>
              <a:rPr lang="tr-TR" altLang="tr-TR" sz="1800" dirty="0"/>
              <a:t> of ...</a:t>
            </a:r>
          </a:p>
          <a:p>
            <a:pPr lvl="2">
              <a:lnSpc>
                <a:spcPct val="90000"/>
              </a:lnSpc>
            </a:pPr>
            <a:r>
              <a:rPr lang="tr-TR" altLang="tr-TR" sz="1600" dirty="0">
                <a:solidFill>
                  <a:srgbClr val="0000CC"/>
                </a:solidFill>
              </a:rPr>
              <a:t>CU</a:t>
            </a:r>
            <a:r>
              <a:rPr lang="tr-TR" altLang="tr-TR" sz="1600" dirty="0"/>
              <a:t> </a:t>
            </a:r>
            <a:r>
              <a:rPr lang="tr-TR" altLang="tr-TR" sz="1600" dirty="0" err="1"/>
              <a:t>flags</a:t>
            </a:r>
            <a:r>
              <a:rPr lang="tr-TR" altLang="tr-TR" sz="1600" dirty="0"/>
              <a:t>,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</a:t>
            </a:r>
          </a:p>
          <a:p>
            <a:pPr lvl="2">
              <a:lnSpc>
                <a:spcPct val="90000"/>
              </a:lnSpc>
            </a:pPr>
            <a:r>
              <a:rPr lang="tr-TR" altLang="tr-TR" sz="1600" dirty="0" err="1"/>
              <a:t>bits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from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the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control</a:t>
            </a:r>
            <a:r>
              <a:rPr lang="tr-TR" altLang="tr-TR" sz="1600" dirty="0"/>
              <a:t> </a:t>
            </a:r>
            <a:r>
              <a:rPr lang="tr-TR" altLang="tr-TR" sz="1600" dirty="0" err="1"/>
              <a:t>portion</a:t>
            </a:r>
            <a:r>
              <a:rPr lang="tr-TR" altLang="tr-TR" sz="1600" dirty="0"/>
              <a:t> of </a:t>
            </a:r>
            <a:r>
              <a:rPr lang="tr-TR" altLang="tr-TR" sz="1600" dirty="0" err="1"/>
              <a:t>the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microinstruction</a:t>
            </a:r>
            <a:endParaRPr lang="en-GB" altLang="tr-TR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2620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9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9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9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9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9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9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9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9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9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9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9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9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9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9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9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9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9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9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9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9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9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9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9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9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9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96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96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96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964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964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964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964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964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964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4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964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964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5964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6420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8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975"/>
            <a:ext cx="4102249" cy="5112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8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69792" y="1196974"/>
            <a:ext cx="4178671" cy="5327651"/>
          </a:xfrm>
          <a:noFill/>
          <a:ln/>
        </p:spPr>
        <p:txBody>
          <a:bodyPr/>
          <a:lstStyle/>
          <a:p>
            <a:r>
              <a:rPr lang="tr-TR" altLang="tr-TR" sz="2400" dirty="0" err="1"/>
              <a:t>Options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for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next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address</a:t>
            </a:r>
            <a:r>
              <a:rPr lang="tr-TR" altLang="tr-TR" sz="2400" dirty="0"/>
              <a:t>:</a:t>
            </a:r>
          </a:p>
          <a:p>
            <a:pPr lvl="1"/>
            <a:r>
              <a:rPr lang="tr-TR" altLang="tr-TR" sz="2000" dirty="0" err="1"/>
              <a:t>Address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field</a:t>
            </a:r>
            <a:endParaRPr lang="tr-TR" altLang="tr-TR" sz="2000" dirty="0"/>
          </a:p>
          <a:p>
            <a:pPr lvl="1"/>
            <a:r>
              <a:rPr lang="tr-TR" altLang="tr-TR" sz="2000" dirty="0"/>
              <a:t>IR </a:t>
            </a:r>
            <a:r>
              <a:rPr lang="tr-TR" altLang="tr-TR" sz="2000" dirty="0" err="1"/>
              <a:t>code</a:t>
            </a:r>
            <a:endParaRPr lang="tr-TR" altLang="tr-TR" sz="2000" dirty="0"/>
          </a:p>
          <a:p>
            <a:pPr lvl="1"/>
            <a:r>
              <a:rPr lang="tr-TR" altLang="tr-TR" sz="2000" dirty="0" err="1"/>
              <a:t>Next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sequential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address</a:t>
            </a:r>
            <a:r>
              <a:rPr lang="tr-TR" altLang="tr-TR" sz="2000" dirty="0"/>
              <a:t> </a:t>
            </a:r>
          </a:p>
          <a:p>
            <a:r>
              <a:rPr lang="tr-TR" altLang="tr-TR" sz="2400" dirty="0" err="1"/>
              <a:t>Determined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by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address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selection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signals</a:t>
            </a:r>
            <a:endParaRPr lang="tr-TR" altLang="tr-TR" sz="2400" dirty="0"/>
          </a:p>
          <a:p>
            <a:r>
              <a:rPr lang="tr-TR" altLang="tr-TR" sz="2400" dirty="0" err="1"/>
              <a:t>This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approach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reduces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number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address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fields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one</a:t>
            </a:r>
            <a:r>
              <a:rPr lang="tr-TR" altLang="tr-TR" sz="2400" dirty="0"/>
              <a:t> </a:t>
            </a:r>
          </a:p>
          <a:p>
            <a:r>
              <a:rPr lang="tr-TR" altLang="tr-TR" sz="2400" dirty="0" err="1"/>
              <a:t>Thus</a:t>
            </a:r>
            <a:r>
              <a:rPr lang="tr-TR" altLang="tr-TR" sz="2400" dirty="0"/>
              <a:t>, </a:t>
            </a:r>
            <a:r>
              <a:rPr lang="tr-TR" altLang="tr-TR" sz="2400" dirty="0" err="1"/>
              <a:t>there</a:t>
            </a:r>
            <a:r>
              <a:rPr lang="tr-TR" altLang="tr-TR" sz="2400" dirty="0"/>
              <a:t> is </a:t>
            </a:r>
            <a:r>
              <a:rPr lang="tr-TR" altLang="tr-TR" sz="2400" dirty="0" err="1"/>
              <a:t>some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inefficiency</a:t>
            </a:r>
            <a:r>
              <a:rPr lang="tr-TR" altLang="tr-TR" sz="2400" dirty="0"/>
              <a:t> in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microinstruction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coding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scheme</a:t>
            </a:r>
            <a:endParaRPr lang="en-GB" altLang="tr-T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25</a:t>
            </a:fld>
            <a:endParaRPr lang="en-US" alt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200" dirty="0"/>
              <a:t>Branch Control</a:t>
            </a:r>
            <a:r>
              <a:rPr lang="tr-TR" altLang="tr-TR" sz="3200" dirty="0"/>
              <a:t> </a:t>
            </a:r>
            <a:r>
              <a:rPr lang="en-GB" altLang="tr-TR" sz="3200" dirty="0"/>
              <a:t>Logic: </a:t>
            </a:r>
            <a:r>
              <a:rPr lang="en-GB" altLang="tr-TR" sz="3200" dirty="0" smtClean="0"/>
              <a:t>Single </a:t>
            </a:r>
            <a:r>
              <a:rPr lang="tr-TR" altLang="tr-TR" sz="3200" dirty="0"/>
              <a:t>A</a:t>
            </a:r>
            <a:r>
              <a:rPr lang="en-GB" altLang="tr-TR" sz="3200" dirty="0" err="1"/>
              <a:t>ddress</a:t>
            </a:r>
            <a:r>
              <a:rPr lang="en-GB" altLang="tr-TR" sz="3200" dirty="0"/>
              <a:t> Field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8519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98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98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98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8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8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98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98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98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98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98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98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98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98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98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98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98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98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98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98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98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98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0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975"/>
            <a:ext cx="4379454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0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773588" y="1196975"/>
            <a:ext cx="3974876" cy="53276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err="1"/>
              <a:t>Two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different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microinstruction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formats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are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provided</a:t>
            </a:r>
            <a:r>
              <a:rPr lang="tr-TR" altLang="tr-TR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One</a:t>
            </a:r>
            <a:r>
              <a:rPr lang="tr-TR" altLang="tr-TR" sz="1800" dirty="0"/>
              <a:t> bit </a:t>
            </a:r>
            <a:r>
              <a:rPr lang="tr-TR" altLang="tr-TR" sz="1800" dirty="0" err="1"/>
              <a:t>designates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which</a:t>
            </a:r>
            <a:r>
              <a:rPr lang="tr-TR" altLang="tr-TR" sz="1800" dirty="0"/>
              <a:t> format is </a:t>
            </a:r>
            <a:r>
              <a:rPr lang="tr-TR" altLang="tr-TR" sz="1800" dirty="0" err="1"/>
              <a:t>being</a:t>
            </a:r>
            <a:r>
              <a:rPr lang="tr-TR" altLang="tr-TR" sz="1800" dirty="0"/>
              <a:t> </a:t>
            </a:r>
            <a:r>
              <a:rPr lang="tr-TR" altLang="tr-TR" sz="1800" dirty="0" err="1"/>
              <a:t>used</a:t>
            </a:r>
            <a:endParaRPr lang="tr-TR" altLang="tr-TR" sz="1800" dirty="0"/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In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one</a:t>
            </a:r>
            <a:r>
              <a:rPr lang="tr-TR" altLang="tr-TR" sz="2400" dirty="0"/>
              <a:t> format,...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remaining</a:t>
            </a:r>
            <a:r>
              <a:rPr lang="tr-TR" altLang="tr-TR" sz="1800" dirty="0"/>
              <a:t> </a:t>
            </a:r>
            <a:r>
              <a:rPr lang="tr-TR" altLang="tr-TR" sz="1800" dirty="0" err="1"/>
              <a:t>bits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are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used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activate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control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signals</a:t>
            </a:r>
            <a:endParaRPr lang="tr-TR" altLang="tr-TR" sz="1800" dirty="0"/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In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other</a:t>
            </a:r>
            <a:r>
              <a:rPr lang="tr-TR" altLang="tr-TR" sz="2400" dirty="0"/>
              <a:t> format,...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some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bits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drive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branch</a:t>
            </a:r>
            <a:r>
              <a:rPr lang="tr-TR" altLang="tr-TR" sz="1800" dirty="0"/>
              <a:t> </a:t>
            </a:r>
            <a:r>
              <a:rPr lang="tr-TR" altLang="tr-TR" sz="1800" dirty="0" err="1"/>
              <a:t>logic</a:t>
            </a:r>
            <a:r>
              <a:rPr lang="tr-TR" altLang="tr-TR" sz="1800" dirty="0"/>
              <a:t> </a:t>
            </a:r>
            <a:r>
              <a:rPr lang="tr-TR" altLang="tr-TR" sz="1800" dirty="0" err="1"/>
              <a:t>module</a:t>
            </a:r>
            <a:r>
              <a:rPr lang="tr-TR" altLang="tr-TR" sz="1800" dirty="0"/>
              <a:t>, </a:t>
            </a:r>
            <a:r>
              <a:rPr lang="tr-TR" altLang="tr-TR" sz="1800" dirty="0" err="1"/>
              <a:t>and</a:t>
            </a:r>
            <a:r>
              <a:rPr lang="tr-TR" altLang="tr-TR" sz="1800" dirty="0"/>
              <a:t> 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remaining</a:t>
            </a:r>
            <a:r>
              <a:rPr lang="tr-TR" altLang="tr-TR" sz="1800" dirty="0"/>
              <a:t> </a:t>
            </a:r>
            <a:r>
              <a:rPr lang="tr-TR" altLang="tr-TR" sz="1800" dirty="0" err="1"/>
              <a:t>bits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provide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address</a:t>
            </a:r>
            <a:r>
              <a:rPr lang="tr-TR" altLang="tr-TR" sz="1800" dirty="0"/>
              <a:t>. </a:t>
            </a:r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Next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address</a:t>
            </a:r>
            <a:r>
              <a:rPr lang="tr-TR" altLang="tr-TR" sz="2400" dirty="0"/>
              <a:t> is </a:t>
            </a:r>
            <a:r>
              <a:rPr lang="tr-TR" altLang="tr-TR" sz="2400" dirty="0" err="1"/>
              <a:t>either</a:t>
            </a:r>
            <a:r>
              <a:rPr lang="tr-TR" altLang="tr-TR" sz="2400" dirty="0"/>
              <a:t>... 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next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sequential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address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or</a:t>
            </a:r>
            <a:r>
              <a:rPr lang="tr-TR" altLang="tr-TR" sz="1800" dirty="0"/>
              <a:t> 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/>
              <a:t>an </a:t>
            </a:r>
            <a:r>
              <a:rPr lang="tr-TR" altLang="tr-TR" sz="1800" dirty="0" err="1"/>
              <a:t>address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derived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from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IR</a:t>
            </a:r>
            <a:endParaRPr lang="en-GB" altLang="tr-TR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26</a:t>
            </a:fld>
            <a:endParaRPr lang="en-US" alt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Branch Control </a:t>
            </a:r>
            <a:r>
              <a:rPr lang="en-GB" altLang="tr-TR" dirty="0" smtClean="0"/>
              <a:t>Logic</a:t>
            </a:r>
            <a:r>
              <a:rPr lang="en-GB" altLang="tr-TR" dirty="0"/>
              <a:t>: Variable Format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8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0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0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0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0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0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0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0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0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00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00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00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00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00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00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00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00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00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00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00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00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00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00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00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00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00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00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00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00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00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00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05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Address Generation</a:t>
            </a:r>
            <a:endParaRPr lang="tr-TR" altLang="tr-TR" dirty="0"/>
          </a:p>
        </p:txBody>
      </p:sp>
      <p:sp>
        <p:nvSpPr>
          <p:cNvPr id="160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r>
              <a:rPr lang="tr-TR" altLang="tr-TR" sz="2800" dirty="0" err="1"/>
              <a:t>Looked</a:t>
            </a:r>
            <a:r>
              <a:rPr lang="tr-TR" altLang="tr-TR" sz="2800" dirty="0"/>
              <a:t> at </a:t>
            </a:r>
            <a:r>
              <a:rPr lang="tr-TR" altLang="tr-TR" sz="2800" dirty="0" err="1"/>
              <a:t>the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sequencing</a:t>
            </a:r>
            <a:r>
              <a:rPr lang="tr-TR" altLang="tr-TR" sz="2800" dirty="0"/>
              <a:t> problem </a:t>
            </a:r>
            <a:r>
              <a:rPr lang="tr-TR" altLang="tr-TR" sz="2800" dirty="0" err="1"/>
              <a:t>from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the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point</a:t>
            </a:r>
            <a:r>
              <a:rPr lang="tr-TR" altLang="tr-TR" sz="2800" dirty="0"/>
              <a:t> of format </a:t>
            </a:r>
            <a:r>
              <a:rPr lang="tr-TR" altLang="tr-TR" sz="2800" dirty="0" err="1"/>
              <a:t>considerations</a:t>
            </a:r>
            <a:r>
              <a:rPr lang="tr-TR" altLang="tr-TR" sz="2800" dirty="0"/>
              <a:t> </a:t>
            </a:r>
            <a:r>
              <a:rPr lang="tr-TR" altLang="tr-TR" sz="2800" dirty="0" err="1"/>
              <a:t>and</a:t>
            </a:r>
            <a:r>
              <a:rPr lang="tr-TR" altLang="tr-TR" sz="2800" dirty="0"/>
              <a:t> general </a:t>
            </a:r>
            <a:r>
              <a:rPr lang="tr-TR" altLang="tr-TR" sz="2800" dirty="0" err="1"/>
              <a:t>logic</a:t>
            </a:r>
            <a:r>
              <a:rPr lang="tr-TR" altLang="tr-TR" sz="2800" dirty="0"/>
              <a:t> </a:t>
            </a:r>
            <a:r>
              <a:rPr lang="tr-TR" altLang="tr-TR" sz="2800" dirty="0" err="1"/>
              <a:t>requirement</a:t>
            </a:r>
            <a:endParaRPr lang="tr-TR" altLang="tr-TR" sz="2800" dirty="0"/>
          </a:p>
          <a:p>
            <a:r>
              <a:rPr lang="tr-TR" altLang="tr-TR" sz="2800" dirty="0" err="1"/>
              <a:t>Another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view</a:t>
            </a:r>
            <a:r>
              <a:rPr lang="tr-TR" altLang="tr-TR" sz="2800" dirty="0"/>
              <a:t> </a:t>
            </a:r>
            <a:r>
              <a:rPr lang="tr-TR" altLang="tr-TR" sz="2800" dirty="0" err="1"/>
              <a:t>point</a:t>
            </a:r>
            <a:r>
              <a:rPr lang="tr-TR" altLang="tr-TR" sz="2800" dirty="0"/>
              <a:t> is </a:t>
            </a:r>
            <a:r>
              <a:rPr lang="tr-TR" altLang="tr-TR" sz="2800" dirty="0" err="1"/>
              <a:t>to</a:t>
            </a:r>
            <a:r>
              <a:rPr lang="tr-TR" altLang="tr-TR" sz="2800" dirty="0"/>
              <a:t> </a:t>
            </a:r>
            <a:r>
              <a:rPr lang="tr-TR" altLang="tr-TR" sz="2800" dirty="0" err="1"/>
              <a:t>consider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the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various</a:t>
            </a:r>
            <a:r>
              <a:rPr lang="tr-TR" altLang="tr-TR" sz="2800" dirty="0"/>
              <a:t> </a:t>
            </a:r>
            <a:r>
              <a:rPr lang="tr-TR" altLang="tr-TR" sz="2800" dirty="0" err="1"/>
              <a:t>ways</a:t>
            </a:r>
            <a:r>
              <a:rPr lang="tr-TR" altLang="tr-TR" sz="2800" dirty="0"/>
              <a:t> in </a:t>
            </a:r>
            <a:r>
              <a:rPr lang="tr-TR" altLang="tr-TR" sz="2800" dirty="0" err="1"/>
              <a:t>which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the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next</a:t>
            </a:r>
            <a:r>
              <a:rPr lang="tr-TR" altLang="tr-TR" sz="2800" dirty="0"/>
              <a:t> </a:t>
            </a:r>
            <a:r>
              <a:rPr lang="tr-TR" altLang="tr-TR" sz="2800" dirty="0" err="1"/>
              <a:t>address</a:t>
            </a:r>
            <a:r>
              <a:rPr lang="tr-TR" altLang="tr-TR" sz="2800" dirty="0"/>
              <a:t> is </a:t>
            </a:r>
            <a:r>
              <a:rPr lang="tr-TR" altLang="tr-TR" sz="2800" dirty="0" err="1"/>
              <a:t>computed</a:t>
            </a:r>
            <a:endParaRPr lang="tr-TR" altLang="tr-TR" sz="2800" dirty="0"/>
          </a:p>
          <a:p>
            <a:pPr>
              <a:buFontTx/>
              <a:buNone/>
            </a:pPr>
            <a:endParaRPr lang="tr-TR" altLang="tr-TR" sz="2800" dirty="0"/>
          </a:p>
          <a:p>
            <a:r>
              <a:rPr lang="tr-TR" altLang="tr-TR" sz="2800" dirty="0"/>
              <a:t>Can be </a:t>
            </a:r>
            <a:r>
              <a:rPr lang="tr-TR" altLang="tr-TR" sz="2800" dirty="0" err="1"/>
              <a:t>divided</a:t>
            </a:r>
            <a:r>
              <a:rPr lang="tr-TR" altLang="tr-TR" sz="2800" dirty="0"/>
              <a:t> </a:t>
            </a:r>
            <a:r>
              <a:rPr lang="tr-TR" altLang="tr-TR" sz="2800" dirty="0" err="1"/>
              <a:t>into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two</a:t>
            </a:r>
            <a:r>
              <a:rPr lang="tr-TR" altLang="tr-TR" sz="2800" dirty="0"/>
              <a:t> main </a:t>
            </a:r>
            <a:r>
              <a:rPr lang="tr-TR" altLang="tr-TR" sz="2800" dirty="0" err="1"/>
              <a:t>techniques</a:t>
            </a:r>
            <a:endParaRPr lang="tr-TR" altLang="tr-TR" sz="2800" dirty="0"/>
          </a:p>
          <a:p>
            <a:endParaRPr lang="tr-TR" altLang="tr-TR" sz="2400" dirty="0"/>
          </a:p>
          <a:p>
            <a:pPr lvl="1"/>
            <a:r>
              <a:rPr lang="tr-TR" altLang="tr-TR" sz="2400" dirty="0" err="1"/>
              <a:t>Explicit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techniques</a:t>
            </a:r>
            <a:endParaRPr lang="tr-TR" altLang="tr-TR" sz="2400" dirty="0"/>
          </a:p>
          <a:p>
            <a:pPr lvl="2"/>
            <a:r>
              <a:rPr lang="tr-TR" altLang="tr-TR" sz="2000" dirty="0" err="1"/>
              <a:t>Address</a:t>
            </a:r>
            <a:r>
              <a:rPr lang="tr-TR" altLang="tr-TR" sz="2000" dirty="0"/>
              <a:t> is </a:t>
            </a:r>
            <a:r>
              <a:rPr lang="tr-TR" altLang="tr-TR" sz="2000" dirty="0" err="1"/>
              <a:t>explicitly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available</a:t>
            </a:r>
            <a:r>
              <a:rPr lang="tr-TR" altLang="tr-TR" sz="2000" dirty="0"/>
              <a:t> in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microinstruction</a:t>
            </a:r>
            <a:endParaRPr lang="tr-TR" altLang="tr-TR" sz="2000" dirty="0"/>
          </a:p>
          <a:p>
            <a:pPr lvl="1">
              <a:buFontTx/>
              <a:buNone/>
            </a:pPr>
            <a:endParaRPr lang="tr-TR" altLang="tr-TR" sz="2000" dirty="0"/>
          </a:p>
          <a:p>
            <a:pPr lvl="1"/>
            <a:r>
              <a:rPr lang="tr-TR" altLang="tr-TR" sz="2400" dirty="0" err="1"/>
              <a:t>Implicit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techniques</a:t>
            </a:r>
            <a:endParaRPr lang="tr-TR" altLang="tr-TR" sz="2400" dirty="0"/>
          </a:p>
          <a:p>
            <a:pPr lvl="2"/>
            <a:r>
              <a:rPr lang="tr-TR" altLang="tr-TR" sz="2000" dirty="0" err="1"/>
              <a:t>Require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additional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logic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generate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address</a:t>
            </a:r>
            <a:endParaRPr lang="tr-TR" altLang="tr-TR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0915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0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0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0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0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0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0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0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0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0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0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0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0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0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0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0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0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0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0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02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25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Address Generation</a:t>
            </a:r>
            <a:endParaRPr lang="tr-TR" altLang="tr-TR"/>
          </a:p>
        </p:txBody>
      </p:sp>
      <p:sp>
        <p:nvSpPr>
          <p:cNvPr id="160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362950" cy="55808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 err="1"/>
              <a:t>Explicit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techniques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have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been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discussed</a:t>
            </a:r>
            <a:r>
              <a:rPr lang="tr-TR" altLang="tr-TR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/>
              <a:t>With</a:t>
            </a:r>
            <a:r>
              <a:rPr lang="tr-TR" altLang="tr-TR" sz="2000" dirty="0"/>
              <a:t> a </a:t>
            </a:r>
            <a:r>
              <a:rPr lang="tr-TR" altLang="tr-TR" sz="2000" dirty="0" err="1"/>
              <a:t>two-field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approach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two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alternative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addresses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are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available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with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each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microinstruction</a:t>
            </a:r>
            <a:r>
              <a:rPr lang="tr-TR" altLang="tr-TR" sz="2000" dirty="0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tr-TR" altLang="tr-TR" sz="2000" dirty="0"/>
          </a:p>
          <a:p>
            <a:pPr lvl="1">
              <a:lnSpc>
                <a:spcPct val="90000"/>
              </a:lnSpc>
            </a:pPr>
            <a:r>
              <a:rPr lang="tr-TR" altLang="tr-TR" sz="2000" dirty="0"/>
              <a:t>Using </a:t>
            </a:r>
            <a:r>
              <a:rPr lang="tr-TR" altLang="tr-TR" sz="2000" dirty="0" err="1"/>
              <a:t>either</a:t>
            </a:r>
            <a:r>
              <a:rPr lang="tr-TR" altLang="tr-TR" sz="2000" dirty="0"/>
              <a:t> a </a:t>
            </a:r>
            <a:r>
              <a:rPr lang="tr-TR" altLang="tr-TR" sz="2000" dirty="0" err="1"/>
              <a:t>single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address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field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or</a:t>
            </a:r>
            <a:r>
              <a:rPr lang="tr-TR" altLang="tr-TR" sz="2000" dirty="0"/>
              <a:t> a </a:t>
            </a:r>
            <a:r>
              <a:rPr lang="tr-TR" altLang="tr-TR" sz="2000" dirty="0" err="1"/>
              <a:t>variable</a:t>
            </a:r>
            <a:r>
              <a:rPr lang="tr-TR" altLang="tr-TR" sz="2000" dirty="0"/>
              <a:t> format, </a:t>
            </a:r>
            <a:r>
              <a:rPr lang="tr-TR" altLang="tr-TR" sz="2000" dirty="0" err="1"/>
              <a:t>various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branch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instructions</a:t>
            </a:r>
            <a:r>
              <a:rPr lang="tr-TR" altLang="tr-TR" sz="2000" dirty="0"/>
              <a:t> can be </a:t>
            </a:r>
            <a:r>
              <a:rPr lang="tr-TR" altLang="tr-TR" sz="2000" dirty="0" err="1"/>
              <a:t>implemented</a:t>
            </a:r>
            <a:r>
              <a:rPr lang="tr-TR" altLang="tr-TR" sz="2000" dirty="0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tr-TR" altLang="tr-TR" sz="2000" dirty="0"/>
          </a:p>
          <a:p>
            <a:pPr>
              <a:lnSpc>
                <a:spcPct val="90000"/>
              </a:lnSpc>
            </a:pPr>
            <a:r>
              <a:rPr lang="tr-TR" altLang="tr-TR" sz="2400" dirty="0"/>
              <a:t> A </a:t>
            </a:r>
            <a:r>
              <a:rPr lang="tr-TR" altLang="tr-TR" sz="2400" dirty="0" err="1"/>
              <a:t>conditional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branch</a:t>
            </a:r>
            <a:r>
              <a:rPr lang="tr-TR" altLang="tr-TR" sz="2400" dirty="0"/>
              <a:t> </a:t>
            </a:r>
            <a:r>
              <a:rPr lang="tr-TR" altLang="tr-TR" sz="2400" dirty="0" err="1"/>
              <a:t>instruction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depends</a:t>
            </a:r>
            <a:r>
              <a:rPr lang="tr-TR" altLang="tr-TR" sz="2400" dirty="0"/>
              <a:t> on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...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/>
              <a:t>ALU </a:t>
            </a:r>
            <a:r>
              <a:rPr lang="tr-TR" altLang="tr-TR" sz="2000" dirty="0" err="1"/>
              <a:t>flags</a:t>
            </a:r>
            <a:endParaRPr lang="tr-TR" altLang="tr-TR" sz="2000" dirty="0"/>
          </a:p>
          <a:p>
            <a:pPr lvl="1">
              <a:lnSpc>
                <a:spcPct val="90000"/>
              </a:lnSpc>
            </a:pPr>
            <a:endParaRPr lang="tr-TR" altLang="tr-TR" sz="2000" dirty="0"/>
          </a:p>
          <a:p>
            <a:pPr lvl="1">
              <a:lnSpc>
                <a:spcPct val="90000"/>
              </a:lnSpc>
            </a:pPr>
            <a:r>
              <a:rPr lang="tr-TR" altLang="tr-TR" sz="2000" dirty="0" err="1"/>
              <a:t>part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opcode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or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address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mode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fields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machine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instruction</a:t>
            </a:r>
            <a:endParaRPr lang="tr-TR" altLang="tr-TR" sz="2000" dirty="0"/>
          </a:p>
          <a:p>
            <a:pPr lvl="1">
              <a:lnSpc>
                <a:spcPct val="90000"/>
              </a:lnSpc>
            </a:pPr>
            <a:endParaRPr lang="tr-TR" altLang="tr-TR" sz="2000" dirty="0"/>
          </a:p>
          <a:p>
            <a:pPr lvl="1">
              <a:lnSpc>
                <a:spcPct val="90000"/>
              </a:lnSpc>
            </a:pPr>
            <a:r>
              <a:rPr lang="tr-TR" altLang="tr-TR" sz="2000" dirty="0" err="1"/>
              <a:t>parts</a:t>
            </a:r>
            <a:r>
              <a:rPr lang="tr-TR" altLang="tr-TR" sz="2000" dirty="0"/>
              <a:t> of a </a:t>
            </a:r>
            <a:r>
              <a:rPr lang="tr-TR" altLang="tr-TR" sz="2000" dirty="0" err="1"/>
              <a:t>selected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register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such</a:t>
            </a:r>
            <a:r>
              <a:rPr lang="tr-TR" altLang="tr-TR" sz="2000" dirty="0"/>
              <a:t> as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sign</a:t>
            </a:r>
            <a:r>
              <a:rPr lang="tr-TR" altLang="tr-TR" sz="2000" dirty="0"/>
              <a:t> bit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tr-TR" altLang="tr-TR" sz="2000" dirty="0"/>
          </a:p>
          <a:p>
            <a:pPr lvl="1">
              <a:lnSpc>
                <a:spcPct val="90000"/>
              </a:lnSpc>
            </a:pPr>
            <a:r>
              <a:rPr lang="tr-TR" altLang="tr-TR" sz="2000" dirty="0" err="1"/>
              <a:t>status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bits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within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CU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5309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0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0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0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0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0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0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0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0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0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0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0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0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0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0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0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0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0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0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0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03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03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03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358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Address Generation</a:t>
            </a:r>
            <a:endParaRPr lang="tr-TR" altLang="tr-TR"/>
          </a:p>
        </p:txBody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altLang="tr-TR" dirty="0"/>
              <a:t>Three main </a:t>
            </a:r>
            <a:r>
              <a:rPr lang="tr-TR" altLang="tr-TR" dirty="0" err="1"/>
              <a:t>implicit</a:t>
            </a:r>
            <a:r>
              <a:rPr lang="tr-TR" altLang="tr-TR" dirty="0"/>
              <a:t> </a:t>
            </a:r>
            <a:r>
              <a:rPr lang="tr-TR" altLang="tr-TR" dirty="0" err="1"/>
              <a:t>techniques</a:t>
            </a:r>
            <a:r>
              <a:rPr lang="tr-TR" altLang="tr-TR" dirty="0"/>
              <a:t>:</a:t>
            </a:r>
          </a:p>
          <a:p>
            <a:r>
              <a:rPr lang="tr-TR" altLang="tr-TR" dirty="0" err="1"/>
              <a:t>Mapping</a:t>
            </a:r>
            <a:endParaRPr lang="tr-TR" altLang="tr-TR" dirty="0"/>
          </a:p>
          <a:p>
            <a:pPr lvl="1"/>
            <a:r>
              <a:rPr lang="tr-TR" altLang="tr-TR" dirty="0" err="1"/>
              <a:t>Opcode</a:t>
            </a:r>
            <a:r>
              <a:rPr lang="tr-TR" altLang="tr-TR" dirty="0"/>
              <a:t> </a:t>
            </a:r>
            <a:r>
              <a:rPr lang="tr-TR" altLang="tr-TR" dirty="0" err="1"/>
              <a:t>portion</a:t>
            </a:r>
            <a:r>
              <a:rPr lang="tr-TR" altLang="tr-TR" dirty="0"/>
              <a:t> of a </a:t>
            </a:r>
            <a:r>
              <a:rPr lang="tr-TR" altLang="tr-TR" dirty="0" err="1"/>
              <a:t>machine</a:t>
            </a:r>
            <a:r>
              <a:rPr lang="tr-TR" altLang="tr-TR" dirty="0"/>
              <a:t> </a:t>
            </a:r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err="1"/>
              <a:t>must</a:t>
            </a:r>
            <a:r>
              <a:rPr lang="tr-TR" altLang="tr-TR" dirty="0"/>
              <a:t> be </a:t>
            </a:r>
            <a:r>
              <a:rPr lang="tr-TR" altLang="tr-TR" dirty="0" err="1"/>
              <a:t>mapped</a:t>
            </a:r>
            <a:r>
              <a:rPr lang="tr-TR" altLang="tr-TR" dirty="0"/>
              <a:t> </a:t>
            </a:r>
            <a:r>
              <a:rPr lang="tr-TR" altLang="tr-TR" dirty="0" err="1"/>
              <a:t>into</a:t>
            </a:r>
            <a:r>
              <a:rPr lang="tr-TR" altLang="tr-TR" dirty="0"/>
              <a:t> a </a:t>
            </a:r>
            <a:r>
              <a:rPr lang="tr-TR" altLang="tr-TR" dirty="0" err="1"/>
              <a:t>microinstruction</a:t>
            </a:r>
            <a:r>
              <a:rPr lang="tr-TR" altLang="tr-TR" dirty="0"/>
              <a:t> </a:t>
            </a:r>
            <a:r>
              <a:rPr lang="tr-TR" altLang="tr-TR" dirty="0" err="1"/>
              <a:t>address</a:t>
            </a:r>
            <a:endParaRPr lang="tr-TR" altLang="tr-TR" dirty="0"/>
          </a:p>
          <a:p>
            <a:pPr lvl="1"/>
            <a:r>
              <a:rPr lang="tr-TR" altLang="tr-TR" dirty="0" err="1"/>
              <a:t>This</a:t>
            </a:r>
            <a:r>
              <a:rPr lang="tr-TR" altLang="tr-TR" dirty="0"/>
              <a:t> </a:t>
            </a:r>
            <a:r>
              <a:rPr lang="tr-TR" altLang="tr-TR" dirty="0" err="1"/>
              <a:t>occurs</a:t>
            </a:r>
            <a:r>
              <a:rPr lang="tr-TR" altLang="tr-TR" dirty="0"/>
              <a:t> </a:t>
            </a:r>
            <a:r>
              <a:rPr lang="tr-TR" altLang="tr-TR" dirty="0" err="1"/>
              <a:t>only</a:t>
            </a:r>
            <a:r>
              <a:rPr lang="tr-TR" altLang="tr-TR" dirty="0"/>
              <a:t> </a:t>
            </a:r>
            <a:r>
              <a:rPr lang="tr-TR" altLang="tr-TR" dirty="0" err="1"/>
              <a:t>once</a:t>
            </a:r>
            <a:r>
              <a:rPr lang="tr-TR" altLang="tr-TR" dirty="0"/>
              <a:t> </a:t>
            </a:r>
            <a:r>
              <a:rPr lang="tr-TR" altLang="tr-TR" dirty="0" err="1"/>
              <a:t>per</a:t>
            </a:r>
            <a:r>
              <a:rPr lang="tr-TR" altLang="tr-TR" dirty="0"/>
              <a:t> </a:t>
            </a:r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err="1"/>
              <a:t>cycle</a:t>
            </a:r>
            <a:endParaRPr lang="tr-TR" altLang="tr-TR" dirty="0"/>
          </a:p>
          <a:p>
            <a:r>
              <a:rPr lang="tr-TR" altLang="tr-TR" dirty="0" err="1"/>
              <a:t>Adding</a:t>
            </a:r>
            <a:endParaRPr lang="tr-TR" altLang="tr-TR" dirty="0"/>
          </a:p>
          <a:p>
            <a:pPr lvl="1"/>
            <a:r>
              <a:rPr lang="tr-TR" altLang="tr-TR" dirty="0" err="1"/>
              <a:t>Two</a:t>
            </a:r>
            <a:r>
              <a:rPr lang="tr-TR" altLang="tr-TR" dirty="0"/>
              <a:t> </a:t>
            </a:r>
            <a:r>
              <a:rPr lang="tr-TR" altLang="tr-TR" dirty="0" err="1"/>
              <a:t>portions</a:t>
            </a:r>
            <a:r>
              <a:rPr lang="tr-TR" altLang="tr-TR" dirty="0"/>
              <a:t> of an </a:t>
            </a:r>
            <a:r>
              <a:rPr lang="tr-TR" altLang="tr-TR" dirty="0" err="1"/>
              <a:t>address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combined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form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complete</a:t>
            </a:r>
            <a:r>
              <a:rPr lang="tr-TR" altLang="tr-TR" dirty="0"/>
              <a:t> </a:t>
            </a:r>
            <a:r>
              <a:rPr lang="tr-TR" altLang="tr-TR" dirty="0" err="1"/>
              <a:t>address</a:t>
            </a:r>
            <a:endParaRPr lang="tr-TR" altLang="tr-TR" dirty="0"/>
          </a:p>
          <a:p>
            <a:r>
              <a:rPr lang="tr-TR" altLang="tr-TR" dirty="0" err="1"/>
              <a:t>Residual</a:t>
            </a:r>
            <a:r>
              <a:rPr lang="tr-TR" altLang="tr-TR" dirty="0"/>
              <a:t> </a:t>
            </a:r>
            <a:r>
              <a:rPr lang="tr-TR" altLang="tr-TR" dirty="0" err="1"/>
              <a:t>control</a:t>
            </a:r>
            <a:endParaRPr lang="tr-TR" altLang="tr-TR" dirty="0"/>
          </a:p>
          <a:p>
            <a:pPr lvl="1"/>
            <a:r>
              <a:rPr lang="tr-TR" altLang="tr-TR" dirty="0" err="1"/>
              <a:t>Involves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use</a:t>
            </a:r>
            <a:r>
              <a:rPr lang="tr-TR" altLang="tr-TR" dirty="0"/>
              <a:t> of a </a:t>
            </a:r>
            <a:r>
              <a:rPr lang="tr-TR" altLang="tr-TR" dirty="0" err="1"/>
              <a:t>microinstruction</a:t>
            </a:r>
            <a:r>
              <a:rPr lang="tr-TR" altLang="tr-TR" dirty="0"/>
              <a:t> </a:t>
            </a:r>
            <a:r>
              <a:rPr lang="tr-TR" altLang="tr-TR" dirty="0" err="1"/>
              <a:t>address</a:t>
            </a:r>
            <a:r>
              <a:rPr lang="tr-TR" altLang="tr-TR" dirty="0"/>
              <a:t> </a:t>
            </a:r>
            <a:r>
              <a:rPr lang="tr-TR" altLang="tr-TR" dirty="0" err="1"/>
              <a:t>that</a:t>
            </a:r>
            <a:r>
              <a:rPr lang="tr-TR" altLang="tr-TR" dirty="0"/>
              <a:t> has </a:t>
            </a:r>
            <a:r>
              <a:rPr lang="tr-TR" altLang="tr-TR" dirty="0" err="1"/>
              <a:t>previously</a:t>
            </a:r>
            <a:r>
              <a:rPr lang="tr-TR" altLang="tr-TR" dirty="0"/>
              <a:t> </a:t>
            </a:r>
            <a:r>
              <a:rPr lang="tr-TR" altLang="tr-TR" dirty="0" err="1"/>
              <a:t>been</a:t>
            </a:r>
            <a:r>
              <a:rPr lang="tr-TR" altLang="tr-TR" dirty="0"/>
              <a:t> </a:t>
            </a:r>
            <a:r>
              <a:rPr lang="tr-TR" altLang="tr-TR" dirty="0" err="1"/>
              <a:t>saved</a:t>
            </a:r>
            <a:r>
              <a:rPr lang="tr-TR" altLang="tr-TR" dirty="0"/>
              <a:t> in </a:t>
            </a:r>
            <a:r>
              <a:rPr lang="tr-TR" altLang="tr-TR" dirty="0" err="1"/>
              <a:t>temporary</a:t>
            </a:r>
            <a:r>
              <a:rPr lang="tr-TR" altLang="tr-TR" dirty="0"/>
              <a:t> </a:t>
            </a:r>
            <a:r>
              <a:rPr lang="tr-TR" altLang="tr-TR" dirty="0" err="1"/>
              <a:t>storage</a:t>
            </a:r>
            <a:r>
              <a:rPr lang="tr-TR" altLang="tr-TR" dirty="0"/>
              <a:t> </a:t>
            </a:r>
            <a:r>
              <a:rPr lang="tr-TR" altLang="tr-TR" dirty="0" err="1"/>
              <a:t>within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CU.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0927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0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0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0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0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0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0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0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0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0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0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0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0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0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0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0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0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0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0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0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0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0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0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46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7"/>
            <a:ext cx="8353176" cy="5471888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dirty="0">
                <a:solidFill>
                  <a:schemeClr val="accent1"/>
                </a:solidFill>
              </a:rPr>
              <a:t>Micro-</a:t>
            </a:r>
            <a:r>
              <a:rPr lang="tr-TR" altLang="tr-TR" dirty="0" err="1">
                <a:solidFill>
                  <a:schemeClr val="accent1"/>
                </a:solidFill>
              </a:rPr>
              <a:t>Programmed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smtClean="0">
                <a:solidFill>
                  <a:schemeClr val="accent1"/>
                </a:solidFill>
              </a:rPr>
              <a:t>Control</a:t>
            </a:r>
          </a:p>
          <a:p>
            <a:pPr lvl="1"/>
            <a:r>
              <a:rPr lang="tr-TR" altLang="tr-TR" dirty="0">
                <a:solidFill>
                  <a:schemeClr val="accent1"/>
                </a:solidFill>
              </a:rPr>
              <a:t>Control </a:t>
            </a:r>
            <a:r>
              <a:rPr lang="tr-TR" altLang="tr-TR" dirty="0" err="1">
                <a:solidFill>
                  <a:schemeClr val="accent1"/>
                </a:solidFill>
              </a:rPr>
              <a:t>Unit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Implementation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2"/>
            <a:r>
              <a:rPr lang="tr-TR" altLang="tr-TR" dirty="0" err="1">
                <a:solidFill>
                  <a:schemeClr val="accent1"/>
                </a:solidFill>
              </a:rPr>
              <a:t>Hardwired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Implementation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2"/>
            <a:r>
              <a:rPr lang="tr-TR" altLang="tr-TR" dirty="0">
                <a:solidFill>
                  <a:schemeClr val="accent1"/>
                </a:solidFill>
              </a:rPr>
              <a:t>Micro-</a:t>
            </a:r>
            <a:r>
              <a:rPr lang="tr-TR" altLang="tr-TR" dirty="0" err="1">
                <a:solidFill>
                  <a:schemeClr val="accent1"/>
                </a:solidFill>
              </a:rPr>
              <a:t>programmed</a:t>
            </a:r>
            <a:r>
              <a:rPr lang="tr-TR" altLang="tr-TR" dirty="0">
                <a:solidFill>
                  <a:schemeClr val="accent1"/>
                </a:solidFill>
              </a:rPr>
              <a:t> Control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Control Unit </a:t>
            </a:r>
            <a:r>
              <a:rPr lang="en-US" altLang="tr-TR" dirty="0" smtClean="0">
                <a:solidFill>
                  <a:schemeClr val="accent1"/>
                </a:solidFill>
              </a:rPr>
              <a:t>Organization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Micro-instruction </a:t>
            </a:r>
            <a:r>
              <a:rPr lang="en-US" altLang="tr-TR" dirty="0" smtClean="0">
                <a:solidFill>
                  <a:schemeClr val="accent1"/>
                </a:solidFill>
              </a:rPr>
              <a:t>Types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Organization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smtClean="0">
                <a:solidFill>
                  <a:schemeClr val="accent1"/>
                </a:solidFill>
              </a:rPr>
              <a:t>of Control Memory</a:t>
            </a: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Sequencing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Techniques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Address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Generation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Microinstruction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Execution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>
                <a:solidFill>
                  <a:schemeClr val="accent1"/>
                </a:solidFill>
              </a:rPr>
              <a:t>Control </a:t>
            </a:r>
            <a:r>
              <a:rPr lang="tr-TR" altLang="tr-TR" dirty="0" err="1">
                <a:solidFill>
                  <a:schemeClr val="accent1"/>
                </a:solidFill>
              </a:rPr>
              <a:t>Unit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Organization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Microinstruction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Encoding</a:t>
            </a:r>
            <a:endParaRPr lang="tr-TR" altLang="tr-TR" dirty="0" smtClean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26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53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79" end="3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Address Generation</a:t>
            </a:r>
            <a:endParaRPr lang="tr-T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05303"/>
              </p:ext>
            </p:extLst>
          </p:nvPr>
        </p:nvGraphicFramePr>
        <p:xfrm>
          <a:off x="482600" y="2012949"/>
          <a:ext cx="8178800" cy="3263901"/>
        </p:xfrm>
        <a:graphic>
          <a:graphicData uri="http://schemas.openxmlformats.org/drawingml/2006/table">
            <a:tbl>
              <a:tblPr/>
              <a:tblGrid>
                <a:gridCol w="4089400"/>
                <a:gridCol w="4089400"/>
              </a:tblGrid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Explicit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Implicit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Two-field			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Mapping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Unconditional Branch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alt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Addition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Conditional branch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 kumimoji="1"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Residual control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8502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Microinstruction </a:t>
            </a:r>
            <a:r>
              <a:rPr lang="en-GB" altLang="tr-TR"/>
              <a:t>Execution</a:t>
            </a:r>
          </a:p>
        </p:txBody>
      </p:sp>
      <p:sp>
        <p:nvSpPr>
          <p:cNvPr id="160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The </a:t>
            </a:r>
            <a:r>
              <a:rPr lang="tr-TR" altLang="tr-TR" dirty="0" err="1"/>
              <a:t>microinstruction</a:t>
            </a:r>
            <a:r>
              <a:rPr lang="tr-TR" altLang="tr-TR" dirty="0"/>
              <a:t> </a:t>
            </a:r>
            <a:r>
              <a:rPr lang="en-GB" altLang="tr-TR" dirty="0"/>
              <a:t>cycle is the basic event</a:t>
            </a:r>
            <a:r>
              <a:rPr lang="tr-TR" altLang="tr-TR" dirty="0"/>
              <a:t> on a </a:t>
            </a:r>
            <a:r>
              <a:rPr lang="tr-TR" altLang="tr-TR" dirty="0" err="1"/>
              <a:t>microprogrammed</a:t>
            </a:r>
            <a:r>
              <a:rPr lang="tr-TR" altLang="tr-TR" dirty="0"/>
              <a:t> </a:t>
            </a:r>
            <a:r>
              <a:rPr lang="tr-TR" altLang="tr-TR" dirty="0" err="1"/>
              <a:t>processor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Each cycle is made up of two events</a:t>
            </a:r>
          </a:p>
          <a:p>
            <a:pPr lvl="1"/>
            <a:r>
              <a:rPr lang="en-GB" altLang="tr-TR" dirty="0"/>
              <a:t>Fetch</a:t>
            </a:r>
          </a:p>
          <a:p>
            <a:pPr lvl="2"/>
            <a:r>
              <a:rPr lang="en-GB" altLang="tr-TR" dirty="0"/>
              <a:t>Determined by generation of microinstruction address</a:t>
            </a:r>
            <a:endParaRPr lang="tr-TR" altLang="tr-TR" dirty="0"/>
          </a:p>
          <a:p>
            <a:pPr lvl="2">
              <a:buFontTx/>
              <a:buNone/>
            </a:pPr>
            <a:endParaRPr lang="en-GB" altLang="tr-TR" dirty="0"/>
          </a:p>
          <a:p>
            <a:pPr lvl="1"/>
            <a:r>
              <a:rPr lang="en-GB" altLang="tr-TR" dirty="0"/>
              <a:t>Execute</a:t>
            </a:r>
            <a:endParaRPr lang="tr-TR" altLang="tr-TR" dirty="0"/>
          </a:p>
          <a:p>
            <a:pPr lvl="2"/>
            <a:r>
              <a:rPr lang="en-GB" altLang="tr-TR" dirty="0"/>
              <a:t>Effect is to generate control signals</a:t>
            </a:r>
            <a:endParaRPr lang="tr-TR" altLang="tr-TR" dirty="0"/>
          </a:p>
          <a:p>
            <a:pPr lvl="2"/>
            <a:r>
              <a:rPr lang="en-GB" altLang="tr-TR" dirty="0"/>
              <a:t>Some control points internal to processor</a:t>
            </a:r>
            <a:endParaRPr lang="tr-TR" altLang="tr-TR" dirty="0"/>
          </a:p>
          <a:p>
            <a:pPr lvl="2"/>
            <a:r>
              <a:rPr lang="en-GB" altLang="tr-TR" dirty="0"/>
              <a:t>Rest go to external control bus or other interface</a:t>
            </a:r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7314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0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0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0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0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0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0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0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0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0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0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0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0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0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0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0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0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0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0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0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0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0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0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68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Control Unit </a:t>
            </a:r>
            <a:r>
              <a:rPr lang="tr-TR" altLang="tr-TR" dirty="0" smtClean="0"/>
              <a:t> </a:t>
            </a:r>
            <a:r>
              <a:rPr lang="en-GB" altLang="tr-TR" dirty="0" smtClean="0"/>
              <a:t>Organization</a:t>
            </a:r>
            <a:endParaRPr lang="en-GB" altLang="tr-TR" dirty="0"/>
          </a:p>
        </p:txBody>
      </p:sp>
      <p:pic>
        <p:nvPicPr>
          <p:cNvPr id="1609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4201616" cy="5594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09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0" y="1052736"/>
            <a:ext cx="4186758" cy="5471889"/>
          </a:xfrm>
          <a:noFill/>
          <a:ln/>
        </p:spPr>
        <p:txBody>
          <a:bodyPr>
            <a:normAutofit fontScale="92500"/>
          </a:bodyPr>
          <a:lstStyle/>
          <a:p>
            <a:r>
              <a:rPr lang="tr-TR" altLang="tr-TR" dirty="0" err="1"/>
              <a:t>Microinstructions</a:t>
            </a:r>
            <a:r>
              <a:rPr lang="tr-TR" altLang="tr-TR" dirty="0"/>
              <a:t> can be </a:t>
            </a:r>
            <a:r>
              <a:rPr lang="tr-TR" altLang="tr-TR" dirty="0" err="1"/>
              <a:t>classified</a:t>
            </a:r>
            <a:r>
              <a:rPr lang="tr-TR" altLang="tr-TR" dirty="0"/>
              <a:t> in a </a:t>
            </a:r>
            <a:r>
              <a:rPr lang="tr-TR" altLang="tr-TR" dirty="0" err="1"/>
              <a:t>variety</a:t>
            </a:r>
            <a:r>
              <a:rPr lang="tr-TR" altLang="tr-TR" dirty="0"/>
              <a:t> of </a:t>
            </a:r>
            <a:r>
              <a:rPr lang="tr-TR" altLang="tr-TR" dirty="0" err="1"/>
              <a:t>ways</a:t>
            </a:r>
            <a:endParaRPr lang="tr-TR" altLang="tr-TR" dirty="0"/>
          </a:p>
          <a:p>
            <a:r>
              <a:rPr lang="tr-TR" altLang="tr-TR" dirty="0" err="1"/>
              <a:t>Distinctions</a:t>
            </a:r>
            <a:r>
              <a:rPr lang="tr-TR" altLang="tr-TR" dirty="0"/>
              <a:t> </a:t>
            </a:r>
            <a:r>
              <a:rPr lang="tr-TR" altLang="tr-TR" dirty="0" err="1"/>
              <a:t>that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commonly</a:t>
            </a:r>
            <a:r>
              <a:rPr lang="tr-TR" altLang="tr-TR" dirty="0"/>
              <a:t> </a:t>
            </a:r>
            <a:r>
              <a:rPr lang="tr-TR" altLang="tr-TR" dirty="0" err="1"/>
              <a:t>made</a:t>
            </a:r>
            <a:r>
              <a:rPr lang="tr-TR" altLang="tr-TR" dirty="0"/>
              <a:t> in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literature</a:t>
            </a:r>
            <a:r>
              <a:rPr lang="tr-TR" altLang="tr-TR" dirty="0"/>
              <a:t> </a:t>
            </a:r>
            <a:r>
              <a:rPr lang="tr-TR" altLang="tr-TR" dirty="0" err="1"/>
              <a:t>include</a:t>
            </a:r>
            <a:r>
              <a:rPr lang="tr-TR" altLang="tr-TR" dirty="0"/>
              <a:t>...</a:t>
            </a:r>
          </a:p>
          <a:p>
            <a:pPr lvl="1"/>
            <a:r>
              <a:rPr lang="en-GB" altLang="tr-TR" dirty="0"/>
              <a:t>Vertical/horizontal</a:t>
            </a:r>
          </a:p>
          <a:p>
            <a:pPr lvl="1"/>
            <a:r>
              <a:rPr lang="en-GB" altLang="tr-TR" dirty="0"/>
              <a:t>Packed/unpacked</a:t>
            </a:r>
          </a:p>
          <a:p>
            <a:pPr lvl="1"/>
            <a:r>
              <a:rPr lang="en-GB" altLang="tr-TR" dirty="0"/>
              <a:t>Hard/soft microprogramming</a:t>
            </a:r>
          </a:p>
          <a:p>
            <a:pPr lvl="1"/>
            <a:r>
              <a:rPr lang="en-GB" altLang="tr-TR" dirty="0"/>
              <a:t>Direct/indirect encoding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6859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09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0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0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09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09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09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09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09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09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09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09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09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09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09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09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09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09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09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09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3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How to Encode</a:t>
            </a:r>
          </a:p>
        </p:txBody>
      </p:sp>
      <p:sp>
        <p:nvSpPr>
          <p:cNvPr id="161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41052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dirty="0"/>
              <a:t>Consider </a:t>
            </a:r>
            <a:r>
              <a:rPr lang="tr-TR" altLang="tr-TR" sz="2400" dirty="0" err="1"/>
              <a:t>that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there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are</a:t>
            </a:r>
            <a:r>
              <a:rPr lang="tr-TR" altLang="tr-TR" sz="2400" dirty="0"/>
              <a:t> </a:t>
            </a:r>
            <a:r>
              <a:rPr lang="en-GB" altLang="tr-TR" sz="2400" dirty="0"/>
              <a:t>K different internal and external control signals </a:t>
            </a:r>
          </a:p>
          <a:p>
            <a:pPr>
              <a:lnSpc>
                <a:spcPct val="80000"/>
              </a:lnSpc>
            </a:pPr>
            <a:r>
              <a:rPr lang="en-GB" altLang="tr-TR" sz="2400" dirty="0"/>
              <a:t>Not all </a:t>
            </a:r>
            <a:r>
              <a:rPr lang="tr-TR" altLang="tr-TR" sz="2400" dirty="0"/>
              <a:t>of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possible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combinations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will</a:t>
            </a:r>
            <a:r>
              <a:rPr lang="tr-TR" altLang="tr-TR" sz="2400" dirty="0"/>
              <a:t> be </a:t>
            </a:r>
            <a:r>
              <a:rPr lang="en-GB" altLang="tr-TR" sz="2400" dirty="0"/>
              <a:t>used</a:t>
            </a:r>
            <a:r>
              <a:rPr lang="tr-TR" altLang="tr-TR" sz="2400" dirty="0"/>
              <a:t>. </a:t>
            </a:r>
            <a:endParaRPr lang="tr-TR" altLang="tr-TR" sz="2400" dirty="0" smtClean="0"/>
          </a:p>
          <a:p>
            <a:pPr>
              <a:lnSpc>
                <a:spcPct val="80000"/>
              </a:lnSpc>
            </a:pPr>
            <a:r>
              <a:rPr lang="tr-TR" altLang="tr-TR" sz="2400" dirty="0" err="1" smtClean="0"/>
              <a:t>For</a:t>
            </a:r>
            <a:r>
              <a:rPr lang="tr-TR" altLang="tr-TR" sz="2400" dirty="0" smtClean="0"/>
              <a:t> </a:t>
            </a:r>
            <a:r>
              <a:rPr lang="tr-TR" altLang="tr-TR" sz="2400" dirty="0" err="1"/>
              <a:t>example</a:t>
            </a:r>
            <a:r>
              <a:rPr lang="tr-TR" altLang="tr-TR" sz="2400" dirty="0"/>
              <a:t>:</a:t>
            </a:r>
            <a:endParaRPr lang="en-GB" altLang="tr-TR" sz="2400" dirty="0"/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Two sources cannot be gated to same destination</a:t>
            </a:r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Register cannot be source and destination</a:t>
            </a:r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Only one pattern presented to ALU at a time</a:t>
            </a:r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Only one pattern presented to external control bus at a time</a:t>
            </a:r>
          </a:p>
          <a:p>
            <a:pPr>
              <a:lnSpc>
                <a:spcPct val="80000"/>
              </a:lnSpc>
            </a:pPr>
            <a:r>
              <a:rPr lang="en-GB" altLang="tr-TR" sz="2400" dirty="0"/>
              <a:t>Require Q &lt; 2K which can be encoded with log</a:t>
            </a:r>
            <a:r>
              <a:rPr lang="en-GB" altLang="tr-TR" sz="2400" baseline="-25000" dirty="0"/>
              <a:t>2</a:t>
            </a:r>
            <a:r>
              <a:rPr lang="en-GB" altLang="tr-TR" sz="2400" dirty="0"/>
              <a:t>Q &lt; K bits</a:t>
            </a:r>
          </a:p>
          <a:p>
            <a:pPr>
              <a:lnSpc>
                <a:spcPct val="80000"/>
              </a:lnSpc>
            </a:pPr>
            <a:r>
              <a:rPr lang="tr-TR" altLang="tr-TR" sz="2400" dirty="0" err="1"/>
              <a:t>In</a:t>
            </a:r>
            <a:r>
              <a:rPr lang="tr-TR" altLang="tr-TR" sz="2400" dirty="0"/>
              <a:t> </a:t>
            </a:r>
            <a:r>
              <a:rPr lang="tr-TR" altLang="tr-TR" sz="2400" dirty="0" err="1" smtClean="0"/>
              <a:t>practice</a:t>
            </a:r>
            <a:r>
              <a:rPr lang="tr-TR" altLang="tr-TR" sz="2400" dirty="0" smtClean="0"/>
              <a:t> </a:t>
            </a:r>
            <a:r>
              <a:rPr lang="tr-TR" altLang="tr-TR" sz="2400" dirty="0" err="1"/>
              <a:t>this</a:t>
            </a:r>
            <a:r>
              <a:rPr lang="tr-TR" altLang="tr-TR" sz="2400" dirty="0"/>
              <a:t> form of </a:t>
            </a:r>
            <a:r>
              <a:rPr lang="tr-TR" altLang="tr-TR" sz="2400" dirty="0" err="1"/>
              <a:t>encoding</a:t>
            </a:r>
            <a:r>
              <a:rPr lang="tr-TR" altLang="tr-TR" sz="2400" dirty="0"/>
              <a:t> is n</a:t>
            </a:r>
            <a:r>
              <a:rPr lang="en-GB" altLang="tr-TR" sz="2400" dirty="0" err="1"/>
              <a:t>ot</a:t>
            </a:r>
            <a:r>
              <a:rPr lang="en-GB" altLang="tr-TR" sz="2400" dirty="0"/>
              <a:t> </a:t>
            </a:r>
            <a:r>
              <a:rPr lang="tr-TR" altLang="tr-TR" sz="2400" dirty="0" err="1"/>
              <a:t>used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for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following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reasons</a:t>
            </a:r>
            <a:r>
              <a:rPr lang="tr-TR" altLang="tr-TR" sz="2400" dirty="0"/>
              <a:t>: </a:t>
            </a:r>
            <a:endParaRPr lang="en-GB" altLang="tr-TR" sz="2400" dirty="0"/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As difficult to program as pure decoded scheme</a:t>
            </a:r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Requires complex slow control logic module</a:t>
            </a:r>
          </a:p>
          <a:p>
            <a:pPr>
              <a:lnSpc>
                <a:spcPct val="80000"/>
              </a:lnSpc>
            </a:pPr>
            <a:r>
              <a:rPr lang="tr-TR" altLang="tr-TR" sz="2400" dirty="0" err="1"/>
              <a:t>Instead</a:t>
            </a:r>
            <a:r>
              <a:rPr lang="tr-TR" altLang="tr-TR" sz="2400" dirty="0"/>
              <a:t>, </a:t>
            </a:r>
            <a:r>
              <a:rPr lang="tr-TR" altLang="tr-TR" sz="2400" dirty="0" err="1"/>
              <a:t>some</a:t>
            </a:r>
            <a:r>
              <a:rPr lang="tr-TR" altLang="tr-TR" sz="2400" dirty="0"/>
              <a:t> </a:t>
            </a:r>
            <a:r>
              <a:rPr lang="en-GB" altLang="tr-TR" sz="2400" dirty="0"/>
              <a:t>compromises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are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made</a:t>
            </a:r>
            <a:r>
              <a:rPr lang="tr-TR" altLang="tr-TR" sz="2400" dirty="0"/>
              <a:t> as </a:t>
            </a:r>
            <a:r>
              <a:rPr lang="tr-TR" altLang="tr-TR" sz="2400" dirty="0" err="1"/>
              <a:t>follows</a:t>
            </a:r>
            <a:r>
              <a:rPr lang="tr-TR" altLang="tr-TR" sz="2400" dirty="0"/>
              <a:t>:</a:t>
            </a:r>
            <a:endParaRPr lang="en-GB" altLang="tr-TR" sz="2400" dirty="0"/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More bits than necessary </a:t>
            </a:r>
            <a:r>
              <a:rPr lang="tr-TR" altLang="tr-TR" sz="2000" dirty="0" err="1"/>
              <a:t>are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used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encode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possible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combinations</a:t>
            </a:r>
            <a:endParaRPr lang="en-GB" altLang="tr-TR" sz="2000" dirty="0"/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Some combinations that are physically allowable are not possible to encode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747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1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1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1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1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1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1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1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1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1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1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1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1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1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1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1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1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1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1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1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1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1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1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1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1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1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1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1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1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1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1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11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11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11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11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11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11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11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11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11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Specific Encoding Techniques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tr-TR" dirty="0"/>
              <a:t>Microinstruction organized as set of fields</a:t>
            </a:r>
          </a:p>
          <a:p>
            <a:r>
              <a:rPr lang="en-GB" altLang="tr-TR" dirty="0"/>
              <a:t>Each field contains code</a:t>
            </a:r>
          </a:p>
          <a:p>
            <a:r>
              <a:rPr lang="en-GB" altLang="tr-TR" dirty="0"/>
              <a:t>Activates one or more control signals</a:t>
            </a:r>
          </a:p>
          <a:p>
            <a:r>
              <a:rPr lang="en-GB" altLang="tr-TR" dirty="0"/>
              <a:t>Organize format into independent fields</a:t>
            </a:r>
          </a:p>
          <a:p>
            <a:pPr lvl="1"/>
            <a:r>
              <a:rPr lang="en-GB" altLang="tr-TR" sz="3000" dirty="0"/>
              <a:t>Field depicts set of actions (pattern of control signals) </a:t>
            </a:r>
          </a:p>
          <a:p>
            <a:pPr lvl="1"/>
            <a:r>
              <a:rPr lang="en-GB" altLang="tr-TR" sz="3000" dirty="0"/>
              <a:t>Actions from different fields can occur simultaneously</a:t>
            </a:r>
          </a:p>
          <a:p>
            <a:r>
              <a:rPr lang="en-GB" altLang="tr-TR" dirty="0"/>
              <a:t>Alternative actions that can be specified by a field are mutually exclusive</a:t>
            </a:r>
          </a:p>
          <a:p>
            <a:pPr lvl="1"/>
            <a:r>
              <a:rPr lang="en-GB" altLang="tr-TR" sz="3000" dirty="0"/>
              <a:t>Only one action specified for field could occur at a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8248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1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1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1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1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1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1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1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1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1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1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1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1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1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1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1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1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1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1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1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1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1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382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400"/>
              <a:t>Organizing encoded micro instruction in to fields</a:t>
            </a:r>
          </a:p>
        </p:txBody>
      </p:sp>
      <p:sp>
        <p:nvSpPr>
          <p:cNvPr id="161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Two approaches ca be taken to organizing encoded micro instruction in to fields:</a:t>
            </a:r>
          </a:p>
          <a:p>
            <a:pPr lvl="1"/>
            <a:r>
              <a:rPr lang="tr-TR" altLang="tr-TR"/>
              <a:t>Functional encoding</a:t>
            </a:r>
          </a:p>
          <a:p>
            <a:pPr lvl="2"/>
            <a:r>
              <a:rPr lang="tr-TR" altLang="tr-TR"/>
              <a:t>Identifies functions within the machine and designates fields by function type. </a:t>
            </a:r>
          </a:p>
          <a:p>
            <a:pPr lvl="2"/>
            <a:r>
              <a:rPr lang="tr-TR" altLang="tr-TR"/>
              <a:t>For example, if various sources can be used for transferring data ta the accumulator, one field can be designated for this purpose, with each code specifying a different source</a:t>
            </a:r>
          </a:p>
          <a:p>
            <a:pPr lvl="1"/>
            <a:r>
              <a:rPr lang="tr-TR" altLang="tr-TR"/>
              <a:t>Resource encoding</a:t>
            </a:r>
          </a:p>
          <a:p>
            <a:pPr lvl="2"/>
            <a:r>
              <a:rPr lang="tr-TR" altLang="tr-TR"/>
              <a:t>Views the machine as consisting of a set of independent resources and devotes one field to each (e.g., I/O, memory, ALU) </a:t>
            </a:r>
          </a:p>
          <a:p>
            <a:pPr lvl="2">
              <a:buFontTx/>
              <a:buNone/>
            </a:pPr>
            <a:endParaRPr lang="tr-TR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86728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1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1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1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1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1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1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1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1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1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1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1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1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1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1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1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587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Microinstruction Encoding</a:t>
            </a:r>
            <a:br>
              <a:rPr lang="en-GB" altLang="tr-TR"/>
            </a:br>
            <a:r>
              <a:rPr lang="en-GB" altLang="tr-TR"/>
              <a:t>Direct Encoding</a:t>
            </a:r>
          </a:p>
        </p:txBody>
      </p:sp>
      <p:pic>
        <p:nvPicPr>
          <p:cNvPr id="16168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57563"/>
            <a:ext cx="442753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6900" name="Picture 4"/>
          <p:cNvPicPr>
            <a:picLocks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3357563"/>
            <a:ext cx="4067175" cy="3378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6901" name="Rectangle 5"/>
          <p:cNvSpPr>
            <a:spLocks noChangeArrowheads="1"/>
          </p:cNvSpPr>
          <p:nvPr/>
        </p:nvSpPr>
        <p:spPr bwMode="auto">
          <a:xfrm>
            <a:off x="457200" y="1066800"/>
            <a:ext cx="8178800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Char char="•"/>
              <a:defRPr kumimoji="1"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—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–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+"/>
              <a:defRPr kumimoj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o"/>
              <a:defRPr kumimoji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2">
              <a:lnSpc>
                <a:spcPct val="90000"/>
              </a:lnSpc>
              <a:buFontTx/>
              <a:buNone/>
            </a:pPr>
            <a:endParaRPr lang="tr-TR" altLang="tr-TR"/>
          </a:p>
          <a:p>
            <a:pPr>
              <a:lnSpc>
                <a:spcPct val="90000"/>
              </a:lnSpc>
            </a:pPr>
            <a:r>
              <a:rPr lang="tr-TR" altLang="tr-TR"/>
              <a:t>Another aspect of encoding is whether it is </a:t>
            </a:r>
            <a:r>
              <a:rPr lang="tr-TR" altLang="tr-TR">
                <a:solidFill>
                  <a:srgbClr val="FF0000"/>
                </a:solidFill>
              </a:rPr>
              <a:t>direct</a:t>
            </a:r>
            <a:r>
              <a:rPr lang="tr-TR" altLang="tr-TR"/>
              <a:t> or </a:t>
            </a:r>
            <a:r>
              <a:rPr lang="tr-TR" altLang="tr-TR">
                <a:solidFill>
                  <a:srgbClr val="FF0000"/>
                </a:solidFill>
              </a:rPr>
              <a:t>indirect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6398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6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6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16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61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61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690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3730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Control Unit Implementation</a:t>
            </a:r>
          </a:p>
        </p:txBody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178800" cy="5221287"/>
          </a:xfrm>
        </p:spPr>
        <p:txBody>
          <a:bodyPr/>
          <a:lstStyle/>
          <a:p>
            <a:r>
              <a:rPr lang="tr-TR" altLang="tr-TR"/>
              <a:t>Hardwired implementation</a:t>
            </a:r>
          </a:p>
          <a:p>
            <a:pPr lvl="1"/>
            <a:r>
              <a:rPr lang="tr-TR" altLang="tr-TR"/>
              <a:t>Combinatorial circuit</a:t>
            </a:r>
          </a:p>
          <a:p>
            <a:pPr lvl="1">
              <a:buFontTx/>
              <a:buNone/>
            </a:pPr>
            <a:endParaRPr lang="tr-TR" altLang="tr-TR"/>
          </a:p>
          <a:p>
            <a:r>
              <a:rPr lang="tr-TR" altLang="tr-TR"/>
              <a:t>Microprogrammed implementation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458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5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5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5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5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5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5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2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Hardwired Implementation (1)</a:t>
            </a:r>
          </a:p>
        </p:txBody>
      </p:sp>
      <p:sp>
        <p:nvSpPr>
          <p:cNvPr id="155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Control unit inputs</a:t>
            </a:r>
          </a:p>
          <a:p>
            <a:r>
              <a:rPr lang="en-GB" altLang="tr-TR"/>
              <a:t>Flags and control bus</a:t>
            </a:r>
          </a:p>
          <a:p>
            <a:pPr lvl="1"/>
            <a:r>
              <a:rPr lang="en-GB" altLang="tr-TR"/>
              <a:t>Each bit means something</a:t>
            </a:r>
          </a:p>
          <a:p>
            <a:r>
              <a:rPr lang="en-GB" altLang="tr-TR"/>
              <a:t>Instruction register</a:t>
            </a:r>
          </a:p>
          <a:p>
            <a:pPr lvl="1"/>
            <a:r>
              <a:rPr lang="en-GB" altLang="tr-TR"/>
              <a:t>Op-code causes different control signals for each different instruction</a:t>
            </a:r>
          </a:p>
          <a:p>
            <a:pPr lvl="1"/>
            <a:r>
              <a:rPr lang="en-GB" altLang="tr-TR"/>
              <a:t>Unique logic for each op-code</a:t>
            </a:r>
          </a:p>
          <a:p>
            <a:pPr lvl="1"/>
            <a:r>
              <a:rPr lang="en-GB" altLang="tr-TR"/>
              <a:t>Decoder takes encoded input and produces single output</a:t>
            </a:r>
          </a:p>
          <a:p>
            <a:pPr lvl="1"/>
            <a:r>
              <a:rPr lang="en-GB" altLang="tr-TR" i="1"/>
              <a:t>n</a:t>
            </a:r>
            <a:r>
              <a:rPr lang="en-GB" altLang="tr-TR"/>
              <a:t> binary inputs and 2</a:t>
            </a:r>
            <a:r>
              <a:rPr lang="en-GB" altLang="tr-TR" i="1" baseline="30000"/>
              <a:t>n </a:t>
            </a:r>
            <a:r>
              <a:rPr lang="en-GB" altLang="tr-TR"/>
              <a:t>outputs</a:t>
            </a:r>
          </a:p>
          <a:p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0142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5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5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5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5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5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5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5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5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5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5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5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5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5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5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5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5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5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5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5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5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5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4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Hardwired Implementation (2)</a:t>
            </a:r>
          </a:p>
        </p:txBody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Clock</a:t>
            </a:r>
          </a:p>
          <a:p>
            <a:pPr lvl="1"/>
            <a:r>
              <a:rPr lang="en-GB" altLang="tr-TR"/>
              <a:t>Repetitive sequence of pulses</a:t>
            </a:r>
          </a:p>
          <a:p>
            <a:pPr lvl="1"/>
            <a:r>
              <a:rPr lang="en-GB" altLang="tr-TR"/>
              <a:t>Useful for measuring duration of micro-ops</a:t>
            </a:r>
          </a:p>
          <a:p>
            <a:pPr lvl="1"/>
            <a:r>
              <a:rPr lang="en-GB" altLang="tr-TR"/>
              <a:t>Must be long enough to allow signal propagation</a:t>
            </a:r>
          </a:p>
          <a:p>
            <a:pPr lvl="1"/>
            <a:r>
              <a:rPr lang="en-GB" altLang="tr-TR"/>
              <a:t>Different control signals at different times within instruction cycle</a:t>
            </a:r>
          </a:p>
          <a:p>
            <a:pPr lvl="1"/>
            <a:r>
              <a:rPr lang="en-GB" altLang="tr-TR"/>
              <a:t>Need a counter with different control signals for t1, t2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519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5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5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5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5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5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5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5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5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5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5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5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5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5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5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5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dirty="0"/>
              <a:t>A </a:t>
            </a:r>
            <a:r>
              <a:rPr lang="tr-TR" altLang="tr-TR" sz="3600" dirty="0" err="1"/>
              <a:t>Decoder</a:t>
            </a:r>
            <a:r>
              <a:rPr lang="tr-TR" altLang="tr-TR" sz="3600" dirty="0"/>
              <a:t> </a:t>
            </a:r>
            <a:r>
              <a:rPr lang="tr-TR" altLang="tr-TR" sz="3600" dirty="0" err="1"/>
              <a:t>with</a:t>
            </a:r>
            <a:r>
              <a:rPr lang="tr-TR" altLang="tr-TR" sz="3600" dirty="0"/>
              <a:t> </a:t>
            </a:r>
            <a:r>
              <a:rPr lang="tr-TR" altLang="tr-TR" sz="3600" dirty="0" err="1"/>
              <a:t>four</a:t>
            </a:r>
            <a:r>
              <a:rPr lang="tr-TR" altLang="tr-TR" sz="3600" dirty="0"/>
              <a:t> </a:t>
            </a:r>
            <a:r>
              <a:rPr lang="tr-TR" altLang="tr-TR" sz="3600" dirty="0" err="1"/>
              <a:t>inputs</a:t>
            </a:r>
            <a:r>
              <a:rPr lang="tr-TR" altLang="tr-TR" sz="3600" dirty="0"/>
              <a:t> </a:t>
            </a:r>
            <a:r>
              <a:rPr lang="tr-TR" altLang="tr-TR" sz="3600" dirty="0" err="1"/>
              <a:t>and</a:t>
            </a:r>
            <a:r>
              <a:rPr lang="tr-TR" altLang="tr-TR" sz="3600" dirty="0"/>
              <a:t> 16 </a:t>
            </a:r>
            <a:r>
              <a:rPr lang="tr-TR" altLang="tr-TR" sz="3600" dirty="0" err="1"/>
              <a:t>outputs</a:t>
            </a:r>
            <a:endParaRPr lang="tr-TR" altLang="tr-TR" sz="3600" dirty="0"/>
          </a:p>
        </p:txBody>
      </p:sp>
      <p:pic>
        <p:nvPicPr>
          <p:cNvPr id="1558531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196752"/>
            <a:ext cx="8178800" cy="518795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60941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Control Unit with Decoded Inputs</a:t>
            </a:r>
          </a:p>
        </p:txBody>
      </p:sp>
      <p:pic>
        <p:nvPicPr>
          <p:cNvPr id="1560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70" y="1156891"/>
            <a:ext cx="8406609" cy="522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1057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Control </a:t>
            </a:r>
            <a:r>
              <a:rPr lang="tr-TR" altLang="tr-TR" dirty="0" err="1"/>
              <a:t>signal</a:t>
            </a:r>
            <a:r>
              <a:rPr lang="tr-TR" altLang="tr-TR" dirty="0"/>
              <a:t> </a:t>
            </a:r>
            <a:r>
              <a:rPr lang="tr-TR" altLang="tr-TR" dirty="0" err="1"/>
              <a:t>example</a:t>
            </a:r>
            <a:r>
              <a:rPr lang="tr-TR" altLang="tr-TR" dirty="0"/>
              <a:t>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10050" lvl="0" indent="-285750">
              <a:lnSpc>
                <a:spcPct val="90000"/>
              </a:lnSpc>
            </a:pPr>
            <a:r>
              <a:rPr lang="tr-TR" altLang="tr-TR" sz="2000" dirty="0">
                <a:solidFill>
                  <a:srgbClr val="000000"/>
                </a:solidFill>
              </a:rPr>
              <a:t>Consider a </a:t>
            </a:r>
            <a:r>
              <a:rPr lang="tr-TR" altLang="tr-TR" sz="2000" dirty="0" err="1">
                <a:solidFill>
                  <a:srgbClr val="000000"/>
                </a:solidFill>
              </a:rPr>
              <a:t>single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signal</a:t>
            </a:r>
            <a:r>
              <a:rPr lang="tr-TR" altLang="tr-TR" sz="2000" dirty="0">
                <a:solidFill>
                  <a:srgbClr val="000000"/>
                </a:solidFill>
              </a:rPr>
              <a:t>, C</a:t>
            </a:r>
            <a:r>
              <a:rPr lang="tr-TR" altLang="tr-TR" sz="2000" baseline="-25000" dirty="0">
                <a:solidFill>
                  <a:srgbClr val="000000"/>
                </a:solidFill>
              </a:rPr>
              <a:t>5</a:t>
            </a:r>
            <a:r>
              <a:rPr lang="tr-TR" altLang="tr-TR" sz="2000" dirty="0">
                <a:solidFill>
                  <a:srgbClr val="000000"/>
                </a:solidFill>
              </a:rPr>
              <a:t>.</a:t>
            </a:r>
          </a:p>
          <a:p>
            <a:pPr marL="4572000" lvl="1">
              <a:lnSpc>
                <a:spcPct val="90000"/>
              </a:lnSpc>
              <a:tabLst>
                <a:tab pos="4306888" algn="l"/>
                <a:tab pos="4572000" algn="l"/>
              </a:tabLst>
            </a:pPr>
            <a:r>
              <a:rPr lang="tr-TR" altLang="tr-TR" sz="1800" dirty="0" err="1"/>
              <a:t>causes</a:t>
            </a:r>
            <a:r>
              <a:rPr lang="tr-TR" altLang="tr-TR" sz="1800" dirty="0"/>
              <a:t> data </a:t>
            </a:r>
            <a:r>
              <a:rPr lang="tr-TR" altLang="tr-TR" sz="1800" dirty="0" err="1"/>
              <a:t>to</a:t>
            </a:r>
            <a:r>
              <a:rPr lang="tr-TR" altLang="tr-TR" sz="1800" dirty="0"/>
              <a:t> be </a:t>
            </a:r>
            <a:r>
              <a:rPr lang="tr-TR" altLang="tr-TR" sz="1800" dirty="0" err="1"/>
              <a:t>read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from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external</a:t>
            </a:r>
            <a:r>
              <a:rPr lang="tr-TR" altLang="tr-TR" sz="1800" dirty="0"/>
              <a:t> data </a:t>
            </a:r>
            <a:r>
              <a:rPr lang="tr-TR" altLang="tr-TR" sz="1800" dirty="0" err="1"/>
              <a:t>bus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into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MBR</a:t>
            </a:r>
          </a:p>
          <a:p>
            <a:pPr marL="4210050" lvl="0" indent="-285750">
              <a:lnSpc>
                <a:spcPct val="90000"/>
              </a:lnSpc>
            </a:pPr>
            <a:r>
              <a:rPr lang="tr-TR" altLang="tr-TR" sz="2000" dirty="0" err="1">
                <a:solidFill>
                  <a:srgbClr val="000000"/>
                </a:solidFill>
              </a:rPr>
              <a:t>Used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twice</a:t>
            </a:r>
            <a:r>
              <a:rPr lang="tr-TR" altLang="tr-TR" sz="2000" dirty="0">
                <a:solidFill>
                  <a:srgbClr val="000000"/>
                </a:solidFill>
              </a:rPr>
              <a:t> in </a:t>
            </a:r>
            <a:r>
              <a:rPr lang="tr-TR" altLang="tr-TR" sz="2000" dirty="0" err="1">
                <a:solidFill>
                  <a:srgbClr val="000000"/>
                </a:solidFill>
              </a:rPr>
              <a:t>the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table</a:t>
            </a:r>
            <a:endParaRPr lang="tr-TR" altLang="tr-TR" sz="2000" dirty="0">
              <a:solidFill>
                <a:srgbClr val="000000"/>
              </a:solidFill>
            </a:endParaRPr>
          </a:p>
          <a:p>
            <a:pPr marL="4210050" lvl="0" indent="-285750">
              <a:lnSpc>
                <a:spcPct val="90000"/>
              </a:lnSpc>
            </a:pPr>
            <a:r>
              <a:rPr lang="tr-TR" altLang="tr-TR" sz="2000" dirty="0" err="1">
                <a:solidFill>
                  <a:srgbClr val="000000"/>
                </a:solidFill>
              </a:rPr>
              <a:t>Let</a:t>
            </a:r>
            <a:r>
              <a:rPr lang="tr-TR" altLang="tr-TR" sz="2000" dirty="0">
                <a:solidFill>
                  <a:srgbClr val="000000"/>
                </a:solidFill>
              </a:rPr>
              <a:t> us define </a:t>
            </a:r>
            <a:r>
              <a:rPr lang="tr-TR" altLang="tr-TR" sz="2000" dirty="0" err="1">
                <a:solidFill>
                  <a:srgbClr val="000000"/>
                </a:solidFill>
              </a:rPr>
              <a:t>two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new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control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signals</a:t>
            </a:r>
            <a:r>
              <a:rPr lang="tr-TR" altLang="tr-TR" sz="2000" dirty="0">
                <a:solidFill>
                  <a:srgbClr val="000000"/>
                </a:solidFill>
              </a:rPr>
              <a:t>, P </a:t>
            </a:r>
            <a:r>
              <a:rPr lang="tr-TR" altLang="tr-TR" sz="2000" dirty="0" err="1">
                <a:solidFill>
                  <a:srgbClr val="000000"/>
                </a:solidFill>
              </a:rPr>
              <a:t>and</a:t>
            </a:r>
            <a:r>
              <a:rPr lang="tr-TR" altLang="tr-TR" sz="2000" dirty="0">
                <a:solidFill>
                  <a:srgbClr val="000000"/>
                </a:solidFill>
              </a:rPr>
              <a:t> Q:</a:t>
            </a:r>
          </a:p>
          <a:p>
            <a:pPr marL="4210050" lvl="1" indent="0">
              <a:lnSpc>
                <a:spcPct val="90000"/>
              </a:lnSpc>
              <a:buNone/>
              <a:tabLst>
                <a:tab pos="4667250" algn="l"/>
              </a:tabLst>
            </a:pPr>
            <a:r>
              <a:rPr lang="tr-TR" altLang="tr-TR" sz="1800" dirty="0"/>
              <a:t>	</a:t>
            </a:r>
            <a:r>
              <a:rPr lang="tr-TR" altLang="tr-TR" sz="1800" dirty="0">
                <a:solidFill>
                  <a:srgbClr val="0000CC"/>
                </a:solidFill>
              </a:rPr>
              <a:t>PQ = 00	</a:t>
            </a:r>
            <a:r>
              <a:rPr lang="tr-TR" altLang="tr-TR" sz="1800" dirty="0" smtClean="0">
                <a:solidFill>
                  <a:srgbClr val="0000CC"/>
                </a:solidFill>
              </a:rPr>
              <a:t>	</a:t>
            </a:r>
            <a:r>
              <a:rPr lang="tr-TR" altLang="tr-TR" sz="1800" dirty="0" err="1" smtClean="0">
                <a:solidFill>
                  <a:srgbClr val="0000CC"/>
                </a:solidFill>
              </a:rPr>
              <a:t>Fetch</a:t>
            </a:r>
            <a:r>
              <a:rPr lang="tr-TR" altLang="tr-TR" sz="1800" dirty="0" smtClean="0">
                <a:solidFill>
                  <a:srgbClr val="0000CC"/>
                </a:solidFill>
              </a:rPr>
              <a:t> </a:t>
            </a:r>
            <a:r>
              <a:rPr lang="tr-TR" altLang="tr-TR" sz="1800" dirty="0" err="1">
                <a:solidFill>
                  <a:srgbClr val="0000CC"/>
                </a:solidFill>
              </a:rPr>
              <a:t>cycle</a:t>
            </a:r>
            <a:endParaRPr lang="tr-TR" altLang="tr-TR" sz="1800" dirty="0">
              <a:solidFill>
                <a:srgbClr val="0000CC"/>
              </a:solidFill>
            </a:endParaRPr>
          </a:p>
          <a:p>
            <a:pPr marL="4210050" lvl="1" indent="0">
              <a:lnSpc>
                <a:spcPct val="90000"/>
              </a:lnSpc>
              <a:buNone/>
              <a:tabLst>
                <a:tab pos="4667250" algn="l"/>
              </a:tabLst>
            </a:pPr>
            <a:r>
              <a:rPr lang="tr-TR" altLang="tr-TR" sz="1800" dirty="0">
                <a:solidFill>
                  <a:srgbClr val="0000CC"/>
                </a:solidFill>
              </a:rPr>
              <a:t>	PQ = 01	</a:t>
            </a:r>
            <a:r>
              <a:rPr lang="tr-TR" altLang="tr-TR" sz="1800" dirty="0" smtClean="0">
                <a:solidFill>
                  <a:srgbClr val="0000CC"/>
                </a:solidFill>
              </a:rPr>
              <a:t>	</a:t>
            </a:r>
            <a:r>
              <a:rPr lang="tr-TR" altLang="tr-TR" sz="1800" dirty="0" err="1" smtClean="0">
                <a:solidFill>
                  <a:srgbClr val="0000CC"/>
                </a:solidFill>
              </a:rPr>
              <a:t>Indirect</a:t>
            </a:r>
            <a:r>
              <a:rPr lang="tr-TR" altLang="tr-TR" sz="1800" dirty="0" smtClean="0">
                <a:solidFill>
                  <a:srgbClr val="0000CC"/>
                </a:solidFill>
              </a:rPr>
              <a:t> </a:t>
            </a:r>
            <a:r>
              <a:rPr lang="tr-TR" altLang="tr-TR" sz="1800" dirty="0" err="1">
                <a:solidFill>
                  <a:srgbClr val="0000CC"/>
                </a:solidFill>
              </a:rPr>
              <a:t>cycle</a:t>
            </a:r>
            <a:endParaRPr lang="tr-TR" altLang="tr-TR" sz="1800" dirty="0">
              <a:solidFill>
                <a:srgbClr val="0000CC"/>
              </a:solidFill>
            </a:endParaRPr>
          </a:p>
          <a:p>
            <a:pPr marL="4210050" lvl="1" indent="0">
              <a:lnSpc>
                <a:spcPct val="90000"/>
              </a:lnSpc>
              <a:buNone/>
              <a:tabLst>
                <a:tab pos="4667250" algn="l"/>
              </a:tabLst>
            </a:pPr>
            <a:r>
              <a:rPr lang="tr-TR" altLang="tr-TR" sz="1800" dirty="0">
                <a:solidFill>
                  <a:srgbClr val="0000CC"/>
                </a:solidFill>
              </a:rPr>
              <a:t>	PQ = 10	</a:t>
            </a:r>
            <a:r>
              <a:rPr lang="tr-TR" altLang="tr-TR" sz="1800" dirty="0" smtClean="0">
                <a:solidFill>
                  <a:srgbClr val="0000CC"/>
                </a:solidFill>
              </a:rPr>
              <a:t>	</a:t>
            </a:r>
            <a:r>
              <a:rPr lang="tr-TR" altLang="tr-TR" sz="1800" dirty="0" err="1" smtClean="0">
                <a:solidFill>
                  <a:srgbClr val="0000CC"/>
                </a:solidFill>
              </a:rPr>
              <a:t>Execute</a:t>
            </a:r>
            <a:r>
              <a:rPr lang="tr-TR" altLang="tr-TR" sz="1800" dirty="0" smtClean="0">
                <a:solidFill>
                  <a:srgbClr val="0000CC"/>
                </a:solidFill>
              </a:rPr>
              <a:t> </a:t>
            </a:r>
            <a:r>
              <a:rPr lang="tr-TR" altLang="tr-TR" sz="1800" dirty="0" err="1">
                <a:solidFill>
                  <a:srgbClr val="0000CC"/>
                </a:solidFill>
              </a:rPr>
              <a:t>cycle</a:t>
            </a:r>
            <a:endParaRPr lang="tr-TR" altLang="tr-TR" sz="1800" dirty="0">
              <a:solidFill>
                <a:srgbClr val="0000CC"/>
              </a:solidFill>
            </a:endParaRPr>
          </a:p>
          <a:p>
            <a:pPr marL="4210050" lvl="1" indent="0">
              <a:lnSpc>
                <a:spcPct val="90000"/>
              </a:lnSpc>
              <a:buNone/>
              <a:tabLst>
                <a:tab pos="4667250" algn="l"/>
              </a:tabLst>
            </a:pPr>
            <a:r>
              <a:rPr lang="tr-TR" altLang="tr-TR" sz="1800" dirty="0">
                <a:solidFill>
                  <a:srgbClr val="0000CC"/>
                </a:solidFill>
              </a:rPr>
              <a:t>	PQ = 11	</a:t>
            </a:r>
            <a:r>
              <a:rPr lang="tr-TR" altLang="tr-TR" sz="1800" dirty="0" smtClean="0">
                <a:solidFill>
                  <a:srgbClr val="0000CC"/>
                </a:solidFill>
              </a:rPr>
              <a:t>	</a:t>
            </a:r>
            <a:r>
              <a:rPr lang="tr-TR" altLang="tr-TR" sz="1800" dirty="0" err="1" smtClean="0">
                <a:solidFill>
                  <a:srgbClr val="0000CC"/>
                </a:solidFill>
              </a:rPr>
              <a:t>Interrupt</a:t>
            </a:r>
            <a:r>
              <a:rPr lang="tr-TR" altLang="tr-TR" sz="1800" dirty="0" smtClean="0">
                <a:solidFill>
                  <a:srgbClr val="0000CC"/>
                </a:solidFill>
              </a:rPr>
              <a:t> </a:t>
            </a:r>
            <a:r>
              <a:rPr lang="tr-TR" altLang="tr-TR" sz="1800" dirty="0" err="1" smtClean="0">
                <a:solidFill>
                  <a:srgbClr val="0000CC"/>
                </a:solidFill>
              </a:rPr>
              <a:t>cycle</a:t>
            </a:r>
            <a:endParaRPr lang="tr-TR" altLang="tr-TR" sz="1800" dirty="0" smtClean="0">
              <a:solidFill>
                <a:srgbClr val="0000CC"/>
              </a:solidFill>
            </a:endParaRPr>
          </a:p>
          <a:p>
            <a:pPr marL="4210050" lvl="1">
              <a:lnSpc>
                <a:spcPct val="90000"/>
              </a:lnSpc>
              <a:buNone/>
            </a:pPr>
            <a:endParaRPr lang="tr-TR" altLang="tr-TR" sz="1800" dirty="0">
              <a:solidFill>
                <a:srgbClr val="0000CC"/>
              </a:solidFill>
            </a:endParaRPr>
          </a:p>
          <a:p>
            <a:pPr marL="4210050" lvl="1">
              <a:lnSpc>
                <a:spcPct val="90000"/>
              </a:lnSpc>
              <a:buNone/>
            </a:pPr>
            <a:endParaRPr lang="tr-TR" altLang="tr-TR" sz="1800" dirty="0" smtClean="0">
              <a:solidFill>
                <a:srgbClr val="0000CC"/>
              </a:solidFill>
            </a:endParaRPr>
          </a:p>
          <a:p>
            <a:pPr marL="4210050" lvl="1">
              <a:lnSpc>
                <a:spcPct val="90000"/>
              </a:lnSpc>
              <a:buNone/>
            </a:pPr>
            <a:endParaRPr lang="tr-TR" altLang="tr-TR" sz="1800" dirty="0">
              <a:solidFill>
                <a:srgbClr val="0000CC"/>
              </a:solidFill>
            </a:endParaRPr>
          </a:p>
          <a:p>
            <a:pPr lvl="0">
              <a:lnSpc>
                <a:spcPct val="90000"/>
              </a:lnSpc>
            </a:pPr>
            <a:r>
              <a:rPr lang="tr-TR" altLang="tr-TR" sz="2000" dirty="0" err="1">
                <a:solidFill>
                  <a:srgbClr val="000000"/>
                </a:solidFill>
              </a:rPr>
              <a:t>Boolean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expression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for</a:t>
            </a:r>
            <a:r>
              <a:rPr lang="tr-TR" altLang="tr-TR" sz="2000" dirty="0">
                <a:solidFill>
                  <a:srgbClr val="000000"/>
                </a:solidFill>
              </a:rPr>
              <a:t> C</a:t>
            </a:r>
            <a:r>
              <a:rPr lang="tr-TR" altLang="tr-TR" sz="2000" baseline="-25000" dirty="0">
                <a:solidFill>
                  <a:srgbClr val="000000"/>
                </a:solidFill>
              </a:rPr>
              <a:t>5</a:t>
            </a:r>
          </a:p>
          <a:p>
            <a:pPr lvl="1">
              <a:lnSpc>
                <a:spcPct val="90000"/>
              </a:lnSpc>
            </a:pPr>
            <a:r>
              <a:rPr lang="tr-TR" altLang="tr-TR" sz="1800" dirty="0">
                <a:solidFill>
                  <a:srgbClr val="0000CC"/>
                </a:solidFill>
              </a:rPr>
              <a:t>C</a:t>
            </a:r>
            <a:r>
              <a:rPr lang="tr-TR" altLang="tr-TR" sz="1800" baseline="-25000" dirty="0">
                <a:solidFill>
                  <a:srgbClr val="0000CC"/>
                </a:solidFill>
              </a:rPr>
              <a:t>5</a:t>
            </a:r>
            <a:r>
              <a:rPr lang="tr-TR" altLang="tr-TR" sz="1800" dirty="0">
                <a:solidFill>
                  <a:srgbClr val="0000CC"/>
                </a:solidFill>
              </a:rPr>
              <a:t> = P</a:t>
            </a:r>
            <a:r>
              <a:rPr lang="en-US" altLang="tr-TR" sz="1800" dirty="0">
                <a:solidFill>
                  <a:srgbClr val="0000CC"/>
                </a:solidFill>
              </a:rPr>
              <a:t>'·</a:t>
            </a:r>
            <a:r>
              <a:rPr lang="tr-TR" altLang="tr-TR" sz="1800" dirty="0">
                <a:solidFill>
                  <a:srgbClr val="0000CC"/>
                </a:solidFill>
              </a:rPr>
              <a:t>Q</a:t>
            </a:r>
            <a:r>
              <a:rPr lang="en-US" altLang="tr-TR" sz="1800" dirty="0">
                <a:solidFill>
                  <a:srgbClr val="0000CC"/>
                </a:solidFill>
              </a:rPr>
              <a:t>'·</a:t>
            </a:r>
            <a:r>
              <a:rPr lang="tr-TR" altLang="tr-TR" sz="1800" dirty="0">
                <a:solidFill>
                  <a:srgbClr val="0000CC"/>
                </a:solidFill>
              </a:rPr>
              <a:t>T</a:t>
            </a:r>
            <a:r>
              <a:rPr lang="tr-TR" altLang="tr-TR" sz="1800" baseline="-25000" dirty="0">
                <a:solidFill>
                  <a:srgbClr val="0000CC"/>
                </a:solidFill>
              </a:rPr>
              <a:t>2</a:t>
            </a:r>
            <a:r>
              <a:rPr lang="tr-TR" altLang="tr-TR" sz="1800" dirty="0">
                <a:solidFill>
                  <a:srgbClr val="0000CC"/>
                </a:solidFill>
              </a:rPr>
              <a:t> + P</a:t>
            </a:r>
            <a:r>
              <a:rPr lang="en-US" altLang="tr-TR" sz="1800" dirty="0">
                <a:solidFill>
                  <a:srgbClr val="0000CC"/>
                </a:solidFill>
              </a:rPr>
              <a:t>'·</a:t>
            </a:r>
            <a:r>
              <a:rPr lang="tr-TR" altLang="tr-TR" sz="1800" dirty="0">
                <a:solidFill>
                  <a:srgbClr val="0000CC"/>
                </a:solidFill>
              </a:rPr>
              <a:t>Q</a:t>
            </a:r>
            <a:r>
              <a:rPr lang="en-US" altLang="tr-TR" sz="1800" dirty="0">
                <a:solidFill>
                  <a:srgbClr val="0000CC"/>
                </a:solidFill>
              </a:rPr>
              <a:t>·</a:t>
            </a:r>
            <a:r>
              <a:rPr lang="tr-TR" altLang="tr-TR" sz="1800" dirty="0">
                <a:solidFill>
                  <a:srgbClr val="0000CC"/>
                </a:solidFill>
              </a:rPr>
              <a:t>T</a:t>
            </a:r>
            <a:r>
              <a:rPr lang="tr-TR" altLang="tr-TR" sz="1800" baseline="-25000" dirty="0">
                <a:solidFill>
                  <a:srgbClr val="0000CC"/>
                </a:solidFill>
              </a:rPr>
              <a:t>2</a:t>
            </a:r>
          </a:p>
          <a:p>
            <a:pPr>
              <a:lnSpc>
                <a:spcPct val="90000"/>
              </a:lnSpc>
            </a:pPr>
            <a:r>
              <a:rPr lang="tr-TR" altLang="tr-TR" sz="2000" dirty="0" smtClean="0">
                <a:solidFill>
                  <a:srgbClr val="000000"/>
                </a:solidFill>
              </a:rPr>
              <a:t>C5 is </a:t>
            </a:r>
            <a:r>
              <a:rPr lang="tr-TR" altLang="tr-TR" sz="2000" dirty="0" err="1">
                <a:solidFill>
                  <a:srgbClr val="000000"/>
                </a:solidFill>
              </a:rPr>
              <a:t>also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needed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during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execute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cycle</a:t>
            </a:r>
            <a:endParaRPr lang="tr-TR" altLang="tr-TR" sz="20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sz="1600" dirty="0" err="1">
                <a:solidFill>
                  <a:srgbClr val="000000"/>
                </a:solidFill>
              </a:rPr>
              <a:t>Let</a:t>
            </a:r>
            <a:r>
              <a:rPr lang="tr-TR" altLang="tr-TR" sz="1600" dirty="0">
                <a:solidFill>
                  <a:srgbClr val="000000"/>
                </a:solidFill>
              </a:rPr>
              <a:t> us </a:t>
            </a:r>
            <a:r>
              <a:rPr lang="tr-TR" altLang="tr-TR" sz="1600" dirty="0" err="1">
                <a:solidFill>
                  <a:srgbClr val="000000"/>
                </a:solidFill>
              </a:rPr>
              <a:t>assume</a:t>
            </a:r>
            <a:r>
              <a:rPr lang="tr-TR" altLang="tr-TR" sz="1600" dirty="0">
                <a:solidFill>
                  <a:srgbClr val="000000"/>
                </a:solidFill>
              </a:rPr>
              <a:t> </a:t>
            </a:r>
            <a:r>
              <a:rPr lang="tr-TR" altLang="tr-TR" sz="1600" dirty="0" err="1">
                <a:solidFill>
                  <a:srgbClr val="000000"/>
                </a:solidFill>
              </a:rPr>
              <a:t>there</a:t>
            </a:r>
            <a:r>
              <a:rPr lang="tr-TR" altLang="tr-TR" sz="1600" dirty="0">
                <a:solidFill>
                  <a:srgbClr val="000000"/>
                </a:solidFill>
              </a:rPr>
              <a:t> </a:t>
            </a:r>
            <a:r>
              <a:rPr lang="tr-TR" altLang="tr-TR" sz="1600" dirty="0" err="1">
                <a:solidFill>
                  <a:srgbClr val="000000"/>
                </a:solidFill>
              </a:rPr>
              <a:t>are</a:t>
            </a:r>
            <a:r>
              <a:rPr lang="tr-TR" altLang="tr-TR" sz="1600" dirty="0">
                <a:solidFill>
                  <a:srgbClr val="000000"/>
                </a:solidFill>
              </a:rPr>
              <a:t> </a:t>
            </a:r>
            <a:r>
              <a:rPr lang="tr-TR" altLang="tr-TR" sz="1600" dirty="0" err="1">
                <a:solidFill>
                  <a:srgbClr val="000000"/>
                </a:solidFill>
              </a:rPr>
              <a:t>only</a:t>
            </a:r>
            <a:r>
              <a:rPr lang="tr-TR" altLang="tr-TR" sz="1600" dirty="0">
                <a:solidFill>
                  <a:srgbClr val="000000"/>
                </a:solidFill>
              </a:rPr>
              <a:t> </a:t>
            </a:r>
            <a:r>
              <a:rPr lang="tr-TR" altLang="tr-TR" sz="1600" dirty="0" err="1">
                <a:solidFill>
                  <a:srgbClr val="000000"/>
                </a:solidFill>
              </a:rPr>
              <a:t>three</a:t>
            </a:r>
            <a:r>
              <a:rPr lang="tr-TR" altLang="tr-TR" sz="1600" dirty="0">
                <a:solidFill>
                  <a:srgbClr val="000000"/>
                </a:solidFill>
              </a:rPr>
              <a:t> </a:t>
            </a:r>
            <a:r>
              <a:rPr lang="tr-TR" altLang="tr-TR" sz="1600" dirty="0" err="1">
                <a:solidFill>
                  <a:srgbClr val="000000"/>
                </a:solidFill>
              </a:rPr>
              <a:t>instructions</a:t>
            </a:r>
            <a:endParaRPr lang="tr-TR" altLang="tr-TR" sz="1600" dirty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tr-TR" altLang="tr-TR" sz="1400" dirty="0">
                <a:solidFill>
                  <a:srgbClr val="0000CC"/>
                </a:solidFill>
              </a:rPr>
              <a:t>LDA, ADD, AND</a:t>
            </a:r>
          </a:p>
          <a:p>
            <a:pPr lvl="0">
              <a:lnSpc>
                <a:spcPct val="90000"/>
              </a:lnSpc>
            </a:pPr>
            <a:r>
              <a:rPr lang="tr-TR" altLang="tr-TR" sz="2000" dirty="0" err="1">
                <a:solidFill>
                  <a:srgbClr val="000000"/>
                </a:solidFill>
              </a:rPr>
              <a:t>Boolean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expression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for</a:t>
            </a:r>
            <a:r>
              <a:rPr lang="tr-TR" altLang="tr-TR" sz="2000" dirty="0">
                <a:solidFill>
                  <a:srgbClr val="000000"/>
                </a:solidFill>
              </a:rPr>
              <a:t> C5 </a:t>
            </a:r>
            <a:r>
              <a:rPr lang="tr-TR" altLang="tr-TR" sz="2000" dirty="0" err="1">
                <a:solidFill>
                  <a:srgbClr val="000000"/>
                </a:solidFill>
              </a:rPr>
              <a:t>becomes</a:t>
            </a:r>
            <a:endParaRPr lang="tr-TR" altLang="tr-TR" sz="2000" dirty="0">
              <a:solidFill>
                <a:srgbClr val="000000"/>
              </a:solidFill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tr-TR" altLang="tr-TR" sz="1800" kern="1200" baseline="-250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 = P</a:t>
            </a:r>
            <a:r>
              <a:rPr kumimoji="0" lang="en-US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'·</a:t>
            </a: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Q</a:t>
            </a:r>
            <a:r>
              <a:rPr kumimoji="0" lang="en-US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'·</a:t>
            </a: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tr-TR" altLang="tr-TR" sz="1800" kern="1200" baseline="-250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 + P</a:t>
            </a:r>
            <a:r>
              <a:rPr kumimoji="0" lang="en-US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'·</a:t>
            </a: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Q</a:t>
            </a:r>
            <a:r>
              <a:rPr kumimoji="0" lang="en-US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·</a:t>
            </a: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tr-TR" altLang="tr-TR" sz="1800" kern="1200" baseline="-250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+ P</a:t>
            </a:r>
            <a:r>
              <a:rPr kumimoji="0" lang="en-US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·</a:t>
            </a: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Q</a:t>
            </a:r>
            <a:r>
              <a:rPr kumimoji="0" lang="en-US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'·</a:t>
            </a:r>
            <a:r>
              <a:rPr kumimoji="0" lang="tr-TR" altLang="tr-TR" sz="1800" kern="1200" dirty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+mn-cs"/>
              </a:rPr>
              <a:t>(LDA + ADD +AND)</a:t>
            </a:r>
            <a:endParaRPr kumimoji="0" lang="tr-TR" altLang="tr-TR" sz="1800" kern="1200" baseline="-25000" dirty="0">
              <a:solidFill>
                <a:srgbClr val="0000CC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9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1124744"/>
            <a:ext cx="3600400" cy="3279952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35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10151</TotalTime>
  <Words>1624</Words>
  <Application>Microsoft Office PowerPoint</Application>
  <PresentationFormat>Letter Paper (8.5x11 in)</PresentationFormat>
  <Paragraphs>369</Paragraphs>
  <Slides>37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Times New Roman</vt:lpstr>
      <vt:lpstr>Verdana</vt:lpstr>
      <vt:lpstr>Bahcesehir master slide</vt:lpstr>
      <vt:lpstr>Computer Architecture</vt:lpstr>
      <vt:lpstr>Computer Architecture</vt:lpstr>
      <vt:lpstr>Outline</vt:lpstr>
      <vt:lpstr>Control Unit Implementation</vt:lpstr>
      <vt:lpstr>Hardwired Implementation (1)</vt:lpstr>
      <vt:lpstr>Hardwired Implementation (2)</vt:lpstr>
      <vt:lpstr>A Decoder with four inputs and 16 outputs</vt:lpstr>
      <vt:lpstr>Control Unit with Decoded Inputs</vt:lpstr>
      <vt:lpstr>Control signal example </vt:lpstr>
      <vt:lpstr>Problems With Hard Wired Designs</vt:lpstr>
      <vt:lpstr>Micro-programmed Control</vt:lpstr>
      <vt:lpstr>Control Unit Organization</vt:lpstr>
      <vt:lpstr>Control Unit Organization</vt:lpstr>
      <vt:lpstr>Micro-program Word Length</vt:lpstr>
      <vt:lpstr>Micro-instruction Types</vt:lpstr>
      <vt:lpstr>Vertical Micro-programming</vt:lpstr>
      <vt:lpstr>Horizontal Micro-programming</vt:lpstr>
      <vt:lpstr>Organization of Control Memory</vt:lpstr>
      <vt:lpstr>Control Unit Function</vt:lpstr>
      <vt:lpstr>Next Address Decision</vt:lpstr>
      <vt:lpstr>Pros and Cons</vt:lpstr>
      <vt:lpstr>Tasks Done By Microprogrammed Control Unit</vt:lpstr>
      <vt:lpstr>Sequencing Techniques</vt:lpstr>
      <vt:lpstr>Branch Control Logic: Two Address Fields</vt:lpstr>
      <vt:lpstr>Branch Control Logic: Single Address Field</vt:lpstr>
      <vt:lpstr>Branch Control Logic: Variable Format</vt:lpstr>
      <vt:lpstr>Address Generation</vt:lpstr>
      <vt:lpstr>Address Generation</vt:lpstr>
      <vt:lpstr>Address Generation</vt:lpstr>
      <vt:lpstr>Address Generation</vt:lpstr>
      <vt:lpstr>Microinstruction Execution</vt:lpstr>
      <vt:lpstr>Control Unit  Organization</vt:lpstr>
      <vt:lpstr>How to Encode</vt:lpstr>
      <vt:lpstr>Specific Encoding Techniques</vt:lpstr>
      <vt:lpstr>Organizing encoded micro instruction in to fields</vt:lpstr>
      <vt:lpstr>Microinstruction Encoding Direct Encoding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521</cp:revision>
  <dcterms:created xsi:type="dcterms:W3CDTF">2004-11-05T11:30:37Z</dcterms:created>
  <dcterms:modified xsi:type="dcterms:W3CDTF">2018-12-02T22:16:46Z</dcterms:modified>
</cp:coreProperties>
</file>