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421" r:id="rId2"/>
    <p:sldId id="688" r:id="rId3"/>
    <p:sldId id="661" r:id="rId4"/>
    <p:sldId id="691" r:id="rId5"/>
    <p:sldId id="692" r:id="rId6"/>
    <p:sldId id="693" r:id="rId7"/>
    <p:sldId id="694" r:id="rId8"/>
    <p:sldId id="695" r:id="rId9"/>
    <p:sldId id="696" r:id="rId10"/>
    <p:sldId id="724" r:id="rId11"/>
    <p:sldId id="698" r:id="rId12"/>
    <p:sldId id="699" r:id="rId13"/>
    <p:sldId id="700" r:id="rId14"/>
    <p:sldId id="701" r:id="rId15"/>
    <p:sldId id="702" r:id="rId16"/>
    <p:sldId id="703" r:id="rId17"/>
    <p:sldId id="704" r:id="rId18"/>
    <p:sldId id="705" r:id="rId19"/>
    <p:sldId id="706" r:id="rId20"/>
    <p:sldId id="707" r:id="rId21"/>
    <p:sldId id="708" r:id="rId22"/>
    <p:sldId id="709" r:id="rId23"/>
    <p:sldId id="710" r:id="rId24"/>
    <p:sldId id="711" r:id="rId25"/>
    <p:sldId id="712" r:id="rId26"/>
    <p:sldId id="713" r:id="rId27"/>
    <p:sldId id="714" r:id="rId28"/>
    <p:sldId id="715" r:id="rId29"/>
    <p:sldId id="716" r:id="rId30"/>
    <p:sldId id="717" r:id="rId31"/>
    <p:sldId id="718" r:id="rId32"/>
    <p:sldId id="719" r:id="rId33"/>
    <p:sldId id="720" r:id="rId34"/>
    <p:sldId id="721" r:id="rId35"/>
    <p:sldId id="722" r:id="rId36"/>
    <p:sldId id="723" r:id="rId37"/>
    <p:sldId id="689" r:id="rId38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zamettin AYDIN" initials="NA" lastIdx="1" clrIdx="0">
    <p:extLst>
      <p:ext uri="{19B8F6BF-5375-455C-9EA6-DF929625EA0E}">
        <p15:presenceInfo xmlns:p15="http://schemas.microsoft.com/office/powerpoint/2012/main" userId="333491fd8aa85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3300"/>
    <a:srgbClr val="FFFF99"/>
    <a:srgbClr val="CC3300"/>
    <a:srgbClr val="FFCC00"/>
    <a:srgbClr val="00CCFF"/>
    <a:srgbClr val="00FF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9" autoAdjust="0"/>
    <p:restoredTop sz="94788" autoAdjust="0"/>
  </p:normalViewPr>
  <p:slideViewPr>
    <p:cSldViewPr>
      <p:cViewPr varScale="1">
        <p:scale>
          <a:sx n="70" d="100"/>
          <a:sy n="70" d="100"/>
        </p:scale>
        <p:origin x="58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7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18" Type="http://schemas.openxmlformats.org/officeDocument/2006/relationships/slide" Target="slides/slide26.xml"/><Relationship Id="rId3" Type="http://schemas.openxmlformats.org/officeDocument/2006/relationships/slide" Target="slides/slide5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17" Type="http://schemas.openxmlformats.org/officeDocument/2006/relationships/slide" Target="slides/slide25.xml"/><Relationship Id="rId2" Type="http://schemas.openxmlformats.org/officeDocument/2006/relationships/slide" Target="slides/slide4.xml"/><Relationship Id="rId16" Type="http://schemas.openxmlformats.org/officeDocument/2006/relationships/slide" Target="slides/slide23.xml"/><Relationship Id="rId1" Type="http://schemas.openxmlformats.org/officeDocument/2006/relationships/slide" Target="slides/slide1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9.xml"/><Relationship Id="rId15" Type="http://schemas.openxmlformats.org/officeDocument/2006/relationships/slide" Target="slides/slide22.xml"/><Relationship Id="rId10" Type="http://schemas.openxmlformats.org/officeDocument/2006/relationships/slide" Target="slides/slide15.xml"/><Relationship Id="rId19" Type="http://schemas.openxmlformats.org/officeDocument/2006/relationships/slide" Target="slides/slide27.xml"/><Relationship Id="rId4" Type="http://schemas.openxmlformats.org/officeDocument/2006/relationships/slide" Target="slides/slide7.xml"/><Relationship Id="rId9" Type="http://schemas.openxmlformats.org/officeDocument/2006/relationships/slide" Target="slides/slide14.xml"/><Relationship Id="rId1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A9E6D6F-BBEB-47C5-9348-756CC02B470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066424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349A9B-B0C4-475A-B093-4422AE6979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618187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kumimoji="0" lang="tr-TR" altLang="tr-TR" smtClean="0">
                <a:latin typeface="Arial" panose="020B0604020202020204" pitchFamily="34" charset="0"/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just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just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8BB8E09-DF8D-43B9-B580-012157AE4575}" type="slidenum">
              <a:rPr kumimoji="0" lang="tr-TR" altLang="tr-TR" smtClean="0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</a:t>
            </a:fld>
            <a:endParaRPr kumimoji="0" lang="tr-TR" altLang="tr-TR" smtClean="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19421926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DA182-ADF7-45CE-A02F-F06C41D0FD9A}" type="slidenum">
              <a:rPr lang="en-US" altLang="tr-TR"/>
              <a:pPr/>
              <a:t>12</a:t>
            </a:fld>
            <a:endParaRPr lang="en-US" altLang="tr-TR"/>
          </a:p>
        </p:txBody>
      </p:sp>
      <p:sp>
        <p:nvSpPr>
          <p:cNvPr id="162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48966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3B447-F17A-43AD-AF16-E02CA62D8696}" type="slidenum">
              <a:rPr lang="en-US" altLang="tr-TR"/>
              <a:pPr/>
              <a:t>13</a:t>
            </a:fld>
            <a:endParaRPr lang="en-US" altLang="tr-TR"/>
          </a:p>
        </p:txBody>
      </p:sp>
      <p:sp>
        <p:nvSpPr>
          <p:cNvPr id="1630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79697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A6C9E-F2B6-4D02-83D7-65F00382967F}" type="slidenum">
              <a:rPr lang="en-US" altLang="tr-TR"/>
              <a:pPr/>
              <a:t>14</a:t>
            </a:fld>
            <a:endParaRPr lang="en-US" altLang="tr-TR"/>
          </a:p>
        </p:txBody>
      </p:sp>
      <p:sp>
        <p:nvSpPr>
          <p:cNvPr id="1632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473476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9BFD4-A23C-49CF-9780-230806DCD0F7}" type="slidenum">
              <a:rPr lang="en-US" altLang="tr-TR"/>
              <a:pPr/>
              <a:t>15</a:t>
            </a:fld>
            <a:endParaRPr lang="en-US" altLang="tr-TR"/>
          </a:p>
        </p:txBody>
      </p:sp>
      <p:sp>
        <p:nvSpPr>
          <p:cNvPr id="1634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912386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C3A02-72B9-4BEE-808F-55B9DE23C311}" type="slidenum">
              <a:rPr lang="en-US" altLang="tr-TR"/>
              <a:pPr/>
              <a:t>16</a:t>
            </a:fld>
            <a:endParaRPr lang="en-US" altLang="tr-TR"/>
          </a:p>
        </p:txBody>
      </p:sp>
      <p:sp>
        <p:nvSpPr>
          <p:cNvPr id="1636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19810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D44FE5-0CF9-4579-B5AE-DA8C37F38770}" type="slidenum">
              <a:rPr lang="en-US" altLang="tr-TR"/>
              <a:pPr/>
              <a:t>17</a:t>
            </a:fld>
            <a:endParaRPr lang="en-US" altLang="tr-TR"/>
          </a:p>
        </p:txBody>
      </p:sp>
      <p:sp>
        <p:nvSpPr>
          <p:cNvPr id="1638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155534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56A09-D48F-4CDF-A167-EAD03A11D577}" type="slidenum">
              <a:rPr lang="en-US" altLang="tr-TR"/>
              <a:pPr/>
              <a:t>18</a:t>
            </a:fld>
            <a:endParaRPr lang="en-US" altLang="tr-TR"/>
          </a:p>
        </p:txBody>
      </p:sp>
      <p:sp>
        <p:nvSpPr>
          <p:cNvPr id="1640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69733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2EC80-96FA-45A4-AAE4-ED344846382F}" type="slidenum">
              <a:rPr lang="en-US" altLang="tr-TR"/>
              <a:pPr/>
              <a:t>19</a:t>
            </a:fld>
            <a:endParaRPr lang="en-US" altLang="tr-TR"/>
          </a:p>
        </p:txBody>
      </p:sp>
      <p:sp>
        <p:nvSpPr>
          <p:cNvPr id="164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648304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CFE1E-FE24-4367-81CD-0CFE8E2223FB}" type="slidenum">
              <a:rPr lang="en-US" altLang="tr-TR"/>
              <a:pPr/>
              <a:t>20</a:t>
            </a:fld>
            <a:endParaRPr lang="en-US" altLang="tr-TR"/>
          </a:p>
        </p:txBody>
      </p:sp>
      <p:sp>
        <p:nvSpPr>
          <p:cNvPr id="1528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0222646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1A62C-90FA-461C-B760-134F2F962D15}" type="slidenum">
              <a:rPr lang="en-US" altLang="tr-TR"/>
              <a:pPr/>
              <a:t>21</a:t>
            </a:fld>
            <a:endParaRPr lang="en-US" altLang="tr-TR"/>
          </a:p>
        </p:txBody>
      </p:sp>
      <p:sp>
        <p:nvSpPr>
          <p:cNvPr id="1530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033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Copyright 2000 N. AYDIN. All rights reserved.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0349A9B-B0C4-475A-B093-4422AE69793A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933301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3C8E9-0FAF-4EA7-A814-6D4698511803}" type="slidenum">
              <a:rPr lang="en-US" altLang="tr-TR"/>
              <a:pPr/>
              <a:t>22</a:t>
            </a:fld>
            <a:endParaRPr lang="en-US" altLang="tr-TR"/>
          </a:p>
        </p:txBody>
      </p:sp>
      <p:sp>
        <p:nvSpPr>
          <p:cNvPr id="153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376800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E2205-96D7-49FC-AD8D-113540AF194B}" type="slidenum">
              <a:rPr lang="en-US" altLang="tr-TR"/>
              <a:pPr/>
              <a:t>23</a:t>
            </a:fld>
            <a:endParaRPr lang="en-US" altLang="tr-TR"/>
          </a:p>
        </p:txBody>
      </p:sp>
      <p:sp>
        <p:nvSpPr>
          <p:cNvPr id="153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5724568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1AC0A-20FA-465D-A6DD-3AD24EA1B73E}" type="slidenum">
              <a:rPr lang="en-US" altLang="tr-TR"/>
              <a:pPr/>
              <a:t>24</a:t>
            </a:fld>
            <a:endParaRPr lang="en-US" altLang="tr-TR"/>
          </a:p>
        </p:txBody>
      </p:sp>
      <p:sp>
        <p:nvSpPr>
          <p:cNvPr id="153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866909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C3BC8-CFE3-408E-B40B-E70B363C0197}" type="slidenum">
              <a:rPr lang="en-US" altLang="tr-TR"/>
              <a:pPr/>
              <a:t>25</a:t>
            </a:fld>
            <a:endParaRPr lang="en-US" altLang="tr-TR"/>
          </a:p>
        </p:txBody>
      </p:sp>
      <p:sp>
        <p:nvSpPr>
          <p:cNvPr id="153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13417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22CB9-36DC-4680-BE4A-4ED14C916A71}" type="slidenum">
              <a:rPr lang="en-US" altLang="tr-TR"/>
              <a:pPr/>
              <a:t>26</a:t>
            </a:fld>
            <a:endParaRPr lang="en-US" altLang="tr-TR"/>
          </a:p>
        </p:txBody>
      </p:sp>
      <p:sp>
        <p:nvSpPr>
          <p:cNvPr id="154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9298118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3FDED-16C4-432C-9FF1-1BDD867B5C78}" type="slidenum">
              <a:rPr lang="en-US" altLang="tr-TR"/>
              <a:pPr/>
              <a:t>27</a:t>
            </a:fld>
            <a:endParaRPr lang="en-US" altLang="tr-TR"/>
          </a:p>
        </p:txBody>
      </p:sp>
      <p:sp>
        <p:nvSpPr>
          <p:cNvPr id="154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298173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6C01C-129B-480A-B094-F3FB99735333}" type="slidenum">
              <a:rPr lang="en-US" altLang="tr-TR"/>
              <a:pPr/>
              <a:t>28</a:t>
            </a:fld>
            <a:endParaRPr lang="en-US" altLang="tr-TR"/>
          </a:p>
        </p:txBody>
      </p:sp>
      <p:sp>
        <p:nvSpPr>
          <p:cNvPr id="154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732273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C5FF3-7C0E-44BA-8F25-F350A0B98C88}" type="slidenum">
              <a:rPr lang="en-US" altLang="tr-TR"/>
              <a:pPr/>
              <a:t>29</a:t>
            </a:fld>
            <a:endParaRPr lang="en-US" altLang="tr-TR"/>
          </a:p>
        </p:txBody>
      </p:sp>
      <p:sp>
        <p:nvSpPr>
          <p:cNvPr id="154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09746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2CDC7-1830-4362-8DBC-CB3757CA2FDB}" type="slidenum">
              <a:rPr lang="en-US" altLang="tr-TR"/>
              <a:pPr/>
              <a:t>30</a:t>
            </a:fld>
            <a:endParaRPr lang="en-US" altLang="tr-TR"/>
          </a:p>
        </p:txBody>
      </p:sp>
      <p:sp>
        <p:nvSpPr>
          <p:cNvPr id="154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498894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CA733-1EFF-4339-9C00-C6E743D454F3}" type="slidenum">
              <a:rPr lang="en-US" altLang="tr-TR"/>
              <a:pPr/>
              <a:t>31</a:t>
            </a:fld>
            <a:endParaRPr lang="en-US" altLang="tr-TR"/>
          </a:p>
        </p:txBody>
      </p:sp>
      <p:sp>
        <p:nvSpPr>
          <p:cNvPr id="155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80390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931F1-19BF-45AA-8AD1-82A79751E122}" type="slidenum">
              <a:rPr lang="en-US" altLang="tr-TR"/>
              <a:pPr/>
              <a:t>4</a:t>
            </a:fld>
            <a:endParaRPr lang="en-US" altLang="tr-TR"/>
          </a:p>
        </p:txBody>
      </p:sp>
      <p:sp>
        <p:nvSpPr>
          <p:cNvPr id="149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43114574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D5A17-F11D-4325-84A4-7695170800C7}" type="slidenum">
              <a:rPr lang="en-US" altLang="tr-TR"/>
              <a:pPr/>
              <a:t>32</a:t>
            </a:fld>
            <a:endParaRPr lang="en-US" altLang="tr-TR"/>
          </a:p>
        </p:txBody>
      </p:sp>
      <p:sp>
        <p:nvSpPr>
          <p:cNvPr id="164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4923437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0E3B3-A31F-4F19-8E18-FE4D2985AE8C}" type="slidenum">
              <a:rPr lang="en-US" altLang="tr-TR"/>
              <a:pPr/>
              <a:t>33</a:t>
            </a:fld>
            <a:endParaRPr lang="en-US" altLang="tr-TR"/>
          </a:p>
        </p:txBody>
      </p:sp>
      <p:sp>
        <p:nvSpPr>
          <p:cNvPr id="1646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81978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7EF52B-6129-431D-A865-3CE290BBD170}" type="slidenum">
              <a:rPr lang="en-US" altLang="tr-TR"/>
              <a:pPr/>
              <a:t>34</a:t>
            </a:fld>
            <a:endParaRPr lang="en-US" altLang="tr-TR"/>
          </a:p>
        </p:txBody>
      </p:sp>
      <p:sp>
        <p:nvSpPr>
          <p:cNvPr id="1648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695521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F521A-D1B9-4913-8DDD-064B09AFB5B3}" type="slidenum">
              <a:rPr lang="en-US" altLang="tr-TR"/>
              <a:pPr/>
              <a:t>35</a:t>
            </a:fld>
            <a:endParaRPr lang="en-US" altLang="tr-TR"/>
          </a:p>
        </p:txBody>
      </p:sp>
      <p:sp>
        <p:nvSpPr>
          <p:cNvPr id="1650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600021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5599C-4BE6-41DE-8600-ACB60B2CE113}" type="slidenum">
              <a:rPr lang="en-US" altLang="tr-TR"/>
              <a:pPr/>
              <a:t>36</a:t>
            </a:fld>
            <a:endParaRPr lang="en-US" altLang="tr-TR"/>
          </a:p>
        </p:txBody>
      </p:sp>
      <p:sp>
        <p:nvSpPr>
          <p:cNvPr id="1652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970902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B4271-1684-434D-AFBD-4F13FD49991C}" type="slidenum">
              <a:rPr lang="en-US" altLang="tr-TR"/>
              <a:pPr/>
              <a:t>5</a:t>
            </a:fld>
            <a:endParaRPr lang="en-US" altLang="tr-TR"/>
          </a:p>
        </p:txBody>
      </p:sp>
      <p:sp>
        <p:nvSpPr>
          <p:cNvPr id="150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176022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334AD-A9DC-44FB-9548-8A19AF820837}" type="slidenum">
              <a:rPr lang="en-US" altLang="tr-TR"/>
              <a:pPr/>
              <a:t>6</a:t>
            </a:fld>
            <a:endParaRPr lang="en-US" altLang="tr-TR"/>
          </a:p>
        </p:txBody>
      </p:sp>
      <p:sp>
        <p:nvSpPr>
          <p:cNvPr id="1619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269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CBBE63-98DD-405F-AF01-855F574D4CAD}" type="slidenum">
              <a:rPr lang="en-US" altLang="tr-TR"/>
              <a:pPr/>
              <a:t>7</a:t>
            </a:fld>
            <a:endParaRPr lang="en-US" altLang="tr-TR"/>
          </a:p>
        </p:txBody>
      </p:sp>
      <p:sp>
        <p:nvSpPr>
          <p:cNvPr id="150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9845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07B3A-A3AB-4F0B-9836-0B04BFB336FF}" type="slidenum">
              <a:rPr lang="en-US" altLang="tr-TR"/>
              <a:pPr/>
              <a:t>8</a:t>
            </a:fld>
            <a:endParaRPr lang="en-US" altLang="tr-TR"/>
          </a:p>
        </p:txBody>
      </p:sp>
      <p:sp>
        <p:nvSpPr>
          <p:cNvPr id="150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786667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5F871-FACA-40C3-B211-2D88A699F278}" type="slidenum">
              <a:rPr lang="en-US" altLang="tr-TR"/>
              <a:pPr/>
              <a:t>9</a:t>
            </a:fld>
            <a:endParaRPr lang="en-US" altLang="tr-TR"/>
          </a:p>
        </p:txBody>
      </p:sp>
      <p:sp>
        <p:nvSpPr>
          <p:cNvPr id="162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995473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CC93A-7FE2-4F0F-9E9B-1F6655E91774}" type="slidenum">
              <a:rPr lang="en-US" altLang="tr-TR"/>
              <a:pPr/>
              <a:t>11</a:t>
            </a:fld>
            <a:endParaRPr lang="en-US" altLang="tr-TR"/>
          </a:p>
        </p:txBody>
      </p:sp>
      <p:sp>
        <p:nvSpPr>
          <p:cNvPr id="1626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320105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3F712-6949-478B-8BF0-AA1B88D46BB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6245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9F1CA-75C4-471C-A93B-800DB01671C6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6983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51FD4-1A30-4EC0-9F75-A89DBE63DFD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2871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8204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0668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962400"/>
            <a:ext cx="40132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2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1124744"/>
            <a:ext cx="8316924" cy="53998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754091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3E450-0090-4694-9411-FC2407E13A55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99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777F-53F1-4DB6-ABEC-4413D908CF6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70971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C7B8A-DA9B-47A3-9A1A-61C9DFAB3648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58691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63F0E-31A0-43DE-9075-E2F7ED039B9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797275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66004-6FB2-405E-BF5C-0DF9DF8DD9A4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4778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183A-6BA7-4B85-87B0-73B0DFAE7F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0290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F3CB-24C1-4F9E-9B0C-37856CA8B0F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522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24744"/>
            <a:ext cx="8280920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348B819-1313-4FD1-A7D8-37B70B61DE1F}" type="slidenum">
              <a:rPr lang="en-US" altLang="tr-TR"/>
              <a:pPr>
                <a:defRPr/>
              </a:pPr>
              <a:t>‹#›</a:t>
            </a:fld>
            <a:endParaRPr lang="en-US" altLang="tr-TR" dirty="0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izamettinaydin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dirty="0" smtClean="0"/>
              <a:t>Computer Architecture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smtClean="0"/>
          </a:p>
          <a:p>
            <a:pPr algn="ctr" eaLnBrk="1" hangingPunct="1">
              <a:buFontTx/>
              <a:buNone/>
            </a:pPr>
            <a:r>
              <a:rPr lang="tr-TR" altLang="tr-TR" smtClean="0"/>
              <a:t>Prof. </a:t>
            </a:r>
            <a:r>
              <a:rPr lang="en-US" altLang="tr-TR" smtClean="0"/>
              <a:t>Dr. </a:t>
            </a:r>
            <a:r>
              <a:rPr lang="tr-TR" altLang="tr-TR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smtClean="0"/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tr-TR" altLang="tr-TR" smtClean="0">
                <a:cs typeface="Times New Roman" panose="02020603050405020304" pitchFamily="18" charset="0"/>
                <a:hlinkClick r:id="rId4"/>
              </a:rPr>
              <a:t>nizamettinaydin@gmail.com</a:t>
            </a:r>
            <a:endParaRPr lang="tr-TR" altLang="tr-TR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www.yildiz</a:t>
            </a:r>
            <a:r>
              <a:rPr lang="tr-TR" altLang="tr-TR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1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err="1"/>
              <a:t>Sequence</a:t>
            </a:r>
            <a:r>
              <a:rPr lang="tr-TR" altLang="tr-TR" dirty="0"/>
              <a:t> of </a:t>
            </a:r>
            <a:r>
              <a:rPr lang="tr-TR" altLang="tr-TR" dirty="0" err="1"/>
              <a:t>events</a:t>
            </a:r>
            <a:r>
              <a:rPr lang="tr-TR" altLang="tr-TR" dirty="0"/>
              <a:t>, </a:t>
            </a:r>
            <a:r>
              <a:rPr lang="tr-TR" altLang="tr-TR" dirty="0" err="1"/>
              <a:t>Fetch</a:t>
            </a:r>
            <a:r>
              <a:rPr lang="tr-TR" altLang="tr-TR" dirty="0"/>
              <a:t> </a:t>
            </a:r>
            <a:r>
              <a:rPr lang="tr-TR" altLang="tr-TR" dirty="0" err="1"/>
              <a:t>cycle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10</a:t>
            </a:fld>
            <a:endParaRPr lang="en-US" altLang="tr-T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101" b="51724"/>
          <a:stretch>
            <a:fillRect/>
          </a:stretch>
        </p:blipFill>
        <p:spPr bwMode="auto">
          <a:xfrm>
            <a:off x="683568" y="1052519"/>
            <a:ext cx="3210094" cy="239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1" b="51724"/>
          <a:stretch>
            <a:fillRect/>
          </a:stretch>
        </p:blipFill>
        <p:spPr>
          <a:xfrm>
            <a:off x="4670428" y="1052519"/>
            <a:ext cx="3210094" cy="239690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724" r="58101"/>
          <a:stretch>
            <a:fillRect/>
          </a:stretch>
        </p:blipFill>
        <p:spPr>
          <a:xfrm>
            <a:off x="730266" y="3785124"/>
            <a:ext cx="3210094" cy="239690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1" t="51724"/>
          <a:stretch>
            <a:fillRect/>
          </a:stretch>
        </p:blipFill>
        <p:spPr>
          <a:xfrm>
            <a:off x="4730508" y="3810967"/>
            <a:ext cx="3210094" cy="2396903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34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Fetch Sequence</a:t>
            </a:r>
          </a:p>
        </p:txBody>
      </p:sp>
      <p:sp>
        <p:nvSpPr>
          <p:cNvPr id="162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Address of next instruction is in PC</a:t>
            </a:r>
          </a:p>
          <a:p>
            <a:r>
              <a:rPr lang="en-GB" altLang="tr-TR" dirty="0"/>
              <a:t>Address (MAR) is placed on address bus</a:t>
            </a:r>
          </a:p>
          <a:p>
            <a:r>
              <a:rPr lang="en-GB" altLang="tr-TR" dirty="0"/>
              <a:t>Control unit issues READ command</a:t>
            </a:r>
          </a:p>
          <a:p>
            <a:r>
              <a:rPr lang="en-GB" altLang="tr-TR" dirty="0"/>
              <a:t>Result (data from memory) appears on data bus</a:t>
            </a:r>
          </a:p>
          <a:p>
            <a:r>
              <a:rPr lang="en-GB" altLang="tr-TR" dirty="0"/>
              <a:t>Data from data bus copied into MBR</a:t>
            </a:r>
          </a:p>
          <a:p>
            <a:r>
              <a:rPr lang="en-GB" altLang="tr-TR" dirty="0"/>
              <a:t>PC incremented by 1 (in parallel with data fetch from memory)</a:t>
            </a:r>
          </a:p>
          <a:p>
            <a:r>
              <a:rPr lang="en-GB" altLang="tr-TR" dirty="0"/>
              <a:t>Data (instruction) moved from MBR to IR</a:t>
            </a:r>
          </a:p>
          <a:p>
            <a:r>
              <a:rPr lang="en-GB" altLang="tr-TR" dirty="0"/>
              <a:t>MBR is now free for further data fetches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79422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5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5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5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50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Fetch Sequence (symbolic)</a:t>
            </a:r>
          </a:p>
        </p:txBody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124744"/>
            <a:ext cx="8316924" cy="5399881"/>
          </a:xfrm>
        </p:spPr>
        <p:txBody>
          <a:bodyPr>
            <a:normAutofit lnSpcReduction="10000"/>
          </a:bodyPr>
          <a:lstStyle/>
          <a:p>
            <a:r>
              <a:rPr lang="en-GB" altLang="tr-TR" dirty="0"/>
              <a:t>t1:	MAR &lt;- (PC)</a:t>
            </a:r>
          </a:p>
          <a:p>
            <a:r>
              <a:rPr lang="en-GB" altLang="tr-TR" dirty="0"/>
              <a:t>t2:	MBR &lt;- (memory)</a:t>
            </a:r>
          </a:p>
          <a:p>
            <a:pPr>
              <a:buFontTx/>
              <a:buNone/>
            </a:pPr>
            <a:r>
              <a:rPr lang="en-GB" altLang="tr-TR" dirty="0"/>
              <a:t> 		PC &lt;- (PC) +1</a:t>
            </a:r>
          </a:p>
          <a:p>
            <a:r>
              <a:rPr lang="en-GB" altLang="tr-TR" dirty="0"/>
              <a:t>t3:	IR &lt;- (MBR)</a:t>
            </a:r>
          </a:p>
          <a:p>
            <a:pPr>
              <a:buFontTx/>
              <a:buNone/>
            </a:pPr>
            <a:r>
              <a:rPr lang="en-GB" altLang="tr-TR" dirty="0"/>
              <a:t>		(</a:t>
            </a:r>
            <a:r>
              <a:rPr lang="en-GB" altLang="tr-TR" dirty="0" err="1"/>
              <a:t>tx</a:t>
            </a:r>
            <a:r>
              <a:rPr lang="en-GB" altLang="tr-TR" dirty="0"/>
              <a:t> = time unit/clock cycle)</a:t>
            </a:r>
          </a:p>
          <a:p>
            <a:pPr>
              <a:buFontTx/>
              <a:buNone/>
            </a:pPr>
            <a:r>
              <a:rPr lang="en-GB" altLang="tr-TR" dirty="0"/>
              <a:t>	or</a:t>
            </a:r>
          </a:p>
          <a:p>
            <a:r>
              <a:rPr lang="en-GB" altLang="tr-TR" dirty="0"/>
              <a:t>t1:	MAR &lt;- (PC)</a:t>
            </a:r>
          </a:p>
          <a:p>
            <a:r>
              <a:rPr lang="en-GB" altLang="tr-TR" dirty="0"/>
              <a:t>t2:	MBR &lt;- (memory)</a:t>
            </a:r>
          </a:p>
          <a:p>
            <a:r>
              <a:rPr lang="en-GB" altLang="tr-TR" dirty="0"/>
              <a:t>t3:	PC &lt;- (PC) +1 </a:t>
            </a:r>
          </a:p>
          <a:p>
            <a:pPr>
              <a:buFontTx/>
              <a:buNone/>
            </a:pPr>
            <a:r>
              <a:rPr lang="en-GB" altLang="tr-TR" dirty="0"/>
              <a:t>		IR &lt;- (MBR)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677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2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2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71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Rules for Clock Cycle Grouping</a:t>
            </a:r>
          </a:p>
        </p:txBody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Proper sequence must be followed</a:t>
            </a:r>
          </a:p>
          <a:p>
            <a:pPr lvl="1"/>
            <a:r>
              <a:rPr lang="en-GB" altLang="tr-TR" dirty="0"/>
              <a:t>MAR &lt;- (PC) must precede MBR &lt;- (memory)</a:t>
            </a:r>
          </a:p>
          <a:p>
            <a:r>
              <a:rPr lang="en-GB" altLang="tr-TR" dirty="0"/>
              <a:t>Conflicts must be avoided</a:t>
            </a:r>
          </a:p>
          <a:p>
            <a:pPr lvl="1"/>
            <a:r>
              <a:rPr lang="en-GB" altLang="tr-TR" dirty="0"/>
              <a:t>Must not read &amp; write same register at same time</a:t>
            </a:r>
          </a:p>
          <a:p>
            <a:pPr lvl="1"/>
            <a:r>
              <a:rPr lang="en-GB" altLang="tr-TR" dirty="0"/>
              <a:t>MBR &lt;- (memory) &amp; IR &lt;- (MBR) must not be in same cycle</a:t>
            </a:r>
          </a:p>
          <a:p>
            <a:r>
              <a:rPr lang="en-GB" altLang="tr-TR" dirty="0"/>
              <a:t>Also:  PC &lt;- (PC) +1 involves addition</a:t>
            </a:r>
          </a:p>
          <a:p>
            <a:pPr lvl="1"/>
            <a:r>
              <a:rPr lang="en-GB" altLang="tr-TR" dirty="0"/>
              <a:t>Use ALU</a:t>
            </a:r>
          </a:p>
          <a:p>
            <a:pPr lvl="1"/>
            <a:r>
              <a:rPr lang="en-GB" altLang="tr-TR" dirty="0"/>
              <a:t>May need additional micro-operations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2577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9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9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1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Indirect Cycle</a:t>
            </a:r>
          </a:p>
        </p:txBody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MAR &lt;- (IR</a:t>
            </a:r>
            <a:r>
              <a:rPr lang="en-GB" altLang="tr-TR" baseline="-25000"/>
              <a:t>address</a:t>
            </a:r>
            <a:r>
              <a:rPr lang="en-GB" altLang="tr-TR"/>
              <a:t>)  -  address field of IR</a:t>
            </a:r>
          </a:p>
          <a:p>
            <a:r>
              <a:rPr lang="en-GB" altLang="tr-TR"/>
              <a:t>MBR &lt;- (memory)</a:t>
            </a:r>
          </a:p>
          <a:p>
            <a:r>
              <a:rPr lang="en-GB" altLang="tr-TR"/>
              <a:t>IR</a:t>
            </a:r>
            <a:r>
              <a:rPr lang="en-GB" altLang="tr-TR" baseline="-25000"/>
              <a:t>address</a:t>
            </a:r>
            <a:r>
              <a:rPr lang="en-GB" altLang="tr-TR"/>
              <a:t> &lt;- (MBR</a:t>
            </a:r>
            <a:r>
              <a:rPr lang="en-GB" altLang="tr-TR" baseline="-25000"/>
              <a:t>address</a:t>
            </a:r>
            <a:r>
              <a:rPr lang="en-GB" altLang="tr-TR"/>
              <a:t>)</a:t>
            </a:r>
          </a:p>
          <a:p>
            <a:pPr lvl="1"/>
            <a:endParaRPr lang="en-GB" altLang="tr-TR"/>
          </a:p>
          <a:p>
            <a:r>
              <a:rPr lang="en-GB" altLang="tr-TR"/>
              <a:t>MBR contains an address</a:t>
            </a:r>
          </a:p>
          <a:p>
            <a:r>
              <a:rPr lang="en-GB" altLang="tr-TR"/>
              <a:t>IR is now in same state as if direct addressing had been used</a:t>
            </a:r>
          </a:p>
          <a:p>
            <a:r>
              <a:rPr lang="en-GB" altLang="tr-TR"/>
              <a:t>(What does this say about IR size?)</a:t>
            </a:r>
          </a:p>
          <a:p>
            <a:pPr lvl="1"/>
            <a:endParaRPr lang="en-GB" altLang="tr-TR"/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6406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1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Interrupt Cycle</a:t>
            </a:r>
          </a:p>
        </p:txBody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t1:	MBR &lt;-(PC)</a:t>
            </a:r>
          </a:p>
          <a:p>
            <a:r>
              <a:rPr lang="en-GB" altLang="tr-TR"/>
              <a:t>t2:	MAR &lt;- save-address</a:t>
            </a:r>
          </a:p>
          <a:p>
            <a:pPr>
              <a:buFontTx/>
              <a:buNone/>
            </a:pPr>
            <a:r>
              <a:rPr lang="en-GB" altLang="tr-TR"/>
              <a:t>		PC &lt;- routine-address</a:t>
            </a:r>
          </a:p>
          <a:p>
            <a:r>
              <a:rPr lang="en-GB" altLang="tr-TR"/>
              <a:t>t3:	memory &lt;- (MBR)</a:t>
            </a:r>
          </a:p>
          <a:p>
            <a:endParaRPr lang="en-GB" altLang="tr-TR"/>
          </a:p>
          <a:p>
            <a:r>
              <a:rPr lang="en-GB" altLang="tr-TR"/>
              <a:t>This is a minimum</a:t>
            </a:r>
          </a:p>
          <a:p>
            <a:pPr lvl="1"/>
            <a:r>
              <a:rPr lang="en-GB" altLang="tr-TR"/>
              <a:t>May be additional micro-ops to get addresses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2115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32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Execute Cycle (ADD)</a:t>
            </a:r>
          </a:p>
        </p:txBody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/>
              <a:t>Different for each instruction</a:t>
            </a:r>
          </a:p>
          <a:p>
            <a:pPr lvl="1"/>
            <a:r>
              <a:rPr lang="en-GB" altLang="tr-TR"/>
              <a:t>e.g. </a:t>
            </a:r>
            <a:r>
              <a:rPr lang="en-GB" altLang="tr-TR">
                <a:solidFill>
                  <a:srgbClr val="0000CC"/>
                </a:solidFill>
              </a:rPr>
              <a:t>ADD R1,X</a:t>
            </a:r>
            <a:r>
              <a:rPr lang="en-GB" altLang="tr-TR"/>
              <a:t> - add the contents of location X to Register 1 , result in R1</a:t>
            </a:r>
          </a:p>
          <a:p>
            <a:endParaRPr lang="en-GB" altLang="tr-TR"/>
          </a:p>
          <a:p>
            <a:r>
              <a:rPr lang="en-GB" altLang="tr-TR"/>
              <a:t>t1:	MAR &lt;- (IR</a:t>
            </a:r>
            <a:r>
              <a:rPr lang="en-GB" altLang="tr-TR" baseline="-25000"/>
              <a:t>address</a:t>
            </a:r>
            <a:r>
              <a:rPr lang="en-GB" altLang="tr-TR"/>
              <a:t>)</a:t>
            </a:r>
          </a:p>
          <a:p>
            <a:r>
              <a:rPr lang="en-GB" altLang="tr-TR"/>
              <a:t>t2:	MBR &lt;- (memory)</a:t>
            </a:r>
          </a:p>
          <a:p>
            <a:r>
              <a:rPr lang="en-GB" altLang="tr-TR"/>
              <a:t>t3:	R1 &lt;- R1 + (MBR)</a:t>
            </a:r>
          </a:p>
          <a:p>
            <a:endParaRPr lang="en-GB" altLang="tr-TR"/>
          </a:p>
          <a:p>
            <a:r>
              <a:rPr lang="en-GB" altLang="tr-TR"/>
              <a:t>Note no overlap of micro-operations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430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5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53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Execute Cycle (ISZ)</a:t>
            </a:r>
          </a:p>
        </p:txBody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>
                <a:solidFill>
                  <a:srgbClr val="0000CC"/>
                </a:solidFill>
              </a:rPr>
              <a:t>ISZ X</a:t>
            </a:r>
            <a:r>
              <a:rPr lang="en-GB" altLang="tr-TR"/>
              <a:t> - increment and skip if zero</a:t>
            </a:r>
          </a:p>
          <a:p>
            <a:endParaRPr lang="en-GB" altLang="tr-TR"/>
          </a:p>
          <a:p>
            <a:r>
              <a:rPr lang="en-GB" altLang="tr-TR"/>
              <a:t>t1:	MAR &lt;- (IR</a:t>
            </a:r>
            <a:r>
              <a:rPr lang="en-GB" altLang="tr-TR" baseline="-25000"/>
              <a:t>address</a:t>
            </a:r>
            <a:r>
              <a:rPr lang="en-GB" altLang="tr-TR"/>
              <a:t>)</a:t>
            </a:r>
          </a:p>
          <a:p>
            <a:r>
              <a:rPr lang="en-GB" altLang="tr-TR"/>
              <a:t>t2:	MBR &lt;- (memory)</a:t>
            </a:r>
          </a:p>
          <a:p>
            <a:r>
              <a:rPr lang="en-GB" altLang="tr-TR"/>
              <a:t>t3:	MBR &lt;- (MBR) + 1</a:t>
            </a:r>
          </a:p>
          <a:p>
            <a:r>
              <a:rPr lang="en-GB" altLang="tr-TR"/>
              <a:t>t4:	memory &lt;- (MBR)</a:t>
            </a:r>
          </a:p>
          <a:p>
            <a:pPr lvl="1">
              <a:buFontTx/>
              <a:buNone/>
            </a:pPr>
            <a:r>
              <a:rPr lang="en-GB" altLang="tr-TR"/>
              <a:t>		if (MBR) == 0 then PC &lt;- (PC) + 1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07056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73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Execute Cycle (BSA)</a:t>
            </a:r>
          </a:p>
        </p:txBody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>
                <a:solidFill>
                  <a:srgbClr val="0000CC"/>
                </a:solidFill>
              </a:rPr>
              <a:t>BSA X</a:t>
            </a:r>
            <a:r>
              <a:rPr lang="en-GB" altLang="tr-TR"/>
              <a:t> - Branch and save address</a:t>
            </a:r>
          </a:p>
          <a:p>
            <a:pPr lvl="1"/>
            <a:r>
              <a:rPr lang="en-GB" altLang="tr-TR"/>
              <a:t>Address of instruction following BSA is saved in X</a:t>
            </a:r>
          </a:p>
          <a:p>
            <a:pPr lvl="1"/>
            <a:r>
              <a:rPr lang="en-GB" altLang="tr-TR"/>
              <a:t>Execution continues from X+1</a:t>
            </a:r>
          </a:p>
          <a:p>
            <a:endParaRPr lang="en-GB" altLang="tr-TR"/>
          </a:p>
          <a:p>
            <a:r>
              <a:rPr lang="en-GB" altLang="tr-TR"/>
              <a:t>t1:	MAR &lt;- (IR</a:t>
            </a:r>
            <a:r>
              <a:rPr lang="en-GB" altLang="tr-TR" baseline="-25000"/>
              <a:t>address</a:t>
            </a:r>
            <a:r>
              <a:rPr lang="en-GB" altLang="tr-TR"/>
              <a:t>)</a:t>
            </a:r>
          </a:p>
          <a:p>
            <a:pPr>
              <a:buFontTx/>
              <a:buNone/>
            </a:pPr>
            <a:r>
              <a:rPr lang="en-GB" altLang="tr-TR"/>
              <a:t>		MBR &lt;- (PC)</a:t>
            </a:r>
          </a:p>
          <a:p>
            <a:r>
              <a:rPr lang="en-GB" altLang="tr-TR"/>
              <a:t>t2:	PC &lt;- (IR</a:t>
            </a:r>
            <a:r>
              <a:rPr lang="en-GB" altLang="tr-TR" baseline="-25000"/>
              <a:t>address</a:t>
            </a:r>
            <a:r>
              <a:rPr lang="en-GB" altLang="tr-TR"/>
              <a:t>)</a:t>
            </a:r>
          </a:p>
          <a:p>
            <a:pPr>
              <a:buFontTx/>
              <a:buNone/>
            </a:pPr>
            <a:r>
              <a:rPr lang="en-GB" altLang="tr-TR"/>
              <a:t>		memory &lt;- (MBR)</a:t>
            </a:r>
          </a:p>
          <a:p>
            <a:r>
              <a:rPr lang="en-GB" altLang="tr-TR"/>
              <a:t>t3:	PC &lt;- (PC) + 1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20843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3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3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3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9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Instruction Cycle</a:t>
            </a:r>
          </a:p>
        </p:txBody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Each phase decomposed into sequence of elementary micro-operations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E.g. fetch, indirect, and interrupt cycles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Execute cycle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One sequence of micro-operations for each opcode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Need to tie sequences together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Assume new 2-bit register</a:t>
            </a:r>
          </a:p>
          <a:p>
            <a:pPr lvl="1">
              <a:lnSpc>
                <a:spcPct val="90000"/>
              </a:lnSpc>
            </a:pPr>
            <a:r>
              <a:rPr lang="en-GB" altLang="tr-TR" dirty="0">
                <a:solidFill>
                  <a:srgbClr val="0000CC"/>
                </a:solidFill>
              </a:rPr>
              <a:t>Instruction cycle code (ICC)</a:t>
            </a:r>
            <a:r>
              <a:rPr lang="en-GB" altLang="tr-TR" dirty="0"/>
              <a:t> designates which part of cycle processor is in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tr-TR" dirty="0">
                <a:solidFill>
                  <a:srgbClr val="0000CC"/>
                </a:solidFill>
              </a:rPr>
              <a:t>	00: Fetch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tr-TR" dirty="0">
                <a:solidFill>
                  <a:srgbClr val="0000CC"/>
                </a:solidFill>
              </a:rPr>
              <a:t>	01: Indirect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tr-TR" dirty="0">
                <a:solidFill>
                  <a:srgbClr val="0000CC"/>
                </a:solidFill>
              </a:rPr>
              <a:t>	10: Execute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GB" altLang="tr-TR" dirty="0">
                <a:solidFill>
                  <a:srgbClr val="0000CC"/>
                </a:solidFill>
              </a:rPr>
              <a:t>	11: Interrupt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19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163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4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4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41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41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414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Computer Architecture</a:t>
            </a:r>
            <a:endParaRPr lang="tr-TR" altLang="tr-TR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tr-TR" altLang="tr-TR" sz="4800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r>
              <a:rPr lang="en-US" altLang="tr-TR" sz="6000" dirty="0">
                <a:solidFill>
                  <a:srgbClr val="FF0000"/>
                </a:solidFill>
              </a:rPr>
              <a:t>Control Unit Operation</a:t>
            </a:r>
            <a:endParaRPr lang="tr-TR" altLang="tr-TR" sz="6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2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Flowchart for Instruction Cycle</a:t>
            </a:r>
          </a:p>
        </p:txBody>
      </p:sp>
      <p:grpSp>
        <p:nvGrpSpPr>
          <p:cNvPr id="1527814" name="Group 6"/>
          <p:cNvGrpSpPr>
            <a:grpSpLocks/>
          </p:cNvGrpSpPr>
          <p:nvPr/>
        </p:nvGrpSpPr>
        <p:grpSpPr bwMode="auto">
          <a:xfrm>
            <a:off x="467543" y="1320800"/>
            <a:ext cx="8280921" cy="5203825"/>
            <a:chOff x="173" y="832"/>
            <a:chExt cx="5414" cy="3415"/>
          </a:xfrm>
        </p:grpSpPr>
        <p:pic>
          <p:nvPicPr>
            <p:cNvPr id="152781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96"/>
            <a:stretch>
              <a:fillRect/>
            </a:stretch>
          </p:blipFill>
          <p:spPr bwMode="auto">
            <a:xfrm>
              <a:off x="173" y="832"/>
              <a:ext cx="5414" cy="3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27812" name="Text Box 4"/>
            <p:cNvSpPr txBox="1">
              <a:spLocks noChangeArrowheads="1"/>
            </p:cNvSpPr>
            <p:nvPr/>
          </p:nvSpPr>
          <p:spPr bwMode="auto">
            <a:xfrm>
              <a:off x="2608" y="1509"/>
              <a:ext cx="136" cy="1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tr-TR" altLang="tr-TR" sz="1400" b="1">
                  <a:solidFill>
                    <a:srgbClr val="5F5F5F"/>
                  </a:solidFill>
                  <a:latin typeface="Arial" panose="020B0604020202020204" pitchFamily="34" charset="0"/>
                </a:rPr>
                <a:t>01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961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Basic</a:t>
            </a:r>
            <a:r>
              <a:rPr lang="tr-TR" altLang="tr-TR"/>
              <a:t> Funcional</a:t>
            </a:r>
            <a:r>
              <a:rPr lang="en-GB" altLang="tr-TR"/>
              <a:t> Elements of Processor</a:t>
            </a:r>
          </a:p>
        </p:txBody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18488" cy="5399882"/>
          </a:xfrm>
        </p:spPr>
        <p:txBody>
          <a:bodyPr/>
          <a:lstStyle/>
          <a:p>
            <a:r>
              <a:rPr lang="en-GB" altLang="tr-TR" dirty="0"/>
              <a:t>ALU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Registers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Internal data pa</a:t>
            </a:r>
            <a:r>
              <a:rPr lang="tr-TR" altLang="tr-TR" dirty="0"/>
              <a:t>t</a:t>
            </a:r>
            <a:r>
              <a:rPr lang="en-GB" altLang="tr-TR" dirty="0" err="1"/>
              <a:t>hs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External data paths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Control Unit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778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2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2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2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2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2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2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2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2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2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2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2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2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98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Types of Micro-operation</a:t>
            </a:r>
          </a:p>
        </p:txBody>
      </p:sp>
      <p:sp>
        <p:nvSpPr>
          <p:cNvPr id="153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178800" cy="4176712"/>
          </a:xfrm>
        </p:spPr>
        <p:txBody>
          <a:bodyPr/>
          <a:lstStyle/>
          <a:p>
            <a:r>
              <a:rPr lang="en-GB" altLang="tr-TR"/>
              <a:t>Transfer data between registers</a:t>
            </a:r>
            <a:endParaRPr lang="tr-TR" altLang="tr-TR"/>
          </a:p>
          <a:p>
            <a:pPr>
              <a:buFontTx/>
              <a:buNone/>
            </a:pPr>
            <a:endParaRPr lang="en-GB" altLang="tr-TR"/>
          </a:p>
          <a:p>
            <a:r>
              <a:rPr lang="en-GB" altLang="tr-TR"/>
              <a:t>Transfer data from register to external</a:t>
            </a:r>
            <a:endParaRPr lang="tr-TR" altLang="tr-TR"/>
          </a:p>
          <a:p>
            <a:pPr>
              <a:buFontTx/>
              <a:buNone/>
            </a:pPr>
            <a:endParaRPr lang="en-GB" altLang="tr-TR"/>
          </a:p>
          <a:p>
            <a:r>
              <a:rPr lang="en-GB" altLang="tr-TR"/>
              <a:t>Transfer data from external to register</a:t>
            </a:r>
            <a:endParaRPr lang="tr-TR" altLang="tr-TR"/>
          </a:p>
          <a:p>
            <a:pPr>
              <a:buFontTx/>
              <a:buNone/>
            </a:pPr>
            <a:endParaRPr lang="en-GB" altLang="tr-TR"/>
          </a:p>
          <a:p>
            <a:r>
              <a:rPr lang="en-GB" altLang="tr-TR"/>
              <a:t>Perform arithmetic or logical op</a:t>
            </a:r>
            <a:r>
              <a:rPr lang="tr-TR" altLang="tr-TR"/>
              <a:t>erations</a:t>
            </a:r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3838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19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Functions of Control Unit</a:t>
            </a:r>
          </a:p>
        </p:txBody>
      </p:sp>
      <p:sp>
        <p:nvSpPr>
          <p:cNvPr id="153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167687" cy="3816350"/>
          </a:xfrm>
        </p:spPr>
        <p:txBody>
          <a:bodyPr/>
          <a:lstStyle/>
          <a:p>
            <a:r>
              <a:rPr lang="en-GB" altLang="tr-TR"/>
              <a:t>Sequencing</a:t>
            </a:r>
          </a:p>
          <a:p>
            <a:pPr lvl="1"/>
            <a:r>
              <a:rPr lang="en-GB" altLang="tr-TR"/>
              <a:t>Causing the CPU to step through a series of micro-operations</a:t>
            </a:r>
            <a:endParaRPr lang="tr-TR" altLang="tr-TR"/>
          </a:p>
          <a:p>
            <a:pPr lvl="1">
              <a:buFontTx/>
              <a:buNone/>
            </a:pPr>
            <a:endParaRPr lang="en-GB" altLang="tr-TR"/>
          </a:p>
          <a:p>
            <a:r>
              <a:rPr lang="en-GB" altLang="tr-TR"/>
              <a:t>Execution</a:t>
            </a:r>
          </a:p>
          <a:p>
            <a:pPr lvl="1"/>
            <a:r>
              <a:rPr lang="en-GB" altLang="tr-TR"/>
              <a:t>Causing the performance of each micro-op</a:t>
            </a:r>
            <a:endParaRPr lang="tr-TR" altLang="tr-TR"/>
          </a:p>
          <a:p>
            <a:pPr lvl="1">
              <a:buFontTx/>
              <a:buNone/>
            </a:pPr>
            <a:endParaRPr lang="en-GB" altLang="tr-TR"/>
          </a:p>
          <a:p>
            <a:r>
              <a:rPr lang="en-GB" altLang="tr-TR"/>
              <a:t>This is done using </a:t>
            </a:r>
            <a:r>
              <a:rPr lang="en-GB" altLang="tr-TR">
                <a:solidFill>
                  <a:schemeClr val="accent1"/>
                </a:solidFill>
              </a:rPr>
              <a:t>Control Signals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56700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395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Model of Control Unit</a:t>
            </a:r>
          </a:p>
        </p:txBody>
      </p:sp>
      <p:pic>
        <p:nvPicPr>
          <p:cNvPr id="15360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16"/>
          <a:stretch>
            <a:fillRect/>
          </a:stretch>
        </p:blipFill>
        <p:spPr bwMode="auto">
          <a:xfrm>
            <a:off x="467543" y="1446214"/>
            <a:ext cx="8208913" cy="4233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03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Control Signals</a:t>
            </a:r>
          </a:p>
        </p:txBody>
      </p:sp>
      <p:sp>
        <p:nvSpPr>
          <p:cNvPr id="153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540" y="1052736"/>
            <a:ext cx="8316924" cy="547188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tr-TR" dirty="0"/>
              <a:t>Clock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One micro-instruction (or set of parallel micro-instructions) per clock cycle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Instruction register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Op-code for current instruction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Determines which micro-instructions are performed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Flags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State of CPU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Results of previous operations</a:t>
            </a:r>
          </a:p>
          <a:p>
            <a:pPr>
              <a:lnSpc>
                <a:spcPct val="90000"/>
              </a:lnSpc>
            </a:pPr>
            <a:r>
              <a:rPr lang="en-GB" altLang="tr-TR" dirty="0"/>
              <a:t>From control bus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Interrupts</a:t>
            </a:r>
          </a:p>
          <a:p>
            <a:pPr lvl="1">
              <a:lnSpc>
                <a:spcPct val="90000"/>
              </a:lnSpc>
            </a:pPr>
            <a:r>
              <a:rPr lang="en-GB" altLang="tr-TR" dirty="0"/>
              <a:t>Acknowledgements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60363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3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3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3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3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3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3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Control Signals - output</a:t>
            </a:r>
          </a:p>
        </p:txBody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/>
              <a:t>Control </a:t>
            </a:r>
            <a:r>
              <a:rPr lang="tr-TR" altLang="tr-TR" dirty="0" err="1"/>
              <a:t>signals</a:t>
            </a:r>
            <a:r>
              <a:rPr lang="tr-TR" altLang="tr-TR" dirty="0"/>
              <a:t> </a:t>
            </a:r>
            <a:r>
              <a:rPr lang="en-GB" altLang="tr-TR" dirty="0"/>
              <a:t>within CPU</a:t>
            </a:r>
          </a:p>
          <a:p>
            <a:pPr lvl="1"/>
            <a:r>
              <a:rPr lang="en-GB" altLang="tr-TR" dirty="0"/>
              <a:t>Cause data movement</a:t>
            </a:r>
          </a:p>
          <a:p>
            <a:pPr lvl="1"/>
            <a:r>
              <a:rPr lang="en-GB" altLang="tr-TR" dirty="0"/>
              <a:t>Activate specific functions</a:t>
            </a:r>
            <a:endParaRPr lang="tr-TR" altLang="tr-TR" dirty="0"/>
          </a:p>
          <a:p>
            <a:pPr lvl="1">
              <a:buFontTx/>
              <a:buNone/>
            </a:pPr>
            <a:endParaRPr lang="en-GB" altLang="tr-TR" dirty="0"/>
          </a:p>
          <a:p>
            <a:r>
              <a:rPr lang="tr-TR" altLang="tr-TR" dirty="0"/>
              <a:t>Control </a:t>
            </a:r>
            <a:r>
              <a:rPr lang="tr-TR" altLang="tr-TR" dirty="0" err="1"/>
              <a:t>signals</a:t>
            </a:r>
            <a:r>
              <a:rPr lang="tr-TR" altLang="tr-TR" dirty="0"/>
              <a:t> </a:t>
            </a:r>
            <a:r>
              <a:rPr lang="tr-TR" altLang="tr-TR" dirty="0" err="1"/>
              <a:t>to</a:t>
            </a:r>
            <a:r>
              <a:rPr lang="en-GB" altLang="tr-TR" dirty="0"/>
              <a:t> control bus</a:t>
            </a:r>
          </a:p>
          <a:p>
            <a:pPr lvl="1"/>
            <a:r>
              <a:rPr lang="en-GB" altLang="tr-TR" dirty="0"/>
              <a:t>To memory</a:t>
            </a:r>
          </a:p>
          <a:p>
            <a:pPr lvl="1"/>
            <a:r>
              <a:rPr lang="en-GB" altLang="tr-TR" dirty="0"/>
              <a:t>To I/O modules</a:t>
            </a:r>
          </a:p>
          <a:p>
            <a:pPr lvl="1"/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2823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4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4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4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0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4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40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Example Control Signal </a:t>
            </a:r>
            <a:r>
              <a:rPr lang="en-GB" altLang="tr-TR" dirty="0" smtClean="0"/>
              <a:t>Sequence-Fetch</a:t>
            </a:r>
            <a:endParaRPr lang="en-GB" altLang="tr-TR" dirty="0"/>
          </a:p>
        </p:txBody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178800" cy="5111750"/>
          </a:xfrm>
        </p:spPr>
        <p:txBody>
          <a:bodyPr/>
          <a:lstStyle/>
          <a:p>
            <a:r>
              <a:rPr lang="en-GB" altLang="tr-TR"/>
              <a:t>MAR &lt;- (PC)</a:t>
            </a:r>
          </a:p>
          <a:p>
            <a:pPr lvl="1"/>
            <a:r>
              <a:rPr lang="en-GB" altLang="tr-TR"/>
              <a:t>Control unit activates signal to open gates between PC and MAR</a:t>
            </a:r>
            <a:endParaRPr lang="tr-TR" altLang="tr-TR"/>
          </a:p>
          <a:p>
            <a:pPr lvl="1">
              <a:buFontTx/>
              <a:buNone/>
            </a:pPr>
            <a:endParaRPr lang="en-GB" altLang="tr-TR"/>
          </a:p>
          <a:p>
            <a:r>
              <a:rPr lang="en-GB" altLang="tr-TR"/>
              <a:t>MBR &lt;- (memory)</a:t>
            </a:r>
          </a:p>
          <a:p>
            <a:pPr lvl="1"/>
            <a:r>
              <a:rPr lang="en-GB" altLang="tr-TR"/>
              <a:t>Open gates between MAR and address bus</a:t>
            </a:r>
          </a:p>
          <a:p>
            <a:pPr lvl="1"/>
            <a:r>
              <a:rPr lang="en-GB" altLang="tr-TR"/>
              <a:t>Memory read control signal</a:t>
            </a:r>
          </a:p>
          <a:p>
            <a:pPr lvl="1"/>
            <a:r>
              <a:rPr lang="en-GB" altLang="tr-TR"/>
              <a:t>Open gates between data bus and MBR</a:t>
            </a:r>
          </a:p>
          <a:p>
            <a:endParaRPr lang="en-GB" alt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6691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4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4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4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4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4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4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4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1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Data Paths and Control Signals</a:t>
            </a:r>
          </a:p>
        </p:txBody>
      </p:sp>
      <p:pic>
        <p:nvPicPr>
          <p:cNvPr id="1544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136904" cy="551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7732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Micro-operations and Control Signals</a:t>
            </a:r>
          </a:p>
        </p:txBody>
      </p:sp>
      <p:pic>
        <p:nvPicPr>
          <p:cNvPr id="1546243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50975" y="1066800"/>
            <a:ext cx="6189663" cy="54578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29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84017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Outline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737"/>
            <a:ext cx="8353176" cy="5471888"/>
          </a:xfrm>
        </p:spPr>
        <p:txBody>
          <a:bodyPr>
            <a:normAutofit/>
          </a:bodyPr>
          <a:lstStyle/>
          <a:p>
            <a:r>
              <a:rPr lang="tr-TR" altLang="tr-TR" dirty="0">
                <a:solidFill>
                  <a:schemeClr val="accent1"/>
                </a:solidFill>
              </a:rPr>
              <a:t>Control </a:t>
            </a:r>
            <a:r>
              <a:rPr lang="tr-TR" altLang="tr-TR" dirty="0" err="1">
                <a:solidFill>
                  <a:schemeClr val="accent1"/>
                </a:solidFill>
              </a:rPr>
              <a:t>Unit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 smtClean="0">
                <a:solidFill>
                  <a:schemeClr val="accent1"/>
                </a:solidFill>
              </a:rPr>
              <a:t>Operation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 smtClean="0">
                <a:solidFill>
                  <a:schemeClr val="accent1"/>
                </a:solidFill>
              </a:rPr>
              <a:t>Major</a:t>
            </a:r>
            <a:r>
              <a:rPr lang="tr-TR" altLang="tr-TR" dirty="0" smtClean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Advances</a:t>
            </a:r>
            <a:r>
              <a:rPr lang="tr-TR" altLang="tr-TR" dirty="0">
                <a:solidFill>
                  <a:schemeClr val="accent1"/>
                </a:solidFill>
              </a:rPr>
              <a:t> in </a:t>
            </a:r>
            <a:r>
              <a:rPr lang="tr-TR" altLang="tr-TR" dirty="0" err="1" smtClean="0">
                <a:solidFill>
                  <a:schemeClr val="accent1"/>
                </a:solidFill>
              </a:rPr>
              <a:t>Computers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smtClean="0">
                <a:solidFill>
                  <a:schemeClr val="accent1"/>
                </a:solidFill>
              </a:rPr>
              <a:t>Micro-Operations</a:t>
            </a: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Constituent Elements of </a:t>
            </a:r>
            <a:r>
              <a:rPr lang="en-US" altLang="tr-TR" dirty="0" smtClean="0">
                <a:solidFill>
                  <a:schemeClr val="accent1"/>
                </a:solidFill>
              </a:rPr>
              <a:t>Program Execution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en-US" altLang="tr-TR" dirty="0">
                <a:solidFill>
                  <a:schemeClr val="accent1"/>
                </a:solidFill>
              </a:rPr>
              <a:t>Basic </a:t>
            </a:r>
            <a:r>
              <a:rPr lang="en-US" altLang="tr-TR" dirty="0" err="1" smtClean="0">
                <a:solidFill>
                  <a:schemeClr val="accent1"/>
                </a:solidFill>
              </a:rPr>
              <a:t>Func</a:t>
            </a:r>
            <a:r>
              <a:rPr lang="tr-TR" altLang="tr-TR" dirty="0" smtClean="0">
                <a:solidFill>
                  <a:schemeClr val="accent1"/>
                </a:solidFill>
              </a:rPr>
              <a:t>t</a:t>
            </a:r>
            <a:r>
              <a:rPr lang="en-US" altLang="tr-TR" dirty="0" err="1" smtClean="0">
                <a:solidFill>
                  <a:schemeClr val="accent1"/>
                </a:solidFill>
              </a:rPr>
              <a:t>ional</a:t>
            </a:r>
            <a:r>
              <a:rPr lang="en-US" altLang="tr-TR" dirty="0" smtClean="0">
                <a:solidFill>
                  <a:schemeClr val="accent1"/>
                </a:solidFill>
              </a:rPr>
              <a:t> </a:t>
            </a:r>
            <a:r>
              <a:rPr lang="en-US" altLang="tr-TR" dirty="0">
                <a:solidFill>
                  <a:schemeClr val="accent1"/>
                </a:solidFill>
              </a:rPr>
              <a:t>Elements of </a:t>
            </a:r>
            <a:r>
              <a:rPr lang="en-US" altLang="tr-TR" dirty="0" smtClean="0">
                <a:solidFill>
                  <a:schemeClr val="accent1"/>
                </a:solidFill>
              </a:rPr>
              <a:t>Processor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Types</a:t>
            </a:r>
            <a:r>
              <a:rPr lang="tr-TR" altLang="tr-TR" dirty="0">
                <a:solidFill>
                  <a:schemeClr val="accent1"/>
                </a:solidFill>
              </a:rPr>
              <a:t> of </a:t>
            </a:r>
            <a:r>
              <a:rPr lang="tr-TR" altLang="tr-TR" dirty="0" smtClean="0">
                <a:solidFill>
                  <a:schemeClr val="accent1"/>
                </a:solidFill>
              </a:rPr>
              <a:t>Micro-</a:t>
            </a:r>
            <a:r>
              <a:rPr lang="tr-TR" altLang="tr-TR" dirty="0" err="1" smtClean="0">
                <a:solidFill>
                  <a:schemeClr val="accent1"/>
                </a:solidFill>
              </a:rPr>
              <a:t>operation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Functions</a:t>
            </a:r>
            <a:r>
              <a:rPr lang="tr-TR" altLang="tr-TR" dirty="0">
                <a:solidFill>
                  <a:schemeClr val="accent1"/>
                </a:solidFill>
              </a:rPr>
              <a:t> of Control </a:t>
            </a:r>
            <a:r>
              <a:rPr lang="tr-TR" altLang="tr-TR" dirty="0" err="1" smtClean="0">
                <a:solidFill>
                  <a:schemeClr val="accent1"/>
                </a:solidFill>
              </a:rPr>
              <a:t>Unit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>
                <a:solidFill>
                  <a:schemeClr val="accent1"/>
                </a:solidFill>
              </a:rPr>
              <a:t>Control </a:t>
            </a:r>
            <a:r>
              <a:rPr lang="tr-TR" altLang="tr-TR" dirty="0" err="1">
                <a:solidFill>
                  <a:schemeClr val="accent1"/>
                </a:solidFill>
              </a:rPr>
              <a:t>Signals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endParaRPr lang="tr-TR" altLang="tr-TR" dirty="0" smtClean="0">
              <a:solidFill>
                <a:schemeClr val="accent1"/>
              </a:solidFill>
            </a:endParaRPr>
          </a:p>
          <a:p>
            <a:pPr lvl="1"/>
            <a:r>
              <a:rPr lang="tr-TR" altLang="tr-TR" dirty="0" err="1">
                <a:solidFill>
                  <a:schemeClr val="accent1"/>
                </a:solidFill>
              </a:rPr>
              <a:t>Internal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Processor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Organization</a:t>
            </a:r>
            <a:endParaRPr lang="tr-TR" altLang="tr-TR" dirty="0" smtClean="0">
              <a:solidFill>
                <a:schemeClr val="accent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6D419C-D3F8-421F-893F-574FABEF0127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49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174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00" end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217" end="2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Internal </a:t>
            </a:r>
            <a:r>
              <a:rPr lang="tr-TR" altLang="tr-TR"/>
              <a:t>Processor </a:t>
            </a:r>
            <a:r>
              <a:rPr lang="en-GB" altLang="tr-TR"/>
              <a:t>Organization</a:t>
            </a:r>
          </a:p>
        </p:txBody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178800" cy="5292725"/>
          </a:xfrm>
        </p:spPr>
        <p:txBody>
          <a:bodyPr/>
          <a:lstStyle/>
          <a:p>
            <a:r>
              <a:rPr lang="en-GB" altLang="tr-TR" dirty="0"/>
              <a:t>Usually a single internal bus</a:t>
            </a:r>
          </a:p>
          <a:p>
            <a:r>
              <a:rPr lang="en-GB" altLang="tr-TR" dirty="0"/>
              <a:t>Gates control movement of data onto and off the bus</a:t>
            </a:r>
          </a:p>
          <a:p>
            <a:r>
              <a:rPr lang="en-GB" altLang="tr-TR" dirty="0"/>
              <a:t>Control signals control data transfer to and from external systems bus</a:t>
            </a:r>
          </a:p>
          <a:p>
            <a:r>
              <a:rPr lang="en-GB" altLang="tr-TR" dirty="0"/>
              <a:t>Temporary registers needed for proper operation of ALU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30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770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4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4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4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4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4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829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CPU with</a:t>
            </a:r>
            <a:r>
              <a:rPr lang="tr-TR" altLang="tr-TR"/>
              <a:t> I</a:t>
            </a:r>
            <a:r>
              <a:rPr lang="en-GB" altLang="tr-TR"/>
              <a:t>nternal</a:t>
            </a:r>
            <a:r>
              <a:rPr lang="tr-TR" altLang="tr-TR"/>
              <a:t> </a:t>
            </a:r>
            <a:r>
              <a:rPr lang="en-GB" altLang="tr-TR"/>
              <a:t>Bus</a:t>
            </a:r>
          </a:p>
        </p:txBody>
      </p:sp>
      <p:pic>
        <p:nvPicPr>
          <p:cNvPr id="1550339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600" y="2145506"/>
            <a:ext cx="8178800" cy="299878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31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5469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Intel 8085 CPU Block Diagram</a:t>
            </a:r>
          </a:p>
        </p:txBody>
      </p:sp>
      <p:pic>
        <p:nvPicPr>
          <p:cNvPr id="16435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01" y="1115588"/>
            <a:ext cx="7467600" cy="540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32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1582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Intel 8085 External Signals...</a:t>
            </a:r>
          </a:p>
        </p:txBody>
      </p:sp>
      <p:pic>
        <p:nvPicPr>
          <p:cNvPr id="1645571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78038" y="1066800"/>
            <a:ext cx="4937125" cy="54578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33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576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Intel 8085 External Signals</a:t>
            </a:r>
          </a:p>
        </p:txBody>
      </p:sp>
      <p:pic>
        <p:nvPicPr>
          <p:cNvPr id="1647619" name="Picture 3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2800" y="1066800"/>
            <a:ext cx="4927600" cy="545782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2561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Intel 8085 Pin </a:t>
            </a:r>
            <a:r>
              <a:rPr lang="en-GB" altLang="tr-TR" dirty="0" smtClean="0"/>
              <a:t>Configuration</a:t>
            </a:r>
            <a:endParaRPr lang="en-GB" altLang="tr-TR" dirty="0"/>
          </a:p>
        </p:txBody>
      </p:sp>
      <p:pic>
        <p:nvPicPr>
          <p:cNvPr id="16496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56582" y="415826"/>
            <a:ext cx="4864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98475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Intel 8085 OUT </a:t>
            </a:r>
            <a:r>
              <a:rPr lang="en-GB" altLang="tr-TR" sz="3600" dirty="0" smtClean="0"/>
              <a:t>Instruction</a:t>
            </a:r>
            <a:r>
              <a:rPr lang="tr-TR" altLang="tr-TR" sz="3600" dirty="0" smtClean="0"/>
              <a:t> </a:t>
            </a:r>
            <a:r>
              <a:rPr lang="en-GB" altLang="tr-TR" sz="3600" dirty="0" smtClean="0"/>
              <a:t>Timing </a:t>
            </a:r>
            <a:r>
              <a:rPr lang="en-GB" altLang="tr-TR" sz="3600" dirty="0"/>
              <a:t>Diagram</a:t>
            </a:r>
          </a:p>
        </p:txBody>
      </p:sp>
      <p:pic>
        <p:nvPicPr>
          <p:cNvPr id="16517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r="10527"/>
          <a:stretch>
            <a:fillRect/>
          </a:stretch>
        </p:blipFill>
        <p:spPr bwMode="auto">
          <a:xfrm>
            <a:off x="458776" y="1427163"/>
            <a:ext cx="8391211" cy="473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04380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37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7464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Major Advances in Computers(1)</a:t>
            </a:r>
          </a:p>
        </p:txBody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The family concept</a:t>
            </a:r>
          </a:p>
          <a:p>
            <a:pPr lvl="1"/>
            <a:r>
              <a:rPr lang="en-GB" altLang="tr-TR" dirty="0"/>
              <a:t>IBM System/360  1964</a:t>
            </a:r>
          </a:p>
          <a:p>
            <a:pPr lvl="1"/>
            <a:r>
              <a:rPr lang="en-GB" altLang="tr-TR" dirty="0"/>
              <a:t>DEC PDP-8</a:t>
            </a:r>
          </a:p>
          <a:p>
            <a:pPr lvl="1"/>
            <a:r>
              <a:rPr lang="en-GB" altLang="tr-TR" dirty="0"/>
              <a:t>Separates architecture from implementation</a:t>
            </a:r>
          </a:p>
          <a:p>
            <a:r>
              <a:rPr lang="en-GB" altLang="tr-TR" dirty="0"/>
              <a:t>Microprogrammed control unit</a:t>
            </a:r>
          </a:p>
          <a:p>
            <a:pPr lvl="1"/>
            <a:r>
              <a:rPr lang="en-GB" altLang="tr-TR" dirty="0"/>
              <a:t>Idea by Wilkes 1951</a:t>
            </a:r>
          </a:p>
          <a:p>
            <a:pPr lvl="1"/>
            <a:r>
              <a:rPr lang="en-GB" altLang="tr-TR" dirty="0"/>
              <a:t>Produced by IBM S/360 1964</a:t>
            </a:r>
          </a:p>
          <a:p>
            <a:r>
              <a:rPr lang="en-GB" altLang="tr-TR" dirty="0"/>
              <a:t>Cache memory</a:t>
            </a:r>
          </a:p>
          <a:p>
            <a:pPr lvl="1"/>
            <a:r>
              <a:rPr lang="en-GB" altLang="tr-TR" dirty="0"/>
              <a:t>IBM S/360 model 85  1969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4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669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9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9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9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9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9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9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9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9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9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9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9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98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9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9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98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9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9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98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9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9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98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81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Major Advances in Computers(2)</a:t>
            </a:r>
          </a:p>
        </p:txBody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dirty="0"/>
              <a:t>Solid State RAM</a:t>
            </a:r>
            <a:endParaRPr lang="tr-TR" altLang="tr-TR" dirty="0"/>
          </a:p>
          <a:p>
            <a:pPr>
              <a:buFontTx/>
              <a:buNone/>
            </a:pPr>
            <a:endParaRPr lang="en-GB" altLang="tr-TR" dirty="0"/>
          </a:p>
          <a:p>
            <a:r>
              <a:rPr lang="en-GB" altLang="tr-TR" dirty="0"/>
              <a:t>Microprocessors</a:t>
            </a:r>
          </a:p>
          <a:p>
            <a:pPr lvl="1"/>
            <a:r>
              <a:rPr lang="en-GB" altLang="tr-TR" dirty="0"/>
              <a:t>Intel 4004  1971</a:t>
            </a:r>
            <a:endParaRPr lang="tr-TR" altLang="tr-TR" dirty="0"/>
          </a:p>
          <a:p>
            <a:pPr lvl="1">
              <a:buFontTx/>
              <a:buNone/>
            </a:pPr>
            <a:endParaRPr lang="en-GB" altLang="tr-TR" dirty="0"/>
          </a:p>
          <a:p>
            <a:r>
              <a:rPr lang="en-GB" altLang="tr-TR" dirty="0"/>
              <a:t>Pipelining</a:t>
            </a:r>
          </a:p>
          <a:p>
            <a:pPr lvl="1"/>
            <a:r>
              <a:rPr lang="en-GB" altLang="tr-TR" dirty="0"/>
              <a:t>Introduces parallelism into fetch execute cycle</a:t>
            </a:r>
            <a:endParaRPr lang="tr-TR" altLang="tr-TR" dirty="0"/>
          </a:p>
          <a:p>
            <a:pPr lvl="1">
              <a:buFontTx/>
              <a:buNone/>
            </a:pPr>
            <a:endParaRPr lang="en-GB" altLang="tr-TR" dirty="0"/>
          </a:p>
          <a:p>
            <a:r>
              <a:rPr lang="en-GB" altLang="tr-TR" dirty="0"/>
              <a:t>Multiple processors</a:t>
            </a:r>
          </a:p>
          <a:p>
            <a:endParaRPr lang="en-GB" altLang="tr-T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5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64033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0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0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0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0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0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00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0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0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00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0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0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00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01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Functional requirements for a processor</a:t>
            </a:r>
          </a:p>
        </p:txBody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712788" indent="-357188">
              <a:buFontTx/>
              <a:buNone/>
            </a:pPr>
            <a:r>
              <a:rPr lang="tr-TR" altLang="tr-TR" dirty="0" err="1">
                <a:solidFill>
                  <a:schemeClr val="accent1"/>
                </a:solidFill>
              </a:rPr>
              <a:t>The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following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list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determines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what</a:t>
            </a:r>
            <a:r>
              <a:rPr lang="tr-TR" altLang="tr-TR" dirty="0">
                <a:solidFill>
                  <a:schemeClr val="accent1"/>
                </a:solidFill>
              </a:rPr>
              <a:t> a </a:t>
            </a:r>
            <a:r>
              <a:rPr lang="tr-TR" altLang="tr-TR" dirty="0" err="1">
                <a:solidFill>
                  <a:schemeClr val="accent1"/>
                </a:solidFill>
              </a:rPr>
              <a:t>processor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must</a:t>
            </a:r>
            <a:r>
              <a:rPr lang="tr-TR" altLang="tr-TR" dirty="0">
                <a:solidFill>
                  <a:schemeClr val="accent1"/>
                </a:solidFill>
              </a:rPr>
              <a:t> do</a:t>
            </a:r>
            <a:r>
              <a:rPr lang="tr-TR" altLang="tr-TR" dirty="0"/>
              <a:t>:</a:t>
            </a:r>
          </a:p>
          <a:p>
            <a:pPr marL="1724025" lvl="1"/>
            <a:r>
              <a:rPr lang="tr-TR" altLang="tr-TR" dirty="0"/>
              <a:t>Operations (</a:t>
            </a:r>
            <a:r>
              <a:rPr lang="tr-TR" altLang="tr-TR" dirty="0" err="1"/>
              <a:t>opcodes</a:t>
            </a:r>
            <a:r>
              <a:rPr lang="tr-TR" altLang="tr-TR" dirty="0"/>
              <a:t>)</a:t>
            </a:r>
          </a:p>
          <a:p>
            <a:pPr marL="1724025" lvl="1"/>
            <a:r>
              <a:rPr lang="tr-TR" altLang="tr-TR" dirty="0" err="1"/>
              <a:t>Addressing</a:t>
            </a:r>
            <a:r>
              <a:rPr lang="tr-TR" altLang="tr-TR" dirty="0"/>
              <a:t> </a:t>
            </a:r>
            <a:r>
              <a:rPr lang="tr-TR" altLang="tr-TR" dirty="0" err="1"/>
              <a:t>modes</a:t>
            </a:r>
            <a:endParaRPr lang="tr-TR" altLang="tr-TR" dirty="0"/>
          </a:p>
          <a:p>
            <a:pPr marL="1724025" lvl="1"/>
            <a:r>
              <a:rPr lang="tr-TR" altLang="tr-TR" dirty="0" err="1"/>
              <a:t>Registers</a:t>
            </a:r>
            <a:endParaRPr lang="tr-TR" altLang="tr-TR" dirty="0"/>
          </a:p>
          <a:p>
            <a:pPr marL="1724025" lvl="1"/>
            <a:r>
              <a:rPr lang="tr-TR" altLang="tr-TR" dirty="0"/>
              <a:t>I/O </a:t>
            </a:r>
            <a:r>
              <a:rPr lang="tr-TR" altLang="tr-TR" dirty="0" err="1"/>
              <a:t>module</a:t>
            </a:r>
            <a:r>
              <a:rPr lang="tr-TR" altLang="tr-TR" dirty="0"/>
              <a:t> </a:t>
            </a:r>
            <a:r>
              <a:rPr lang="tr-TR" altLang="tr-TR" dirty="0" err="1"/>
              <a:t>interfaces</a:t>
            </a:r>
            <a:endParaRPr lang="tr-TR" altLang="tr-TR" dirty="0"/>
          </a:p>
          <a:p>
            <a:pPr marL="1724025" lvl="1"/>
            <a:r>
              <a:rPr lang="tr-TR" altLang="tr-TR" dirty="0"/>
              <a:t>Memory </a:t>
            </a:r>
            <a:r>
              <a:rPr lang="tr-TR" altLang="tr-TR" dirty="0" err="1"/>
              <a:t>module</a:t>
            </a:r>
            <a:r>
              <a:rPr lang="tr-TR" altLang="tr-TR" dirty="0"/>
              <a:t> </a:t>
            </a:r>
            <a:r>
              <a:rPr lang="tr-TR" altLang="tr-TR" dirty="0" err="1"/>
              <a:t>interfaces</a:t>
            </a:r>
            <a:endParaRPr lang="tr-TR" altLang="tr-TR" dirty="0"/>
          </a:p>
          <a:p>
            <a:pPr marL="1724025" lvl="1"/>
            <a:r>
              <a:rPr lang="tr-TR" altLang="tr-TR" dirty="0" err="1"/>
              <a:t>Interrupt</a:t>
            </a:r>
            <a:r>
              <a:rPr lang="tr-TR" altLang="tr-TR" dirty="0"/>
              <a:t> </a:t>
            </a:r>
            <a:r>
              <a:rPr lang="tr-TR" altLang="tr-TR" dirty="0" err="1"/>
              <a:t>processing</a:t>
            </a:r>
            <a:r>
              <a:rPr lang="tr-TR" altLang="tr-TR" dirty="0"/>
              <a:t> </a:t>
            </a:r>
            <a:r>
              <a:rPr lang="tr-TR" altLang="tr-TR" dirty="0" err="1"/>
              <a:t>structure</a:t>
            </a:r>
            <a:endParaRPr lang="tr-TR" altLang="tr-TR" dirty="0"/>
          </a:p>
          <a:p>
            <a:pPr marL="712788" indent="-357188">
              <a:buFontTx/>
              <a:buNone/>
            </a:pPr>
            <a:r>
              <a:rPr lang="tr-TR" altLang="tr-TR" dirty="0" err="1"/>
              <a:t>Question</a:t>
            </a:r>
            <a:r>
              <a:rPr lang="tr-TR" altLang="tr-TR" dirty="0"/>
              <a:t> is: </a:t>
            </a:r>
          </a:p>
          <a:p>
            <a:pPr marL="712788" indent="-357188">
              <a:buFontTx/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chemeClr val="accent1"/>
                </a:solidFill>
              </a:rPr>
              <a:t>how </a:t>
            </a:r>
            <a:r>
              <a:rPr lang="tr-TR" altLang="tr-TR" dirty="0" err="1">
                <a:solidFill>
                  <a:schemeClr val="accent1"/>
                </a:solidFill>
              </a:rPr>
              <a:t>the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verious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elements</a:t>
            </a:r>
            <a:r>
              <a:rPr lang="tr-TR" altLang="tr-TR" dirty="0">
                <a:solidFill>
                  <a:schemeClr val="accent1"/>
                </a:solidFill>
              </a:rPr>
              <a:t> of </a:t>
            </a:r>
            <a:r>
              <a:rPr lang="tr-TR" altLang="tr-TR" dirty="0" err="1">
                <a:solidFill>
                  <a:schemeClr val="accent1"/>
                </a:solidFill>
              </a:rPr>
              <a:t>the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processor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are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controlled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to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provide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these</a:t>
            </a:r>
            <a:r>
              <a:rPr lang="tr-TR" altLang="tr-TR" dirty="0">
                <a:solidFill>
                  <a:schemeClr val="accent1"/>
                </a:solidFill>
              </a:rPr>
              <a:t> </a:t>
            </a:r>
            <a:r>
              <a:rPr lang="tr-TR" altLang="tr-TR" dirty="0" err="1">
                <a:solidFill>
                  <a:schemeClr val="accent1"/>
                </a:solidFill>
              </a:rPr>
              <a:t>functions</a:t>
            </a:r>
            <a:r>
              <a:rPr lang="tr-TR" altLang="tr-TR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6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25205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1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1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1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1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1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1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9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dirty="0"/>
              <a:t>Micro-Operations</a:t>
            </a:r>
          </a:p>
        </p:txBody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19256" cy="5399880"/>
          </a:xfrm>
        </p:spPr>
        <p:txBody>
          <a:bodyPr>
            <a:normAutofit lnSpcReduction="10000"/>
          </a:bodyPr>
          <a:lstStyle/>
          <a:p>
            <a:r>
              <a:rPr lang="en-GB" altLang="tr-TR" dirty="0"/>
              <a:t>A computer executes a program</a:t>
            </a:r>
            <a:endParaRPr lang="tr-TR" altLang="tr-TR" dirty="0"/>
          </a:p>
          <a:p>
            <a:pPr lvl="1"/>
            <a:r>
              <a:rPr lang="tr-TR" altLang="tr-TR" dirty="0"/>
              <a:t>Program </a:t>
            </a:r>
            <a:r>
              <a:rPr lang="tr-TR" altLang="tr-TR" dirty="0" err="1"/>
              <a:t>cycle</a:t>
            </a:r>
            <a:endParaRPr lang="tr-TR" altLang="tr-TR" dirty="0"/>
          </a:p>
          <a:p>
            <a:r>
              <a:rPr lang="en-GB" altLang="tr-TR" dirty="0"/>
              <a:t>A </a:t>
            </a:r>
            <a:r>
              <a:rPr lang="tr-TR" altLang="tr-TR" dirty="0"/>
              <a:t>program is a </a:t>
            </a:r>
            <a:r>
              <a:rPr lang="tr-TR" altLang="tr-TR" dirty="0" err="1"/>
              <a:t>collection</a:t>
            </a:r>
            <a:r>
              <a:rPr lang="tr-TR" altLang="tr-TR" dirty="0"/>
              <a:t> of </a:t>
            </a:r>
          </a:p>
          <a:p>
            <a:pPr lvl="1"/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cycles</a:t>
            </a:r>
            <a:endParaRPr lang="en-GB" altLang="tr-TR" dirty="0"/>
          </a:p>
          <a:p>
            <a:r>
              <a:rPr lang="tr-TR" altLang="tr-TR" dirty="0"/>
              <a:t>An </a:t>
            </a:r>
            <a:r>
              <a:rPr lang="tr-TR" altLang="tr-TR" dirty="0" err="1"/>
              <a:t>instruction</a:t>
            </a:r>
            <a:r>
              <a:rPr lang="tr-TR" altLang="tr-TR" dirty="0"/>
              <a:t> </a:t>
            </a:r>
            <a:r>
              <a:rPr lang="tr-TR" altLang="tr-TR" dirty="0" err="1"/>
              <a:t>cycle</a:t>
            </a:r>
            <a:r>
              <a:rPr lang="tr-TR" altLang="tr-TR" dirty="0"/>
              <a:t> is </a:t>
            </a:r>
            <a:r>
              <a:rPr lang="tr-TR" altLang="tr-TR" dirty="0" err="1"/>
              <a:t>made</a:t>
            </a:r>
            <a:r>
              <a:rPr lang="tr-TR" altLang="tr-TR" dirty="0"/>
              <a:t> of </a:t>
            </a:r>
          </a:p>
          <a:p>
            <a:pPr lvl="1"/>
            <a:r>
              <a:rPr lang="en-GB" altLang="tr-TR" dirty="0"/>
              <a:t>Fetch</a:t>
            </a:r>
            <a:r>
              <a:rPr lang="tr-TR" altLang="tr-TR" dirty="0"/>
              <a:t> </a:t>
            </a:r>
            <a:r>
              <a:rPr lang="tr-TR" altLang="tr-TR" dirty="0" err="1"/>
              <a:t>and</a:t>
            </a:r>
            <a:r>
              <a:rPr lang="tr-TR" altLang="tr-TR" dirty="0"/>
              <a:t> </a:t>
            </a:r>
            <a:r>
              <a:rPr lang="en-GB" altLang="tr-TR" dirty="0"/>
              <a:t>execute cycle</a:t>
            </a:r>
            <a:r>
              <a:rPr lang="tr-TR" altLang="tr-TR" dirty="0"/>
              <a:t>s</a:t>
            </a:r>
            <a:endParaRPr lang="en-GB" altLang="tr-TR" dirty="0"/>
          </a:p>
          <a:p>
            <a:r>
              <a:rPr lang="en-GB" altLang="tr-TR" dirty="0"/>
              <a:t>Each cycle has a number of steps</a:t>
            </a:r>
          </a:p>
          <a:p>
            <a:pPr lvl="1"/>
            <a:r>
              <a:rPr lang="en-GB" altLang="tr-TR" dirty="0"/>
              <a:t>Called micro-operations</a:t>
            </a:r>
          </a:p>
          <a:p>
            <a:r>
              <a:rPr lang="en-GB" altLang="tr-TR" dirty="0"/>
              <a:t>Each step does very little</a:t>
            </a:r>
          </a:p>
          <a:p>
            <a:pPr lvl="1"/>
            <a:r>
              <a:rPr lang="en-GB" altLang="tr-TR" dirty="0"/>
              <a:t>Atomic operation of CPU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7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83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0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0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0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0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0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0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0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0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0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0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0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0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0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0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0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503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03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3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 sz="3600" dirty="0"/>
              <a:t>Constituent Elements of </a:t>
            </a:r>
            <a:r>
              <a:rPr lang="en-GB" altLang="tr-TR" sz="3600" dirty="0" smtClean="0"/>
              <a:t>Program </a:t>
            </a:r>
            <a:r>
              <a:rPr lang="en-GB" altLang="tr-TR" sz="3600" dirty="0"/>
              <a:t>Execution</a:t>
            </a:r>
          </a:p>
        </p:txBody>
      </p:sp>
      <p:pic>
        <p:nvPicPr>
          <p:cNvPr id="15052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91"/>
          <a:stretch>
            <a:fillRect/>
          </a:stretch>
        </p:blipFill>
        <p:spPr bwMode="auto">
          <a:xfrm>
            <a:off x="683568" y="1533160"/>
            <a:ext cx="8001000" cy="425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8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3215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tr-TR"/>
              <a:t>Fetch Cycle – (relevant Registers)</a:t>
            </a:r>
          </a:p>
        </p:txBody>
      </p:sp>
      <p:sp>
        <p:nvSpPr>
          <p:cNvPr id="162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tr-TR" sz="2400" dirty="0"/>
              <a:t>Memory Address Register (MAR) </a:t>
            </a:r>
          </a:p>
          <a:p>
            <a:pPr lvl="1"/>
            <a:r>
              <a:rPr lang="en-GB" altLang="tr-TR" sz="2000" dirty="0"/>
              <a:t>Connected to address bus</a:t>
            </a:r>
          </a:p>
          <a:p>
            <a:pPr lvl="1"/>
            <a:r>
              <a:rPr lang="en-GB" altLang="tr-TR" sz="2000" dirty="0"/>
              <a:t>Specifies address for read or write op</a:t>
            </a:r>
          </a:p>
          <a:p>
            <a:endParaRPr lang="en-GB" altLang="tr-TR" sz="2400" dirty="0"/>
          </a:p>
          <a:p>
            <a:r>
              <a:rPr lang="en-GB" altLang="tr-TR" sz="2400" dirty="0"/>
              <a:t>Memory Buffer Register (MBR) </a:t>
            </a:r>
          </a:p>
          <a:p>
            <a:pPr lvl="1"/>
            <a:r>
              <a:rPr lang="en-GB" altLang="tr-TR" sz="2000" dirty="0"/>
              <a:t>Connected to data bus</a:t>
            </a:r>
          </a:p>
          <a:p>
            <a:pPr lvl="1"/>
            <a:r>
              <a:rPr lang="en-GB" altLang="tr-TR" sz="2000" dirty="0"/>
              <a:t>Holds data to write or last data read</a:t>
            </a:r>
          </a:p>
          <a:p>
            <a:endParaRPr lang="en-GB" altLang="tr-TR" sz="2400" dirty="0"/>
          </a:p>
          <a:p>
            <a:r>
              <a:rPr lang="en-GB" altLang="tr-TR" sz="2400" dirty="0"/>
              <a:t>Program Counter (PC) </a:t>
            </a:r>
          </a:p>
          <a:p>
            <a:pPr lvl="1"/>
            <a:r>
              <a:rPr lang="en-GB" altLang="tr-TR" sz="2000" dirty="0"/>
              <a:t>Holds address of next instruction to be fetched</a:t>
            </a:r>
          </a:p>
          <a:p>
            <a:endParaRPr lang="en-GB" altLang="tr-TR" sz="2400" dirty="0"/>
          </a:p>
          <a:p>
            <a:r>
              <a:rPr lang="en-GB" altLang="tr-TR" sz="2400" dirty="0"/>
              <a:t>Instruction Register (IR) </a:t>
            </a:r>
          </a:p>
          <a:p>
            <a:pPr lvl="1"/>
            <a:r>
              <a:rPr lang="en-GB" altLang="tr-TR" sz="2000" dirty="0"/>
              <a:t>Holds last instruction fetched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DD137E-56EE-456D-B6B4-F356D0387FC4}" type="slidenum">
              <a:rPr lang="en-US" altLang="tr-TR" smtClean="0"/>
              <a:pPr>
                <a:defRPr/>
              </a:pPr>
              <a:t>9</a:t>
            </a:fld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6234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2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2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2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20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20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20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20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20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20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0995" grpId="0" build="p"/>
    </p:bld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10097</TotalTime>
  <Words>940</Words>
  <Application>Microsoft Office PowerPoint</Application>
  <PresentationFormat>Letter Paper (8.5x11 in)</PresentationFormat>
  <Paragraphs>306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Times New Roman</vt:lpstr>
      <vt:lpstr>Bahcesehir master slide</vt:lpstr>
      <vt:lpstr>Computer Architecture</vt:lpstr>
      <vt:lpstr>Computer Architecture</vt:lpstr>
      <vt:lpstr>Outline</vt:lpstr>
      <vt:lpstr>Major Advances in Computers(1)</vt:lpstr>
      <vt:lpstr>Major Advances in Computers(2)</vt:lpstr>
      <vt:lpstr>Functional requirements for a processor</vt:lpstr>
      <vt:lpstr>Micro-Operations</vt:lpstr>
      <vt:lpstr>Constituent Elements of Program Execution</vt:lpstr>
      <vt:lpstr>Fetch Cycle – (relevant Registers)</vt:lpstr>
      <vt:lpstr>Sequence of events, Fetch cycle</vt:lpstr>
      <vt:lpstr>Fetch Sequence</vt:lpstr>
      <vt:lpstr>Fetch Sequence (symbolic)</vt:lpstr>
      <vt:lpstr>Rules for Clock Cycle Grouping</vt:lpstr>
      <vt:lpstr>Indirect Cycle</vt:lpstr>
      <vt:lpstr>Interrupt Cycle</vt:lpstr>
      <vt:lpstr>Execute Cycle (ADD)</vt:lpstr>
      <vt:lpstr>Execute Cycle (ISZ)</vt:lpstr>
      <vt:lpstr>Execute Cycle (BSA)</vt:lpstr>
      <vt:lpstr>Instruction Cycle</vt:lpstr>
      <vt:lpstr>Flowchart for Instruction Cycle</vt:lpstr>
      <vt:lpstr>Basic Funcional Elements of Processor</vt:lpstr>
      <vt:lpstr>Types of Micro-operation</vt:lpstr>
      <vt:lpstr>Functions of Control Unit</vt:lpstr>
      <vt:lpstr>Model of Control Unit</vt:lpstr>
      <vt:lpstr>Control Signals</vt:lpstr>
      <vt:lpstr>Control Signals - output</vt:lpstr>
      <vt:lpstr>Example Control Signal Sequence-Fetch</vt:lpstr>
      <vt:lpstr>Data Paths and Control Signals</vt:lpstr>
      <vt:lpstr>Micro-operations and Control Signals</vt:lpstr>
      <vt:lpstr>Internal Processor Organization</vt:lpstr>
      <vt:lpstr>CPU with Internal Bus</vt:lpstr>
      <vt:lpstr>Intel 8085 CPU Block Diagram</vt:lpstr>
      <vt:lpstr>Intel 8085 External Signals...</vt:lpstr>
      <vt:lpstr>Intel 8085 External Signals</vt:lpstr>
      <vt:lpstr>Intel 8085 Pin Configuration</vt:lpstr>
      <vt:lpstr>Intel 8085 OUT Instruction Timing Diagram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514</cp:revision>
  <dcterms:created xsi:type="dcterms:W3CDTF">2004-11-05T11:30:37Z</dcterms:created>
  <dcterms:modified xsi:type="dcterms:W3CDTF">2018-12-02T21:21:06Z</dcterms:modified>
</cp:coreProperties>
</file>