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21" r:id="rId2"/>
    <p:sldId id="688" r:id="rId3"/>
    <p:sldId id="661" r:id="rId4"/>
    <p:sldId id="691" r:id="rId5"/>
    <p:sldId id="694" r:id="rId6"/>
    <p:sldId id="696" r:id="rId7"/>
    <p:sldId id="698" r:id="rId8"/>
    <p:sldId id="699" r:id="rId9"/>
    <p:sldId id="700" r:id="rId10"/>
    <p:sldId id="702" r:id="rId11"/>
    <p:sldId id="703" r:id="rId12"/>
    <p:sldId id="704" r:id="rId13"/>
    <p:sldId id="705" r:id="rId14"/>
    <p:sldId id="706" r:id="rId15"/>
    <p:sldId id="708" r:id="rId16"/>
    <p:sldId id="709" r:id="rId17"/>
    <p:sldId id="710" r:id="rId18"/>
    <p:sldId id="712" r:id="rId19"/>
    <p:sldId id="713" r:id="rId20"/>
    <p:sldId id="714" r:id="rId21"/>
    <p:sldId id="715" r:id="rId22"/>
    <p:sldId id="716" r:id="rId23"/>
    <p:sldId id="717" r:id="rId24"/>
    <p:sldId id="718" r:id="rId25"/>
    <p:sldId id="719" r:id="rId26"/>
    <p:sldId id="720" r:id="rId27"/>
    <p:sldId id="722" r:id="rId28"/>
    <p:sldId id="723" r:id="rId29"/>
    <p:sldId id="725" r:id="rId30"/>
    <p:sldId id="727" r:id="rId31"/>
    <p:sldId id="728" r:id="rId32"/>
    <p:sldId id="729" r:id="rId33"/>
    <p:sldId id="730" r:id="rId34"/>
    <p:sldId id="731" r:id="rId35"/>
    <p:sldId id="732" r:id="rId36"/>
    <p:sldId id="735" r:id="rId37"/>
    <p:sldId id="736" r:id="rId38"/>
    <p:sldId id="737" r:id="rId39"/>
    <p:sldId id="689" r:id="rId40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zamettin AYDIN" initials="NA" lastIdx="1" clrIdx="0">
    <p:extLst>
      <p:ext uri="{19B8F6BF-5375-455C-9EA6-DF929625EA0E}">
        <p15:presenceInfo xmlns:p15="http://schemas.microsoft.com/office/powerpoint/2012/main" userId="333491fd8aa859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00"/>
    <a:srgbClr val="FFFF99"/>
    <a:srgbClr val="CC3300"/>
    <a:srgbClr val="FFCC00"/>
    <a:srgbClr val="00CCFF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9" autoAdjust="0"/>
    <p:restoredTop sz="94788" autoAdjust="0"/>
  </p:normalViewPr>
  <p:slideViewPr>
    <p:cSldViewPr>
      <p:cViewPr varScale="1">
        <p:scale>
          <a:sx n="72" d="100"/>
          <a:sy n="72" d="100"/>
        </p:scale>
        <p:origin x="129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7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23.xml"/><Relationship Id="rId18" Type="http://schemas.openxmlformats.org/officeDocument/2006/relationships/slide" Target="slides/slide28.xml"/><Relationship Id="rId3" Type="http://schemas.openxmlformats.org/officeDocument/2006/relationships/slide" Target="slides/slide5.xml"/><Relationship Id="rId7" Type="http://schemas.openxmlformats.org/officeDocument/2006/relationships/slide" Target="slides/slide11.xml"/><Relationship Id="rId12" Type="http://schemas.openxmlformats.org/officeDocument/2006/relationships/slide" Target="slides/slide18.xml"/><Relationship Id="rId17" Type="http://schemas.openxmlformats.org/officeDocument/2006/relationships/slide" Target="slides/slide27.xml"/><Relationship Id="rId2" Type="http://schemas.openxmlformats.org/officeDocument/2006/relationships/slide" Target="slides/slide4.xml"/><Relationship Id="rId16" Type="http://schemas.openxmlformats.org/officeDocument/2006/relationships/slide" Target="slides/slide26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7.xml"/><Relationship Id="rId5" Type="http://schemas.openxmlformats.org/officeDocument/2006/relationships/slide" Target="slides/slide7.xml"/><Relationship Id="rId15" Type="http://schemas.openxmlformats.org/officeDocument/2006/relationships/slide" Target="slides/slide25.xml"/><Relationship Id="rId10" Type="http://schemas.openxmlformats.org/officeDocument/2006/relationships/slide" Target="slides/slide14.xml"/><Relationship Id="rId19" Type="http://schemas.openxmlformats.org/officeDocument/2006/relationships/slide" Target="slides/slide31.xml"/><Relationship Id="rId4" Type="http://schemas.openxmlformats.org/officeDocument/2006/relationships/slide" Target="slides/slide6.xml"/><Relationship Id="rId9" Type="http://schemas.openxmlformats.org/officeDocument/2006/relationships/slide" Target="slides/slide13.xml"/><Relationship Id="rId14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9E6D6F-BBEB-47C5-9348-756CC02B47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4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49A9B-B0C4-475A-B093-4422AE6979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8187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BB8E09-DF8D-43B9-B580-012157AE457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42192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6081B-E107-4C50-8C75-FAF2AA278F1B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142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2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080846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C9AC4-F361-4DC2-816E-0CD88C7B2DE7}" type="slidenum">
              <a:rPr lang="en-US" altLang="tr-TR"/>
              <a:pPr/>
              <a:t>12</a:t>
            </a:fld>
            <a:endParaRPr lang="en-US" altLang="tr-TR"/>
          </a:p>
        </p:txBody>
      </p:sp>
      <p:sp>
        <p:nvSpPr>
          <p:cNvPr id="142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2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194304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B62A0-D9FE-460B-9B13-80A39ED84987}" type="slidenum">
              <a:rPr lang="en-US" altLang="tr-TR"/>
              <a:pPr/>
              <a:t>13</a:t>
            </a:fld>
            <a:endParaRPr lang="en-US" altLang="tr-TR"/>
          </a:p>
        </p:txBody>
      </p:sp>
      <p:sp>
        <p:nvSpPr>
          <p:cNvPr id="143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967029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822ED-7F68-4B10-9D88-E7746CBF9720}" type="slidenum">
              <a:rPr lang="en-US" altLang="tr-TR"/>
              <a:pPr/>
              <a:t>14</a:t>
            </a:fld>
            <a:endParaRPr lang="en-US" altLang="tr-TR"/>
          </a:p>
        </p:txBody>
      </p:sp>
      <p:sp>
        <p:nvSpPr>
          <p:cNvPr id="143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509951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15642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2E0A8-0B3D-4AB7-A209-2931E9B1EC8D}" type="slidenum">
              <a:rPr lang="en-US" altLang="tr-TR"/>
              <a:pPr/>
              <a:t>17</a:t>
            </a:fld>
            <a:endParaRPr lang="en-US" altLang="tr-TR"/>
          </a:p>
        </p:txBody>
      </p:sp>
      <p:sp>
        <p:nvSpPr>
          <p:cNvPr id="1437698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7699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36</a:t>
            </a:r>
          </a:p>
        </p:txBody>
      </p:sp>
      <p:sp>
        <p:nvSpPr>
          <p:cNvPr id="1437700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7701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7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37703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834453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54E35-0B9D-40F3-8A7E-38D8924612A6}" type="slidenum">
              <a:rPr lang="en-US" altLang="tr-TR"/>
              <a:pPr/>
              <a:t>18</a:t>
            </a:fld>
            <a:endParaRPr lang="en-US" altLang="tr-TR"/>
          </a:p>
        </p:txBody>
      </p:sp>
      <p:sp>
        <p:nvSpPr>
          <p:cNvPr id="1441794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1795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38</a:t>
            </a:r>
          </a:p>
        </p:txBody>
      </p:sp>
      <p:sp>
        <p:nvSpPr>
          <p:cNvPr id="1441796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1797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1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41799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136903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BE8EB-3581-4B63-8F98-8ADB9B876D37}" type="slidenum">
              <a:rPr lang="en-US" altLang="tr-TR"/>
              <a:pPr/>
              <a:t>19</a:t>
            </a:fld>
            <a:endParaRPr lang="en-US" altLang="tr-TR"/>
          </a:p>
        </p:txBody>
      </p:sp>
      <p:sp>
        <p:nvSpPr>
          <p:cNvPr id="1443842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3843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39</a:t>
            </a:r>
          </a:p>
        </p:txBody>
      </p:sp>
      <p:sp>
        <p:nvSpPr>
          <p:cNvPr id="1443844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3845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3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43847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205260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55EA45-B780-4BF6-B8A0-A716F92A1B7E}" type="slidenum">
              <a:rPr lang="en-US" altLang="tr-TR"/>
              <a:pPr/>
              <a:t>20</a:t>
            </a:fld>
            <a:endParaRPr lang="en-US" altLang="tr-TR"/>
          </a:p>
        </p:txBody>
      </p:sp>
      <p:sp>
        <p:nvSpPr>
          <p:cNvPr id="1445890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5891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40</a:t>
            </a:r>
          </a:p>
        </p:txBody>
      </p:sp>
      <p:sp>
        <p:nvSpPr>
          <p:cNvPr id="1445892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5893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5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4589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484834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C8FE4-3FDA-4070-9E06-E4B41527FD1D}" type="slidenum">
              <a:rPr lang="en-US" altLang="tr-TR"/>
              <a:pPr/>
              <a:t>21</a:t>
            </a:fld>
            <a:endParaRPr lang="en-US" altLang="tr-TR"/>
          </a:p>
        </p:txBody>
      </p:sp>
      <p:sp>
        <p:nvSpPr>
          <p:cNvPr id="144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1627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33301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C52CA3-6BB8-4C45-A9C9-C7A6CEE6667A}" type="slidenum">
              <a:rPr lang="en-US" altLang="tr-TR"/>
              <a:pPr/>
              <a:t>22</a:t>
            </a:fld>
            <a:endParaRPr lang="en-US" altLang="tr-TR"/>
          </a:p>
        </p:txBody>
      </p:sp>
      <p:sp>
        <p:nvSpPr>
          <p:cNvPr id="145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78584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45EEBF-A58C-4653-B1FC-2C1DAE99706C}" type="slidenum">
              <a:rPr lang="en-US" altLang="tr-TR"/>
              <a:pPr/>
              <a:t>23</a:t>
            </a:fld>
            <a:endParaRPr lang="en-US" altLang="tr-TR"/>
          </a:p>
        </p:txBody>
      </p:sp>
      <p:sp>
        <p:nvSpPr>
          <p:cNvPr id="1454082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4083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41</a:t>
            </a:r>
          </a:p>
        </p:txBody>
      </p:sp>
      <p:sp>
        <p:nvSpPr>
          <p:cNvPr id="1454084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4085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4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54087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5847078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4EB1B-575B-4BCF-A965-7AD5A4CDBB0A}" type="slidenum">
              <a:rPr lang="en-US" altLang="tr-TR"/>
              <a:pPr/>
              <a:t>24</a:t>
            </a:fld>
            <a:endParaRPr lang="en-US" altLang="tr-TR"/>
          </a:p>
        </p:txBody>
      </p:sp>
      <p:sp>
        <p:nvSpPr>
          <p:cNvPr id="1456130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6131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42</a:t>
            </a:r>
          </a:p>
        </p:txBody>
      </p:sp>
      <p:sp>
        <p:nvSpPr>
          <p:cNvPr id="1456132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6133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6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5613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1394921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223AF-1327-4D92-9777-C002295B2628}" type="slidenum">
              <a:rPr lang="en-US" altLang="tr-TR"/>
              <a:pPr/>
              <a:t>25</a:t>
            </a:fld>
            <a:endParaRPr lang="en-US" altLang="tr-TR"/>
          </a:p>
        </p:txBody>
      </p:sp>
      <p:sp>
        <p:nvSpPr>
          <p:cNvPr id="1458178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8179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43</a:t>
            </a:r>
          </a:p>
        </p:txBody>
      </p:sp>
      <p:sp>
        <p:nvSpPr>
          <p:cNvPr id="1458180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8181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8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58183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766162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43728-09CD-4310-9A76-FDDA432F2A47}" type="slidenum">
              <a:rPr lang="en-US" altLang="tr-TR"/>
              <a:pPr/>
              <a:t>26</a:t>
            </a:fld>
            <a:endParaRPr lang="en-US" altLang="tr-TR"/>
          </a:p>
        </p:txBody>
      </p:sp>
      <p:sp>
        <p:nvSpPr>
          <p:cNvPr id="1460226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0227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44</a:t>
            </a:r>
          </a:p>
        </p:txBody>
      </p:sp>
      <p:sp>
        <p:nvSpPr>
          <p:cNvPr id="1460228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0229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0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60231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3011702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974ED-F167-43B3-85A7-77EA663D1145}" type="slidenum">
              <a:rPr lang="en-US" altLang="tr-TR"/>
              <a:pPr/>
              <a:t>27</a:t>
            </a:fld>
            <a:endParaRPr lang="en-US" altLang="tr-TR"/>
          </a:p>
        </p:txBody>
      </p:sp>
      <p:sp>
        <p:nvSpPr>
          <p:cNvPr id="1464322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4323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45</a:t>
            </a:r>
          </a:p>
        </p:txBody>
      </p:sp>
      <p:sp>
        <p:nvSpPr>
          <p:cNvPr id="1464324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4325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4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64327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9239113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956FA-0C30-4650-9582-94B7D30EF89A}" type="slidenum">
              <a:rPr lang="en-US" altLang="tr-TR"/>
              <a:pPr/>
              <a:t>28</a:t>
            </a:fld>
            <a:endParaRPr lang="en-US" altLang="tr-TR"/>
          </a:p>
        </p:txBody>
      </p:sp>
      <p:sp>
        <p:nvSpPr>
          <p:cNvPr id="1466370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6371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46</a:t>
            </a:r>
          </a:p>
        </p:txBody>
      </p:sp>
      <p:sp>
        <p:nvSpPr>
          <p:cNvPr id="1466372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6373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6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6637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9021137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0FC33-1225-4DB9-8E1E-BDA5025D372E}" type="slidenum">
              <a:rPr lang="en-US" altLang="tr-TR"/>
              <a:pPr/>
              <a:t>29</a:t>
            </a:fld>
            <a:endParaRPr lang="en-US" altLang="tr-TR"/>
          </a:p>
        </p:txBody>
      </p:sp>
      <p:sp>
        <p:nvSpPr>
          <p:cNvPr id="147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662994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65E2F-379C-44DC-99DD-059DCD2DB787}" type="slidenum">
              <a:rPr lang="en-US" altLang="tr-TR"/>
              <a:pPr/>
              <a:t>30</a:t>
            </a:fld>
            <a:endParaRPr lang="en-US" altLang="tr-TR"/>
          </a:p>
        </p:txBody>
      </p:sp>
      <p:sp>
        <p:nvSpPr>
          <p:cNvPr id="147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13813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43F66-FAA3-4639-8E59-9BDEC2F9CC84}" type="slidenum">
              <a:rPr lang="en-US" altLang="tr-TR"/>
              <a:pPr/>
              <a:t>31</a:t>
            </a:fld>
            <a:endParaRPr lang="en-US" altLang="tr-TR"/>
          </a:p>
        </p:txBody>
      </p:sp>
      <p:sp>
        <p:nvSpPr>
          <p:cNvPr id="147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13422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C7EC8-8695-4461-96AE-07214B946CF9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1402882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02883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22</a:t>
            </a:r>
          </a:p>
        </p:txBody>
      </p:sp>
      <p:sp>
        <p:nvSpPr>
          <p:cNvPr id="1402884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02885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028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02887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3764538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61355-4E51-497F-A361-0B917ABC43C2}" type="slidenum">
              <a:rPr lang="en-US" altLang="tr-TR"/>
              <a:pPr/>
              <a:t>32</a:t>
            </a:fld>
            <a:endParaRPr lang="en-US" altLang="tr-TR"/>
          </a:p>
        </p:txBody>
      </p:sp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18697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E2368-C227-45A2-9626-DA1804577375}" type="slidenum">
              <a:rPr lang="en-US" altLang="tr-TR"/>
              <a:pPr/>
              <a:t>33</a:t>
            </a:fld>
            <a:endParaRPr lang="en-US" altLang="tr-TR"/>
          </a:p>
        </p:txBody>
      </p:sp>
      <p:sp>
        <p:nvSpPr>
          <p:cNvPr id="148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8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412281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2BF57-4D1E-4F8E-B39D-756E02DC1CDF}" type="slidenum">
              <a:rPr lang="en-US" altLang="tr-TR"/>
              <a:pPr/>
              <a:t>34</a:t>
            </a:fld>
            <a:endParaRPr lang="en-US" altLang="tr-TR"/>
          </a:p>
        </p:txBody>
      </p:sp>
      <p:sp>
        <p:nvSpPr>
          <p:cNvPr id="148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939359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D2F87-DEF9-4864-8FB4-15F4DC15B194}" type="slidenum">
              <a:rPr lang="en-US" altLang="tr-TR"/>
              <a:pPr/>
              <a:t>35</a:t>
            </a:fld>
            <a:endParaRPr lang="en-US" altLang="tr-TR"/>
          </a:p>
        </p:txBody>
      </p:sp>
      <p:sp>
        <p:nvSpPr>
          <p:cNvPr id="148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8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75242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20BAD-3214-4F82-A9A6-1590055B3DA8}" type="slidenum">
              <a:rPr lang="en-US" altLang="tr-TR"/>
              <a:pPr/>
              <a:t>36</a:t>
            </a:fld>
            <a:endParaRPr lang="en-US" altLang="tr-TR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9972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9B49E-ADA5-45B8-B5BC-B7CF77EE0BFD}" type="slidenum">
              <a:rPr lang="en-US" altLang="tr-TR"/>
              <a:pPr/>
              <a:t>37</a:t>
            </a:fld>
            <a:endParaRPr lang="en-US" altLang="tr-TR"/>
          </a:p>
        </p:txBody>
      </p:sp>
      <p:sp>
        <p:nvSpPr>
          <p:cNvPr id="149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83481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5AC07-35FF-4F06-82D5-DE27E72DAF8A}" type="slidenum">
              <a:rPr lang="en-US" altLang="tr-TR"/>
              <a:pPr/>
              <a:t>38</a:t>
            </a:fld>
            <a:endParaRPr lang="en-US" altLang="tr-TR"/>
          </a:p>
        </p:txBody>
      </p:sp>
      <p:sp>
        <p:nvSpPr>
          <p:cNvPr id="149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78667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F56A3-CD22-4CBC-9815-660D9A00E6E8}" type="slidenum">
              <a:rPr lang="en-US" altLang="tr-TR"/>
              <a:pPr/>
              <a:t>5</a:t>
            </a:fld>
            <a:endParaRPr lang="en-US" altLang="tr-TR"/>
          </a:p>
        </p:txBody>
      </p:sp>
      <p:sp>
        <p:nvSpPr>
          <p:cNvPr id="1409026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09027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23</a:t>
            </a:r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090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09031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860516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F831B-4EB1-479E-9387-038099144277}" type="slidenum">
              <a:rPr lang="en-US" altLang="tr-TR"/>
              <a:pPr/>
              <a:t>6</a:t>
            </a:fld>
            <a:endParaRPr lang="en-US" altLang="tr-TR"/>
          </a:p>
        </p:txBody>
      </p:sp>
      <p:sp>
        <p:nvSpPr>
          <p:cNvPr id="1412098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2099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24</a:t>
            </a:r>
          </a:p>
        </p:txBody>
      </p:sp>
      <p:sp>
        <p:nvSpPr>
          <p:cNvPr id="1412100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2101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21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12103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639015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3EBFD-9D3F-4A24-A903-D3431C16717D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1416194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6195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31</a:t>
            </a:r>
          </a:p>
        </p:txBody>
      </p:sp>
      <p:sp>
        <p:nvSpPr>
          <p:cNvPr id="1416196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6197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61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16199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540819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80E38-5606-4245-8B63-72E7B6C8D701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141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1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643468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E65A2-C427-4F32-9CC0-AF5ED9CD2F56}" type="slidenum">
              <a:rPr lang="en-US" altLang="tr-TR"/>
              <a:pPr/>
              <a:t>9</a:t>
            </a:fld>
            <a:endParaRPr lang="en-US" altLang="tr-TR"/>
          </a:p>
        </p:txBody>
      </p:sp>
      <p:sp>
        <p:nvSpPr>
          <p:cNvPr id="1420290" name="Rectangle 2"/>
          <p:cNvSpPr>
            <a:spLocks noChangeArrowheads="1"/>
          </p:cNvSpPr>
          <p:nvPr/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20291" name="Rectangle 3"/>
          <p:cNvSpPr>
            <a:spLocks noChangeArrowheads="1"/>
          </p:cNvSpPr>
          <p:nvPr/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tr-TR" sz="1200"/>
              <a:t>35</a:t>
            </a:r>
          </a:p>
        </p:txBody>
      </p:sp>
      <p:sp>
        <p:nvSpPr>
          <p:cNvPr id="1420292" name="Rectangle 4"/>
          <p:cNvSpPr>
            <a:spLocks noChangeArrowheads="1"/>
          </p:cNvSpPr>
          <p:nvPr/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20293" name="Rectangle 5"/>
          <p:cNvSpPr>
            <a:spLocks noChangeArrowheads="1"/>
          </p:cNvSpPr>
          <p:nvPr/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202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 w="12700" cap="flat"/>
        </p:spPr>
      </p:sp>
      <p:sp>
        <p:nvSpPr>
          <p:cNvPr id="142029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anchor="t"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987164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453D1-16ED-4321-9F15-7B3657BB786F}" type="slidenum">
              <a:rPr lang="en-US" altLang="tr-TR"/>
              <a:pPr/>
              <a:t>10</a:t>
            </a:fld>
            <a:endParaRPr lang="en-US" altLang="tr-TR"/>
          </a:p>
        </p:txBody>
      </p:sp>
      <p:sp>
        <p:nvSpPr>
          <p:cNvPr id="142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142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610588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F712-6949-478B-8BF0-AA1B88D46B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24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F1CA-75C4-471C-A93B-800DB01671C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983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1FD4-1A30-4EC0-9F75-A89DBE63DFD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287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0668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9624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24625"/>
            <a:ext cx="1905000" cy="333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72693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409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E450-0090-4694-9411-FC2407E13A5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99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77F-53F1-4DB6-ABEC-4413D908CF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097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7B8A-DA9B-47A3-9A1A-61C9DFAB36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586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3F0E-31A0-43DE-9075-E2F7ED039B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727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778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183A-6BA7-4B85-87B0-73B0DFAE7F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90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3CB-24C1-4F9E-9B0C-37856CA8B0F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22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24744"/>
            <a:ext cx="8280920" cy="539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48B819-1313-4FD1-A7D8-37B70B61DE1F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zamettinaydin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Computer Architecture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Prof. </a:t>
            </a:r>
            <a:r>
              <a:rPr lang="en-US" altLang="tr-TR" smtClean="0"/>
              <a:t>Dr. </a:t>
            </a:r>
            <a:r>
              <a:rPr lang="tr-TR" altLang="tr-TR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smtClean="0"/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4"/>
              </a:rPr>
              <a:t>nizamettinaydin@gmail.com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Instruction Cycle State Diagram</a:t>
            </a:r>
          </a:p>
        </p:txBody>
      </p:sp>
      <p:pic>
        <p:nvPicPr>
          <p:cNvPr id="1423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41"/>
          <a:stretch>
            <a:fillRect/>
          </a:stretch>
        </p:blipFill>
        <p:spPr bwMode="auto">
          <a:xfrm>
            <a:off x="571500" y="1741855"/>
            <a:ext cx="8001000" cy="374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836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3999" cy="723900"/>
          </a:xfrm>
        </p:spPr>
        <p:txBody>
          <a:bodyPr/>
          <a:lstStyle/>
          <a:p>
            <a:r>
              <a:rPr lang="en-US" altLang="tr-TR" dirty="0" smtClean="0"/>
              <a:t>Data Flow (Instruction Fetch)</a:t>
            </a:r>
            <a:endParaRPr lang="en-US" altLang="tr-TR" dirty="0"/>
          </a:p>
        </p:txBody>
      </p:sp>
      <p:sp>
        <p:nvSpPr>
          <p:cNvPr id="1425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5" y="1066800"/>
            <a:ext cx="4517454" cy="5314528"/>
          </a:xfrm>
        </p:spPr>
        <p:txBody>
          <a:bodyPr/>
          <a:lstStyle/>
          <a:p>
            <a:r>
              <a:rPr lang="en-US" altLang="tr-TR" sz="2400" dirty="0"/>
              <a:t>Depends on CPU design</a:t>
            </a:r>
          </a:p>
          <a:p>
            <a:r>
              <a:rPr lang="en-US" altLang="tr-TR" sz="2400" dirty="0"/>
              <a:t>In general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following</a:t>
            </a:r>
            <a:r>
              <a:rPr lang="tr-TR" altLang="tr-TR" sz="2400" dirty="0"/>
              <a:t> </a:t>
            </a:r>
            <a:r>
              <a:rPr lang="tr-TR" altLang="tr-TR" sz="2400" dirty="0" err="1"/>
              <a:t>events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take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place</a:t>
            </a:r>
            <a:r>
              <a:rPr lang="tr-TR" altLang="tr-TR" sz="2400" dirty="0"/>
              <a:t> in an </a:t>
            </a:r>
            <a:r>
              <a:rPr lang="tr-TR" altLang="tr-TR" sz="2400" dirty="0" err="1"/>
              <a:t>instruction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cycle</a:t>
            </a:r>
            <a:r>
              <a:rPr lang="en-US" altLang="tr-TR" sz="2400" dirty="0"/>
              <a:t>:</a:t>
            </a:r>
          </a:p>
          <a:p>
            <a:pPr>
              <a:buFontTx/>
              <a:buNone/>
            </a:pPr>
            <a:endParaRPr lang="en-US" altLang="tr-TR" sz="2400" dirty="0"/>
          </a:p>
          <a:p>
            <a:r>
              <a:rPr lang="en-US" altLang="tr-TR" sz="2400" dirty="0"/>
              <a:t>Fetch</a:t>
            </a:r>
          </a:p>
          <a:p>
            <a:pPr lvl="1"/>
            <a:r>
              <a:rPr lang="en-US" altLang="tr-TR" sz="2000" dirty="0"/>
              <a:t>PC contains address of next instruction</a:t>
            </a:r>
          </a:p>
          <a:p>
            <a:pPr lvl="1"/>
            <a:r>
              <a:rPr lang="en-US" altLang="tr-TR" sz="2000" dirty="0"/>
              <a:t>Address moved to MAR</a:t>
            </a:r>
          </a:p>
          <a:p>
            <a:pPr lvl="1"/>
            <a:r>
              <a:rPr lang="en-US" altLang="tr-TR" sz="2000" dirty="0"/>
              <a:t>Address placed on address bus</a:t>
            </a:r>
          </a:p>
          <a:p>
            <a:pPr lvl="1"/>
            <a:r>
              <a:rPr lang="en-US" altLang="tr-TR" sz="2000" dirty="0"/>
              <a:t>Control unit requests memory read</a:t>
            </a:r>
          </a:p>
          <a:p>
            <a:pPr lvl="1"/>
            <a:r>
              <a:rPr lang="en-US" altLang="tr-TR" sz="2000" dirty="0"/>
              <a:t>Result placed on data bus, copied to MBR, then to IR</a:t>
            </a:r>
          </a:p>
          <a:p>
            <a:pPr lvl="1"/>
            <a:r>
              <a:rPr lang="en-US" altLang="tr-TR" sz="2000" dirty="0"/>
              <a:t>Meanwhile PC incremented by 1</a:t>
            </a:r>
          </a:p>
        </p:txBody>
      </p:sp>
      <p:pic>
        <p:nvPicPr>
          <p:cNvPr id="142541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1"/>
          <a:stretch>
            <a:fillRect/>
          </a:stretch>
        </p:blipFill>
        <p:spPr>
          <a:xfrm>
            <a:off x="5004048" y="1196752"/>
            <a:ext cx="3905250" cy="3322638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5413" name="AutoShape 5"/>
          <p:cNvSpPr>
            <a:spLocks noChangeArrowheads="1"/>
          </p:cNvSpPr>
          <p:nvPr/>
        </p:nvSpPr>
        <p:spPr bwMode="auto">
          <a:xfrm>
            <a:off x="5561261" y="1701577"/>
            <a:ext cx="474662" cy="142875"/>
          </a:xfrm>
          <a:prstGeom prst="rightArrow">
            <a:avLst>
              <a:gd name="adj1" fmla="val 50000"/>
              <a:gd name="adj2" fmla="val 830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425414" name="AutoShape 6"/>
          <p:cNvSpPr>
            <a:spLocks noChangeArrowheads="1"/>
          </p:cNvSpPr>
          <p:nvPr/>
        </p:nvSpPr>
        <p:spPr bwMode="auto">
          <a:xfrm>
            <a:off x="6434386" y="1698402"/>
            <a:ext cx="474662" cy="142875"/>
          </a:xfrm>
          <a:prstGeom prst="rightArrow">
            <a:avLst>
              <a:gd name="adj1" fmla="val 50000"/>
              <a:gd name="adj2" fmla="val 830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425415" name="Line 7"/>
          <p:cNvSpPr>
            <a:spLocks noChangeShapeType="1"/>
          </p:cNvSpPr>
          <p:nvPr/>
        </p:nvSpPr>
        <p:spPr bwMode="auto">
          <a:xfrm>
            <a:off x="6437561" y="2435002"/>
            <a:ext cx="1404937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tr-TR"/>
          </a:p>
        </p:txBody>
      </p:sp>
      <p:sp>
        <p:nvSpPr>
          <p:cNvPr id="1425416" name="Line 8"/>
          <p:cNvSpPr>
            <a:spLocks noChangeShapeType="1"/>
          </p:cNvSpPr>
          <p:nvPr/>
        </p:nvSpPr>
        <p:spPr bwMode="auto">
          <a:xfrm flipH="1">
            <a:off x="7566273" y="2020665"/>
            <a:ext cx="700088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tr-TR"/>
          </a:p>
        </p:txBody>
      </p:sp>
      <p:sp>
        <p:nvSpPr>
          <p:cNvPr id="1425417" name="Line 9"/>
          <p:cNvSpPr>
            <a:spLocks noChangeShapeType="1"/>
          </p:cNvSpPr>
          <p:nvPr/>
        </p:nvSpPr>
        <p:spPr bwMode="auto">
          <a:xfrm>
            <a:off x="7118598" y="2206402"/>
            <a:ext cx="114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tr-TR"/>
          </a:p>
        </p:txBody>
      </p:sp>
      <p:sp>
        <p:nvSpPr>
          <p:cNvPr id="1425418" name="Line 10"/>
          <p:cNvSpPr>
            <a:spLocks noChangeShapeType="1"/>
          </p:cNvSpPr>
          <p:nvPr/>
        </p:nvSpPr>
        <p:spPr bwMode="auto">
          <a:xfrm flipH="1" flipV="1">
            <a:off x="6404223" y="3120802"/>
            <a:ext cx="962025" cy="95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tr-TR"/>
          </a:p>
        </p:txBody>
      </p:sp>
      <p:sp>
        <p:nvSpPr>
          <p:cNvPr id="1425419" name="Line 11"/>
          <p:cNvSpPr>
            <a:spLocks noChangeShapeType="1"/>
          </p:cNvSpPr>
          <p:nvPr/>
        </p:nvSpPr>
        <p:spPr bwMode="auto">
          <a:xfrm>
            <a:off x="8042523" y="1863502"/>
            <a:ext cx="2286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tr-TR"/>
          </a:p>
        </p:txBody>
      </p:sp>
      <p:sp>
        <p:nvSpPr>
          <p:cNvPr id="1425420" name="Rectangle 12"/>
          <p:cNvSpPr>
            <a:spLocks noChangeArrowheads="1"/>
          </p:cNvSpPr>
          <p:nvPr/>
        </p:nvSpPr>
        <p:spPr bwMode="auto">
          <a:xfrm>
            <a:off x="5162798" y="1590452"/>
            <a:ext cx="388938" cy="34131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425421" name="Rectangle 13"/>
          <p:cNvSpPr>
            <a:spLocks noChangeArrowheads="1"/>
          </p:cNvSpPr>
          <p:nvPr/>
        </p:nvSpPr>
        <p:spPr bwMode="auto">
          <a:xfrm>
            <a:off x="6026398" y="1590452"/>
            <a:ext cx="388938" cy="34131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425422" name="Rectangle 14"/>
          <p:cNvSpPr>
            <a:spLocks noChangeArrowheads="1"/>
          </p:cNvSpPr>
          <p:nvPr/>
        </p:nvSpPr>
        <p:spPr bwMode="auto">
          <a:xfrm>
            <a:off x="8299698" y="1793652"/>
            <a:ext cx="427038" cy="442913"/>
          </a:xfrm>
          <a:prstGeom prst="rect">
            <a:avLst/>
          </a:prstGeom>
          <a:solidFill>
            <a:srgbClr val="0000CC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425423" name="Rectangle 15"/>
          <p:cNvSpPr>
            <a:spLocks noChangeArrowheads="1"/>
          </p:cNvSpPr>
          <p:nvPr/>
        </p:nvSpPr>
        <p:spPr bwMode="auto">
          <a:xfrm>
            <a:off x="6013698" y="2949352"/>
            <a:ext cx="388938" cy="341313"/>
          </a:xfrm>
          <a:prstGeom prst="rect">
            <a:avLst/>
          </a:prstGeom>
          <a:solidFill>
            <a:srgbClr val="0000CC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066004-6FB2-405E-BF5C-0DF9DF8DD9A4}" type="slidenum">
              <a:rPr lang="en-US" altLang="tr-TR" smtClean="0"/>
              <a:pPr>
                <a:defRPr/>
              </a:pPr>
              <a:t>11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9420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2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2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2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2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2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42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2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2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2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2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25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25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2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142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425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25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25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2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425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2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25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25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2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425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25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25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2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425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42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42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25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25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2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425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2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2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2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425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142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42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425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1" grpId="0" uiExpand="1" build="p"/>
      <p:bldP spid="1425413" grpId="0" uiExpand="1" animBg="1"/>
      <p:bldP spid="1425413" grpId="1" uiExpand="1" animBg="1"/>
      <p:bldP spid="1425414" grpId="0" uiExpand="1" animBg="1"/>
      <p:bldP spid="1425414" grpId="1" uiExpand="1" animBg="1"/>
      <p:bldP spid="1425415" grpId="0" uiExpand="1" animBg="1"/>
      <p:bldP spid="1425415" grpId="1" uiExpand="1" animBg="1"/>
      <p:bldP spid="1425416" grpId="0" uiExpand="1" animBg="1"/>
      <p:bldP spid="1425416" grpId="1" uiExpand="1" animBg="1"/>
      <p:bldP spid="1425417" grpId="0" uiExpand="1" animBg="1"/>
      <p:bldP spid="1425417" grpId="1" uiExpand="1" animBg="1"/>
      <p:bldP spid="1425418" grpId="0" uiExpand="1" animBg="1"/>
      <p:bldP spid="1425418" grpId="1" animBg="1"/>
      <p:bldP spid="1425419" grpId="0" uiExpand="1" animBg="1"/>
      <p:bldP spid="1425419" grpId="1" uiExpand="1" animBg="1"/>
      <p:bldP spid="1425420" grpId="0" uiExpand="1" animBg="1"/>
      <p:bldP spid="1425421" grpId="0" uiExpand="1" animBg="1"/>
      <p:bldP spid="1425422" grpId="0" uiExpand="1" animBg="1"/>
      <p:bldP spid="14254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Data Flow (Data Fetch)</a:t>
            </a:r>
          </a:p>
        </p:txBody>
      </p:sp>
      <p:sp>
        <p:nvSpPr>
          <p:cNvPr id="142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412875"/>
            <a:ext cx="4330824" cy="4536405"/>
          </a:xfrm>
        </p:spPr>
        <p:txBody>
          <a:bodyPr/>
          <a:lstStyle/>
          <a:p>
            <a:r>
              <a:rPr lang="en-US" altLang="tr-TR" sz="2400" dirty="0"/>
              <a:t>IR is examined</a:t>
            </a:r>
          </a:p>
          <a:p>
            <a:r>
              <a:rPr lang="en-US" altLang="tr-TR" sz="2400" dirty="0"/>
              <a:t>If indirect addressing, indirect cycle is performed</a:t>
            </a:r>
          </a:p>
          <a:p>
            <a:pPr lvl="1"/>
            <a:r>
              <a:rPr lang="en-US" altLang="tr-TR" sz="2000" dirty="0"/>
              <a:t>Right most N bits of MBR transferred to MAR</a:t>
            </a:r>
          </a:p>
          <a:p>
            <a:pPr lvl="1"/>
            <a:r>
              <a:rPr lang="en-US" altLang="tr-TR" sz="2000" dirty="0"/>
              <a:t>Control unit requests memory read</a:t>
            </a:r>
          </a:p>
          <a:p>
            <a:pPr lvl="1"/>
            <a:r>
              <a:rPr lang="en-US" altLang="tr-TR" sz="2000" dirty="0"/>
              <a:t>Result (address of operand) moved to MBR</a:t>
            </a:r>
          </a:p>
        </p:txBody>
      </p:sp>
      <p:pic>
        <p:nvPicPr>
          <p:cNvPr id="14274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02"/>
          <a:stretch>
            <a:fillRect/>
          </a:stretch>
        </p:blipFill>
        <p:spPr>
          <a:xfrm>
            <a:off x="4788025" y="1772816"/>
            <a:ext cx="4140200" cy="3030538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066004-6FB2-405E-BF5C-0DF9DF8DD9A4}" type="slidenum">
              <a:rPr lang="en-US" altLang="tr-TR" smtClean="0"/>
              <a:pPr>
                <a:defRPr/>
              </a:pPr>
              <a:t>12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5236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2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2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2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42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2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7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Data Flow (Execute)</a:t>
            </a:r>
          </a:p>
        </p:txBody>
      </p:sp>
      <p:sp>
        <p:nvSpPr>
          <p:cNvPr id="142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/>
              <a:t>May take many forms</a:t>
            </a:r>
          </a:p>
          <a:p>
            <a:r>
              <a:rPr lang="en-US" altLang="tr-TR" dirty="0"/>
              <a:t>Depends on instruction being executed</a:t>
            </a:r>
          </a:p>
          <a:p>
            <a:r>
              <a:rPr lang="en-US" altLang="tr-TR" dirty="0"/>
              <a:t>May include</a:t>
            </a:r>
          </a:p>
          <a:p>
            <a:pPr lvl="1"/>
            <a:r>
              <a:rPr lang="en-US" altLang="tr-TR" dirty="0"/>
              <a:t>Memory read/write</a:t>
            </a:r>
          </a:p>
          <a:p>
            <a:pPr lvl="1"/>
            <a:r>
              <a:rPr lang="en-US" altLang="tr-TR" dirty="0"/>
              <a:t>Input/Output</a:t>
            </a:r>
          </a:p>
          <a:p>
            <a:pPr lvl="1"/>
            <a:r>
              <a:rPr lang="en-US" altLang="tr-TR" dirty="0"/>
              <a:t>Register transfers</a:t>
            </a:r>
          </a:p>
          <a:p>
            <a:pPr lvl="1"/>
            <a:r>
              <a:rPr lang="en-US" altLang="tr-TR" dirty="0"/>
              <a:t>ALU operations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3939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2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2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2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2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2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2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2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Data Flow (Interrupt)</a:t>
            </a:r>
          </a:p>
        </p:txBody>
      </p:sp>
      <p:sp>
        <p:nvSpPr>
          <p:cNvPr id="1431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691063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sz="2400"/>
              <a:t>Current PC saved to allow resumption after interrupt</a:t>
            </a:r>
          </a:p>
          <a:p>
            <a:pPr>
              <a:lnSpc>
                <a:spcPct val="90000"/>
              </a:lnSpc>
            </a:pPr>
            <a:r>
              <a:rPr lang="en-US" altLang="tr-TR" sz="2400"/>
              <a:t>Contents of PC copied to MBR</a:t>
            </a:r>
          </a:p>
          <a:p>
            <a:pPr>
              <a:lnSpc>
                <a:spcPct val="90000"/>
              </a:lnSpc>
            </a:pPr>
            <a:r>
              <a:rPr lang="en-US" altLang="tr-TR" sz="2400"/>
              <a:t>Special memory location (e.g. stack pointer) loaded to MAR</a:t>
            </a:r>
          </a:p>
          <a:p>
            <a:pPr>
              <a:lnSpc>
                <a:spcPct val="90000"/>
              </a:lnSpc>
            </a:pPr>
            <a:r>
              <a:rPr lang="en-US" altLang="tr-TR" sz="2400"/>
              <a:t>MBR written to memory</a:t>
            </a:r>
          </a:p>
          <a:p>
            <a:pPr>
              <a:lnSpc>
                <a:spcPct val="90000"/>
              </a:lnSpc>
            </a:pPr>
            <a:r>
              <a:rPr lang="en-US" altLang="tr-TR" sz="2400"/>
              <a:t>PC loaded with address of interrupt handling routine</a:t>
            </a:r>
          </a:p>
          <a:p>
            <a:pPr>
              <a:lnSpc>
                <a:spcPct val="90000"/>
              </a:lnSpc>
            </a:pPr>
            <a:r>
              <a:rPr lang="en-US" altLang="tr-TR" sz="2400"/>
              <a:t>Next instruction (first of interrupt handler) can be fetched</a:t>
            </a:r>
          </a:p>
          <a:p>
            <a:pPr>
              <a:lnSpc>
                <a:spcPct val="90000"/>
              </a:lnSpc>
            </a:pPr>
            <a:endParaRPr lang="en-US" altLang="tr-TR" sz="2400"/>
          </a:p>
        </p:txBody>
      </p:sp>
      <p:pic>
        <p:nvPicPr>
          <p:cNvPr id="143155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66"/>
          <a:stretch>
            <a:fillRect/>
          </a:stretch>
        </p:blipFill>
        <p:spPr>
          <a:xfrm>
            <a:off x="5130800" y="1700213"/>
            <a:ext cx="4013200" cy="341471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066004-6FB2-405E-BF5C-0DF9DF8DD9A4}" type="slidenum">
              <a:rPr lang="en-US" altLang="tr-TR" smtClean="0"/>
              <a:pPr>
                <a:defRPr/>
              </a:pPr>
              <a:t>14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924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3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1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err="1"/>
              <a:t>Some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strategies</a:t>
            </a:r>
            <a:r>
              <a:rPr lang="tr-TR" altLang="tr-TR" sz="2800" dirty="0"/>
              <a:t> </a:t>
            </a:r>
            <a:r>
              <a:rPr lang="tr-TR" altLang="tr-TR" sz="2800" dirty="0" err="1"/>
              <a:t>to</a:t>
            </a:r>
            <a:r>
              <a:rPr lang="tr-TR" altLang="tr-TR" sz="2800" dirty="0"/>
              <a:t> </a:t>
            </a:r>
            <a:r>
              <a:rPr lang="tr-TR" altLang="tr-TR" sz="2800" dirty="0" err="1"/>
              <a:t>increase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the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computer</a:t>
            </a:r>
            <a:r>
              <a:rPr lang="tr-TR" altLang="tr-TR" sz="2800" dirty="0"/>
              <a:t> </a:t>
            </a:r>
            <a:r>
              <a:rPr lang="tr-TR" altLang="tr-TR" sz="2800" dirty="0" err="1"/>
              <a:t>performance</a:t>
            </a:r>
            <a:endParaRPr lang="tr-TR" altLang="tr-TR" sz="2800" dirty="0"/>
          </a:p>
        </p:txBody>
      </p:sp>
      <p:sp>
        <p:nvSpPr>
          <p:cNvPr id="143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 err="1"/>
              <a:t>Faster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circuitry</a:t>
            </a:r>
            <a:endParaRPr lang="tr-TR" altLang="tr-TR" sz="2400" dirty="0"/>
          </a:p>
          <a:p>
            <a:pPr>
              <a:lnSpc>
                <a:spcPct val="90000"/>
              </a:lnSpc>
            </a:pP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Multiple</a:t>
            </a:r>
            <a:r>
              <a:rPr lang="tr-TR" altLang="tr-TR" sz="2400" dirty="0" smtClean="0"/>
              <a:t> </a:t>
            </a:r>
            <a:r>
              <a:rPr lang="tr-TR" altLang="tr-TR" sz="2400" dirty="0" err="1"/>
              <a:t>registers</a:t>
            </a:r>
            <a:endParaRPr lang="tr-TR" altLang="tr-TR" sz="2400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Cache</a:t>
            </a:r>
            <a:r>
              <a:rPr lang="tr-TR" altLang="tr-TR" sz="2400" dirty="0" smtClean="0"/>
              <a:t> </a:t>
            </a:r>
            <a:r>
              <a:rPr lang="tr-TR" altLang="tr-TR" sz="2400" dirty="0" err="1"/>
              <a:t>memory</a:t>
            </a:r>
            <a:endParaRPr lang="tr-TR" altLang="tr-TR" sz="2400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dirty="0"/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Parallel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processing</a:t>
            </a:r>
            <a:endParaRPr lang="tr-TR" altLang="tr-TR" sz="2400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dirty="0"/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Pipelining</a:t>
            </a:r>
            <a:endParaRPr lang="tr-TR" altLang="tr-TR" sz="2400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dirty="0"/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Etc</a:t>
            </a:r>
            <a:r>
              <a:rPr lang="tr-TR" altLang="tr-TR" sz="2400" dirty="0"/>
              <a:t>...</a:t>
            </a:r>
          </a:p>
          <a:p>
            <a:pPr>
              <a:lnSpc>
                <a:spcPct val="90000"/>
              </a:lnSpc>
            </a:pPr>
            <a:endParaRPr lang="tr-TR" altLang="tr-TR" sz="2400" dirty="0"/>
          </a:p>
          <a:p>
            <a:pPr>
              <a:lnSpc>
                <a:spcPct val="90000"/>
              </a:lnSpc>
            </a:pPr>
            <a:r>
              <a:rPr lang="tr-TR" altLang="tr-TR" sz="2400" dirty="0"/>
              <a:t>....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211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Instruction Pipelining-</a:t>
            </a:r>
          </a:p>
        </p:txBody>
      </p:sp>
      <p:sp>
        <p:nvSpPr>
          <p:cNvPr id="143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81100"/>
            <a:ext cx="7747000" cy="5524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 err="1"/>
              <a:t>Similar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assembly</a:t>
            </a:r>
            <a:r>
              <a:rPr lang="tr-TR" altLang="tr-TR" sz="2400" dirty="0"/>
              <a:t> </a:t>
            </a:r>
            <a:r>
              <a:rPr lang="tr-TR" altLang="tr-TR" sz="2400" dirty="0" err="1"/>
              <a:t>line</a:t>
            </a:r>
            <a:r>
              <a:rPr lang="tr-TR" altLang="tr-TR" sz="2400" dirty="0"/>
              <a:t> in a </a:t>
            </a:r>
            <a:r>
              <a:rPr lang="tr-TR" altLang="tr-TR" sz="2400" dirty="0" err="1"/>
              <a:t>manifacturing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plant</a:t>
            </a:r>
            <a:endParaRPr lang="tr-TR" altLang="tr-TR" sz="2400" dirty="0"/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Remember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that</a:t>
            </a:r>
            <a:r>
              <a:rPr lang="tr-TR" altLang="tr-TR" sz="2400" dirty="0"/>
              <a:t> an </a:t>
            </a:r>
            <a:r>
              <a:rPr lang="tr-TR" altLang="tr-TR" sz="2400" dirty="0" err="1"/>
              <a:t>instruction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cycle</a:t>
            </a:r>
            <a:r>
              <a:rPr lang="tr-TR" altLang="tr-TR" sz="2400" dirty="0"/>
              <a:t> has a </a:t>
            </a:r>
            <a:r>
              <a:rPr lang="tr-TR" altLang="tr-TR" sz="2400" dirty="0" err="1"/>
              <a:t>number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stages</a:t>
            </a:r>
            <a:r>
              <a:rPr lang="tr-TR" altLang="tr-TR" sz="2400" dirty="0"/>
              <a:t> </a:t>
            </a:r>
          </a:p>
          <a:p>
            <a:pPr>
              <a:lnSpc>
                <a:spcPct val="90000"/>
              </a:lnSpc>
            </a:pPr>
            <a:endParaRPr lang="tr-TR" altLang="tr-TR" sz="2400" dirty="0"/>
          </a:p>
          <a:p>
            <a:pPr>
              <a:lnSpc>
                <a:spcPct val="90000"/>
              </a:lnSpc>
            </a:pPr>
            <a:endParaRPr lang="tr-TR" altLang="tr-TR" sz="2400" dirty="0"/>
          </a:p>
          <a:p>
            <a:pPr>
              <a:lnSpc>
                <a:spcPct val="90000"/>
              </a:lnSpc>
            </a:pPr>
            <a:endParaRPr lang="tr-TR" altLang="tr-TR" sz="2400" dirty="0"/>
          </a:p>
          <a:p>
            <a:pPr>
              <a:lnSpc>
                <a:spcPct val="90000"/>
              </a:lnSpc>
            </a:pPr>
            <a:endParaRPr lang="tr-TR" altLang="tr-TR" sz="2400" dirty="0"/>
          </a:p>
          <a:p>
            <a:pPr>
              <a:lnSpc>
                <a:spcPct val="90000"/>
              </a:lnSpc>
            </a:pPr>
            <a:endParaRPr lang="tr-TR" altLang="tr-TR" sz="2400" dirty="0"/>
          </a:p>
          <a:p>
            <a:pPr>
              <a:lnSpc>
                <a:spcPct val="90000"/>
              </a:lnSpc>
            </a:pPr>
            <a:endParaRPr lang="tr-TR" altLang="tr-TR" sz="2400" dirty="0"/>
          </a:p>
          <a:p>
            <a:pPr>
              <a:lnSpc>
                <a:spcPct val="90000"/>
              </a:lnSpc>
            </a:pPr>
            <a:endParaRPr lang="tr-TR" altLang="tr-TR" sz="2400" dirty="0"/>
          </a:p>
          <a:p>
            <a:pPr>
              <a:lnSpc>
                <a:spcPct val="90000"/>
              </a:lnSpc>
            </a:pPr>
            <a:endParaRPr lang="tr-TR" altLang="tr-TR" sz="2400" dirty="0" smtClean="0"/>
          </a:p>
          <a:p>
            <a:pPr>
              <a:lnSpc>
                <a:spcPct val="90000"/>
              </a:lnSpc>
            </a:pPr>
            <a:endParaRPr lang="tr-TR" altLang="tr-TR" sz="2400" dirty="0"/>
          </a:p>
          <a:p>
            <a:pPr>
              <a:lnSpc>
                <a:spcPct val="90000"/>
              </a:lnSpc>
            </a:pPr>
            <a:r>
              <a:rPr lang="tr-TR" altLang="tr-TR" sz="2400" dirty="0"/>
              <a:t>Here, </a:t>
            </a:r>
            <a:r>
              <a:rPr lang="tr-TR" altLang="tr-TR" sz="2400" dirty="0" err="1"/>
              <a:t>instruction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cycle</a:t>
            </a:r>
            <a:r>
              <a:rPr lang="tr-TR" altLang="tr-TR" sz="2400" dirty="0"/>
              <a:t> can be </a:t>
            </a:r>
            <a:r>
              <a:rPr lang="tr-TR" altLang="tr-TR" sz="2400" dirty="0" err="1"/>
              <a:t>divided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into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up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10 </a:t>
            </a:r>
            <a:r>
              <a:rPr lang="tr-TR" altLang="tr-TR" sz="2400" dirty="0" err="1"/>
              <a:t>tasks</a:t>
            </a:r>
            <a:endParaRPr lang="tr-TR" altLang="tr-TR" sz="2400" dirty="0"/>
          </a:p>
        </p:txBody>
      </p:sp>
      <p:pic>
        <p:nvPicPr>
          <p:cNvPr id="14356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41"/>
          <a:stretch>
            <a:fillRect/>
          </a:stretch>
        </p:blipFill>
        <p:spPr>
          <a:xfrm>
            <a:off x="1475656" y="2060848"/>
            <a:ext cx="6451600" cy="313531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066004-6FB2-405E-BF5C-0DF9DF8DD9A4}" type="slidenum">
              <a:rPr lang="en-US" altLang="tr-TR" smtClean="0"/>
              <a:pPr>
                <a:defRPr/>
              </a:pPr>
              <a:t>16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64826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6675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667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 err="1" smtClean="0"/>
              <a:t>Prefetch</a:t>
            </a:r>
            <a:r>
              <a:rPr lang="tr-TR" altLang="tr-TR" dirty="0" smtClean="0"/>
              <a:t>-</a:t>
            </a:r>
            <a:r>
              <a:rPr lang="en-US" altLang="tr-TR" dirty="0"/>
              <a:t>Improved Performance</a:t>
            </a:r>
          </a:p>
        </p:txBody>
      </p:sp>
      <p:sp>
        <p:nvSpPr>
          <p:cNvPr id="14366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736"/>
            <a:ext cx="8219256" cy="5471889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 marL="5018088"/>
            <a:r>
              <a:rPr lang="en-US" altLang="tr-TR" sz="2400" dirty="0"/>
              <a:t>Fetch accessing main memory</a:t>
            </a:r>
          </a:p>
          <a:p>
            <a:pPr marL="5018088"/>
            <a:r>
              <a:rPr lang="en-US" altLang="tr-TR" sz="2400" dirty="0"/>
              <a:t>Execution usually does not access main memory</a:t>
            </a:r>
          </a:p>
          <a:p>
            <a:pPr marL="5018088"/>
            <a:r>
              <a:rPr lang="en-US" altLang="tr-TR" sz="2400" dirty="0"/>
              <a:t>Can fetch next instruction during execution of current instruction</a:t>
            </a:r>
          </a:p>
          <a:p>
            <a:r>
              <a:rPr lang="en-US" altLang="tr-TR" sz="2400" dirty="0"/>
              <a:t>Called </a:t>
            </a:r>
            <a:r>
              <a:rPr lang="en-US" altLang="tr-TR" sz="2400" dirty="0">
                <a:solidFill>
                  <a:schemeClr val="accent1"/>
                </a:solidFill>
              </a:rPr>
              <a:t>instruction </a:t>
            </a:r>
            <a:r>
              <a:rPr lang="en-US" altLang="tr-TR" sz="2400" dirty="0" err="1">
                <a:solidFill>
                  <a:schemeClr val="accent1"/>
                </a:solidFill>
              </a:rPr>
              <a:t>prefetch</a:t>
            </a:r>
            <a:r>
              <a:rPr lang="tr-TR" altLang="tr-TR" sz="2400" dirty="0"/>
              <a:t> </a:t>
            </a:r>
            <a:r>
              <a:rPr lang="tr-TR" altLang="tr-TR" sz="2400" dirty="0" err="1"/>
              <a:t>or</a:t>
            </a:r>
            <a:r>
              <a:rPr lang="tr-TR" altLang="tr-TR" sz="2400" dirty="0"/>
              <a:t> </a:t>
            </a:r>
            <a:r>
              <a:rPr lang="tr-TR" altLang="tr-TR" sz="2400" dirty="0" err="1">
                <a:solidFill>
                  <a:schemeClr val="accent1"/>
                </a:solidFill>
              </a:rPr>
              <a:t>fetch</a:t>
            </a:r>
            <a:r>
              <a:rPr lang="tr-TR" altLang="tr-TR" sz="2400" dirty="0">
                <a:solidFill>
                  <a:schemeClr val="accent1"/>
                </a:solidFill>
              </a:rPr>
              <a:t> </a:t>
            </a:r>
            <a:r>
              <a:rPr lang="tr-TR" altLang="tr-TR" sz="2400" dirty="0" err="1">
                <a:solidFill>
                  <a:schemeClr val="accent1"/>
                </a:solidFill>
              </a:rPr>
              <a:t>overlap</a:t>
            </a:r>
            <a:endParaRPr lang="en-US" altLang="tr-TR" sz="2400" dirty="0">
              <a:solidFill>
                <a:schemeClr val="accent1"/>
              </a:solidFill>
            </a:endParaRPr>
          </a:p>
          <a:p>
            <a:pPr lvl="1"/>
            <a:r>
              <a:rPr lang="en-US" altLang="tr-TR" sz="2200" dirty="0"/>
              <a:t>But </a:t>
            </a:r>
            <a:r>
              <a:rPr lang="tr-TR" altLang="tr-TR" sz="2200" dirty="0" err="1" smtClean="0"/>
              <a:t>performance</a:t>
            </a:r>
            <a:r>
              <a:rPr lang="tr-TR" altLang="tr-TR" sz="2200" dirty="0" smtClean="0"/>
              <a:t> is </a:t>
            </a:r>
            <a:r>
              <a:rPr lang="en-US" altLang="tr-TR" sz="2200" dirty="0" smtClean="0"/>
              <a:t>not </a:t>
            </a:r>
            <a:r>
              <a:rPr lang="en-US" altLang="tr-TR" sz="2200" dirty="0"/>
              <a:t>doubled:</a:t>
            </a:r>
          </a:p>
          <a:p>
            <a:pPr lvl="2"/>
            <a:r>
              <a:rPr lang="en-US" altLang="tr-TR" sz="2000" dirty="0"/>
              <a:t>Fetch usually shorter than execution</a:t>
            </a:r>
          </a:p>
          <a:p>
            <a:pPr lvl="2"/>
            <a:r>
              <a:rPr lang="en-US" altLang="tr-TR" sz="2000" dirty="0" err="1"/>
              <a:t>Prefetch</a:t>
            </a:r>
            <a:r>
              <a:rPr lang="en-US" altLang="tr-TR" sz="2000" dirty="0"/>
              <a:t> more than one instruction?</a:t>
            </a:r>
          </a:p>
          <a:p>
            <a:pPr lvl="2"/>
            <a:r>
              <a:rPr lang="en-US" altLang="tr-TR" sz="2000" dirty="0"/>
              <a:t>Any jump or branch means that </a:t>
            </a:r>
            <a:r>
              <a:rPr lang="en-US" altLang="tr-TR" sz="2000" dirty="0" err="1"/>
              <a:t>prefetched</a:t>
            </a:r>
            <a:r>
              <a:rPr lang="en-US" altLang="tr-TR" sz="2000" dirty="0"/>
              <a:t> instructions are not the required </a:t>
            </a:r>
            <a:r>
              <a:rPr lang="en-US" altLang="tr-TR" sz="2000" dirty="0" smtClean="0"/>
              <a:t>instructions</a:t>
            </a:r>
            <a:endParaRPr lang="en-US" altLang="tr-TR" sz="2000" dirty="0"/>
          </a:p>
          <a:p>
            <a:r>
              <a:rPr lang="en-US" altLang="tr-TR" sz="2400" dirty="0"/>
              <a:t>Add more stages to improve </a:t>
            </a:r>
            <a:r>
              <a:rPr lang="en-US" altLang="tr-TR" sz="2400" dirty="0" smtClean="0"/>
              <a:t>performance</a:t>
            </a:r>
            <a:endParaRPr lang="en-US" altLang="tr-TR" sz="2400" dirty="0"/>
          </a:p>
        </p:txBody>
      </p:sp>
      <p:pic>
        <p:nvPicPr>
          <p:cNvPr id="1436678" name="Picture 6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" t="27087" r="18512" b="33526"/>
          <a:stretch/>
        </p:blipFill>
        <p:spPr>
          <a:xfrm>
            <a:off x="899592" y="1052736"/>
            <a:ext cx="3919264" cy="284699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066004-6FB2-405E-BF5C-0DF9DF8DD9A4}" type="slidenum">
              <a:rPr lang="en-US" altLang="tr-TR" smtClean="0"/>
              <a:pPr>
                <a:defRPr/>
              </a:pPr>
              <a:t>17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654929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6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6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6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6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6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6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6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6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6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6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6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6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36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6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6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66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7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70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0771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07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Pipelining</a:t>
            </a:r>
          </a:p>
        </p:txBody>
      </p:sp>
      <p:sp>
        <p:nvSpPr>
          <p:cNvPr id="144077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 err="1"/>
              <a:t>Consider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following</a:t>
            </a:r>
            <a:r>
              <a:rPr lang="tr-TR" altLang="tr-TR" sz="2000" dirty="0"/>
              <a:t> </a:t>
            </a:r>
            <a:r>
              <a:rPr lang="tr-TR" altLang="tr-TR" sz="2000" dirty="0" err="1"/>
              <a:t>decompositions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instruction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processing</a:t>
            </a:r>
            <a:r>
              <a:rPr lang="tr-TR" altLang="tr-TR" sz="2000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000" dirty="0"/>
          </a:p>
          <a:p>
            <a:pPr>
              <a:lnSpc>
                <a:spcPct val="90000"/>
              </a:lnSpc>
            </a:pPr>
            <a:r>
              <a:rPr lang="en-US" altLang="tr-TR" sz="2000" dirty="0"/>
              <a:t>Fetch instruction</a:t>
            </a:r>
            <a:r>
              <a:rPr lang="tr-TR" altLang="tr-TR" sz="2000" dirty="0"/>
              <a:t> (FI)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/>
              <a:t>Read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next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expected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instruction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into</a:t>
            </a:r>
            <a:r>
              <a:rPr lang="tr-TR" altLang="tr-TR" sz="1800" dirty="0"/>
              <a:t> a </a:t>
            </a:r>
            <a:r>
              <a:rPr lang="tr-TR" altLang="tr-TR" sz="1800" dirty="0" err="1"/>
              <a:t>buffer</a:t>
            </a:r>
            <a:endParaRPr lang="en-US" altLang="tr-TR" sz="1800" dirty="0"/>
          </a:p>
          <a:p>
            <a:pPr>
              <a:lnSpc>
                <a:spcPct val="90000"/>
              </a:lnSpc>
            </a:pPr>
            <a:r>
              <a:rPr lang="en-US" altLang="tr-TR" sz="2000" dirty="0"/>
              <a:t>Decode instruction</a:t>
            </a:r>
            <a:r>
              <a:rPr lang="tr-TR" altLang="tr-TR" sz="2000" dirty="0"/>
              <a:t> (DI)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Determine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opcode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and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operand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specifiers</a:t>
            </a:r>
            <a:endParaRPr lang="en-US" altLang="tr-TR" sz="1800" dirty="0"/>
          </a:p>
          <a:p>
            <a:pPr>
              <a:lnSpc>
                <a:spcPct val="90000"/>
              </a:lnSpc>
            </a:pPr>
            <a:r>
              <a:rPr lang="en-US" altLang="tr-TR" sz="2000" dirty="0"/>
              <a:t>Calculate operands (</a:t>
            </a:r>
            <a:r>
              <a:rPr lang="tr-TR" altLang="tr-TR" sz="2000" dirty="0"/>
              <a:t>CO</a:t>
            </a:r>
            <a:r>
              <a:rPr lang="en-US" altLang="tr-TR" sz="2000" dirty="0"/>
              <a:t>)</a:t>
            </a:r>
            <a:endParaRPr lang="tr-TR" altLang="tr-TR" sz="2000" dirty="0"/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Calculate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effective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address</a:t>
            </a:r>
            <a:r>
              <a:rPr lang="tr-TR" altLang="tr-TR" sz="1800" dirty="0"/>
              <a:t> of </a:t>
            </a:r>
            <a:r>
              <a:rPr lang="tr-TR" altLang="tr-TR" sz="1800" dirty="0" err="1"/>
              <a:t>each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source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operand</a:t>
            </a:r>
            <a:endParaRPr lang="en-US" altLang="tr-TR" sz="1800" dirty="0"/>
          </a:p>
          <a:p>
            <a:pPr>
              <a:lnSpc>
                <a:spcPct val="90000"/>
              </a:lnSpc>
            </a:pPr>
            <a:r>
              <a:rPr lang="en-US" altLang="tr-TR" sz="2000" dirty="0"/>
              <a:t>Fetch operands</a:t>
            </a:r>
            <a:r>
              <a:rPr lang="tr-TR" altLang="tr-TR" sz="2000" dirty="0"/>
              <a:t> (FO)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Fetch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each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operand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from</a:t>
            </a:r>
            <a:r>
              <a:rPr lang="tr-TR" altLang="tr-TR" sz="1800" dirty="0"/>
              <a:t> </a:t>
            </a:r>
            <a:r>
              <a:rPr lang="tr-TR" altLang="tr-TR" sz="1800" dirty="0" err="1"/>
              <a:t>memory</a:t>
            </a:r>
            <a:endParaRPr lang="en-US" altLang="tr-TR" sz="1800" dirty="0"/>
          </a:p>
          <a:p>
            <a:pPr>
              <a:lnSpc>
                <a:spcPct val="90000"/>
              </a:lnSpc>
            </a:pPr>
            <a:r>
              <a:rPr lang="en-US" altLang="tr-TR" sz="2000" dirty="0"/>
              <a:t>Execute instructions</a:t>
            </a:r>
            <a:r>
              <a:rPr lang="tr-TR" altLang="tr-TR" sz="2000" dirty="0"/>
              <a:t> (EI)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Perform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indicated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operation</a:t>
            </a:r>
            <a:endParaRPr lang="en-US" altLang="tr-TR" sz="1800" dirty="0"/>
          </a:p>
          <a:p>
            <a:pPr>
              <a:lnSpc>
                <a:spcPct val="90000"/>
              </a:lnSpc>
            </a:pPr>
            <a:r>
              <a:rPr lang="en-US" altLang="tr-TR" sz="2000" dirty="0"/>
              <a:t>Write </a:t>
            </a:r>
            <a:r>
              <a:rPr lang="tr-TR" altLang="tr-TR" sz="2000" dirty="0" err="1"/>
              <a:t>operand</a:t>
            </a:r>
            <a:r>
              <a:rPr lang="tr-TR" altLang="tr-TR" sz="2000" dirty="0"/>
              <a:t> (WO)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Store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result</a:t>
            </a:r>
            <a:r>
              <a:rPr lang="tr-TR" altLang="tr-TR" sz="1800" dirty="0"/>
              <a:t> in </a:t>
            </a:r>
            <a:r>
              <a:rPr lang="tr-TR" altLang="tr-TR" sz="1800" dirty="0" err="1"/>
              <a:t>memory</a:t>
            </a:r>
            <a:endParaRPr lang="en-US" altLang="tr-TR" sz="1800" dirty="0"/>
          </a:p>
          <a:p>
            <a:pPr>
              <a:lnSpc>
                <a:spcPct val="90000"/>
              </a:lnSpc>
            </a:pPr>
            <a:endParaRPr lang="en-US" altLang="tr-TR" sz="2000" dirty="0"/>
          </a:p>
          <a:p>
            <a:pPr>
              <a:lnSpc>
                <a:spcPct val="90000"/>
              </a:lnSpc>
            </a:pPr>
            <a:r>
              <a:rPr lang="en-US" altLang="tr-TR" sz="2000" dirty="0"/>
              <a:t>Overlap these operations</a:t>
            </a:r>
            <a:r>
              <a:rPr lang="tr-TR" altLang="tr-TR" sz="2000" dirty="0"/>
              <a:t> (6 </a:t>
            </a:r>
            <a:r>
              <a:rPr lang="tr-TR" altLang="tr-TR" sz="2000" dirty="0" err="1"/>
              <a:t>stage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pipeline</a:t>
            </a:r>
            <a:r>
              <a:rPr lang="tr-TR" altLang="tr-TR" sz="2000" dirty="0"/>
              <a:t>)</a:t>
            </a:r>
            <a:endParaRPr lang="en-US" altLang="tr-TR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808759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4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4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4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40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40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40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40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40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40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40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40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40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40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40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40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40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40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40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40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40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40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40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407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40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40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40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407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407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407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407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407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407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407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407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407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77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818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28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r-TR" sz="3200" dirty="0"/>
              <a:t>Timing Diagram for </a:t>
            </a:r>
            <a:r>
              <a:rPr lang="en-US" altLang="tr-TR" sz="3200" dirty="0" smtClean="0"/>
              <a:t>Instruction </a:t>
            </a:r>
            <a:r>
              <a:rPr lang="en-US" altLang="tr-TR" sz="3200" dirty="0"/>
              <a:t>Pipeline Operation</a:t>
            </a:r>
          </a:p>
        </p:txBody>
      </p:sp>
      <p:pic>
        <p:nvPicPr>
          <p:cNvPr id="1442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7"/>
          <a:stretch>
            <a:fillRect/>
          </a:stretch>
        </p:blipFill>
        <p:spPr bwMode="auto">
          <a:xfrm>
            <a:off x="762000" y="1109663"/>
            <a:ext cx="7362825" cy="483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646878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Computer Architecture</a:t>
            </a:r>
            <a:endParaRPr lang="tr-TR" altLang="tr-TR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en-US" altLang="tr-TR" sz="6000" dirty="0">
                <a:solidFill>
                  <a:srgbClr val="FF0000"/>
                </a:solidFill>
              </a:rPr>
              <a:t>CPU Structure and </a:t>
            </a:r>
            <a:r>
              <a:rPr lang="en-US" altLang="tr-TR" sz="6000" dirty="0" smtClean="0">
                <a:solidFill>
                  <a:srgbClr val="FF0000"/>
                </a:solidFill>
              </a:rPr>
              <a:t>Function</a:t>
            </a:r>
            <a:endParaRPr lang="tr-TR" altLang="tr-TR" sz="6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66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4867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44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US" altLang="tr-TR" sz="2000" dirty="0"/>
              <a:t>The Effect of a Conditional Branch </a:t>
            </a:r>
            <a:r>
              <a:rPr lang="en-US" altLang="tr-TR" sz="2000" dirty="0" smtClean="0"/>
              <a:t>on</a:t>
            </a:r>
            <a:r>
              <a:rPr lang="tr-TR" altLang="tr-TR" sz="2000" dirty="0" smtClean="0"/>
              <a:t> </a:t>
            </a:r>
            <a:r>
              <a:rPr lang="en-US" altLang="tr-TR" sz="2000" dirty="0" smtClean="0"/>
              <a:t>Instruction </a:t>
            </a:r>
            <a:r>
              <a:rPr lang="en-US" altLang="tr-TR" sz="2000" dirty="0"/>
              <a:t>Pipeline Operation</a:t>
            </a:r>
          </a:p>
        </p:txBody>
      </p:sp>
      <p:pic>
        <p:nvPicPr>
          <p:cNvPr id="14448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4"/>
          <a:stretch>
            <a:fillRect/>
          </a:stretch>
        </p:blipFill>
        <p:spPr bwMode="auto">
          <a:xfrm>
            <a:off x="282575" y="1209675"/>
            <a:ext cx="8480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4870" name="Rectangle 6"/>
          <p:cNvSpPr>
            <a:spLocks noChangeArrowheads="1"/>
          </p:cNvSpPr>
          <p:nvPr/>
        </p:nvSpPr>
        <p:spPr bwMode="auto">
          <a:xfrm>
            <a:off x="2781300" y="3098800"/>
            <a:ext cx="2819400" cy="4699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444871" name="Rectangle 7"/>
          <p:cNvSpPr>
            <a:spLocks noChangeArrowheads="1"/>
          </p:cNvSpPr>
          <p:nvPr/>
        </p:nvSpPr>
        <p:spPr bwMode="auto">
          <a:xfrm>
            <a:off x="5130800" y="5435600"/>
            <a:ext cx="2819400" cy="4699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820691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4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4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4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4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70" grpId="0" animBg="1"/>
      <p:bldP spid="14448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Six Stage </a:t>
            </a:r>
            <a:r>
              <a:rPr lang="en-GB" altLang="tr-TR" dirty="0" smtClean="0"/>
              <a:t>Instruction </a:t>
            </a:r>
            <a:r>
              <a:rPr lang="en-GB" altLang="tr-TR" dirty="0"/>
              <a:t>Pipeline</a:t>
            </a:r>
          </a:p>
        </p:txBody>
      </p:sp>
      <p:pic>
        <p:nvPicPr>
          <p:cNvPr id="1446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7" t="3325" r="7820" b="7666"/>
          <a:stretch>
            <a:fillRect/>
          </a:stretch>
        </p:blipFill>
        <p:spPr bwMode="auto">
          <a:xfrm rot="16200000">
            <a:off x="1726980" y="-164530"/>
            <a:ext cx="5333201" cy="7618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1908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600" dirty="0"/>
              <a:t>Speedup </a:t>
            </a:r>
            <a:r>
              <a:rPr lang="en-GB" altLang="tr-TR" sz="3600" dirty="0" smtClean="0"/>
              <a:t>Factors</a:t>
            </a:r>
            <a:r>
              <a:rPr lang="tr-TR" altLang="tr-TR" sz="3600" dirty="0" smtClean="0"/>
              <a:t> </a:t>
            </a:r>
            <a:r>
              <a:rPr lang="en-GB" altLang="tr-TR" sz="3600" dirty="0" smtClean="0"/>
              <a:t>with Instruction</a:t>
            </a:r>
            <a:r>
              <a:rPr lang="tr-TR" altLang="tr-TR" sz="3600" dirty="0" smtClean="0"/>
              <a:t> </a:t>
            </a:r>
            <a:r>
              <a:rPr lang="en-GB" altLang="tr-TR" sz="3600" dirty="0" smtClean="0"/>
              <a:t>Pipelining</a:t>
            </a:r>
            <a:endParaRPr lang="en-GB" altLang="tr-TR" sz="3600" dirty="0"/>
          </a:p>
        </p:txBody>
      </p:sp>
      <p:graphicFrame>
        <p:nvGraphicFramePr>
          <p:cNvPr id="1451011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872448"/>
              </p:ext>
            </p:extLst>
          </p:nvPr>
        </p:nvGraphicFramePr>
        <p:xfrm>
          <a:off x="415053" y="1977031"/>
          <a:ext cx="40132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1917360" imgH="241200" progId="Equation.3">
                  <p:embed/>
                </p:oleObj>
              </mc:Choice>
              <mc:Fallback>
                <p:oleObj name="Equation" r:id="rId4" imgW="1917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053" y="1977031"/>
                        <a:ext cx="40132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510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7" t="4471" r="10632" b="12059"/>
          <a:stretch>
            <a:fillRect/>
          </a:stretch>
        </p:blipFill>
        <p:spPr bwMode="auto">
          <a:xfrm>
            <a:off x="4565151" y="1019176"/>
            <a:ext cx="4075562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1013" name="Text Box 5"/>
          <p:cNvSpPr txBox="1">
            <a:spLocks noChangeArrowheads="1"/>
          </p:cNvSpPr>
          <p:nvPr/>
        </p:nvSpPr>
        <p:spPr bwMode="auto">
          <a:xfrm>
            <a:off x="395405" y="1073931"/>
            <a:ext cx="3015867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tr-TR" altLang="tr-TR" dirty="0" err="1">
                <a:solidFill>
                  <a:schemeClr val="tx1"/>
                </a:solidFill>
              </a:rPr>
              <a:t>Cycle</a:t>
            </a:r>
            <a:r>
              <a:rPr lang="tr-TR" altLang="tr-TR" dirty="0">
                <a:solidFill>
                  <a:schemeClr val="tx1"/>
                </a:solidFill>
              </a:rPr>
              <a:t> time of an </a:t>
            </a:r>
            <a:r>
              <a:rPr lang="tr-TR" altLang="tr-TR" dirty="0" err="1">
                <a:solidFill>
                  <a:schemeClr val="tx1"/>
                </a:solidFill>
              </a:rPr>
              <a:t>instruction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</a:p>
          <a:p>
            <a:r>
              <a:rPr lang="tr-TR" altLang="tr-TR" dirty="0" err="1">
                <a:solidFill>
                  <a:schemeClr val="tx1"/>
                </a:solidFill>
              </a:rPr>
              <a:t>pipeline</a:t>
            </a:r>
            <a:r>
              <a:rPr lang="tr-TR" altLang="tr-TR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451014" name="Text Box 6"/>
          <p:cNvSpPr txBox="1">
            <a:spLocks noChangeArrowheads="1"/>
          </p:cNvSpPr>
          <p:nvPr/>
        </p:nvSpPr>
        <p:spPr bwMode="auto">
          <a:xfrm>
            <a:off x="442913" y="2555875"/>
            <a:ext cx="3514725" cy="231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tr-TR" altLang="tr-TR" i="1" dirty="0">
                <a:solidFill>
                  <a:schemeClr val="tx1"/>
                </a:solidFill>
                <a:sym typeface="Symbol" panose="05050102010706020507" pitchFamily="18" charset="2"/>
              </a:rPr>
              <a:t></a:t>
            </a:r>
            <a:r>
              <a:rPr lang="tr-TR" altLang="tr-TR" i="1" baseline="-25000" dirty="0">
                <a:solidFill>
                  <a:schemeClr val="tx1"/>
                </a:solidFill>
              </a:rPr>
              <a:t>i</a:t>
            </a:r>
            <a:r>
              <a:rPr lang="tr-TR" altLang="tr-TR" dirty="0">
                <a:solidFill>
                  <a:schemeClr val="tx1"/>
                </a:solidFill>
              </a:rPr>
              <a:t> = Time </a:t>
            </a:r>
            <a:r>
              <a:rPr lang="tr-TR" altLang="tr-TR" dirty="0" err="1">
                <a:solidFill>
                  <a:schemeClr val="tx1"/>
                </a:solidFill>
              </a:rPr>
              <a:t>delay</a:t>
            </a:r>
            <a:r>
              <a:rPr lang="tr-TR" altLang="tr-TR" dirty="0">
                <a:solidFill>
                  <a:schemeClr val="tx1"/>
                </a:solidFill>
              </a:rPr>
              <a:t> of </a:t>
            </a:r>
            <a:r>
              <a:rPr lang="tr-TR" altLang="tr-TR" dirty="0" err="1">
                <a:solidFill>
                  <a:schemeClr val="tx1"/>
                </a:solidFill>
              </a:rPr>
              <a:t>the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circuitry</a:t>
            </a:r>
            <a:r>
              <a:rPr lang="tr-TR" altLang="tr-TR" dirty="0">
                <a:solidFill>
                  <a:schemeClr val="tx1"/>
                </a:solidFill>
              </a:rPr>
              <a:t> in </a:t>
            </a:r>
            <a:r>
              <a:rPr lang="tr-TR" altLang="tr-TR" dirty="0" err="1">
                <a:solidFill>
                  <a:schemeClr val="tx1"/>
                </a:solidFill>
              </a:rPr>
              <a:t>the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i="1" dirty="0" err="1">
                <a:solidFill>
                  <a:schemeClr val="tx1"/>
                </a:solidFill>
              </a:rPr>
              <a:t>i</a:t>
            </a:r>
            <a:r>
              <a:rPr lang="tr-TR" altLang="tr-TR" dirty="0" err="1">
                <a:solidFill>
                  <a:schemeClr val="tx1"/>
                </a:solidFill>
              </a:rPr>
              <a:t>th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stage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tr-TR" altLang="tr-TR" i="1" dirty="0">
                <a:solidFill>
                  <a:schemeClr val="tx1"/>
                </a:solidFill>
                <a:sym typeface="Symbol" panose="05050102010706020507" pitchFamily="18" charset="2"/>
              </a:rPr>
              <a:t></a:t>
            </a:r>
            <a:r>
              <a:rPr lang="tr-TR" altLang="tr-TR" i="1" baseline="-25000" dirty="0">
                <a:solidFill>
                  <a:schemeClr val="tx1"/>
                </a:solidFill>
              </a:rPr>
              <a:t>m</a:t>
            </a:r>
            <a:r>
              <a:rPr lang="tr-TR" altLang="tr-TR" dirty="0">
                <a:solidFill>
                  <a:schemeClr val="tx1"/>
                </a:solidFill>
              </a:rPr>
              <a:t> = Maximum </a:t>
            </a:r>
            <a:r>
              <a:rPr lang="tr-TR" altLang="tr-TR" dirty="0" err="1">
                <a:solidFill>
                  <a:schemeClr val="tx1"/>
                </a:solidFill>
              </a:rPr>
              <a:t>stage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delay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tr-TR" altLang="tr-TR" i="1" dirty="0">
                <a:solidFill>
                  <a:schemeClr val="tx1"/>
                </a:solidFill>
              </a:rPr>
              <a:t>k</a:t>
            </a:r>
            <a:r>
              <a:rPr lang="tr-TR" altLang="tr-TR" dirty="0">
                <a:solidFill>
                  <a:schemeClr val="tx1"/>
                </a:solidFill>
              </a:rPr>
              <a:t> = </a:t>
            </a:r>
            <a:r>
              <a:rPr lang="tr-TR" altLang="tr-TR" dirty="0" err="1">
                <a:solidFill>
                  <a:schemeClr val="tx1"/>
                </a:solidFill>
              </a:rPr>
              <a:t>Number</a:t>
            </a:r>
            <a:r>
              <a:rPr lang="tr-TR" altLang="tr-TR" dirty="0">
                <a:solidFill>
                  <a:schemeClr val="tx1"/>
                </a:solidFill>
              </a:rPr>
              <a:t> of </a:t>
            </a:r>
            <a:r>
              <a:rPr lang="tr-TR" altLang="tr-TR" dirty="0" err="1">
                <a:solidFill>
                  <a:schemeClr val="tx1"/>
                </a:solidFill>
              </a:rPr>
              <a:t>stages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tr-TR" altLang="tr-TR" i="1" dirty="0">
                <a:solidFill>
                  <a:schemeClr val="tx1"/>
                </a:solidFill>
              </a:rPr>
              <a:t>d</a:t>
            </a:r>
            <a:r>
              <a:rPr lang="tr-TR" altLang="tr-TR" dirty="0">
                <a:solidFill>
                  <a:schemeClr val="tx1"/>
                </a:solidFill>
              </a:rPr>
              <a:t> = Time </a:t>
            </a:r>
            <a:r>
              <a:rPr lang="tr-TR" altLang="tr-TR" dirty="0" err="1">
                <a:solidFill>
                  <a:schemeClr val="tx1"/>
                </a:solidFill>
              </a:rPr>
              <a:t>delay</a:t>
            </a:r>
            <a:r>
              <a:rPr lang="tr-TR" altLang="tr-TR" dirty="0">
                <a:solidFill>
                  <a:schemeClr val="tx1"/>
                </a:solidFill>
              </a:rPr>
              <a:t> of a </a:t>
            </a:r>
            <a:r>
              <a:rPr lang="tr-TR" altLang="tr-TR" dirty="0" err="1">
                <a:solidFill>
                  <a:schemeClr val="tx1"/>
                </a:solidFill>
              </a:rPr>
              <a:t>latch</a:t>
            </a:r>
            <a:r>
              <a:rPr lang="tr-TR" altLang="tr-TR" dirty="0">
                <a:solidFill>
                  <a:schemeClr val="tx1"/>
                </a:solidFill>
              </a:rPr>
              <a:t> (</a:t>
            </a:r>
            <a:r>
              <a:rPr lang="tr-TR" altLang="tr-TR" dirty="0" err="1">
                <a:solidFill>
                  <a:schemeClr val="tx1"/>
                </a:solidFill>
              </a:rPr>
              <a:t>equivalent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to</a:t>
            </a:r>
            <a:r>
              <a:rPr lang="tr-TR" altLang="tr-TR" dirty="0">
                <a:solidFill>
                  <a:schemeClr val="tx1"/>
                </a:solidFill>
              </a:rPr>
              <a:t> a </a:t>
            </a:r>
            <a:r>
              <a:rPr lang="tr-TR" altLang="tr-TR" dirty="0" err="1">
                <a:solidFill>
                  <a:schemeClr val="tx1"/>
                </a:solidFill>
              </a:rPr>
              <a:t>clock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pulse</a:t>
            </a:r>
            <a:r>
              <a:rPr lang="tr-TR" altLang="tr-TR" dirty="0">
                <a:solidFill>
                  <a:schemeClr val="tx1"/>
                </a:solidFill>
              </a:rPr>
              <a:t>)</a:t>
            </a:r>
          </a:p>
          <a:p>
            <a:endParaRPr lang="tr-TR" altLang="tr-TR" dirty="0">
              <a:solidFill>
                <a:schemeClr val="tx1"/>
              </a:solidFill>
            </a:endParaRPr>
          </a:p>
          <a:p>
            <a:r>
              <a:rPr lang="tr-TR" altLang="tr-TR" dirty="0">
                <a:solidFill>
                  <a:schemeClr val="tx1"/>
                </a:solidFill>
              </a:rPr>
              <a:t>Total time </a:t>
            </a:r>
            <a:r>
              <a:rPr lang="tr-TR" altLang="tr-TR" dirty="0" err="1">
                <a:solidFill>
                  <a:schemeClr val="tx1"/>
                </a:solidFill>
              </a:rPr>
              <a:t>for</a:t>
            </a:r>
            <a:r>
              <a:rPr lang="tr-TR" altLang="tr-TR" dirty="0">
                <a:solidFill>
                  <a:schemeClr val="tx1"/>
                </a:solidFill>
              </a:rPr>
              <a:t> a </a:t>
            </a:r>
            <a:r>
              <a:rPr lang="tr-TR" altLang="tr-TR" dirty="0" err="1">
                <a:solidFill>
                  <a:schemeClr val="tx1"/>
                </a:solidFill>
              </a:rPr>
              <a:t>pipeline</a:t>
            </a:r>
            <a:r>
              <a:rPr lang="tr-TR" altLang="tr-TR" dirty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1451015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1044445"/>
              </p:ext>
            </p:extLst>
          </p:nvPr>
        </p:nvGraphicFramePr>
        <p:xfrm>
          <a:off x="513969" y="5229200"/>
          <a:ext cx="231616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977760" imgH="203040" progId="Equation.3">
                  <p:embed/>
                </p:oleObj>
              </mc:Choice>
              <mc:Fallback>
                <p:oleObj name="Equation" r:id="rId7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969" y="5229200"/>
                        <a:ext cx="2316162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6777F-53F1-4DB6-ABEC-4413D908CF67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44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3059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30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Dealing with </a:t>
            </a:r>
            <a:r>
              <a:rPr lang="tr-TR" altLang="tr-TR" dirty="0" err="1"/>
              <a:t>conditional</a:t>
            </a:r>
            <a:r>
              <a:rPr lang="tr-TR" altLang="tr-TR" dirty="0"/>
              <a:t> </a:t>
            </a:r>
            <a:r>
              <a:rPr lang="en-US" altLang="tr-TR" dirty="0"/>
              <a:t>Branches</a:t>
            </a:r>
          </a:p>
        </p:txBody>
      </p:sp>
      <p:sp>
        <p:nvSpPr>
          <p:cNvPr id="1453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91264" cy="5399881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Multiple Streams</a:t>
            </a:r>
          </a:p>
          <a:p>
            <a:r>
              <a:rPr lang="en-US" altLang="tr-TR" dirty="0" err="1" smtClean="0"/>
              <a:t>Prefetch</a:t>
            </a:r>
            <a:r>
              <a:rPr lang="en-US" altLang="tr-TR" dirty="0" smtClean="0"/>
              <a:t> </a:t>
            </a:r>
            <a:r>
              <a:rPr lang="en-US" altLang="tr-TR" dirty="0"/>
              <a:t>Branch Target</a:t>
            </a:r>
          </a:p>
          <a:p>
            <a:r>
              <a:rPr lang="en-US" altLang="tr-TR" dirty="0" smtClean="0"/>
              <a:t>Loop </a:t>
            </a:r>
            <a:r>
              <a:rPr lang="en-US" altLang="tr-TR" dirty="0"/>
              <a:t>buffer</a:t>
            </a:r>
          </a:p>
          <a:p>
            <a:r>
              <a:rPr lang="en-US" altLang="tr-TR" dirty="0" smtClean="0"/>
              <a:t>Branch </a:t>
            </a:r>
            <a:r>
              <a:rPr lang="en-US" altLang="tr-TR" dirty="0"/>
              <a:t>prediction</a:t>
            </a:r>
          </a:p>
          <a:p>
            <a:r>
              <a:rPr lang="en-US" altLang="tr-TR" dirty="0" smtClean="0"/>
              <a:t>Delayed </a:t>
            </a:r>
            <a:r>
              <a:rPr lang="en-US" altLang="tr-TR" dirty="0"/>
              <a:t>branching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95496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5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5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5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5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5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53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53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53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53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53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53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306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106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5107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51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Multiple Streams</a:t>
            </a:r>
          </a:p>
        </p:txBody>
      </p:sp>
      <p:sp>
        <p:nvSpPr>
          <p:cNvPr id="145510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Have two pipelines</a:t>
            </a:r>
          </a:p>
          <a:p>
            <a:r>
              <a:rPr lang="en-US" altLang="tr-TR" dirty="0" err="1" smtClean="0"/>
              <a:t>Prefetch</a:t>
            </a:r>
            <a:r>
              <a:rPr lang="en-US" altLang="tr-TR" dirty="0" smtClean="0"/>
              <a:t> </a:t>
            </a:r>
            <a:r>
              <a:rPr lang="en-US" altLang="tr-TR" dirty="0"/>
              <a:t>each branch into a separate pipeline</a:t>
            </a:r>
          </a:p>
          <a:p>
            <a:r>
              <a:rPr lang="en-US" altLang="tr-TR" dirty="0" smtClean="0"/>
              <a:t>Use </a:t>
            </a:r>
            <a:r>
              <a:rPr lang="en-US" altLang="tr-TR" dirty="0"/>
              <a:t>appropriate pipeline</a:t>
            </a:r>
          </a:p>
          <a:p>
            <a:r>
              <a:rPr lang="en-US" altLang="tr-TR" dirty="0" smtClean="0"/>
              <a:t>Leads </a:t>
            </a:r>
            <a:r>
              <a:rPr lang="en-US" altLang="tr-TR" dirty="0"/>
              <a:t>to bus &amp; register contention</a:t>
            </a:r>
          </a:p>
          <a:p>
            <a:r>
              <a:rPr lang="en-US" altLang="tr-TR" dirty="0" smtClean="0"/>
              <a:t>Multiple </a:t>
            </a:r>
            <a:r>
              <a:rPr lang="en-US" altLang="tr-TR" dirty="0"/>
              <a:t>branches lead to further pipelines being needed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23630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5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5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5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5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5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5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5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5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55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55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55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510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154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7155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71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Prefetch Branch Target</a:t>
            </a:r>
          </a:p>
        </p:txBody>
      </p:sp>
      <p:sp>
        <p:nvSpPr>
          <p:cNvPr id="145715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Target of branch is </a:t>
            </a:r>
            <a:r>
              <a:rPr lang="en-US" altLang="tr-TR" dirty="0" err="1"/>
              <a:t>prefetched</a:t>
            </a:r>
            <a:r>
              <a:rPr lang="en-US" altLang="tr-TR" dirty="0"/>
              <a:t> in addition to instructions following branch</a:t>
            </a:r>
          </a:p>
          <a:p>
            <a:r>
              <a:rPr lang="en-US" altLang="tr-TR" dirty="0" smtClean="0"/>
              <a:t>Keep </a:t>
            </a:r>
            <a:r>
              <a:rPr lang="en-US" altLang="tr-TR" dirty="0"/>
              <a:t>target until branch is executed</a:t>
            </a:r>
          </a:p>
          <a:p>
            <a:r>
              <a:rPr lang="en-US" altLang="tr-TR" dirty="0" smtClean="0"/>
              <a:t>Used </a:t>
            </a:r>
            <a:r>
              <a:rPr lang="en-US" altLang="tr-TR" dirty="0"/>
              <a:t>by IBM 360/91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944569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5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5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5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5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5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715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202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9203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592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Loop Buffer</a:t>
            </a:r>
          </a:p>
        </p:txBody>
      </p:sp>
      <p:sp>
        <p:nvSpPr>
          <p:cNvPr id="145920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Very fast memory</a:t>
            </a:r>
          </a:p>
          <a:p>
            <a:r>
              <a:rPr lang="en-US" altLang="tr-TR" dirty="0" smtClean="0"/>
              <a:t>Maintained </a:t>
            </a:r>
            <a:r>
              <a:rPr lang="en-US" altLang="tr-TR" dirty="0"/>
              <a:t>by fetch stage of pipeline</a:t>
            </a:r>
          </a:p>
          <a:p>
            <a:r>
              <a:rPr lang="en-US" altLang="tr-TR" dirty="0" smtClean="0"/>
              <a:t>Check </a:t>
            </a:r>
            <a:r>
              <a:rPr lang="en-US" altLang="tr-TR" dirty="0"/>
              <a:t>buffer before fetching from memory</a:t>
            </a:r>
          </a:p>
          <a:p>
            <a:pPr marL="5018088"/>
            <a:r>
              <a:rPr lang="en-US" altLang="tr-TR" dirty="0" smtClean="0"/>
              <a:t>Very </a:t>
            </a:r>
            <a:r>
              <a:rPr lang="en-US" altLang="tr-TR" dirty="0"/>
              <a:t>good for small loops or jumps</a:t>
            </a:r>
          </a:p>
          <a:p>
            <a:pPr marL="5018088"/>
            <a:r>
              <a:rPr lang="en-US" altLang="tr-TR" dirty="0" smtClean="0"/>
              <a:t>Used </a:t>
            </a:r>
            <a:r>
              <a:rPr lang="en-US" altLang="tr-TR" dirty="0"/>
              <a:t>by CRAY-1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26</a:t>
            </a:fld>
            <a:endParaRPr lang="en-US" altLang="tr-T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4" t="22864" r="14177" b="47829"/>
          <a:stretch>
            <a:fillRect/>
          </a:stretch>
        </p:blipFill>
        <p:spPr bwMode="auto">
          <a:xfrm>
            <a:off x="431540" y="2924944"/>
            <a:ext cx="4745295" cy="267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0532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5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5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5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5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5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5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5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5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5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5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5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59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59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59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20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298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3299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33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Branch Prediction (1)</a:t>
            </a:r>
          </a:p>
        </p:txBody>
      </p:sp>
      <p:sp>
        <p:nvSpPr>
          <p:cNvPr id="146330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Predict never taken</a:t>
            </a:r>
          </a:p>
          <a:p>
            <a:pPr lvl="1"/>
            <a:r>
              <a:rPr lang="en-US" altLang="tr-TR" dirty="0"/>
              <a:t>Assume that jump will not happen</a:t>
            </a:r>
          </a:p>
          <a:p>
            <a:pPr lvl="1"/>
            <a:r>
              <a:rPr lang="en-US" altLang="tr-TR" dirty="0"/>
              <a:t>Always fetch next instruction </a:t>
            </a:r>
          </a:p>
          <a:p>
            <a:pPr lvl="1"/>
            <a:r>
              <a:rPr lang="en-US" altLang="tr-TR" dirty="0"/>
              <a:t>68020 &amp; VAX 11/780</a:t>
            </a:r>
          </a:p>
          <a:p>
            <a:pPr lvl="1"/>
            <a:r>
              <a:rPr lang="en-US" altLang="tr-TR" dirty="0"/>
              <a:t>VAX will not </a:t>
            </a:r>
            <a:r>
              <a:rPr lang="en-US" altLang="tr-TR" dirty="0" err="1"/>
              <a:t>prefetch</a:t>
            </a:r>
            <a:r>
              <a:rPr lang="en-US" altLang="tr-TR" dirty="0"/>
              <a:t> after branch if a page fault would result (O/S v CPU design)</a:t>
            </a:r>
          </a:p>
          <a:p>
            <a:r>
              <a:rPr lang="en-US" altLang="tr-TR" dirty="0" smtClean="0"/>
              <a:t>Predict </a:t>
            </a:r>
            <a:r>
              <a:rPr lang="en-US" altLang="tr-TR" dirty="0"/>
              <a:t>always taken</a:t>
            </a:r>
          </a:p>
          <a:p>
            <a:pPr lvl="1"/>
            <a:r>
              <a:rPr lang="en-US" altLang="tr-TR" dirty="0"/>
              <a:t>Assume that jump will happen</a:t>
            </a:r>
          </a:p>
          <a:p>
            <a:pPr lvl="1"/>
            <a:r>
              <a:rPr lang="en-US" altLang="tr-TR" dirty="0"/>
              <a:t>Always fetch target instruction</a:t>
            </a:r>
          </a:p>
          <a:p>
            <a:pPr>
              <a:buFont typeface="Monotype Sorts" pitchFamily="2" charset="2"/>
              <a:buChar char="y"/>
            </a:pPr>
            <a:endParaRPr lang="en-US" altLang="tr-T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876632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3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3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63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6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6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6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6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63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63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63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63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63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63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63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63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3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63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63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63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63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63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63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63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330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5347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653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Branch Prediction (2)</a:t>
            </a:r>
          </a:p>
        </p:txBody>
      </p:sp>
      <p:sp>
        <p:nvSpPr>
          <p:cNvPr id="146534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Predict by Opcode</a:t>
            </a:r>
          </a:p>
          <a:p>
            <a:pPr lvl="1"/>
            <a:r>
              <a:rPr lang="en-US" altLang="tr-TR" dirty="0"/>
              <a:t>Some instructions are more likely to result in a jump than </a:t>
            </a:r>
            <a:r>
              <a:rPr lang="tr-TR" altLang="tr-TR" dirty="0"/>
              <a:t>o</a:t>
            </a:r>
            <a:r>
              <a:rPr lang="en-US" altLang="tr-TR" dirty="0" err="1"/>
              <a:t>thers</a:t>
            </a:r>
            <a:endParaRPr lang="en-US" altLang="tr-TR" dirty="0"/>
          </a:p>
          <a:p>
            <a:pPr lvl="1"/>
            <a:r>
              <a:rPr lang="en-US" altLang="tr-TR" dirty="0"/>
              <a:t>Can get up to 75% success</a:t>
            </a:r>
          </a:p>
          <a:p>
            <a:r>
              <a:rPr lang="en-US" altLang="tr-TR" dirty="0" smtClean="0"/>
              <a:t>Taken/Not </a:t>
            </a:r>
            <a:r>
              <a:rPr lang="en-US" altLang="tr-TR" dirty="0"/>
              <a:t>taken switch</a:t>
            </a:r>
          </a:p>
          <a:p>
            <a:pPr lvl="1"/>
            <a:r>
              <a:rPr lang="en-US" altLang="tr-TR" dirty="0"/>
              <a:t>Based on previous history</a:t>
            </a:r>
          </a:p>
          <a:p>
            <a:pPr lvl="1"/>
            <a:r>
              <a:rPr lang="en-US" altLang="tr-TR" dirty="0"/>
              <a:t>Good for loops</a:t>
            </a:r>
          </a:p>
          <a:p>
            <a:pPr lvl="0"/>
            <a:r>
              <a:rPr lang="en-US" altLang="tr-TR" dirty="0">
                <a:solidFill>
                  <a:srgbClr val="000000"/>
                </a:solidFill>
              </a:rPr>
              <a:t>Delayed Branch</a:t>
            </a:r>
            <a:endParaRPr lang="tr-TR" altLang="tr-TR" dirty="0">
              <a:solidFill>
                <a:srgbClr val="000000"/>
              </a:solidFill>
            </a:endParaRPr>
          </a:p>
          <a:p>
            <a:pPr lvl="1"/>
            <a:r>
              <a:rPr lang="en-US" altLang="tr-TR" dirty="0"/>
              <a:t>Do not take jump until you have to</a:t>
            </a:r>
            <a:endParaRPr lang="tr-TR" altLang="tr-TR" dirty="0"/>
          </a:p>
          <a:p>
            <a:pPr lvl="1"/>
            <a:r>
              <a:rPr lang="en-US" altLang="tr-TR" dirty="0"/>
              <a:t>Rearrange instructions</a:t>
            </a:r>
          </a:p>
          <a:p>
            <a:pPr marL="0" indent="0">
              <a:buNone/>
            </a:pPr>
            <a:endParaRPr lang="en-US" altLang="tr-T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746240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6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5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65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65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65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65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65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65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65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65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65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65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65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65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5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65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65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65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65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65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65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65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65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65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653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34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Branch </a:t>
            </a:r>
            <a:r>
              <a:rPr lang="en-GB" altLang="tr-TR" dirty="0" smtClean="0"/>
              <a:t>Prediction</a:t>
            </a:r>
            <a:endParaRPr lang="en-GB" altLang="tr-TR" dirty="0"/>
          </a:p>
        </p:txBody>
      </p:sp>
      <p:pic>
        <p:nvPicPr>
          <p:cNvPr id="1469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0" t="7666" r="21881" b="25034"/>
          <a:stretch>
            <a:fillRect/>
          </a:stretch>
        </p:blipFill>
        <p:spPr bwMode="auto">
          <a:xfrm>
            <a:off x="467544" y="1628800"/>
            <a:ext cx="3485825" cy="4802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29</a:t>
            </a:fld>
            <a:endParaRPr lang="en-US" alt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13"/>
          <a:stretch>
            <a:fillRect/>
          </a:stretch>
        </p:blipFill>
        <p:spPr bwMode="auto">
          <a:xfrm>
            <a:off x="4211960" y="2276872"/>
            <a:ext cx="469196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560" y="1151691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tr-TR" dirty="0">
                <a:solidFill>
                  <a:schemeClr val="tx1"/>
                </a:solidFill>
              </a:rPr>
              <a:t>Flowchart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1151691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dirty="0" err="1" smtClean="0">
                <a:solidFill>
                  <a:schemeClr val="tx1"/>
                </a:solidFill>
              </a:rPr>
              <a:t>State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tr-TR" altLang="tr-TR" dirty="0" err="1" smtClean="0">
                <a:solidFill>
                  <a:schemeClr val="tx1"/>
                </a:solidFill>
              </a:rPr>
              <a:t>diagram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6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737"/>
            <a:ext cx="8353176" cy="5471888"/>
          </a:xfrm>
        </p:spPr>
        <p:txBody>
          <a:bodyPr>
            <a:normAutofit/>
          </a:bodyPr>
          <a:lstStyle/>
          <a:p>
            <a:r>
              <a:rPr lang="tr-TR" altLang="tr-TR" dirty="0" smtClean="0">
                <a:solidFill>
                  <a:schemeClr val="accent1"/>
                </a:solidFill>
              </a:rPr>
              <a:t>CPU </a:t>
            </a:r>
            <a:r>
              <a:rPr lang="tr-TR" altLang="tr-TR" dirty="0" err="1" smtClean="0">
                <a:solidFill>
                  <a:schemeClr val="accent1"/>
                </a:solidFill>
              </a:rPr>
              <a:t>Structure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 smtClean="0">
                <a:solidFill>
                  <a:schemeClr val="accent1"/>
                </a:solidFill>
              </a:rPr>
              <a:t>Registers</a:t>
            </a:r>
            <a:endParaRPr lang="tr-TR" altLang="tr-TR" dirty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 smtClean="0">
                <a:solidFill>
                  <a:schemeClr val="accent1"/>
                </a:solidFill>
              </a:rPr>
              <a:t>Instruction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Cycle</a:t>
            </a:r>
            <a:endParaRPr lang="tr-TR" altLang="tr-TR" dirty="0">
              <a:solidFill>
                <a:schemeClr val="accent1"/>
              </a:solidFill>
            </a:endParaRPr>
          </a:p>
          <a:p>
            <a:pPr lvl="1"/>
            <a:r>
              <a:rPr lang="tr-TR" altLang="tr-TR" dirty="0" smtClean="0">
                <a:solidFill>
                  <a:schemeClr val="accent1"/>
                </a:solidFill>
              </a:rPr>
              <a:t>Data </a:t>
            </a:r>
            <a:r>
              <a:rPr lang="tr-TR" altLang="tr-TR" dirty="0" err="1" smtClean="0">
                <a:solidFill>
                  <a:schemeClr val="accent1"/>
                </a:solidFill>
              </a:rPr>
              <a:t>Flow</a:t>
            </a:r>
            <a:endParaRPr lang="tr-TR" altLang="tr-TR" dirty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 smtClean="0">
                <a:solidFill>
                  <a:schemeClr val="accent1"/>
                </a:solidFill>
              </a:rPr>
              <a:t>Instruction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Pipelining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>
                <a:solidFill>
                  <a:schemeClr val="accent1"/>
                </a:solidFill>
              </a:rPr>
              <a:t>Dealing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with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conditional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Branches</a:t>
            </a:r>
            <a:endParaRPr lang="tr-TR" altLang="tr-TR" dirty="0" smtClean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Dealing With </a:t>
            </a:r>
            <a:r>
              <a:rPr lang="tr-TR" altLang="tr-TR" dirty="0" smtClean="0"/>
              <a:t> </a:t>
            </a:r>
            <a:r>
              <a:rPr lang="en-GB" altLang="tr-TR" dirty="0" smtClean="0"/>
              <a:t>Branches</a:t>
            </a:r>
            <a:endParaRPr lang="en-GB" altLang="tr-TR" dirty="0"/>
          </a:p>
        </p:txBody>
      </p:sp>
      <p:pic>
        <p:nvPicPr>
          <p:cNvPr id="147353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8" t="34100" r="10632" b="18521"/>
          <a:stretch/>
        </p:blipFill>
        <p:spPr bwMode="auto">
          <a:xfrm>
            <a:off x="3995936" y="1301392"/>
            <a:ext cx="4896867" cy="433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30</a:t>
            </a:fld>
            <a:endParaRPr lang="en-US" altLang="tr-T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4348" r="17386" b="67291"/>
          <a:stretch/>
        </p:blipFill>
        <p:spPr>
          <a:xfrm>
            <a:off x="395536" y="2717280"/>
            <a:ext cx="3888433" cy="224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Intel 80486 Pipelining</a:t>
            </a:r>
            <a:r>
              <a:rPr lang="tr-TR" altLang="tr-TR" dirty="0"/>
              <a:t> (5 </a:t>
            </a:r>
            <a:r>
              <a:rPr lang="tr-TR" altLang="tr-TR" dirty="0" err="1"/>
              <a:t>stage</a:t>
            </a:r>
            <a:r>
              <a:rPr lang="tr-TR" altLang="tr-TR" dirty="0"/>
              <a:t>)</a:t>
            </a:r>
            <a:endParaRPr lang="en-GB" altLang="tr-TR" dirty="0"/>
          </a:p>
        </p:txBody>
      </p:sp>
      <p:sp>
        <p:nvSpPr>
          <p:cNvPr id="147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sz="2000" dirty="0"/>
              <a:t>Fetch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From cache or external memory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Put in one of two 16-byte </a:t>
            </a:r>
            <a:r>
              <a:rPr lang="en-GB" altLang="tr-TR" sz="1800" dirty="0" err="1"/>
              <a:t>prefetch</a:t>
            </a:r>
            <a:r>
              <a:rPr lang="en-GB" altLang="tr-TR" sz="1800" dirty="0"/>
              <a:t> buffers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Fill buffer with new data as soon as old data consumed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Average 5 instructions fetched per load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Independent of other stages to keep buffers full</a:t>
            </a:r>
          </a:p>
          <a:p>
            <a:pPr>
              <a:lnSpc>
                <a:spcPct val="90000"/>
              </a:lnSpc>
            </a:pPr>
            <a:r>
              <a:rPr lang="en-GB" altLang="tr-TR" sz="2000" dirty="0"/>
              <a:t>Decode stage 1</a:t>
            </a:r>
            <a:r>
              <a:rPr lang="tr-TR" altLang="tr-TR" sz="2000" dirty="0"/>
              <a:t> (D1)</a:t>
            </a:r>
            <a:endParaRPr lang="en-GB" altLang="tr-TR" sz="2000" dirty="0"/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Opcode &amp; address-mode info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At most first 3 bytes of instruction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Can direct D2 stage to get rest of instruction</a:t>
            </a:r>
          </a:p>
          <a:p>
            <a:pPr>
              <a:lnSpc>
                <a:spcPct val="90000"/>
              </a:lnSpc>
            </a:pPr>
            <a:r>
              <a:rPr lang="en-GB" altLang="tr-TR" sz="2000" dirty="0"/>
              <a:t>Decode stage 2</a:t>
            </a:r>
            <a:r>
              <a:rPr lang="tr-TR" altLang="tr-TR" sz="2000" dirty="0"/>
              <a:t> (D2)</a:t>
            </a:r>
            <a:endParaRPr lang="en-GB" altLang="tr-TR" sz="2000" dirty="0"/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Expand opcode into control signals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Computation of complex address modes</a:t>
            </a:r>
          </a:p>
          <a:p>
            <a:pPr>
              <a:lnSpc>
                <a:spcPct val="90000"/>
              </a:lnSpc>
            </a:pPr>
            <a:r>
              <a:rPr lang="en-GB" altLang="tr-TR" sz="2000" dirty="0"/>
              <a:t>Execute</a:t>
            </a:r>
            <a:r>
              <a:rPr lang="tr-TR" altLang="tr-TR" sz="2000" dirty="0"/>
              <a:t> (EX)</a:t>
            </a:r>
            <a:endParaRPr lang="en-GB" altLang="tr-TR" sz="2000" dirty="0"/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ALU operations, cache access, register update</a:t>
            </a:r>
          </a:p>
          <a:p>
            <a:pPr>
              <a:lnSpc>
                <a:spcPct val="90000"/>
              </a:lnSpc>
            </a:pPr>
            <a:r>
              <a:rPr lang="en-GB" altLang="tr-TR" sz="2000" dirty="0" err="1"/>
              <a:t>Writeback</a:t>
            </a:r>
            <a:r>
              <a:rPr lang="tr-TR" altLang="tr-TR" sz="2000" dirty="0"/>
              <a:t> (WB)</a:t>
            </a:r>
            <a:endParaRPr lang="en-GB" altLang="tr-TR" sz="2000" dirty="0"/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Update registers &amp; flags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Results sent to cache &amp; bus interface write buffers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22887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7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7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7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7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7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7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7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7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7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75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75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75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75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75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75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755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75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58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80486 Instruction Pipeline Examples</a:t>
            </a:r>
          </a:p>
        </p:txBody>
      </p:sp>
      <p:pic>
        <p:nvPicPr>
          <p:cNvPr id="14776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0" t="9837" r="5009" b="20692"/>
          <a:stretch>
            <a:fillRect/>
          </a:stretch>
        </p:blipFill>
        <p:spPr bwMode="auto">
          <a:xfrm>
            <a:off x="1803400" y="1143000"/>
            <a:ext cx="5537200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7483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Pentium 4 Registers</a:t>
            </a:r>
          </a:p>
        </p:txBody>
      </p:sp>
      <p:pic>
        <p:nvPicPr>
          <p:cNvPr id="14796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7" t="15265" r="13445" b="28290"/>
          <a:stretch>
            <a:fillRect/>
          </a:stretch>
        </p:blipFill>
        <p:spPr bwMode="auto">
          <a:xfrm>
            <a:off x="1331640" y="762794"/>
            <a:ext cx="6096000" cy="576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03363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EFLAGS Register</a:t>
            </a:r>
          </a:p>
        </p:txBody>
      </p:sp>
      <p:pic>
        <p:nvPicPr>
          <p:cNvPr id="14817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2" t="17662" r="13094" b="38753"/>
          <a:stretch>
            <a:fillRect/>
          </a:stretch>
        </p:blipFill>
        <p:spPr bwMode="auto">
          <a:xfrm>
            <a:off x="401282" y="1676401"/>
            <a:ext cx="8347181" cy="3696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4624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Control Registers</a:t>
            </a:r>
          </a:p>
        </p:txBody>
      </p:sp>
      <p:pic>
        <p:nvPicPr>
          <p:cNvPr id="14837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" t="12105" r="12009" b="14912"/>
          <a:stretch>
            <a:fillRect/>
          </a:stretch>
        </p:blipFill>
        <p:spPr bwMode="auto">
          <a:xfrm>
            <a:off x="763563" y="1172690"/>
            <a:ext cx="7616874" cy="535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7095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Pentium Interrupt Processing</a:t>
            </a: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tr-TR" dirty="0"/>
              <a:t>Interrupts</a:t>
            </a:r>
          </a:p>
          <a:p>
            <a:pPr lvl="1"/>
            <a:r>
              <a:rPr lang="en-GB" altLang="tr-TR" dirty="0" err="1"/>
              <a:t>Maskable</a:t>
            </a:r>
            <a:endParaRPr lang="en-GB" altLang="tr-TR" dirty="0"/>
          </a:p>
          <a:p>
            <a:pPr lvl="1"/>
            <a:r>
              <a:rPr lang="en-GB" altLang="tr-TR" dirty="0" err="1"/>
              <a:t>Nonmaskable</a:t>
            </a:r>
            <a:endParaRPr lang="en-GB" altLang="tr-TR" dirty="0"/>
          </a:p>
          <a:p>
            <a:r>
              <a:rPr lang="en-GB" altLang="tr-TR" dirty="0"/>
              <a:t>Exceptions</a:t>
            </a:r>
          </a:p>
          <a:p>
            <a:pPr lvl="1"/>
            <a:r>
              <a:rPr lang="en-GB" altLang="tr-TR" dirty="0"/>
              <a:t>Processor detected</a:t>
            </a:r>
          </a:p>
          <a:p>
            <a:pPr lvl="1"/>
            <a:r>
              <a:rPr lang="en-GB" altLang="tr-TR" dirty="0"/>
              <a:t>Programmed</a:t>
            </a:r>
          </a:p>
          <a:p>
            <a:r>
              <a:rPr lang="en-GB" altLang="tr-TR" dirty="0"/>
              <a:t>Interrupt vector table</a:t>
            </a:r>
          </a:p>
          <a:p>
            <a:pPr lvl="1"/>
            <a:r>
              <a:rPr lang="en-GB" altLang="tr-TR" dirty="0"/>
              <a:t>Each interrupt type assigned a number</a:t>
            </a:r>
          </a:p>
          <a:p>
            <a:pPr lvl="1"/>
            <a:r>
              <a:rPr lang="en-GB" altLang="tr-TR" dirty="0"/>
              <a:t>Index to vector table</a:t>
            </a:r>
          </a:p>
          <a:p>
            <a:pPr lvl="1"/>
            <a:r>
              <a:rPr lang="en-GB" altLang="tr-TR" dirty="0"/>
              <a:t>256 * 32 bit interrupt vectors</a:t>
            </a:r>
          </a:p>
          <a:p>
            <a:r>
              <a:rPr lang="en-GB" altLang="tr-TR" dirty="0"/>
              <a:t>5 priority 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9408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PowerPC User Visible Registers</a:t>
            </a:r>
          </a:p>
        </p:txBody>
      </p:sp>
      <p:pic>
        <p:nvPicPr>
          <p:cNvPr id="14919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965" r="12076" b="15439"/>
          <a:stretch>
            <a:fillRect/>
          </a:stretch>
        </p:blipFill>
        <p:spPr bwMode="auto">
          <a:xfrm>
            <a:off x="1115616" y="980728"/>
            <a:ext cx="6825952" cy="5309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9576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PowerPC Register Formats</a:t>
            </a:r>
          </a:p>
        </p:txBody>
      </p:sp>
      <p:pic>
        <p:nvPicPr>
          <p:cNvPr id="14940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5" t="14035" r="14247" b="20000"/>
          <a:stretch>
            <a:fillRect/>
          </a:stretch>
        </p:blipFill>
        <p:spPr bwMode="auto">
          <a:xfrm>
            <a:off x="611560" y="1031875"/>
            <a:ext cx="8064896" cy="549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215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464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01859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018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/>
              <a:t>CPU Structure</a:t>
            </a:r>
          </a:p>
        </p:txBody>
      </p:sp>
      <p:sp>
        <p:nvSpPr>
          <p:cNvPr id="1401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91264" cy="532859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tr-TR" altLang="tr-TR" dirty="0"/>
              <a:t>A </a:t>
            </a:r>
            <a:r>
              <a:rPr lang="en-US" altLang="tr-TR" dirty="0"/>
              <a:t>CPU </a:t>
            </a:r>
            <a:r>
              <a:rPr lang="tr-TR" altLang="tr-TR" dirty="0"/>
              <a:t>is </a:t>
            </a:r>
            <a:r>
              <a:rPr lang="tr-TR" altLang="tr-TR" dirty="0" err="1"/>
              <a:t>responsible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...</a:t>
            </a:r>
            <a:endParaRPr lang="en-US" altLang="tr-TR" dirty="0"/>
          </a:p>
          <a:p>
            <a:pPr lvl="1"/>
            <a:r>
              <a:rPr lang="tr-TR" altLang="tr-TR" dirty="0" smtClean="0"/>
              <a:t>f</a:t>
            </a:r>
            <a:r>
              <a:rPr lang="en-US" altLang="tr-TR" dirty="0"/>
              <a:t>etch</a:t>
            </a:r>
            <a:r>
              <a:rPr lang="tr-TR" altLang="tr-TR" dirty="0" err="1"/>
              <a:t>ing</a:t>
            </a:r>
            <a:r>
              <a:rPr lang="en-US" altLang="tr-TR" dirty="0"/>
              <a:t> instructions</a:t>
            </a:r>
          </a:p>
          <a:p>
            <a:pPr lvl="1"/>
            <a:r>
              <a:rPr lang="tr-TR" altLang="tr-TR" dirty="0" smtClean="0"/>
              <a:t>i</a:t>
            </a:r>
            <a:r>
              <a:rPr lang="en-US" altLang="tr-TR" dirty="0" err="1"/>
              <a:t>nterpret</a:t>
            </a:r>
            <a:r>
              <a:rPr lang="tr-TR" altLang="tr-TR" dirty="0" err="1"/>
              <a:t>ing</a:t>
            </a:r>
            <a:r>
              <a:rPr lang="en-US" altLang="tr-TR" dirty="0"/>
              <a:t> instructions</a:t>
            </a:r>
          </a:p>
          <a:p>
            <a:pPr lvl="1"/>
            <a:r>
              <a:rPr lang="tr-TR" altLang="tr-TR" dirty="0" smtClean="0"/>
              <a:t>f</a:t>
            </a:r>
            <a:r>
              <a:rPr lang="en-US" altLang="tr-TR" dirty="0"/>
              <a:t>etch</a:t>
            </a:r>
            <a:r>
              <a:rPr lang="tr-TR" altLang="tr-TR" dirty="0" err="1"/>
              <a:t>ing</a:t>
            </a:r>
            <a:r>
              <a:rPr lang="en-US" altLang="tr-TR" dirty="0"/>
              <a:t> data</a:t>
            </a:r>
          </a:p>
          <a:p>
            <a:pPr lvl="1"/>
            <a:r>
              <a:rPr lang="tr-TR" altLang="tr-TR" dirty="0" smtClean="0"/>
              <a:t>p</a:t>
            </a:r>
            <a:r>
              <a:rPr lang="en-US" altLang="tr-TR" dirty="0" err="1"/>
              <a:t>rocess</a:t>
            </a:r>
            <a:r>
              <a:rPr lang="tr-TR" altLang="tr-TR" dirty="0" err="1"/>
              <a:t>ing</a:t>
            </a:r>
            <a:r>
              <a:rPr lang="en-US" altLang="tr-TR" dirty="0"/>
              <a:t> data</a:t>
            </a:r>
          </a:p>
          <a:p>
            <a:pPr lvl="1"/>
            <a:r>
              <a:rPr lang="tr-TR" altLang="tr-TR" dirty="0" err="1" smtClean="0"/>
              <a:t>wr</a:t>
            </a:r>
            <a:r>
              <a:rPr lang="en-US" altLang="tr-TR" dirty="0"/>
              <a:t>it</a:t>
            </a:r>
            <a:r>
              <a:rPr lang="tr-TR" altLang="tr-TR" dirty="0" err="1"/>
              <a:t>ing</a:t>
            </a:r>
            <a:r>
              <a:rPr lang="en-US" altLang="tr-TR" dirty="0"/>
              <a:t> </a:t>
            </a:r>
            <a:r>
              <a:rPr lang="en-US" altLang="tr-TR" dirty="0" smtClean="0"/>
              <a:t>data</a:t>
            </a:r>
            <a:endParaRPr lang="tr-TR" altLang="tr-TR" dirty="0" smtClean="0"/>
          </a:p>
          <a:p>
            <a:pPr marL="457200" lvl="1" indent="0">
              <a:buNone/>
            </a:pPr>
            <a:endParaRPr lang="tr-TR" altLang="tr-TR" dirty="0" smtClean="0"/>
          </a:p>
          <a:p>
            <a:pPr marL="457200" lvl="1" indent="0">
              <a:buNone/>
            </a:pPr>
            <a:r>
              <a:rPr lang="en-GB" altLang="tr-TR" sz="2000" dirty="0" smtClean="0">
                <a:solidFill>
                  <a:schemeClr val="accent1">
                    <a:lumMod val="75000"/>
                  </a:schemeClr>
                </a:solidFill>
              </a:rPr>
              <a:t>CPU </a:t>
            </a:r>
            <a:r>
              <a:rPr lang="en-GB" altLang="tr-TR" sz="2000" dirty="0">
                <a:solidFill>
                  <a:schemeClr val="accent1">
                    <a:lumMod val="75000"/>
                  </a:schemeClr>
                </a:solidFill>
              </a:rPr>
              <a:t>With Systems Bus</a:t>
            </a:r>
            <a:endParaRPr lang="en-US" altLang="tr-T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46088" indent="0">
              <a:buNone/>
            </a:pPr>
            <a:r>
              <a:rPr lang="en-GB" altLang="tr-TR" sz="2000" dirty="0" smtClean="0">
                <a:solidFill>
                  <a:srgbClr val="CC0099"/>
                </a:solidFill>
              </a:rPr>
              <a:t>CPU </a:t>
            </a:r>
            <a:r>
              <a:rPr lang="en-GB" altLang="tr-TR" sz="2000" dirty="0">
                <a:solidFill>
                  <a:srgbClr val="CC0099"/>
                </a:solidFill>
              </a:rPr>
              <a:t>Internal Structure</a:t>
            </a:r>
            <a:endParaRPr lang="en-US" altLang="tr-TR" sz="2000" dirty="0">
              <a:solidFill>
                <a:srgbClr val="CC00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</a:t>
            </a:fld>
            <a:endParaRPr lang="en-US" altLang="tr-T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5" t="25034" r="12105" b="23949"/>
          <a:stretch>
            <a:fillRect/>
          </a:stretch>
        </p:blipFill>
        <p:spPr bwMode="auto">
          <a:xfrm>
            <a:off x="5547392" y="1052736"/>
            <a:ext cx="322647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9" t="6415" r="12009" b="12039"/>
          <a:stretch>
            <a:fillRect/>
          </a:stretch>
        </p:blipFill>
        <p:spPr bwMode="auto">
          <a:xfrm>
            <a:off x="3591768" y="3237351"/>
            <a:ext cx="391124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5547392" y="1052736"/>
            <a:ext cx="3226472" cy="2184615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591768" y="3237351"/>
            <a:ext cx="3911248" cy="3220599"/>
          </a:xfrm>
          <a:prstGeom prst="rect">
            <a:avLst/>
          </a:prstGeom>
          <a:solidFill>
            <a:srgbClr val="CC0099">
              <a:alpha val="1000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595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0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0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0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0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0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0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0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0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0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0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0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0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0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0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0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0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0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0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0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01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01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01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1861" grpId="0" uiExpand="1" build="p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08003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080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Registers</a:t>
            </a:r>
          </a:p>
        </p:txBody>
      </p:sp>
      <p:sp>
        <p:nvSpPr>
          <p:cNvPr id="1408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540" y="1052736"/>
            <a:ext cx="8316924" cy="5471889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r>
              <a:rPr lang="en-US" altLang="tr-TR" dirty="0"/>
              <a:t>Top level of memory hierarchy</a:t>
            </a:r>
          </a:p>
          <a:p>
            <a:r>
              <a:rPr lang="tr-TR" altLang="tr-TR" dirty="0" smtClean="0"/>
              <a:t>T</a:t>
            </a:r>
            <a:r>
              <a:rPr lang="en-US" altLang="tr-TR" dirty="0" err="1" smtClean="0"/>
              <a:t>emporary</a:t>
            </a:r>
            <a:r>
              <a:rPr lang="en-US" altLang="tr-TR" dirty="0" smtClean="0"/>
              <a:t> storage</a:t>
            </a:r>
            <a:endParaRPr lang="tr-TR" altLang="tr-TR" dirty="0" smtClean="0"/>
          </a:p>
          <a:p>
            <a:pPr lvl="0"/>
            <a:endParaRPr lang="tr-TR" altLang="tr-TR" dirty="0" smtClean="0">
              <a:solidFill>
                <a:srgbClr val="000000"/>
              </a:solidFill>
            </a:endParaRPr>
          </a:p>
          <a:p>
            <a:pPr lvl="0"/>
            <a:r>
              <a:rPr lang="tr-TR" altLang="tr-TR" dirty="0" smtClean="0">
                <a:solidFill>
                  <a:srgbClr val="000000"/>
                </a:solidFill>
              </a:rPr>
              <a:t>User-</a:t>
            </a:r>
            <a:r>
              <a:rPr lang="tr-TR" altLang="tr-TR" dirty="0" err="1" smtClean="0">
                <a:solidFill>
                  <a:srgbClr val="000000"/>
                </a:solidFill>
              </a:rPr>
              <a:t>visible</a:t>
            </a:r>
            <a:r>
              <a:rPr lang="tr-TR" altLang="tr-TR" dirty="0" smtClean="0">
                <a:solidFill>
                  <a:srgbClr val="000000"/>
                </a:solidFill>
              </a:rPr>
              <a:t> </a:t>
            </a:r>
            <a:r>
              <a:rPr lang="tr-TR" altLang="tr-TR" dirty="0" err="1">
                <a:solidFill>
                  <a:srgbClr val="000000"/>
                </a:solidFill>
              </a:rPr>
              <a:t>registers</a:t>
            </a:r>
            <a:endParaRPr lang="tr-TR" altLang="tr-TR" dirty="0">
              <a:solidFill>
                <a:srgbClr val="000000"/>
              </a:solidFill>
            </a:endParaRPr>
          </a:p>
          <a:p>
            <a:pPr lvl="1"/>
            <a:r>
              <a:rPr lang="tr-TR" altLang="tr-TR" dirty="0" err="1"/>
              <a:t>Enable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machine</a:t>
            </a:r>
            <a:r>
              <a:rPr lang="tr-TR" altLang="tr-TR" dirty="0"/>
              <a:t>- </a:t>
            </a:r>
            <a:r>
              <a:rPr lang="tr-TR" altLang="tr-TR" dirty="0" err="1"/>
              <a:t>or</a:t>
            </a:r>
            <a:r>
              <a:rPr lang="tr-TR" altLang="tr-TR" dirty="0"/>
              <a:t> </a:t>
            </a:r>
            <a:r>
              <a:rPr lang="tr-TR" altLang="tr-TR" dirty="0" err="1"/>
              <a:t>assembly</a:t>
            </a:r>
            <a:r>
              <a:rPr lang="tr-TR" altLang="tr-TR" dirty="0"/>
              <a:t> </a:t>
            </a:r>
            <a:r>
              <a:rPr lang="tr-TR" altLang="tr-TR" dirty="0" err="1"/>
              <a:t>language</a:t>
            </a:r>
            <a:r>
              <a:rPr lang="tr-TR" altLang="tr-TR" dirty="0"/>
              <a:t> </a:t>
            </a:r>
            <a:r>
              <a:rPr lang="tr-TR" altLang="tr-TR" dirty="0" err="1"/>
              <a:t>programmer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minimize main </a:t>
            </a:r>
            <a:r>
              <a:rPr lang="tr-TR" altLang="tr-TR" dirty="0" err="1"/>
              <a:t>memory</a:t>
            </a:r>
            <a:r>
              <a:rPr lang="tr-TR" altLang="tr-TR" dirty="0"/>
              <a:t> </a:t>
            </a:r>
            <a:r>
              <a:rPr lang="tr-TR" altLang="tr-TR" dirty="0" err="1"/>
              <a:t>references</a:t>
            </a:r>
            <a:r>
              <a:rPr lang="tr-TR" altLang="tr-TR" dirty="0"/>
              <a:t> </a:t>
            </a:r>
            <a:r>
              <a:rPr lang="tr-TR" altLang="tr-TR" dirty="0" err="1"/>
              <a:t>by</a:t>
            </a:r>
            <a:r>
              <a:rPr lang="tr-TR" altLang="tr-TR" dirty="0"/>
              <a:t> </a:t>
            </a:r>
            <a:r>
              <a:rPr lang="tr-TR" altLang="tr-TR" dirty="0" err="1"/>
              <a:t>optimizing</a:t>
            </a:r>
            <a:r>
              <a:rPr lang="tr-TR" altLang="tr-TR" dirty="0"/>
              <a:t> </a:t>
            </a:r>
            <a:r>
              <a:rPr lang="tr-TR" altLang="tr-TR" dirty="0" err="1"/>
              <a:t>use</a:t>
            </a:r>
            <a:r>
              <a:rPr lang="tr-TR" altLang="tr-TR" dirty="0"/>
              <a:t> of </a:t>
            </a:r>
            <a:r>
              <a:rPr lang="tr-TR" altLang="tr-TR" dirty="0" err="1"/>
              <a:t>registers</a:t>
            </a:r>
            <a:endParaRPr lang="tr-TR" altLang="tr-TR" dirty="0"/>
          </a:p>
          <a:p>
            <a:pPr lvl="0"/>
            <a:r>
              <a:rPr lang="tr-TR" altLang="tr-TR" dirty="0">
                <a:solidFill>
                  <a:srgbClr val="000000"/>
                </a:solidFill>
              </a:rPr>
              <a:t>Control </a:t>
            </a:r>
            <a:r>
              <a:rPr lang="tr-TR" altLang="tr-TR" dirty="0" err="1">
                <a:solidFill>
                  <a:srgbClr val="000000"/>
                </a:solidFill>
              </a:rPr>
              <a:t>and</a:t>
            </a:r>
            <a:r>
              <a:rPr lang="tr-TR" altLang="tr-TR" dirty="0">
                <a:solidFill>
                  <a:srgbClr val="000000"/>
                </a:solidFill>
              </a:rPr>
              <a:t> </a:t>
            </a:r>
            <a:r>
              <a:rPr lang="tr-TR" altLang="tr-TR" dirty="0" err="1">
                <a:solidFill>
                  <a:srgbClr val="000000"/>
                </a:solidFill>
              </a:rPr>
              <a:t>status</a:t>
            </a:r>
            <a:r>
              <a:rPr lang="tr-TR" altLang="tr-TR" dirty="0">
                <a:solidFill>
                  <a:srgbClr val="000000"/>
                </a:solidFill>
              </a:rPr>
              <a:t> </a:t>
            </a:r>
            <a:r>
              <a:rPr lang="tr-TR" altLang="tr-TR" dirty="0" err="1">
                <a:solidFill>
                  <a:srgbClr val="000000"/>
                </a:solidFill>
              </a:rPr>
              <a:t>registers</a:t>
            </a:r>
            <a:endParaRPr lang="tr-TR" altLang="tr-TR" dirty="0">
              <a:solidFill>
                <a:srgbClr val="000000"/>
              </a:solidFill>
            </a:endParaRPr>
          </a:p>
          <a:p>
            <a:pPr lvl="1"/>
            <a:r>
              <a:rPr lang="tr-TR" altLang="tr-TR" dirty="0" err="1"/>
              <a:t>Used</a:t>
            </a:r>
            <a:r>
              <a:rPr lang="tr-TR" altLang="tr-TR" dirty="0"/>
              <a:t> </a:t>
            </a:r>
            <a:r>
              <a:rPr lang="tr-TR" altLang="tr-TR" dirty="0" err="1"/>
              <a:t>by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r>
              <a:rPr lang="tr-TR" altLang="tr-TR" dirty="0"/>
              <a:t> </a:t>
            </a:r>
            <a:r>
              <a:rPr lang="tr-TR" altLang="tr-TR" dirty="0" err="1"/>
              <a:t>unit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operation</a:t>
            </a:r>
            <a:r>
              <a:rPr lang="tr-TR" altLang="tr-TR" dirty="0"/>
              <a:t> of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processor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by</a:t>
            </a:r>
            <a:r>
              <a:rPr lang="tr-TR" altLang="tr-TR" dirty="0"/>
              <a:t> </a:t>
            </a:r>
            <a:r>
              <a:rPr lang="tr-TR" altLang="tr-TR" dirty="0" err="1"/>
              <a:t>priviliged</a:t>
            </a:r>
            <a:r>
              <a:rPr lang="tr-TR" altLang="tr-TR" dirty="0"/>
              <a:t>, </a:t>
            </a:r>
            <a:r>
              <a:rPr lang="tr-TR" altLang="tr-TR" dirty="0" err="1"/>
              <a:t>operating</a:t>
            </a:r>
            <a:r>
              <a:rPr lang="tr-TR" altLang="tr-TR" dirty="0"/>
              <a:t> </a:t>
            </a:r>
            <a:r>
              <a:rPr lang="tr-TR" altLang="tr-TR" dirty="0" err="1"/>
              <a:t>system</a:t>
            </a:r>
            <a:r>
              <a:rPr lang="tr-TR" altLang="tr-TR" dirty="0"/>
              <a:t> </a:t>
            </a:r>
            <a:r>
              <a:rPr lang="tr-TR" altLang="tr-TR" dirty="0" err="1"/>
              <a:t>programs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execution</a:t>
            </a:r>
            <a:r>
              <a:rPr lang="tr-TR" altLang="tr-TR" dirty="0"/>
              <a:t> of </a:t>
            </a:r>
            <a:r>
              <a:rPr lang="tr-TR" altLang="tr-TR" dirty="0" err="1"/>
              <a:t>programs</a:t>
            </a:r>
            <a:endParaRPr lang="tr-TR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69193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0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0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0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08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08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08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800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1075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 smtClean="0"/>
              <a:t>Registers</a:t>
            </a:r>
            <a:endParaRPr lang="en-US" altLang="tr-TR" dirty="0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052737"/>
            <a:ext cx="8316664" cy="54718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 fontScale="85000" lnSpcReduction="20000"/>
          </a:bodyPr>
          <a:lstStyle/>
          <a:p>
            <a:r>
              <a:rPr lang="en-US" altLang="tr-TR" dirty="0"/>
              <a:t>User Visible </a:t>
            </a:r>
            <a:r>
              <a:rPr lang="en-US" altLang="tr-TR" dirty="0" smtClean="0"/>
              <a:t>Registers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General </a:t>
            </a:r>
            <a:r>
              <a:rPr lang="en-US" altLang="tr-TR" dirty="0"/>
              <a:t>Purpose</a:t>
            </a:r>
            <a:r>
              <a:rPr lang="tr-TR" altLang="tr-TR" dirty="0"/>
              <a:t> </a:t>
            </a:r>
            <a:r>
              <a:rPr lang="tr-TR" altLang="tr-TR" dirty="0" err="1"/>
              <a:t>registers</a:t>
            </a:r>
            <a:endParaRPr lang="tr-TR" altLang="tr-TR" dirty="0"/>
          </a:p>
          <a:p>
            <a:pPr lvl="1"/>
            <a:r>
              <a:rPr lang="en-US" altLang="tr-TR" dirty="0" smtClean="0"/>
              <a:t>Data</a:t>
            </a:r>
            <a:r>
              <a:rPr lang="tr-TR" altLang="tr-TR" dirty="0" smtClean="0"/>
              <a:t> </a:t>
            </a:r>
            <a:r>
              <a:rPr lang="tr-TR" altLang="tr-TR" dirty="0" err="1"/>
              <a:t>registers</a:t>
            </a:r>
            <a:endParaRPr lang="tr-TR" altLang="tr-TR" dirty="0"/>
          </a:p>
          <a:p>
            <a:pPr lvl="1"/>
            <a:r>
              <a:rPr lang="en-US" altLang="tr-TR" dirty="0" smtClean="0"/>
              <a:t>Address</a:t>
            </a:r>
            <a:r>
              <a:rPr lang="tr-TR" altLang="tr-TR" dirty="0" smtClean="0"/>
              <a:t> </a:t>
            </a:r>
            <a:r>
              <a:rPr lang="tr-TR" altLang="tr-TR" dirty="0" err="1"/>
              <a:t>registers</a:t>
            </a:r>
            <a:endParaRPr lang="en-US" altLang="tr-TR" dirty="0"/>
          </a:p>
          <a:p>
            <a:pPr lvl="1"/>
            <a:r>
              <a:rPr lang="en-US" altLang="tr-TR" dirty="0" smtClean="0"/>
              <a:t>Condition </a:t>
            </a:r>
            <a:r>
              <a:rPr lang="en-US" altLang="tr-TR" dirty="0"/>
              <a:t>Codes</a:t>
            </a:r>
            <a:r>
              <a:rPr lang="tr-TR" altLang="tr-TR" dirty="0"/>
              <a:t> (</a:t>
            </a:r>
            <a:r>
              <a:rPr lang="tr-TR" altLang="tr-TR" dirty="0" err="1"/>
              <a:t>flags</a:t>
            </a:r>
            <a:r>
              <a:rPr lang="tr-TR" altLang="tr-TR" dirty="0" smtClean="0"/>
              <a:t>)</a:t>
            </a:r>
          </a:p>
          <a:p>
            <a:r>
              <a:rPr lang="en-US" altLang="tr-TR" dirty="0"/>
              <a:t>Control &amp; Status Registers</a:t>
            </a:r>
            <a:endParaRPr lang="tr-TR" altLang="tr-TR" dirty="0" smtClean="0"/>
          </a:p>
          <a:p>
            <a:pPr lvl="1"/>
            <a:r>
              <a:rPr lang="en-US" altLang="tr-TR" dirty="0"/>
              <a:t>Program Counter (PC)</a:t>
            </a:r>
          </a:p>
          <a:p>
            <a:pPr lvl="2"/>
            <a:r>
              <a:rPr lang="en-US" altLang="tr-TR" dirty="0"/>
              <a:t>Contains the address of an instruction to be fetched</a:t>
            </a:r>
          </a:p>
          <a:p>
            <a:pPr lvl="1"/>
            <a:r>
              <a:rPr lang="en-US" altLang="tr-TR" dirty="0"/>
              <a:t>Instruction Decoding Register (IR) </a:t>
            </a:r>
          </a:p>
          <a:p>
            <a:pPr lvl="2"/>
            <a:r>
              <a:rPr lang="en-US" altLang="tr-TR" dirty="0"/>
              <a:t>Contains the instruction most recently fetched</a:t>
            </a:r>
          </a:p>
          <a:p>
            <a:pPr lvl="1"/>
            <a:r>
              <a:rPr lang="en-US" altLang="tr-TR" dirty="0"/>
              <a:t>Memory Address Register (MAR)</a:t>
            </a:r>
          </a:p>
          <a:p>
            <a:pPr lvl="2"/>
            <a:r>
              <a:rPr lang="en-US" altLang="tr-TR" dirty="0"/>
              <a:t>Contains the </a:t>
            </a:r>
            <a:r>
              <a:rPr lang="en-US" altLang="tr-TR" dirty="0" err="1"/>
              <a:t>addres</a:t>
            </a:r>
            <a:r>
              <a:rPr lang="en-US" altLang="tr-TR" dirty="0"/>
              <a:t> of location in memory</a:t>
            </a:r>
          </a:p>
          <a:p>
            <a:pPr lvl="1"/>
            <a:r>
              <a:rPr lang="en-US" altLang="tr-TR" dirty="0"/>
              <a:t>Memory Buffer Register (MBR) </a:t>
            </a:r>
          </a:p>
          <a:p>
            <a:pPr lvl="2"/>
            <a:r>
              <a:rPr lang="en-US" altLang="tr-TR" dirty="0"/>
              <a:t>Contains a word or data to be written to memory or the word most recently read </a:t>
            </a:r>
          </a:p>
          <a:p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974540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1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1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1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1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1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1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1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11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411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11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4110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4110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4110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4110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107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170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5171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Program Status Word</a:t>
            </a:r>
          </a:p>
        </p:txBody>
      </p:sp>
      <p:sp>
        <p:nvSpPr>
          <p:cNvPr id="1415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1800" y="1066800"/>
            <a:ext cx="8316665" cy="5457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sz="2000" dirty="0"/>
              <a:t>A set of bits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containing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status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information</a:t>
            </a:r>
            <a:endParaRPr lang="en-US" altLang="tr-TR" sz="2000" dirty="0"/>
          </a:p>
          <a:p>
            <a:pPr>
              <a:lnSpc>
                <a:spcPct val="90000"/>
              </a:lnSpc>
            </a:pPr>
            <a:r>
              <a:rPr lang="en-US" altLang="tr-TR" sz="2000" dirty="0"/>
              <a:t>Includes Condition Codes</a:t>
            </a:r>
            <a:r>
              <a:rPr lang="tr-TR" altLang="tr-TR" sz="2000" dirty="0"/>
              <a:t> (</a:t>
            </a:r>
            <a:r>
              <a:rPr lang="tr-TR" altLang="tr-TR" sz="2000" dirty="0" err="1"/>
              <a:t>flags</a:t>
            </a:r>
            <a:r>
              <a:rPr lang="tr-TR" altLang="tr-TR" sz="2000" dirty="0"/>
              <a:t>)</a:t>
            </a:r>
            <a:endParaRPr lang="en-US" altLang="tr-TR" sz="2000" dirty="0"/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Sign</a:t>
            </a:r>
            <a:endParaRPr lang="tr-TR" altLang="tr-TR" sz="1800" dirty="0"/>
          </a:p>
          <a:p>
            <a:pPr lvl="2">
              <a:lnSpc>
                <a:spcPct val="90000"/>
              </a:lnSpc>
            </a:pPr>
            <a:r>
              <a:rPr lang="tr-TR" altLang="tr-TR" sz="1600" dirty="0"/>
              <a:t>s</a:t>
            </a:r>
            <a:r>
              <a:rPr lang="en-US" altLang="tr-TR" sz="1600" dirty="0" err="1"/>
              <a:t>ign</a:t>
            </a:r>
            <a:r>
              <a:rPr lang="en-US" altLang="tr-TR" sz="1600" dirty="0"/>
              <a:t> of last result</a:t>
            </a:r>
          </a:p>
          <a:p>
            <a:pPr lvl="1">
              <a:lnSpc>
                <a:spcPct val="90000"/>
              </a:lnSpc>
            </a:pPr>
            <a:r>
              <a:rPr lang="en-US" altLang="tr-TR" sz="1800" dirty="0"/>
              <a:t>Zero</a:t>
            </a:r>
            <a:r>
              <a:rPr lang="tr-TR" altLang="tr-TR" sz="1800" dirty="0"/>
              <a:t> </a:t>
            </a:r>
          </a:p>
          <a:p>
            <a:pPr lvl="2">
              <a:lnSpc>
                <a:spcPct val="90000"/>
              </a:lnSpc>
            </a:pPr>
            <a:r>
              <a:rPr lang="tr-TR" altLang="tr-TR" sz="1600" dirty="0"/>
              <a:t>set </a:t>
            </a:r>
            <a:r>
              <a:rPr lang="tr-TR" altLang="tr-TR" sz="1600" dirty="0" err="1"/>
              <a:t>when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the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result</a:t>
            </a:r>
            <a:r>
              <a:rPr lang="tr-TR" altLang="tr-TR" sz="1600" dirty="0"/>
              <a:t> is 0</a:t>
            </a:r>
            <a:endParaRPr lang="en-US" altLang="tr-TR" sz="1600" dirty="0"/>
          </a:p>
          <a:p>
            <a:pPr lvl="1">
              <a:lnSpc>
                <a:spcPct val="90000"/>
              </a:lnSpc>
            </a:pPr>
            <a:r>
              <a:rPr lang="en-US" altLang="tr-TR" sz="1800" dirty="0"/>
              <a:t>Carry</a:t>
            </a:r>
            <a:endParaRPr lang="tr-TR" altLang="tr-TR" sz="1800" dirty="0"/>
          </a:p>
          <a:p>
            <a:pPr lvl="2">
              <a:lnSpc>
                <a:spcPct val="90000"/>
              </a:lnSpc>
            </a:pPr>
            <a:r>
              <a:rPr lang="tr-TR" altLang="tr-TR" sz="1600" dirty="0"/>
              <a:t>set </a:t>
            </a:r>
            <a:r>
              <a:rPr lang="tr-TR" altLang="tr-TR" sz="1600" dirty="0" err="1"/>
              <a:t>if</a:t>
            </a:r>
            <a:r>
              <a:rPr lang="tr-TR" altLang="tr-TR" sz="1600" dirty="0"/>
              <a:t> an </a:t>
            </a:r>
            <a:r>
              <a:rPr lang="tr-TR" altLang="tr-TR" sz="1600" dirty="0" err="1"/>
              <a:t>operation</a:t>
            </a:r>
            <a:r>
              <a:rPr lang="tr-TR" altLang="tr-TR" sz="1600" dirty="0"/>
              <a:t> </a:t>
            </a:r>
            <a:r>
              <a:rPr lang="tr-TR" altLang="tr-TR" sz="1600" dirty="0" err="1"/>
              <a:t>resulted</a:t>
            </a:r>
            <a:r>
              <a:rPr lang="tr-TR" altLang="tr-TR" sz="1600" dirty="0"/>
              <a:t> in a </a:t>
            </a:r>
            <a:r>
              <a:rPr lang="tr-TR" altLang="tr-TR" sz="1600" dirty="0" err="1"/>
              <a:t>carry</a:t>
            </a:r>
            <a:r>
              <a:rPr lang="tr-TR" altLang="tr-TR" sz="1600" dirty="0"/>
              <a:t> (</a:t>
            </a:r>
            <a:r>
              <a:rPr lang="tr-TR" altLang="tr-TR" sz="1600" dirty="0" err="1"/>
              <a:t>addition</a:t>
            </a:r>
            <a:r>
              <a:rPr lang="tr-TR" altLang="tr-TR" sz="1600" dirty="0"/>
              <a:t>) </a:t>
            </a:r>
            <a:r>
              <a:rPr lang="tr-TR" altLang="tr-TR" sz="1600" dirty="0" err="1"/>
              <a:t>into</a:t>
            </a:r>
            <a:r>
              <a:rPr lang="tr-TR" altLang="tr-TR" sz="1600" dirty="0"/>
              <a:t> </a:t>
            </a:r>
            <a:r>
              <a:rPr lang="tr-TR" altLang="tr-TR" sz="1600" dirty="0" err="1"/>
              <a:t>or</a:t>
            </a:r>
            <a:r>
              <a:rPr lang="tr-TR" altLang="tr-TR" sz="1600" dirty="0"/>
              <a:t> </a:t>
            </a:r>
            <a:r>
              <a:rPr lang="tr-TR" altLang="tr-TR" sz="1600" dirty="0" err="1"/>
              <a:t>borrow</a:t>
            </a:r>
            <a:r>
              <a:rPr lang="tr-TR" altLang="tr-TR" sz="1600" dirty="0"/>
              <a:t> (</a:t>
            </a:r>
            <a:r>
              <a:rPr lang="tr-TR" altLang="tr-TR" sz="1600" dirty="0" err="1"/>
              <a:t>subtraction</a:t>
            </a:r>
            <a:r>
              <a:rPr lang="tr-TR" altLang="tr-TR" sz="1600" dirty="0"/>
              <a:t>) </a:t>
            </a:r>
            <a:r>
              <a:rPr lang="tr-TR" altLang="tr-TR" sz="1600" dirty="0" err="1"/>
              <a:t>out</a:t>
            </a:r>
            <a:r>
              <a:rPr lang="tr-TR" altLang="tr-TR" sz="1600" dirty="0"/>
              <a:t> of a </a:t>
            </a:r>
            <a:r>
              <a:rPr lang="tr-TR" altLang="tr-TR" sz="1600" dirty="0" err="1"/>
              <a:t>high</a:t>
            </a:r>
            <a:r>
              <a:rPr lang="tr-TR" altLang="tr-TR" sz="1600" dirty="0"/>
              <a:t> </a:t>
            </a:r>
            <a:r>
              <a:rPr lang="tr-TR" altLang="tr-TR" sz="1600" dirty="0" err="1"/>
              <a:t>order</a:t>
            </a:r>
            <a:r>
              <a:rPr lang="tr-TR" altLang="tr-TR" sz="1600" dirty="0"/>
              <a:t> bit</a:t>
            </a:r>
            <a:endParaRPr lang="en-US" altLang="tr-TR" sz="1600" dirty="0"/>
          </a:p>
          <a:p>
            <a:pPr lvl="1">
              <a:lnSpc>
                <a:spcPct val="90000"/>
              </a:lnSpc>
            </a:pPr>
            <a:r>
              <a:rPr lang="en-US" altLang="tr-TR" sz="1800" dirty="0"/>
              <a:t>Equal</a:t>
            </a:r>
            <a:r>
              <a:rPr lang="tr-TR" altLang="tr-TR" sz="1800" dirty="0"/>
              <a:t> </a:t>
            </a:r>
          </a:p>
          <a:p>
            <a:pPr lvl="2">
              <a:lnSpc>
                <a:spcPct val="90000"/>
              </a:lnSpc>
            </a:pPr>
            <a:r>
              <a:rPr lang="tr-TR" altLang="tr-TR" sz="1600" dirty="0"/>
              <a:t>set </a:t>
            </a:r>
            <a:r>
              <a:rPr lang="tr-TR" altLang="tr-TR" sz="1600" dirty="0" err="1"/>
              <a:t>if</a:t>
            </a:r>
            <a:r>
              <a:rPr lang="tr-TR" altLang="tr-TR" sz="1600" dirty="0"/>
              <a:t> a </a:t>
            </a:r>
            <a:r>
              <a:rPr lang="tr-TR" altLang="tr-TR" sz="1600" dirty="0" err="1"/>
              <a:t>logical</a:t>
            </a:r>
            <a:r>
              <a:rPr lang="tr-TR" altLang="tr-TR" sz="1600" dirty="0"/>
              <a:t> </a:t>
            </a:r>
            <a:r>
              <a:rPr lang="tr-TR" altLang="tr-TR" sz="1600" dirty="0" err="1"/>
              <a:t>compare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result</a:t>
            </a:r>
            <a:r>
              <a:rPr lang="tr-TR" altLang="tr-TR" sz="1600" dirty="0"/>
              <a:t> is </a:t>
            </a:r>
            <a:r>
              <a:rPr lang="tr-TR" altLang="tr-TR" sz="1600" dirty="0" err="1"/>
              <a:t>equality</a:t>
            </a:r>
            <a:endParaRPr lang="en-US" altLang="tr-TR" sz="1600" dirty="0"/>
          </a:p>
          <a:p>
            <a:pPr lvl="1">
              <a:lnSpc>
                <a:spcPct val="90000"/>
              </a:lnSpc>
            </a:pPr>
            <a:r>
              <a:rPr lang="en-US" altLang="tr-TR" sz="1800" dirty="0"/>
              <a:t>Overflow</a:t>
            </a:r>
            <a:r>
              <a:rPr lang="tr-TR" altLang="tr-TR" sz="1800" dirty="0"/>
              <a:t> </a:t>
            </a:r>
          </a:p>
          <a:p>
            <a:pPr lvl="2">
              <a:lnSpc>
                <a:spcPct val="90000"/>
              </a:lnSpc>
            </a:pPr>
            <a:r>
              <a:rPr lang="tr-TR" altLang="tr-TR" sz="1600" dirty="0" err="1"/>
              <a:t>used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to</a:t>
            </a:r>
            <a:r>
              <a:rPr lang="tr-TR" altLang="tr-TR" sz="1600" dirty="0"/>
              <a:t> </a:t>
            </a:r>
            <a:r>
              <a:rPr lang="tr-TR" altLang="tr-TR" sz="1600" dirty="0" err="1"/>
              <a:t>indicate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arithmetic</a:t>
            </a:r>
            <a:r>
              <a:rPr lang="tr-TR" altLang="tr-TR" sz="1600" dirty="0"/>
              <a:t> </a:t>
            </a:r>
            <a:r>
              <a:rPr lang="tr-TR" altLang="tr-TR" sz="1600" dirty="0" err="1"/>
              <a:t>overflow</a:t>
            </a:r>
            <a:endParaRPr lang="en-US" altLang="tr-TR" sz="1600" dirty="0"/>
          </a:p>
          <a:p>
            <a:pPr lvl="1">
              <a:lnSpc>
                <a:spcPct val="90000"/>
              </a:lnSpc>
            </a:pPr>
            <a:r>
              <a:rPr lang="en-US" altLang="tr-TR" sz="1800" dirty="0"/>
              <a:t>Interrupt enable/disable</a:t>
            </a:r>
            <a:endParaRPr lang="tr-TR" altLang="tr-TR" sz="1800" dirty="0"/>
          </a:p>
          <a:p>
            <a:pPr lvl="2">
              <a:lnSpc>
                <a:spcPct val="90000"/>
              </a:lnSpc>
            </a:pPr>
            <a:r>
              <a:rPr lang="tr-TR" altLang="tr-TR" sz="1600" dirty="0" err="1"/>
              <a:t>used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to</a:t>
            </a:r>
            <a:r>
              <a:rPr lang="tr-TR" altLang="tr-TR" sz="1600" dirty="0"/>
              <a:t> </a:t>
            </a:r>
            <a:r>
              <a:rPr lang="tr-TR" altLang="tr-TR" sz="1600" dirty="0" err="1"/>
              <a:t>enable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or</a:t>
            </a:r>
            <a:r>
              <a:rPr lang="tr-TR" altLang="tr-TR" sz="1600" dirty="0"/>
              <a:t> </a:t>
            </a:r>
            <a:r>
              <a:rPr lang="tr-TR" altLang="tr-TR" sz="1600" dirty="0" err="1"/>
              <a:t>disable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interrupts</a:t>
            </a:r>
            <a:endParaRPr lang="en-US" altLang="tr-TR" sz="1600" dirty="0"/>
          </a:p>
          <a:p>
            <a:pPr lvl="1">
              <a:lnSpc>
                <a:spcPct val="90000"/>
              </a:lnSpc>
            </a:pPr>
            <a:r>
              <a:rPr lang="en-US" altLang="tr-TR" sz="1800" dirty="0"/>
              <a:t>Supervisor</a:t>
            </a:r>
            <a:endParaRPr lang="tr-TR" altLang="tr-TR" sz="1800" dirty="0"/>
          </a:p>
          <a:p>
            <a:pPr lvl="2">
              <a:lnSpc>
                <a:spcPct val="90000"/>
              </a:lnSpc>
            </a:pPr>
            <a:r>
              <a:rPr lang="tr-TR" altLang="tr-TR" sz="1600" dirty="0" err="1"/>
              <a:t>Indicates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whether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the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processor</a:t>
            </a:r>
            <a:r>
              <a:rPr lang="tr-TR" altLang="tr-TR" sz="1600" dirty="0"/>
              <a:t> is </a:t>
            </a:r>
            <a:r>
              <a:rPr lang="tr-TR" altLang="tr-TR" sz="1600" dirty="0" err="1"/>
              <a:t>executing</a:t>
            </a:r>
            <a:r>
              <a:rPr lang="tr-TR" altLang="tr-TR" sz="1600" dirty="0"/>
              <a:t> in </a:t>
            </a:r>
            <a:r>
              <a:rPr lang="tr-TR" altLang="tr-TR" sz="1600" dirty="0" err="1"/>
              <a:t>superviser</a:t>
            </a:r>
            <a:r>
              <a:rPr lang="tr-TR" altLang="tr-TR" sz="1600" dirty="0"/>
              <a:t> </a:t>
            </a:r>
            <a:r>
              <a:rPr lang="tr-TR" altLang="tr-TR" sz="1600" dirty="0" err="1"/>
              <a:t>mode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or</a:t>
            </a:r>
            <a:r>
              <a:rPr lang="tr-TR" altLang="tr-TR" sz="1600" dirty="0"/>
              <a:t> </a:t>
            </a:r>
            <a:r>
              <a:rPr lang="tr-TR" altLang="tr-TR" sz="1600" dirty="0" err="1"/>
              <a:t>user</a:t>
            </a:r>
            <a:r>
              <a:rPr lang="tr-TR" altLang="tr-TR" sz="1600" dirty="0"/>
              <a:t> </a:t>
            </a:r>
            <a:r>
              <a:rPr lang="tr-TR" altLang="tr-TR" sz="1600" dirty="0" err="1"/>
              <a:t>mode</a:t>
            </a:r>
            <a:r>
              <a:rPr lang="tr-TR" altLang="tr-TR" sz="1600" dirty="0"/>
              <a:t>. </a:t>
            </a:r>
          </a:p>
          <a:p>
            <a:pPr lvl="2">
              <a:lnSpc>
                <a:spcPct val="90000"/>
              </a:lnSpc>
            </a:pPr>
            <a:r>
              <a:rPr lang="tr-TR" altLang="tr-TR" sz="1600" dirty="0" err="1"/>
              <a:t>Certain</a:t>
            </a:r>
            <a:r>
              <a:rPr lang="tr-TR" altLang="tr-TR" sz="1600" dirty="0"/>
              <a:t> </a:t>
            </a:r>
            <a:r>
              <a:rPr lang="tr-TR" altLang="tr-TR" sz="1600" dirty="0" err="1"/>
              <a:t>privileged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instructions</a:t>
            </a:r>
            <a:r>
              <a:rPr lang="tr-TR" altLang="tr-TR" sz="1600" dirty="0"/>
              <a:t> can be </a:t>
            </a:r>
            <a:r>
              <a:rPr lang="tr-TR" altLang="tr-TR" sz="1600" dirty="0" err="1"/>
              <a:t>executed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only</a:t>
            </a:r>
            <a:r>
              <a:rPr lang="tr-TR" altLang="tr-TR" sz="1600" dirty="0"/>
              <a:t> in </a:t>
            </a:r>
            <a:r>
              <a:rPr lang="tr-TR" altLang="tr-TR" sz="1600" dirty="0" err="1"/>
              <a:t>supervisor</a:t>
            </a:r>
            <a:r>
              <a:rPr lang="tr-TR" altLang="tr-TR" sz="1600" dirty="0"/>
              <a:t> </a:t>
            </a:r>
            <a:r>
              <a:rPr lang="tr-TR" altLang="tr-TR" sz="1600" dirty="0" err="1"/>
              <a:t>mode</a:t>
            </a:r>
            <a:r>
              <a:rPr lang="tr-TR" altLang="tr-TR" sz="1600" dirty="0"/>
              <a:t>,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certain</a:t>
            </a:r>
            <a:r>
              <a:rPr lang="tr-TR" altLang="tr-TR" sz="1600" dirty="0"/>
              <a:t> </a:t>
            </a:r>
            <a:r>
              <a:rPr lang="tr-TR" altLang="tr-TR" sz="1600" dirty="0" err="1"/>
              <a:t>areas</a:t>
            </a:r>
            <a:r>
              <a:rPr lang="tr-TR" altLang="tr-TR" sz="1600" dirty="0"/>
              <a:t> of </a:t>
            </a:r>
            <a:r>
              <a:rPr lang="tr-TR" altLang="tr-TR" sz="1600" dirty="0" err="1"/>
              <a:t>memory</a:t>
            </a:r>
            <a:r>
              <a:rPr lang="tr-TR" altLang="tr-TR" sz="1600" dirty="0"/>
              <a:t> can be </a:t>
            </a:r>
            <a:r>
              <a:rPr lang="tr-TR" altLang="tr-TR" sz="1600" dirty="0" err="1"/>
              <a:t>accessed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only</a:t>
            </a:r>
            <a:r>
              <a:rPr lang="tr-TR" altLang="tr-TR" sz="1600" dirty="0"/>
              <a:t> in </a:t>
            </a:r>
            <a:r>
              <a:rPr lang="tr-TR" altLang="tr-TR" sz="1600" dirty="0" err="1"/>
              <a:t>supervisor</a:t>
            </a:r>
            <a:r>
              <a:rPr lang="tr-TR" altLang="tr-TR" sz="1600" dirty="0"/>
              <a:t> </a:t>
            </a:r>
            <a:r>
              <a:rPr lang="tr-TR" altLang="tr-TR" sz="1600" dirty="0" err="1"/>
              <a:t>mode</a:t>
            </a:r>
            <a:endParaRPr lang="en-US" altLang="tr-TR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679110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1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1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1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1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15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15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15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15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15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15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15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15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15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151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151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4151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517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Example Register Organizations</a:t>
            </a:r>
          </a:p>
        </p:txBody>
      </p:sp>
      <p:pic>
        <p:nvPicPr>
          <p:cNvPr id="1417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48"/>
          <a:stretch>
            <a:fillRect/>
          </a:stretch>
        </p:blipFill>
        <p:spPr bwMode="auto">
          <a:xfrm>
            <a:off x="838200" y="1219200"/>
            <a:ext cx="7086600" cy="503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3812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66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9267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192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Instruction Cycle</a:t>
            </a:r>
          </a:p>
        </p:txBody>
      </p:sp>
      <p:sp>
        <p:nvSpPr>
          <p:cNvPr id="141926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tr-TR" dirty="0"/>
              <a:t>Instruction </a:t>
            </a:r>
            <a:r>
              <a:rPr lang="en-US" altLang="tr-TR" dirty="0" smtClean="0"/>
              <a:t>Cycle</a:t>
            </a:r>
            <a:endParaRPr lang="tr-TR" altLang="tr-TR" dirty="0" smtClean="0"/>
          </a:p>
          <a:p>
            <a:pPr lvl="1"/>
            <a:r>
              <a:rPr lang="tr-TR" altLang="tr-TR" dirty="0" err="1" smtClean="0"/>
              <a:t>Fetch</a:t>
            </a:r>
            <a:endParaRPr lang="tr-TR" altLang="tr-TR" dirty="0"/>
          </a:p>
          <a:p>
            <a:pPr lvl="1"/>
            <a:r>
              <a:rPr lang="tr-TR" altLang="tr-TR" dirty="0" err="1" smtClean="0"/>
              <a:t>Execute</a:t>
            </a:r>
            <a:endParaRPr lang="tr-TR" altLang="tr-TR" dirty="0"/>
          </a:p>
          <a:p>
            <a:pPr lvl="1"/>
            <a:r>
              <a:rPr lang="tr-TR" altLang="tr-TR" dirty="0" err="1" smtClean="0"/>
              <a:t>Interrupt</a:t>
            </a:r>
            <a:endParaRPr lang="tr-TR" altLang="tr-TR" dirty="0" smtClean="0"/>
          </a:p>
          <a:p>
            <a:endParaRPr lang="tr-TR" altLang="tr-TR" dirty="0" smtClean="0"/>
          </a:p>
          <a:p>
            <a:r>
              <a:rPr lang="en-US" altLang="tr-TR" dirty="0" smtClean="0"/>
              <a:t>Indirect Cycle</a:t>
            </a:r>
            <a:endParaRPr lang="tr-TR" altLang="tr-TR" dirty="0" smtClean="0"/>
          </a:p>
          <a:p>
            <a:pPr lvl="1"/>
            <a:r>
              <a:rPr lang="en-US" altLang="tr-TR" dirty="0"/>
              <a:t>May require memory access to fetch </a:t>
            </a:r>
            <a:r>
              <a:rPr lang="en-US" altLang="tr-TR" dirty="0" smtClean="0"/>
              <a:t>operands</a:t>
            </a:r>
            <a:endParaRPr lang="tr-TR" altLang="tr-TR" dirty="0"/>
          </a:p>
          <a:p>
            <a:pPr lvl="1"/>
            <a:r>
              <a:rPr lang="en-US" altLang="tr-TR" dirty="0"/>
              <a:t>Indirect addressing requires more memory </a:t>
            </a:r>
            <a:r>
              <a:rPr lang="en-US" altLang="tr-TR" dirty="0" smtClean="0"/>
              <a:t>accesses</a:t>
            </a:r>
            <a:endParaRPr lang="tr-TR" altLang="tr-TR" dirty="0"/>
          </a:p>
          <a:p>
            <a:pPr lvl="1"/>
            <a:r>
              <a:rPr lang="en-US" altLang="tr-TR" dirty="0"/>
              <a:t>Can be thought of as additional instruction </a:t>
            </a:r>
            <a:r>
              <a:rPr lang="en-US" altLang="tr-TR" dirty="0" err="1"/>
              <a:t>subcycle</a:t>
            </a:r>
            <a:endParaRPr lang="en-US" altLang="tr-TR" dirty="0"/>
          </a:p>
          <a:p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9</a:t>
            </a:fld>
            <a:endParaRPr lang="en-US" altLang="tr-TR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89"/>
          <a:stretch>
            <a:fillRect/>
          </a:stretch>
        </p:blipFill>
        <p:spPr>
          <a:xfrm>
            <a:off x="4644008" y="1340768"/>
            <a:ext cx="3364558" cy="2969275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7014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1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1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1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1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1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1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1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1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1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1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1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1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1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1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1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19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19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19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19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19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19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69" grpId="0" uiExpand="1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10077</TotalTime>
  <Words>1308</Words>
  <Application>Microsoft Office PowerPoint</Application>
  <PresentationFormat>Letter Paper (8.5x11 in)</PresentationFormat>
  <Paragraphs>355</Paragraphs>
  <Slides>39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Monotype Sorts</vt:lpstr>
      <vt:lpstr>Symbol</vt:lpstr>
      <vt:lpstr>Times New Roman</vt:lpstr>
      <vt:lpstr>Bahcesehir master slide</vt:lpstr>
      <vt:lpstr>Equation</vt:lpstr>
      <vt:lpstr>Computer Architecture</vt:lpstr>
      <vt:lpstr>Computer Architecture</vt:lpstr>
      <vt:lpstr>Outline</vt:lpstr>
      <vt:lpstr>CPU Structure</vt:lpstr>
      <vt:lpstr>Registers</vt:lpstr>
      <vt:lpstr>Registers</vt:lpstr>
      <vt:lpstr>Program Status Word</vt:lpstr>
      <vt:lpstr>Example Register Organizations</vt:lpstr>
      <vt:lpstr>Instruction Cycle</vt:lpstr>
      <vt:lpstr>Instruction Cycle State Diagram</vt:lpstr>
      <vt:lpstr>Data Flow (Instruction Fetch)</vt:lpstr>
      <vt:lpstr>Data Flow (Data Fetch)</vt:lpstr>
      <vt:lpstr>Data Flow (Execute)</vt:lpstr>
      <vt:lpstr>Data Flow (Interrupt)</vt:lpstr>
      <vt:lpstr>Some strategies to increase the computer performance</vt:lpstr>
      <vt:lpstr>Instruction Pipelining-</vt:lpstr>
      <vt:lpstr>Prefetch-Improved Performance</vt:lpstr>
      <vt:lpstr>Pipelining</vt:lpstr>
      <vt:lpstr>Timing Diagram for Instruction Pipeline Operation</vt:lpstr>
      <vt:lpstr>The Effect of a Conditional Branch on Instruction Pipeline Operation</vt:lpstr>
      <vt:lpstr>Six Stage Instruction Pipeline</vt:lpstr>
      <vt:lpstr>Speedup Factors with Instruction Pipelining</vt:lpstr>
      <vt:lpstr>Dealing with conditional Branches</vt:lpstr>
      <vt:lpstr>Multiple Streams</vt:lpstr>
      <vt:lpstr>Prefetch Branch Target</vt:lpstr>
      <vt:lpstr>Loop Buffer</vt:lpstr>
      <vt:lpstr>Branch Prediction (1)</vt:lpstr>
      <vt:lpstr>Branch Prediction (2)</vt:lpstr>
      <vt:lpstr>Branch Prediction</vt:lpstr>
      <vt:lpstr>Dealing With  Branches</vt:lpstr>
      <vt:lpstr>Intel 80486 Pipelining (5 stage)</vt:lpstr>
      <vt:lpstr>80486 Instruction Pipeline Examples</vt:lpstr>
      <vt:lpstr>Pentium 4 Registers</vt:lpstr>
      <vt:lpstr>EFLAGS Register</vt:lpstr>
      <vt:lpstr>Control Registers</vt:lpstr>
      <vt:lpstr>Pentium Interrupt Processing</vt:lpstr>
      <vt:lpstr>PowerPC User Visible Registers</vt:lpstr>
      <vt:lpstr>PowerPC Register Formats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511</cp:revision>
  <dcterms:created xsi:type="dcterms:W3CDTF">2004-11-05T11:30:37Z</dcterms:created>
  <dcterms:modified xsi:type="dcterms:W3CDTF">2018-11-28T21:16:45Z</dcterms:modified>
</cp:coreProperties>
</file>