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7"/>
  </p:notesMasterIdLst>
  <p:handoutMasterIdLst>
    <p:handoutMasterId r:id="rId68"/>
  </p:handoutMasterIdLst>
  <p:sldIdLst>
    <p:sldId id="421" r:id="rId2"/>
    <p:sldId id="688" r:id="rId3"/>
    <p:sldId id="661" r:id="rId4"/>
    <p:sldId id="732" r:id="rId5"/>
    <p:sldId id="796" r:id="rId6"/>
    <p:sldId id="734" r:id="rId7"/>
    <p:sldId id="797" r:id="rId8"/>
    <p:sldId id="736" r:id="rId9"/>
    <p:sldId id="798" r:id="rId10"/>
    <p:sldId id="742" r:id="rId11"/>
    <p:sldId id="743" r:id="rId12"/>
    <p:sldId id="744" r:id="rId13"/>
    <p:sldId id="745" r:id="rId14"/>
    <p:sldId id="746" r:id="rId15"/>
    <p:sldId id="748" r:id="rId16"/>
    <p:sldId id="749" r:id="rId17"/>
    <p:sldId id="750" r:id="rId18"/>
    <p:sldId id="751" r:id="rId19"/>
    <p:sldId id="753" r:id="rId20"/>
    <p:sldId id="754" r:id="rId21"/>
    <p:sldId id="755" r:id="rId22"/>
    <p:sldId id="756" r:id="rId23"/>
    <p:sldId id="757" r:id="rId24"/>
    <p:sldId id="758" r:id="rId25"/>
    <p:sldId id="759" r:id="rId26"/>
    <p:sldId id="761" r:id="rId27"/>
    <p:sldId id="762" r:id="rId28"/>
    <p:sldId id="763" r:id="rId29"/>
    <p:sldId id="764" r:id="rId30"/>
    <p:sldId id="765" r:id="rId31"/>
    <p:sldId id="767" r:id="rId32"/>
    <p:sldId id="768" r:id="rId33"/>
    <p:sldId id="769" r:id="rId34"/>
    <p:sldId id="770" r:id="rId35"/>
    <p:sldId id="771" r:id="rId36"/>
    <p:sldId id="772" r:id="rId37"/>
    <p:sldId id="773" r:id="rId38"/>
    <p:sldId id="774" r:id="rId39"/>
    <p:sldId id="775" r:id="rId40"/>
    <p:sldId id="776" r:id="rId41"/>
    <p:sldId id="777" r:id="rId42"/>
    <p:sldId id="799" r:id="rId43"/>
    <p:sldId id="780" r:id="rId44"/>
    <p:sldId id="781" r:id="rId45"/>
    <p:sldId id="800" r:id="rId46"/>
    <p:sldId id="801" r:id="rId47"/>
    <p:sldId id="802" r:id="rId48"/>
    <p:sldId id="782" r:id="rId49"/>
    <p:sldId id="785" r:id="rId50"/>
    <p:sldId id="786" r:id="rId51"/>
    <p:sldId id="787" r:id="rId52"/>
    <p:sldId id="788" r:id="rId53"/>
    <p:sldId id="789" r:id="rId54"/>
    <p:sldId id="803" r:id="rId55"/>
    <p:sldId id="804" r:id="rId56"/>
    <p:sldId id="805" r:id="rId57"/>
    <p:sldId id="806" r:id="rId58"/>
    <p:sldId id="790" r:id="rId59"/>
    <p:sldId id="791" r:id="rId60"/>
    <p:sldId id="792" r:id="rId61"/>
    <p:sldId id="807" r:id="rId62"/>
    <p:sldId id="793" r:id="rId63"/>
    <p:sldId id="794" r:id="rId64"/>
    <p:sldId id="795" r:id="rId65"/>
    <p:sldId id="730" r:id="rId66"/>
  </p:sldIdLst>
  <p:sldSz cx="9144000" cy="6858000" type="letter"/>
  <p:notesSz cx="6642100" cy="9653588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2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zamettin AYDIN" initials="NA" lastIdx="1" clrIdx="0">
    <p:extLst>
      <p:ext uri="{19B8F6BF-5375-455C-9EA6-DF929625EA0E}">
        <p15:presenceInfo xmlns:p15="http://schemas.microsoft.com/office/powerpoint/2012/main" userId="333491fd8aa859d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FF99"/>
    <a:srgbClr val="CC0099"/>
    <a:srgbClr val="CC3300"/>
    <a:srgbClr val="FFCC00"/>
    <a:srgbClr val="00CCFF"/>
    <a:srgbClr val="00FF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788" autoAdjust="0"/>
  </p:normalViewPr>
  <p:slideViewPr>
    <p:cSldViewPr>
      <p:cViewPr varScale="1">
        <p:scale>
          <a:sx n="72" d="100"/>
          <a:sy n="72" d="100"/>
        </p:scale>
        <p:origin x="730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427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7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8.xml"/><Relationship Id="rId13" Type="http://schemas.openxmlformats.org/officeDocument/2006/relationships/slide" Target="slides/slide25.xml"/><Relationship Id="rId18" Type="http://schemas.openxmlformats.org/officeDocument/2006/relationships/slide" Target="slides/slide34.xml"/><Relationship Id="rId26" Type="http://schemas.openxmlformats.org/officeDocument/2006/relationships/slide" Target="slides/slide64.xml"/><Relationship Id="rId3" Type="http://schemas.openxmlformats.org/officeDocument/2006/relationships/slide" Target="slides/slide8.xml"/><Relationship Id="rId21" Type="http://schemas.openxmlformats.org/officeDocument/2006/relationships/slide" Target="slides/slide44.xml"/><Relationship Id="rId7" Type="http://schemas.openxmlformats.org/officeDocument/2006/relationships/slide" Target="slides/slide15.xml"/><Relationship Id="rId12" Type="http://schemas.openxmlformats.org/officeDocument/2006/relationships/slide" Target="slides/slide24.xml"/><Relationship Id="rId17" Type="http://schemas.openxmlformats.org/officeDocument/2006/relationships/slide" Target="slides/slide32.xml"/><Relationship Id="rId25" Type="http://schemas.openxmlformats.org/officeDocument/2006/relationships/slide" Target="slides/slide52.xml"/><Relationship Id="rId2" Type="http://schemas.openxmlformats.org/officeDocument/2006/relationships/slide" Target="slides/slide4.xml"/><Relationship Id="rId16" Type="http://schemas.openxmlformats.org/officeDocument/2006/relationships/slide" Target="slides/slide31.xml"/><Relationship Id="rId20" Type="http://schemas.openxmlformats.org/officeDocument/2006/relationships/slide" Target="slides/slide36.xml"/><Relationship Id="rId1" Type="http://schemas.openxmlformats.org/officeDocument/2006/relationships/slide" Target="slides/slide1.xml"/><Relationship Id="rId6" Type="http://schemas.openxmlformats.org/officeDocument/2006/relationships/slide" Target="slides/slide14.xml"/><Relationship Id="rId11" Type="http://schemas.openxmlformats.org/officeDocument/2006/relationships/slide" Target="slides/slide23.xml"/><Relationship Id="rId24" Type="http://schemas.openxmlformats.org/officeDocument/2006/relationships/slide" Target="slides/slide51.xml"/><Relationship Id="rId5" Type="http://schemas.openxmlformats.org/officeDocument/2006/relationships/slide" Target="slides/slide13.xml"/><Relationship Id="rId15" Type="http://schemas.openxmlformats.org/officeDocument/2006/relationships/slide" Target="slides/slide30.xml"/><Relationship Id="rId23" Type="http://schemas.openxmlformats.org/officeDocument/2006/relationships/slide" Target="slides/slide49.xml"/><Relationship Id="rId10" Type="http://schemas.openxmlformats.org/officeDocument/2006/relationships/slide" Target="slides/slide22.xml"/><Relationship Id="rId19" Type="http://schemas.openxmlformats.org/officeDocument/2006/relationships/slide" Target="slides/slide35.xml"/><Relationship Id="rId4" Type="http://schemas.openxmlformats.org/officeDocument/2006/relationships/slide" Target="slides/slide12.xml"/><Relationship Id="rId9" Type="http://schemas.openxmlformats.org/officeDocument/2006/relationships/slide" Target="slides/slide20.xml"/><Relationship Id="rId14" Type="http://schemas.openxmlformats.org/officeDocument/2006/relationships/slide" Target="slides/slide26.xml"/><Relationship Id="rId22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81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t" anchorCtr="0" compatLnSpc="1">
            <a:prstTxWarp prst="textNoShape">
              <a:avLst/>
            </a:prstTxWarp>
          </a:bodyPr>
          <a:lstStyle>
            <a:lvl1pPr algn="l" defTabSz="895350" eaLnBrk="1" hangingPunct="1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62375" y="0"/>
            <a:ext cx="28781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t" anchorCtr="0" compatLnSpc="1">
            <a:prstTxWarp prst="textNoShape">
              <a:avLst/>
            </a:prstTxWarp>
          </a:bodyPr>
          <a:lstStyle>
            <a:lvl1pPr algn="r" defTabSz="895350" eaLnBrk="1" hangingPunct="1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67813"/>
            <a:ext cx="2878138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b" anchorCtr="0" compatLnSpc="1">
            <a:prstTxWarp prst="textNoShape">
              <a:avLst/>
            </a:prstTxWarp>
          </a:bodyPr>
          <a:lstStyle>
            <a:lvl1pPr algn="l" defTabSz="895350" eaLnBrk="1" hangingPunct="1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Copyright 2000 N. AYDIN. All rights reserved.</a:t>
            </a:r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62375" y="9167813"/>
            <a:ext cx="2878138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b" anchorCtr="0" compatLnSpc="1">
            <a:prstTxWarp prst="textNoShape">
              <a:avLst/>
            </a:prstTxWarp>
          </a:bodyPr>
          <a:lstStyle>
            <a:lvl1pPr algn="r" defTabSz="895350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A9E6D6F-BBEB-47C5-9348-756CC02B4706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0664240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781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t" anchorCtr="0" compatLnSpc="1">
            <a:prstTxWarp prst="textNoShape">
              <a:avLst/>
            </a:prstTxWarp>
          </a:bodyPr>
          <a:lstStyle>
            <a:lvl1pPr algn="l" defTabSz="8953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62375" y="0"/>
            <a:ext cx="28781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t" anchorCtr="0" compatLnSpc="1">
            <a:prstTxWarp prst="textNoShape">
              <a:avLst/>
            </a:prstTxWarp>
          </a:bodyPr>
          <a:lstStyle>
            <a:lvl1pPr algn="r" defTabSz="8953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8050" y="723900"/>
            <a:ext cx="4826000" cy="3619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3575" y="4584700"/>
            <a:ext cx="5314950" cy="434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 smtClean="0"/>
              <a:t>Click to edit Master text styles</a:t>
            </a:r>
          </a:p>
          <a:p>
            <a:pPr lvl="1"/>
            <a:r>
              <a:rPr lang="tr-TR" noProof="0" smtClean="0"/>
              <a:t>Second level</a:t>
            </a:r>
          </a:p>
          <a:p>
            <a:pPr lvl="2"/>
            <a:r>
              <a:rPr lang="tr-TR" noProof="0" smtClean="0"/>
              <a:t>Third level</a:t>
            </a:r>
          </a:p>
          <a:p>
            <a:pPr lvl="3"/>
            <a:r>
              <a:rPr lang="tr-TR" noProof="0" smtClean="0"/>
              <a:t>Fourth level</a:t>
            </a:r>
          </a:p>
          <a:p>
            <a:pPr lvl="4"/>
            <a:r>
              <a:rPr lang="tr-TR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67813"/>
            <a:ext cx="2878138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b" anchorCtr="0" compatLnSpc="1">
            <a:prstTxWarp prst="textNoShape">
              <a:avLst/>
            </a:prstTxWarp>
          </a:bodyPr>
          <a:lstStyle>
            <a:lvl1pPr algn="l" defTabSz="8953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tr-TR"/>
              <a:t>Copyright 2000 N. AYDIN. All rights reserved.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62375" y="9167813"/>
            <a:ext cx="2878138" cy="48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38" tIns="44769" rIns="89538" bIns="44769" numCol="1" anchor="b" anchorCtr="0" compatLnSpc="1">
            <a:prstTxWarp prst="textNoShape">
              <a:avLst/>
            </a:prstTxWarp>
          </a:bodyPr>
          <a:lstStyle>
            <a:lvl1pPr algn="r" defTabSz="895350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0349A9B-B0C4-475A-B093-4422AE69793A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36181874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just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just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just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just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just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spcBef>
                <a:spcPct val="0"/>
              </a:spcBef>
            </a:pPr>
            <a:r>
              <a:rPr kumimoji="0" lang="tr-TR" altLang="tr-TR" smtClean="0">
                <a:latin typeface="Arial" panose="020B0604020202020204" pitchFamily="34" charset="0"/>
              </a:rPr>
              <a:t>Copyright 2000 N. AYDIN. All rights reserved.</a:t>
            </a:r>
          </a:p>
        </p:txBody>
      </p:sp>
      <p:sp>
        <p:nvSpPr>
          <p:cNvPr id="512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just" defTabSz="8953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just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just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just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just" defTabSz="89535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C8BB8E09-DF8D-43B9-B580-012157AE4575}" type="slidenum">
              <a:rPr kumimoji="0" lang="tr-TR" altLang="tr-TR" smtClean="0">
                <a:latin typeface="Arial" panose="020B0604020202020204" pitchFamily="34" charset="0"/>
              </a:rPr>
              <a:pPr algn="r">
                <a:spcBef>
                  <a:spcPct val="0"/>
                </a:spcBef>
              </a:pPr>
              <a:t>1</a:t>
            </a:fld>
            <a:endParaRPr kumimoji="0" lang="tr-TR" altLang="tr-TR" smtClean="0">
              <a:latin typeface="Arial" panose="020B0604020202020204" pitchFamily="34" charset="0"/>
            </a:endParaRPr>
          </a:p>
        </p:txBody>
      </p:sp>
      <p:sp>
        <p:nvSpPr>
          <p:cNvPr id="51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30250"/>
            <a:ext cx="4808538" cy="3606800"/>
          </a:xfrm>
          <a:ln/>
        </p:spPr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2650" y="4583113"/>
            <a:ext cx="4875213" cy="43449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69" tIns="45184" rIns="90369" bIns="45184"/>
          <a:lstStyle/>
          <a:p>
            <a:pPr eaLnBrk="1" hangingPunct="1"/>
            <a:endParaRPr lang="en-US" altLang="tr-TR" smtClean="0"/>
          </a:p>
        </p:txBody>
      </p:sp>
    </p:spTree>
    <p:extLst>
      <p:ext uri="{BB962C8B-B14F-4D97-AF65-F5344CB8AC3E}">
        <p14:creationId xmlns:p14="http://schemas.microsoft.com/office/powerpoint/2010/main" val="19421926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7D91DA-7BE4-443E-962D-BB2DFB1B908F}" type="slidenum">
              <a:rPr lang="en-US" altLang="tr-TR"/>
              <a:pPr/>
              <a:t>14</a:t>
            </a:fld>
            <a:endParaRPr lang="en-US" altLang="tr-TR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tr-TR"/>
          </a:p>
        </p:txBody>
      </p:sp>
    </p:spTree>
    <p:extLst>
      <p:ext uri="{BB962C8B-B14F-4D97-AF65-F5344CB8AC3E}">
        <p14:creationId xmlns:p14="http://schemas.microsoft.com/office/powerpoint/2010/main" val="41454463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5D23A5-3B4E-4B4F-832F-767B0D27E5F3}" type="slidenum">
              <a:rPr lang="en-US" altLang="tr-TR"/>
              <a:pPr/>
              <a:t>15</a:t>
            </a:fld>
            <a:endParaRPr lang="en-US" altLang="tr-TR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tr-TR"/>
          </a:p>
        </p:txBody>
      </p:sp>
    </p:spTree>
    <p:extLst>
      <p:ext uri="{BB962C8B-B14F-4D97-AF65-F5344CB8AC3E}">
        <p14:creationId xmlns:p14="http://schemas.microsoft.com/office/powerpoint/2010/main" val="22583654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9C265C-9101-47A6-8E1E-6BCA7FA9AFD6}" type="slidenum">
              <a:rPr lang="en-US" altLang="tr-TR"/>
              <a:pPr/>
              <a:t>16</a:t>
            </a:fld>
            <a:endParaRPr lang="en-US" altLang="tr-TR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02177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706B01-2E79-46A1-B7B9-A6585880289C}" type="slidenum">
              <a:rPr lang="en-US" altLang="tr-TR"/>
              <a:pPr/>
              <a:t>17</a:t>
            </a:fld>
            <a:endParaRPr lang="en-US" altLang="tr-TR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9263827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EF6910-1D69-4D08-8993-78C7D3115015}" type="slidenum">
              <a:rPr lang="en-US" altLang="tr-TR"/>
              <a:pPr/>
              <a:t>18</a:t>
            </a:fld>
            <a:endParaRPr lang="en-US" altLang="tr-TR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tr-TR"/>
          </a:p>
        </p:txBody>
      </p:sp>
    </p:spTree>
    <p:extLst>
      <p:ext uri="{BB962C8B-B14F-4D97-AF65-F5344CB8AC3E}">
        <p14:creationId xmlns:p14="http://schemas.microsoft.com/office/powerpoint/2010/main" val="25679483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8B5776-090F-4658-B984-70F68297286D}" type="slidenum">
              <a:rPr lang="en-US" altLang="tr-TR"/>
              <a:pPr/>
              <a:t>19</a:t>
            </a:fld>
            <a:endParaRPr lang="en-US" altLang="tr-TR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0864874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B541CF-C5FB-4F52-A5EF-D0EFD439D154}" type="slidenum">
              <a:rPr lang="en-US" altLang="tr-TR"/>
              <a:pPr/>
              <a:t>20</a:t>
            </a:fld>
            <a:endParaRPr lang="en-US" altLang="tr-TR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tr-TR"/>
          </a:p>
        </p:txBody>
      </p:sp>
    </p:spTree>
    <p:extLst>
      <p:ext uri="{BB962C8B-B14F-4D97-AF65-F5344CB8AC3E}">
        <p14:creationId xmlns:p14="http://schemas.microsoft.com/office/powerpoint/2010/main" val="8767222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4AB4C6-C7A9-4E86-B6EB-C463F40967A8}" type="slidenum">
              <a:rPr lang="en-US" altLang="tr-TR"/>
              <a:pPr/>
              <a:t>21</a:t>
            </a:fld>
            <a:endParaRPr lang="en-US" altLang="tr-TR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2100515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C0EBF1-55BB-4AF3-AA5D-1EC38B238615}" type="slidenum">
              <a:rPr lang="en-US" altLang="tr-TR"/>
              <a:pPr/>
              <a:t>22</a:t>
            </a:fld>
            <a:endParaRPr lang="en-US" altLang="tr-TR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tr-TR"/>
          </a:p>
        </p:txBody>
      </p:sp>
    </p:spTree>
    <p:extLst>
      <p:ext uri="{BB962C8B-B14F-4D97-AF65-F5344CB8AC3E}">
        <p14:creationId xmlns:p14="http://schemas.microsoft.com/office/powerpoint/2010/main" val="2988184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E3B57F-28E4-4CC0-9301-94EC9C55F2A3}" type="slidenum">
              <a:rPr lang="en-US" altLang="tr-TR"/>
              <a:pPr/>
              <a:t>23</a:t>
            </a:fld>
            <a:endParaRPr lang="en-US" altLang="tr-TR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tr-TR"/>
          </a:p>
        </p:txBody>
      </p:sp>
    </p:spTree>
    <p:extLst>
      <p:ext uri="{BB962C8B-B14F-4D97-AF65-F5344CB8AC3E}">
        <p14:creationId xmlns:p14="http://schemas.microsoft.com/office/powerpoint/2010/main" val="1027629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Copyright 2000 N. AYDIN. All rights reserved.</a:t>
            </a: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0349A9B-B0C4-475A-B093-4422AE69793A}" type="slidenum">
              <a:rPr lang="tr-TR" altLang="tr-TR" smtClean="0"/>
              <a:pPr>
                <a:defRPr/>
              </a:pPr>
              <a:t>3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0933301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B86B1C-04F4-4334-9BE8-31DF52A433FF}" type="slidenum">
              <a:rPr lang="en-US" altLang="tr-TR"/>
              <a:pPr/>
              <a:t>24</a:t>
            </a:fld>
            <a:endParaRPr lang="en-US" altLang="tr-TR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tr-TR"/>
          </a:p>
        </p:txBody>
      </p:sp>
    </p:spTree>
    <p:extLst>
      <p:ext uri="{BB962C8B-B14F-4D97-AF65-F5344CB8AC3E}">
        <p14:creationId xmlns:p14="http://schemas.microsoft.com/office/powerpoint/2010/main" val="28360256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F3E8B4-36BD-49D3-AC6F-00FEE1684B7C}" type="slidenum">
              <a:rPr lang="en-US" altLang="tr-TR"/>
              <a:pPr/>
              <a:t>25</a:t>
            </a:fld>
            <a:endParaRPr lang="en-US" altLang="tr-TR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tr-TR"/>
          </a:p>
        </p:txBody>
      </p:sp>
    </p:spTree>
    <p:extLst>
      <p:ext uri="{BB962C8B-B14F-4D97-AF65-F5344CB8AC3E}">
        <p14:creationId xmlns:p14="http://schemas.microsoft.com/office/powerpoint/2010/main" val="8092164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C94A4C-3C91-4740-8F5B-1B79C18E905E}" type="slidenum">
              <a:rPr lang="en-US" altLang="tr-TR"/>
              <a:pPr/>
              <a:t>26</a:t>
            </a:fld>
            <a:endParaRPr lang="en-US" altLang="tr-TR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tr-TR"/>
          </a:p>
        </p:txBody>
      </p:sp>
    </p:spTree>
    <p:extLst>
      <p:ext uri="{BB962C8B-B14F-4D97-AF65-F5344CB8AC3E}">
        <p14:creationId xmlns:p14="http://schemas.microsoft.com/office/powerpoint/2010/main" val="20998657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72F4B2-F3AA-4486-8F33-45A55EF4710C}" type="slidenum">
              <a:rPr lang="en-US" altLang="tr-TR"/>
              <a:pPr/>
              <a:t>27</a:t>
            </a:fld>
            <a:endParaRPr lang="en-US" altLang="tr-TR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tr-TR"/>
          </a:p>
        </p:txBody>
      </p:sp>
    </p:spTree>
    <p:extLst>
      <p:ext uri="{BB962C8B-B14F-4D97-AF65-F5344CB8AC3E}">
        <p14:creationId xmlns:p14="http://schemas.microsoft.com/office/powerpoint/2010/main" val="20040543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0977DA-B393-4B8A-A09E-EAABF5505414}" type="slidenum">
              <a:rPr lang="en-US" altLang="tr-TR"/>
              <a:pPr/>
              <a:t>28</a:t>
            </a:fld>
            <a:endParaRPr lang="en-US" altLang="tr-TR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0964399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C6BDFA-9FFB-4F19-ADCA-9E69A90D58D0}" type="slidenum">
              <a:rPr lang="en-US" altLang="tr-TR"/>
              <a:pPr/>
              <a:t>29</a:t>
            </a:fld>
            <a:endParaRPr lang="en-US" altLang="tr-TR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2923398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D38324-6BCA-436B-AF43-4000C2342D35}" type="slidenum">
              <a:rPr lang="en-US" altLang="tr-TR"/>
              <a:pPr/>
              <a:t>30</a:t>
            </a:fld>
            <a:endParaRPr lang="en-US" altLang="tr-TR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tr-TR"/>
          </a:p>
        </p:txBody>
      </p:sp>
    </p:spTree>
    <p:extLst>
      <p:ext uri="{BB962C8B-B14F-4D97-AF65-F5344CB8AC3E}">
        <p14:creationId xmlns:p14="http://schemas.microsoft.com/office/powerpoint/2010/main" val="17331971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2E94F0-3444-4786-AB12-0553E91F0737}" type="slidenum">
              <a:rPr lang="en-US" altLang="tr-TR"/>
              <a:pPr/>
              <a:t>31</a:t>
            </a:fld>
            <a:endParaRPr lang="en-US" altLang="tr-TR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tr-TR"/>
          </a:p>
        </p:txBody>
      </p:sp>
    </p:spTree>
    <p:extLst>
      <p:ext uri="{BB962C8B-B14F-4D97-AF65-F5344CB8AC3E}">
        <p14:creationId xmlns:p14="http://schemas.microsoft.com/office/powerpoint/2010/main" val="6121143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51229F-D05E-43D6-89A8-AEF4EC6F538D}" type="slidenum">
              <a:rPr lang="en-US" altLang="tr-TR"/>
              <a:pPr/>
              <a:t>32</a:t>
            </a:fld>
            <a:endParaRPr lang="en-US" altLang="tr-TR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tr-TR"/>
          </a:p>
        </p:txBody>
      </p:sp>
    </p:spTree>
    <p:extLst>
      <p:ext uri="{BB962C8B-B14F-4D97-AF65-F5344CB8AC3E}">
        <p14:creationId xmlns:p14="http://schemas.microsoft.com/office/powerpoint/2010/main" val="39348058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F9244C-4C44-4BD2-B978-0F0F3513D2B6}" type="slidenum">
              <a:rPr lang="en-US" altLang="tr-TR"/>
              <a:pPr/>
              <a:t>33</a:t>
            </a:fld>
            <a:endParaRPr lang="en-US" altLang="tr-TR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805616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0B0945-C668-4863-BAF5-22EF552C59B0}" type="slidenum">
              <a:rPr lang="en-US" altLang="tr-TR"/>
              <a:pPr/>
              <a:t>4</a:t>
            </a:fld>
            <a:endParaRPr lang="en-US" altLang="tr-TR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tr-TR"/>
          </a:p>
        </p:txBody>
      </p:sp>
    </p:spTree>
    <p:extLst>
      <p:ext uri="{BB962C8B-B14F-4D97-AF65-F5344CB8AC3E}">
        <p14:creationId xmlns:p14="http://schemas.microsoft.com/office/powerpoint/2010/main" val="21914279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9C4026-E9F0-4FB0-AF23-2D7216BC0C4D}" type="slidenum">
              <a:rPr lang="en-US" altLang="tr-TR"/>
              <a:pPr/>
              <a:t>34</a:t>
            </a:fld>
            <a:endParaRPr lang="en-US" altLang="tr-TR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tr-TR"/>
          </a:p>
        </p:txBody>
      </p:sp>
    </p:spTree>
    <p:extLst>
      <p:ext uri="{BB962C8B-B14F-4D97-AF65-F5344CB8AC3E}">
        <p14:creationId xmlns:p14="http://schemas.microsoft.com/office/powerpoint/2010/main" val="39012541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326030-C7DB-400C-9A8F-A70F897CAAF7}" type="slidenum">
              <a:rPr lang="en-US" altLang="tr-TR"/>
              <a:pPr/>
              <a:t>35</a:t>
            </a:fld>
            <a:endParaRPr lang="en-US" altLang="tr-TR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tr-TR"/>
          </a:p>
        </p:txBody>
      </p:sp>
    </p:spTree>
    <p:extLst>
      <p:ext uri="{BB962C8B-B14F-4D97-AF65-F5344CB8AC3E}">
        <p14:creationId xmlns:p14="http://schemas.microsoft.com/office/powerpoint/2010/main" val="315703272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F16CEF-2D75-44F8-8FD7-AEE1747704FC}" type="slidenum">
              <a:rPr lang="en-US" altLang="tr-TR"/>
              <a:pPr/>
              <a:t>36</a:t>
            </a:fld>
            <a:endParaRPr lang="en-US" altLang="tr-TR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tr-TR"/>
          </a:p>
        </p:txBody>
      </p:sp>
    </p:spTree>
    <p:extLst>
      <p:ext uri="{BB962C8B-B14F-4D97-AF65-F5344CB8AC3E}">
        <p14:creationId xmlns:p14="http://schemas.microsoft.com/office/powerpoint/2010/main" val="14399341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EA3782-32B1-41A0-A0DF-B5DEC0D75BB8}" type="slidenum">
              <a:rPr lang="en-US" altLang="tr-TR"/>
              <a:pPr/>
              <a:t>37</a:t>
            </a:fld>
            <a:endParaRPr lang="en-US" altLang="tr-TR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49728443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5AD1A4-CEFC-4A5E-BEAE-E3519D3F5413}" type="slidenum">
              <a:rPr lang="en-US" altLang="tr-TR"/>
              <a:pPr/>
              <a:t>38</a:t>
            </a:fld>
            <a:endParaRPr lang="en-US" altLang="tr-TR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9740625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4C8254-D85E-41E6-A432-7B1986AE75F8}" type="slidenum">
              <a:rPr lang="en-US" altLang="tr-TR"/>
              <a:pPr/>
              <a:t>39</a:t>
            </a:fld>
            <a:endParaRPr lang="en-US" altLang="tr-TR"/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7612590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5D7DE2-6C0F-490D-AA13-1B84B79989C4}" type="slidenum">
              <a:rPr lang="en-US" altLang="tr-TR"/>
              <a:pPr/>
              <a:t>41</a:t>
            </a:fld>
            <a:endParaRPr lang="en-US" altLang="tr-TR"/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84909342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CDEE46-7DD9-4340-B6D0-6B7152D582D7}" type="slidenum">
              <a:rPr lang="en-US" altLang="tr-TR"/>
              <a:pPr/>
              <a:t>43</a:t>
            </a:fld>
            <a:endParaRPr lang="en-US" altLang="tr-TR"/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47199782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9A81BD-82DF-4DB8-94F8-7F5A706E5BB5}" type="slidenum">
              <a:rPr lang="en-US" altLang="tr-TR"/>
              <a:pPr/>
              <a:t>44</a:t>
            </a:fld>
            <a:endParaRPr lang="en-US" altLang="tr-TR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tr-TR"/>
          </a:p>
        </p:txBody>
      </p:sp>
    </p:spTree>
    <p:extLst>
      <p:ext uri="{BB962C8B-B14F-4D97-AF65-F5344CB8AC3E}">
        <p14:creationId xmlns:p14="http://schemas.microsoft.com/office/powerpoint/2010/main" val="152187992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6AD365-6673-4A3B-AA34-5FC2C8014551}" type="slidenum">
              <a:rPr lang="en-US" altLang="tr-TR"/>
              <a:pPr/>
              <a:t>48</a:t>
            </a:fld>
            <a:endParaRPr lang="en-US" altLang="tr-TR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tr-TR"/>
          </a:p>
        </p:txBody>
      </p:sp>
    </p:spTree>
    <p:extLst>
      <p:ext uri="{BB962C8B-B14F-4D97-AF65-F5344CB8AC3E}">
        <p14:creationId xmlns:p14="http://schemas.microsoft.com/office/powerpoint/2010/main" val="3325186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59397F-005E-4529-8166-AA73B858439B}" type="slidenum">
              <a:rPr lang="en-US" altLang="tr-TR"/>
              <a:pPr/>
              <a:t>6</a:t>
            </a:fld>
            <a:endParaRPr lang="en-US" altLang="tr-TR"/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67502416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B57F93-52F3-4C7C-ACBE-B67A6E53E905}" type="slidenum">
              <a:rPr lang="en-US" altLang="tr-TR"/>
              <a:pPr/>
              <a:t>49</a:t>
            </a:fld>
            <a:endParaRPr lang="en-US" altLang="tr-TR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tr-TR"/>
          </a:p>
        </p:txBody>
      </p:sp>
    </p:spTree>
    <p:extLst>
      <p:ext uri="{BB962C8B-B14F-4D97-AF65-F5344CB8AC3E}">
        <p14:creationId xmlns:p14="http://schemas.microsoft.com/office/powerpoint/2010/main" val="365573508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CB0AC0-7AEE-40C7-AED1-5581AF0162FB}" type="slidenum">
              <a:rPr lang="en-US" altLang="tr-TR"/>
              <a:pPr/>
              <a:t>50</a:t>
            </a:fld>
            <a:endParaRPr lang="en-US" altLang="tr-TR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9298133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4CF050-9425-4C9A-8506-20017A7D1B41}" type="slidenum">
              <a:rPr lang="en-US" altLang="tr-TR"/>
              <a:pPr/>
              <a:t>51</a:t>
            </a:fld>
            <a:endParaRPr lang="en-US" altLang="tr-TR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tr-TR"/>
          </a:p>
        </p:txBody>
      </p:sp>
    </p:spTree>
    <p:extLst>
      <p:ext uri="{BB962C8B-B14F-4D97-AF65-F5344CB8AC3E}">
        <p14:creationId xmlns:p14="http://schemas.microsoft.com/office/powerpoint/2010/main" val="69289099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2E306E-09A8-4729-973E-9010CDCD3BFD}" type="slidenum">
              <a:rPr lang="en-US" altLang="tr-TR"/>
              <a:pPr/>
              <a:t>52</a:t>
            </a:fld>
            <a:endParaRPr lang="en-US" altLang="tr-TR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tr-TR"/>
          </a:p>
        </p:txBody>
      </p:sp>
    </p:spTree>
    <p:extLst>
      <p:ext uri="{BB962C8B-B14F-4D97-AF65-F5344CB8AC3E}">
        <p14:creationId xmlns:p14="http://schemas.microsoft.com/office/powerpoint/2010/main" val="71299683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1FF0FD-23A4-4FCC-B97F-7727704F487D}" type="slidenum">
              <a:rPr lang="en-US" altLang="tr-TR"/>
              <a:pPr/>
              <a:t>53</a:t>
            </a:fld>
            <a:endParaRPr lang="en-US" altLang="tr-TR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tr-TR"/>
          </a:p>
        </p:txBody>
      </p:sp>
    </p:spTree>
    <p:extLst>
      <p:ext uri="{BB962C8B-B14F-4D97-AF65-F5344CB8AC3E}">
        <p14:creationId xmlns:p14="http://schemas.microsoft.com/office/powerpoint/2010/main" val="192399028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524B57-5D48-4DFF-9A3E-1ACA38627B4A}" type="slidenum">
              <a:rPr lang="en-US" altLang="tr-TR"/>
              <a:pPr/>
              <a:t>58</a:t>
            </a:fld>
            <a:endParaRPr lang="en-US" altLang="tr-TR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42862958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7DD4A8-CDF6-43A7-9D99-8545729DC046}" type="slidenum">
              <a:rPr lang="en-US" altLang="tr-TR"/>
              <a:pPr/>
              <a:t>59</a:t>
            </a:fld>
            <a:endParaRPr lang="en-US" altLang="tr-TR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53362882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C2F333-A6C2-4D07-9A84-4C48C2A48208}" type="slidenum">
              <a:rPr lang="en-US" altLang="tr-TR"/>
              <a:pPr/>
              <a:t>60</a:t>
            </a:fld>
            <a:endParaRPr lang="en-US" altLang="tr-TR"/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24556256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DE8444-C6A8-46F3-8C11-188E06EFBA2B}" type="slidenum">
              <a:rPr lang="en-US" altLang="tr-TR"/>
              <a:pPr/>
              <a:t>62</a:t>
            </a:fld>
            <a:endParaRPr lang="en-US" altLang="tr-TR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02565435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36F132-0A71-4F44-AFA6-7007B9BF2338}" type="slidenum">
              <a:rPr lang="en-US" altLang="tr-TR"/>
              <a:pPr/>
              <a:t>63</a:t>
            </a:fld>
            <a:endParaRPr lang="en-US" altLang="tr-TR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307912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8428FA-9CB7-4E42-986A-A541291D1F32}" type="slidenum">
              <a:rPr lang="en-US" altLang="tr-TR"/>
              <a:pPr/>
              <a:t>8</a:t>
            </a:fld>
            <a:endParaRPr lang="en-US" altLang="tr-TR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tr-TR"/>
          </a:p>
        </p:txBody>
      </p:sp>
    </p:spTree>
    <p:extLst>
      <p:ext uri="{BB962C8B-B14F-4D97-AF65-F5344CB8AC3E}">
        <p14:creationId xmlns:p14="http://schemas.microsoft.com/office/powerpoint/2010/main" val="88282309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CBEDA3-5655-416B-AC77-F13D092FF9A1}" type="slidenum">
              <a:rPr lang="en-US" altLang="tr-TR"/>
              <a:pPr/>
              <a:t>64</a:t>
            </a:fld>
            <a:endParaRPr lang="en-US" altLang="tr-TR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tr-TR"/>
          </a:p>
        </p:txBody>
      </p:sp>
    </p:spTree>
    <p:extLst>
      <p:ext uri="{BB962C8B-B14F-4D97-AF65-F5344CB8AC3E}">
        <p14:creationId xmlns:p14="http://schemas.microsoft.com/office/powerpoint/2010/main" val="2204917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85B057-A44D-4F26-A972-BC9B60C34236}" type="slidenum">
              <a:rPr lang="en-US" altLang="tr-TR"/>
              <a:pPr/>
              <a:t>10</a:t>
            </a:fld>
            <a:endParaRPr lang="en-US" altLang="tr-TR"/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8847061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AF8CEE-A93B-4946-9F8B-5DCAC5738FE4}" type="slidenum">
              <a:rPr lang="en-US" altLang="tr-TR"/>
              <a:pPr/>
              <a:t>11</a:t>
            </a:fld>
            <a:endParaRPr lang="en-US" altLang="tr-TR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008756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0939F2-7BA1-447D-8D01-E701D576E456}" type="slidenum">
              <a:rPr lang="en-US" altLang="tr-TR"/>
              <a:pPr/>
              <a:t>12</a:t>
            </a:fld>
            <a:endParaRPr lang="en-US" altLang="tr-TR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tr-TR"/>
          </a:p>
        </p:txBody>
      </p:sp>
    </p:spTree>
    <p:extLst>
      <p:ext uri="{BB962C8B-B14F-4D97-AF65-F5344CB8AC3E}">
        <p14:creationId xmlns:p14="http://schemas.microsoft.com/office/powerpoint/2010/main" val="16752874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735121-20E9-41D7-9630-95B32C17AD2B}" type="slidenum">
              <a:rPr lang="en-US" altLang="tr-TR"/>
              <a:pPr/>
              <a:t>13</a:t>
            </a:fld>
            <a:endParaRPr lang="en-US" altLang="tr-TR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tr-TR"/>
          </a:p>
        </p:txBody>
      </p:sp>
    </p:spTree>
    <p:extLst>
      <p:ext uri="{BB962C8B-B14F-4D97-AF65-F5344CB8AC3E}">
        <p14:creationId xmlns:p14="http://schemas.microsoft.com/office/powerpoint/2010/main" val="236389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3F712-6949-478B-8BF0-AA1B88D46BB4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96245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9F1CA-75C4-471C-A93B-800DB01671C6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869835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039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039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51FD4-1A30-4EC0-9F75-A89DBE63DFD3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622871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52400"/>
            <a:ext cx="82042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66800"/>
            <a:ext cx="4013200" cy="563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22800" y="1066800"/>
            <a:ext cx="4013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22800" y="3962400"/>
            <a:ext cx="4013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022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540" y="1124744"/>
            <a:ext cx="8316924" cy="539988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D137E-56EE-456D-B6B4-F356D0387FC4}" type="slidenum">
              <a:rPr lang="en-US" altLang="tr-TR" smtClean="0"/>
              <a:pPr>
                <a:defRPr/>
              </a:pPr>
              <a:t>‹#›</a:t>
            </a:fld>
            <a:endParaRPr lang="en-US" altLang="tr-TR" dirty="0"/>
          </a:p>
        </p:txBody>
      </p:sp>
    </p:spTree>
    <p:extLst>
      <p:ext uri="{BB962C8B-B14F-4D97-AF65-F5344CB8AC3E}">
        <p14:creationId xmlns:p14="http://schemas.microsoft.com/office/powerpoint/2010/main" val="2754091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3E450-0090-4694-9411-FC2407E13A55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329991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125538"/>
            <a:ext cx="4064000" cy="497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688" y="1125538"/>
            <a:ext cx="4064000" cy="497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6777F-53F1-4DB6-ABEC-4413D908CF67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770971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C7B8A-DA9B-47A3-9A1A-61C9DFAB3648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65869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63F0E-31A0-43DE-9075-E2F7ED039B9C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797275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66004-6FB2-405E-BF5C-0DF9DF8DD9A4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047782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0183A-6BA7-4B85-87B0-73B0DFAE7FAC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402907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AF3CB-24C1-4F9E-9B0C-37856CA8B0FA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45223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7544" y="1124744"/>
            <a:ext cx="8280920" cy="5399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 smtClean="0"/>
              <a:t>Click to edit Master text styles</a:t>
            </a:r>
          </a:p>
          <a:p>
            <a:pPr lvl="1"/>
            <a:r>
              <a:rPr lang="en-US" altLang="tr-TR" smtClean="0"/>
              <a:t>Second level</a:t>
            </a:r>
          </a:p>
          <a:p>
            <a:pPr lvl="2"/>
            <a:r>
              <a:rPr lang="en-US" altLang="tr-TR" smtClean="0"/>
              <a:t>Third level</a:t>
            </a:r>
          </a:p>
          <a:p>
            <a:pPr lvl="3"/>
            <a:r>
              <a:rPr lang="en-US" altLang="tr-TR" smtClean="0"/>
              <a:t>Fourth level</a:t>
            </a:r>
          </a:p>
          <a:p>
            <a:pPr lvl="4"/>
            <a:r>
              <a:rPr lang="en-US" altLang="tr-TR" smtClean="0"/>
              <a:t>Fifth level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24625"/>
            <a:ext cx="1905000" cy="3333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348B819-1313-4FD1-A7D8-37B70B61DE1F}" type="slidenum">
              <a:rPr lang="en-US" altLang="tr-TR"/>
              <a:pPr>
                <a:defRPr/>
              </a:pPr>
              <a:t>‹#›</a:t>
            </a:fld>
            <a:endParaRPr lang="en-US" altLang="tr-TR" dirty="0"/>
          </a:p>
        </p:txBody>
      </p:sp>
      <p:sp>
        <p:nvSpPr>
          <p:cNvPr id="1028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rgbClr val="FF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aydin@yildiz.edu.t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nizamettinaydin@gmail.com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tr-TR" dirty="0" smtClean="0"/>
              <a:t>Computer Architecture</a:t>
            </a:r>
          </a:p>
        </p:txBody>
      </p:sp>
      <p:sp>
        <p:nvSpPr>
          <p:cNvPr id="4099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tr-TR" altLang="tr-TR" smtClean="0"/>
          </a:p>
          <a:p>
            <a:pPr algn="ctr" eaLnBrk="1" hangingPunct="1">
              <a:buFontTx/>
              <a:buNone/>
            </a:pPr>
            <a:r>
              <a:rPr lang="tr-TR" altLang="tr-TR" smtClean="0"/>
              <a:t>Prof. </a:t>
            </a:r>
            <a:r>
              <a:rPr lang="en-US" altLang="tr-TR" smtClean="0"/>
              <a:t>Dr. </a:t>
            </a:r>
            <a:r>
              <a:rPr lang="tr-TR" altLang="tr-TR" smtClean="0"/>
              <a:t>Nizamettin AYDIN</a:t>
            </a:r>
          </a:p>
          <a:p>
            <a:pPr algn="ctr" eaLnBrk="1" hangingPunct="1">
              <a:buFontTx/>
              <a:buNone/>
            </a:pPr>
            <a:endParaRPr lang="en-US" altLang="tr-TR" smtClean="0"/>
          </a:p>
          <a:p>
            <a:pPr algn="ctr">
              <a:buFontTx/>
              <a:buNone/>
            </a:pPr>
            <a:r>
              <a:rPr lang="tr-TR" altLang="tr-TR" smtClean="0">
                <a:cs typeface="Times New Roman" panose="02020603050405020304" pitchFamily="18" charset="0"/>
                <a:hlinkClick r:id="rId3"/>
              </a:rPr>
              <a:t>naydin</a:t>
            </a:r>
            <a:r>
              <a:rPr lang="en-US" altLang="tr-TR" smtClean="0">
                <a:cs typeface="Times New Roman" panose="02020603050405020304" pitchFamily="18" charset="0"/>
                <a:hlinkClick r:id="rId3"/>
              </a:rPr>
              <a:t>@</a:t>
            </a:r>
            <a:r>
              <a:rPr lang="en-GB" altLang="tr-TR" smtClean="0">
                <a:cs typeface="Times New Roman" panose="02020603050405020304" pitchFamily="18" charset="0"/>
                <a:hlinkClick r:id="rId3"/>
              </a:rPr>
              <a:t>yildiz</a:t>
            </a:r>
            <a:r>
              <a:rPr lang="tr-TR" altLang="tr-TR" smtClean="0">
                <a:cs typeface="Times New Roman" panose="02020603050405020304" pitchFamily="18" charset="0"/>
                <a:hlinkClick r:id="rId3"/>
              </a:rPr>
              <a:t>.edu.tr</a:t>
            </a:r>
            <a:endParaRPr lang="tr-TR" altLang="tr-TR" smtClean="0">
              <a:cs typeface="Times New Roman" panose="02020603050405020304" pitchFamily="18" charset="0"/>
            </a:endParaRPr>
          </a:p>
          <a:p>
            <a:pPr algn="ctr">
              <a:buFontTx/>
              <a:buNone/>
            </a:pPr>
            <a:r>
              <a:rPr lang="tr-TR" altLang="tr-TR" smtClean="0">
                <a:cs typeface="Times New Roman" panose="02020603050405020304" pitchFamily="18" charset="0"/>
                <a:hlinkClick r:id="rId4"/>
              </a:rPr>
              <a:t>nizamettinaydin@gmail.com</a:t>
            </a:r>
            <a:endParaRPr lang="tr-TR" altLang="tr-TR" smtClean="0">
              <a:cs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endParaRPr lang="en-US" altLang="tr-TR" smtClean="0">
              <a:solidFill>
                <a:srgbClr val="0000FF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r>
              <a:rPr lang="tr-TR" altLang="tr-TR" smtClean="0">
                <a:solidFill>
                  <a:srgbClr val="0000FF"/>
                </a:solidFill>
                <a:cs typeface="Times New Roman" panose="02020603050405020304" pitchFamily="18" charset="0"/>
              </a:rPr>
              <a:t>http://</a:t>
            </a:r>
            <a:r>
              <a:rPr lang="en-GB" altLang="tr-TR" smtClean="0">
                <a:solidFill>
                  <a:srgbClr val="0000FF"/>
                </a:solidFill>
                <a:cs typeface="Times New Roman" panose="02020603050405020304" pitchFamily="18" charset="0"/>
              </a:rPr>
              <a:t>www.yildiz</a:t>
            </a:r>
            <a:r>
              <a:rPr lang="tr-TR" altLang="tr-TR" smtClean="0">
                <a:solidFill>
                  <a:srgbClr val="0000FF"/>
                </a:solidFill>
                <a:cs typeface="Times New Roman" panose="02020603050405020304" pitchFamily="18" charset="0"/>
              </a:rPr>
              <a:t>.edu.tr/~naydin</a:t>
            </a:r>
            <a:endParaRPr lang="en-US" altLang="tr-TR" smtClean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6D419C-D3F8-421F-893F-574FABEF0127}" type="slidenum">
              <a:rPr lang="en-US" altLang="tr-TR" smtClean="0"/>
              <a:pPr>
                <a:defRPr/>
              </a:pPr>
              <a:t>1</a:t>
            </a:fld>
            <a:endParaRPr lang="en-US" alt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052735"/>
            <a:ext cx="8367464" cy="547188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E4F5FF"/>
                </a:solidFill>
              </a14:hiddenFill>
            </a:ext>
          </a:extLst>
        </p:spPr>
        <p:txBody>
          <a:bodyPr>
            <a:normAutofit lnSpcReduction="10000"/>
          </a:bodyPr>
          <a:lstStyle/>
          <a:p>
            <a:r>
              <a:rPr lang="en-US" altLang="tr-TR" dirty="0">
                <a:latin typeface="Arial" panose="020B0604020202020204" pitchFamily="34" charset="0"/>
              </a:rPr>
              <a:t>I/O can be controlled in four general ways.</a:t>
            </a:r>
          </a:p>
          <a:p>
            <a:pPr lvl="1"/>
            <a:r>
              <a:rPr lang="en-US" altLang="tr-TR" dirty="0">
                <a:latin typeface="Arial" panose="020B0604020202020204" pitchFamily="34" charset="0"/>
              </a:rPr>
              <a:t>Programmed I/O: </a:t>
            </a:r>
          </a:p>
          <a:p>
            <a:pPr lvl="2"/>
            <a:r>
              <a:rPr lang="en-US" altLang="tr-TR" dirty="0">
                <a:latin typeface="Arial" panose="020B0604020202020204" pitchFamily="34" charset="0"/>
              </a:rPr>
              <a:t>Reserves a register for each I/O device.  </a:t>
            </a:r>
          </a:p>
          <a:p>
            <a:pPr lvl="2"/>
            <a:r>
              <a:rPr lang="en-US" altLang="tr-TR" dirty="0">
                <a:latin typeface="Arial" panose="020B0604020202020204" pitchFamily="34" charset="0"/>
              </a:rPr>
              <a:t>Each register is continually polled to detect data arrival.</a:t>
            </a:r>
          </a:p>
          <a:p>
            <a:pPr lvl="1"/>
            <a:r>
              <a:rPr lang="en-US" altLang="tr-TR" dirty="0">
                <a:latin typeface="Arial" panose="020B0604020202020204" pitchFamily="34" charset="0"/>
              </a:rPr>
              <a:t>Interrupt-Driven I/O: </a:t>
            </a:r>
          </a:p>
          <a:p>
            <a:pPr lvl="2"/>
            <a:r>
              <a:rPr lang="en-US" altLang="tr-TR" dirty="0">
                <a:latin typeface="Arial" panose="020B0604020202020204" pitchFamily="34" charset="0"/>
              </a:rPr>
              <a:t>allows the CPU to do other things until I/O is requested.</a:t>
            </a:r>
          </a:p>
          <a:p>
            <a:pPr lvl="1"/>
            <a:r>
              <a:rPr lang="en-US" altLang="tr-TR" dirty="0">
                <a:latin typeface="Arial" panose="020B0604020202020204" pitchFamily="34" charset="0"/>
              </a:rPr>
              <a:t>Direct Memory Access (DMA):</a:t>
            </a:r>
          </a:p>
          <a:p>
            <a:pPr lvl="2"/>
            <a:r>
              <a:rPr lang="en-US" altLang="tr-TR" dirty="0">
                <a:latin typeface="Arial" panose="020B0604020202020204" pitchFamily="34" charset="0"/>
              </a:rPr>
              <a:t>offloads I/O processing to a special-purpose chip that takes care of the details.</a:t>
            </a:r>
          </a:p>
          <a:p>
            <a:pPr lvl="1"/>
            <a:r>
              <a:rPr lang="en-US" altLang="tr-TR" dirty="0">
                <a:latin typeface="Arial" panose="020B0604020202020204" pitchFamily="34" charset="0"/>
              </a:rPr>
              <a:t>Channel I/O: </a:t>
            </a:r>
          </a:p>
          <a:p>
            <a:pPr lvl="2"/>
            <a:r>
              <a:rPr lang="en-US" altLang="tr-TR" dirty="0">
                <a:latin typeface="Arial" panose="020B0604020202020204" pitchFamily="34" charset="0"/>
              </a:rPr>
              <a:t>uses dedicated I/O processors.</a:t>
            </a:r>
          </a:p>
        </p:txBody>
      </p:sp>
      <p:sp>
        <p:nvSpPr>
          <p:cNvPr id="1863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dirty="0"/>
              <a:t>I/O Architectures</a:t>
            </a:r>
            <a:endParaRPr lang="tr-TR" altLang="tr-T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DD137E-56EE-456D-B6B4-F356D0387FC4}" type="slidenum">
              <a:rPr lang="en-US" altLang="tr-TR" smtClean="0"/>
              <a:pPr>
                <a:defRPr/>
              </a:pPr>
              <a:t>10</a:t>
            </a:fld>
            <a:endParaRPr lang="en-US" altLang="tr-TR" dirty="0"/>
          </a:p>
        </p:txBody>
      </p:sp>
    </p:spTree>
    <p:extLst>
      <p:ext uri="{BB962C8B-B14F-4D97-AF65-F5344CB8AC3E}">
        <p14:creationId xmlns:p14="http://schemas.microsoft.com/office/powerpoint/2010/main" val="270473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6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6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6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6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6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6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863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863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863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863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tr-TR" sz="3200" dirty="0"/>
              <a:t>Three Techniques for </a:t>
            </a:r>
            <a:r>
              <a:rPr lang="en-GB" altLang="tr-TR" sz="3200" dirty="0" smtClean="0"/>
              <a:t>Input </a:t>
            </a:r>
            <a:r>
              <a:rPr lang="en-GB" altLang="tr-TR" sz="3200" dirty="0"/>
              <a:t>of a Block of Data</a:t>
            </a:r>
          </a:p>
        </p:txBody>
      </p:sp>
      <p:pic>
        <p:nvPicPr>
          <p:cNvPr id="1484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52"/>
          <a:stretch>
            <a:fillRect/>
          </a:stretch>
        </p:blipFill>
        <p:spPr bwMode="auto">
          <a:xfrm>
            <a:off x="533400" y="1124744"/>
            <a:ext cx="8077200" cy="5399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DD137E-56EE-456D-B6B4-F356D0387FC4}" type="slidenum">
              <a:rPr lang="en-US" altLang="tr-TR" smtClean="0"/>
              <a:pPr>
                <a:defRPr/>
              </a:pPr>
              <a:t>11</a:t>
            </a:fld>
            <a:endParaRPr lang="en-US" altLang="tr-TR" dirty="0"/>
          </a:p>
        </p:txBody>
      </p:sp>
    </p:spTree>
    <p:extLst>
      <p:ext uri="{BB962C8B-B14F-4D97-AF65-F5344CB8AC3E}">
        <p14:creationId xmlns:p14="http://schemas.microsoft.com/office/powerpoint/2010/main" val="153837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dirty="0"/>
              <a:t>Programmed I/O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63888" y="1124744"/>
            <a:ext cx="5184576" cy="5399881"/>
          </a:xfrm>
        </p:spPr>
        <p:txBody>
          <a:bodyPr/>
          <a:lstStyle/>
          <a:p>
            <a:r>
              <a:rPr lang="en-US" altLang="tr-TR" dirty="0"/>
              <a:t>CPU has direct control over I/O</a:t>
            </a:r>
          </a:p>
          <a:p>
            <a:pPr lvl="1"/>
            <a:r>
              <a:rPr lang="en-US" altLang="tr-TR" dirty="0"/>
              <a:t>Sensing status</a:t>
            </a:r>
          </a:p>
          <a:p>
            <a:pPr lvl="1"/>
            <a:r>
              <a:rPr lang="en-US" altLang="tr-TR" dirty="0"/>
              <a:t>Read/write commands</a:t>
            </a:r>
          </a:p>
          <a:p>
            <a:pPr lvl="1"/>
            <a:r>
              <a:rPr lang="en-US" altLang="tr-TR" dirty="0"/>
              <a:t>Transferring data</a:t>
            </a:r>
          </a:p>
          <a:p>
            <a:endParaRPr lang="en-US" altLang="tr-TR" dirty="0"/>
          </a:p>
          <a:p>
            <a:r>
              <a:rPr lang="en-US" altLang="tr-TR" dirty="0"/>
              <a:t>CPU waits for I/O module to complete operation</a:t>
            </a:r>
          </a:p>
          <a:p>
            <a:r>
              <a:rPr lang="en-US" altLang="tr-TR" dirty="0" smtClean="0"/>
              <a:t>Wastes </a:t>
            </a:r>
            <a:r>
              <a:rPr lang="en-US" altLang="tr-TR" dirty="0"/>
              <a:t>CPU time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DD137E-56EE-456D-B6B4-F356D0387FC4}" type="slidenum">
              <a:rPr lang="en-US" altLang="tr-TR" smtClean="0"/>
              <a:pPr>
                <a:defRPr/>
              </a:pPr>
              <a:t>12</a:t>
            </a:fld>
            <a:endParaRPr lang="en-US" altLang="tr-TR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68721" b="7876"/>
          <a:stretch/>
        </p:blipFill>
        <p:spPr bwMode="auto">
          <a:xfrm>
            <a:off x="827584" y="1130060"/>
            <a:ext cx="2526432" cy="5179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298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/>
              <a:t>Programmed I/O - detail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tr-TR" sz="2400" dirty="0"/>
              <a:t>CPU requests I/O operation</a:t>
            </a:r>
          </a:p>
          <a:p>
            <a:pPr>
              <a:lnSpc>
                <a:spcPct val="90000"/>
              </a:lnSpc>
            </a:pPr>
            <a:endParaRPr lang="en-US" altLang="tr-TR" sz="2400" dirty="0"/>
          </a:p>
          <a:p>
            <a:pPr>
              <a:lnSpc>
                <a:spcPct val="90000"/>
              </a:lnSpc>
            </a:pPr>
            <a:r>
              <a:rPr lang="en-US" altLang="tr-TR" sz="2400" dirty="0"/>
              <a:t>I/O module performs operation</a:t>
            </a:r>
          </a:p>
          <a:p>
            <a:pPr>
              <a:lnSpc>
                <a:spcPct val="90000"/>
              </a:lnSpc>
            </a:pPr>
            <a:endParaRPr lang="en-US" altLang="tr-TR" sz="2400" dirty="0"/>
          </a:p>
          <a:p>
            <a:pPr>
              <a:lnSpc>
                <a:spcPct val="90000"/>
              </a:lnSpc>
            </a:pPr>
            <a:r>
              <a:rPr lang="en-US" altLang="tr-TR" sz="2400" dirty="0"/>
              <a:t>I/O module sets status bits</a:t>
            </a:r>
          </a:p>
          <a:p>
            <a:pPr>
              <a:lnSpc>
                <a:spcPct val="90000"/>
              </a:lnSpc>
            </a:pPr>
            <a:endParaRPr lang="en-US" altLang="tr-TR" sz="2400" dirty="0"/>
          </a:p>
          <a:p>
            <a:pPr>
              <a:lnSpc>
                <a:spcPct val="90000"/>
              </a:lnSpc>
            </a:pPr>
            <a:r>
              <a:rPr lang="en-US" altLang="tr-TR" sz="2400" dirty="0"/>
              <a:t>CPU checks status bits periodically</a:t>
            </a:r>
          </a:p>
          <a:p>
            <a:pPr>
              <a:lnSpc>
                <a:spcPct val="90000"/>
              </a:lnSpc>
            </a:pPr>
            <a:endParaRPr lang="en-US" altLang="tr-TR" sz="2400" dirty="0"/>
          </a:p>
          <a:p>
            <a:pPr>
              <a:lnSpc>
                <a:spcPct val="90000"/>
              </a:lnSpc>
            </a:pPr>
            <a:r>
              <a:rPr lang="en-US" altLang="tr-TR" sz="2400" dirty="0"/>
              <a:t>I/O module does not inform CPU directly</a:t>
            </a:r>
          </a:p>
          <a:p>
            <a:pPr>
              <a:lnSpc>
                <a:spcPct val="90000"/>
              </a:lnSpc>
            </a:pPr>
            <a:endParaRPr lang="en-US" altLang="tr-TR" sz="2400" dirty="0"/>
          </a:p>
          <a:p>
            <a:pPr>
              <a:lnSpc>
                <a:spcPct val="90000"/>
              </a:lnSpc>
            </a:pPr>
            <a:r>
              <a:rPr lang="en-US" altLang="tr-TR" sz="2400" dirty="0"/>
              <a:t>I/O module does not interrupt CPU</a:t>
            </a:r>
          </a:p>
          <a:p>
            <a:pPr>
              <a:lnSpc>
                <a:spcPct val="90000"/>
              </a:lnSpc>
            </a:pPr>
            <a:endParaRPr lang="en-US" altLang="tr-TR" sz="2400" dirty="0"/>
          </a:p>
          <a:p>
            <a:pPr>
              <a:lnSpc>
                <a:spcPct val="90000"/>
              </a:lnSpc>
            </a:pPr>
            <a:r>
              <a:rPr lang="en-US" altLang="tr-TR" sz="2400" dirty="0"/>
              <a:t>CPU may wait or come back later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DD137E-56EE-456D-B6B4-F356D0387FC4}" type="slidenum">
              <a:rPr lang="en-US" altLang="tr-TR" smtClean="0"/>
              <a:pPr>
                <a:defRPr/>
              </a:pPr>
              <a:t>13</a:t>
            </a:fld>
            <a:endParaRPr lang="en-US" altLang="tr-TR" dirty="0"/>
          </a:p>
        </p:txBody>
      </p:sp>
    </p:spTree>
    <p:extLst>
      <p:ext uri="{BB962C8B-B14F-4D97-AF65-F5344CB8AC3E}">
        <p14:creationId xmlns:p14="http://schemas.microsoft.com/office/powerpoint/2010/main" val="327084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3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sz="3600" dirty="0"/>
              <a:t>I/O </a:t>
            </a:r>
            <a:r>
              <a:rPr lang="en-US" altLang="tr-TR" sz="3600" dirty="0" smtClean="0"/>
              <a:t>Commands</a:t>
            </a:r>
            <a:r>
              <a:rPr lang="tr-TR" altLang="tr-TR" sz="3600" dirty="0" smtClean="0"/>
              <a:t> &amp; </a:t>
            </a:r>
            <a:r>
              <a:rPr lang="en-US" altLang="tr-TR" sz="3600" dirty="0" smtClean="0"/>
              <a:t>Addressing </a:t>
            </a:r>
            <a:r>
              <a:rPr lang="en-US" altLang="tr-TR" sz="3600" dirty="0"/>
              <a:t>I/O Devices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tr-TR" dirty="0"/>
              <a:t>Under programmed I/O data transfer is very like memory access (CPU viewpoint)</a:t>
            </a:r>
          </a:p>
          <a:p>
            <a:r>
              <a:rPr lang="en-US" altLang="tr-TR" dirty="0"/>
              <a:t>Each device given unique identifier</a:t>
            </a:r>
          </a:p>
          <a:p>
            <a:r>
              <a:rPr lang="en-US" altLang="tr-TR" dirty="0"/>
              <a:t>CPU commands contain identifier (address)</a:t>
            </a:r>
          </a:p>
          <a:p>
            <a:r>
              <a:rPr lang="en-US" altLang="tr-TR" dirty="0" smtClean="0"/>
              <a:t>CPU </a:t>
            </a:r>
            <a:r>
              <a:rPr lang="en-US" altLang="tr-TR" dirty="0"/>
              <a:t>issues address</a:t>
            </a:r>
          </a:p>
          <a:p>
            <a:pPr lvl="1"/>
            <a:r>
              <a:rPr lang="en-US" altLang="tr-TR" dirty="0"/>
              <a:t>Identifies module (&amp; device if &gt;1 per module)</a:t>
            </a:r>
          </a:p>
          <a:p>
            <a:r>
              <a:rPr lang="en-US" altLang="tr-TR" dirty="0" smtClean="0"/>
              <a:t>CPU </a:t>
            </a:r>
            <a:r>
              <a:rPr lang="en-US" altLang="tr-TR" dirty="0"/>
              <a:t>issues command</a:t>
            </a:r>
          </a:p>
          <a:p>
            <a:pPr lvl="1"/>
            <a:r>
              <a:rPr lang="en-US" altLang="tr-TR" dirty="0"/>
              <a:t>Control - telling module what to do</a:t>
            </a:r>
          </a:p>
          <a:p>
            <a:pPr lvl="2"/>
            <a:r>
              <a:rPr lang="en-US" altLang="tr-TR" dirty="0"/>
              <a:t>e.g. spin up disk</a:t>
            </a:r>
          </a:p>
          <a:p>
            <a:pPr lvl="1"/>
            <a:r>
              <a:rPr lang="en-US" altLang="tr-TR" dirty="0"/>
              <a:t>Test - check status</a:t>
            </a:r>
          </a:p>
          <a:p>
            <a:pPr lvl="2"/>
            <a:r>
              <a:rPr lang="en-US" altLang="tr-TR" dirty="0"/>
              <a:t>e.g. power? Error?</a:t>
            </a:r>
          </a:p>
          <a:p>
            <a:pPr lvl="1"/>
            <a:r>
              <a:rPr lang="en-US" altLang="tr-TR" dirty="0"/>
              <a:t>Read/Write</a:t>
            </a:r>
          </a:p>
          <a:p>
            <a:pPr lvl="2"/>
            <a:r>
              <a:rPr lang="en-US" altLang="tr-TR" dirty="0"/>
              <a:t>Module transfers data via buffer from/to </a:t>
            </a:r>
            <a:r>
              <a:rPr lang="en-US" altLang="tr-TR" dirty="0" smtClean="0"/>
              <a:t>device</a:t>
            </a:r>
            <a:endParaRPr lang="tr-TR" altLang="tr-T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DD137E-56EE-456D-B6B4-F356D0387FC4}" type="slidenum">
              <a:rPr lang="en-US" altLang="tr-TR" smtClean="0"/>
              <a:pPr>
                <a:defRPr/>
              </a:pPr>
              <a:t>14</a:t>
            </a:fld>
            <a:endParaRPr lang="en-US" altLang="tr-TR" dirty="0"/>
          </a:p>
        </p:txBody>
      </p:sp>
    </p:spTree>
    <p:extLst>
      <p:ext uri="{BB962C8B-B14F-4D97-AF65-F5344CB8AC3E}">
        <p14:creationId xmlns:p14="http://schemas.microsoft.com/office/powerpoint/2010/main" val="186947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7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/>
              <a:t>I/O Mapping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tr-TR" dirty="0"/>
              <a:t>Memory mapped I/O</a:t>
            </a:r>
          </a:p>
          <a:p>
            <a:pPr lvl="1"/>
            <a:r>
              <a:rPr lang="en-US" altLang="tr-TR" dirty="0"/>
              <a:t>Devices and memory share an address space</a:t>
            </a:r>
          </a:p>
          <a:p>
            <a:pPr lvl="1"/>
            <a:r>
              <a:rPr lang="en-US" altLang="tr-TR" dirty="0"/>
              <a:t>I/O looks just like memory read/write</a:t>
            </a:r>
          </a:p>
          <a:p>
            <a:pPr lvl="1"/>
            <a:r>
              <a:rPr lang="en-US" altLang="tr-TR" dirty="0"/>
              <a:t>No special commands for I/O</a:t>
            </a:r>
          </a:p>
          <a:p>
            <a:pPr lvl="2"/>
            <a:r>
              <a:rPr lang="en-US" altLang="tr-TR" dirty="0"/>
              <a:t>Large selection of memory access commands </a:t>
            </a:r>
            <a:r>
              <a:rPr lang="en-US" altLang="tr-TR" dirty="0" smtClean="0"/>
              <a:t>available</a:t>
            </a:r>
            <a:endParaRPr lang="en-US" altLang="tr-TR" sz="2400" dirty="0"/>
          </a:p>
          <a:p>
            <a:r>
              <a:rPr lang="en-US" altLang="tr-TR" dirty="0"/>
              <a:t>Isolated I/O</a:t>
            </a:r>
          </a:p>
          <a:p>
            <a:pPr lvl="1"/>
            <a:r>
              <a:rPr lang="en-US" altLang="tr-TR" dirty="0"/>
              <a:t>Separate address spaces</a:t>
            </a:r>
          </a:p>
          <a:p>
            <a:pPr lvl="1"/>
            <a:r>
              <a:rPr lang="en-US" altLang="tr-TR" dirty="0"/>
              <a:t>Need I/O or memory select lines</a:t>
            </a:r>
          </a:p>
          <a:p>
            <a:pPr lvl="1"/>
            <a:r>
              <a:rPr lang="en-US" altLang="tr-TR" dirty="0"/>
              <a:t>Special commands for I/O</a:t>
            </a:r>
          </a:p>
          <a:p>
            <a:pPr lvl="2"/>
            <a:r>
              <a:rPr lang="en-US" altLang="tr-TR" dirty="0"/>
              <a:t>Limited set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DD137E-56EE-456D-B6B4-F356D0387FC4}" type="slidenum">
              <a:rPr lang="en-US" altLang="tr-TR" smtClean="0"/>
              <a:pPr>
                <a:defRPr/>
              </a:pPr>
              <a:t>15</a:t>
            </a:fld>
            <a:endParaRPr lang="en-US" altLang="tr-TR" dirty="0"/>
          </a:p>
        </p:txBody>
      </p:sp>
    </p:spTree>
    <p:extLst>
      <p:ext uri="{BB962C8B-B14F-4D97-AF65-F5344CB8AC3E}">
        <p14:creationId xmlns:p14="http://schemas.microsoft.com/office/powerpoint/2010/main" val="241511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tr-TR"/>
              <a:t>Memory Mapped I/O</a:t>
            </a:r>
          </a:p>
        </p:txBody>
      </p:sp>
      <p:pic>
        <p:nvPicPr>
          <p:cNvPr id="1904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855"/>
          <a:stretch>
            <a:fillRect/>
          </a:stretch>
        </p:blipFill>
        <p:spPr bwMode="auto">
          <a:xfrm>
            <a:off x="1403350" y="1125538"/>
            <a:ext cx="6624638" cy="281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046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56" b="45851"/>
          <a:stretch/>
        </p:blipFill>
        <p:spPr bwMode="auto">
          <a:xfrm>
            <a:off x="899592" y="4314825"/>
            <a:ext cx="6696075" cy="169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DD137E-56EE-456D-B6B4-F356D0387FC4}" type="slidenum">
              <a:rPr lang="en-US" altLang="tr-TR" smtClean="0"/>
              <a:pPr>
                <a:defRPr/>
              </a:pPr>
              <a:t>16</a:t>
            </a:fld>
            <a:endParaRPr lang="en-US" altLang="tr-TR" dirty="0"/>
          </a:p>
        </p:txBody>
      </p:sp>
    </p:spTree>
    <p:extLst>
      <p:ext uri="{BB962C8B-B14F-4D97-AF65-F5344CB8AC3E}">
        <p14:creationId xmlns:p14="http://schemas.microsoft.com/office/powerpoint/2010/main" val="1175039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tr-TR" dirty="0" smtClean="0"/>
              <a:t>Isolated </a:t>
            </a:r>
            <a:r>
              <a:rPr lang="en-GB" altLang="tr-TR" dirty="0"/>
              <a:t>I/O</a:t>
            </a:r>
          </a:p>
        </p:txBody>
      </p:sp>
      <p:pic>
        <p:nvPicPr>
          <p:cNvPr id="14951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376" b="16688"/>
          <a:stretch/>
        </p:blipFill>
        <p:spPr bwMode="auto">
          <a:xfrm>
            <a:off x="323056" y="2204864"/>
            <a:ext cx="8497887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DD137E-56EE-456D-B6B4-F356D0387FC4}" type="slidenum">
              <a:rPr lang="en-US" altLang="tr-TR" smtClean="0"/>
              <a:pPr>
                <a:defRPr/>
              </a:pPr>
              <a:t>17</a:t>
            </a:fld>
            <a:endParaRPr lang="en-US" altLang="tr-TR" dirty="0"/>
          </a:p>
        </p:txBody>
      </p:sp>
    </p:spTree>
    <p:extLst>
      <p:ext uri="{BB962C8B-B14F-4D97-AF65-F5344CB8AC3E}">
        <p14:creationId xmlns:p14="http://schemas.microsoft.com/office/powerpoint/2010/main" val="249494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/>
              <a:t>Interrupt Driven I/O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239852" y="1124744"/>
            <a:ext cx="5508612" cy="5399881"/>
          </a:xfrm>
        </p:spPr>
        <p:txBody>
          <a:bodyPr>
            <a:normAutofit fontScale="92500" lnSpcReduction="20000"/>
          </a:bodyPr>
          <a:lstStyle/>
          <a:p>
            <a:r>
              <a:rPr lang="en-US" altLang="tr-TR" dirty="0"/>
              <a:t>Overcomes CPU waiting</a:t>
            </a:r>
          </a:p>
          <a:p>
            <a:r>
              <a:rPr lang="en-US" altLang="tr-TR" dirty="0" smtClean="0"/>
              <a:t>No </a:t>
            </a:r>
            <a:r>
              <a:rPr lang="en-US" altLang="tr-TR" dirty="0"/>
              <a:t>repeated CPU checking of device</a:t>
            </a:r>
          </a:p>
          <a:p>
            <a:r>
              <a:rPr lang="en-US" altLang="tr-TR" dirty="0" smtClean="0"/>
              <a:t>I/O </a:t>
            </a:r>
            <a:r>
              <a:rPr lang="en-US" altLang="tr-TR" dirty="0"/>
              <a:t>module interrupts when </a:t>
            </a:r>
            <a:r>
              <a:rPr lang="en-US" altLang="tr-TR" dirty="0" smtClean="0"/>
              <a:t>ready</a:t>
            </a:r>
            <a:endParaRPr lang="tr-TR" altLang="tr-TR" dirty="0" smtClean="0"/>
          </a:p>
          <a:p>
            <a:r>
              <a:rPr lang="en-US" altLang="tr-TR" dirty="0"/>
              <a:t>Basic </a:t>
            </a:r>
            <a:r>
              <a:rPr lang="en-US" altLang="tr-TR" dirty="0" smtClean="0"/>
              <a:t>Operation</a:t>
            </a:r>
            <a:endParaRPr lang="tr-TR" altLang="tr-TR" dirty="0" smtClean="0"/>
          </a:p>
          <a:p>
            <a:pPr lvl="1"/>
            <a:r>
              <a:rPr lang="en-US" altLang="tr-TR" dirty="0"/>
              <a:t>CPU issues read command</a:t>
            </a:r>
          </a:p>
          <a:p>
            <a:pPr lvl="1"/>
            <a:r>
              <a:rPr lang="en-US" altLang="tr-TR" dirty="0"/>
              <a:t>I/O module gets data from peripheral whilst CPU does other work</a:t>
            </a:r>
          </a:p>
          <a:p>
            <a:pPr lvl="1"/>
            <a:r>
              <a:rPr lang="en-US" altLang="tr-TR" dirty="0"/>
              <a:t>I/O module interrupts CPU</a:t>
            </a:r>
          </a:p>
          <a:p>
            <a:pPr lvl="1"/>
            <a:r>
              <a:rPr lang="en-US" altLang="tr-TR" dirty="0"/>
              <a:t>CPU requests data</a:t>
            </a:r>
          </a:p>
          <a:p>
            <a:pPr lvl="1"/>
            <a:r>
              <a:rPr lang="en-US" altLang="tr-TR" dirty="0"/>
              <a:t>I/O module transfers data</a:t>
            </a:r>
          </a:p>
          <a:p>
            <a:endParaRPr lang="tr-TR" altLang="tr-TR" dirty="0" smtClean="0"/>
          </a:p>
          <a:p>
            <a:endParaRPr lang="en-US" altLang="tr-T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DD137E-56EE-456D-B6B4-F356D0387FC4}" type="slidenum">
              <a:rPr lang="en-US" altLang="tr-TR" smtClean="0"/>
              <a:pPr>
                <a:defRPr/>
              </a:pPr>
              <a:t>18</a:t>
            </a:fld>
            <a:endParaRPr lang="en-US" alt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2171" t="-715" r="33063" b="7293"/>
          <a:stretch/>
        </p:blipFill>
        <p:spPr>
          <a:xfrm>
            <a:off x="431540" y="1124620"/>
            <a:ext cx="2808312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68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1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1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15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15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15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15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150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tr-TR"/>
              <a:t>Simple Interrupt Processing</a:t>
            </a:r>
          </a:p>
        </p:txBody>
      </p:sp>
      <p:pic>
        <p:nvPicPr>
          <p:cNvPr id="150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92"/>
          <a:stretch>
            <a:fillRect/>
          </a:stretch>
        </p:blipFill>
        <p:spPr bwMode="auto">
          <a:xfrm>
            <a:off x="1130448" y="1052735"/>
            <a:ext cx="7092950" cy="5471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DD137E-56EE-456D-B6B4-F356D0387FC4}" type="slidenum">
              <a:rPr lang="en-US" altLang="tr-TR" smtClean="0"/>
              <a:pPr>
                <a:defRPr/>
              </a:pPr>
              <a:t>19</a:t>
            </a:fld>
            <a:endParaRPr lang="en-US" altLang="tr-TR" dirty="0"/>
          </a:p>
        </p:txBody>
      </p:sp>
    </p:spTree>
    <p:extLst>
      <p:ext uri="{BB962C8B-B14F-4D97-AF65-F5344CB8AC3E}">
        <p14:creationId xmlns:p14="http://schemas.microsoft.com/office/powerpoint/2010/main" val="417212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dirty="0"/>
              <a:t>Computer Architecture</a:t>
            </a:r>
            <a:endParaRPr lang="tr-TR" altLang="tr-TR" dirty="0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Tx/>
              <a:buNone/>
            </a:pPr>
            <a:endParaRPr lang="tr-TR" altLang="tr-TR" sz="4800" dirty="0" smtClean="0">
              <a:solidFill>
                <a:srgbClr val="FF0000"/>
              </a:solidFill>
            </a:endParaRPr>
          </a:p>
          <a:p>
            <a:pPr marL="0" indent="0" algn="ctr">
              <a:buFontTx/>
              <a:buNone/>
            </a:pPr>
            <a:endParaRPr lang="tr-TR" altLang="tr-TR" sz="4800" dirty="0" smtClean="0">
              <a:solidFill>
                <a:srgbClr val="FF0000"/>
              </a:solidFill>
            </a:endParaRPr>
          </a:p>
          <a:p>
            <a:pPr marL="0" indent="0" algn="ctr">
              <a:buFontTx/>
              <a:buNone/>
            </a:pPr>
            <a:r>
              <a:rPr lang="en-US" altLang="tr-TR" sz="6000" dirty="0" err="1">
                <a:solidFill>
                  <a:srgbClr val="FF0000"/>
                </a:solidFill>
              </a:rPr>
              <a:t>Input/Output</a:t>
            </a:r>
            <a:endParaRPr lang="tr-TR" altLang="tr-TR" sz="60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6D419C-D3F8-421F-893F-574FABEF0127}" type="slidenum">
              <a:rPr lang="en-US" altLang="tr-TR" smtClean="0"/>
              <a:pPr>
                <a:defRPr/>
              </a:pPr>
              <a:t>2</a:t>
            </a:fld>
            <a:endParaRPr lang="en-US" alt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/>
              <a:t>CPU Viewpoint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tr-TR" dirty="0"/>
              <a:t>Issue read command</a:t>
            </a:r>
          </a:p>
          <a:p>
            <a:r>
              <a:rPr lang="en-US" altLang="tr-TR" dirty="0"/>
              <a:t>Do other work</a:t>
            </a:r>
          </a:p>
          <a:p>
            <a:r>
              <a:rPr lang="en-US" altLang="tr-TR" dirty="0"/>
              <a:t>Check for interrupt at </a:t>
            </a:r>
            <a:r>
              <a:rPr lang="tr-TR" altLang="tr-TR" dirty="0" err="1" smtClean="0"/>
              <a:t>the</a:t>
            </a:r>
            <a:r>
              <a:rPr lang="tr-TR" altLang="tr-TR" dirty="0" smtClean="0"/>
              <a:t> </a:t>
            </a:r>
            <a:r>
              <a:rPr lang="en-US" altLang="tr-TR" dirty="0" smtClean="0"/>
              <a:t>end </a:t>
            </a:r>
            <a:r>
              <a:rPr lang="en-US" altLang="tr-TR" dirty="0"/>
              <a:t>of each instruction cycle</a:t>
            </a:r>
          </a:p>
          <a:p>
            <a:r>
              <a:rPr lang="en-US" altLang="tr-TR" dirty="0"/>
              <a:t>If interrupted:-</a:t>
            </a:r>
          </a:p>
          <a:p>
            <a:pPr lvl="1"/>
            <a:r>
              <a:rPr lang="en-US" altLang="tr-TR" dirty="0"/>
              <a:t>Save context (registers)</a:t>
            </a:r>
          </a:p>
          <a:p>
            <a:pPr lvl="1"/>
            <a:r>
              <a:rPr lang="en-US" altLang="tr-TR" dirty="0"/>
              <a:t>Process interrupt</a:t>
            </a:r>
          </a:p>
          <a:p>
            <a:pPr lvl="2"/>
            <a:r>
              <a:rPr lang="en-US" altLang="tr-TR" dirty="0"/>
              <a:t>Fetch data &amp; store</a:t>
            </a:r>
          </a:p>
          <a:p>
            <a:r>
              <a:rPr lang="en-US" altLang="tr-TR" dirty="0"/>
              <a:t>See Operating Systems notes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DD137E-56EE-456D-B6B4-F356D0387FC4}" type="slidenum">
              <a:rPr lang="en-US" altLang="tr-TR" smtClean="0"/>
              <a:pPr>
                <a:defRPr/>
              </a:pPr>
              <a:t>20</a:t>
            </a:fld>
            <a:endParaRPr lang="en-US" altLang="tr-TR" dirty="0"/>
          </a:p>
        </p:txBody>
      </p:sp>
    </p:spTree>
    <p:extLst>
      <p:ext uri="{BB962C8B-B14F-4D97-AF65-F5344CB8AC3E}">
        <p14:creationId xmlns:p14="http://schemas.microsoft.com/office/powerpoint/2010/main" val="356608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tr-TR" sz="3200" dirty="0"/>
              <a:t>Changes in Memory and </a:t>
            </a:r>
            <a:r>
              <a:rPr lang="en-GB" altLang="tr-TR" sz="3200" dirty="0" smtClean="0"/>
              <a:t>Registers</a:t>
            </a:r>
            <a:r>
              <a:rPr lang="tr-TR" altLang="tr-TR" sz="3200" dirty="0" smtClean="0"/>
              <a:t> </a:t>
            </a:r>
            <a:r>
              <a:rPr lang="en-GB" altLang="tr-TR" sz="3200" dirty="0" smtClean="0"/>
              <a:t>for </a:t>
            </a:r>
            <a:r>
              <a:rPr lang="en-GB" altLang="tr-TR" sz="3200" dirty="0"/>
              <a:t>an Interrupt</a:t>
            </a:r>
          </a:p>
        </p:txBody>
      </p:sp>
      <p:pic>
        <p:nvPicPr>
          <p:cNvPr id="1515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54"/>
          <a:stretch>
            <a:fillRect/>
          </a:stretch>
        </p:blipFill>
        <p:spPr bwMode="auto">
          <a:xfrm>
            <a:off x="1475656" y="1052736"/>
            <a:ext cx="5825257" cy="5471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DD137E-56EE-456D-B6B4-F356D0387FC4}" type="slidenum">
              <a:rPr lang="en-US" altLang="tr-TR" smtClean="0"/>
              <a:pPr>
                <a:defRPr/>
              </a:pPr>
              <a:t>21</a:t>
            </a:fld>
            <a:endParaRPr lang="en-US" altLang="tr-TR" dirty="0"/>
          </a:p>
        </p:txBody>
      </p:sp>
    </p:spTree>
    <p:extLst>
      <p:ext uri="{BB962C8B-B14F-4D97-AF65-F5344CB8AC3E}">
        <p14:creationId xmlns:p14="http://schemas.microsoft.com/office/powerpoint/2010/main" val="2880771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/>
              <a:t>Design Issues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19200"/>
            <a:ext cx="8178800" cy="5638800"/>
          </a:xfrm>
        </p:spPr>
        <p:txBody>
          <a:bodyPr/>
          <a:lstStyle/>
          <a:p>
            <a:r>
              <a:rPr lang="en-US" altLang="tr-TR" dirty="0"/>
              <a:t>Two design issues arise in implementing interrupt I/O.</a:t>
            </a:r>
            <a:endParaRPr lang="tr-TR" altLang="tr-TR" dirty="0" smtClean="0"/>
          </a:p>
          <a:p>
            <a:pPr lvl="1"/>
            <a:r>
              <a:rPr lang="en-US" altLang="tr-TR" dirty="0" smtClean="0"/>
              <a:t>How </a:t>
            </a:r>
            <a:r>
              <a:rPr lang="en-US" altLang="tr-TR" dirty="0"/>
              <a:t>do you identify the module issuing the interrupt?</a:t>
            </a:r>
          </a:p>
          <a:p>
            <a:pPr lvl="1"/>
            <a:r>
              <a:rPr lang="en-US" altLang="tr-TR" dirty="0" smtClean="0"/>
              <a:t>How </a:t>
            </a:r>
            <a:r>
              <a:rPr lang="en-US" altLang="tr-TR" dirty="0"/>
              <a:t>do you deal with multiple interrupts?</a:t>
            </a:r>
          </a:p>
          <a:p>
            <a:pPr lvl="2"/>
            <a:r>
              <a:rPr lang="en-US" altLang="tr-TR" dirty="0"/>
              <a:t>i.e. an interrupt handler being interrupted</a:t>
            </a:r>
          </a:p>
          <a:p>
            <a:endParaRPr lang="en-US" altLang="tr-T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DD137E-56EE-456D-B6B4-F356D0387FC4}" type="slidenum">
              <a:rPr lang="en-US" altLang="tr-TR" smtClean="0"/>
              <a:pPr>
                <a:defRPr/>
              </a:pPr>
              <a:t>22</a:t>
            </a:fld>
            <a:endParaRPr lang="en-US" altLang="tr-TR" dirty="0"/>
          </a:p>
        </p:txBody>
      </p:sp>
    </p:spTree>
    <p:extLst>
      <p:ext uri="{BB962C8B-B14F-4D97-AF65-F5344CB8AC3E}">
        <p14:creationId xmlns:p14="http://schemas.microsoft.com/office/powerpoint/2010/main" val="258963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/>
              <a:t>Identifying Interrupting Module (1)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68312" y="1219200"/>
            <a:ext cx="8280151" cy="5305425"/>
          </a:xfrm>
        </p:spPr>
        <p:txBody>
          <a:bodyPr/>
          <a:lstStyle/>
          <a:p>
            <a:r>
              <a:rPr lang="en-US" altLang="tr-TR" sz="2400" dirty="0"/>
              <a:t>Different line for each </a:t>
            </a:r>
            <a:r>
              <a:rPr lang="en-US" altLang="tr-TR" sz="2400" dirty="0" smtClean="0"/>
              <a:t>module</a:t>
            </a:r>
            <a:endParaRPr lang="en-US" altLang="tr-TR" sz="2000" dirty="0"/>
          </a:p>
          <a:p>
            <a:pPr lvl="1"/>
            <a:r>
              <a:rPr lang="en-US" altLang="tr-TR" sz="2000" dirty="0"/>
              <a:t>Limits number of devices</a:t>
            </a:r>
          </a:p>
          <a:p>
            <a:r>
              <a:rPr lang="en-US" altLang="tr-TR" sz="2400" dirty="0"/>
              <a:t>Software poll</a:t>
            </a:r>
          </a:p>
          <a:p>
            <a:pPr lvl="1"/>
            <a:r>
              <a:rPr lang="en-US" altLang="tr-TR" sz="2000" dirty="0"/>
              <a:t>CPU asks each module in turn</a:t>
            </a:r>
          </a:p>
          <a:p>
            <a:pPr lvl="1"/>
            <a:r>
              <a:rPr lang="en-US" altLang="tr-TR" sz="2000" dirty="0"/>
              <a:t>Slow</a:t>
            </a:r>
          </a:p>
          <a:p>
            <a:r>
              <a:rPr lang="en-US" altLang="tr-TR" sz="2400" dirty="0"/>
              <a:t>Daisy Chain or Hardware poll</a:t>
            </a:r>
          </a:p>
          <a:p>
            <a:pPr lvl="1"/>
            <a:r>
              <a:rPr lang="en-US" altLang="tr-TR" sz="2000" dirty="0"/>
              <a:t>Interrupt Acknowledge sent down a chain</a:t>
            </a:r>
          </a:p>
          <a:p>
            <a:pPr lvl="1"/>
            <a:r>
              <a:rPr lang="en-US" altLang="tr-TR" sz="2000" dirty="0"/>
              <a:t>Module responsible places vector on bus</a:t>
            </a:r>
          </a:p>
          <a:p>
            <a:pPr lvl="1"/>
            <a:r>
              <a:rPr lang="en-US" altLang="tr-TR" sz="2000" dirty="0"/>
              <a:t>CPU uses vector to identify handler routine</a:t>
            </a:r>
          </a:p>
          <a:p>
            <a:r>
              <a:rPr lang="en-US" altLang="tr-TR" sz="2400" dirty="0"/>
              <a:t>Bus </a:t>
            </a:r>
            <a:r>
              <a:rPr lang="tr-TR" altLang="tr-TR" sz="2400" dirty="0" err="1" smtClean="0"/>
              <a:t>arbitration</a:t>
            </a:r>
            <a:endParaRPr lang="en-US" altLang="tr-TR" sz="2400" dirty="0"/>
          </a:p>
          <a:p>
            <a:pPr lvl="1"/>
            <a:r>
              <a:rPr lang="en-US" altLang="tr-TR" sz="2000" dirty="0"/>
              <a:t>Module must claim the bus before it can raise interrupt</a:t>
            </a:r>
          </a:p>
          <a:p>
            <a:pPr lvl="1"/>
            <a:r>
              <a:rPr lang="en-US" altLang="tr-TR" sz="2000" dirty="0"/>
              <a:t>e.g. PCI &amp; SCSI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DD137E-56EE-456D-B6B4-F356D0387FC4}" type="slidenum">
              <a:rPr lang="en-US" altLang="tr-TR" smtClean="0"/>
              <a:pPr>
                <a:defRPr/>
              </a:pPr>
              <a:t>23</a:t>
            </a:fld>
            <a:endParaRPr lang="en-US" altLang="tr-TR" dirty="0"/>
          </a:p>
        </p:txBody>
      </p:sp>
    </p:spTree>
    <p:extLst>
      <p:ext uri="{BB962C8B-B14F-4D97-AF65-F5344CB8AC3E}">
        <p14:creationId xmlns:p14="http://schemas.microsoft.com/office/powerpoint/2010/main" val="338620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5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56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56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56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56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56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560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560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/>
              <a:t>Multiple Interrupts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tr-TR"/>
              <a:t>Each interrupt line has a priority</a:t>
            </a:r>
          </a:p>
          <a:p>
            <a:endParaRPr lang="en-US" altLang="tr-TR"/>
          </a:p>
          <a:p>
            <a:r>
              <a:rPr lang="en-US" altLang="tr-TR"/>
              <a:t>Higher priority lines can interrupt lower priority lines</a:t>
            </a:r>
          </a:p>
          <a:p>
            <a:endParaRPr lang="en-US" altLang="tr-TR"/>
          </a:p>
          <a:p>
            <a:r>
              <a:rPr lang="en-US" altLang="tr-TR"/>
              <a:t>If bus mastering only current master can interrupt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DD137E-56EE-456D-B6B4-F356D0387FC4}" type="slidenum">
              <a:rPr lang="en-US" altLang="tr-TR" smtClean="0"/>
              <a:pPr>
                <a:defRPr/>
              </a:pPr>
              <a:t>24</a:t>
            </a:fld>
            <a:endParaRPr lang="en-US" altLang="tr-TR" dirty="0"/>
          </a:p>
        </p:txBody>
      </p:sp>
    </p:spTree>
    <p:extLst>
      <p:ext uri="{BB962C8B-B14F-4D97-AF65-F5344CB8AC3E}">
        <p14:creationId xmlns:p14="http://schemas.microsoft.com/office/powerpoint/2010/main" val="73478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/>
              <a:t>Example - PC Bus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tr-TR" dirty="0"/>
              <a:t>80x86 has one interrupt line</a:t>
            </a:r>
          </a:p>
          <a:p>
            <a:r>
              <a:rPr lang="en-US" altLang="tr-TR" dirty="0" smtClean="0"/>
              <a:t>8086 </a:t>
            </a:r>
            <a:r>
              <a:rPr lang="en-US" altLang="tr-TR" dirty="0"/>
              <a:t>based systems use one 8259A interrupt controller</a:t>
            </a:r>
          </a:p>
          <a:p>
            <a:r>
              <a:rPr lang="en-US" altLang="tr-TR" dirty="0" smtClean="0"/>
              <a:t>8259A </a:t>
            </a:r>
            <a:r>
              <a:rPr lang="en-US" altLang="tr-TR" dirty="0"/>
              <a:t>has 8 interrupt lines</a:t>
            </a:r>
          </a:p>
          <a:p>
            <a:endParaRPr lang="tr-TR" altLang="tr-TR" dirty="0" smtClean="0"/>
          </a:p>
          <a:p>
            <a:r>
              <a:rPr lang="en-US" altLang="tr-TR" dirty="0" smtClean="0"/>
              <a:t>Sequence </a:t>
            </a:r>
            <a:r>
              <a:rPr lang="en-US" altLang="tr-TR" dirty="0"/>
              <a:t>of </a:t>
            </a:r>
            <a:r>
              <a:rPr lang="en-US" altLang="tr-TR" dirty="0" smtClean="0"/>
              <a:t>Events</a:t>
            </a:r>
            <a:endParaRPr lang="tr-TR" altLang="tr-TR" dirty="0" smtClean="0"/>
          </a:p>
          <a:p>
            <a:pPr lvl="1">
              <a:lnSpc>
                <a:spcPct val="90000"/>
              </a:lnSpc>
            </a:pPr>
            <a:r>
              <a:rPr lang="en-US" altLang="tr-TR" dirty="0"/>
              <a:t>8259A accepts interrupts</a:t>
            </a:r>
          </a:p>
          <a:p>
            <a:pPr lvl="1">
              <a:lnSpc>
                <a:spcPct val="90000"/>
              </a:lnSpc>
            </a:pPr>
            <a:r>
              <a:rPr lang="en-US" altLang="tr-TR" dirty="0"/>
              <a:t>8259A determines priority</a:t>
            </a:r>
          </a:p>
          <a:p>
            <a:pPr lvl="1">
              <a:lnSpc>
                <a:spcPct val="90000"/>
              </a:lnSpc>
            </a:pPr>
            <a:r>
              <a:rPr lang="en-US" altLang="tr-TR" dirty="0"/>
              <a:t>8259A signals 8086 (raises INTR line)</a:t>
            </a:r>
          </a:p>
          <a:p>
            <a:pPr lvl="1">
              <a:lnSpc>
                <a:spcPct val="90000"/>
              </a:lnSpc>
            </a:pPr>
            <a:r>
              <a:rPr lang="en-US" altLang="tr-TR" dirty="0"/>
              <a:t>CPU Acknowledges</a:t>
            </a:r>
          </a:p>
          <a:p>
            <a:pPr lvl="1">
              <a:lnSpc>
                <a:spcPct val="90000"/>
              </a:lnSpc>
            </a:pPr>
            <a:r>
              <a:rPr lang="en-US" altLang="tr-TR" dirty="0"/>
              <a:t>8259A puts correct vector on data bus</a:t>
            </a:r>
          </a:p>
          <a:p>
            <a:pPr lvl="1">
              <a:lnSpc>
                <a:spcPct val="90000"/>
              </a:lnSpc>
            </a:pPr>
            <a:r>
              <a:rPr lang="en-US" altLang="tr-TR" dirty="0"/>
              <a:t>CPU processes </a:t>
            </a:r>
            <a:r>
              <a:rPr lang="en-US" altLang="tr-TR" dirty="0" smtClean="0"/>
              <a:t>interrupt</a:t>
            </a:r>
            <a:endParaRPr lang="en-US" altLang="tr-T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DD137E-56EE-456D-B6B4-F356D0387FC4}" type="slidenum">
              <a:rPr lang="en-US" altLang="tr-TR" smtClean="0"/>
              <a:pPr>
                <a:defRPr/>
              </a:pPr>
              <a:t>25</a:t>
            </a:fld>
            <a:endParaRPr lang="en-US" altLang="tr-TR" dirty="0"/>
          </a:p>
        </p:txBody>
      </p:sp>
    </p:spTree>
    <p:extLst>
      <p:ext uri="{BB962C8B-B14F-4D97-AF65-F5344CB8AC3E}">
        <p14:creationId xmlns:p14="http://schemas.microsoft.com/office/powerpoint/2010/main" val="602889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86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86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86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86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86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86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/>
              <a:t>ISA Bus Interrupt System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tr-TR" dirty="0"/>
              <a:t>ISA bus chains two 8259As together</a:t>
            </a:r>
          </a:p>
          <a:p>
            <a:pPr>
              <a:lnSpc>
                <a:spcPct val="90000"/>
              </a:lnSpc>
            </a:pPr>
            <a:r>
              <a:rPr lang="en-US" altLang="tr-TR" dirty="0" smtClean="0"/>
              <a:t>Link </a:t>
            </a:r>
            <a:r>
              <a:rPr lang="en-US" altLang="tr-TR" dirty="0"/>
              <a:t>is via interrupt 2</a:t>
            </a:r>
          </a:p>
          <a:p>
            <a:pPr>
              <a:lnSpc>
                <a:spcPct val="90000"/>
              </a:lnSpc>
            </a:pPr>
            <a:r>
              <a:rPr lang="en-US" altLang="tr-TR" dirty="0" smtClean="0"/>
              <a:t>Gives </a:t>
            </a:r>
            <a:r>
              <a:rPr lang="en-US" altLang="tr-TR" dirty="0"/>
              <a:t>15 lines</a:t>
            </a:r>
          </a:p>
          <a:p>
            <a:pPr lvl="1">
              <a:lnSpc>
                <a:spcPct val="90000"/>
              </a:lnSpc>
            </a:pPr>
            <a:r>
              <a:rPr lang="en-US" altLang="tr-TR" dirty="0"/>
              <a:t>16 lines less one for link</a:t>
            </a:r>
          </a:p>
          <a:p>
            <a:pPr>
              <a:lnSpc>
                <a:spcPct val="90000"/>
              </a:lnSpc>
            </a:pPr>
            <a:endParaRPr lang="en-US" altLang="tr-TR" dirty="0"/>
          </a:p>
          <a:p>
            <a:pPr>
              <a:lnSpc>
                <a:spcPct val="90000"/>
              </a:lnSpc>
            </a:pPr>
            <a:r>
              <a:rPr lang="en-US" altLang="tr-TR" dirty="0"/>
              <a:t>IRQ 9 is used to re-route anything trying to use IRQ 2</a:t>
            </a:r>
          </a:p>
          <a:p>
            <a:pPr lvl="1">
              <a:lnSpc>
                <a:spcPct val="90000"/>
              </a:lnSpc>
            </a:pPr>
            <a:r>
              <a:rPr lang="en-US" altLang="tr-TR" dirty="0"/>
              <a:t>Backwards compatibility</a:t>
            </a:r>
          </a:p>
          <a:p>
            <a:pPr>
              <a:lnSpc>
                <a:spcPct val="90000"/>
              </a:lnSpc>
            </a:pPr>
            <a:endParaRPr lang="en-US" altLang="tr-TR" dirty="0"/>
          </a:p>
          <a:p>
            <a:pPr>
              <a:lnSpc>
                <a:spcPct val="90000"/>
              </a:lnSpc>
            </a:pPr>
            <a:r>
              <a:rPr lang="en-US" altLang="tr-TR" dirty="0"/>
              <a:t>Incorporated in chip set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DD137E-56EE-456D-B6B4-F356D0387FC4}" type="slidenum">
              <a:rPr lang="en-US" altLang="tr-TR" smtClean="0"/>
              <a:pPr>
                <a:defRPr/>
              </a:pPr>
              <a:t>26</a:t>
            </a:fld>
            <a:endParaRPr lang="en-US" altLang="tr-TR" dirty="0"/>
          </a:p>
        </p:txBody>
      </p:sp>
    </p:spTree>
    <p:extLst>
      <p:ext uri="{BB962C8B-B14F-4D97-AF65-F5344CB8AC3E}">
        <p14:creationId xmlns:p14="http://schemas.microsoft.com/office/powerpoint/2010/main" val="154134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3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dirty="0"/>
              <a:t>82C59A </a:t>
            </a:r>
            <a:r>
              <a:rPr lang="en-US" altLang="tr-TR" dirty="0" smtClean="0"/>
              <a:t>Interrupt</a:t>
            </a:r>
            <a:r>
              <a:rPr lang="tr-TR" altLang="tr-TR" dirty="0" smtClean="0"/>
              <a:t> </a:t>
            </a:r>
            <a:r>
              <a:rPr lang="en-US" altLang="tr-TR" dirty="0" smtClean="0"/>
              <a:t>Controller</a:t>
            </a:r>
            <a:endParaRPr lang="en-US" altLang="tr-TR" dirty="0"/>
          </a:p>
        </p:txBody>
      </p:sp>
      <p:pic>
        <p:nvPicPr>
          <p:cNvPr id="31773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5" t="4410" r="14850" b="9837"/>
          <a:stretch>
            <a:fillRect/>
          </a:stretch>
        </p:blipFill>
        <p:spPr bwMode="auto">
          <a:xfrm rot="5400000">
            <a:off x="1989979" y="68756"/>
            <a:ext cx="5308057" cy="7488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DD137E-56EE-456D-B6B4-F356D0387FC4}" type="slidenum">
              <a:rPr lang="en-US" altLang="tr-TR" smtClean="0"/>
              <a:pPr>
                <a:defRPr/>
              </a:pPr>
              <a:t>27</a:t>
            </a:fld>
            <a:endParaRPr lang="en-US" altLang="tr-TR" dirty="0"/>
          </a:p>
        </p:txBody>
      </p:sp>
    </p:spTree>
    <p:extLst>
      <p:ext uri="{BB962C8B-B14F-4D97-AF65-F5344CB8AC3E}">
        <p14:creationId xmlns:p14="http://schemas.microsoft.com/office/powerpoint/2010/main" val="409360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tr-TR" sz="3200" dirty="0"/>
              <a:t>Intel 82C55A </a:t>
            </a:r>
            <a:r>
              <a:rPr lang="en-GB" altLang="tr-TR" sz="3200" dirty="0" smtClean="0"/>
              <a:t>Programmable </a:t>
            </a:r>
            <a:r>
              <a:rPr lang="en-GB" altLang="tr-TR" sz="3200" dirty="0"/>
              <a:t>Peripheral Interface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DD137E-56EE-456D-B6B4-F356D0387FC4}" type="slidenum">
              <a:rPr lang="en-US" altLang="tr-TR" smtClean="0"/>
              <a:pPr>
                <a:defRPr/>
              </a:pPr>
              <a:t>28</a:t>
            </a:fld>
            <a:endParaRPr lang="en-US" altLang="tr-T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268760"/>
            <a:ext cx="7918297" cy="475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89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tr-TR" dirty="0"/>
              <a:t>Keyboard/Display Interfaces to 82C55A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DD137E-56EE-456D-B6B4-F356D0387FC4}" type="slidenum">
              <a:rPr lang="en-US" altLang="tr-TR" smtClean="0"/>
              <a:pPr>
                <a:defRPr/>
              </a:pPr>
              <a:t>29</a:t>
            </a:fld>
            <a:endParaRPr lang="en-US" altLang="tr-T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755409" y="-108393"/>
            <a:ext cx="5393996" cy="787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35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mtClean="0"/>
              <a:t>Outline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52737"/>
            <a:ext cx="8353176" cy="5471888"/>
          </a:xfrm>
        </p:spPr>
        <p:txBody>
          <a:bodyPr>
            <a:normAutofit fontScale="70000" lnSpcReduction="20000"/>
          </a:bodyPr>
          <a:lstStyle/>
          <a:p>
            <a:r>
              <a:rPr lang="tr-TR" altLang="tr-TR" dirty="0" err="1" smtClean="0">
                <a:solidFill>
                  <a:schemeClr val="accent1"/>
                </a:solidFill>
              </a:rPr>
              <a:t>Input</a:t>
            </a:r>
            <a:r>
              <a:rPr lang="tr-TR" altLang="tr-TR" dirty="0" smtClean="0">
                <a:solidFill>
                  <a:schemeClr val="accent1"/>
                </a:solidFill>
              </a:rPr>
              <a:t>/</a:t>
            </a:r>
            <a:r>
              <a:rPr lang="tr-TR" altLang="tr-TR" dirty="0" err="1" smtClean="0">
                <a:solidFill>
                  <a:schemeClr val="accent1"/>
                </a:solidFill>
              </a:rPr>
              <a:t>Output</a:t>
            </a:r>
            <a:endParaRPr lang="tr-TR" altLang="tr-TR" dirty="0" smtClean="0">
              <a:solidFill>
                <a:schemeClr val="accent1"/>
              </a:solidFill>
            </a:endParaRPr>
          </a:p>
          <a:p>
            <a:pPr lvl="1"/>
            <a:r>
              <a:rPr lang="tr-TR" altLang="tr-TR" dirty="0" err="1" smtClean="0">
                <a:solidFill>
                  <a:schemeClr val="accent1"/>
                </a:solidFill>
              </a:rPr>
              <a:t>External</a:t>
            </a:r>
            <a:r>
              <a:rPr lang="tr-TR" altLang="tr-TR" dirty="0" smtClean="0">
                <a:solidFill>
                  <a:schemeClr val="accent1"/>
                </a:solidFill>
              </a:rPr>
              <a:t> </a:t>
            </a:r>
            <a:r>
              <a:rPr lang="tr-TR" altLang="tr-TR" dirty="0" err="1" smtClean="0">
                <a:solidFill>
                  <a:schemeClr val="accent1"/>
                </a:solidFill>
              </a:rPr>
              <a:t>Devices</a:t>
            </a:r>
            <a:endParaRPr lang="tr-TR" altLang="tr-TR" dirty="0">
              <a:solidFill>
                <a:schemeClr val="accent1"/>
              </a:solidFill>
            </a:endParaRPr>
          </a:p>
          <a:p>
            <a:pPr lvl="1"/>
            <a:r>
              <a:rPr lang="tr-TR" altLang="tr-TR" dirty="0" smtClean="0">
                <a:solidFill>
                  <a:schemeClr val="accent1"/>
                </a:solidFill>
              </a:rPr>
              <a:t>I/O </a:t>
            </a:r>
            <a:r>
              <a:rPr lang="tr-TR" altLang="tr-TR" dirty="0" err="1">
                <a:solidFill>
                  <a:schemeClr val="accent1"/>
                </a:solidFill>
              </a:rPr>
              <a:t>Modules</a:t>
            </a:r>
            <a:endParaRPr lang="tr-TR" altLang="tr-TR" dirty="0">
              <a:solidFill>
                <a:schemeClr val="accent1"/>
              </a:solidFill>
            </a:endParaRPr>
          </a:p>
          <a:p>
            <a:pPr lvl="2"/>
            <a:r>
              <a:rPr lang="tr-TR" altLang="tr-TR" dirty="0" err="1">
                <a:solidFill>
                  <a:schemeClr val="accent1"/>
                </a:solidFill>
              </a:rPr>
              <a:t>Module</a:t>
            </a:r>
            <a:r>
              <a:rPr lang="tr-TR" altLang="tr-TR" dirty="0">
                <a:solidFill>
                  <a:schemeClr val="accent1"/>
                </a:solidFill>
              </a:rPr>
              <a:t> </a:t>
            </a:r>
            <a:r>
              <a:rPr lang="tr-TR" altLang="tr-TR" dirty="0" err="1">
                <a:solidFill>
                  <a:schemeClr val="accent1"/>
                </a:solidFill>
              </a:rPr>
              <a:t>Function</a:t>
            </a:r>
            <a:endParaRPr lang="tr-TR" altLang="tr-TR" dirty="0">
              <a:solidFill>
                <a:schemeClr val="accent1"/>
              </a:solidFill>
            </a:endParaRPr>
          </a:p>
          <a:p>
            <a:pPr lvl="2"/>
            <a:r>
              <a:rPr lang="tr-TR" altLang="tr-TR" dirty="0">
                <a:solidFill>
                  <a:schemeClr val="accent1"/>
                </a:solidFill>
              </a:rPr>
              <a:t>I/O </a:t>
            </a:r>
            <a:r>
              <a:rPr lang="tr-TR" altLang="tr-TR" dirty="0" err="1">
                <a:solidFill>
                  <a:schemeClr val="accent1"/>
                </a:solidFill>
              </a:rPr>
              <a:t>Module</a:t>
            </a:r>
            <a:r>
              <a:rPr lang="tr-TR" altLang="tr-TR" dirty="0">
                <a:solidFill>
                  <a:schemeClr val="accent1"/>
                </a:solidFill>
              </a:rPr>
              <a:t> </a:t>
            </a:r>
            <a:r>
              <a:rPr lang="tr-TR" altLang="tr-TR" dirty="0" err="1">
                <a:solidFill>
                  <a:schemeClr val="accent1"/>
                </a:solidFill>
              </a:rPr>
              <a:t>Structure</a:t>
            </a:r>
            <a:endParaRPr lang="tr-TR" altLang="tr-TR" dirty="0">
              <a:solidFill>
                <a:schemeClr val="accent1"/>
              </a:solidFill>
            </a:endParaRPr>
          </a:p>
          <a:p>
            <a:pPr lvl="1"/>
            <a:r>
              <a:rPr lang="tr-TR" altLang="tr-TR" dirty="0" err="1" smtClean="0">
                <a:solidFill>
                  <a:schemeClr val="accent1"/>
                </a:solidFill>
              </a:rPr>
              <a:t>Programmed</a:t>
            </a:r>
            <a:r>
              <a:rPr lang="tr-TR" altLang="tr-TR" dirty="0" smtClean="0">
                <a:solidFill>
                  <a:schemeClr val="accent1"/>
                </a:solidFill>
              </a:rPr>
              <a:t> </a:t>
            </a:r>
            <a:r>
              <a:rPr lang="tr-TR" altLang="tr-TR" dirty="0">
                <a:solidFill>
                  <a:schemeClr val="accent1"/>
                </a:solidFill>
              </a:rPr>
              <a:t>I/O</a:t>
            </a:r>
          </a:p>
          <a:p>
            <a:pPr lvl="1"/>
            <a:r>
              <a:rPr lang="tr-TR" altLang="tr-TR" dirty="0" err="1" smtClean="0">
                <a:solidFill>
                  <a:schemeClr val="accent1"/>
                </a:solidFill>
              </a:rPr>
              <a:t>Interrupt-Driven</a:t>
            </a:r>
            <a:r>
              <a:rPr lang="tr-TR" altLang="tr-TR" dirty="0" smtClean="0">
                <a:solidFill>
                  <a:schemeClr val="accent1"/>
                </a:solidFill>
              </a:rPr>
              <a:t> </a:t>
            </a:r>
            <a:r>
              <a:rPr lang="tr-TR" altLang="tr-TR" dirty="0">
                <a:solidFill>
                  <a:schemeClr val="accent1"/>
                </a:solidFill>
              </a:rPr>
              <a:t>I/O</a:t>
            </a:r>
          </a:p>
          <a:p>
            <a:pPr lvl="2"/>
            <a:r>
              <a:rPr lang="tr-TR" altLang="tr-TR" dirty="0" err="1">
                <a:solidFill>
                  <a:schemeClr val="accent1"/>
                </a:solidFill>
              </a:rPr>
              <a:t>Interrupt</a:t>
            </a:r>
            <a:r>
              <a:rPr lang="tr-TR" altLang="tr-TR" dirty="0">
                <a:solidFill>
                  <a:schemeClr val="accent1"/>
                </a:solidFill>
              </a:rPr>
              <a:t> </a:t>
            </a:r>
            <a:r>
              <a:rPr lang="tr-TR" altLang="tr-TR" dirty="0" err="1">
                <a:solidFill>
                  <a:schemeClr val="accent1"/>
                </a:solidFill>
              </a:rPr>
              <a:t>Processing</a:t>
            </a:r>
            <a:endParaRPr lang="tr-TR" altLang="tr-TR" dirty="0">
              <a:solidFill>
                <a:schemeClr val="accent1"/>
              </a:solidFill>
            </a:endParaRPr>
          </a:p>
          <a:p>
            <a:pPr lvl="2"/>
            <a:r>
              <a:rPr lang="tr-TR" altLang="tr-TR" dirty="0">
                <a:solidFill>
                  <a:schemeClr val="accent1"/>
                </a:solidFill>
              </a:rPr>
              <a:t>Design </a:t>
            </a:r>
            <a:r>
              <a:rPr lang="tr-TR" altLang="tr-TR" dirty="0" err="1">
                <a:solidFill>
                  <a:schemeClr val="accent1"/>
                </a:solidFill>
              </a:rPr>
              <a:t>Issues</a:t>
            </a:r>
            <a:endParaRPr lang="tr-TR" altLang="tr-TR" dirty="0">
              <a:solidFill>
                <a:schemeClr val="accent1"/>
              </a:solidFill>
            </a:endParaRPr>
          </a:p>
          <a:p>
            <a:pPr lvl="1"/>
            <a:r>
              <a:rPr lang="tr-TR" altLang="tr-TR" dirty="0" smtClean="0">
                <a:solidFill>
                  <a:schemeClr val="accent1"/>
                </a:solidFill>
              </a:rPr>
              <a:t>Direct </a:t>
            </a:r>
            <a:r>
              <a:rPr lang="tr-TR" altLang="tr-TR" dirty="0">
                <a:solidFill>
                  <a:schemeClr val="accent1"/>
                </a:solidFill>
              </a:rPr>
              <a:t>Memory Access</a:t>
            </a:r>
          </a:p>
          <a:p>
            <a:pPr lvl="2"/>
            <a:r>
              <a:rPr lang="tr-TR" altLang="tr-TR" dirty="0" smtClean="0">
                <a:solidFill>
                  <a:schemeClr val="accent1"/>
                </a:solidFill>
              </a:rPr>
              <a:t>DMA </a:t>
            </a:r>
            <a:r>
              <a:rPr lang="tr-TR" altLang="tr-TR" dirty="0" err="1">
                <a:solidFill>
                  <a:schemeClr val="accent1"/>
                </a:solidFill>
              </a:rPr>
              <a:t>Function</a:t>
            </a:r>
            <a:endParaRPr lang="tr-TR" altLang="tr-TR" dirty="0">
              <a:solidFill>
                <a:schemeClr val="accent1"/>
              </a:solidFill>
            </a:endParaRPr>
          </a:p>
          <a:p>
            <a:pPr lvl="1"/>
            <a:r>
              <a:rPr lang="tr-TR" altLang="tr-TR" dirty="0" smtClean="0">
                <a:solidFill>
                  <a:schemeClr val="accent1"/>
                </a:solidFill>
              </a:rPr>
              <a:t>I/O </a:t>
            </a:r>
            <a:r>
              <a:rPr lang="tr-TR" altLang="tr-TR" dirty="0" err="1">
                <a:solidFill>
                  <a:schemeClr val="accent1"/>
                </a:solidFill>
              </a:rPr>
              <a:t>Channels</a:t>
            </a:r>
            <a:r>
              <a:rPr lang="tr-TR" altLang="tr-TR" dirty="0">
                <a:solidFill>
                  <a:schemeClr val="accent1"/>
                </a:solidFill>
              </a:rPr>
              <a:t> </a:t>
            </a:r>
            <a:r>
              <a:rPr lang="tr-TR" altLang="tr-TR" dirty="0" err="1">
                <a:solidFill>
                  <a:schemeClr val="accent1"/>
                </a:solidFill>
              </a:rPr>
              <a:t>and</a:t>
            </a:r>
            <a:r>
              <a:rPr lang="tr-TR" altLang="tr-TR" dirty="0">
                <a:solidFill>
                  <a:schemeClr val="accent1"/>
                </a:solidFill>
              </a:rPr>
              <a:t> </a:t>
            </a:r>
            <a:r>
              <a:rPr lang="tr-TR" altLang="tr-TR" dirty="0" err="1">
                <a:solidFill>
                  <a:schemeClr val="accent1"/>
                </a:solidFill>
              </a:rPr>
              <a:t>Processors</a:t>
            </a:r>
            <a:endParaRPr lang="tr-TR" altLang="tr-TR" dirty="0">
              <a:solidFill>
                <a:schemeClr val="accent1"/>
              </a:solidFill>
            </a:endParaRPr>
          </a:p>
          <a:p>
            <a:pPr lvl="2"/>
            <a:r>
              <a:rPr lang="tr-TR" altLang="tr-TR" dirty="0" err="1">
                <a:solidFill>
                  <a:schemeClr val="accent1"/>
                </a:solidFill>
              </a:rPr>
              <a:t>The</a:t>
            </a:r>
            <a:r>
              <a:rPr lang="tr-TR" altLang="tr-TR" dirty="0">
                <a:solidFill>
                  <a:schemeClr val="accent1"/>
                </a:solidFill>
              </a:rPr>
              <a:t> </a:t>
            </a:r>
            <a:r>
              <a:rPr lang="tr-TR" altLang="tr-TR" dirty="0" err="1">
                <a:solidFill>
                  <a:schemeClr val="accent1"/>
                </a:solidFill>
              </a:rPr>
              <a:t>Evolution</a:t>
            </a:r>
            <a:r>
              <a:rPr lang="tr-TR" altLang="tr-TR" dirty="0">
                <a:solidFill>
                  <a:schemeClr val="accent1"/>
                </a:solidFill>
              </a:rPr>
              <a:t> of </a:t>
            </a:r>
            <a:r>
              <a:rPr lang="tr-TR" altLang="tr-TR" dirty="0" err="1">
                <a:solidFill>
                  <a:schemeClr val="accent1"/>
                </a:solidFill>
              </a:rPr>
              <a:t>the</a:t>
            </a:r>
            <a:r>
              <a:rPr lang="tr-TR" altLang="tr-TR" dirty="0">
                <a:solidFill>
                  <a:schemeClr val="accent1"/>
                </a:solidFill>
              </a:rPr>
              <a:t> I/O </a:t>
            </a:r>
            <a:r>
              <a:rPr lang="tr-TR" altLang="tr-TR" dirty="0" err="1">
                <a:solidFill>
                  <a:schemeClr val="accent1"/>
                </a:solidFill>
              </a:rPr>
              <a:t>Function</a:t>
            </a:r>
            <a:endParaRPr lang="tr-TR" altLang="tr-TR" dirty="0">
              <a:solidFill>
                <a:schemeClr val="accent1"/>
              </a:solidFill>
            </a:endParaRPr>
          </a:p>
          <a:p>
            <a:pPr lvl="2"/>
            <a:r>
              <a:rPr lang="tr-TR" altLang="tr-TR" dirty="0" err="1">
                <a:solidFill>
                  <a:schemeClr val="accent1"/>
                </a:solidFill>
              </a:rPr>
              <a:t>Characteristics</a:t>
            </a:r>
            <a:r>
              <a:rPr lang="tr-TR" altLang="tr-TR" dirty="0">
                <a:solidFill>
                  <a:schemeClr val="accent1"/>
                </a:solidFill>
              </a:rPr>
              <a:t> of I/O </a:t>
            </a:r>
            <a:r>
              <a:rPr lang="tr-TR" altLang="tr-TR" dirty="0" err="1">
                <a:solidFill>
                  <a:schemeClr val="accent1"/>
                </a:solidFill>
              </a:rPr>
              <a:t>Channels</a:t>
            </a:r>
            <a:endParaRPr lang="tr-TR" altLang="tr-TR" dirty="0">
              <a:solidFill>
                <a:schemeClr val="accent1"/>
              </a:solidFill>
            </a:endParaRPr>
          </a:p>
          <a:p>
            <a:pPr lvl="1"/>
            <a:r>
              <a:rPr lang="tr-TR" altLang="tr-TR" dirty="0" err="1" smtClean="0">
                <a:solidFill>
                  <a:schemeClr val="accent1"/>
                </a:solidFill>
              </a:rPr>
              <a:t>The</a:t>
            </a:r>
            <a:r>
              <a:rPr lang="tr-TR" altLang="tr-TR" dirty="0" smtClean="0">
                <a:solidFill>
                  <a:schemeClr val="accent1"/>
                </a:solidFill>
              </a:rPr>
              <a:t> </a:t>
            </a:r>
            <a:r>
              <a:rPr lang="tr-TR" altLang="tr-TR" dirty="0" err="1">
                <a:solidFill>
                  <a:schemeClr val="accent1"/>
                </a:solidFill>
              </a:rPr>
              <a:t>External</a:t>
            </a:r>
            <a:r>
              <a:rPr lang="tr-TR" altLang="tr-TR" dirty="0">
                <a:solidFill>
                  <a:schemeClr val="accent1"/>
                </a:solidFill>
              </a:rPr>
              <a:t> </a:t>
            </a:r>
            <a:r>
              <a:rPr lang="tr-TR" altLang="tr-TR" dirty="0" err="1" smtClean="0">
                <a:solidFill>
                  <a:schemeClr val="accent1"/>
                </a:solidFill>
              </a:rPr>
              <a:t>Interface</a:t>
            </a:r>
            <a:endParaRPr lang="tr-TR" altLang="tr-TR" dirty="0">
              <a:solidFill>
                <a:schemeClr val="accent1"/>
              </a:solidFill>
            </a:endParaRPr>
          </a:p>
          <a:p>
            <a:pPr lvl="2"/>
            <a:r>
              <a:rPr lang="tr-TR" altLang="tr-TR" dirty="0">
                <a:solidFill>
                  <a:schemeClr val="accent1"/>
                </a:solidFill>
              </a:rPr>
              <a:t>Types of </a:t>
            </a:r>
            <a:r>
              <a:rPr lang="tr-TR" altLang="tr-TR" dirty="0" err="1">
                <a:solidFill>
                  <a:schemeClr val="accent1"/>
                </a:solidFill>
              </a:rPr>
              <a:t>Interfaces</a:t>
            </a:r>
            <a:endParaRPr lang="tr-TR" altLang="tr-TR" dirty="0">
              <a:solidFill>
                <a:schemeClr val="accent1"/>
              </a:solidFill>
            </a:endParaRPr>
          </a:p>
          <a:p>
            <a:pPr lvl="2"/>
            <a:r>
              <a:rPr lang="tr-TR" altLang="tr-TR" dirty="0" err="1">
                <a:solidFill>
                  <a:schemeClr val="accent1"/>
                </a:solidFill>
              </a:rPr>
              <a:t>FireWire</a:t>
            </a:r>
            <a:r>
              <a:rPr lang="tr-TR" altLang="tr-TR" dirty="0">
                <a:solidFill>
                  <a:schemeClr val="accent1"/>
                </a:solidFill>
              </a:rPr>
              <a:t> </a:t>
            </a:r>
            <a:endParaRPr lang="tr-TR" altLang="tr-TR" dirty="0" smtClean="0">
              <a:solidFill>
                <a:schemeClr val="accent1"/>
              </a:solidFill>
            </a:endParaRPr>
          </a:p>
          <a:p>
            <a:pPr lvl="2"/>
            <a:r>
              <a:rPr lang="tr-TR" altLang="tr-TR" dirty="0" err="1" smtClean="0">
                <a:solidFill>
                  <a:schemeClr val="accent1"/>
                </a:solidFill>
              </a:rPr>
              <a:t>Thunderbolt</a:t>
            </a:r>
            <a:endParaRPr lang="tr-TR" altLang="tr-TR" dirty="0">
              <a:solidFill>
                <a:schemeClr val="accent1"/>
              </a:solidFill>
            </a:endParaRPr>
          </a:p>
          <a:p>
            <a:pPr lvl="2"/>
            <a:r>
              <a:rPr lang="tr-TR" altLang="tr-TR" dirty="0" err="1">
                <a:solidFill>
                  <a:schemeClr val="accent1"/>
                </a:solidFill>
              </a:rPr>
              <a:t>InfiniBand</a:t>
            </a:r>
            <a:endParaRPr lang="tr-TR" altLang="tr-TR" dirty="0" smtClean="0">
              <a:solidFill>
                <a:schemeClr val="accent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6D419C-D3F8-421F-893F-574FABEF0127}" type="slidenum">
              <a:rPr lang="en-US" altLang="tr-TR" smtClean="0"/>
              <a:pPr>
                <a:defRPr/>
              </a:pPr>
              <a:t>3</a:t>
            </a:fld>
            <a:endParaRPr lang="en-US" altLang="tr-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/>
              <a:t>Direct Memory Access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540" y="3174386"/>
            <a:ext cx="4860540" cy="3350239"/>
          </a:xfrm>
        </p:spPr>
        <p:txBody>
          <a:bodyPr>
            <a:normAutofit fontScale="77500" lnSpcReduction="20000"/>
          </a:bodyPr>
          <a:lstStyle/>
          <a:p>
            <a:r>
              <a:rPr lang="en-GB" altLang="tr-TR" dirty="0"/>
              <a:t>Interrupt driven and programmed I/O require active CPU intervention</a:t>
            </a:r>
          </a:p>
          <a:p>
            <a:pPr lvl="1"/>
            <a:r>
              <a:rPr lang="en-GB" altLang="tr-TR" dirty="0" smtClean="0"/>
              <a:t>Transfer </a:t>
            </a:r>
            <a:r>
              <a:rPr lang="en-GB" altLang="tr-TR" dirty="0"/>
              <a:t>rate is limited</a:t>
            </a:r>
          </a:p>
          <a:p>
            <a:pPr lvl="1"/>
            <a:r>
              <a:rPr lang="en-GB" altLang="tr-TR" dirty="0" smtClean="0"/>
              <a:t>CPU </a:t>
            </a:r>
            <a:r>
              <a:rPr lang="en-GB" altLang="tr-TR" dirty="0"/>
              <a:t>is tied up</a:t>
            </a:r>
          </a:p>
          <a:p>
            <a:r>
              <a:rPr lang="en-GB" altLang="tr-TR" dirty="0" smtClean="0"/>
              <a:t>DMA </a:t>
            </a:r>
            <a:r>
              <a:rPr lang="en-GB" altLang="tr-TR" dirty="0"/>
              <a:t>is the </a:t>
            </a:r>
            <a:r>
              <a:rPr lang="en-GB" altLang="tr-TR" dirty="0" smtClean="0"/>
              <a:t>answer</a:t>
            </a:r>
            <a:endParaRPr lang="tr-TR" altLang="tr-TR" dirty="0" smtClean="0"/>
          </a:p>
          <a:p>
            <a:r>
              <a:rPr lang="en-GB" altLang="tr-TR" dirty="0"/>
              <a:t>Additional Module (hardware) on bus</a:t>
            </a:r>
          </a:p>
          <a:p>
            <a:pPr lvl="1"/>
            <a:r>
              <a:rPr lang="en-GB" altLang="tr-TR" dirty="0" smtClean="0"/>
              <a:t>DMA </a:t>
            </a:r>
            <a:r>
              <a:rPr lang="en-GB" altLang="tr-TR" dirty="0"/>
              <a:t>controller takes over from CPU for I/O</a:t>
            </a:r>
          </a:p>
          <a:p>
            <a:endParaRPr lang="en-GB" altLang="tr-T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DD137E-56EE-456D-B6B4-F356D0387FC4}" type="slidenum">
              <a:rPr lang="en-US" altLang="tr-TR" smtClean="0"/>
              <a:pPr>
                <a:defRPr/>
              </a:pPr>
              <a:t>30</a:t>
            </a:fld>
            <a:endParaRPr lang="en-US" altLang="tr-TR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8" t="15196" r="31606" b="35957"/>
          <a:stretch>
            <a:fillRect/>
          </a:stretch>
        </p:blipFill>
        <p:spPr>
          <a:xfrm>
            <a:off x="5143731" y="1268760"/>
            <a:ext cx="3488041" cy="4519389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67829" b="64681"/>
          <a:stretch/>
        </p:blipFill>
        <p:spPr>
          <a:xfrm>
            <a:off x="899592" y="1268760"/>
            <a:ext cx="2598790" cy="190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73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tr-TR"/>
              <a:t>DMA Operation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altLang="tr-TR" dirty="0"/>
              <a:t>CPU tells DMA controller:-</a:t>
            </a:r>
          </a:p>
          <a:p>
            <a:pPr lvl="1">
              <a:lnSpc>
                <a:spcPct val="90000"/>
              </a:lnSpc>
            </a:pPr>
            <a:r>
              <a:rPr lang="en-GB" altLang="tr-TR" dirty="0"/>
              <a:t>Read/Write</a:t>
            </a:r>
          </a:p>
          <a:p>
            <a:pPr lvl="1">
              <a:lnSpc>
                <a:spcPct val="90000"/>
              </a:lnSpc>
            </a:pPr>
            <a:r>
              <a:rPr lang="en-GB" altLang="tr-TR" dirty="0"/>
              <a:t>Device address</a:t>
            </a:r>
          </a:p>
          <a:p>
            <a:pPr lvl="1">
              <a:lnSpc>
                <a:spcPct val="90000"/>
              </a:lnSpc>
            </a:pPr>
            <a:r>
              <a:rPr lang="en-GB" altLang="tr-TR" dirty="0"/>
              <a:t>Starting address of memory block for data</a:t>
            </a:r>
          </a:p>
          <a:p>
            <a:pPr lvl="1">
              <a:lnSpc>
                <a:spcPct val="90000"/>
              </a:lnSpc>
            </a:pPr>
            <a:r>
              <a:rPr lang="en-GB" altLang="tr-TR" dirty="0"/>
              <a:t>Amount of data to be transferred</a:t>
            </a:r>
          </a:p>
          <a:p>
            <a:pPr>
              <a:lnSpc>
                <a:spcPct val="90000"/>
              </a:lnSpc>
            </a:pPr>
            <a:endParaRPr lang="en-GB" altLang="tr-TR" dirty="0"/>
          </a:p>
          <a:p>
            <a:pPr>
              <a:lnSpc>
                <a:spcPct val="90000"/>
              </a:lnSpc>
            </a:pPr>
            <a:r>
              <a:rPr lang="en-GB" altLang="tr-TR" dirty="0"/>
              <a:t>CPU carries on with other work</a:t>
            </a:r>
          </a:p>
          <a:p>
            <a:pPr>
              <a:lnSpc>
                <a:spcPct val="90000"/>
              </a:lnSpc>
            </a:pPr>
            <a:r>
              <a:rPr lang="en-GB" altLang="tr-TR" dirty="0" smtClean="0"/>
              <a:t>DMA </a:t>
            </a:r>
            <a:r>
              <a:rPr lang="en-GB" altLang="tr-TR" dirty="0"/>
              <a:t>controller deals with transfer</a:t>
            </a:r>
          </a:p>
          <a:p>
            <a:pPr>
              <a:lnSpc>
                <a:spcPct val="90000"/>
              </a:lnSpc>
            </a:pPr>
            <a:r>
              <a:rPr lang="en-GB" altLang="tr-TR" dirty="0" smtClean="0"/>
              <a:t>DMA </a:t>
            </a:r>
            <a:r>
              <a:rPr lang="en-GB" altLang="tr-TR" dirty="0"/>
              <a:t>controller sends interrupt when finished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DD137E-56EE-456D-B6B4-F356D0387FC4}" type="slidenum">
              <a:rPr lang="en-US" altLang="tr-TR" smtClean="0"/>
              <a:pPr>
                <a:defRPr/>
              </a:pPr>
              <a:t>31</a:t>
            </a:fld>
            <a:endParaRPr lang="en-US" altLang="tr-TR" dirty="0"/>
          </a:p>
        </p:txBody>
      </p:sp>
    </p:spTree>
    <p:extLst>
      <p:ext uri="{BB962C8B-B14F-4D97-AF65-F5344CB8AC3E}">
        <p14:creationId xmlns:p14="http://schemas.microsoft.com/office/powerpoint/2010/main" val="419545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78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tr-TR"/>
              <a:t>DMA Transfer - Cycle Stealing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tr-TR"/>
              <a:t>DMA controller takes over bus for a cycle</a:t>
            </a:r>
          </a:p>
          <a:p>
            <a:r>
              <a:rPr lang="en-GB" altLang="tr-TR"/>
              <a:t>Transfer of one word of data</a:t>
            </a:r>
          </a:p>
          <a:p>
            <a:r>
              <a:rPr lang="en-GB" altLang="tr-TR"/>
              <a:t>Not an interrupt</a:t>
            </a:r>
          </a:p>
          <a:p>
            <a:pPr lvl="1"/>
            <a:r>
              <a:rPr lang="en-GB" altLang="tr-TR"/>
              <a:t>CPU does not switch context</a:t>
            </a:r>
          </a:p>
          <a:p>
            <a:r>
              <a:rPr lang="en-GB" altLang="tr-TR"/>
              <a:t>CPU suspended just before it accesses bus</a:t>
            </a:r>
          </a:p>
          <a:p>
            <a:pPr lvl="1"/>
            <a:r>
              <a:rPr lang="en-GB" altLang="tr-TR"/>
              <a:t>i.e. before an operand or data fetch or a data write</a:t>
            </a:r>
          </a:p>
          <a:p>
            <a:r>
              <a:rPr lang="en-GB" altLang="tr-TR"/>
              <a:t>Slows down CPU but not as much as CPU doing transfer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DD137E-56EE-456D-B6B4-F356D0387FC4}" type="slidenum">
              <a:rPr lang="en-US" altLang="tr-TR" smtClean="0"/>
              <a:pPr>
                <a:defRPr/>
              </a:pPr>
              <a:t>32</a:t>
            </a:fld>
            <a:endParaRPr lang="en-US" altLang="tr-TR" dirty="0"/>
          </a:p>
        </p:txBody>
      </p:sp>
    </p:spTree>
    <p:extLst>
      <p:ext uri="{BB962C8B-B14F-4D97-AF65-F5344CB8AC3E}">
        <p14:creationId xmlns:p14="http://schemas.microsoft.com/office/powerpoint/2010/main" val="217153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tr-TR" sz="2400" dirty="0"/>
              <a:t>DMA and Interrupt Breakpoints During an Instruction Cycle</a:t>
            </a:r>
          </a:p>
        </p:txBody>
      </p:sp>
      <p:pic>
        <p:nvPicPr>
          <p:cNvPr id="1525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27"/>
          <a:stretch>
            <a:fillRect/>
          </a:stretch>
        </p:blipFill>
        <p:spPr bwMode="auto">
          <a:xfrm>
            <a:off x="307975" y="1320800"/>
            <a:ext cx="852805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DD137E-56EE-456D-B6B4-F356D0387FC4}" type="slidenum">
              <a:rPr lang="en-US" altLang="tr-TR" smtClean="0"/>
              <a:pPr>
                <a:defRPr/>
              </a:pPr>
              <a:t>33</a:t>
            </a:fld>
            <a:endParaRPr lang="en-US" altLang="tr-TR" dirty="0"/>
          </a:p>
        </p:txBody>
      </p:sp>
    </p:spTree>
    <p:extLst>
      <p:ext uri="{BB962C8B-B14F-4D97-AF65-F5344CB8AC3E}">
        <p14:creationId xmlns:p14="http://schemas.microsoft.com/office/powerpoint/2010/main" val="300319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tr-TR"/>
              <a:t>DMA Configurations (1)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178800" cy="4244975"/>
          </a:xfrm>
        </p:spPr>
        <p:txBody>
          <a:bodyPr/>
          <a:lstStyle/>
          <a:p>
            <a:r>
              <a:rPr lang="en-GB" altLang="tr-TR" dirty="0"/>
              <a:t>Single Bus, Detached DMA controller</a:t>
            </a:r>
          </a:p>
          <a:p>
            <a:endParaRPr lang="tr-TR" altLang="tr-TR" dirty="0" smtClean="0"/>
          </a:p>
          <a:p>
            <a:endParaRPr lang="tr-TR" altLang="tr-TR" dirty="0"/>
          </a:p>
          <a:p>
            <a:endParaRPr lang="tr-TR" altLang="tr-TR" dirty="0" smtClean="0"/>
          </a:p>
          <a:p>
            <a:r>
              <a:rPr lang="en-GB" altLang="tr-TR" dirty="0" smtClean="0"/>
              <a:t>Each </a:t>
            </a:r>
            <a:r>
              <a:rPr lang="en-GB" altLang="tr-TR" dirty="0"/>
              <a:t>transfer uses bus twice</a:t>
            </a:r>
          </a:p>
          <a:p>
            <a:pPr lvl="1"/>
            <a:r>
              <a:rPr lang="en-GB" altLang="tr-TR" dirty="0"/>
              <a:t>I/O to DMA then DMA to memory</a:t>
            </a:r>
          </a:p>
          <a:p>
            <a:r>
              <a:rPr lang="en-GB" altLang="tr-TR" dirty="0"/>
              <a:t>CPU is suspended twice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DD137E-56EE-456D-B6B4-F356D0387FC4}" type="slidenum">
              <a:rPr lang="en-US" altLang="tr-TR" smtClean="0"/>
              <a:pPr>
                <a:defRPr/>
              </a:pPr>
              <a:t>34</a:t>
            </a:fld>
            <a:endParaRPr lang="en-US" altLang="tr-T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901825"/>
            <a:ext cx="7495135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69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tr-TR"/>
              <a:t>DMA Configurations (2)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2600" y="1073150"/>
            <a:ext cx="8265864" cy="5376253"/>
          </a:xfrm>
        </p:spPr>
        <p:txBody>
          <a:bodyPr/>
          <a:lstStyle/>
          <a:p>
            <a:r>
              <a:rPr lang="en-GB" altLang="tr-TR" dirty="0"/>
              <a:t>Single Bus, Integrated DMA controller</a:t>
            </a:r>
          </a:p>
          <a:p>
            <a:endParaRPr lang="tr-TR" altLang="tr-TR" dirty="0" smtClean="0"/>
          </a:p>
          <a:p>
            <a:endParaRPr lang="tr-TR" altLang="tr-TR" dirty="0"/>
          </a:p>
          <a:p>
            <a:endParaRPr lang="tr-TR" altLang="tr-TR" dirty="0" smtClean="0"/>
          </a:p>
          <a:p>
            <a:endParaRPr lang="tr-TR" altLang="tr-TR" dirty="0"/>
          </a:p>
          <a:p>
            <a:r>
              <a:rPr lang="en-GB" altLang="tr-TR" dirty="0" smtClean="0"/>
              <a:t>Controller </a:t>
            </a:r>
            <a:r>
              <a:rPr lang="en-GB" altLang="tr-TR" dirty="0"/>
              <a:t>may support &gt;1 device</a:t>
            </a:r>
          </a:p>
          <a:p>
            <a:r>
              <a:rPr lang="en-GB" altLang="tr-TR" dirty="0"/>
              <a:t>Each transfer uses bus once</a:t>
            </a:r>
          </a:p>
          <a:p>
            <a:pPr lvl="1"/>
            <a:r>
              <a:rPr lang="en-GB" altLang="tr-TR" dirty="0"/>
              <a:t>DMA to memory</a:t>
            </a:r>
          </a:p>
          <a:p>
            <a:r>
              <a:rPr lang="en-GB" altLang="tr-TR" dirty="0"/>
              <a:t>CPU is suspended once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DD137E-56EE-456D-B6B4-F356D0387FC4}" type="slidenum">
              <a:rPr lang="en-US" altLang="tr-TR" smtClean="0"/>
              <a:pPr>
                <a:defRPr/>
              </a:pPr>
              <a:t>35</a:t>
            </a:fld>
            <a:endParaRPr lang="en-US" altLang="tr-T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905827"/>
            <a:ext cx="6789427" cy="185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42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tr-TR"/>
              <a:t>DMA Configurations (3)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8000" y="1143000"/>
            <a:ext cx="8178800" cy="5381625"/>
          </a:xfrm>
        </p:spPr>
        <p:txBody>
          <a:bodyPr/>
          <a:lstStyle/>
          <a:p>
            <a:r>
              <a:rPr lang="en-GB" altLang="tr-TR" dirty="0"/>
              <a:t>Separate I/O Bus</a:t>
            </a:r>
          </a:p>
          <a:p>
            <a:endParaRPr lang="tr-TR" altLang="tr-TR" dirty="0" smtClean="0"/>
          </a:p>
          <a:p>
            <a:endParaRPr lang="tr-TR" altLang="tr-TR" dirty="0"/>
          </a:p>
          <a:p>
            <a:endParaRPr lang="tr-TR" altLang="tr-TR" dirty="0" smtClean="0"/>
          </a:p>
          <a:p>
            <a:endParaRPr lang="tr-TR" altLang="tr-TR" dirty="0"/>
          </a:p>
          <a:p>
            <a:r>
              <a:rPr lang="en-GB" altLang="tr-TR" dirty="0" smtClean="0"/>
              <a:t>Bus </a:t>
            </a:r>
            <a:r>
              <a:rPr lang="en-GB" altLang="tr-TR" dirty="0"/>
              <a:t>supports all DMA enabled devices</a:t>
            </a:r>
          </a:p>
          <a:p>
            <a:r>
              <a:rPr lang="en-GB" altLang="tr-TR" dirty="0"/>
              <a:t>Each transfer uses bus once</a:t>
            </a:r>
          </a:p>
          <a:p>
            <a:pPr lvl="1"/>
            <a:r>
              <a:rPr lang="en-GB" altLang="tr-TR" dirty="0"/>
              <a:t>DMA to memory</a:t>
            </a:r>
          </a:p>
          <a:p>
            <a:r>
              <a:rPr lang="en-GB" altLang="tr-TR" dirty="0"/>
              <a:t>CPU is suspended once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DD137E-56EE-456D-B6B4-F356D0387FC4}" type="slidenum">
              <a:rPr lang="en-US" altLang="tr-TR" smtClean="0"/>
              <a:pPr>
                <a:defRPr/>
              </a:pPr>
              <a:t>36</a:t>
            </a:fld>
            <a:endParaRPr lang="en-US" altLang="tr-T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1700808"/>
            <a:ext cx="6429744" cy="233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42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9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tr-TR"/>
              <a:t>Intel 8237A DMA Controller</a:t>
            </a:r>
          </a:p>
        </p:txBody>
      </p:sp>
      <p:sp>
        <p:nvSpPr>
          <p:cNvPr id="14439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ct val="90000"/>
              </a:lnSpc>
            </a:pPr>
            <a:r>
              <a:rPr lang="en-GB" altLang="tr-TR" sz="2000" dirty="0"/>
              <a:t>Interfaces to 80x86 family and DRAM</a:t>
            </a:r>
          </a:p>
          <a:p>
            <a:pPr marL="457200" indent="-457200">
              <a:lnSpc>
                <a:spcPct val="90000"/>
              </a:lnSpc>
            </a:pPr>
            <a:r>
              <a:rPr lang="en-GB" altLang="tr-TR" sz="2000" dirty="0"/>
              <a:t>When DMA module needs buses it sends HOLD signal to processor</a:t>
            </a:r>
          </a:p>
          <a:p>
            <a:pPr marL="457200" indent="-457200">
              <a:lnSpc>
                <a:spcPct val="90000"/>
              </a:lnSpc>
            </a:pPr>
            <a:r>
              <a:rPr lang="en-GB" altLang="tr-TR" sz="2000" dirty="0"/>
              <a:t>CPU responds HLDA (hold acknowledge) </a:t>
            </a:r>
          </a:p>
          <a:p>
            <a:pPr marL="838200" lvl="1" indent="-381000">
              <a:lnSpc>
                <a:spcPct val="90000"/>
              </a:lnSpc>
            </a:pPr>
            <a:r>
              <a:rPr lang="en-GB" altLang="tr-TR" sz="1800" dirty="0"/>
              <a:t>DMA module can use buses</a:t>
            </a:r>
          </a:p>
          <a:p>
            <a:pPr marL="457200" indent="-457200">
              <a:lnSpc>
                <a:spcPct val="90000"/>
              </a:lnSpc>
            </a:pPr>
            <a:r>
              <a:rPr lang="en-GB" altLang="tr-TR" sz="2000" dirty="0"/>
              <a:t>E.g. transfer data from memory to disk</a:t>
            </a:r>
          </a:p>
          <a:p>
            <a:pPr marL="838200" lvl="1" indent="-381000">
              <a:lnSpc>
                <a:spcPct val="90000"/>
              </a:lnSpc>
              <a:buFontTx/>
              <a:buAutoNum type="arabicPeriod"/>
            </a:pPr>
            <a:r>
              <a:rPr lang="en-GB" altLang="tr-TR" sz="1800" dirty="0"/>
              <a:t>Device requests service of DMA by pulling DREQ (DMA request) high</a:t>
            </a:r>
          </a:p>
          <a:p>
            <a:pPr marL="838200" lvl="1" indent="-381000">
              <a:lnSpc>
                <a:spcPct val="90000"/>
              </a:lnSpc>
              <a:buFontTx/>
              <a:buAutoNum type="arabicPeriod"/>
            </a:pPr>
            <a:r>
              <a:rPr lang="en-GB" altLang="tr-TR" sz="1800" dirty="0"/>
              <a:t>DMA puts high on HRQ (hold request), </a:t>
            </a:r>
          </a:p>
          <a:p>
            <a:pPr marL="838200" lvl="1" indent="-381000">
              <a:lnSpc>
                <a:spcPct val="90000"/>
              </a:lnSpc>
              <a:buFontTx/>
              <a:buAutoNum type="arabicPeriod"/>
            </a:pPr>
            <a:r>
              <a:rPr lang="en-GB" altLang="tr-TR" sz="1800" dirty="0"/>
              <a:t>CPU finishes present bus cycle (not necessarily present instruction) and puts high on HDLA (hold acknowledge). HOLD remains active for duration of DMA</a:t>
            </a:r>
          </a:p>
          <a:p>
            <a:pPr marL="838200" lvl="1" indent="-381000">
              <a:lnSpc>
                <a:spcPct val="90000"/>
              </a:lnSpc>
              <a:buFontTx/>
              <a:buAutoNum type="arabicPeriod"/>
            </a:pPr>
            <a:r>
              <a:rPr lang="en-GB" altLang="tr-TR" sz="1800" dirty="0"/>
              <a:t>DMA activates DACK (DMA acknowledge), telling device to start transfer</a:t>
            </a:r>
          </a:p>
          <a:p>
            <a:pPr marL="838200" lvl="1" indent="-381000">
              <a:lnSpc>
                <a:spcPct val="90000"/>
              </a:lnSpc>
              <a:buFontTx/>
              <a:buAutoNum type="arabicPeriod"/>
            </a:pPr>
            <a:r>
              <a:rPr lang="en-GB" altLang="tr-TR" sz="1800" dirty="0"/>
              <a:t>DMA starts transfer by putting address of first byte on address bus and activating MEMR; it then activates IOW to write to peripheral. DMA decrements counter and increments address pointer.  Repeat until count reaches zero</a:t>
            </a:r>
          </a:p>
          <a:p>
            <a:pPr marL="838200" lvl="1" indent="-381000">
              <a:lnSpc>
                <a:spcPct val="90000"/>
              </a:lnSpc>
              <a:buFontTx/>
              <a:buAutoNum type="arabicPeriod"/>
            </a:pPr>
            <a:r>
              <a:rPr lang="en-GB" altLang="tr-TR" sz="1800" dirty="0"/>
              <a:t>DMA deactivates HRQ, giving bus back to CPU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DD137E-56EE-456D-B6B4-F356D0387FC4}" type="slidenum">
              <a:rPr lang="en-US" altLang="tr-TR" smtClean="0"/>
              <a:pPr>
                <a:defRPr/>
              </a:pPr>
              <a:t>37</a:t>
            </a:fld>
            <a:endParaRPr lang="en-US" altLang="tr-TR" dirty="0"/>
          </a:p>
        </p:txBody>
      </p:sp>
    </p:spTree>
    <p:extLst>
      <p:ext uri="{BB962C8B-B14F-4D97-AF65-F5344CB8AC3E}">
        <p14:creationId xmlns:p14="http://schemas.microsoft.com/office/powerpoint/2010/main" val="182757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4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4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43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43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443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43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443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443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43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443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443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91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tr-TR"/>
              <a:t>8237 DMA Usage of Systems Bus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DD137E-56EE-456D-B6B4-F356D0387FC4}" type="slidenum">
              <a:rPr lang="en-US" altLang="tr-TR" smtClean="0"/>
              <a:pPr>
                <a:defRPr/>
              </a:pPr>
              <a:t>38</a:t>
            </a:fld>
            <a:endParaRPr lang="en-US" altLang="tr-T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760" y="1080487"/>
            <a:ext cx="8048063" cy="535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05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tr-TR"/>
              <a:t>Fly-By</a:t>
            </a:r>
          </a:p>
        </p:txBody>
      </p:sp>
      <p:sp>
        <p:nvSpPr>
          <p:cNvPr id="14643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GB" altLang="tr-TR" dirty="0"/>
              <a:t>While DMA using buses processor idle</a:t>
            </a:r>
          </a:p>
          <a:p>
            <a:pPr>
              <a:lnSpc>
                <a:spcPct val="90000"/>
              </a:lnSpc>
            </a:pPr>
            <a:r>
              <a:rPr lang="en-GB" altLang="tr-TR" dirty="0"/>
              <a:t>Processor using bus, DMA idle</a:t>
            </a:r>
          </a:p>
          <a:p>
            <a:pPr lvl="1">
              <a:lnSpc>
                <a:spcPct val="90000"/>
              </a:lnSpc>
            </a:pPr>
            <a:r>
              <a:rPr lang="en-GB" altLang="tr-TR" dirty="0"/>
              <a:t>Known as fly-by DMA controller</a:t>
            </a:r>
          </a:p>
          <a:p>
            <a:pPr>
              <a:lnSpc>
                <a:spcPct val="90000"/>
              </a:lnSpc>
            </a:pPr>
            <a:r>
              <a:rPr lang="en-GB" altLang="tr-TR" dirty="0"/>
              <a:t>Data does not pass through and is not stored in DMA chip</a:t>
            </a:r>
          </a:p>
          <a:p>
            <a:pPr lvl="1">
              <a:lnSpc>
                <a:spcPct val="90000"/>
              </a:lnSpc>
            </a:pPr>
            <a:r>
              <a:rPr lang="en-GB" altLang="tr-TR" dirty="0"/>
              <a:t>DMA only between I/O port and memory</a:t>
            </a:r>
          </a:p>
          <a:p>
            <a:pPr lvl="1">
              <a:lnSpc>
                <a:spcPct val="90000"/>
              </a:lnSpc>
            </a:pPr>
            <a:r>
              <a:rPr lang="en-GB" altLang="tr-TR" dirty="0"/>
              <a:t>Not between two I/O ports or two memory locations</a:t>
            </a:r>
          </a:p>
          <a:p>
            <a:pPr>
              <a:lnSpc>
                <a:spcPct val="90000"/>
              </a:lnSpc>
            </a:pPr>
            <a:r>
              <a:rPr lang="en-GB" altLang="tr-TR" dirty="0"/>
              <a:t>Can do memory to memory via register</a:t>
            </a:r>
          </a:p>
          <a:p>
            <a:pPr>
              <a:lnSpc>
                <a:spcPct val="90000"/>
              </a:lnSpc>
            </a:pPr>
            <a:r>
              <a:rPr lang="en-GB" altLang="tr-TR" dirty="0"/>
              <a:t>8237 contains four DMA channels</a:t>
            </a:r>
          </a:p>
          <a:p>
            <a:pPr lvl="1">
              <a:lnSpc>
                <a:spcPct val="90000"/>
              </a:lnSpc>
            </a:pPr>
            <a:r>
              <a:rPr lang="en-GB" altLang="tr-TR" dirty="0"/>
              <a:t>Programmed independently</a:t>
            </a:r>
          </a:p>
          <a:p>
            <a:pPr lvl="1">
              <a:lnSpc>
                <a:spcPct val="90000"/>
              </a:lnSpc>
            </a:pPr>
            <a:r>
              <a:rPr lang="en-GB" altLang="tr-TR" dirty="0"/>
              <a:t>Any one active </a:t>
            </a:r>
          </a:p>
          <a:p>
            <a:pPr lvl="1">
              <a:lnSpc>
                <a:spcPct val="90000"/>
              </a:lnSpc>
            </a:pPr>
            <a:r>
              <a:rPr lang="en-GB" altLang="tr-TR" dirty="0"/>
              <a:t>Numbered 0, 1, 2, and 3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DD137E-56EE-456D-B6B4-F356D0387FC4}" type="slidenum">
              <a:rPr lang="en-US" altLang="tr-TR" smtClean="0"/>
              <a:pPr>
                <a:defRPr/>
              </a:pPr>
              <a:t>39</a:t>
            </a:fld>
            <a:endParaRPr lang="en-US" altLang="tr-TR" dirty="0"/>
          </a:p>
        </p:txBody>
      </p:sp>
    </p:spTree>
    <p:extLst>
      <p:ext uri="{BB962C8B-B14F-4D97-AF65-F5344CB8AC3E}">
        <p14:creationId xmlns:p14="http://schemas.microsoft.com/office/powerpoint/2010/main" val="1264899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6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6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6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64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64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64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64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464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464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464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464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tr-TR" dirty="0" err="1"/>
              <a:t>Input/Output</a:t>
            </a:r>
            <a:endParaRPr lang="en-GB" altLang="tr-TR" dirty="0"/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3897313" cy="5458544"/>
          </a:xfrm>
        </p:spPr>
        <p:txBody>
          <a:bodyPr/>
          <a:lstStyle/>
          <a:p>
            <a:r>
              <a:rPr lang="en-GB" altLang="tr-TR" dirty="0"/>
              <a:t>A computer consists of a set of components or modules of three basic types that communicate with each other.</a:t>
            </a:r>
            <a:endParaRPr lang="tr-TR" altLang="tr-TR" dirty="0"/>
          </a:p>
          <a:p>
            <a:pPr>
              <a:buFontTx/>
              <a:buNone/>
            </a:pPr>
            <a:endParaRPr lang="en-GB" altLang="tr-TR" dirty="0"/>
          </a:p>
          <a:p>
            <a:pPr lvl="1"/>
            <a:r>
              <a:rPr lang="en-GB" altLang="tr-TR" sz="2000" dirty="0">
                <a:solidFill>
                  <a:schemeClr val="accent1"/>
                </a:solidFill>
              </a:rPr>
              <a:t>CPU</a:t>
            </a:r>
            <a:endParaRPr lang="tr-TR" altLang="tr-TR" sz="2000" dirty="0">
              <a:solidFill>
                <a:schemeClr val="accent1"/>
              </a:solidFill>
            </a:endParaRPr>
          </a:p>
          <a:p>
            <a:pPr lvl="1"/>
            <a:r>
              <a:rPr lang="en-GB" altLang="tr-TR" sz="2000" dirty="0" smtClean="0">
                <a:solidFill>
                  <a:srgbClr val="3333FF"/>
                </a:solidFill>
              </a:rPr>
              <a:t>Memory</a:t>
            </a:r>
            <a:endParaRPr lang="tr-TR" altLang="tr-TR" sz="2000" dirty="0">
              <a:solidFill>
                <a:srgbClr val="3333FF"/>
              </a:solidFill>
            </a:endParaRPr>
          </a:p>
          <a:p>
            <a:pPr lvl="1"/>
            <a:r>
              <a:rPr lang="en-GB" altLang="tr-TR" sz="2000" dirty="0" err="1" smtClean="0">
                <a:solidFill>
                  <a:srgbClr val="00CC00"/>
                </a:solidFill>
              </a:rPr>
              <a:t>Input/Output</a:t>
            </a:r>
            <a:endParaRPr lang="en-GB" altLang="tr-TR" sz="2000" dirty="0">
              <a:solidFill>
                <a:srgbClr val="00CC00"/>
              </a:solidFill>
            </a:endParaRPr>
          </a:p>
        </p:txBody>
      </p:sp>
      <p:pic>
        <p:nvPicPr>
          <p:cNvPr id="1884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75"/>
          <a:stretch>
            <a:fillRect/>
          </a:stretch>
        </p:blipFill>
        <p:spPr bwMode="auto">
          <a:xfrm>
            <a:off x="4532064" y="1844675"/>
            <a:ext cx="4216400" cy="406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8421" name="Rectangle 5"/>
          <p:cNvSpPr>
            <a:spLocks noChangeArrowheads="1"/>
          </p:cNvSpPr>
          <p:nvPr/>
        </p:nvSpPr>
        <p:spPr bwMode="auto">
          <a:xfrm>
            <a:off x="4432052" y="1835150"/>
            <a:ext cx="1936750" cy="2024063"/>
          </a:xfrm>
          <a:prstGeom prst="rect">
            <a:avLst/>
          </a:prstGeom>
          <a:solidFill>
            <a:srgbClr val="FF0000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tr-TR"/>
          </a:p>
        </p:txBody>
      </p:sp>
      <p:sp>
        <p:nvSpPr>
          <p:cNvPr id="188422" name="Rectangle 6"/>
          <p:cNvSpPr>
            <a:spLocks noChangeArrowheads="1"/>
          </p:cNvSpPr>
          <p:nvPr/>
        </p:nvSpPr>
        <p:spPr bwMode="auto">
          <a:xfrm>
            <a:off x="7254627" y="1838325"/>
            <a:ext cx="1493837" cy="2679700"/>
          </a:xfrm>
          <a:prstGeom prst="rect">
            <a:avLst/>
          </a:prstGeom>
          <a:solidFill>
            <a:srgbClr val="0000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tr-TR"/>
          </a:p>
        </p:txBody>
      </p:sp>
      <p:sp>
        <p:nvSpPr>
          <p:cNvPr id="188423" name="Rectangle 7"/>
          <p:cNvSpPr>
            <a:spLocks noChangeArrowheads="1"/>
          </p:cNvSpPr>
          <p:nvPr/>
        </p:nvSpPr>
        <p:spPr bwMode="auto">
          <a:xfrm>
            <a:off x="4536827" y="4076700"/>
            <a:ext cx="1770062" cy="1476375"/>
          </a:xfrm>
          <a:prstGeom prst="rect">
            <a:avLst/>
          </a:prstGeom>
          <a:solidFill>
            <a:srgbClr val="00CC00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tr-T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DD137E-56EE-456D-B6B4-F356D0387FC4}" type="slidenum">
              <a:rPr lang="en-US" altLang="tr-TR" smtClean="0"/>
              <a:pPr>
                <a:defRPr/>
              </a:pPr>
              <a:t>4</a:t>
            </a:fld>
            <a:endParaRPr lang="en-US" altLang="tr-TR" dirty="0"/>
          </a:p>
        </p:txBody>
      </p:sp>
    </p:spTree>
    <p:extLst>
      <p:ext uri="{BB962C8B-B14F-4D97-AF65-F5344CB8AC3E}">
        <p14:creationId xmlns:p14="http://schemas.microsoft.com/office/powerpoint/2010/main" val="218380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8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188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88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188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88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500"/>
                                        <p:tgtEl>
                                          <p:spTgt spid="188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188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1884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19" grpId="0" build="p"/>
      <p:bldP spid="188421" grpId="0" animBg="1"/>
      <p:bldP spid="188422" grpId="0" animBg="1"/>
      <p:bldP spid="188423" grpId="0" animBg="1"/>
      <p:bldP spid="188423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tr-TR" dirty="0"/>
              <a:t>I/O </a:t>
            </a:r>
            <a:r>
              <a:rPr lang="en-GB" altLang="tr-TR" dirty="0" smtClean="0"/>
              <a:t>Channels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and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Processors</a:t>
            </a:r>
            <a:endParaRPr lang="tr-TR" altLang="tr-TR" dirty="0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tr-TR" dirty="0">
                <a:latin typeface="Arial" panose="020B0604020202020204" pitchFamily="34" charset="0"/>
              </a:rPr>
              <a:t>Very large systems employ channel I/O.</a:t>
            </a:r>
          </a:p>
          <a:p>
            <a:pPr>
              <a:lnSpc>
                <a:spcPct val="90000"/>
              </a:lnSpc>
            </a:pPr>
            <a:r>
              <a:rPr lang="en-US" altLang="tr-TR" dirty="0">
                <a:latin typeface="Arial" panose="020B0604020202020204" pitchFamily="34" charset="0"/>
              </a:rPr>
              <a:t>Channel I/O consists of one or more I/O processors (IOPs) that control various channel paths.</a:t>
            </a:r>
            <a:endParaRPr lang="tr-TR" altLang="tr-TR" dirty="0">
              <a:latin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GB" altLang="tr-TR" sz="2200" dirty="0"/>
              <a:t>CPU instructs I/O controller to do transfer</a:t>
            </a:r>
            <a:endParaRPr lang="tr-TR" altLang="tr-TR" sz="2200" dirty="0">
              <a:latin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GB" altLang="tr-TR" sz="2200" dirty="0"/>
              <a:t>Improves speed</a:t>
            </a:r>
          </a:p>
          <a:p>
            <a:pPr lvl="2">
              <a:lnSpc>
                <a:spcPct val="90000"/>
              </a:lnSpc>
            </a:pPr>
            <a:r>
              <a:rPr lang="en-GB" altLang="tr-TR" sz="1900" dirty="0"/>
              <a:t>Takes load off CPU</a:t>
            </a:r>
          </a:p>
          <a:p>
            <a:pPr lvl="2">
              <a:lnSpc>
                <a:spcPct val="90000"/>
              </a:lnSpc>
            </a:pPr>
            <a:r>
              <a:rPr lang="en-GB" altLang="tr-TR" sz="1900" dirty="0"/>
              <a:t>Dedicated processor is faster</a:t>
            </a:r>
            <a:endParaRPr lang="en-US" altLang="tr-TR" sz="19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altLang="tr-TR" dirty="0">
                <a:latin typeface="Arial" panose="020B0604020202020204" pitchFamily="34" charset="0"/>
              </a:rPr>
              <a:t>Slower devices such as terminals and printers are combined (</a:t>
            </a:r>
            <a:r>
              <a:rPr lang="en-US" altLang="tr-TR" i="1" dirty="0">
                <a:latin typeface="Arial" panose="020B0604020202020204" pitchFamily="34" charset="0"/>
              </a:rPr>
              <a:t>multiplexed</a:t>
            </a:r>
            <a:r>
              <a:rPr lang="en-US" altLang="tr-TR" dirty="0">
                <a:latin typeface="Arial" panose="020B0604020202020204" pitchFamily="34" charset="0"/>
              </a:rPr>
              <a:t>) into a single faster channel.</a:t>
            </a:r>
          </a:p>
          <a:p>
            <a:pPr>
              <a:lnSpc>
                <a:spcPct val="90000"/>
              </a:lnSpc>
            </a:pPr>
            <a:r>
              <a:rPr lang="en-US" altLang="tr-TR" dirty="0">
                <a:latin typeface="Arial" panose="020B0604020202020204" pitchFamily="34" charset="0"/>
              </a:rPr>
              <a:t>On IBM mainframes, multiplexed channels are called </a:t>
            </a:r>
            <a:r>
              <a:rPr lang="en-US" altLang="tr-TR" i="1" dirty="0">
                <a:latin typeface="Arial" panose="020B0604020202020204" pitchFamily="34" charset="0"/>
              </a:rPr>
              <a:t>multiplexor channels</a:t>
            </a:r>
            <a:r>
              <a:rPr lang="en-US" altLang="tr-TR" dirty="0">
                <a:latin typeface="Arial" panose="020B0604020202020204" pitchFamily="34" charset="0"/>
              </a:rPr>
              <a:t>, the faster ones are called </a:t>
            </a:r>
            <a:r>
              <a:rPr lang="en-US" altLang="tr-TR" i="1" dirty="0">
                <a:latin typeface="Arial" panose="020B0604020202020204" pitchFamily="34" charset="0"/>
              </a:rPr>
              <a:t>selector channels</a:t>
            </a:r>
            <a:r>
              <a:rPr lang="en-US" altLang="tr-TR" dirty="0">
                <a:latin typeface="Arial" panose="020B0604020202020204" pitchFamily="34" charset="0"/>
              </a:rPr>
              <a:t>.</a:t>
            </a:r>
            <a:endParaRPr lang="tr-TR" altLang="tr-TR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DD137E-56EE-456D-B6B4-F356D0387FC4}" type="slidenum">
              <a:rPr lang="en-US" altLang="tr-TR" smtClean="0"/>
              <a:pPr>
                <a:defRPr/>
              </a:pPr>
              <a:t>40</a:t>
            </a:fld>
            <a:endParaRPr lang="en-US" altLang="tr-TR" dirty="0"/>
          </a:p>
        </p:txBody>
      </p:sp>
    </p:spTree>
    <p:extLst>
      <p:ext uri="{BB962C8B-B14F-4D97-AF65-F5344CB8AC3E}">
        <p14:creationId xmlns:p14="http://schemas.microsoft.com/office/powerpoint/2010/main" val="293864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1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1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1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1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1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1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81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81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1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052735"/>
            <a:ext cx="8367464" cy="547188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E4F5FF"/>
                </a:solidFill>
              </a14:hiddenFill>
            </a:ext>
          </a:extLst>
        </p:spPr>
        <p:txBody>
          <a:bodyPr>
            <a:normAutofit/>
          </a:bodyPr>
          <a:lstStyle/>
          <a:p>
            <a:pPr>
              <a:spcBef>
                <a:spcPct val="40000"/>
              </a:spcBef>
            </a:pPr>
            <a:r>
              <a:rPr lang="en-US" altLang="tr-TR" dirty="0">
                <a:latin typeface="Arial" panose="020B0604020202020204" pitchFamily="34" charset="0"/>
              </a:rPr>
              <a:t>Channel I/O is distinguished from DMA by the intelligence of the IOPs.</a:t>
            </a:r>
          </a:p>
          <a:p>
            <a:pPr>
              <a:spcBef>
                <a:spcPct val="40000"/>
              </a:spcBef>
            </a:pPr>
            <a:r>
              <a:rPr lang="en-US" altLang="tr-TR" dirty="0">
                <a:latin typeface="Arial" panose="020B0604020202020204" pitchFamily="34" charset="0"/>
              </a:rPr>
              <a:t>The IOP negotiates protocols, issues device commands, translates storage coding to memory coding, and can transfer entire files or groups of files independent of the host CPU.  </a:t>
            </a:r>
          </a:p>
          <a:p>
            <a:pPr>
              <a:spcBef>
                <a:spcPct val="40000"/>
              </a:spcBef>
            </a:pPr>
            <a:r>
              <a:rPr lang="en-US" altLang="tr-TR" dirty="0">
                <a:latin typeface="Arial" panose="020B0604020202020204" pitchFamily="34" charset="0"/>
              </a:rPr>
              <a:t>The host has only to create the program instructions for the I/O operation and tell the IOP where to find them.</a:t>
            </a:r>
          </a:p>
        </p:txBody>
      </p:sp>
      <p:sp>
        <p:nvSpPr>
          <p:cNvPr id="1843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tr-TR"/>
              <a:t>I/O Channels</a:t>
            </a:r>
            <a:endParaRPr lang="tr-TR" altLang="tr-T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DD137E-56EE-456D-B6B4-F356D0387FC4}" type="slidenum">
              <a:rPr lang="en-US" altLang="tr-TR" smtClean="0"/>
              <a:pPr>
                <a:defRPr/>
              </a:pPr>
              <a:t>41</a:t>
            </a:fld>
            <a:endParaRPr lang="en-US" altLang="tr-TR" dirty="0"/>
          </a:p>
        </p:txBody>
      </p:sp>
    </p:spTree>
    <p:extLst>
      <p:ext uri="{BB962C8B-B14F-4D97-AF65-F5344CB8AC3E}">
        <p14:creationId xmlns:p14="http://schemas.microsoft.com/office/powerpoint/2010/main" val="361758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4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4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2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124745"/>
            <a:ext cx="3636404" cy="5399880"/>
          </a:xfrm>
        </p:spPr>
        <p:txBody>
          <a:bodyPr>
            <a:normAutofit fontScale="55000" lnSpcReduction="20000"/>
          </a:bodyPr>
          <a:lstStyle/>
          <a:p>
            <a:r>
              <a:rPr lang="tr-TR" dirty="0" smtClean="0"/>
              <a:t>A </a:t>
            </a:r>
            <a:r>
              <a:rPr lang="en-US" dirty="0" smtClean="0">
                <a:solidFill>
                  <a:schemeClr val="accent1"/>
                </a:solidFill>
              </a:rPr>
              <a:t>selector </a:t>
            </a:r>
            <a:r>
              <a:rPr lang="en-US" dirty="0">
                <a:solidFill>
                  <a:schemeClr val="accent1"/>
                </a:solidFill>
              </a:rPr>
              <a:t>channel </a:t>
            </a:r>
            <a:endParaRPr lang="tr-TR" dirty="0" smtClean="0">
              <a:solidFill>
                <a:schemeClr val="accent1"/>
              </a:solidFill>
            </a:endParaRPr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r>
              <a:rPr lang="en-US" dirty="0" smtClean="0"/>
              <a:t>controls </a:t>
            </a:r>
            <a:r>
              <a:rPr lang="en-US" dirty="0"/>
              <a:t>multiple high-speed </a:t>
            </a:r>
            <a:r>
              <a:rPr lang="en-US" dirty="0" smtClean="0"/>
              <a:t>devices </a:t>
            </a:r>
            <a:endParaRPr lang="tr-TR" dirty="0" smtClean="0"/>
          </a:p>
          <a:p>
            <a:pPr lvl="1"/>
            <a:r>
              <a:rPr lang="en-US" dirty="0"/>
              <a:t>at any one time, dedicated to the transfer of data with one of those devices. </a:t>
            </a:r>
            <a:endParaRPr lang="tr-TR" dirty="0" smtClean="0"/>
          </a:p>
          <a:p>
            <a:r>
              <a:rPr lang="en-US" dirty="0" smtClean="0"/>
              <a:t>Each </a:t>
            </a:r>
            <a:r>
              <a:rPr lang="en-US" dirty="0"/>
              <a:t>device, or a small set </a:t>
            </a:r>
            <a:r>
              <a:rPr lang="en-US" dirty="0" smtClean="0"/>
              <a:t>of</a:t>
            </a:r>
            <a:r>
              <a:rPr lang="tr-TR" dirty="0" smtClean="0"/>
              <a:t> </a:t>
            </a:r>
            <a:r>
              <a:rPr lang="en-US" dirty="0" smtClean="0"/>
              <a:t>devices</a:t>
            </a:r>
            <a:r>
              <a:rPr lang="en-US" dirty="0"/>
              <a:t>, is handled by a </a:t>
            </a:r>
            <a:r>
              <a:rPr lang="en-US" dirty="0">
                <a:solidFill>
                  <a:schemeClr val="accent1"/>
                </a:solidFill>
              </a:rPr>
              <a:t>controller</a:t>
            </a:r>
            <a:r>
              <a:rPr lang="en-US" i="1" dirty="0"/>
              <a:t>, </a:t>
            </a:r>
            <a:r>
              <a:rPr lang="en-US" dirty="0"/>
              <a:t>or I/O module, </a:t>
            </a:r>
            <a:endParaRPr lang="tr-TR" dirty="0" smtClean="0"/>
          </a:p>
          <a:p>
            <a:r>
              <a:rPr lang="en-US" dirty="0" smtClean="0"/>
              <a:t>Thus</a:t>
            </a:r>
            <a:r>
              <a:rPr lang="en-US" dirty="0"/>
              <a:t>, the I/O channel serves in place of the CPU </a:t>
            </a:r>
            <a:r>
              <a:rPr lang="en-US" dirty="0" smtClean="0"/>
              <a:t>in</a:t>
            </a:r>
            <a:r>
              <a:rPr lang="tr-TR" dirty="0" smtClean="0"/>
              <a:t> </a:t>
            </a:r>
            <a:r>
              <a:rPr lang="tr-TR" dirty="0" err="1" smtClean="0"/>
              <a:t>controlling</a:t>
            </a:r>
            <a:r>
              <a:rPr lang="tr-TR" dirty="0" smtClean="0"/>
              <a:t> </a:t>
            </a:r>
            <a:r>
              <a:rPr lang="tr-TR" dirty="0" err="1"/>
              <a:t>these</a:t>
            </a:r>
            <a:r>
              <a:rPr lang="tr-TR" dirty="0"/>
              <a:t> I/O </a:t>
            </a:r>
            <a:r>
              <a:rPr lang="tr-TR" dirty="0" err="1"/>
              <a:t>controllers</a:t>
            </a:r>
            <a:r>
              <a:rPr lang="tr-TR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DD137E-56EE-456D-B6B4-F356D0387FC4}" type="slidenum">
              <a:rPr lang="en-US" altLang="tr-TR" smtClean="0"/>
              <a:pPr>
                <a:defRPr/>
              </a:pPr>
              <a:t>42</a:t>
            </a:fld>
            <a:endParaRPr lang="en-US" altLang="tr-T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544276"/>
            <a:ext cx="4500500" cy="19697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588" y="1484784"/>
            <a:ext cx="3611641" cy="3168352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247964" y="1124744"/>
            <a:ext cx="4500500" cy="5399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rmAutofit fontScale="6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rgbClr val="FF33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accent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/>
              <a:t>A </a:t>
            </a:r>
            <a:r>
              <a:rPr lang="en-US" dirty="0">
                <a:solidFill>
                  <a:schemeClr val="accent1"/>
                </a:solidFill>
              </a:rPr>
              <a:t>multiplexor channel </a:t>
            </a:r>
            <a:endParaRPr lang="tr-TR" dirty="0" smtClean="0">
              <a:solidFill>
                <a:schemeClr val="accent1"/>
              </a:solidFill>
            </a:endParaRPr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r>
              <a:rPr lang="en-US" dirty="0" smtClean="0"/>
              <a:t>can </a:t>
            </a:r>
            <a:r>
              <a:rPr lang="en-US" dirty="0"/>
              <a:t>handle I/O with </a:t>
            </a:r>
            <a:r>
              <a:rPr lang="en-US" dirty="0" smtClean="0"/>
              <a:t>multiple</a:t>
            </a:r>
            <a:r>
              <a:rPr lang="tr-TR" dirty="0" smtClean="0"/>
              <a:t> </a:t>
            </a:r>
            <a:r>
              <a:rPr lang="en-US" dirty="0" smtClean="0"/>
              <a:t>devices </a:t>
            </a:r>
            <a:r>
              <a:rPr lang="en-US" dirty="0"/>
              <a:t>at the same time. </a:t>
            </a:r>
            <a:endParaRPr lang="tr-TR" dirty="0" smtClean="0"/>
          </a:p>
          <a:p>
            <a:r>
              <a:rPr lang="en-US" dirty="0" smtClean="0"/>
              <a:t>For </a:t>
            </a:r>
            <a:r>
              <a:rPr lang="en-US" dirty="0"/>
              <a:t>low-speed devices, a </a:t>
            </a:r>
            <a:r>
              <a:rPr lang="en-US" dirty="0">
                <a:solidFill>
                  <a:schemeClr val="accent1"/>
                </a:solidFill>
              </a:rPr>
              <a:t>byte multiplexor</a:t>
            </a:r>
            <a:r>
              <a:rPr lang="en-US" i="1" dirty="0"/>
              <a:t> </a:t>
            </a:r>
            <a:r>
              <a:rPr lang="en-US" dirty="0"/>
              <a:t>accepts </a:t>
            </a:r>
            <a:r>
              <a:rPr lang="en-US" dirty="0" smtClean="0"/>
              <a:t>or</a:t>
            </a:r>
            <a:r>
              <a:rPr lang="tr-TR" dirty="0" smtClean="0"/>
              <a:t> </a:t>
            </a:r>
            <a:r>
              <a:rPr lang="tr-TR" dirty="0" err="1" smtClean="0"/>
              <a:t>transmits</a:t>
            </a:r>
            <a:r>
              <a:rPr lang="tr-TR" dirty="0" smtClean="0"/>
              <a:t> </a:t>
            </a:r>
            <a:r>
              <a:rPr lang="tr-TR" dirty="0" err="1"/>
              <a:t>characters</a:t>
            </a:r>
            <a:r>
              <a:rPr lang="tr-TR" dirty="0"/>
              <a:t> as </a:t>
            </a:r>
            <a:r>
              <a:rPr lang="tr-TR" dirty="0" err="1"/>
              <a:t>fast</a:t>
            </a:r>
            <a:r>
              <a:rPr lang="tr-TR" dirty="0"/>
              <a:t> as </a:t>
            </a:r>
            <a:r>
              <a:rPr lang="tr-TR" dirty="0" err="1"/>
              <a:t>possible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multiple</a:t>
            </a:r>
            <a:r>
              <a:rPr lang="tr-TR" dirty="0"/>
              <a:t> </a:t>
            </a:r>
            <a:r>
              <a:rPr lang="tr-TR" dirty="0" err="1"/>
              <a:t>devices</a:t>
            </a:r>
            <a:r>
              <a:rPr lang="tr-TR" dirty="0"/>
              <a:t>.</a:t>
            </a:r>
            <a:endParaRPr lang="tr-TR" kern="0" dirty="0"/>
          </a:p>
        </p:txBody>
      </p:sp>
    </p:spTree>
    <p:extLst>
      <p:ext uri="{BB962C8B-B14F-4D97-AF65-F5344CB8AC3E}">
        <p14:creationId xmlns:p14="http://schemas.microsoft.com/office/powerpoint/2010/main" val="60332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063672"/>
            <a:ext cx="7848600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E4F5FF"/>
                </a:solidFill>
              </a14:hiddenFill>
            </a:ext>
          </a:extLst>
        </p:spPr>
        <p:txBody>
          <a:bodyPr/>
          <a:lstStyle/>
          <a:p>
            <a:pPr>
              <a:spcBef>
                <a:spcPct val="40000"/>
              </a:spcBef>
            </a:pPr>
            <a:r>
              <a:rPr lang="tr-TR" altLang="tr-TR" sz="2100" dirty="0" smtClean="0">
                <a:latin typeface="Arial" panose="020B0604020202020204" pitchFamily="34" charset="0"/>
              </a:rPr>
              <a:t>A</a:t>
            </a:r>
            <a:r>
              <a:rPr lang="en-US" altLang="tr-TR" sz="2100" dirty="0" smtClean="0">
                <a:latin typeface="Arial" panose="020B0604020202020204" pitchFamily="34" charset="0"/>
              </a:rPr>
              <a:t> </a:t>
            </a:r>
            <a:r>
              <a:rPr lang="tr-TR" altLang="tr-TR" sz="2100" dirty="0" err="1" smtClean="0">
                <a:latin typeface="Arial" panose="020B0604020202020204" pitchFamily="34" charset="0"/>
              </a:rPr>
              <a:t>typical</a:t>
            </a:r>
            <a:r>
              <a:rPr lang="tr-TR" altLang="tr-TR" sz="2100" dirty="0" smtClean="0">
                <a:latin typeface="Arial" panose="020B0604020202020204" pitchFamily="34" charset="0"/>
              </a:rPr>
              <a:t> </a:t>
            </a:r>
            <a:r>
              <a:rPr lang="en-US" altLang="tr-TR" sz="2100" dirty="0" smtClean="0">
                <a:latin typeface="Arial" panose="020B0604020202020204" pitchFamily="34" charset="0"/>
              </a:rPr>
              <a:t>channel </a:t>
            </a:r>
            <a:r>
              <a:rPr lang="en-US" altLang="tr-TR" sz="2100" dirty="0">
                <a:latin typeface="Arial" panose="020B0604020202020204" pitchFamily="34" charset="0"/>
              </a:rPr>
              <a:t>I/O configuration.</a:t>
            </a:r>
          </a:p>
        </p:txBody>
      </p:sp>
      <p:pic>
        <p:nvPicPr>
          <p:cNvPr id="182276" name="Picture 4" descr="7-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881" y="1655716"/>
            <a:ext cx="6700838" cy="457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227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tr-TR"/>
              <a:t>I/O Channels</a:t>
            </a:r>
            <a:endParaRPr lang="tr-TR" altLang="tr-T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DD137E-56EE-456D-B6B4-F356D0387FC4}" type="slidenum">
              <a:rPr lang="en-US" altLang="tr-TR" smtClean="0"/>
              <a:pPr>
                <a:defRPr/>
              </a:pPr>
              <a:t>43</a:t>
            </a:fld>
            <a:endParaRPr lang="en-US" altLang="tr-TR" dirty="0"/>
          </a:p>
        </p:txBody>
      </p:sp>
    </p:spTree>
    <p:extLst>
      <p:ext uri="{BB962C8B-B14F-4D97-AF65-F5344CB8AC3E}">
        <p14:creationId xmlns:p14="http://schemas.microsoft.com/office/powerpoint/2010/main" val="87208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4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err="1" smtClean="0"/>
              <a:t>The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external</a:t>
            </a:r>
            <a:r>
              <a:rPr lang="tr-TR" altLang="tr-TR" dirty="0" smtClean="0"/>
              <a:t> </a:t>
            </a:r>
            <a:r>
              <a:rPr lang="tr-TR" altLang="tr-TR" dirty="0" err="1" smtClean="0"/>
              <a:t>Interface</a:t>
            </a:r>
            <a:endParaRPr lang="en-GB" altLang="tr-TR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tr-TR" dirty="0"/>
              <a:t>The interface to a peripheral from an I/O module must be tailored to the </a:t>
            </a:r>
            <a:r>
              <a:rPr lang="en-US" altLang="tr-TR" dirty="0" smtClean="0"/>
              <a:t>nature</a:t>
            </a:r>
            <a:r>
              <a:rPr lang="tr-TR" altLang="tr-TR" dirty="0" smtClean="0"/>
              <a:t> </a:t>
            </a:r>
            <a:r>
              <a:rPr lang="en-US" altLang="tr-TR" dirty="0" smtClean="0"/>
              <a:t>and </a:t>
            </a:r>
            <a:r>
              <a:rPr lang="en-US" altLang="tr-TR" dirty="0"/>
              <a:t>operation of the peripheral. </a:t>
            </a:r>
            <a:endParaRPr lang="tr-TR" altLang="tr-TR" dirty="0" smtClean="0"/>
          </a:p>
          <a:p>
            <a:r>
              <a:rPr lang="en-US" altLang="tr-TR" dirty="0" smtClean="0"/>
              <a:t>One </a:t>
            </a:r>
            <a:r>
              <a:rPr lang="en-US" altLang="tr-TR" dirty="0"/>
              <a:t>major characteristic of the interface is </a:t>
            </a:r>
            <a:r>
              <a:rPr lang="en-US" altLang="tr-TR" dirty="0" smtClean="0"/>
              <a:t>whether</a:t>
            </a:r>
            <a:r>
              <a:rPr lang="tr-TR" altLang="tr-TR" dirty="0" smtClean="0"/>
              <a:t> </a:t>
            </a:r>
            <a:r>
              <a:rPr lang="en-US" altLang="tr-TR" dirty="0" smtClean="0"/>
              <a:t>it </a:t>
            </a:r>
            <a:r>
              <a:rPr lang="en-US" altLang="tr-TR" dirty="0"/>
              <a:t>is serial or </a:t>
            </a:r>
            <a:r>
              <a:rPr lang="en-US" altLang="tr-TR" dirty="0" smtClean="0"/>
              <a:t>parallel</a:t>
            </a:r>
            <a:r>
              <a:rPr lang="tr-TR" altLang="tr-TR" dirty="0" smtClean="0"/>
              <a:t>.</a:t>
            </a:r>
            <a:r>
              <a:rPr lang="en-US" altLang="tr-TR" dirty="0" smtClean="0"/>
              <a:t> </a:t>
            </a:r>
            <a:endParaRPr lang="tr-TR" altLang="tr-TR" dirty="0" smtClean="0"/>
          </a:p>
          <a:p>
            <a:pPr lvl="1"/>
            <a:r>
              <a:rPr lang="en-US" altLang="tr-TR" dirty="0" smtClean="0"/>
              <a:t>In </a:t>
            </a:r>
            <a:r>
              <a:rPr lang="en-US" altLang="tr-TR" dirty="0"/>
              <a:t>a parallel interface, there are multiple </a:t>
            </a:r>
            <a:r>
              <a:rPr lang="en-US" altLang="tr-TR" dirty="0" smtClean="0"/>
              <a:t>lines</a:t>
            </a:r>
            <a:r>
              <a:rPr lang="tr-TR" altLang="tr-TR" dirty="0" smtClean="0"/>
              <a:t> </a:t>
            </a:r>
            <a:r>
              <a:rPr lang="en-US" altLang="tr-TR" dirty="0" smtClean="0"/>
              <a:t>connecting </a:t>
            </a:r>
            <a:r>
              <a:rPr lang="en-US" altLang="tr-TR" dirty="0"/>
              <a:t>the I/O module and the peripheral, and multiple bits are </a:t>
            </a:r>
            <a:r>
              <a:rPr lang="en-US" altLang="tr-TR" dirty="0" smtClean="0"/>
              <a:t>transferred</a:t>
            </a:r>
            <a:r>
              <a:rPr lang="tr-TR" altLang="tr-TR" dirty="0" smtClean="0"/>
              <a:t> </a:t>
            </a:r>
            <a:r>
              <a:rPr lang="en-US" altLang="tr-TR" dirty="0" smtClean="0"/>
              <a:t>simultaneously</a:t>
            </a:r>
            <a:endParaRPr lang="tr-TR" altLang="tr-TR" dirty="0" smtClean="0"/>
          </a:p>
          <a:p>
            <a:pPr lvl="1"/>
            <a:r>
              <a:rPr lang="en-US" altLang="tr-TR" dirty="0" smtClean="0"/>
              <a:t>In </a:t>
            </a:r>
            <a:r>
              <a:rPr lang="en-US" altLang="tr-TR" dirty="0"/>
              <a:t>a serial interface, there is only one line used to transmit data, </a:t>
            </a:r>
            <a:r>
              <a:rPr lang="en-US" altLang="tr-TR" dirty="0" smtClean="0"/>
              <a:t>and</a:t>
            </a:r>
            <a:r>
              <a:rPr lang="tr-TR" altLang="tr-TR" dirty="0" smtClean="0"/>
              <a:t> </a:t>
            </a:r>
            <a:r>
              <a:rPr lang="en-US" altLang="tr-TR" dirty="0" smtClean="0"/>
              <a:t>bits </a:t>
            </a:r>
            <a:r>
              <a:rPr lang="en-US" altLang="tr-TR" dirty="0"/>
              <a:t>must be transmitted one at a time. </a:t>
            </a:r>
            <a:endParaRPr lang="tr-TR" altLang="tr-TR" dirty="0" smtClean="0"/>
          </a:p>
          <a:p>
            <a:r>
              <a:rPr lang="en-US" altLang="tr-TR" dirty="0" smtClean="0"/>
              <a:t>A </a:t>
            </a:r>
            <a:r>
              <a:rPr lang="en-US" altLang="tr-TR" dirty="0"/>
              <a:t>parallel interface has traditionally </a:t>
            </a:r>
            <a:r>
              <a:rPr lang="en-US" altLang="tr-TR" dirty="0" smtClean="0"/>
              <a:t>been</a:t>
            </a:r>
            <a:r>
              <a:rPr lang="tr-TR" altLang="tr-TR" dirty="0" smtClean="0"/>
              <a:t> </a:t>
            </a:r>
            <a:r>
              <a:rPr lang="en-US" altLang="tr-TR" dirty="0"/>
              <a:t>used for higher-speed peripherals, such as tape and disk, while the serial </a:t>
            </a:r>
            <a:r>
              <a:rPr lang="en-US" altLang="tr-TR" dirty="0" smtClean="0"/>
              <a:t>interface</a:t>
            </a:r>
            <a:r>
              <a:rPr lang="tr-TR" altLang="tr-TR" dirty="0" smtClean="0"/>
              <a:t> </a:t>
            </a:r>
            <a:r>
              <a:rPr lang="en-US" altLang="tr-TR" dirty="0" smtClean="0"/>
              <a:t>has </a:t>
            </a:r>
            <a:r>
              <a:rPr lang="en-US" altLang="tr-TR" dirty="0"/>
              <a:t>traditionally been used for printers and terminals. </a:t>
            </a:r>
            <a:endParaRPr lang="tr-TR" altLang="tr-TR" dirty="0" smtClean="0"/>
          </a:p>
          <a:p>
            <a:r>
              <a:rPr lang="en-US" altLang="tr-TR" dirty="0" smtClean="0"/>
              <a:t>With </a:t>
            </a:r>
            <a:r>
              <a:rPr lang="en-US" altLang="tr-TR" dirty="0"/>
              <a:t>a new generation </a:t>
            </a:r>
            <a:r>
              <a:rPr lang="en-US" altLang="tr-TR" dirty="0" smtClean="0"/>
              <a:t>of</a:t>
            </a:r>
            <a:r>
              <a:rPr lang="tr-TR" altLang="tr-TR" dirty="0" smtClean="0"/>
              <a:t> </a:t>
            </a:r>
            <a:r>
              <a:rPr lang="en-US" altLang="tr-TR" dirty="0" smtClean="0"/>
              <a:t>high-speed </a:t>
            </a:r>
            <a:r>
              <a:rPr lang="en-US" altLang="tr-TR" dirty="0"/>
              <a:t>serial interfaces, parallel interfaces are becoming much less common.</a:t>
            </a:r>
            <a:endParaRPr lang="en-GB" altLang="tr-T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DD137E-56EE-456D-B6B4-F356D0387FC4}" type="slidenum">
              <a:rPr lang="en-US" altLang="tr-TR" smtClean="0"/>
              <a:pPr>
                <a:defRPr/>
              </a:pPr>
              <a:t>44</a:t>
            </a:fld>
            <a:endParaRPr lang="en-US" altLang="tr-TR" dirty="0"/>
          </a:p>
        </p:txBody>
      </p:sp>
    </p:spTree>
    <p:extLst>
      <p:ext uri="{BB962C8B-B14F-4D97-AF65-F5344CB8AC3E}">
        <p14:creationId xmlns:p14="http://schemas.microsoft.com/office/powerpoint/2010/main" val="390021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dirty="0" err="1"/>
              <a:t>The</a:t>
            </a:r>
            <a:r>
              <a:rPr lang="tr-TR" altLang="tr-TR" dirty="0"/>
              <a:t> </a:t>
            </a:r>
            <a:r>
              <a:rPr lang="tr-TR" altLang="tr-TR" dirty="0" err="1"/>
              <a:t>external</a:t>
            </a:r>
            <a:r>
              <a:rPr lang="tr-TR" altLang="tr-TR" dirty="0"/>
              <a:t> </a:t>
            </a:r>
            <a:r>
              <a:rPr lang="tr-TR" altLang="tr-TR" dirty="0" err="1"/>
              <a:t>Interface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540" y="1124744"/>
            <a:ext cx="8316924" cy="5399881"/>
          </a:xfrm>
        </p:spPr>
        <p:txBody>
          <a:bodyPr>
            <a:normAutofit fontScale="85000" lnSpcReduction="20000"/>
          </a:bodyPr>
          <a:lstStyle/>
          <a:p>
            <a:pPr marL="4306888"/>
            <a:r>
              <a:rPr lang="en-US" sz="3500" dirty="0"/>
              <a:t>In either case, the I/O module must engage in a dialogue with the peripheral</a:t>
            </a:r>
            <a:r>
              <a:rPr lang="en-US" sz="3500" dirty="0" smtClean="0"/>
              <a:t>.</a:t>
            </a:r>
            <a:endParaRPr lang="en-US" sz="3500" dirty="0"/>
          </a:p>
          <a:p>
            <a:pPr marL="4306888"/>
            <a:endParaRPr lang="tr-TR" sz="3500" dirty="0" smtClean="0"/>
          </a:p>
          <a:p>
            <a:pPr marL="4306888"/>
            <a:r>
              <a:rPr lang="en-US" sz="3500" dirty="0" smtClean="0"/>
              <a:t>In </a:t>
            </a:r>
            <a:r>
              <a:rPr lang="en-US" sz="3500" dirty="0"/>
              <a:t>general terms, the dialogue for a write operation is as follows</a:t>
            </a:r>
            <a:r>
              <a:rPr lang="en-US" sz="3500" dirty="0" smtClean="0"/>
              <a:t>:</a:t>
            </a:r>
            <a:endParaRPr lang="tr-TR" sz="3500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I/O module sends a control signal requesting permission to send data.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peripheral acknowledges the request.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I/O module transfers data (one word or a block depending on </a:t>
            </a:r>
            <a:r>
              <a:rPr lang="en-US" dirty="0" smtClean="0"/>
              <a:t>the</a:t>
            </a:r>
            <a:r>
              <a:rPr lang="tr-TR" dirty="0" smtClean="0"/>
              <a:t> </a:t>
            </a:r>
            <a:r>
              <a:rPr lang="en-US" dirty="0" smtClean="0"/>
              <a:t>peripheral</a:t>
            </a:r>
            <a:r>
              <a:rPr lang="en-US" dirty="0"/>
              <a:t>).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peripheral acknowledges receipt of the data.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DD137E-56EE-456D-B6B4-F356D0387FC4}" type="slidenum">
              <a:rPr lang="en-US" altLang="tr-TR" smtClean="0"/>
              <a:pPr>
                <a:defRPr/>
              </a:pPr>
              <a:t>45</a:t>
            </a:fld>
            <a:endParaRPr lang="en-US" altLang="tr-T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124744"/>
            <a:ext cx="3630500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10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/>
              <a:t>Point-</a:t>
            </a:r>
            <a:r>
              <a:rPr lang="tr-TR" sz="3200" dirty="0" err="1"/>
              <a:t>to</a:t>
            </a:r>
            <a:r>
              <a:rPr lang="tr-TR" sz="3200" dirty="0"/>
              <a:t>-Point </a:t>
            </a:r>
            <a:r>
              <a:rPr lang="tr-TR" sz="3200" dirty="0" err="1"/>
              <a:t>and</a:t>
            </a:r>
            <a:r>
              <a:rPr lang="tr-TR" sz="3200" dirty="0"/>
              <a:t> </a:t>
            </a:r>
            <a:r>
              <a:rPr lang="tr-TR" sz="3200" dirty="0" err="1"/>
              <a:t>Multipoint</a:t>
            </a:r>
            <a:r>
              <a:rPr lang="tr-TR" sz="3200" dirty="0"/>
              <a:t> </a:t>
            </a:r>
            <a:r>
              <a:rPr lang="tr-TR" sz="3200" dirty="0" err="1"/>
              <a:t>Configurations</a:t>
            </a:r>
            <a:endParaRPr lang="tr-T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 </a:t>
            </a:r>
            <a:r>
              <a:rPr lang="en-US" dirty="0">
                <a:solidFill>
                  <a:schemeClr val="accent1"/>
                </a:solidFill>
              </a:rPr>
              <a:t>point-to-point interface </a:t>
            </a:r>
            <a:r>
              <a:rPr lang="en-US" dirty="0"/>
              <a:t>provides </a:t>
            </a:r>
            <a:r>
              <a:rPr lang="en-US" dirty="0" smtClean="0"/>
              <a:t>a</a:t>
            </a:r>
            <a:r>
              <a:rPr lang="tr-TR" dirty="0" smtClean="0"/>
              <a:t> </a:t>
            </a:r>
            <a:r>
              <a:rPr lang="en-US" dirty="0" smtClean="0"/>
              <a:t>dedicated </a:t>
            </a:r>
            <a:r>
              <a:rPr lang="en-US" dirty="0"/>
              <a:t>line between the I/O module and the external device. </a:t>
            </a:r>
            <a:endParaRPr lang="tr-TR" dirty="0" smtClean="0"/>
          </a:p>
          <a:p>
            <a:pPr lvl="1"/>
            <a:r>
              <a:rPr lang="en-US" dirty="0" smtClean="0"/>
              <a:t>On </a:t>
            </a:r>
            <a:r>
              <a:rPr lang="en-US" dirty="0"/>
              <a:t>small </a:t>
            </a:r>
            <a:r>
              <a:rPr lang="en-US" dirty="0" smtClean="0"/>
              <a:t>systems</a:t>
            </a:r>
            <a:r>
              <a:rPr lang="tr-TR" dirty="0" smtClean="0"/>
              <a:t> </a:t>
            </a:r>
            <a:r>
              <a:rPr lang="en-US" dirty="0" smtClean="0"/>
              <a:t>(PCs</a:t>
            </a:r>
            <a:r>
              <a:rPr lang="en-US" dirty="0"/>
              <a:t>, workstations), typical point-to-point links include those to the keyboard</a:t>
            </a:r>
            <a:r>
              <a:rPr lang="en-US" dirty="0" smtClean="0"/>
              <a:t>,</a:t>
            </a:r>
            <a:r>
              <a:rPr lang="tr-TR" dirty="0" smtClean="0"/>
              <a:t> </a:t>
            </a:r>
            <a:r>
              <a:rPr lang="en-US" dirty="0" smtClean="0"/>
              <a:t>printer</a:t>
            </a:r>
            <a:r>
              <a:rPr lang="en-US" dirty="0"/>
              <a:t>, and external modem. </a:t>
            </a:r>
            <a:endParaRPr lang="tr-TR" dirty="0" smtClean="0"/>
          </a:p>
          <a:p>
            <a:pPr lvl="1"/>
            <a:r>
              <a:rPr lang="en-US" dirty="0" smtClean="0"/>
              <a:t>A </a:t>
            </a:r>
            <a:r>
              <a:rPr lang="en-US" dirty="0"/>
              <a:t>typical example of such an interface is the </a:t>
            </a:r>
            <a:r>
              <a:rPr lang="en-US" dirty="0" smtClean="0"/>
              <a:t>EIA-232</a:t>
            </a:r>
            <a:r>
              <a:rPr lang="tr-TR" dirty="0" smtClean="0"/>
              <a:t> </a:t>
            </a:r>
            <a:r>
              <a:rPr lang="en-US" dirty="0" smtClean="0"/>
              <a:t>specification</a:t>
            </a:r>
            <a:endParaRPr lang="tr-TR" dirty="0" smtClean="0"/>
          </a:p>
          <a:p>
            <a:pPr lvl="3"/>
            <a:r>
              <a:rPr lang="tr-TR" dirty="0" smtClean="0"/>
              <a:t>EIA: </a:t>
            </a:r>
            <a:r>
              <a:rPr lang="tr-TR" dirty="0" err="1" smtClean="0"/>
              <a:t>Electronics</a:t>
            </a:r>
            <a:r>
              <a:rPr lang="tr-TR" dirty="0" smtClean="0"/>
              <a:t> </a:t>
            </a:r>
            <a:r>
              <a:rPr lang="tr-TR" dirty="0" err="1"/>
              <a:t>Industry</a:t>
            </a:r>
            <a:r>
              <a:rPr lang="tr-TR" dirty="0"/>
              <a:t> </a:t>
            </a:r>
            <a:r>
              <a:rPr lang="tr-TR" dirty="0" err="1" smtClean="0"/>
              <a:t>Alliance</a:t>
            </a:r>
            <a:endParaRPr lang="tr-TR" dirty="0" smtClean="0"/>
          </a:p>
          <a:p>
            <a:pPr lvl="2"/>
            <a:r>
              <a:rPr lang="en-US" dirty="0"/>
              <a:t>It is originally known as RS-232 i.e. </a:t>
            </a:r>
            <a:r>
              <a:rPr lang="en-US" dirty="0">
                <a:solidFill>
                  <a:schemeClr val="accent1"/>
                </a:solidFill>
              </a:rPr>
              <a:t>Recommended Standard</a:t>
            </a:r>
            <a:r>
              <a:rPr lang="en-US" dirty="0"/>
              <a:t> 232. </a:t>
            </a:r>
            <a:endParaRPr lang="tr-TR" dirty="0" smtClean="0"/>
          </a:p>
          <a:p>
            <a:pPr lvl="3"/>
            <a:r>
              <a:rPr lang="en-US" dirty="0" smtClean="0"/>
              <a:t>It </a:t>
            </a:r>
            <a:r>
              <a:rPr lang="en-US" dirty="0"/>
              <a:t>addresses signal voltages, signal timing, signal function, a protocol for information exchange, and either 25-pin or 9-pin mechanical connectors.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DD137E-56EE-456D-B6B4-F356D0387FC4}" type="slidenum">
              <a:rPr lang="en-US" altLang="tr-TR" smtClean="0"/>
              <a:pPr>
                <a:defRPr/>
              </a:pPr>
              <a:t>46</a:t>
            </a:fld>
            <a:endParaRPr lang="en-US" altLang="tr-TR" dirty="0"/>
          </a:p>
        </p:txBody>
      </p:sp>
    </p:spTree>
    <p:extLst>
      <p:ext uri="{BB962C8B-B14F-4D97-AF65-F5344CB8AC3E}">
        <p14:creationId xmlns:p14="http://schemas.microsoft.com/office/powerpoint/2010/main" val="13615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200" dirty="0"/>
              <a:t>Point-</a:t>
            </a:r>
            <a:r>
              <a:rPr lang="tr-TR" sz="3200" dirty="0" err="1"/>
              <a:t>to</a:t>
            </a:r>
            <a:r>
              <a:rPr lang="tr-TR" sz="3200" dirty="0"/>
              <a:t>-Point </a:t>
            </a:r>
            <a:r>
              <a:rPr lang="tr-TR" sz="3200" dirty="0" err="1"/>
              <a:t>and</a:t>
            </a:r>
            <a:r>
              <a:rPr lang="tr-TR" sz="3200" dirty="0"/>
              <a:t> </a:t>
            </a:r>
            <a:r>
              <a:rPr lang="tr-TR" sz="3200" dirty="0" err="1"/>
              <a:t>Multipoint</a:t>
            </a:r>
            <a:r>
              <a:rPr lang="tr-TR" sz="3200" dirty="0"/>
              <a:t> </a:t>
            </a:r>
            <a:r>
              <a:rPr lang="tr-TR" sz="3200" dirty="0" err="1"/>
              <a:t>Configurations</a:t>
            </a:r>
            <a:endParaRPr lang="tr-T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chemeClr val="accent1"/>
                </a:solidFill>
              </a:rPr>
              <a:t>M</a:t>
            </a:r>
            <a:r>
              <a:rPr lang="en-US" dirty="0" err="1" smtClean="0">
                <a:solidFill>
                  <a:schemeClr val="accent1"/>
                </a:solidFill>
              </a:rPr>
              <a:t>ultipoint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external interfaces</a:t>
            </a:r>
            <a:r>
              <a:rPr lang="en-US" dirty="0"/>
              <a:t>, </a:t>
            </a:r>
            <a:endParaRPr lang="tr-TR" dirty="0" smtClean="0"/>
          </a:p>
          <a:p>
            <a:pPr lvl="1"/>
            <a:r>
              <a:rPr lang="en-US" dirty="0" smtClean="0"/>
              <a:t>used </a:t>
            </a:r>
            <a:r>
              <a:rPr lang="en-US" dirty="0"/>
              <a:t>to </a:t>
            </a:r>
            <a:r>
              <a:rPr lang="en-US" dirty="0" smtClean="0"/>
              <a:t>support</a:t>
            </a:r>
            <a:r>
              <a:rPr lang="tr-TR" dirty="0" smtClean="0"/>
              <a:t> </a:t>
            </a:r>
            <a:r>
              <a:rPr lang="en-US" dirty="0" smtClean="0"/>
              <a:t>external </a:t>
            </a:r>
            <a:r>
              <a:rPr lang="en-US" dirty="0"/>
              <a:t>mass storage devices (disk and tape drives) and multimedia </a:t>
            </a:r>
            <a:r>
              <a:rPr lang="en-US" dirty="0" smtClean="0"/>
              <a:t>devices</a:t>
            </a:r>
            <a:r>
              <a:rPr lang="tr-TR" dirty="0" smtClean="0"/>
              <a:t> </a:t>
            </a:r>
            <a:r>
              <a:rPr lang="en-US" dirty="0"/>
              <a:t>(CD-ROMs, video, audio). </a:t>
            </a:r>
            <a:endParaRPr lang="tr-TR" dirty="0" smtClean="0"/>
          </a:p>
          <a:p>
            <a:r>
              <a:rPr lang="en-US" dirty="0" smtClean="0"/>
              <a:t>These </a:t>
            </a:r>
            <a:r>
              <a:rPr lang="en-US" dirty="0"/>
              <a:t>multipoint interfaces are in effect external </a:t>
            </a:r>
            <a:r>
              <a:rPr lang="en-US" dirty="0" smtClean="0"/>
              <a:t>buses</a:t>
            </a:r>
            <a:endParaRPr lang="tr-TR" dirty="0" smtClean="0"/>
          </a:p>
          <a:p>
            <a:r>
              <a:rPr lang="tr-TR" dirty="0" smtClean="0"/>
              <a:t>T</a:t>
            </a:r>
            <a:r>
              <a:rPr lang="en-US" dirty="0" smtClean="0"/>
              <a:t>wo </a:t>
            </a:r>
            <a:r>
              <a:rPr lang="en-US" dirty="0"/>
              <a:t>key examples: </a:t>
            </a:r>
            <a:endParaRPr lang="tr-TR" dirty="0" smtClean="0"/>
          </a:p>
          <a:p>
            <a:pPr lvl="1"/>
            <a:r>
              <a:rPr lang="tr-TR" dirty="0" err="1" smtClean="0"/>
              <a:t>FireWire</a:t>
            </a:r>
            <a:endParaRPr lang="tr-TR" dirty="0" smtClean="0"/>
          </a:p>
          <a:p>
            <a:pPr lvl="1"/>
            <a:r>
              <a:rPr lang="en-US" dirty="0" smtClean="0"/>
              <a:t>Thunderbolt </a:t>
            </a:r>
            <a:endParaRPr lang="tr-TR" dirty="0" smtClean="0"/>
          </a:p>
          <a:p>
            <a:pPr lvl="1"/>
            <a:r>
              <a:rPr lang="en-US" dirty="0" smtClean="0"/>
              <a:t>InfiniBand</a:t>
            </a:r>
            <a:r>
              <a:rPr lang="en-US" dirty="0"/>
              <a:t>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DD137E-56EE-456D-B6B4-F356D0387FC4}" type="slidenum">
              <a:rPr lang="en-US" altLang="tr-TR" smtClean="0"/>
              <a:pPr>
                <a:defRPr/>
              </a:pPr>
              <a:t>47</a:t>
            </a:fld>
            <a:endParaRPr lang="en-US" altLang="tr-TR" dirty="0"/>
          </a:p>
        </p:txBody>
      </p:sp>
    </p:spTree>
    <p:extLst>
      <p:ext uri="{BB962C8B-B14F-4D97-AF65-F5344CB8AC3E}">
        <p14:creationId xmlns:p14="http://schemas.microsoft.com/office/powerpoint/2010/main" val="386461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/>
              <a:t>IEEE 1394 FireWire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tr-TR" dirty="0"/>
              <a:t>High performance serial bus</a:t>
            </a:r>
          </a:p>
          <a:p>
            <a:r>
              <a:rPr lang="en-US" altLang="tr-TR" dirty="0" smtClean="0"/>
              <a:t>Fast</a:t>
            </a:r>
            <a:endParaRPr lang="en-US" altLang="tr-TR" dirty="0"/>
          </a:p>
          <a:p>
            <a:r>
              <a:rPr lang="en-US" altLang="tr-TR" dirty="0" smtClean="0"/>
              <a:t>Low </a:t>
            </a:r>
            <a:r>
              <a:rPr lang="en-US" altLang="tr-TR" dirty="0"/>
              <a:t>cost</a:t>
            </a:r>
          </a:p>
          <a:p>
            <a:r>
              <a:rPr lang="en-US" altLang="tr-TR" dirty="0" smtClean="0"/>
              <a:t>Easy </a:t>
            </a:r>
            <a:r>
              <a:rPr lang="en-US" altLang="tr-TR" dirty="0"/>
              <a:t>to implement</a:t>
            </a:r>
          </a:p>
          <a:p>
            <a:pPr lvl="1"/>
            <a:r>
              <a:rPr lang="en-US" altLang="tr-TR" dirty="0" smtClean="0"/>
              <a:t>Also </a:t>
            </a:r>
            <a:r>
              <a:rPr lang="en-US" altLang="tr-TR" dirty="0"/>
              <a:t>being used in </a:t>
            </a:r>
            <a:endParaRPr lang="tr-TR" altLang="tr-TR" dirty="0" smtClean="0"/>
          </a:p>
          <a:p>
            <a:pPr marL="457200" lvl="1" indent="0">
              <a:buNone/>
            </a:pPr>
            <a:r>
              <a:rPr lang="tr-TR" altLang="tr-TR" dirty="0" smtClean="0"/>
              <a:t>    </a:t>
            </a:r>
            <a:r>
              <a:rPr lang="en-US" altLang="tr-TR" dirty="0" smtClean="0"/>
              <a:t>digital </a:t>
            </a:r>
            <a:r>
              <a:rPr lang="en-US" altLang="tr-TR" dirty="0"/>
              <a:t>cameras, </a:t>
            </a:r>
            <a:endParaRPr lang="tr-TR" altLang="tr-TR" dirty="0" smtClean="0"/>
          </a:p>
          <a:p>
            <a:pPr marL="457200" lvl="1" indent="0">
              <a:buNone/>
            </a:pPr>
            <a:r>
              <a:rPr lang="tr-TR" altLang="tr-TR" dirty="0"/>
              <a:t> </a:t>
            </a:r>
            <a:r>
              <a:rPr lang="tr-TR" altLang="tr-TR" dirty="0" smtClean="0"/>
              <a:t>    </a:t>
            </a:r>
            <a:r>
              <a:rPr lang="en-US" altLang="tr-TR" dirty="0" smtClean="0"/>
              <a:t>VCRs </a:t>
            </a:r>
            <a:r>
              <a:rPr lang="en-US" altLang="tr-TR" dirty="0"/>
              <a:t>and </a:t>
            </a:r>
            <a:r>
              <a:rPr lang="en-US" altLang="tr-TR" dirty="0" smtClean="0"/>
              <a:t>TV</a:t>
            </a:r>
            <a:endParaRPr lang="tr-TR" altLang="tr-TR" dirty="0" smtClean="0"/>
          </a:p>
          <a:p>
            <a:endParaRPr lang="tr-TR" altLang="tr-TR" dirty="0" smtClean="0"/>
          </a:p>
          <a:p>
            <a:r>
              <a:rPr lang="en-US" altLang="tr-TR" dirty="0" smtClean="0"/>
              <a:t>FireWire </a:t>
            </a:r>
            <a:r>
              <a:rPr lang="en-US" altLang="tr-TR" dirty="0"/>
              <a:t>Configuration</a:t>
            </a:r>
          </a:p>
          <a:p>
            <a:pPr lvl="1"/>
            <a:r>
              <a:rPr lang="en-US" altLang="tr-TR" dirty="0"/>
              <a:t>Daisy chain</a:t>
            </a:r>
          </a:p>
          <a:p>
            <a:pPr lvl="1"/>
            <a:r>
              <a:rPr lang="en-US" altLang="tr-TR" dirty="0"/>
              <a:t>Up to 63 devices on single port</a:t>
            </a:r>
          </a:p>
          <a:p>
            <a:pPr lvl="1"/>
            <a:r>
              <a:rPr lang="en-US" altLang="tr-TR" dirty="0"/>
              <a:t>Up to 1022 buses can be connected with bridges</a:t>
            </a:r>
          </a:p>
          <a:p>
            <a:pPr lvl="1"/>
            <a:r>
              <a:rPr lang="en-US" altLang="tr-TR" dirty="0"/>
              <a:t>Automatic configuration</a:t>
            </a:r>
          </a:p>
          <a:p>
            <a:pPr lvl="1"/>
            <a:r>
              <a:rPr lang="en-US" altLang="tr-TR" dirty="0"/>
              <a:t>No bus terminators</a:t>
            </a:r>
          </a:p>
          <a:p>
            <a:pPr lvl="1"/>
            <a:r>
              <a:rPr lang="en-US" altLang="tr-TR" dirty="0"/>
              <a:t>May be tree </a:t>
            </a:r>
            <a:r>
              <a:rPr lang="en-US" altLang="tr-TR" dirty="0" smtClean="0"/>
              <a:t>structure</a:t>
            </a:r>
            <a:endParaRPr lang="en-US" altLang="tr-T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DD137E-56EE-456D-B6B4-F356D0387FC4}" type="slidenum">
              <a:rPr lang="en-US" altLang="tr-TR" smtClean="0"/>
              <a:pPr>
                <a:defRPr/>
              </a:pPr>
              <a:t>48</a:t>
            </a:fld>
            <a:endParaRPr lang="en-US" altLang="tr-TR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4" t="35149" r="5563" b="22672"/>
          <a:stretch>
            <a:fillRect/>
          </a:stretch>
        </p:blipFill>
        <p:spPr bwMode="auto">
          <a:xfrm>
            <a:off x="3547474" y="2060848"/>
            <a:ext cx="5200990" cy="197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770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593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593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593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593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5939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dirty="0"/>
              <a:t>FireWire 3 Layer Stack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540" y="1124744"/>
            <a:ext cx="8316924" cy="5399881"/>
          </a:xfrm>
        </p:spPr>
        <p:txBody>
          <a:bodyPr>
            <a:normAutofit/>
          </a:bodyPr>
          <a:lstStyle/>
          <a:p>
            <a:r>
              <a:rPr lang="en-US" altLang="tr-TR" dirty="0"/>
              <a:t>Physical</a:t>
            </a:r>
          </a:p>
          <a:p>
            <a:pPr lvl="1"/>
            <a:r>
              <a:rPr lang="en-US" altLang="tr-TR" dirty="0"/>
              <a:t>Transmission medium, electrical and signaling </a:t>
            </a:r>
            <a:r>
              <a:rPr lang="en-US" altLang="tr-TR" dirty="0" smtClean="0"/>
              <a:t>characteristics</a:t>
            </a:r>
            <a:endParaRPr lang="en-US" altLang="tr-TR" dirty="0"/>
          </a:p>
          <a:p>
            <a:r>
              <a:rPr lang="en-US" altLang="tr-TR" dirty="0"/>
              <a:t>Link</a:t>
            </a:r>
          </a:p>
          <a:p>
            <a:pPr lvl="1"/>
            <a:r>
              <a:rPr lang="en-US" altLang="tr-TR" dirty="0"/>
              <a:t>Transmission of data in </a:t>
            </a:r>
            <a:r>
              <a:rPr lang="en-US" altLang="tr-TR" dirty="0" smtClean="0"/>
              <a:t>packets</a:t>
            </a:r>
            <a:endParaRPr lang="en-US" altLang="tr-TR" dirty="0"/>
          </a:p>
          <a:p>
            <a:r>
              <a:rPr lang="en-US" altLang="tr-TR" dirty="0"/>
              <a:t>Transaction</a:t>
            </a:r>
          </a:p>
          <a:p>
            <a:pPr lvl="1"/>
            <a:r>
              <a:rPr lang="en-US" altLang="tr-TR" dirty="0"/>
              <a:t>Request-response protocol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DD137E-56EE-456D-B6B4-F356D0387FC4}" type="slidenum">
              <a:rPr lang="en-US" altLang="tr-TR" smtClean="0"/>
              <a:pPr>
                <a:defRPr/>
              </a:pPr>
              <a:t>49</a:t>
            </a:fld>
            <a:endParaRPr lang="en-US" altLang="tr-TR" dirty="0"/>
          </a:p>
        </p:txBody>
      </p:sp>
    </p:spTree>
    <p:extLst>
      <p:ext uri="{BB962C8B-B14F-4D97-AF65-F5344CB8AC3E}">
        <p14:creationId xmlns:p14="http://schemas.microsoft.com/office/powerpoint/2010/main" val="1203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tr-TR" dirty="0" err="1"/>
              <a:t>Input/Output</a:t>
            </a:r>
            <a:r>
              <a:rPr lang="tr-TR" altLang="tr-TR" dirty="0"/>
              <a:t> </a:t>
            </a:r>
            <a:r>
              <a:rPr lang="en-US" altLang="tr-TR" dirty="0" smtClean="0"/>
              <a:t>Problems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0321" y="1122437"/>
            <a:ext cx="3066135" cy="5402188"/>
          </a:xfrm>
        </p:spPr>
        <p:txBody>
          <a:bodyPr/>
          <a:lstStyle/>
          <a:p>
            <a:pPr lvl="0"/>
            <a:r>
              <a:rPr lang="en-US" altLang="tr-TR" sz="2400" dirty="0">
                <a:solidFill>
                  <a:srgbClr val="000000"/>
                </a:solidFill>
              </a:rPr>
              <a:t>Wide variety of peripherals</a:t>
            </a:r>
          </a:p>
          <a:p>
            <a:pPr lvl="1"/>
            <a:r>
              <a:rPr lang="en-US" altLang="tr-TR" sz="2000" dirty="0"/>
              <a:t>Delivering different amounts of data</a:t>
            </a:r>
          </a:p>
          <a:p>
            <a:pPr lvl="1"/>
            <a:r>
              <a:rPr lang="en-US" altLang="tr-TR" sz="2000" dirty="0"/>
              <a:t>At different speeds</a:t>
            </a:r>
          </a:p>
          <a:p>
            <a:pPr lvl="1"/>
            <a:r>
              <a:rPr lang="en-US" altLang="tr-TR" sz="2000" dirty="0"/>
              <a:t>In different formats</a:t>
            </a:r>
          </a:p>
          <a:p>
            <a:pPr lvl="0"/>
            <a:endParaRPr lang="en-US" altLang="tr-TR" sz="2400" dirty="0">
              <a:solidFill>
                <a:srgbClr val="000000"/>
              </a:solidFill>
            </a:endParaRPr>
          </a:p>
          <a:p>
            <a:pPr lvl="0"/>
            <a:r>
              <a:rPr lang="en-US" altLang="tr-TR" sz="2400" dirty="0">
                <a:solidFill>
                  <a:srgbClr val="000000"/>
                </a:solidFill>
              </a:rPr>
              <a:t>All slower than CPU and RAM</a:t>
            </a:r>
          </a:p>
          <a:p>
            <a:pPr lvl="0"/>
            <a:endParaRPr lang="en-US" altLang="tr-TR" sz="2400" dirty="0">
              <a:solidFill>
                <a:srgbClr val="000000"/>
              </a:solidFill>
            </a:endParaRPr>
          </a:p>
          <a:p>
            <a:pPr lvl="0"/>
            <a:r>
              <a:rPr lang="en-US" altLang="tr-TR" sz="2400" dirty="0">
                <a:solidFill>
                  <a:srgbClr val="000000"/>
                </a:solidFill>
              </a:rPr>
              <a:t>Need I/O </a:t>
            </a:r>
            <a:r>
              <a:rPr lang="en-US" altLang="tr-TR" sz="2400" dirty="0" smtClean="0">
                <a:solidFill>
                  <a:srgbClr val="000000"/>
                </a:solidFill>
              </a:rPr>
              <a:t>modules</a:t>
            </a:r>
            <a:endParaRPr lang="en-US" altLang="tr-TR" sz="24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DD137E-56EE-456D-B6B4-F356D0387FC4}" type="slidenum">
              <a:rPr lang="en-US" altLang="tr-TR" smtClean="0"/>
              <a:pPr>
                <a:defRPr/>
              </a:pPr>
              <a:t>5</a:t>
            </a:fld>
            <a:endParaRPr lang="en-US" altLang="tr-TR" dirty="0"/>
          </a:p>
        </p:txBody>
      </p:sp>
      <p:pic>
        <p:nvPicPr>
          <p:cNvPr id="5" name="Picture 4" descr="7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975" y="1268760"/>
            <a:ext cx="5219700" cy="42148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8077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tr-TR"/>
              <a:t>FireWire Protocol Stack</a:t>
            </a:r>
          </a:p>
        </p:txBody>
      </p:sp>
      <p:pic>
        <p:nvPicPr>
          <p:cNvPr id="136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04"/>
          <a:stretch>
            <a:fillRect/>
          </a:stretch>
        </p:blipFill>
        <p:spPr bwMode="auto">
          <a:xfrm>
            <a:off x="1403648" y="1045982"/>
            <a:ext cx="6442310" cy="5530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DD137E-56EE-456D-B6B4-F356D0387FC4}" type="slidenum">
              <a:rPr lang="en-US" altLang="tr-TR" smtClean="0"/>
              <a:pPr>
                <a:defRPr/>
              </a:pPr>
              <a:t>50</a:t>
            </a:fld>
            <a:endParaRPr lang="en-US" altLang="tr-TR" dirty="0"/>
          </a:p>
        </p:txBody>
      </p:sp>
    </p:spTree>
    <p:extLst>
      <p:ext uri="{BB962C8B-B14F-4D97-AF65-F5344CB8AC3E}">
        <p14:creationId xmlns:p14="http://schemas.microsoft.com/office/powerpoint/2010/main" val="206447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/>
              <a:t>FireWire - Physical Layer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tr-TR"/>
              <a:t>Data rates from 25 to 400Mbps</a:t>
            </a:r>
          </a:p>
          <a:p>
            <a:r>
              <a:rPr lang="en-US" altLang="tr-TR"/>
              <a:t>Two forms of arbitration</a:t>
            </a:r>
          </a:p>
          <a:p>
            <a:pPr lvl="1"/>
            <a:r>
              <a:rPr lang="en-US" altLang="tr-TR"/>
              <a:t>Based on tree structure</a:t>
            </a:r>
          </a:p>
          <a:p>
            <a:pPr lvl="1"/>
            <a:r>
              <a:rPr lang="en-US" altLang="tr-TR"/>
              <a:t>Root acts as arbiter</a:t>
            </a:r>
          </a:p>
          <a:p>
            <a:pPr lvl="1"/>
            <a:r>
              <a:rPr lang="en-US" altLang="tr-TR"/>
              <a:t>First come first served</a:t>
            </a:r>
          </a:p>
          <a:p>
            <a:pPr lvl="1"/>
            <a:r>
              <a:rPr lang="en-US" altLang="tr-TR"/>
              <a:t>Natural priority controls simultaneous requests</a:t>
            </a:r>
          </a:p>
          <a:p>
            <a:pPr lvl="2"/>
            <a:r>
              <a:rPr lang="en-US" altLang="tr-TR"/>
              <a:t>i.e. who is nearest to root</a:t>
            </a:r>
          </a:p>
          <a:p>
            <a:pPr lvl="1"/>
            <a:r>
              <a:rPr lang="en-US" altLang="tr-TR"/>
              <a:t>Fair arbitration</a:t>
            </a:r>
          </a:p>
          <a:p>
            <a:pPr lvl="1"/>
            <a:r>
              <a:rPr lang="en-US" altLang="tr-TR"/>
              <a:t>Urgent arbitration</a:t>
            </a:r>
          </a:p>
          <a:p>
            <a:pPr lvl="1"/>
            <a:endParaRPr lang="en-US" altLang="tr-T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DD137E-56EE-456D-B6B4-F356D0387FC4}" type="slidenum">
              <a:rPr lang="en-US" altLang="tr-TR" smtClean="0"/>
              <a:pPr>
                <a:defRPr/>
              </a:pPr>
              <a:t>51</a:t>
            </a:fld>
            <a:endParaRPr lang="en-US" altLang="tr-TR" dirty="0"/>
          </a:p>
        </p:txBody>
      </p:sp>
    </p:spTree>
    <p:extLst>
      <p:ext uri="{BB962C8B-B14F-4D97-AF65-F5344CB8AC3E}">
        <p14:creationId xmlns:p14="http://schemas.microsoft.com/office/powerpoint/2010/main" val="601284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/>
              <a:t>FireWire - Link Layer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tr-TR" dirty="0"/>
              <a:t>Two transmission types</a:t>
            </a:r>
          </a:p>
          <a:p>
            <a:pPr lvl="1"/>
            <a:endParaRPr lang="en-US" altLang="tr-TR" dirty="0"/>
          </a:p>
          <a:p>
            <a:pPr lvl="1"/>
            <a:r>
              <a:rPr lang="en-US" altLang="tr-TR" dirty="0"/>
              <a:t>Asynchronous</a:t>
            </a:r>
          </a:p>
          <a:p>
            <a:pPr lvl="2"/>
            <a:r>
              <a:rPr lang="en-US" altLang="tr-TR" dirty="0"/>
              <a:t>Variable amount of data and several bytes of transaction data transferred as a packet</a:t>
            </a:r>
          </a:p>
          <a:p>
            <a:pPr lvl="2"/>
            <a:r>
              <a:rPr lang="en-US" altLang="tr-TR" dirty="0"/>
              <a:t>To explicit address</a:t>
            </a:r>
          </a:p>
          <a:p>
            <a:pPr lvl="2"/>
            <a:r>
              <a:rPr lang="en-US" altLang="tr-TR" dirty="0"/>
              <a:t>Acknowledgement returned</a:t>
            </a:r>
          </a:p>
          <a:p>
            <a:pPr lvl="1"/>
            <a:endParaRPr lang="en-US" altLang="tr-TR" dirty="0"/>
          </a:p>
          <a:p>
            <a:pPr lvl="1"/>
            <a:r>
              <a:rPr lang="en-US" altLang="tr-TR" dirty="0"/>
              <a:t>Isochronous</a:t>
            </a:r>
          </a:p>
          <a:p>
            <a:pPr lvl="2"/>
            <a:r>
              <a:rPr lang="en-US" altLang="tr-TR" dirty="0"/>
              <a:t>Variable amount of data in sequence of fixed size packets at regular intervals</a:t>
            </a:r>
          </a:p>
          <a:p>
            <a:pPr lvl="2"/>
            <a:r>
              <a:rPr lang="en-US" altLang="tr-TR" dirty="0"/>
              <a:t>Simplified addressing</a:t>
            </a:r>
          </a:p>
          <a:p>
            <a:pPr lvl="2"/>
            <a:r>
              <a:rPr lang="en-US" altLang="tr-TR" dirty="0"/>
              <a:t>No acknowledgement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DD137E-56EE-456D-B6B4-F356D0387FC4}" type="slidenum">
              <a:rPr lang="en-US" altLang="tr-TR" smtClean="0"/>
              <a:pPr>
                <a:defRPr/>
              </a:pPr>
              <a:t>52</a:t>
            </a:fld>
            <a:endParaRPr lang="en-US" altLang="tr-TR" dirty="0"/>
          </a:p>
        </p:txBody>
      </p:sp>
    </p:spTree>
    <p:extLst>
      <p:ext uri="{BB962C8B-B14F-4D97-AF65-F5344CB8AC3E}">
        <p14:creationId xmlns:p14="http://schemas.microsoft.com/office/powerpoint/2010/main" val="308842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5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55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5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5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55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/>
              <a:t>FireWire Subactions</a:t>
            </a:r>
          </a:p>
        </p:txBody>
      </p:sp>
      <p:pic>
        <p:nvPicPr>
          <p:cNvPr id="665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29"/>
          <a:stretch>
            <a:fillRect/>
          </a:stretch>
        </p:blipFill>
        <p:spPr bwMode="auto">
          <a:xfrm>
            <a:off x="1043608" y="1066800"/>
            <a:ext cx="7272808" cy="5495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DD137E-56EE-456D-B6B4-F356D0387FC4}" type="slidenum">
              <a:rPr lang="en-US" altLang="tr-TR" smtClean="0"/>
              <a:pPr>
                <a:defRPr/>
              </a:pPr>
              <a:t>53</a:t>
            </a:fld>
            <a:endParaRPr lang="en-US" altLang="tr-TR" dirty="0"/>
          </a:p>
        </p:txBody>
      </p:sp>
    </p:spTree>
    <p:extLst>
      <p:ext uri="{BB962C8B-B14F-4D97-AF65-F5344CB8AC3E}">
        <p14:creationId xmlns:p14="http://schemas.microsoft.com/office/powerpoint/2010/main" val="370158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Thunderbolt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most recent, and fastest, peripheral connection technology </a:t>
            </a:r>
            <a:r>
              <a:rPr lang="en-US" dirty="0" smtClean="0"/>
              <a:t>for</a:t>
            </a:r>
            <a:r>
              <a:rPr lang="tr-TR" dirty="0" smtClean="0"/>
              <a:t> </a:t>
            </a:r>
            <a:r>
              <a:rPr lang="en-US" dirty="0" smtClean="0"/>
              <a:t>general-purpose </a:t>
            </a:r>
            <a:r>
              <a:rPr lang="en-US" dirty="0"/>
              <a:t>use </a:t>
            </a:r>
            <a:endParaRPr lang="tr-TR" dirty="0" smtClean="0"/>
          </a:p>
          <a:p>
            <a:pPr lvl="1"/>
            <a:r>
              <a:rPr lang="en-US" dirty="0" smtClean="0"/>
              <a:t>developed </a:t>
            </a:r>
            <a:r>
              <a:rPr lang="en-US" dirty="0"/>
              <a:t>by Intel with collaboration from Apple.</a:t>
            </a:r>
          </a:p>
          <a:p>
            <a:r>
              <a:rPr lang="en-US" dirty="0"/>
              <a:t>One Thunderbolt cable can manage the work previously required of multiple cables.</a:t>
            </a:r>
          </a:p>
          <a:p>
            <a:r>
              <a:rPr lang="en-US" dirty="0"/>
              <a:t>The technology combines data, video, audio, and power into a single high-speed </a:t>
            </a:r>
            <a:r>
              <a:rPr lang="en-US" dirty="0" smtClean="0"/>
              <a:t>connection</a:t>
            </a:r>
            <a:r>
              <a:rPr lang="tr-TR" dirty="0" smtClean="0"/>
              <a:t> </a:t>
            </a:r>
            <a:r>
              <a:rPr lang="en-US" dirty="0" smtClean="0"/>
              <a:t>for </a:t>
            </a:r>
            <a:r>
              <a:rPr lang="en-US" dirty="0"/>
              <a:t>peripherals such as hard drives, RAID </a:t>
            </a:r>
            <a:r>
              <a:rPr lang="en-US" dirty="0" smtClean="0"/>
              <a:t>arrays</a:t>
            </a:r>
            <a:r>
              <a:rPr lang="en-US" dirty="0"/>
              <a:t>, video-capture boxes, and network interfaces. </a:t>
            </a:r>
            <a:endParaRPr lang="tr-TR" dirty="0" smtClean="0"/>
          </a:p>
          <a:p>
            <a:r>
              <a:rPr lang="en-US" dirty="0" smtClean="0"/>
              <a:t>provides </a:t>
            </a:r>
            <a:r>
              <a:rPr lang="en-US" dirty="0"/>
              <a:t>up to 10 </a:t>
            </a:r>
            <a:r>
              <a:rPr lang="en-US" dirty="0" err="1" smtClean="0"/>
              <a:t>Gbps</a:t>
            </a:r>
            <a:r>
              <a:rPr lang="tr-TR" dirty="0" smtClean="0"/>
              <a:t> </a:t>
            </a:r>
            <a:r>
              <a:rPr lang="en-US" dirty="0" smtClean="0"/>
              <a:t>throughput </a:t>
            </a:r>
            <a:r>
              <a:rPr lang="en-US" dirty="0"/>
              <a:t>in each direction and up to 10 Watts of power to connected peripherals.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DD137E-56EE-456D-B6B4-F356D0387FC4}" type="slidenum">
              <a:rPr lang="en-US" altLang="tr-TR" smtClean="0"/>
              <a:pPr>
                <a:defRPr/>
              </a:pPr>
              <a:t>54</a:t>
            </a:fld>
            <a:endParaRPr lang="en-US" altLang="tr-TR" dirty="0"/>
          </a:p>
        </p:txBody>
      </p:sp>
    </p:spTree>
    <p:extLst>
      <p:ext uri="{BB962C8B-B14F-4D97-AF65-F5344CB8AC3E}">
        <p14:creationId xmlns:p14="http://schemas.microsoft.com/office/powerpoint/2010/main" val="154369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Thunderbolt</a:t>
            </a:r>
            <a:r>
              <a:rPr lang="tr-TR" dirty="0" smtClean="0"/>
              <a:t> </a:t>
            </a:r>
            <a:r>
              <a:rPr lang="tr-TR" dirty="0" err="1" smtClean="0"/>
              <a:t>configuration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8984" y="1124744"/>
            <a:ext cx="4459479" cy="5399881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central element </a:t>
            </a:r>
            <a:r>
              <a:rPr lang="tr-TR" dirty="0" smtClean="0"/>
              <a:t>- </a:t>
            </a:r>
            <a:r>
              <a:rPr lang="en-US" dirty="0" smtClean="0"/>
              <a:t>the </a:t>
            </a:r>
            <a:r>
              <a:rPr lang="en-US" dirty="0"/>
              <a:t>Thunderbolt </a:t>
            </a:r>
            <a:r>
              <a:rPr lang="en-US" dirty="0" smtClean="0"/>
              <a:t>controller</a:t>
            </a:r>
            <a:r>
              <a:rPr lang="tr-TR" dirty="0" smtClean="0"/>
              <a:t> </a:t>
            </a:r>
          </a:p>
          <a:p>
            <a:pPr lvl="1"/>
            <a:r>
              <a:rPr lang="en-US" dirty="0" smtClean="0"/>
              <a:t>high-performance</a:t>
            </a:r>
            <a:r>
              <a:rPr lang="en-US" dirty="0"/>
              <a:t>, cross-bar switch. </a:t>
            </a:r>
            <a:endParaRPr lang="tr-TR" dirty="0" smtClean="0"/>
          </a:p>
          <a:p>
            <a:r>
              <a:rPr lang="en-US" dirty="0" smtClean="0"/>
              <a:t>Each</a:t>
            </a:r>
            <a:r>
              <a:rPr lang="tr-TR" dirty="0" smtClean="0"/>
              <a:t> </a:t>
            </a:r>
            <a:r>
              <a:rPr lang="en-US" dirty="0" smtClean="0"/>
              <a:t>Thunderbolt </a:t>
            </a:r>
            <a:r>
              <a:rPr lang="en-US" dirty="0"/>
              <a:t>port on a computer is capable of providing the full data transfer </a:t>
            </a:r>
            <a:r>
              <a:rPr lang="en-US" dirty="0" smtClean="0"/>
              <a:t>rate</a:t>
            </a:r>
            <a:r>
              <a:rPr lang="tr-TR" dirty="0" smtClean="0"/>
              <a:t> </a:t>
            </a:r>
            <a:r>
              <a:rPr lang="en-US" dirty="0" smtClean="0"/>
              <a:t>of </a:t>
            </a:r>
            <a:r>
              <a:rPr lang="en-US" dirty="0"/>
              <a:t>the link in both directions with no sharing of data transmission capacity </a:t>
            </a:r>
            <a:r>
              <a:rPr lang="en-US" dirty="0" smtClean="0"/>
              <a:t>between</a:t>
            </a:r>
            <a:r>
              <a:rPr lang="tr-TR" dirty="0" smtClean="0"/>
              <a:t> </a:t>
            </a:r>
            <a:r>
              <a:rPr lang="en-US" dirty="0" smtClean="0"/>
              <a:t>ports </a:t>
            </a:r>
            <a:r>
              <a:rPr lang="en-US" dirty="0"/>
              <a:t>or between upstream and downstream directions</a:t>
            </a:r>
            <a:r>
              <a:rPr lang="en-US" dirty="0" smtClean="0"/>
              <a:t>.</a:t>
            </a:r>
            <a:endParaRPr lang="tr-TR" dirty="0" smtClean="0"/>
          </a:p>
          <a:p>
            <a:r>
              <a:rPr lang="en-US" dirty="0"/>
              <a:t>For communication internal to the computer, the Thunderbolt </a:t>
            </a:r>
            <a:r>
              <a:rPr lang="en-US" dirty="0" smtClean="0"/>
              <a:t>controller</a:t>
            </a:r>
            <a:r>
              <a:rPr lang="tr-TR" dirty="0" smtClean="0"/>
              <a:t> </a:t>
            </a:r>
            <a:r>
              <a:rPr lang="en-US" dirty="0" smtClean="0"/>
              <a:t>includes </a:t>
            </a:r>
            <a:r>
              <a:rPr lang="en-US" dirty="0"/>
              <a:t>one or more DisplayPort protocol adapter ports. </a:t>
            </a:r>
            <a:endParaRPr lang="tr-TR" dirty="0" smtClean="0"/>
          </a:p>
          <a:p>
            <a:r>
              <a:rPr lang="en-US" dirty="0" smtClean="0"/>
              <a:t>DisplayPort </a:t>
            </a:r>
            <a:r>
              <a:rPr lang="en-US" dirty="0"/>
              <a:t>is a digital </a:t>
            </a:r>
            <a:r>
              <a:rPr lang="en-US" dirty="0" smtClean="0"/>
              <a:t>display</a:t>
            </a:r>
            <a:r>
              <a:rPr lang="tr-TR" dirty="0" smtClean="0"/>
              <a:t> </a:t>
            </a:r>
            <a:r>
              <a:rPr lang="en-US" dirty="0" smtClean="0"/>
              <a:t>interface </a:t>
            </a:r>
            <a:r>
              <a:rPr lang="en-US" dirty="0"/>
              <a:t>standard now widely adopted for computer monitors, laptop displays</a:t>
            </a:r>
            <a:r>
              <a:rPr lang="en-US" dirty="0" smtClean="0"/>
              <a:t>,</a:t>
            </a:r>
            <a:r>
              <a:rPr lang="tr-TR" dirty="0" smtClean="0"/>
              <a:t> </a:t>
            </a:r>
            <a:r>
              <a:rPr lang="en-US" dirty="0" smtClean="0"/>
              <a:t>and </a:t>
            </a:r>
            <a:r>
              <a:rPr lang="en-US" dirty="0"/>
              <a:t>other graphics and video interfaces. </a:t>
            </a:r>
            <a:endParaRPr lang="tr-TR" dirty="0" smtClean="0"/>
          </a:p>
          <a:p>
            <a:r>
              <a:rPr lang="en-US" dirty="0" smtClean="0"/>
              <a:t>The </a:t>
            </a:r>
            <a:r>
              <a:rPr lang="en-US" dirty="0"/>
              <a:t>controller also includes a PCI </a:t>
            </a:r>
            <a:r>
              <a:rPr lang="en-US" dirty="0" smtClean="0"/>
              <a:t>Express</a:t>
            </a:r>
            <a:r>
              <a:rPr lang="tr-TR" dirty="0" smtClean="0"/>
              <a:t> </a:t>
            </a:r>
            <a:r>
              <a:rPr lang="en-US" dirty="0" smtClean="0"/>
              <a:t>switch </a:t>
            </a:r>
            <a:r>
              <a:rPr lang="en-US" dirty="0"/>
              <a:t>with up to four PCI Express protocol adapter ports for internal communication.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DD137E-56EE-456D-B6B4-F356D0387FC4}" type="slidenum">
              <a:rPr lang="en-US" altLang="tr-TR" smtClean="0"/>
              <a:pPr>
                <a:defRPr/>
              </a:pPr>
              <a:t>55</a:t>
            </a:fld>
            <a:endParaRPr lang="en-US" altLang="tr-T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540" y="1124744"/>
            <a:ext cx="3857445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089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Thunderbolt</a:t>
            </a:r>
            <a:r>
              <a:rPr lang="tr-TR" dirty="0"/>
              <a:t> </a:t>
            </a:r>
            <a:r>
              <a:rPr lang="tr-TR" dirty="0" err="1"/>
              <a:t>protocol</a:t>
            </a:r>
            <a:r>
              <a:rPr lang="tr-TR" dirty="0"/>
              <a:t> </a:t>
            </a:r>
            <a:r>
              <a:rPr lang="tr-TR" dirty="0" err="1"/>
              <a:t>architecture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3940175"/>
            <a:r>
              <a:rPr lang="en-US" sz="3400" dirty="0"/>
              <a:t>The cable and connector layer </a:t>
            </a:r>
            <a:r>
              <a:rPr lang="en-US" sz="3400" dirty="0" smtClean="0"/>
              <a:t>provides</a:t>
            </a:r>
            <a:r>
              <a:rPr lang="tr-TR" sz="3400" dirty="0" smtClean="0"/>
              <a:t> </a:t>
            </a:r>
            <a:r>
              <a:rPr lang="en-US" sz="3400" dirty="0" smtClean="0"/>
              <a:t>transmission </a:t>
            </a:r>
            <a:r>
              <a:rPr lang="en-US" sz="3400" dirty="0"/>
              <a:t>medium access. </a:t>
            </a:r>
            <a:endParaRPr lang="tr-TR" sz="3400" dirty="0" smtClean="0"/>
          </a:p>
          <a:p>
            <a:pPr marL="3940175"/>
            <a:r>
              <a:rPr lang="en-US" sz="3400" dirty="0" smtClean="0"/>
              <a:t>The </a:t>
            </a:r>
            <a:r>
              <a:rPr lang="en-US" sz="3400" dirty="0"/>
              <a:t>Thunderbolt protocol physical layer is responsible for link </a:t>
            </a:r>
            <a:r>
              <a:rPr lang="en-US" sz="3400" dirty="0" smtClean="0"/>
              <a:t>maintenance</a:t>
            </a:r>
            <a:r>
              <a:rPr lang="tr-TR" sz="3400" dirty="0" smtClean="0"/>
              <a:t> </a:t>
            </a:r>
            <a:r>
              <a:rPr lang="en-US" sz="3400" dirty="0" smtClean="0"/>
              <a:t>including hot-plug </a:t>
            </a:r>
            <a:r>
              <a:rPr lang="en-US" sz="3400" dirty="0"/>
              <a:t>detection and data encoding to provide highly efficient </a:t>
            </a:r>
            <a:r>
              <a:rPr lang="en-US" sz="3400" dirty="0" smtClean="0"/>
              <a:t>data</a:t>
            </a:r>
            <a:r>
              <a:rPr lang="tr-TR" sz="3400" dirty="0" smtClean="0"/>
              <a:t> </a:t>
            </a:r>
            <a:r>
              <a:rPr lang="en-US" sz="3400" dirty="0" smtClean="0"/>
              <a:t>transfer</a:t>
            </a:r>
            <a:r>
              <a:rPr lang="en-US" sz="3400" dirty="0"/>
              <a:t>. </a:t>
            </a:r>
            <a:endParaRPr lang="tr-TR" sz="3400" dirty="0" smtClean="0"/>
          </a:p>
          <a:p>
            <a:pPr marL="3940175"/>
            <a:r>
              <a:rPr lang="en-US" sz="3400" dirty="0" smtClean="0"/>
              <a:t>The </a:t>
            </a:r>
            <a:r>
              <a:rPr lang="en-US" sz="3400" dirty="0"/>
              <a:t>physical layer has been designed to introduce very minimal </a:t>
            </a:r>
            <a:r>
              <a:rPr lang="en-US" sz="3400" dirty="0" smtClean="0"/>
              <a:t>overhead</a:t>
            </a:r>
            <a:r>
              <a:rPr lang="tr-TR" sz="3400" dirty="0" smtClean="0"/>
              <a:t> </a:t>
            </a:r>
            <a:r>
              <a:rPr lang="en-US" sz="3400" dirty="0" smtClean="0"/>
              <a:t>and </a:t>
            </a:r>
            <a:r>
              <a:rPr lang="en-US" sz="3400" dirty="0"/>
              <a:t>provides full-duplex 10 </a:t>
            </a:r>
            <a:r>
              <a:rPr lang="en-US" sz="3400" dirty="0" err="1"/>
              <a:t>Gbps</a:t>
            </a:r>
            <a:r>
              <a:rPr lang="en-US" sz="3400" dirty="0"/>
              <a:t> of usable capacity to the upper layers</a:t>
            </a:r>
            <a:r>
              <a:rPr lang="en-US" dirty="0"/>
              <a:t>.</a:t>
            </a:r>
          </a:p>
          <a:p>
            <a:pPr lvl="1"/>
            <a:r>
              <a:rPr lang="en-US" sz="3400" dirty="0"/>
              <a:t>The common transport layer is the key to the operation of Thunderbolt </a:t>
            </a:r>
            <a:r>
              <a:rPr lang="en-US" sz="3400" dirty="0" smtClean="0"/>
              <a:t>and</a:t>
            </a:r>
            <a:r>
              <a:rPr lang="tr-TR" sz="3400" dirty="0" smtClean="0"/>
              <a:t> </a:t>
            </a:r>
            <a:r>
              <a:rPr lang="en-US" sz="3400" dirty="0" smtClean="0"/>
              <a:t>what </a:t>
            </a:r>
            <a:r>
              <a:rPr lang="en-US" sz="3400" dirty="0"/>
              <a:t>makes it attractive as a high-speed peripheral I/O technology.</a:t>
            </a:r>
            <a:endParaRPr lang="tr-TR" sz="3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DD137E-56EE-456D-B6B4-F356D0387FC4}" type="slidenum">
              <a:rPr lang="en-US" altLang="tr-TR" smtClean="0"/>
              <a:pPr>
                <a:defRPr/>
              </a:pPr>
              <a:t>56</a:t>
            </a:fld>
            <a:endParaRPr lang="en-US" altLang="tr-T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124744"/>
            <a:ext cx="3464927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77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Thunderbolt</a:t>
            </a:r>
            <a:r>
              <a:rPr lang="tr-TR" dirty="0"/>
              <a:t> </a:t>
            </a:r>
            <a:r>
              <a:rPr lang="tr-TR" dirty="0" smtClean="0"/>
              <a:t>- </a:t>
            </a:r>
            <a:r>
              <a:rPr lang="tr-TR" dirty="0" err="1" smtClean="0"/>
              <a:t>Some</a:t>
            </a:r>
            <a:r>
              <a:rPr lang="tr-TR" dirty="0" smtClean="0"/>
              <a:t> </a:t>
            </a:r>
            <a:r>
              <a:rPr lang="tr-TR" dirty="0"/>
              <a:t>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features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 </a:t>
            </a:r>
            <a:r>
              <a:rPr lang="en-US" dirty="0"/>
              <a:t>high-performance, low-power, switching architecture.</a:t>
            </a:r>
          </a:p>
          <a:p>
            <a:r>
              <a:rPr lang="en-US" dirty="0" smtClean="0"/>
              <a:t>A </a:t>
            </a:r>
            <a:r>
              <a:rPr lang="en-US" dirty="0"/>
              <a:t>highly efficient, low-overhead packet format with flexible quality of </a:t>
            </a:r>
            <a:r>
              <a:rPr lang="en-US" dirty="0" smtClean="0"/>
              <a:t>service</a:t>
            </a:r>
            <a:r>
              <a:rPr lang="tr-TR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QoS</a:t>
            </a:r>
            <a:r>
              <a:rPr lang="en-US" dirty="0"/>
              <a:t>) support that allows multiplexing of </a:t>
            </a:r>
            <a:r>
              <a:rPr lang="en-US" dirty="0" err="1"/>
              <a:t>bursty</a:t>
            </a:r>
            <a:r>
              <a:rPr lang="en-US" dirty="0"/>
              <a:t> PCI Express </a:t>
            </a:r>
            <a:r>
              <a:rPr lang="en-US" dirty="0" smtClean="0"/>
              <a:t>transactions</a:t>
            </a:r>
            <a:r>
              <a:rPr lang="en-US" dirty="0"/>
              <a:t> with DisplayPort communication on the same link. </a:t>
            </a:r>
            <a:endParaRPr lang="tr-TR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transport layer has </a:t>
            </a:r>
            <a:r>
              <a:rPr lang="en-US" dirty="0" smtClean="0"/>
              <a:t>the</a:t>
            </a:r>
            <a:r>
              <a:rPr lang="tr-TR" dirty="0" smtClean="0"/>
              <a:t> </a:t>
            </a:r>
            <a:r>
              <a:rPr lang="en-US" dirty="0" smtClean="0"/>
              <a:t>ability </a:t>
            </a:r>
            <a:r>
              <a:rPr lang="en-US" dirty="0"/>
              <a:t>to flexibly allocate link bandwidth using priority and bandwidth </a:t>
            </a:r>
            <a:r>
              <a:rPr lang="en-US" dirty="0" smtClean="0"/>
              <a:t>reservation</a:t>
            </a:r>
            <a:r>
              <a:rPr lang="tr-TR" dirty="0" smtClean="0"/>
              <a:t> </a:t>
            </a:r>
            <a:r>
              <a:rPr lang="tr-TR" dirty="0" err="1" smtClean="0"/>
              <a:t>mechanisms</a:t>
            </a:r>
            <a:r>
              <a:rPr lang="tr-TR" dirty="0"/>
              <a:t>.</a:t>
            </a:r>
          </a:p>
          <a:p>
            <a:r>
              <a:rPr lang="en-US" dirty="0" smtClean="0"/>
              <a:t>The </a:t>
            </a:r>
            <a:r>
              <a:rPr lang="en-US" dirty="0"/>
              <a:t>use of small packet sizes to achieve low latency.</a:t>
            </a:r>
          </a:p>
          <a:p>
            <a:r>
              <a:rPr lang="en-US" dirty="0" smtClean="0"/>
              <a:t>The </a:t>
            </a:r>
            <a:r>
              <a:rPr lang="en-US" dirty="0"/>
              <a:t>use of credit-based flow control to achieve small buffer sizes.</a:t>
            </a:r>
          </a:p>
          <a:p>
            <a:r>
              <a:rPr lang="en-US" dirty="0" smtClean="0"/>
              <a:t>A </a:t>
            </a:r>
            <a:r>
              <a:rPr lang="en-US" dirty="0"/>
              <a:t>symmetric architecture that supports flexible topologies (star, tree, </a:t>
            </a:r>
            <a:r>
              <a:rPr lang="en-US" dirty="0" smtClean="0"/>
              <a:t>daisy</a:t>
            </a:r>
            <a:r>
              <a:rPr lang="tr-TR" dirty="0" smtClean="0"/>
              <a:t> </a:t>
            </a:r>
            <a:r>
              <a:rPr lang="en-US" dirty="0" smtClean="0"/>
              <a:t>chaining</a:t>
            </a:r>
            <a:r>
              <a:rPr lang="en-US" dirty="0"/>
              <a:t>, etc.) and enables peer-to-peer communication (via </a:t>
            </a:r>
            <a:r>
              <a:rPr lang="en-US" dirty="0" smtClean="0"/>
              <a:t>software)</a:t>
            </a:r>
            <a:r>
              <a:rPr lang="tr-TR" dirty="0" smtClean="0"/>
              <a:t> </a:t>
            </a:r>
            <a:r>
              <a:rPr lang="tr-TR" dirty="0" err="1" smtClean="0"/>
              <a:t>between</a:t>
            </a:r>
            <a:r>
              <a:rPr lang="tr-TR" dirty="0" smtClean="0"/>
              <a:t> </a:t>
            </a:r>
            <a:r>
              <a:rPr lang="tr-TR" dirty="0" err="1"/>
              <a:t>devices</a:t>
            </a:r>
            <a:r>
              <a:rPr lang="tr-TR" dirty="0"/>
              <a:t>.</a:t>
            </a:r>
          </a:p>
          <a:p>
            <a:r>
              <a:rPr lang="en-US" dirty="0" smtClean="0"/>
              <a:t>A </a:t>
            </a:r>
            <a:r>
              <a:rPr lang="en-US" dirty="0"/>
              <a:t>novel time synchronization protocol that allows all the Thunderbolt </a:t>
            </a:r>
            <a:r>
              <a:rPr lang="en-US" dirty="0" smtClean="0"/>
              <a:t>products</a:t>
            </a:r>
            <a:r>
              <a:rPr lang="tr-TR" dirty="0" smtClean="0"/>
              <a:t> </a:t>
            </a:r>
            <a:r>
              <a:rPr lang="en-US" dirty="0" smtClean="0"/>
              <a:t>connected </a:t>
            </a:r>
            <a:r>
              <a:rPr lang="en-US" dirty="0"/>
              <a:t>in a domain to synchronize their time within 8ns of </a:t>
            </a:r>
            <a:r>
              <a:rPr lang="en-US" dirty="0" smtClean="0"/>
              <a:t>each</a:t>
            </a:r>
            <a:r>
              <a:rPr lang="tr-TR" dirty="0" smtClean="0"/>
              <a:t> </a:t>
            </a:r>
            <a:r>
              <a:rPr lang="tr-TR" dirty="0" err="1" smtClean="0"/>
              <a:t>other</a:t>
            </a:r>
            <a:r>
              <a:rPr lang="tr-TR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DD137E-56EE-456D-B6B4-F356D0387FC4}" type="slidenum">
              <a:rPr lang="en-US" altLang="tr-TR" smtClean="0"/>
              <a:pPr>
                <a:defRPr/>
              </a:pPr>
              <a:t>57</a:t>
            </a:fld>
            <a:endParaRPr lang="en-US" altLang="tr-TR" dirty="0"/>
          </a:p>
        </p:txBody>
      </p:sp>
    </p:spTree>
    <p:extLst>
      <p:ext uri="{BB962C8B-B14F-4D97-AF65-F5344CB8AC3E}">
        <p14:creationId xmlns:p14="http://schemas.microsoft.com/office/powerpoint/2010/main" val="351424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tr-TR"/>
              <a:t>InfiniBand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tr-TR"/>
              <a:t>I/O specification aimed at high end servers</a:t>
            </a:r>
          </a:p>
          <a:p>
            <a:pPr lvl="1"/>
            <a:r>
              <a:rPr lang="en-GB" altLang="tr-TR"/>
              <a:t>Merger of Future I/O (Cisco, HP, Compaq, IBM) and Next Generation I/O (Intel)</a:t>
            </a:r>
          </a:p>
          <a:p>
            <a:r>
              <a:rPr lang="en-GB" altLang="tr-TR"/>
              <a:t>Version 1 released early 2001</a:t>
            </a:r>
          </a:p>
          <a:p>
            <a:r>
              <a:rPr lang="en-GB" altLang="tr-TR"/>
              <a:t>Architecture and spec. for data flow between processor and intelligent I/O devices</a:t>
            </a:r>
          </a:p>
          <a:p>
            <a:r>
              <a:rPr lang="en-GB" altLang="tr-TR"/>
              <a:t>Intended to replace PCI in servers</a:t>
            </a:r>
          </a:p>
          <a:p>
            <a:r>
              <a:rPr lang="en-GB" altLang="tr-TR"/>
              <a:t>Increased capacity, expandability, flexibility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DD137E-56EE-456D-B6B4-F356D0387FC4}" type="slidenum">
              <a:rPr lang="en-US" altLang="tr-TR" smtClean="0"/>
              <a:pPr>
                <a:defRPr/>
              </a:pPr>
              <a:t>58</a:t>
            </a:fld>
            <a:endParaRPr lang="en-US" altLang="tr-TR" dirty="0"/>
          </a:p>
        </p:txBody>
      </p:sp>
    </p:spTree>
    <p:extLst>
      <p:ext uri="{BB962C8B-B14F-4D97-AF65-F5344CB8AC3E}">
        <p14:creationId xmlns:p14="http://schemas.microsoft.com/office/powerpoint/2010/main" val="1944772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39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7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tr-TR" dirty="0"/>
              <a:t>InfiniBand Architecture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tr-TR" sz="2400"/>
              <a:t>Remote storage, networking and connection between servers</a:t>
            </a:r>
          </a:p>
          <a:p>
            <a:r>
              <a:rPr lang="en-GB" altLang="tr-TR" sz="2400"/>
              <a:t>Attach servers, remote storage, network devices to central fabric of switches and links</a:t>
            </a:r>
          </a:p>
          <a:p>
            <a:r>
              <a:rPr lang="en-GB" altLang="tr-TR" sz="2400"/>
              <a:t>Greater server density</a:t>
            </a:r>
          </a:p>
          <a:p>
            <a:r>
              <a:rPr lang="en-GB" altLang="tr-TR" sz="2400"/>
              <a:t>Scalable data centre</a:t>
            </a:r>
          </a:p>
          <a:p>
            <a:r>
              <a:rPr lang="en-GB" altLang="tr-TR" sz="2400"/>
              <a:t>Independent nodes added as required</a:t>
            </a:r>
          </a:p>
          <a:p>
            <a:r>
              <a:rPr lang="en-GB" altLang="tr-TR" sz="2400"/>
              <a:t>I/O distance from server up to </a:t>
            </a:r>
          </a:p>
          <a:p>
            <a:pPr lvl="1"/>
            <a:r>
              <a:rPr lang="en-GB" altLang="tr-TR" sz="2000"/>
              <a:t>17m using copper</a:t>
            </a:r>
          </a:p>
          <a:p>
            <a:pPr lvl="1"/>
            <a:r>
              <a:rPr lang="en-GB" altLang="tr-TR" sz="2000"/>
              <a:t>300m multimode fibre optic</a:t>
            </a:r>
          </a:p>
          <a:p>
            <a:pPr lvl="1"/>
            <a:r>
              <a:rPr lang="en-GB" altLang="tr-TR" sz="2000"/>
              <a:t>10km single mode fibre</a:t>
            </a:r>
          </a:p>
          <a:p>
            <a:r>
              <a:rPr lang="en-GB" altLang="tr-TR" sz="2400"/>
              <a:t>Up to 30Gbps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DD137E-56EE-456D-B6B4-F356D0387FC4}" type="slidenum">
              <a:rPr lang="en-US" altLang="tr-TR" smtClean="0"/>
              <a:pPr>
                <a:defRPr/>
              </a:pPr>
              <a:t>59</a:t>
            </a:fld>
            <a:endParaRPr lang="en-US" altLang="tr-TR" dirty="0"/>
          </a:p>
        </p:txBody>
      </p:sp>
    </p:spTree>
    <p:extLst>
      <p:ext uri="{BB962C8B-B14F-4D97-AF65-F5344CB8AC3E}">
        <p14:creationId xmlns:p14="http://schemas.microsoft.com/office/powerpoint/2010/main" val="403357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0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0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40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40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40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tr-TR" dirty="0"/>
              <a:t>Typical I/O Device Data Rates</a:t>
            </a:r>
          </a:p>
        </p:txBody>
      </p:sp>
      <p:pic>
        <p:nvPicPr>
          <p:cNvPr id="1966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67"/>
          <a:stretch>
            <a:fillRect/>
          </a:stretch>
        </p:blipFill>
        <p:spPr bwMode="auto">
          <a:xfrm>
            <a:off x="468313" y="1341438"/>
            <a:ext cx="8091487" cy="515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DD137E-56EE-456D-B6B4-F356D0387FC4}" type="slidenum">
              <a:rPr lang="en-US" altLang="tr-TR" smtClean="0"/>
              <a:pPr>
                <a:defRPr/>
              </a:pPr>
              <a:t>6</a:t>
            </a:fld>
            <a:endParaRPr lang="en-US" altLang="tr-TR" dirty="0"/>
          </a:p>
        </p:txBody>
      </p:sp>
    </p:spTree>
    <p:extLst>
      <p:ext uri="{BB962C8B-B14F-4D97-AF65-F5344CB8AC3E}">
        <p14:creationId xmlns:p14="http://schemas.microsoft.com/office/powerpoint/2010/main" val="425183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6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tr-TR" dirty="0"/>
              <a:t>InfiniBand </a:t>
            </a:r>
            <a:r>
              <a:rPr lang="tr-TR" altLang="tr-TR" dirty="0" smtClean="0"/>
              <a:t>Architecture</a:t>
            </a:r>
            <a:endParaRPr lang="en-GB" altLang="tr-TR" dirty="0"/>
          </a:p>
        </p:txBody>
      </p:sp>
      <p:pic>
        <p:nvPicPr>
          <p:cNvPr id="1372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11"/>
          <a:stretch>
            <a:fillRect/>
          </a:stretch>
        </p:blipFill>
        <p:spPr bwMode="auto">
          <a:xfrm>
            <a:off x="1039813" y="1301750"/>
            <a:ext cx="7064375" cy="479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DD137E-56EE-456D-B6B4-F356D0387FC4}" type="slidenum">
              <a:rPr lang="en-US" altLang="tr-TR" smtClean="0"/>
              <a:pPr>
                <a:defRPr/>
              </a:pPr>
              <a:t>60</a:t>
            </a:fld>
            <a:endParaRPr lang="en-US" altLang="tr-TR" dirty="0"/>
          </a:p>
        </p:txBody>
      </p:sp>
    </p:spTree>
    <p:extLst>
      <p:ext uri="{BB962C8B-B14F-4D97-AF65-F5344CB8AC3E}">
        <p14:creationId xmlns:p14="http://schemas.microsoft.com/office/powerpoint/2010/main" val="405726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tr-TR" dirty="0"/>
              <a:t>InfiniBand </a:t>
            </a:r>
            <a:r>
              <a:rPr lang="en-GB" altLang="tr-TR" dirty="0" smtClean="0"/>
              <a:t>Architecture</a:t>
            </a:r>
            <a:r>
              <a:rPr lang="tr-TR" altLang="tr-TR" dirty="0" smtClean="0"/>
              <a:t> - </a:t>
            </a:r>
            <a:r>
              <a:rPr lang="tr-TR" altLang="tr-TR" dirty="0" err="1"/>
              <a:t>key</a:t>
            </a:r>
            <a:r>
              <a:rPr lang="tr-TR" altLang="tr-TR" dirty="0"/>
              <a:t> </a:t>
            </a:r>
            <a:r>
              <a:rPr lang="tr-TR" altLang="tr-TR" dirty="0" err="1"/>
              <a:t>elements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r-TR" dirty="0"/>
              <a:t>Host </a:t>
            </a:r>
            <a:r>
              <a:rPr lang="tr-TR" dirty="0" err="1"/>
              <a:t>channel</a:t>
            </a:r>
            <a:r>
              <a:rPr lang="tr-TR" dirty="0"/>
              <a:t> </a:t>
            </a:r>
            <a:r>
              <a:rPr lang="tr-TR" dirty="0" err="1"/>
              <a:t>adapter</a:t>
            </a:r>
            <a:r>
              <a:rPr lang="tr-TR" dirty="0"/>
              <a:t> (HCA</a:t>
            </a:r>
            <a:r>
              <a:rPr lang="tr-TR" dirty="0" smtClean="0"/>
              <a:t>)</a:t>
            </a:r>
          </a:p>
          <a:p>
            <a:pPr lvl="1"/>
            <a:r>
              <a:rPr lang="en-US" dirty="0"/>
              <a:t>links the server to an </a:t>
            </a:r>
            <a:r>
              <a:rPr lang="en-US" dirty="0" smtClean="0"/>
              <a:t>InfiniBand</a:t>
            </a:r>
            <a:r>
              <a:rPr lang="tr-TR" dirty="0" smtClean="0"/>
              <a:t> </a:t>
            </a:r>
            <a:r>
              <a:rPr lang="tr-TR" dirty="0" err="1" smtClean="0"/>
              <a:t>switch</a:t>
            </a:r>
            <a:endParaRPr lang="tr-TR" dirty="0" smtClean="0"/>
          </a:p>
          <a:p>
            <a:pPr lvl="1"/>
            <a:r>
              <a:rPr lang="en-US" dirty="0"/>
              <a:t>uses </a:t>
            </a:r>
            <a:r>
              <a:rPr lang="en-US" dirty="0" smtClean="0"/>
              <a:t>DMA </a:t>
            </a:r>
            <a:r>
              <a:rPr lang="en-US" dirty="0"/>
              <a:t>to read and write memory</a:t>
            </a:r>
            <a:endParaRPr lang="tr-TR" dirty="0" smtClean="0"/>
          </a:p>
          <a:p>
            <a:r>
              <a:rPr lang="tr-TR" dirty="0" err="1"/>
              <a:t>Target</a:t>
            </a:r>
            <a:r>
              <a:rPr lang="tr-TR" dirty="0"/>
              <a:t> </a:t>
            </a:r>
            <a:r>
              <a:rPr lang="tr-TR" dirty="0" err="1"/>
              <a:t>channel</a:t>
            </a:r>
            <a:r>
              <a:rPr lang="tr-TR" dirty="0"/>
              <a:t> </a:t>
            </a:r>
            <a:r>
              <a:rPr lang="tr-TR" dirty="0" err="1"/>
              <a:t>adapter</a:t>
            </a:r>
            <a:r>
              <a:rPr lang="tr-TR" dirty="0"/>
              <a:t> (TCA</a:t>
            </a:r>
            <a:r>
              <a:rPr lang="tr-TR" dirty="0" smtClean="0"/>
              <a:t>)</a:t>
            </a:r>
          </a:p>
          <a:p>
            <a:pPr lvl="1"/>
            <a:r>
              <a:rPr lang="en-US" dirty="0"/>
              <a:t>used to connect storage systems</a:t>
            </a:r>
            <a:r>
              <a:rPr lang="en-US" dirty="0" smtClean="0"/>
              <a:t>,</a:t>
            </a:r>
            <a:r>
              <a:rPr lang="tr-TR" dirty="0" smtClean="0"/>
              <a:t> </a:t>
            </a:r>
            <a:r>
              <a:rPr lang="en-US" dirty="0" smtClean="0"/>
              <a:t>routers</a:t>
            </a:r>
            <a:r>
              <a:rPr lang="en-US" dirty="0"/>
              <a:t>, and other peripheral devices to an InfiniBand </a:t>
            </a:r>
            <a:r>
              <a:rPr lang="en-US" dirty="0" smtClean="0"/>
              <a:t>switch.</a:t>
            </a:r>
            <a:endParaRPr lang="tr-TR" dirty="0" smtClean="0"/>
          </a:p>
          <a:p>
            <a:r>
              <a:rPr lang="tr-TR" dirty="0" err="1"/>
              <a:t>InfiniBand</a:t>
            </a:r>
            <a:r>
              <a:rPr lang="tr-TR" dirty="0"/>
              <a:t> </a:t>
            </a:r>
            <a:r>
              <a:rPr lang="tr-TR" dirty="0" err="1" smtClean="0"/>
              <a:t>switch</a:t>
            </a:r>
            <a:endParaRPr lang="tr-TR" dirty="0" smtClean="0"/>
          </a:p>
          <a:p>
            <a:pPr lvl="1"/>
            <a:r>
              <a:rPr lang="en-US" dirty="0"/>
              <a:t>provides point-to-point physical connections to </a:t>
            </a:r>
            <a:r>
              <a:rPr lang="en-US" dirty="0" smtClean="0"/>
              <a:t>a</a:t>
            </a:r>
            <a:r>
              <a:rPr lang="tr-TR" dirty="0" smtClean="0"/>
              <a:t> </a:t>
            </a:r>
            <a:r>
              <a:rPr lang="en-US" dirty="0" smtClean="0"/>
              <a:t>variety </a:t>
            </a:r>
            <a:r>
              <a:rPr lang="en-US" dirty="0"/>
              <a:t>of devices and switches traffic from one link to </a:t>
            </a:r>
            <a:r>
              <a:rPr lang="en-US" dirty="0" smtClean="0"/>
              <a:t>another</a:t>
            </a:r>
            <a:endParaRPr lang="tr-TR" dirty="0" smtClean="0"/>
          </a:p>
          <a:p>
            <a:r>
              <a:rPr lang="tr-TR" dirty="0" smtClean="0"/>
              <a:t>Links</a:t>
            </a:r>
          </a:p>
          <a:p>
            <a:pPr lvl="1"/>
            <a:r>
              <a:rPr lang="en-US" dirty="0"/>
              <a:t>ink between a switch and a channel adapter, or between </a:t>
            </a:r>
            <a:r>
              <a:rPr lang="en-US" dirty="0" smtClean="0"/>
              <a:t>two</a:t>
            </a:r>
            <a:r>
              <a:rPr lang="tr-TR" dirty="0" smtClean="0"/>
              <a:t> </a:t>
            </a:r>
            <a:r>
              <a:rPr lang="en-US" dirty="0" smtClean="0"/>
              <a:t>switches</a:t>
            </a:r>
            <a:endParaRPr lang="tr-TR" dirty="0" smtClean="0"/>
          </a:p>
          <a:p>
            <a:r>
              <a:rPr lang="tr-TR" dirty="0" err="1" smtClean="0"/>
              <a:t>Subnet</a:t>
            </a:r>
            <a:endParaRPr lang="tr-TR" dirty="0" smtClean="0"/>
          </a:p>
          <a:p>
            <a:pPr lvl="1"/>
            <a:r>
              <a:rPr lang="en-US" dirty="0"/>
              <a:t>consists of one or more interconnected switches plus the </a:t>
            </a:r>
            <a:r>
              <a:rPr lang="en-US" dirty="0" smtClean="0"/>
              <a:t>links</a:t>
            </a:r>
            <a:r>
              <a:rPr lang="tr-TR" dirty="0" smtClean="0"/>
              <a:t> </a:t>
            </a:r>
            <a:r>
              <a:rPr lang="en-US" dirty="0" smtClean="0"/>
              <a:t>that </a:t>
            </a:r>
            <a:r>
              <a:rPr lang="en-US" dirty="0"/>
              <a:t>connect other devices to those </a:t>
            </a:r>
            <a:r>
              <a:rPr lang="en-US" dirty="0" smtClean="0"/>
              <a:t>switches</a:t>
            </a:r>
            <a:endParaRPr lang="tr-TR" dirty="0" smtClean="0"/>
          </a:p>
          <a:p>
            <a:pPr marL="342900" lvl="1" indent="-342900">
              <a:buChar char="•"/>
            </a:pPr>
            <a:r>
              <a:rPr lang="tr-TR" sz="3200" dirty="0" err="1" smtClean="0">
                <a:solidFill>
                  <a:schemeClr val="tx1"/>
                </a:solidFill>
                <a:ea typeface="+mn-ea"/>
                <a:cs typeface="+mn-cs"/>
              </a:rPr>
              <a:t>Router</a:t>
            </a:r>
            <a:endParaRPr lang="tr-TR" sz="3200" dirty="0" smtClean="0">
              <a:solidFill>
                <a:schemeClr val="tx1"/>
              </a:solidFill>
              <a:ea typeface="+mn-ea"/>
              <a:cs typeface="+mn-cs"/>
            </a:endParaRPr>
          </a:p>
          <a:p>
            <a:pPr lvl="1"/>
            <a:r>
              <a:rPr lang="en-US" sz="2900" dirty="0"/>
              <a:t>Connects InfiniBand subnets, or connects an InfiniBand switch to</a:t>
            </a:r>
            <a:r>
              <a:rPr lang="tr-TR" sz="2900" dirty="0"/>
              <a:t> </a:t>
            </a:r>
            <a:r>
              <a:rPr lang="en-US" sz="2900" dirty="0"/>
              <a:t>a network</a:t>
            </a:r>
            <a:endParaRPr lang="tr-TR" sz="2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DD137E-56EE-456D-B6B4-F356D0387FC4}" type="slidenum">
              <a:rPr lang="en-US" altLang="tr-TR" smtClean="0"/>
              <a:pPr>
                <a:defRPr/>
              </a:pPr>
              <a:t>61</a:t>
            </a:fld>
            <a:endParaRPr lang="en-US" altLang="tr-TR" dirty="0"/>
          </a:p>
        </p:txBody>
      </p:sp>
    </p:spTree>
    <p:extLst>
      <p:ext uri="{BB962C8B-B14F-4D97-AF65-F5344CB8AC3E}">
        <p14:creationId xmlns:p14="http://schemas.microsoft.com/office/powerpoint/2010/main" val="124755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tr-TR"/>
              <a:t>InfiniBand Operation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tr-TR"/>
              <a:t>16 logical channels (virtual lanes) per physical link</a:t>
            </a:r>
          </a:p>
          <a:p>
            <a:r>
              <a:rPr lang="en-GB" altLang="tr-TR"/>
              <a:t>One lane for management, rest for data</a:t>
            </a:r>
          </a:p>
          <a:p>
            <a:r>
              <a:rPr lang="en-GB" altLang="tr-TR"/>
              <a:t>Data in stream of packets</a:t>
            </a:r>
          </a:p>
          <a:p>
            <a:r>
              <a:rPr lang="en-GB" altLang="tr-TR"/>
              <a:t>Virtual lane dedicated temporarily to end to end transfer</a:t>
            </a:r>
          </a:p>
          <a:p>
            <a:r>
              <a:rPr lang="en-GB" altLang="tr-TR"/>
              <a:t>Switch maps traffic from incoming to outgoing lane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DD137E-56EE-456D-B6B4-F356D0387FC4}" type="slidenum">
              <a:rPr lang="en-US" altLang="tr-TR" smtClean="0"/>
              <a:pPr>
                <a:defRPr/>
              </a:pPr>
              <a:t>62</a:t>
            </a:fld>
            <a:endParaRPr lang="en-US" altLang="tr-TR" dirty="0"/>
          </a:p>
        </p:txBody>
      </p:sp>
    </p:spTree>
    <p:extLst>
      <p:ext uri="{BB962C8B-B14F-4D97-AF65-F5344CB8AC3E}">
        <p14:creationId xmlns:p14="http://schemas.microsoft.com/office/powerpoint/2010/main" val="891946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1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5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tr-TR"/>
              <a:t>InfiniBand Protocol Stack</a:t>
            </a:r>
          </a:p>
        </p:txBody>
      </p:sp>
      <p:pic>
        <p:nvPicPr>
          <p:cNvPr id="138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36"/>
          <a:stretch>
            <a:fillRect/>
          </a:stretch>
        </p:blipFill>
        <p:spPr bwMode="auto">
          <a:xfrm>
            <a:off x="387430" y="1196752"/>
            <a:ext cx="8369139" cy="5182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DD137E-56EE-456D-B6B4-F356D0387FC4}" type="slidenum">
              <a:rPr lang="en-US" altLang="tr-TR" smtClean="0"/>
              <a:pPr>
                <a:defRPr/>
              </a:pPr>
              <a:t>63</a:t>
            </a:fld>
            <a:endParaRPr lang="en-US" altLang="tr-TR" dirty="0"/>
          </a:p>
        </p:txBody>
      </p:sp>
    </p:spTree>
    <p:extLst>
      <p:ext uri="{BB962C8B-B14F-4D97-AF65-F5344CB8AC3E}">
        <p14:creationId xmlns:p14="http://schemas.microsoft.com/office/powerpoint/2010/main" val="102668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/>
              <a:t>Foreground Reading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tr-TR"/>
              <a:t>Check out Universal Serial Bus (USB)</a:t>
            </a:r>
          </a:p>
          <a:p>
            <a:r>
              <a:rPr lang="en-US" altLang="tr-TR"/>
              <a:t>Compare with other communication standards e.g. Ethernet</a:t>
            </a:r>
          </a:p>
          <a:p>
            <a:endParaRPr lang="en-US" altLang="tr-TR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DD137E-56EE-456D-B6B4-F356D0387FC4}" type="slidenum">
              <a:rPr lang="en-US" altLang="tr-TR" smtClean="0"/>
              <a:pPr>
                <a:defRPr/>
              </a:pPr>
              <a:t>64</a:t>
            </a:fld>
            <a:endParaRPr lang="en-US" altLang="tr-TR" dirty="0"/>
          </a:p>
        </p:txBody>
      </p:sp>
    </p:spTree>
    <p:extLst>
      <p:ext uri="{BB962C8B-B14F-4D97-AF65-F5344CB8AC3E}">
        <p14:creationId xmlns:p14="http://schemas.microsoft.com/office/powerpoint/2010/main" val="248599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6D419C-D3F8-421F-893F-574FABEF0127}" type="slidenum">
              <a:rPr lang="en-US" altLang="tr-TR" smtClean="0"/>
              <a:pPr>
                <a:defRPr/>
              </a:pPr>
              <a:t>65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25342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dirty="0" err="1"/>
              <a:t>Input/Output</a:t>
            </a:r>
            <a:r>
              <a:rPr lang="en-US" altLang="tr-TR" dirty="0"/>
              <a:t> Module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80920" cy="5471889"/>
          </a:xfrm>
        </p:spPr>
        <p:txBody>
          <a:bodyPr>
            <a:normAutofit fontScale="70000" lnSpcReduction="20000"/>
          </a:bodyPr>
          <a:lstStyle/>
          <a:p>
            <a:pPr marL="3944938"/>
            <a:r>
              <a:rPr lang="en-US" sz="3400" dirty="0"/>
              <a:t>Interface to CPU and Memory</a:t>
            </a:r>
          </a:p>
          <a:p>
            <a:pPr marL="3944938"/>
            <a:r>
              <a:rPr lang="en-US" sz="3400" dirty="0" smtClean="0"/>
              <a:t>Interface </a:t>
            </a:r>
            <a:r>
              <a:rPr lang="en-US" sz="3400" dirty="0"/>
              <a:t>to one or more </a:t>
            </a:r>
            <a:r>
              <a:rPr lang="en-US" sz="3400" dirty="0" smtClean="0"/>
              <a:t>peripherals</a:t>
            </a:r>
            <a:endParaRPr lang="tr-TR" sz="3400" dirty="0" smtClean="0"/>
          </a:p>
          <a:p>
            <a:pPr marL="3944938"/>
            <a:r>
              <a:rPr lang="en-US" altLang="tr-TR" sz="3400" dirty="0"/>
              <a:t>I/O Module </a:t>
            </a:r>
            <a:r>
              <a:rPr lang="en-US" altLang="tr-TR" sz="3400" dirty="0" smtClean="0"/>
              <a:t>Function</a:t>
            </a:r>
            <a:r>
              <a:rPr lang="tr-TR" altLang="tr-TR" sz="3400" dirty="0" smtClean="0"/>
              <a:t>s</a:t>
            </a:r>
          </a:p>
          <a:p>
            <a:pPr marL="4306888" lvl="1" defTabSz="896938"/>
            <a:r>
              <a:rPr lang="en-US" sz="2900" dirty="0"/>
              <a:t>Control &amp; Timing</a:t>
            </a:r>
          </a:p>
          <a:p>
            <a:pPr marL="4306888" lvl="1" defTabSz="896938"/>
            <a:r>
              <a:rPr lang="en-US" sz="2900" dirty="0"/>
              <a:t>CPU Communication</a:t>
            </a:r>
          </a:p>
          <a:p>
            <a:pPr marL="4306888" lvl="1" defTabSz="896938"/>
            <a:r>
              <a:rPr lang="en-US" sz="2900" dirty="0"/>
              <a:t>Device Communication</a:t>
            </a:r>
          </a:p>
          <a:p>
            <a:pPr marL="4306888" lvl="1" defTabSz="896938"/>
            <a:r>
              <a:rPr lang="en-US" sz="2900" dirty="0"/>
              <a:t>Data Buffering</a:t>
            </a:r>
          </a:p>
          <a:p>
            <a:pPr marL="4306888" lvl="1" defTabSz="896938"/>
            <a:r>
              <a:rPr lang="en-US" sz="2900" dirty="0"/>
              <a:t>Error Detection</a:t>
            </a:r>
          </a:p>
          <a:p>
            <a:pPr marL="3944938">
              <a:lnSpc>
                <a:spcPct val="90000"/>
              </a:lnSpc>
            </a:pPr>
            <a:r>
              <a:rPr lang="en-US" altLang="tr-TR" sz="3400" dirty="0"/>
              <a:t>I/O Steps</a:t>
            </a:r>
            <a:endParaRPr lang="tr-TR" altLang="tr-TR" sz="3400" dirty="0" smtClean="0"/>
          </a:p>
          <a:p>
            <a:pPr marL="4344988" lvl="1">
              <a:lnSpc>
                <a:spcPct val="90000"/>
              </a:lnSpc>
            </a:pPr>
            <a:r>
              <a:rPr lang="en-US" altLang="tr-TR" dirty="0" smtClean="0"/>
              <a:t>CPU </a:t>
            </a:r>
            <a:r>
              <a:rPr lang="en-US" altLang="tr-TR" dirty="0"/>
              <a:t>checks I/O module device status</a:t>
            </a:r>
          </a:p>
          <a:p>
            <a:pPr marL="4344988" lvl="1">
              <a:lnSpc>
                <a:spcPct val="90000"/>
              </a:lnSpc>
            </a:pPr>
            <a:r>
              <a:rPr lang="en-US" altLang="tr-TR" dirty="0"/>
              <a:t>I/O module returns status</a:t>
            </a:r>
          </a:p>
          <a:p>
            <a:pPr marL="4344988" lvl="1">
              <a:lnSpc>
                <a:spcPct val="90000"/>
              </a:lnSpc>
            </a:pPr>
            <a:r>
              <a:rPr lang="en-US" altLang="tr-TR" dirty="0"/>
              <a:t>If ready, CPU requests data transfer</a:t>
            </a:r>
          </a:p>
          <a:p>
            <a:pPr marL="4344988" lvl="1">
              <a:lnSpc>
                <a:spcPct val="90000"/>
              </a:lnSpc>
            </a:pPr>
            <a:r>
              <a:rPr lang="en-US" altLang="tr-TR" dirty="0"/>
              <a:t>I/O module gets data from device</a:t>
            </a:r>
          </a:p>
          <a:p>
            <a:pPr lvl="1">
              <a:lnSpc>
                <a:spcPct val="90000"/>
              </a:lnSpc>
            </a:pPr>
            <a:r>
              <a:rPr lang="en-US" altLang="tr-TR" dirty="0"/>
              <a:t>I/O module transfers data to CPU</a:t>
            </a:r>
          </a:p>
          <a:p>
            <a:pPr lvl="1">
              <a:lnSpc>
                <a:spcPct val="90000"/>
              </a:lnSpc>
            </a:pPr>
            <a:r>
              <a:rPr lang="en-US" altLang="tr-TR" dirty="0"/>
              <a:t>Variations for output, DMA, etc</a:t>
            </a:r>
            <a:r>
              <a:rPr lang="en-US" altLang="tr-TR" dirty="0" smtClean="0"/>
              <a:t>.</a:t>
            </a:r>
            <a:endParaRPr lang="tr-T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DD137E-56EE-456D-B6B4-F356D0387FC4}" type="slidenum">
              <a:rPr lang="en-US" altLang="tr-TR" smtClean="0"/>
              <a:pPr>
                <a:defRPr/>
              </a:pPr>
              <a:t>7</a:t>
            </a:fld>
            <a:endParaRPr lang="en-US" altLang="tr-TR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8" t="16350" r="10925" b="21777"/>
          <a:stretch>
            <a:fillRect/>
          </a:stretch>
        </p:blipFill>
        <p:spPr>
          <a:xfrm>
            <a:off x="755576" y="1052736"/>
            <a:ext cx="3240361" cy="4197857"/>
          </a:xfrm>
          <a:prstGeom prst="rect">
            <a:avLst/>
          </a:prstGeo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931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tr-TR" dirty="0"/>
              <a:t>External Devices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4933950" indent="-285750"/>
            <a:r>
              <a:rPr lang="en-US" altLang="tr-TR" dirty="0"/>
              <a:t>Human readable</a:t>
            </a:r>
          </a:p>
          <a:p>
            <a:pPr marL="4933950" lvl="1"/>
            <a:r>
              <a:rPr lang="en-US" altLang="tr-TR" dirty="0"/>
              <a:t>Screen, printer, keyboard</a:t>
            </a:r>
          </a:p>
          <a:p>
            <a:pPr marL="4933950" indent="-285750"/>
            <a:endParaRPr lang="en-US" altLang="tr-TR" dirty="0"/>
          </a:p>
          <a:p>
            <a:pPr marL="4933950" indent="-285750"/>
            <a:r>
              <a:rPr lang="en-US" altLang="tr-TR" dirty="0"/>
              <a:t>Machine readable</a:t>
            </a:r>
          </a:p>
          <a:p>
            <a:pPr marL="4933950" lvl="1"/>
            <a:r>
              <a:rPr lang="en-US" altLang="tr-TR" dirty="0"/>
              <a:t>Monitoring and control</a:t>
            </a:r>
          </a:p>
          <a:p>
            <a:endParaRPr lang="en-US" altLang="tr-TR" dirty="0"/>
          </a:p>
          <a:p>
            <a:r>
              <a:rPr lang="en-US" altLang="tr-TR" dirty="0"/>
              <a:t>Communication</a:t>
            </a:r>
          </a:p>
          <a:p>
            <a:pPr lvl="1"/>
            <a:r>
              <a:rPr lang="en-US" altLang="tr-TR" dirty="0"/>
              <a:t>Modem</a:t>
            </a:r>
          </a:p>
          <a:p>
            <a:pPr lvl="1"/>
            <a:r>
              <a:rPr lang="en-US" altLang="tr-TR" dirty="0"/>
              <a:t>Network Interface Card (NIC)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DD137E-56EE-456D-B6B4-F356D0387FC4}" type="slidenum">
              <a:rPr lang="en-US" altLang="tr-TR" smtClean="0"/>
              <a:pPr>
                <a:defRPr/>
              </a:pPr>
              <a:t>8</a:t>
            </a:fld>
            <a:endParaRPr lang="en-US" altLang="tr-TR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8" t="21777" r="17647" b="36266"/>
          <a:stretch>
            <a:fillRect/>
          </a:stretch>
        </p:blipFill>
        <p:spPr bwMode="auto">
          <a:xfrm>
            <a:off x="611560" y="1124744"/>
            <a:ext cx="4470945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363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I/O </a:t>
            </a:r>
            <a:r>
              <a:rPr lang="tr-TR" dirty="0" err="1"/>
              <a:t>Module</a:t>
            </a:r>
            <a:r>
              <a:rPr lang="tr-TR" dirty="0"/>
              <a:t> </a:t>
            </a:r>
            <a:r>
              <a:rPr lang="tr-TR" dirty="0" err="1"/>
              <a:t>Diagram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41988"/>
            <a:r>
              <a:rPr lang="en-US" dirty="0"/>
              <a:t>Hide or reveal device properties to CPU</a:t>
            </a:r>
          </a:p>
          <a:p>
            <a:pPr marL="5741988"/>
            <a:r>
              <a:rPr lang="en-US" dirty="0" smtClean="0"/>
              <a:t>Support </a:t>
            </a:r>
            <a:r>
              <a:rPr lang="en-US" dirty="0"/>
              <a:t>multiple or single device</a:t>
            </a:r>
          </a:p>
          <a:p>
            <a:pPr marL="627063"/>
            <a:r>
              <a:rPr lang="en-US" dirty="0" smtClean="0"/>
              <a:t>Control </a:t>
            </a:r>
            <a:r>
              <a:rPr lang="en-US" dirty="0"/>
              <a:t>device functions or leave for CPU</a:t>
            </a:r>
          </a:p>
          <a:p>
            <a:pPr marL="627063"/>
            <a:r>
              <a:rPr lang="en-US" dirty="0" smtClean="0"/>
              <a:t>Also </a:t>
            </a:r>
            <a:r>
              <a:rPr lang="en-US" dirty="0"/>
              <a:t>O/S </a:t>
            </a:r>
            <a:r>
              <a:rPr lang="en-US" dirty="0" smtClean="0"/>
              <a:t>decisions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DD137E-56EE-456D-B6B4-F356D0387FC4}" type="slidenum">
              <a:rPr lang="en-US" altLang="tr-TR" smtClean="0"/>
              <a:pPr>
                <a:defRPr/>
              </a:pPr>
              <a:t>9</a:t>
            </a:fld>
            <a:endParaRPr lang="en-US" altLang="tr-T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540" y="1268760"/>
            <a:ext cx="5470153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11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Bahcesehir master slide">
  <a:themeElements>
    <a:clrScheme name="Bahcesehir master slide 2">
      <a:dk1>
        <a:srgbClr val="000000"/>
      </a:dk1>
      <a:lt1>
        <a:srgbClr val="FFFFFF"/>
      </a:lt1>
      <a:dk2>
        <a:srgbClr val="000000"/>
      </a:dk2>
      <a:lt2>
        <a:srgbClr val="868686"/>
      </a:lt2>
      <a:accent1>
        <a:srgbClr val="3366FF"/>
      </a:accent1>
      <a:accent2>
        <a:srgbClr val="009900"/>
      </a:accent2>
      <a:accent3>
        <a:srgbClr val="FFFFFF"/>
      </a:accent3>
      <a:accent4>
        <a:srgbClr val="000000"/>
      </a:accent4>
      <a:accent5>
        <a:srgbClr val="ADB8FF"/>
      </a:accent5>
      <a:accent6>
        <a:srgbClr val="008A00"/>
      </a:accent6>
      <a:hlink>
        <a:srgbClr val="FF0033"/>
      </a:hlink>
      <a:folHlink>
        <a:srgbClr val="CCCCCC"/>
      </a:folHlink>
    </a:clrScheme>
    <a:fontScheme name="Bahcesehir master slid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tr-TR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ahcesehir master slide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9999"/>
        </a:accent1>
        <a:accent2>
          <a:srgbClr val="FF9933"/>
        </a:accent2>
        <a:accent3>
          <a:srgbClr val="AAB8E2"/>
        </a:accent3>
        <a:accent4>
          <a:srgbClr val="DADADA"/>
        </a:accent4>
        <a:accent5>
          <a:srgbClr val="AACACA"/>
        </a:accent5>
        <a:accent6>
          <a:srgbClr val="E78A2D"/>
        </a:accent6>
        <a:hlink>
          <a:srgbClr val="330099"/>
        </a:hlink>
        <a:folHlink>
          <a:srgbClr val="CBC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hcesehir master slide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hcesehir master slide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9991</TotalTime>
  <Words>2920</Words>
  <Application>Microsoft Office PowerPoint</Application>
  <PresentationFormat>Letter Paper (8.5x11 in)</PresentationFormat>
  <Paragraphs>594</Paragraphs>
  <Slides>65</Slides>
  <Notes>50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8" baseType="lpstr">
      <vt:lpstr>Arial</vt:lpstr>
      <vt:lpstr>Times New Roman</vt:lpstr>
      <vt:lpstr>Bahcesehir master slide</vt:lpstr>
      <vt:lpstr>Computer Architecture</vt:lpstr>
      <vt:lpstr>Computer Architecture</vt:lpstr>
      <vt:lpstr>Outline</vt:lpstr>
      <vt:lpstr>Input/Output</vt:lpstr>
      <vt:lpstr>Input/Output Problems</vt:lpstr>
      <vt:lpstr>Typical I/O Device Data Rates</vt:lpstr>
      <vt:lpstr>Input/Output Module</vt:lpstr>
      <vt:lpstr>External Devices</vt:lpstr>
      <vt:lpstr>I/O Module Diagram</vt:lpstr>
      <vt:lpstr>I/O Architectures</vt:lpstr>
      <vt:lpstr>Three Techniques for Input of a Block of Data</vt:lpstr>
      <vt:lpstr>Programmed I/O</vt:lpstr>
      <vt:lpstr>Programmed I/O - detail</vt:lpstr>
      <vt:lpstr>I/O Commands &amp; Addressing I/O Devices</vt:lpstr>
      <vt:lpstr>I/O Mapping</vt:lpstr>
      <vt:lpstr>Memory Mapped I/O</vt:lpstr>
      <vt:lpstr>Isolated I/O</vt:lpstr>
      <vt:lpstr>Interrupt Driven I/O</vt:lpstr>
      <vt:lpstr>Simple Interrupt Processing</vt:lpstr>
      <vt:lpstr>CPU Viewpoint</vt:lpstr>
      <vt:lpstr>Changes in Memory and Registers for an Interrupt</vt:lpstr>
      <vt:lpstr>Design Issues</vt:lpstr>
      <vt:lpstr>Identifying Interrupting Module (1)</vt:lpstr>
      <vt:lpstr>Multiple Interrupts</vt:lpstr>
      <vt:lpstr>Example - PC Bus</vt:lpstr>
      <vt:lpstr>ISA Bus Interrupt System</vt:lpstr>
      <vt:lpstr>82C59A Interrupt Controller</vt:lpstr>
      <vt:lpstr>Intel 82C55A Programmable Peripheral Interface</vt:lpstr>
      <vt:lpstr>Keyboard/Display Interfaces to 82C55A</vt:lpstr>
      <vt:lpstr>Direct Memory Access</vt:lpstr>
      <vt:lpstr>DMA Operation</vt:lpstr>
      <vt:lpstr>DMA Transfer - Cycle Stealing</vt:lpstr>
      <vt:lpstr>DMA and Interrupt Breakpoints During an Instruction Cycle</vt:lpstr>
      <vt:lpstr>DMA Configurations (1)</vt:lpstr>
      <vt:lpstr>DMA Configurations (2)</vt:lpstr>
      <vt:lpstr>DMA Configurations (3)</vt:lpstr>
      <vt:lpstr>Intel 8237A DMA Controller</vt:lpstr>
      <vt:lpstr>8237 DMA Usage of Systems Bus</vt:lpstr>
      <vt:lpstr>Fly-By</vt:lpstr>
      <vt:lpstr>I/O Channels and Processors</vt:lpstr>
      <vt:lpstr>I/O Channels</vt:lpstr>
      <vt:lpstr>PowerPoint Presentation</vt:lpstr>
      <vt:lpstr>I/O Channels</vt:lpstr>
      <vt:lpstr>The external Interface</vt:lpstr>
      <vt:lpstr>The external Interface</vt:lpstr>
      <vt:lpstr>Point-to-Point and Multipoint Configurations</vt:lpstr>
      <vt:lpstr>Point-to-Point and Multipoint Configurations</vt:lpstr>
      <vt:lpstr>IEEE 1394 FireWire</vt:lpstr>
      <vt:lpstr>FireWire 3 Layer Stack</vt:lpstr>
      <vt:lpstr>FireWire Protocol Stack</vt:lpstr>
      <vt:lpstr>FireWire - Physical Layer</vt:lpstr>
      <vt:lpstr>FireWire - Link Layer</vt:lpstr>
      <vt:lpstr>FireWire Subactions</vt:lpstr>
      <vt:lpstr>Thunderbolt</vt:lpstr>
      <vt:lpstr>Thunderbolt configuration</vt:lpstr>
      <vt:lpstr>Thunderbolt protocol architecture</vt:lpstr>
      <vt:lpstr>Thunderbolt - Some of the features</vt:lpstr>
      <vt:lpstr>InfiniBand</vt:lpstr>
      <vt:lpstr>InfiniBand Architecture</vt:lpstr>
      <vt:lpstr>InfiniBand Architecture</vt:lpstr>
      <vt:lpstr>InfiniBand Architecture - key elements</vt:lpstr>
      <vt:lpstr>InfiniBand Operation</vt:lpstr>
      <vt:lpstr>InfiniBand Protocol Stack</vt:lpstr>
      <vt:lpstr>Foreground Reading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UTP Cable Connectors</dc:title>
  <dc:creator>N AYDIN</dc:creator>
  <cp:lastModifiedBy>Nizamettin AYDIN</cp:lastModifiedBy>
  <cp:revision>499</cp:revision>
  <dcterms:created xsi:type="dcterms:W3CDTF">2004-11-05T11:30:37Z</dcterms:created>
  <dcterms:modified xsi:type="dcterms:W3CDTF">2018-11-26T20:36:32Z</dcterms:modified>
</cp:coreProperties>
</file>