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21" r:id="rId2"/>
    <p:sldId id="688" r:id="rId3"/>
    <p:sldId id="731" r:id="rId4"/>
    <p:sldId id="732" r:id="rId5"/>
    <p:sldId id="750" r:id="rId6"/>
    <p:sldId id="751" r:id="rId7"/>
    <p:sldId id="733" r:id="rId8"/>
    <p:sldId id="752" r:id="rId9"/>
    <p:sldId id="753" r:id="rId10"/>
    <p:sldId id="734" r:id="rId11"/>
    <p:sldId id="735" r:id="rId12"/>
    <p:sldId id="754" r:id="rId13"/>
    <p:sldId id="736" r:id="rId14"/>
    <p:sldId id="737" r:id="rId15"/>
    <p:sldId id="738" r:id="rId16"/>
    <p:sldId id="739" r:id="rId17"/>
    <p:sldId id="740" r:id="rId18"/>
    <p:sldId id="741" r:id="rId19"/>
    <p:sldId id="742" r:id="rId20"/>
    <p:sldId id="755" r:id="rId21"/>
    <p:sldId id="743" r:id="rId22"/>
    <p:sldId id="744" r:id="rId23"/>
    <p:sldId id="745" r:id="rId24"/>
    <p:sldId id="746" r:id="rId25"/>
    <p:sldId id="747" r:id="rId26"/>
    <p:sldId id="748" r:id="rId27"/>
    <p:sldId id="749" r:id="rId28"/>
    <p:sldId id="730" r:id="rId29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zamettin AYDIN" initials="NA" lastIdx="1" clrIdx="0">
    <p:extLst>
      <p:ext uri="{19B8F6BF-5375-455C-9EA6-DF929625EA0E}">
        <p15:presenceInfo xmlns:p15="http://schemas.microsoft.com/office/powerpoint/2012/main" userId="333491fd8aa859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99"/>
    <a:srgbClr val="CC0099"/>
    <a:srgbClr val="CC3300"/>
    <a:srgbClr val="FFCC00"/>
    <a:srgbClr val="00CCFF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88" autoAdjust="0"/>
  </p:normalViewPr>
  <p:slideViewPr>
    <p:cSldViewPr>
      <p:cViewPr varScale="1">
        <p:scale>
          <a:sx n="70" d="100"/>
          <a:sy n="70" d="100"/>
        </p:scale>
        <p:origin x="48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7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A9E6D6F-BBEB-47C5-9348-756CC02B470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642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349A9B-B0C4-475A-B093-4422AE69793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18187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 smtClean="0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8BB8E09-DF8D-43B9-B580-012157AE4575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42192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B7A80-2405-4CBF-A6B9-01180F274E23}" type="slidenum">
              <a:rPr lang="en-US" altLang="tr-TR"/>
              <a:pPr/>
              <a:t>16</a:t>
            </a:fld>
            <a:endParaRPr lang="en-US" altLang="tr-TR"/>
          </a:p>
        </p:txBody>
      </p:sp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3990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8BF83-06D6-4BDB-AAAC-0A18E3079FA5}" type="slidenum">
              <a:rPr lang="en-US" altLang="tr-TR"/>
              <a:pPr/>
              <a:t>17</a:t>
            </a:fld>
            <a:endParaRPr lang="en-US" altLang="tr-TR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60942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55F8E-9A62-484A-8851-C6C22AB83BC3}" type="slidenum">
              <a:rPr lang="en-US" altLang="tr-TR"/>
              <a:pPr/>
              <a:t>18</a:t>
            </a:fld>
            <a:endParaRPr lang="en-US" altLang="tr-TR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54764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F1136-2E66-4817-9F90-0DE3112DECEA}" type="slidenum">
              <a:rPr lang="en-US" altLang="tr-TR"/>
              <a:pPr/>
              <a:t>19</a:t>
            </a:fld>
            <a:endParaRPr lang="en-US" altLang="tr-TR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77857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DB79C-6421-4D0A-ABBB-1C09E751E91A}" type="slidenum">
              <a:rPr lang="en-US" altLang="tr-TR"/>
              <a:pPr/>
              <a:t>21</a:t>
            </a:fld>
            <a:endParaRPr lang="en-US" altLang="tr-TR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30468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69818-CBCB-466F-92FD-75966684118A}" type="slidenum">
              <a:rPr lang="en-US" altLang="tr-TR"/>
              <a:pPr/>
              <a:t>22</a:t>
            </a:fld>
            <a:endParaRPr lang="en-US" altLang="tr-TR"/>
          </a:p>
        </p:txBody>
      </p:sp>
      <p:sp>
        <p:nvSpPr>
          <p:cNvPr id="76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1492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1533A-FF34-46E7-A7E5-3DC96B17FA1A}" type="slidenum">
              <a:rPr lang="en-US" altLang="tr-TR"/>
              <a:pPr/>
              <a:t>23</a:t>
            </a:fld>
            <a:endParaRPr lang="en-US" altLang="tr-TR"/>
          </a:p>
        </p:txBody>
      </p:sp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385115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142C3-D623-4CC5-8D29-8BB27AB01017}" type="slidenum">
              <a:rPr lang="en-US" altLang="tr-TR"/>
              <a:pPr/>
              <a:t>24</a:t>
            </a:fld>
            <a:endParaRPr lang="en-US" altLang="tr-TR"/>
          </a:p>
        </p:txBody>
      </p:sp>
      <p:sp>
        <p:nvSpPr>
          <p:cNvPr id="77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808588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40B76-C8C1-48C0-8DA1-06831018B2EA}" type="slidenum">
              <a:rPr lang="en-US" altLang="tr-TR"/>
              <a:pPr/>
              <a:t>25</a:t>
            </a:fld>
            <a:endParaRPr lang="en-US" altLang="tr-TR"/>
          </a:p>
        </p:txBody>
      </p:sp>
      <p:sp>
        <p:nvSpPr>
          <p:cNvPr id="113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28663"/>
            <a:ext cx="4811713" cy="3608387"/>
          </a:xfrm>
          <a:ln/>
        </p:spPr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lIns="89950" tIns="44975" rIns="89950" bIns="44975" anchor="t"/>
          <a:lstStyle/>
          <a:p>
            <a:r>
              <a:rPr lang="en-US" altLang="tr-TR"/>
              <a:t>To be useful, the second level of cache must have significantly more memory than the first level; otherwise, the two cache levels would contain the same data, and the secondary cache would serve no purpose.  It is also normal to provide a larger cache line in the secondary cache.</a:t>
            </a:r>
          </a:p>
        </p:txBody>
      </p:sp>
    </p:spTree>
    <p:extLst>
      <p:ext uri="{BB962C8B-B14F-4D97-AF65-F5344CB8AC3E}">
        <p14:creationId xmlns:p14="http://schemas.microsoft.com/office/powerpoint/2010/main" val="25374504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FF904-95CF-4E48-8E88-B7276037F2B0}" type="slidenum">
              <a:rPr lang="en-US" altLang="tr-TR"/>
              <a:pPr/>
              <a:t>26</a:t>
            </a:fld>
            <a:endParaRPr lang="en-US" altLang="tr-TR"/>
          </a:p>
        </p:txBody>
      </p:sp>
      <p:sp>
        <p:nvSpPr>
          <p:cNvPr id="77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7762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0A272-85C7-4FBE-A1B6-D59432D322E4}" type="slidenum">
              <a:rPr lang="en-US" altLang="tr-TR"/>
              <a:pPr/>
              <a:t>3</a:t>
            </a:fld>
            <a:endParaRPr lang="en-US" altLang="tr-TR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91451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BBC37-5D9A-408D-9CEA-D6FEF4A7ED2A}" type="slidenum">
              <a:rPr lang="en-US" altLang="tr-TR"/>
              <a:pPr/>
              <a:t>27</a:t>
            </a:fld>
            <a:endParaRPr lang="en-US" altLang="tr-TR"/>
          </a:p>
        </p:txBody>
      </p:sp>
      <p:sp>
        <p:nvSpPr>
          <p:cNvPr id="77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60486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9F708-4086-42DD-A0BA-F53467433F07}" type="slidenum">
              <a:rPr lang="en-US" altLang="tr-TR"/>
              <a:pPr/>
              <a:t>4</a:t>
            </a:fld>
            <a:endParaRPr lang="en-US" altLang="tr-TR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89531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FDCC1-BDFB-4406-9BE7-3147FD57D31C}" type="slidenum">
              <a:rPr lang="en-US" altLang="tr-TR"/>
              <a:pPr/>
              <a:t>7</a:t>
            </a:fld>
            <a:endParaRPr lang="en-US" altLang="tr-TR"/>
          </a:p>
        </p:txBody>
      </p:sp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49300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64A64-6505-4F42-8380-BFA92DF5A1D8}" type="slidenum">
              <a:rPr lang="en-US" altLang="tr-TR"/>
              <a:pPr/>
              <a:t>10</a:t>
            </a:fld>
            <a:endParaRPr lang="en-US" altLang="tr-TR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2884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BDE1D-7B86-4A39-AA55-EC86C7D860F3}" type="slidenum">
              <a:rPr lang="en-US" altLang="tr-TR"/>
              <a:pPr/>
              <a:t>11</a:t>
            </a:fld>
            <a:endParaRPr lang="en-US" altLang="tr-TR"/>
          </a:p>
        </p:txBody>
      </p:sp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66264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ECC68-E950-4BC2-8CBB-A8F17EB81A4F}" type="slidenum">
              <a:rPr lang="en-US" altLang="tr-TR"/>
              <a:pPr/>
              <a:t>13</a:t>
            </a:fld>
            <a:endParaRPr lang="en-US" altLang="tr-TR"/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80996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92034-93E3-4604-8200-9444EA9B966F}" type="slidenum">
              <a:rPr lang="en-US" altLang="tr-TR"/>
              <a:pPr/>
              <a:t>14</a:t>
            </a:fld>
            <a:endParaRPr lang="en-US" altLang="tr-TR"/>
          </a:p>
        </p:txBody>
      </p:sp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87411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5C777-0811-44CC-847D-3478202F3036}" type="slidenum">
              <a:rPr lang="en-US" altLang="tr-TR"/>
              <a:pPr/>
              <a:t>15</a:t>
            </a:fld>
            <a:endParaRPr lang="en-US" altLang="tr-TR"/>
          </a:p>
        </p:txBody>
      </p:sp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40029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F712-6949-478B-8BF0-AA1B88D46B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624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9F1CA-75C4-471C-A93B-800DB01671C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6983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51FD4-1A30-4EC0-9F75-A89DBE63DFD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287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468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0668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9624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2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3"/>
            <a:ext cx="8280920" cy="539988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54091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3E450-0090-4694-9411-FC2407E13A5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999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777F-53F1-4DB6-ABEC-4413D908CF6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7097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7B8A-DA9B-47A3-9A1A-61C9DFAB364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6586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3F0E-31A0-43DE-9075-E2F7ED039B9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9727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6004-6FB2-405E-BF5C-0DF9DF8DD9A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778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183A-6BA7-4B85-87B0-73B0DFAE7FA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290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F3CB-24C1-4F9E-9B0C-37856CA8B0F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522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124744"/>
            <a:ext cx="8280920" cy="539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348B819-1313-4FD1-A7D8-37B70B61DE1F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zamettinaydin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Computer Architecture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dirty="0" smtClean="0"/>
          </a:p>
          <a:p>
            <a:pPr algn="ctr" eaLnBrk="1" hangingPunct="1">
              <a:buFontTx/>
              <a:buNone/>
            </a:pPr>
            <a:r>
              <a:rPr lang="tr-TR" altLang="tr-TR" dirty="0" smtClean="0"/>
              <a:t>Prof. </a:t>
            </a:r>
            <a:r>
              <a:rPr lang="en-US" altLang="tr-TR" dirty="0" smtClean="0"/>
              <a:t>Dr. </a:t>
            </a:r>
            <a:r>
              <a:rPr lang="tr-TR" altLang="tr-TR" dirty="0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dirty="0" smtClean="0"/>
          </a:p>
          <a:p>
            <a:pPr algn="ctr">
              <a:buFontTx/>
              <a:buNone/>
            </a:pPr>
            <a:r>
              <a:rPr lang="tr-TR" altLang="tr-TR" dirty="0" err="1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dirty="0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dirty="0" err="1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dirty="0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dirty="0" smtClean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tr-TR" altLang="tr-TR" dirty="0" smtClean="0">
                <a:cs typeface="Times New Roman" panose="02020603050405020304" pitchFamily="18" charset="0"/>
                <a:hlinkClick r:id="rId4"/>
              </a:rPr>
              <a:t>nizamettinaydin@gmail.com</a:t>
            </a:r>
            <a:endParaRPr lang="tr-TR" altLang="tr-TR" dirty="0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www.yildiz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</a:t>
            </a:r>
            <a:r>
              <a:rPr lang="tr-TR" altLang="tr-TR" dirty="0" err="1" smtClean="0">
                <a:solidFill>
                  <a:srgbClr val="0000FF"/>
                </a:solidFill>
                <a:cs typeface="Times New Roman" panose="02020603050405020304" pitchFamily="18" charset="0"/>
              </a:rPr>
              <a:t>naydin</a:t>
            </a: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50131"/>
            <a:ext cx="8382000" cy="182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Information concerning the location of each page, whether on disk or in memory, is maintained in a data structure called a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page table </a:t>
            </a:r>
            <a:r>
              <a:rPr lang="en-US" altLang="tr-TR" sz="2800" dirty="0">
                <a:latin typeface="Arial" panose="020B0604020202020204" pitchFamily="34" charset="0"/>
              </a:rPr>
              <a:t>(shown below).</a:t>
            </a:r>
          </a:p>
          <a:p>
            <a:pPr lvl="1">
              <a:spcBef>
                <a:spcPct val="10000"/>
              </a:spcBef>
            </a:pPr>
            <a:r>
              <a:rPr lang="en-US" altLang="tr-TR" sz="2400" dirty="0">
                <a:latin typeface="Arial" panose="020B0604020202020204" pitchFamily="34" charset="0"/>
              </a:rPr>
              <a:t>There is one page table for each active process.</a:t>
            </a:r>
          </a:p>
        </p:txBody>
      </p:sp>
      <p:pic>
        <p:nvPicPr>
          <p:cNvPr id="745476" name="Picture 4" descr="6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3163887"/>
            <a:ext cx="7569200" cy="331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54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 </a:t>
            </a:r>
            <a:r>
              <a:rPr lang="tr-TR" dirty="0" err="1"/>
              <a:t>example</a:t>
            </a:r>
            <a:endParaRPr lang="tr-TR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41857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54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52735"/>
            <a:ext cx="8367464" cy="547188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When a process generates a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virtual address</a:t>
            </a:r>
            <a:r>
              <a:rPr lang="en-US" altLang="tr-TR" sz="2800" dirty="0">
                <a:latin typeface="Arial" panose="020B0604020202020204" pitchFamily="34" charset="0"/>
              </a:rPr>
              <a:t>, the operating system translates it into a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physical memory </a:t>
            </a:r>
            <a:r>
              <a:rPr lang="en-US" altLang="tr-TR" sz="28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address</a:t>
            </a:r>
            <a:r>
              <a:rPr lang="en-US" altLang="tr-TR" sz="2800" dirty="0" smtClean="0">
                <a:latin typeface="Arial" panose="020B0604020202020204" pitchFamily="34" charset="0"/>
              </a:rPr>
              <a:t>.</a:t>
            </a:r>
            <a:endParaRPr lang="tr-TR" altLang="tr-TR" sz="2800" dirty="0" smtClean="0">
              <a:latin typeface="Arial" panose="020B0604020202020204" pitchFamily="34" charset="0"/>
            </a:endParaRPr>
          </a:p>
          <a:p>
            <a:pPr>
              <a:spcBef>
                <a:spcPct val="10000"/>
              </a:spcBef>
            </a:pPr>
            <a:r>
              <a:rPr lang="en-US" altLang="tr-TR" sz="2800" dirty="0" smtClean="0">
                <a:latin typeface="Arial" panose="020B0604020202020204" pitchFamily="34" charset="0"/>
              </a:rPr>
              <a:t>To </a:t>
            </a:r>
            <a:r>
              <a:rPr lang="en-US" altLang="tr-TR" sz="2800" dirty="0">
                <a:latin typeface="Arial" panose="020B0604020202020204" pitchFamily="34" charset="0"/>
              </a:rPr>
              <a:t>accomplish this, the virtual address is divided into two fields: </a:t>
            </a:r>
            <a:endParaRPr lang="tr-TR" altLang="tr-TR" sz="2800" dirty="0" smtClean="0">
              <a:latin typeface="Arial" panose="020B0604020202020204" pitchFamily="34" charset="0"/>
            </a:endParaRPr>
          </a:p>
          <a:p>
            <a:pPr lvl="1">
              <a:spcBef>
                <a:spcPct val="10000"/>
              </a:spcBef>
            </a:pPr>
            <a:r>
              <a:rPr lang="tr-TR" altLang="tr-TR" sz="2400" dirty="0">
                <a:latin typeface="Arial" panose="020B0604020202020204" pitchFamily="34" charset="0"/>
              </a:rPr>
              <a:t>a</a:t>
            </a:r>
            <a:r>
              <a:rPr lang="en-US" altLang="tr-TR" sz="2400" dirty="0">
                <a:latin typeface="Arial" panose="020B0604020202020204" pitchFamily="34" charset="0"/>
              </a:rPr>
              <a:t> </a:t>
            </a:r>
            <a:r>
              <a:rPr lang="en-US" altLang="tr-TR" sz="2400" dirty="0">
                <a:latin typeface="Arial" panose="020B0604020202020204" pitchFamily="34" charset="0"/>
              </a:rPr>
              <a:t>page </a:t>
            </a:r>
            <a:r>
              <a:rPr lang="en-US" altLang="tr-TR" sz="2400" dirty="0">
                <a:latin typeface="Arial" panose="020B0604020202020204" pitchFamily="34" charset="0"/>
              </a:rPr>
              <a:t>field</a:t>
            </a:r>
            <a:endParaRPr lang="tr-TR" altLang="tr-TR" sz="2400" dirty="0">
              <a:latin typeface="Arial" panose="020B0604020202020204" pitchFamily="34" charset="0"/>
            </a:endParaRPr>
          </a:p>
          <a:p>
            <a:pPr lvl="2">
              <a:spcBef>
                <a:spcPct val="10000"/>
              </a:spcBef>
            </a:pPr>
            <a:r>
              <a:rPr lang="en-US" altLang="tr-TR" sz="2000" dirty="0">
                <a:latin typeface="Arial" panose="020B0604020202020204" pitchFamily="34" charset="0"/>
              </a:rPr>
              <a:t>determines </a:t>
            </a:r>
            <a:r>
              <a:rPr lang="en-US" altLang="tr-TR" sz="2000" dirty="0">
                <a:latin typeface="Arial" panose="020B0604020202020204" pitchFamily="34" charset="0"/>
              </a:rPr>
              <a:t>the page location of the </a:t>
            </a:r>
            <a:r>
              <a:rPr lang="en-US" altLang="tr-TR" sz="2000" dirty="0">
                <a:latin typeface="Arial" panose="020B0604020202020204" pitchFamily="34" charset="0"/>
              </a:rPr>
              <a:t>address</a:t>
            </a:r>
            <a:endParaRPr lang="tr-TR" altLang="tr-TR" sz="2000" dirty="0">
              <a:latin typeface="Arial" panose="020B0604020202020204" pitchFamily="34" charset="0"/>
            </a:endParaRPr>
          </a:p>
          <a:p>
            <a:pPr lvl="1">
              <a:spcBef>
                <a:spcPct val="10000"/>
              </a:spcBef>
            </a:pPr>
            <a:r>
              <a:rPr lang="en-US" altLang="tr-TR" sz="2400" dirty="0">
                <a:latin typeface="Arial" panose="020B0604020202020204" pitchFamily="34" charset="0"/>
              </a:rPr>
              <a:t>an </a:t>
            </a:r>
            <a:r>
              <a:rPr lang="en-US" altLang="tr-TR" sz="2400" dirty="0">
                <a:latin typeface="Arial" panose="020B0604020202020204" pitchFamily="34" charset="0"/>
              </a:rPr>
              <a:t>offset </a:t>
            </a:r>
            <a:r>
              <a:rPr lang="en-US" altLang="tr-TR" sz="2400" dirty="0">
                <a:latin typeface="Arial" panose="020B0604020202020204" pitchFamily="34" charset="0"/>
              </a:rPr>
              <a:t>field</a:t>
            </a:r>
            <a:endParaRPr lang="tr-TR" altLang="tr-TR" sz="2400" dirty="0">
              <a:latin typeface="Arial" panose="020B0604020202020204" pitchFamily="34" charset="0"/>
            </a:endParaRPr>
          </a:p>
          <a:p>
            <a:pPr lvl="2">
              <a:spcBef>
                <a:spcPct val="10000"/>
              </a:spcBef>
            </a:pPr>
            <a:r>
              <a:rPr lang="tr-TR" altLang="tr-TR" sz="2000" dirty="0" smtClean="0">
                <a:latin typeface="Arial" panose="020B0604020202020204" pitchFamily="34" charset="0"/>
              </a:rPr>
              <a:t>i</a:t>
            </a:r>
            <a:r>
              <a:rPr lang="en-US" altLang="tr-TR" sz="2000" dirty="0" err="1" smtClean="0">
                <a:latin typeface="Arial" panose="020B0604020202020204" pitchFamily="34" charset="0"/>
              </a:rPr>
              <a:t>ndicates</a:t>
            </a:r>
            <a:r>
              <a:rPr lang="en-US" altLang="tr-TR" sz="2000" dirty="0" smtClean="0">
                <a:latin typeface="Arial" panose="020B0604020202020204" pitchFamily="34" charset="0"/>
              </a:rPr>
              <a:t> </a:t>
            </a:r>
            <a:r>
              <a:rPr lang="en-US" altLang="tr-TR" sz="2000" dirty="0">
                <a:latin typeface="Arial" panose="020B0604020202020204" pitchFamily="34" charset="0"/>
              </a:rPr>
              <a:t>the location of the address within the page</a:t>
            </a:r>
          </a:p>
          <a:p>
            <a:pPr>
              <a:spcBef>
                <a:spcPct val="10000"/>
              </a:spcBef>
            </a:pPr>
            <a:r>
              <a:rPr lang="en-US" altLang="tr-TR" sz="2800" dirty="0" smtClean="0">
                <a:latin typeface="Arial" panose="020B0604020202020204" pitchFamily="34" charset="0"/>
              </a:rPr>
              <a:t>The </a:t>
            </a:r>
            <a:r>
              <a:rPr lang="en-US" altLang="tr-TR" sz="2800" dirty="0">
                <a:latin typeface="Arial" panose="020B0604020202020204" pitchFamily="34" charset="0"/>
              </a:rPr>
              <a:t>logical page number is translated into a physical page frame through a lookup in the page table.</a:t>
            </a:r>
          </a:p>
        </p:txBody>
      </p:sp>
      <p:sp>
        <p:nvSpPr>
          <p:cNvPr id="74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 </a:t>
            </a:r>
            <a:r>
              <a:rPr lang="tr-TR" dirty="0" err="1"/>
              <a:t>example</a:t>
            </a:r>
            <a:endParaRPr lang="tr-TR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4096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 </a:t>
            </a:r>
            <a:r>
              <a:rPr lang="tr-TR" dirty="0" err="1"/>
              <a:t>example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944938"/>
            <a:r>
              <a:rPr lang="en-US" sz="2800" dirty="0"/>
              <a:t>Format for an 8-Bit Virtual Address with 2</a:t>
            </a:r>
            <a:r>
              <a:rPr lang="en-US" sz="2800" baseline="30000" dirty="0"/>
              <a:t>5</a:t>
            </a:r>
            <a:r>
              <a:rPr lang="en-US" sz="2800" dirty="0"/>
              <a:t> = 32 </a:t>
            </a:r>
            <a:r>
              <a:rPr lang="en-US" sz="2800" dirty="0" smtClean="0"/>
              <a:t>Word</a:t>
            </a:r>
            <a:r>
              <a:rPr lang="tr-TR" sz="2800" dirty="0" smtClean="0"/>
              <a:t> </a:t>
            </a:r>
            <a:r>
              <a:rPr lang="en-US" sz="2800" dirty="0" smtClean="0"/>
              <a:t>Page Size</a:t>
            </a:r>
            <a:endParaRPr lang="tr-TR" sz="2800" dirty="0" smtClean="0"/>
          </a:p>
          <a:p>
            <a:r>
              <a:rPr lang="en-US" sz="2800" dirty="0"/>
              <a:t>Suppose the system now generates the virtual address 13</a:t>
            </a:r>
            <a:r>
              <a:rPr lang="en-US" sz="2800" baseline="-25000" dirty="0"/>
              <a:t>10</a:t>
            </a:r>
            <a:r>
              <a:rPr lang="en-US" sz="2800" dirty="0"/>
              <a:t> = 0D</a:t>
            </a:r>
            <a:r>
              <a:rPr lang="en-US" sz="2800" baseline="-25000" dirty="0"/>
              <a:t>16</a:t>
            </a:r>
            <a:r>
              <a:rPr lang="en-US" sz="2800" dirty="0"/>
              <a:t> </a:t>
            </a:r>
            <a:r>
              <a:rPr lang="en-US" sz="2800" dirty="0" smtClean="0"/>
              <a:t>=</a:t>
            </a:r>
            <a:r>
              <a:rPr lang="tr-TR" sz="2800" dirty="0" smtClean="0"/>
              <a:t> 00001101</a:t>
            </a:r>
            <a:r>
              <a:rPr lang="tr-TR" sz="2800" baseline="-25000" dirty="0" smtClean="0"/>
              <a:t>2</a:t>
            </a:r>
            <a:r>
              <a:rPr lang="tr-TR" sz="2800" dirty="0" smtClean="0"/>
              <a:t>.</a:t>
            </a:r>
          </a:p>
          <a:p>
            <a:pPr lvl="1"/>
            <a:r>
              <a:rPr lang="en-US" sz="2400" dirty="0"/>
              <a:t>the page field P = 000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offset field </a:t>
            </a:r>
            <a:r>
              <a:rPr lang="tr-TR" sz="2400" dirty="0" smtClean="0"/>
              <a:t>=</a:t>
            </a:r>
            <a:r>
              <a:rPr lang="en-US" sz="2400" dirty="0" smtClean="0"/>
              <a:t> 01101</a:t>
            </a:r>
            <a:r>
              <a:rPr lang="en-US" sz="2400" baseline="-25000" dirty="0" smtClean="0"/>
              <a:t>2</a:t>
            </a:r>
            <a:endParaRPr lang="tr-TR" sz="2400" baseline="-25000" dirty="0" smtClean="0"/>
          </a:p>
          <a:p>
            <a:r>
              <a:rPr lang="en-US" sz="2800" dirty="0"/>
              <a:t>To </a:t>
            </a:r>
            <a:r>
              <a:rPr lang="en-US" sz="2800" dirty="0" smtClean="0"/>
              <a:t>continue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translation </a:t>
            </a:r>
            <a:r>
              <a:rPr lang="en-US" sz="2800" dirty="0" smtClean="0"/>
              <a:t>process</a:t>
            </a:r>
            <a:endParaRPr lang="tr-TR" sz="2800" dirty="0" smtClean="0"/>
          </a:p>
          <a:p>
            <a:pPr lvl="1"/>
            <a:r>
              <a:rPr lang="en-US" sz="2400" dirty="0"/>
              <a:t>use the 000 value of the page field as an </a:t>
            </a:r>
            <a:r>
              <a:rPr lang="en-US" sz="2400" dirty="0" smtClean="0"/>
              <a:t>index</a:t>
            </a:r>
            <a:r>
              <a:rPr lang="tr-TR" sz="2400" dirty="0" smtClean="0"/>
              <a:t> </a:t>
            </a:r>
            <a:r>
              <a:rPr lang="en-US" sz="2400" dirty="0" smtClean="0"/>
              <a:t>into </a:t>
            </a:r>
            <a:r>
              <a:rPr lang="en-US" sz="2400" dirty="0"/>
              <a:t>the page table. </a:t>
            </a:r>
            <a:endParaRPr lang="tr-TR" sz="2400" dirty="0" smtClean="0"/>
          </a:p>
          <a:p>
            <a:pPr lvl="1"/>
            <a:r>
              <a:rPr lang="en-US" sz="2400" dirty="0" smtClean="0"/>
              <a:t>Virtual</a:t>
            </a:r>
            <a:r>
              <a:rPr lang="tr-TR" sz="2400" dirty="0" smtClean="0"/>
              <a:t> </a:t>
            </a:r>
            <a:r>
              <a:rPr lang="en-US" sz="2400" dirty="0" smtClean="0"/>
              <a:t>page </a:t>
            </a:r>
            <a:r>
              <a:rPr lang="en-US" sz="2400" dirty="0"/>
              <a:t>0 maps to physical page frame 2 = 10</a:t>
            </a:r>
            <a:r>
              <a:rPr lang="en-US" sz="2400" baseline="-25000" dirty="0"/>
              <a:t>2</a:t>
            </a:r>
            <a:r>
              <a:rPr lang="en-US" sz="2400" dirty="0"/>
              <a:t>. </a:t>
            </a:r>
            <a:endParaRPr lang="tr-TR" sz="2400" dirty="0" smtClean="0"/>
          </a:p>
          <a:p>
            <a:pPr lvl="1"/>
            <a:r>
              <a:rPr lang="en-US" sz="2400" dirty="0" smtClean="0"/>
              <a:t>Thus </a:t>
            </a:r>
            <a:r>
              <a:rPr lang="en-US" sz="2400" dirty="0"/>
              <a:t>the translated physical </a:t>
            </a:r>
            <a:r>
              <a:rPr lang="en-US" sz="2400" dirty="0" smtClean="0"/>
              <a:t>address</a:t>
            </a:r>
            <a:r>
              <a:rPr lang="tr-TR" sz="2400" dirty="0" smtClean="0"/>
              <a:t> </a:t>
            </a:r>
            <a:r>
              <a:rPr lang="en-US" sz="2400" dirty="0" smtClean="0"/>
              <a:t>becomes </a:t>
            </a:r>
            <a:endParaRPr lang="tr-TR" sz="2400" dirty="0" smtClean="0"/>
          </a:p>
          <a:p>
            <a:pPr lvl="2"/>
            <a:r>
              <a:rPr lang="en-US" sz="2000" dirty="0" smtClean="0"/>
              <a:t>page </a:t>
            </a:r>
            <a:r>
              <a:rPr lang="en-US" sz="2000" dirty="0"/>
              <a:t>frame </a:t>
            </a:r>
            <a:r>
              <a:rPr lang="tr-TR" sz="2000" dirty="0" smtClean="0"/>
              <a:t>= </a:t>
            </a:r>
            <a:r>
              <a:rPr lang="en-US" sz="2000" dirty="0" smtClean="0"/>
              <a:t>2</a:t>
            </a:r>
            <a:r>
              <a:rPr lang="en-US" sz="2000" dirty="0"/>
              <a:t>, </a:t>
            </a:r>
            <a:endParaRPr lang="tr-TR" sz="2000" dirty="0" smtClean="0"/>
          </a:p>
          <a:p>
            <a:pPr lvl="2"/>
            <a:r>
              <a:rPr lang="en-US" sz="2000" dirty="0" smtClean="0"/>
              <a:t>offset</a:t>
            </a:r>
            <a:r>
              <a:rPr lang="tr-TR" sz="2000" dirty="0" smtClean="0"/>
              <a:t> = </a:t>
            </a:r>
            <a:r>
              <a:rPr lang="en-US" sz="2000" dirty="0" smtClean="0"/>
              <a:t>13</a:t>
            </a:r>
            <a:r>
              <a:rPr lang="en-US" sz="2000" dirty="0"/>
              <a:t>.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12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846" t="5532" r="3846" b="5967"/>
          <a:stretch/>
        </p:blipFill>
        <p:spPr>
          <a:xfrm>
            <a:off x="683568" y="1124742"/>
            <a:ext cx="3456384" cy="11521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372" y="2996952"/>
            <a:ext cx="2915400" cy="9764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8783" y="5567557"/>
            <a:ext cx="2941200" cy="95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9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4745"/>
            <a:ext cx="8367464" cy="53998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If the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valid bit </a:t>
            </a:r>
            <a:r>
              <a:rPr lang="en-US" altLang="tr-TR" sz="2800" dirty="0">
                <a:latin typeface="Arial" panose="020B0604020202020204" pitchFamily="34" charset="0"/>
              </a:rPr>
              <a:t>is zero in the page table entry for the logical address, this means that the page is not in memory and must be fetched from disk.</a:t>
            </a:r>
          </a:p>
          <a:p>
            <a:pPr lvl="1">
              <a:spcBef>
                <a:spcPct val="30000"/>
              </a:spcBef>
            </a:pPr>
            <a:r>
              <a:rPr lang="en-US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This is a page fault.</a:t>
            </a:r>
          </a:p>
          <a:p>
            <a:pPr lvl="1">
              <a:spcBef>
                <a:spcPct val="30000"/>
              </a:spcBef>
            </a:pPr>
            <a:r>
              <a:rPr lang="en-US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If necessary, a page is evicted from memory and is replaced by the page retrieved from disk, and the valid bit is set to 1.</a:t>
            </a:r>
          </a:p>
          <a:p>
            <a:pPr>
              <a:spcBef>
                <a:spcPct val="3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If the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valid bit </a:t>
            </a:r>
            <a:r>
              <a:rPr lang="en-US" altLang="tr-TR" sz="2800" dirty="0">
                <a:latin typeface="Arial" panose="020B0604020202020204" pitchFamily="34" charset="0"/>
              </a:rPr>
              <a:t>is 1, the virtual page number is replaced by the physical frame number.</a:t>
            </a:r>
          </a:p>
          <a:p>
            <a:pPr>
              <a:spcBef>
                <a:spcPct val="3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The data is then accessed by adding the offset to the physical frame number.</a:t>
            </a:r>
          </a:p>
        </p:txBody>
      </p:sp>
      <p:sp>
        <p:nvSpPr>
          <p:cNvPr id="749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Virtual Memory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25961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95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4744"/>
            <a:ext cx="8367464" cy="37520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>
            <a:normAutofit fontScale="92500"/>
          </a:bodyPr>
          <a:lstStyle/>
          <a:p>
            <a:pPr>
              <a:spcBef>
                <a:spcPct val="10000"/>
              </a:spcBef>
            </a:pPr>
            <a:r>
              <a:rPr lang="en-US" altLang="tr-TR" sz="2400" dirty="0">
                <a:latin typeface="Arial" panose="020B0604020202020204" pitchFamily="34" charset="0"/>
              </a:rPr>
              <a:t>As an example, suppose a system has a virtual address space of 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8K</a:t>
            </a:r>
            <a:r>
              <a:rPr lang="en-US" altLang="tr-TR" sz="2400" dirty="0">
                <a:latin typeface="Arial" panose="020B0604020202020204" pitchFamily="34" charset="0"/>
              </a:rPr>
              <a:t> and a physical address space of 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4K</a:t>
            </a:r>
            <a:r>
              <a:rPr lang="en-US" altLang="tr-TR" sz="2400" dirty="0">
                <a:latin typeface="Arial" panose="020B0604020202020204" pitchFamily="34" charset="0"/>
              </a:rPr>
              <a:t>, and the system uses byte addressing.</a:t>
            </a:r>
            <a:r>
              <a:rPr lang="tr-TR" altLang="tr-TR" sz="2400" dirty="0">
                <a:latin typeface="Arial" panose="020B0604020202020204" pitchFamily="34" charset="0"/>
              </a:rPr>
              <a:t> </a:t>
            </a:r>
            <a:endParaRPr lang="tr-TR" altLang="tr-TR" sz="2400" dirty="0" smtClean="0">
              <a:latin typeface="Arial" panose="020B0604020202020204" pitchFamily="34" charset="0"/>
            </a:endParaRPr>
          </a:p>
          <a:p>
            <a:pPr>
              <a:spcBef>
                <a:spcPct val="10000"/>
              </a:spcBef>
            </a:pPr>
            <a:r>
              <a:rPr lang="tr-TR" altLang="tr-TR" sz="2400" dirty="0" smtClean="0">
                <a:latin typeface="Arial" panose="020B0604020202020204" pitchFamily="34" charset="0"/>
              </a:rPr>
              <a:t>T</a:t>
            </a:r>
            <a:r>
              <a:rPr lang="en-US" altLang="tr-TR" sz="2400" dirty="0">
                <a:latin typeface="Arial" panose="020B0604020202020204" pitchFamily="34" charset="0"/>
              </a:rPr>
              <a:t>he page size is 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1024</a:t>
            </a:r>
            <a:r>
              <a:rPr lang="tr-TR" altLang="tr-TR" sz="2400" dirty="0">
                <a:latin typeface="Arial" panose="020B0604020202020204" pitchFamily="34" charset="0"/>
              </a:rPr>
              <a:t>.</a:t>
            </a:r>
            <a:endParaRPr lang="en-US" altLang="tr-TR" sz="2400" dirty="0">
              <a:latin typeface="Arial" panose="020B0604020202020204" pitchFamily="34" charset="0"/>
            </a:endParaRPr>
          </a:p>
          <a:p>
            <a:pPr lvl="1">
              <a:spcBef>
                <a:spcPct val="10000"/>
              </a:spcBef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We have 2</a:t>
            </a:r>
            <a:r>
              <a:rPr lang="en-US" altLang="tr-T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/2</a:t>
            </a:r>
            <a:r>
              <a:rPr lang="en-US" altLang="tr-T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en-US" altLang="tr-T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virtual pages.</a:t>
            </a:r>
          </a:p>
          <a:p>
            <a:r>
              <a:rPr lang="en-US" altLang="tr-TR" sz="2400" dirty="0">
                <a:latin typeface="Arial" panose="020B0604020202020204" pitchFamily="34" charset="0"/>
              </a:rPr>
              <a:t>A virtual address has 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13 bits </a:t>
            </a:r>
            <a:r>
              <a:rPr lang="en-US" altLang="tr-TR" sz="2400" dirty="0">
                <a:latin typeface="Arial" panose="020B0604020202020204" pitchFamily="34" charset="0"/>
              </a:rPr>
              <a:t>(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8K = 2</a:t>
            </a:r>
            <a:r>
              <a:rPr lang="en-US" altLang="tr-TR" sz="2400" baseline="30000" dirty="0">
                <a:solidFill>
                  <a:schemeClr val="accent1"/>
                </a:solidFill>
                <a:latin typeface="Arial" panose="020B0604020202020204" pitchFamily="34" charset="0"/>
              </a:rPr>
              <a:t>13</a:t>
            </a:r>
            <a:r>
              <a:rPr lang="en-US" altLang="tr-TR" sz="2400" dirty="0">
                <a:latin typeface="Arial" panose="020B0604020202020204" pitchFamily="34" charset="0"/>
              </a:rPr>
              <a:t>) with 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3 bits </a:t>
            </a:r>
            <a:r>
              <a:rPr lang="en-US" altLang="tr-TR" sz="2400" dirty="0">
                <a:latin typeface="Arial" panose="020B0604020202020204" pitchFamily="34" charset="0"/>
              </a:rPr>
              <a:t>for the page field and 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10</a:t>
            </a:r>
            <a:r>
              <a:rPr lang="en-US" altLang="tr-TR" sz="2400" dirty="0">
                <a:latin typeface="Arial" panose="020B0604020202020204" pitchFamily="34" charset="0"/>
              </a:rPr>
              <a:t> for the offset, </a:t>
            </a:r>
            <a:endParaRPr lang="tr-TR" altLang="tr-TR" sz="2400" dirty="0" smtClean="0">
              <a:latin typeface="Arial" panose="020B0604020202020204" pitchFamily="34" charset="0"/>
            </a:endParaRPr>
          </a:p>
          <a:p>
            <a:pPr lvl="1"/>
            <a:r>
              <a:rPr lang="en-US" altLang="tr-TR" sz="2000" dirty="0" smtClean="0">
                <a:latin typeface="Arial" panose="020B0604020202020204" pitchFamily="34" charset="0"/>
              </a:rPr>
              <a:t>because </a:t>
            </a:r>
            <a:r>
              <a:rPr lang="en-US" altLang="tr-TR" sz="2000" dirty="0">
                <a:latin typeface="Arial" panose="020B0604020202020204" pitchFamily="34" charset="0"/>
              </a:rPr>
              <a:t>the page size is </a:t>
            </a:r>
            <a:r>
              <a:rPr lang="en-US" altLang="tr-TR" sz="2000" dirty="0">
                <a:solidFill>
                  <a:schemeClr val="accent1"/>
                </a:solidFill>
                <a:latin typeface="Arial" panose="020B0604020202020204" pitchFamily="34" charset="0"/>
              </a:rPr>
              <a:t>1024</a:t>
            </a:r>
            <a:r>
              <a:rPr lang="en-US" altLang="tr-TR" sz="2000" dirty="0">
                <a:latin typeface="Arial" panose="020B0604020202020204" pitchFamily="34" charset="0"/>
              </a:rPr>
              <a:t>.</a:t>
            </a:r>
          </a:p>
          <a:p>
            <a:r>
              <a:rPr lang="en-US" altLang="tr-TR" sz="2400" dirty="0">
                <a:latin typeface="Arial" panose="020B0604020202020204" pitchFamily="34" charset="0"/>
              </a:rPr>
              <a:t>A physical memory address requires 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12 bits </a:t>
            </a:r>
            <a:r>
              <a:rPr lang="en-US" altLang="tr-TR" sz="2400" dirty="0">
                <a:latin typeface="Arial" panose="020B0604020202020204" pitchFamily="34" charset="0"/>
              </a:rPr>
              <a:t>(</a:t>
            </a:r>
            <a:r>
              <a:rPr lang="tr-TR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4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K = 2</a:t>
            </a:r>
            <a:r>
              <a:rPr lang="en-US" altLang="tr-TR" sz="2400" baseline="30000" dirty="0">
                <a:solidFill>
                  <a:schemeClr val="accent1"/>
                </a:solidFill>
                <a:latin typeface="Arial" panose="020B0604020202020204" pitchFamily="34" charset="0"/>
              </a:rPr>
              <a:t>1</a:t>
            </a:r>
            <a:r>
              <a:rPr lang="tr-TR" altLang="tr-TR" sz="2400" baseline="30000" dirty="0">
                <a:solidFill>
                  <a:schemeClr val="accent1"/>
                </a:solidFill>
                <a:latin typeface="Arial" panose="020B0604020202020204" pitchFamily="34" charset="0"/>
              </a:rPr>
              <a:t>2</a:t>
            </a:r>
            <a:r>
              <a:rPr lang="en-US" altLang="tr-TR" sz="2400" dirty="0">
                <a:latin typeface="Arial" panose="020B0604020202020204" pitchFamily="34" charset="0"/>
              </a:rPr>
              <a:t>), the first </a:t>
            </a:r>
            <a:r>
              <a:rPr lang="tr-TR" altLang="tr-TR" sz="24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2</a:t>
            </a:r>
            <a:r>
              <a:rPr lang="en-US" altLang="tr-TR" sz="24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bits </a:t>
            </a:r>
            <a:r>
              <a:rPr lang="en-US" altLang="tr-TR" sz="2400" dirty="0">
                <a:latin typeface="Arial" panose="020B0604020202020204" pitchFamily="34" charset="0"/>
              </a:rPr>
              <a:t>for the page frame and the trailing 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10 bits </a:t>
            </a:r>
            <a:r>
              <a:rPr lang="en-US" altLang="tr-TR" sz="2400" dirty="0">
                <a:latin typeface="Arial" panose="020B0604020202020204" pitchFamily="34" charset="0"/>
              </a:rPr>
              <a:t>the offset.</a:t>
            </a:r>
          </a:p>
        </p:txBody>
      </p:sp>
      <p:pic>
        <p:nvPicPr>
          <p:cNvPr id="751620" name="Picture 4" descr="6-16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00" y="4840288"/>
            <a:ext cx="7916863" cy="168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16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Virtual Memory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07724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4744"/>
            <a:ext cx="8305800" cy="18470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Suppose we have the page table shown below.</a:t>
            </a:r>
          </a:p>
          <a:p>
            <a:pPr>
              <a:spcBef>
                <a:spcPct val="3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What happens when CPU generates address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5459</a:t>
            </a:r>
            <a:r>
              <a:rPr lang="en-US" altLang="tr-TR" sz="2800" baseline="-25000" dirty="0">
                <a:solidFill>
                  <a:schemeClr val="accent1"/>
                </a:solidFill>
                <a:latin typeface="Arial" panose="020B0604020202020204" pitchFamily="34" charset="0"/>
              </a:rPr>
              <a:t>10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= 1010101010011</a:t>
            </a:r>
            <a:r>
              <a:rPr lang="en-US" altLang="tr-TR" sz="2800" baseline="-25000" dirty="0">
                <a:solidFill>
                  <a:schemeClr val="accent1"/>
                </a:solidFill>
                <a:latin typeface="Arial" panose="020B0604020202020204" pitchFamily="34" charset="0"/>
              </a:rPr>
              <a:t>2</a:t>
            </a:r>
            <a:r>
              <a:rPr lang="en-US" altLang="tr-TR" sz="2800" dirty="0">
                <a:latin typeface="Arial" panose="020B0604020202020204" pitchFamily="34" charset="0"/>
              </a:rPr>
              <a:t>?</a:t>
            </a:r>
          </a:p>
        </p:txBody>
      </p:sp>
      <p:pic>
        <p:nvPicPr>
          <p:cNvPr id="753668" name="Picture 4" descr="6-16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9" y="3067050"/>
            <a:ext cx="7586662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36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Virtual Memory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47678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4744"/>
            <a:ext cx="8367464" cy="20756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The address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1010101010011</a:t>
            </a:r>
            <a:r>
              <a:rPr lang="en-US" altLang="tr-TR" sz="2800" baseline="-25000" dirty="0">
                <a:solidFill>
                  <a:schemeClr val="accent1"/>
                </a:solidFill>
                <a:latin typeface="Arial" panose="020B0604020202020204" pitchFamily="34" charset="0"/>
              </a:rPr>
              <a:t>2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tr-TR" sz="2800" dirty="0">
                <a:latin typeface="Arial" panose="020B0604020202020204" pitchFamily="34" charset="0"/>
              </a:rPr>
              <a:t>is converted to physical address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010101010011</a:t>
            </a:r>
            <a:r>
              <a:rPr lang="en-US" altLang="tr-TR" sz="2800" dirty="0">
                <a:latin typeface="Arial" panose="020B0604020202020204" pitchFamily="34" charset="0"/>
              </a:rPr>
              <a:t> </a:t>
            </a:r>
            <a:endParaRPr lang="tr-TR" altLang="tr-TR" sz="2800" dirty="0" smtClean="0">
              <a:latin typeface="Arial" panose="020B0604020202020204" pitchFamily="34" charset="0"/>
            </a:endParaRPr>
          </a:p>
          <a:p>
            <a:pPr lvl="1">
              <a:spcBef>
                <a:spcPct val="30000"/>
              </a:spcBef>
            </a:pPr>
            <a:r>
              <a:rPr lang="en-US" altLang="tr-TR" sz="2400" dirty="0" smtClean="0">
                <a:latin typeface="Arial" panose="020B0604020202020204" pitchFamily="34" charset="0"/>
              </a:rPr>
              <a:t>because </a:t>
            </a:r>
            <a:r>
              <a:rPr lang="en-US" altLang="tr-TR" sz="2400" dirty="0">
                <a:latin typeface="Arial" panose="020B0604020202020204" pitchFamily="34" charset="0"/>
              </a:rPr>
              <a:t>the page field 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101</a:t>
            </a:r>
            <a:r>
              <a:rPr lang="en-US" altLang="tr-TR" sz="2400" dirty="0">
                <a:latin typeface="Arial" panose="020B0604020202020204" pitchFamily="34" charset="0"/>
              </a:rPr>
              <a:t> is replaced by frame number 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01 </a:t>
            </a:r>
            <a:r>
              <a:rPr lang="en-US" altLang="tr-TR" sz="2400" dirty="0">
                <a:latin typeface="Arial" panose="020B0604020202020204" pitchFamily="34" charset="0"/>
              </a:rPr>
              <a:t>through a lookup in the page table.</a:t>
            </a:r>
          </a:p>
        </p:txBody>
      </p:sp>
      <p:pic>
        <p:nvPicPr>
          <p:cNvPr id="755716" name="Picture 4" descr="6-16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171825"/>
            <a:ext cx="71120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57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Virtual Memory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01366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71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5" name="Rectangle 5"/>
          <p:cNvSpPr>
            <a:spLocks noChangeArrowheads="1"/>
          </p:cNvSpPr>
          <p:nvPr/>
        </p:nvSpPr>
        <p:spPr bwMode="auto">
          <a:xfrm>
            <a:off x="1042988" y="2708275"/>
            <a:ext cx="7345362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kumimoji="1" lang="en-US" altLang="tr-TR"/>
              <a:t>If the valid bit is zero in the page table entry for the logical address, this means that the page is not in memory and must be fetched from disk.</a:t>
            </a:r>
          </a:p>
          <a:p>
            <a:pPr lvl="1"/>
            <a:r>
              <a:rPr kumimoji="1" lang="en-US" altLang="tr-TR">
                <a:solidFill>
                  <a:srgbClr val="FF3300"/>
                </a:solidFill>
              </a:rPr>
              <a:t>This is a page fault.</a:t>
            </a:r>
          </a:p>
          <a:p>
            <a:pPr lvl="1"/>
            <a:r>
              <a:rPr kumimoji="1" lang="en-US" altLang="tr-TR">
                <a:solidFill>
                  <a:srgbClr val="FF3300"/>
                </a:solidFill>
              </a:rPr>
              <a:t>If necessary, a page is evicted from memory and is replaced by the page retrieved from disk, and the valid bit is set to 1.</a:t>
            </a:r>
          </a:p>
        </p:txBody>
      </p:sp>
      <p:pic>
        <p:nvPicPr>
          <p:cNvPr id="757764" name="Picture 4" descr="6-16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514600"/>
            <a:ext cx="7586663" cy="336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52736"/>
            <a:ext cx="8367464" cy="1538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What happens when the CPU generates address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1000000000100</a:t>
            </a:r>
            <a:r>
              <a:rPr lang="en-US" altLang="tr-TR" sz="2800" baseline="-25000" dirty="0">
                <a:solidFill>
                  <a:schemeClr val="accent1"/>
                </a:solidFill>
                <a:latin typeface="Arial" panose="020B0604020202020204" pitchFamily="34" charset="0"/>
              </a:rPr>
              <a:t>2</a:t>
            </a:r>
            <a:r>
              <a:rPr lang="en-US" altLang="tr-TR" sz="2800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7577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Virtual Memory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8269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3000"/>
                                        <p:tgtEl>
                                          <p:spTgt spid="757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5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52735"/>
            <a:ext cx="8367464" cy="547188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r>
              <a:rPr lang="tr-TR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E</a:t>
            </a:r>
            <a:r>
              <a:rPr lang="en-US" altLang="tr-TR" sz="2800" dirty="0" err="1">
                <a:solidFill>
                  <a:schemeClr val="accent1"/>
                </a:solidFill>
                <a:latin typeface="Arial" panose="020B0604020202020204" pitchFamily="34" charset="0"/>
              </a:rPr>
              <a:t>ffective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 access time </a:t>
            </a:r>
            <a:r>
              <a:rPr lang="en-US" altLang="tr-TR" sz="2800" dirty="0">
                <a:latin typeface="Arial" panose="020B0604020202020204" pitchFamily="34" charset="0"/>
              </a:rPr>
              <a:t>(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EAT</a:t>
            </a:r>
            <a:r>
              <a:rPr lang="en-US" altLang="tr-TR" sz="2800" dirty="0">
                <a:latin typeface="Arial" panose="020B0604020202020204" pitchFamily="34" charset="0"/>
              </a:rPr>
              <a:t>) takes all levels of memory into consideration.</a:t>
            </a:r>
          </a:p>
          <a:p>
            <a:r>
              <a:rPr lang="en-US" altLang="tr-TR" sz="2800" dirty="0">
                <a:latin typeface="Arial" panose="020B0604020202020204" pitchFamily="34" charset="0"/>
              </a:rPr>
              <a:t>Thus, virtual memory is also a factor in the calculation, and we also have to consider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page table access time</a:t>
            </a:r>
            <a:r>
              <a:rPr lang="en-US" altLang="tr-TR" sz="2800" dirty="0">
                <a:latin typeface="Arial" panose="020B0604020202020204" pitchFamily="34" charset="0"/>
              </a:rPr>
              <a:t>.</a:t>
            </a:r>
          </a:p>
          <a:p>
            <a:r>
              <a:rPr lang="en-US" altLang="tr-TR" sz="2800" dirty="0">
                <a:latin typeface="Arial" panose="020B0604020202020204" pitchFamily="34" charset="0"/>
              </a:rPr>
              <a:t>Suppose a main memory access takes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200ns</a:t>
            </a:r>
            <a:r>
              <a:rPr lang="en-US" altLang="tr-TR" sz="2800" dirty="0">
                <a:latin typeface="Arial" panose="020B0604020202020204" pitchFamily="34" charset="0"/>
              </a:rPr>
              <a:t>, the page fault rate is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1%</a:t>
            </a:r>
            <a:r>
              <a:rPr lang="en-US" altLang="tr-TR" sz="2800" dirty="0">
                <a:latin typeface="Arial" panose="020B0604020202020204" pitchFamily="34" charset="0"/>
              </a:rPr>
              <a:t>, and it takes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10ms</a:t>
            </a:r>
            <a:r>
              <a:rPr lang="en-US" altLang="tr-TR" sz="2800" dirty="0">
                <a:latin typeface="Arial" panose="020B0604020202020204" pitchFamily="34" charset="0"/>
              </a:rPr>
              <a:t> to load a page from disk.  </a:t>
            </a:r>
            <a:endParaRPr lang="tr-TR" altLang="tr-TR" sz="2800" dirty="0" smtClean="0">
              <a:latin typeface="Arial" panose="020B0604020202020204" pitchFamily="34" charset="0"/>
            </a:endParaRPr>
          </a:p>
          <a:p>
            <a:r>
              <a:rPr lang="en-US" altLang="tr-TR" sz="2800" dirty="0" smtClean="0">
                <a:latin typeface="Arial" panose="020B0604020202020204" pitchFamily="34" charset="0"/>
              </a:rPr>
              <a:t>We </a:t>
            </a:r>
            <a:r>
              <a:rPr lang="en-US" altLang="tr-TR" sz="2800" dirty="0">
                <a:latin typeface="Arial" panose="020B0604020202020204" pitchFamily="34" charset="0"/>
              </a:rPr>
              <a:t>have:</a:t>
            </a:r>
          </a:p>
          <a:p>
            <a:pPr lvl="1">
              <a:spcBef>
                <a:spcPct val="40000"/>
              </a:spcBef>
              <a:buClr>
                <a:schemeClr val="tx1"/>
              </a:buClr>
              <a:buFontTx/>
              <a:buNone/>
            </a:pPr>
            <a:r>
              <a:rPr lang="en-US" altLang="tr-TR" sz="2400" dirty="0" smtClean="0">
                <a:latin typeface="Arial" panose="020B0604020202020204" pitchFamily="34" charset="0"/>
              </a:rPr>
              <a:t>EAT </a:t>
            </a:r>
            <a:r>
              <a:rPr lang="en-US" altLang="tr-TR" sz="2400" dirty="0">
                <a:latin typeface="Arial" panose="020B0604020202020204" pitchFamily="34" charset="0"/>
              </a:rPr>
              <a:t>= 0.99(200ns + </a:t>
            </a:r>
            <a:r>
              <a:rPr lang="en-US" altLang="tr-TR" sz="2400" dirty="0" smtClean="0">
                <a:latin typeface="Arial" panose="020B0604020202020204" pitchFamily="34" charset="0"/>
              </a:rPr>
              <a:t>200ns)</a:t>
            </a:r>
            <a:r>
              <a:rPr lang="tr-TR" altLang="tr-TR" sz="2400" dirty="0" smtClean="0">
                <a:latin typeface="Arial" panose="020B0604020202020204" pitchFamily="34" charset="0"/>
              </a:rPr>
              <a:t> + </a:t>
            </a:r>
            <a:r>
              <a:rPr lang="en-US" altLang="tr-TR" sz="2400" dirty="0" smtClean="0">
                <a:latin typeface="Arial" panose="020B0604020202020204" pitchFamily="34" charset="0"/>
              </a:rPr>
              <a:t>0.01(10ms</a:t>
            </a:r>
            <a:r>
              <a:rPr lang="en-US" altLang="tr-TR" sz="2400" dirty="0">
                <a:latin typeface="Arial" panose="020B0604020202020204" pitchFamily="34" charset="0"/>
              </a:rPr>
              <a:t>) = </a:t>
            </a:r>
            <a:r>
              <a:rPr lang="en-US" altLang="tr-TR" sz="2400" dirty="0" smtClean="0">
                <a:latin typeface="Arial" panose="020B0604020202020204" pitchFamily="34" charset="0"/>
              </a:rPr>
              <a:t>100396</a:t>
            </a:r>
            <a:r>
              <a:rPr lang="tr-TR" altLang="tr-TR" sz="2400" dirty="0" smtClean="0">
                <a:latin typeface="Arial" panose="020B0604020202020204" pitchFamily="34" charset="0"/>
              </a:rPr>
              <a:t> </a:t>
            </a:r>
            <a:r>
              <a:rPr lang="en-US" altLang="tr-TR" sz="2400" dirty="0" smtClean="0">
                <a:latin typeface="Arial" panose="020B0604020202020204" pitchFamily="34" charset="0"/>
              </a:rPr>
              <a:t>ns</a:t>
            </a:r>
            <a:r>
              <a:rPr lang="en-US" altLang="tr-TR" sz="24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7598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Virtual Memory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5712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4743"/>
            <a:ext cx="8458200" cy="53998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Even if we had no page faults, the EAT would be 400ns because memory is always read twice: </a:t>
            </a:r>
            <a:endParaRPr lang="tr-TR" altLang="tr-TR" sz="2800" dirty="0" smtClean="0">
              <a:latin typeface="Arial" panose="020B0604020202020204" pitchFamily="34" charset="0"/>
            </a:endParaRPr>
          </a:p>
          <a:p>
            <a:pPr lvl="1">
              <a:spcBef>
                <a:spcPct val="30000"/>
              </a:spcBef>
            </a:pPr>
            <a:r>
              <a:rPr lang="en-US" altLang="tr-TR" sz="2400" dirty="0" smtClean="0">
                <a:latin typeface="Arial" panose="020B0604020202020204" pitchFamily="34" charset="0"/>
              </a:rPr>
              <a:t>First </a:t>
            </a:r>
            <a:r>
              <a:rPr lang="en-US" altLang="tr-TR" sz="2400" dirty="0">
                <a:latin typeface="Arial" panose="020B0604020202020204" pitchFamily="34" charset="0"/>
              </a:rPr>
              <a:t>to access the page table, and second to load the page from memory.</a:t>
            </a:r>
          </a:p>
          <a:p>
            <a:pPr>
              <a:spcBef>
                <a:spcPct val="3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Because page tables are read constantly, it makes sense to keep them in a special cache called a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translation look-aside buff</a:t>
            </a:r>
            <a:r>
              <a:rPr lang="en-US" altLang="tr-TR" sz="2800" i="1" dirty="0">
                <a:solidFill>
                  <a:schemeClr val="accent1"/>
                </a:solidFill>
                <a:latin typeface="Arial" panose="020B0604020202020204" pitchFamily="34" charset="0"/>
              </a:rPr>
              <a:t>er</a:t>
            </a:r>
            <a:r>
              <a:rPr lang="en-US" altLang="tr-TR" sz="2800" dirty="0">
                <a:latin typeface="Arial" panose="020B0604020202020204" pitchFamily="34" charset="0"/>
              </a:rPr>
              <a:t> (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TLB</a:t>
            </a:r>
            <a:r>
              <a:rPr lang="en-US" altLang="tr-TR" sz="2800" dirty="0">
                <a:latin typeface="Arial" panose="020B0604020202020204" pitchFamily="34" charset="0"/>
              </a:rPr>
              <a:t>).</a:t>
            </a:r>
          </a:p>
          <a:p>
            <a:pPr>
              <a:spcBef>
                <a:spcPct val="3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TLBs are a special associative cache that stores the mapping of virtual pages to physical pages</a:t>
            </a:r>
            <a:r>
              <a:rPr lang="en-US" altLang="tr-TR" sz="2800" dirty="0" smtClean="0">
                <a:latin typeface="Arial" panose="020B0604020202020204" pitchFamily="34" charset="0"/>
              </a:rPr>
              <a:t>.</a:t>
            </a:r>
            <a:endParaRPr lang="tr-TR" altLang="tr-TR" sz="2800" dirty="0" smtClean="0">
              <a:latin typeface="Arial" panose="020B0604020202020204" pitchFamily="34" charset="0"/>
            </a:endParaRPr>
          </a:p>
          <a:p>
            <a:pPr>
              <a:spcBef>
                <a:spcPct val="30000"/>
              </a:spcBef>
            </a:pPr>
            <a:endParaRPr lang="tr-TR" altLang="tr-TR" sz="2800" dirty="0"/>
          </a:p>
          <a:p>
            <a:pPr lvl="1">
              <a:spcBef>
                <a:spcPct val="30000"/>
              </a:spcBef>
            </a:pPr>
            <a:r>
              <a:rPr lang="en-US" altLang="tr-TR" sz="2400" dirty="0"/>
              <a:t>The next slide shows how all the pieces fit together. </a:t>
            </a:r>
          </a:p>
        </p:txBody>
      </p:sp>
      <p:sp>
        <p:nvSpPr>
          <p:cNvPr id="7618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Virtual Memory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3070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tr-TR" altLang="tr-TR" sz="6000" dirty="0" smtClean="0">
                <a:solidFill>
                  <a:srgbClr val="FF0000"/>
                </a:solidFill>
              </a:rPr>
              <a:t>Virtual </a:t>
            </a:r>
            <a:r>
              <a:rPr lang="tr-TR" altLang="tr-TR" sz="6000" dirty="0">
                <a:solidFill>
                  <a:srgbClr val="FF0000"/>
                </a:solidFill>
              </a:rPr>
              <a:t>Memory</a:t>
            </a:r>
            <a:endParaRPr lang="tr-TR" altLang="tr-TR" sz="6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Using </a:t>
            </a:r>
            <a:r>
              <a:rPr lang="tr-TR" dirty="0" err="1"/>
              <a:t>the</a:t>
            </a:r>
            <a:r>
              <a:rPr lang="tr-TR" dirty="0"/>
              <a:t>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20</a:t>
            </a:fld>
            <a:endParaRPr lang="en-US" altLang="tr-T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081040"/>
            <a:ext cx="4824536" cy="542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4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3907" name="Picture 3" descr="6-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9975"/>
            <a:ext cx="8143875" cy="526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3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Virtual Memory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0183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4745"/>
            <a:ext cx="8458200" cy="53998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tr-TR" sz="2400" dirty="0">
                <a:latin typeface="Arial" panose="020B0604020202020204" pitchFamily="34" charset="0"/>
              </a:rPr>
              <a:t>Another approach to virtual memory is the use of </a:t>
            </a:r>
            <a:r>
              <a:rPr lang="en-US" altLang="tr-TR" sz="2400" dirty="0">
                <a:solidFill>
                  <a:schemeClr val="accent1"/>
                </a:solidFill>
                <a:latin typeface="Arial" panose="020B0604020202020204" pitchFamily="34" charset="0"/>
              </a:rPr>
              <a:t>segmentation</a:t>
            </a:r>
            <a:r>
              <a:rPr lang="en-US" altLang="tr-TR" sz="24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10000"/>
              </a:spcBef>
            </a:pPr>
            <a:r>
              <a:rPr lang="en-US" altLang="tr-TR" sz="2400" dirty="0">
                <a:latin typeface="Arial" panose="020B0604020202020204" pitchFamily="34" charset="0"/>
              </a:rPr>
              <a:t>Instead of dividing memory into equal-sized pages, virtual address space is divided into variable-length segments, </a:t>
            </a:r>
            <a:endParaRPr lang="tr-TR" altLang="tr-TR" sz="2400" dirty="0" smtClean="0">
              <a:latin typeface="Arial" panose="020B0604020202020204" pitchFamily="34" charset="0"/>
            </a:endParaRPr>
          </a:p>
          <a:p>
            <a:pPr lvl="1">
              <a:spcBef>
                <a:spcPct val="10000"/>
              </a:spcBef>
            </a:pPr>
            <a:r>
              <a:rPr lang="en-US" altLang="tr-TR" sz="2000" dirty="0" smtClean="0">
                <a:latin typeface="Arial" panose="020B0604020202020204" pitchFamily="34" charset="0"/>
              </a:rPr>
              <a:t>often </a:t>
            </a:r>
            <a:r>
              <a:rPr lang="en-US" altLang="tr-TR" sz="2000" dirty="0">
                <a:latin typeface="Arial" panose="020B0604020202020204" pitchFamily="34" charset="0"/>
              </a:rPr>
              <a:t>under the control of the programmer.</a:t>
            </a:r>
          </a:p>
          <a:p>
            <a:pPr>
              <a:spcBef>
                <a:spcPct val="10000"/>
              </a:spcBef>
            </a:pPr>
            <a:r>
              <a:rPr lang="en-US" altLang="tr-TR" sz="2400" dirty="0">
                <a:latin typeface="Arial" panose="020B0604020202020204" pitchFamily="34" charset="0"/>
              </a:rPr>
              <a:t>A segment is located through its entry in a segment table, </a:t>
            </a:r>
            <a:endParaRPr lang="tr-TR" altLang="tr-TR" sz="2400" dirty="0" smtClean="0">
              <a:latin typeface="Arial" panose="020B0604020202020204" pitchFamily="34" charset="0"/>
            </a:endParaRPr>
          </a:p>
          <a:p>
            <a:pPr lvl="1">
              <a:spcBef>
                <a:spcPct val="10000"/>
              </a:spcBef>
            </a:pPr>
            <a:r>
              <a:rPr lang="en-US" altLang="tr-TR" sz="2000" dirty="0" smtClean="0">
                <a:latin typeface="Arial" panose="020B0604020202020204" pitchFamily="34" charset="0"/>
              </a:rPr>
              <a:t>which </a:t>
            </a:r>
            <a:r>
              <a:rPr lang="en-US" altLang="tr-TR" sz="2000" dirty="0">
                <a:latin typeface="Arial" panose="020B0604020202020204" pitchFamily="34" charset="0"/>
              </a:rPr>
              <a:t>contains the segment’s memory location and a bounds limit that indicates its size.  </a:t>
            </a:r>
          </a:p>
          <a:p>
            <a:pPr>
              <a:spcBef>
                <a:spcPct val="10000"/>
              </a:spcBef>
            </a:pPr>
            <a:r>
              <a:rPr lang="en-US" altLang="tr-TR" sz="2400" dirty="0">
                <a:latin typeface="Arial" panose="020B0604020202020204" pitchFamily="34" charset="0"/>
              </a:rPr>
              <a:t>After a page fault, the operating system searches for a location in memory large enough to hold the segment that is retrieved from disk.</a:t>
            </a:r>
          </a:p>
        </p:txBody>
      </p:sp>
      <p:sp>
        <p:nvSpPr>
          <p:cNvPr id="765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Virtual Memory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5116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4745"/>
            <a:ext cx="8367464" cy="53998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Both paging and segmentation can cause fragmentation.</a:t>
            </a:r>
          </a:p>
          <a:p>
            <a:pPr>
              <a:spcBef>
                <a:spcPct val="3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Paging is subject to </a:t>
            </a:r>
            <a:r>
              <a:rPr lang="en-US" altLang="tr-TR" sz="2800" i="1" dirty="0">
                <a:latin typeface="Arial" panose="020B0604020202020204" pitchFamily="34" charset="0"/>
              </a:rPr>
              <a:t>internal</a:t>
            </a:r>
            <a:r>
              <a:rPr lang="en-US" altLang="tr-TR" sz="2800" dirty="0">
                <a:latin typeface="Arial" panose="020B0604020202020204" pitchFamily="34" charset="0"/>
              </a:rPr>
              <a:t> fragmentation because a process may not need the entire range of addresses contained within the page.  </a:t>
            </a:r>
            <a:endParaRPr lang="tr-TR" altLang="tr-TR" sz="2800" dirty="0" smtClean="0">
              <a:latin typeface="Arial" panose="020B0604020202020204" pitchFamily="34" charset="0"/>
            </a:endParaRPr>
          </a:p>
          <a:p>
            <a:pPr lvl="1">
              <a:spcBef>
                <a:spcPct val="30000"/>
              </a:spcBef>
            </a:pPr>
            <a:r>
              <a:rPr lang="en-US" altLang="tr-TR" sz="2400" dirty="0" smtClean="0">
                <a:latin typeface="Arial" panose="020B0604020202020204" pitchFamily="34" charset="0"/>
              </a:rPr>
              <a:t>Thus</a:t>
            </a:r>
            <a:r>
              <a:rPr lang="en-US" altLang="tr-TR" sz="2400" dirty="0">
                <a:latin typeface="Arial" panose="020B0604020202020204" pitchFamily="34" charset="0"/>
              </a:rPr>
              <a:t>, there may be many pages containing unused fragments of memory. </a:t>
            </a:r>
          </a:p>
          <a:p>
            <a:pPr>
              <a:spcBef>
                <a:spcPct val="3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Segmentation is subject to </a:t>
            </a:r>
            <a:r>
              <a:rPr lang="en-US" altLang="tr-TR" sz="2800" i="1" dirty="0">
                <a:latin typeface="Arial" panose="020B0604020202020204" pitchFamily="34" charset="0"/>
              </a:rPr>
              <a:t>external</a:t>
            </a:r>
            <a:r>
              <a:rPr lang="en-US" altLang="tr-TR" sz="2800" dirty="0">
                <a:latin typeface="Arial" panose="020B0604020202020204" pitchFamily="34" charset="0"/>
              </a:rPr>
              <a:t> fragmentation, </a:t>
            </a:r>
            <a:endParaRPr lang="tr-TR" altLang="tr-TR" sz="2800" dirty="0" smtClean="0">
              <a:latin typeface="Arial" panose="020B0604020202020204" pitchFamily="34" charset="0"/>
            </a:endParaRPr>
          </a:p>
          <a:p>
            <a:pPr lvl="1">
              <a:spcBef>
                <a:spcPct val="30000"/>
              </a:spcBef>
            </a:pPr>
            <a:r>
              <a:rPr lang="en-US" altLang="tr-TR" sz="2400" dirty="0" smtClean="0">
                <a:latin typeface="Arial" panose="020B0604020202020204" pitchFamily="34" charset="0"/>
              </a:rPr>
              <a:t>which </a:t>
            </a:r>
            <a:r>
              <a:rPr lang="en-US" altLang="tr-TR" sz="2400" dirty="0">
                <a:latin typeface="Arial" panose="020B0604020202020204" pitchFamily="34" charset="0"/>
              </a:rPr>
              <a:t>occurs when contiguous chunks of memory become broken up as segments are allocated and deallocated over time.</a:t>
            </a:r>
          </a:p>
        </p:txBody>
      </p:sp>
      <p:sp>
        <p:nvSpPr>
          <p:cNvPr id="768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Virtual Memory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7596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3"/>
            <a:ext cx="8280920" cy="53998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tr-TR" sz="2400" dirty="0">
                <a:latin typeface="Arial" panose="020B0604020202020204" pitchFamily="34" charset="0"/>
              </a:rPr>
              <a:t>Large page tables are cumbersome and slow, but with its uniform memory mapping, page operations are fast.  </a:t>
            </a:r>
            <a:endParaRPr lang="tr-TR" altLang="tr-TR" sz="2400" dirty="0" smtClean="0">
              <a:latin typeface="Arial" panose="020B0604020202020204" pitchFamily="34" charset="0"/>
            </a:endParaRPr>
          </a:p>
          <a:p>
            <a:pPr>
              <a:spcBef>
                <a:spcPct val="30000"/>
              </a:spcBef>
            </a:pPr>
            <a:r>
              <a:rPr lang="en-US" altLang="tr-TR" sz="2400" dirty="0" smtClean="0">
                <a:latin typeface="Arial" panose="020B0604020202020204" pitchFamily="34" charset="0"/>
              </a:rPr>
              <a:t>Segmentation </a:t>
            </a:r>
            <a:r>
              <a:rPr lang="en-US" altLang="tr-TR" sz="2400" dirty="0">
                <a:latin typeface="Arial" panose="020B0604020202020204" pitchFamily="34" charset="0"/>
              </a:rPr>
              <a:t>allows fast access to the segment table, but segment loading is labor-intensive.</a:t>
            </a:r>
          </a:p>
          <a:p>
            <a:pPr>
              <a:spcBef>
                <a:spcPct val="30000"/>
              </a:spcBef>
            </a:pPr>
            <a:r>
              <a:rPr lang="en-US" altLang="tr-TR" sz="2400" dirty="0">
                <a:latin typeface="Arial" panose="020B0604020202020204" pitchFamily="34" charset="0"/>
              </a:rPr>
              <a:t>Paging and segmentation can be combined to take advantage of the best features of both by assigning fixed-size pages within variable-sized segments.</a:t>
            </a:r>
          </a:p>
          <a:p>
            <a:pPr>
              <a:spcBef>
                <a:spcPct val="30000"/>
              </a:spcBef>
            </a:pPr>
            <a:r>
              <a:rPr lang="en-US" altLang="tr-TR" sz="2400" dirty="0">
                <a:latin typeface="Arial" panose="020B0604020202020204" pitchFamily="34" charset="0"/>
              </a:rPr>
              <a:t>Each segment has a page table. </a:t>
            </a:r>
            <a:endParaRPr lang="tr-TR" altLang="tr-TR" sz="2400" dirty="0" smtClean="0">
              <a:latin typeface="Arial" panose="020B0604020202020204" pitchFamily="34" charset="0"/>
            </a:endParaRPr>
          </a:p>
          <a:p>
            <a:pPr lvl="1">
              <a:spcBef>
                <a:spcPct val="30000"/>
              </a:spcBef>
            </a:pPr>
            <a:r>
              <a:rPr lang="en-US" altLang="tr-TR" sz="2000" dirty="0" smtClean="0">
                <a:latin typeface="Arial" panose="020B0604020202020204" pitchFamily="34" charset="0"/>
              </a:rPr>
              <a:t>This </a:t>
            </a:r>
            <a:r>
              <a:rPr lang="en-US" altLang="tr-TR" sz="2000" dirty="0">
                <a:latin typeface="Arial" panose="020B0604020202020204" pitchFamily="34" charset="0"/>
              </a:rPr>
              <a:t>means that a memory address will have three fields, </a:t>
            </a:r>
            <a:endParaRPr lang="tr-TR" altLang="tr-TR" sz="2000" dirty="0" smtClean="0">
              <a:latin typeface="Arial" panose="020B0604020202020204" pitchFamily="34" charset="0"/>
            </a:endParaRPr>
          </a:p>
          <a:p>
            <a:pPr lvl="2">
              <a:spcBef>
                <a:spcPct val="30000"/>
              </a:spcBef>
            </a:pPr>
            <a:r>
              <a:rPr lang="en-US" altLang="tr-TR" sz="1600" dirty="0" smtClean="0">
                <a:latin typeface="Arial" panose="020B0604020202020204" pitchFamily="34" charset="0"/>
              </a:rPr>
              <a:t>one </a:t>
            </a:r>
            <a:r>
              <a:rPr lang="en-US" altLang="tr-TR" sz="1600" dirty="0">
                <a:latin typeface="Arial" panose="020B0604020202020204" pitchFamily="34" charset="0"/>
              </a:rPr>
              <a:t>for the segment, </a:t>
            </a:r>
            <a:endParaRPr lang="tr-TR" altLang="tr-TR" sz="1600" dirty="0" smtClean="0">
              <a:latin typeface="Arial" panose="020B0604020202020204" pitchFamily="34" charset="0"/>
            </a:endParaRPr>
          </a:p>
          <a:p>
            <a:pPr lvl="2">
              <a:spcBef>
                <a:spcPct val="30000"/>
              </a:spcBef>
            </a:pPr>
            <a:r>
              <a:rPr lang="en-US" altLang="tr-TR" sz="1600" dirty="0" smtClean="0">
                <a:latin typeface="Arial" panose="020B0604020202020204" pitchFamily="34" charset="0"/>
              </a:rPr>
              <a:t>another </a:t>
            </a:r>
            <a:r>
              <a:rPr lang="en-US" altLang="tr-TR" sz="1600" dirty="0">
                <a:latin typeface="Arial" panose="020B0604020202020204" pitchFamily="34" charset="0"/>
              </a:rPr>
              <a:t>for the page, </a:t>
            </a:r>
            <a:endParaRPr lang="tr-TR" altLang="tr-TR" sz="1600" dirty="0" smtClean="0">
              <a:latin typeface="Arial" panose="020B0604020202020204" pitchFamily="34" charset="0"/>
            </a:endParaRPr>
          </a:p>
          <a:p>
            <a:pPr lvl="2">
              <a:spcBef>
                <a:spcPct val="30000"/>
              </a:spcBef>
            </a:pPr>
            <a:r>
              <a:rPr lang="en-US" altLang="tr-TR" sz="1600" dirty="0" smtClean="0">
                <a:latin typeface="Arial" panose="020B0604020202020204" pitchFamily="34" charset="0"/>
              </a:rPr>
              <a:t>a </a:t>
            </a:r>
            <a:r>
              <a:rPr lang="en-US" altLang="tr-TR" sz="1600" dirty="0">
                <a:latin typeface="Arial" panose="020B0604020202020204" pitchFamily="34" charset="0"/>
              </a:rPr>
              <a:t>third for the offset.</a:t>
            </a:r>
          </a:p>
        </p:txBody>
      </p:sp>
      <p:sp>
        <p:nvSpPr>
          <p:cNvPr id="77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Virtual Memory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3730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Cache vs. Virtual Memory</a:t>
            </a:r>
          </a:p>
        </p:txBody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Cache </a:t>
            </a:r>
            <a:r>
              <a:rPr lang="en-US" altLang="tr-TR" dirty="0">
                <a:solidFill>
                  <a:schemeClr val="accent1"/>
                </a:solidFill>
              </a:rPr>
              <a:t>speeds up </a:t>
            </a:r>
            <a:r>
              <a:rPr lang="en-US" altLang="tr-TR" dirty="0"/>
              <a:t>memory access</a:t>
            </a:r>
          </a:p>
          <a:p>
            <a:r>
              <a:rPr lang="en-US" altLang="tr-TR" dirty="0"/>
              <a:t>Virtual memory increases amount of </a:t>
            </a:r>
            <a:r>
              <a:rPr lang="en-US" altLang="tr-TR" dirty="0">
                <a:solidFill>
                  <a:schemeClr val="accent1"/>
                </a:solidFill>
              </a:rPr>
              <a:t>perceived storage </a:t>
            </a:r>
          </a:p>
          <a:p>
            <a:pPr lvl="1"/>
            <a:r>
              <a:rPr lang="en-US" altLang="tr-TR" dirty="0"/>
              <a:t>independence from the configuration and capacity of the memory system</a:t>
            </a:r>
          </a:p>
          <a:p>
            <a:pPr lvl="1"/>
            <a:r>
              <a:rPr lang="en-US" altLang="tr-TR" dirty="0"/>
              <a:t>low cost per bit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79195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3"/>
            <a:ext cx="8352928" cy="53998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tr-TR" sz="2400" dirty="0"/>
              <a:t>The Pentium architecture supports both paging and segmentation, and they can be used in various combinations including unpaged unsegmented, segmented unpaged, and unsegmented paged.</a:t>
            </a:r>
          </a:p>
          <a:p>
            <a:pPr>
              <a:spcBef>
                <a:spcPct val="30000"/>
              </a:spcBef>
            </a:pPr>
            <a:r>
              <a:rPr lang="en-US" altLang="tr-TR" sz="2400" dirty="0"/>
              <a:t>The processor supports two levels of cache (L1 and L2), both having a block size of 32 bytes.</a:t>
            </a:r>
          </a:p>
          <a:p>
            <a:pPr>
              <a:spcBef>
                <a:spcPct val="30000"/>
              </a:spcBef>
            </a:pPr>
            <a:r>
              <a:rPr lang="en-US" altLang="tr-TR" sz="2400" dirty="0"/>
              <a:t>The L1 cache is next to the processor, and the L2 cache sits between the processor and memory.</a:t>
            </a:r>
          </a:p>
          <a:p>
            <a:pPr>
              <a:spcBef>
                <a:spcPct val="30000"/>
              </a:spcBef>
            </a:pPr>
            <a:r>
              <a:rPr lang="en-US" altLang="tr-TR" sz="2400" dirty="0"/>
              <a:t>The L1 cache is in two parts: and instruction cache (I-cache) and a data cache (D-cache</a:t>
            </a:r>
            <a:r>
              <a:rPr lang="en-US" altLang="tr-TR" sz="2400" dirty="0" smtClean="0"/>
              <a:t>).</a:t>
            </a:r>
            <a:endParaRPr lang="tr-TR" altLang="tr-TR" sz="2400" dirty="0" smtClean="0"/>
          </a:p>
          <a:p>
            <a:pPr>
              <a:spcBef>
                <a:spcPct val="30000"/>
              </a:spcBef>
            </a:pPr>
            <a:endParaRPr lang="tr-TR" altLang="tr-TR" sz="2400" dirty="0"/>
          </a:p>
          <a:p>
            <a:pPr lvl="1">
              <a:spcBef>
                <a:spcPct val="30000"/>
              </a:spcBef>
            </a:pPr>
            <a:r>
              <a:rPr lang="en-US" altLang="tr-TR" sz="2000" dirty="0"/>
              <a:t>The next slide shows this organization schematically.</a:t>
            </a:r>
            <a:endParaRPr lang="en-US" altLang="tr-TR" sz="2000" dirty="0"/>
          </a:p>
        </p:txBody>
      </p:sp>
      <p:sp>
        <p:nvSpPr>
          <p:cNvPr id="772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Real-World Example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8615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20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4147" name="Picture 3" descr="6-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1619250"/>
            <a:ext cx="8683625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Real-World Example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03109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534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4743"/>
            <a:ext cx="8367464" cy="53998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Cache memory enhances performance by providing faster memory access speed.</a:t>
            </a:r>
          </a:p>
          <a:p>
            <a:pPr>
              <a:spcBef>
                <a:spcPct val="10000"/>
              </a:spcBef>
            </a:pP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Virtual memory </a:t>
            </a:r>
            <a:r>
              <a:rPr lang="en-US" altLang="tr-TR" sz="2800" dirty="0">
                <a:latin typeface="Arial" panose="020B0604020202020204" pitchFamily="34" charset="0"/>
              </a:rPr>
              <a:t>enhances performance by providing greater memory capacity, without the expense of adding main memory.</a:t>
            </a:r>
          </a:p>
          <a:p>
            <a:pPr lvl="1">
              <a:spcBef>
                <a:spcPct val="10000"/>
              </a:spcBef>
            </a:pPr>
            <a:r>
              <a:rPr lang="en-US" altLang="tr-TR" sz="2400" dirty="0">
                <a:latin typeface="Arial" panose="020B0604020202020204" pitchFamily="34" charset="0"/>
              </a:rPr>
              <a:t>Instead, a portion of a disk drive serves as an extension of main memory.</a:t>
            </a:r>
          </a:p>
          <a:p>
            <a:pPr>
              <a:spcBef>
                <a:spcPct val="1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If a system uses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paging</a:t>
            </a:r>
            <a:r>
              <a:rPr lang="en-US" altLang="tr-TR" sz="2800" dirty="0">
                <a:latin typeface="Arial" panose="020B0604020202020204" pitchFamily="34" charset="0"/>
              </a:rPr>
              <a:t>, virtual memory partitions main memory into individually managed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page frames</a:t>
            </a:r>
            <a:r>
              <a:rPr lang="en-US" altLang="tr-TR" sz="2800" dirty="0">
                <a:latin typeface="Arial" panose="020B0604020202020204" pitchFamily="34" charset="0"/>
              </a:rPr>
              <a:t>, that are written</a:t>
            </a:r>
            <a:r>
              <a:rPr lang="en-US" altLang="tr-TR" sz="2800" i="1" dirty="0">
                <a:latin typeface="Arial" panose="020B0604020202020204" pitchFamily="34" charset="0"/>
              </a:rPr>
              <a:t> (</a:t>
            </a:r>
            <a:r>
              <a:rPr lang="en-US" altLang="tr-TR" sz="2800" dirty="0">
                <a:latin typeface="Arial" panose="020B0604020202020204" pitchFamily="34" charset="0"/>
              </a:rPr>
              <a:t>or paged</a:t>
            </a:r>
            <a:r>
              <a:rPr lang="en-US" altLang="tr-TR" sz="2800" i="1" dirty="0">
                <a:latin typeface="Arial" panose="020B0604020202020204" pitchFamily="34" charset="0"/>
              </a:rPr>
              <a:t>) </a:t>
            </a:r>
            <a:r>
              <a:rPr lang="en-US" altLang="tr-TR" sz="2800" dirty="0">
                <a:latin typeface="Arial" panose="020B0604020202020204" pitchFamily="34" charset="0"/>
              </a:rPr>
              <a:t>to disk when they are not immediately needed.</a:t>
            </a:r>
          </a:p>
        </p:txBody>
      </p:sp>
      <p:sp>
        <p:nvSpPr>
          <p:cNvPr id="73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Virtual Memory</a:t>
            </a:r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3553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52737"/>
            <a:ext cx="8367464" cy="5471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A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physical address </a:t>
            </a:r>
            <a:r>
              <a:rPr lang="en-US" altLang="tr-TR" sz="2800" dirty="0">
                <a:latin typeface="Arial" panose="020B0604020202020204" pitchFamily="34" charset="0"/>
              </a:rPr>
              <a:t>is the actual memory address of physical memory.</a:t>
            </a:r>
          </a:p>
          <a:p>
            <a:pPr>
              <a:spcBef>
                <a:spcPct val="4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Programs create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virtual addresses </a:t>
            </a:r>
            <a:r>
              <a:rPr lang="en-US" altLang="tr-TR" sz="2800" dirty="0">
                <a:latin typeface="Arial" panose="020B0604020202020204" pitchFamily="34" charset="0"/>
              </a:rPr>
              <a:t>that are </a:t>
            </a: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mapped</a:t>
            </a:r>
            <a:r>
              <a:rPr lang="en-US" altLang="tr-TR" sz="2800" dirty="0">
                <a:latin typeface="Arial" panose="020B0604020202020204" pitchFamily="34" charset="0"/>
              </a:rPr>
              <a:t> to physical addresses by the memory manager.</a:t>
            </a:r>
          </a:p>
          <a:p>
            <a:pPr>
              <a:spcBef>
                <a:spcPct val="40000"/>
              </a:spcBef>
            </a:pP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Page faults </a:t>
            </a:r>
            <a:r>
              <a:rPr lang="en-US" altLang="tr-TR" sz="2800" dirty="0">
                <a:latin typeface="Arial" panose="020B0604020202020204" pitchFamily="34" charset="0"/>
              </a:rPr>
              <a:t>occur when a logical address requires that a page be brought in from disk.</a:t>
            </a:r>
          </a:p>
          <a:p>
            <a:pPr>
              <a:spcBef>
                <a:spcPct val="40000"/>
              </a:spcBef>
            </a:pPr>
            <a:r>
              <a:rPr lang="en-US" altLang="tr-TR" sz="2800" dirty="0">
                <a:solidFill>
                  <a:schemeClr val="accent1"/>
                </a:solidFill>
                <a:latin typeface="Arial" panose="020B0604020202020204" pitchFamily="34" charset="0"/>
              </a:rPr>
              <a:t>Memory fragmentation </a:t>
            </a:r>
            <a:r>
              <a:rPr lang="en-US" altLang="tr-TR" sz="2800" dirty="0">
                <a:latin typeface="Arial" panose="020B0604020202020204" pitchFamily="34" charset="0"/>
              </a:rPr>
              <a:t>occurs when the paging process results in the creation of small, unusable clusters of memory addresses.</a:t>
            </a:r>
          </a:p>
        </p:txBody>
      </p:sp>
      <p:sp>
        <p:nvSpPr>
          <p:cNvPr id="74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>
                <a:latin typeface="Arial" panose="020B0604020202020204" pitchFamily="34" charset="0"/>
                <a:cs typeface="Arial" panose="020B0604020202020204" pitchFamily="34" charset="0"/>
              </a:rPr>
              <a:t>Virtual Memory</a:t>
            </a:r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13713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3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>S</a:t>
            </a:r>
            <a:r>
              <a:rPr lang="en-US" sz="3200" dirty="0" err="1" smtClean="0"/>
              <a:t>ome</a:t>
            </a:r>
            <a:r>
              <a:rPr lang="en-US" sz="3200" dirty="0" smtClean="0"/>
              <a:t> frequently</a:t>
            </a:r>
            <a:r>
              <a:rPr lang="tr-TR" sz="3200" dirty="0" smtClean="0"/>
              <a:t> </a:t>
            </a:r>
            <a:r>
              <a:rPr lang="en-US" sz="3200" dirty="0" smtClean="0"/>
              <a:t>used </a:t>
            </a:r>
            <a:r>
              <a:rPr lang="en-US" sz="3200" dirty="0"/>
              <a:t>terms for virtual memory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Virtual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logical or program address that the process uses.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Whenever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CPU generates an address, it is always in terms of virtual address space.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address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real address in physical memory.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mechanism by which virtual addresses are translated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ones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similar to cache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5813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frequently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terms for virtual memory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Page frames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equal-size chunks or blocks into which main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physical memory) is divided.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Pages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chunks or blocks into which virtual memory (the logical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is divided, each equal in size to a page frame.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Virtual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pages 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stored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disk until needed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Paging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 of copying a virtual page from disk to a page frame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memory.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Fragmentation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Memory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becomes unusable.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Page fault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event that occurs when a requested page is not in main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must be copied into memory from disk.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5437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4743"/>
            <a:ext cx="8367464" cy="53998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4F5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Main memory and virtual memory are divided into equal sized pages.</a:t>
            </a:r>
          </a:p>
          <a:p>
            <a:pPr>
              <a:spcBef>
                <a:spcPct val="1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The entire address space required by a process need not be in memory at once. </a:t>
            </a:r>
            <a:endParaRPr lang="tr-TR" altLang="tr-TR" sz="2800" dirty="0" smtClean="0">
              <a:latin typeface="Arial" panose="020B0604020202020204" pitchFamily="34" charset="0"/>
            </a:endParaRPr>
          </a:p>
          <a:p>
            <a:pPr>
              <a:spcBef>
                <a:spcPct val="10000"/>
              </a:spcBef>
            </a:pPr>
            <a:r>
              <a:rPr lang="en-US" altLang="tr-TR" sz="2800" dirty="0" smtClean="0">
                <a:latin typeface="Arial" panose="020B0604020202020204" pitchFamily="34" charset="0"/>
              </a:rPr>
              <a:t>Some </a:t>
            </a:r>
            <a:r>
              <a:rPr lang="en-US" altLang="tr-TR" sz="2800" dirty="0">
                <a:latin typeface="Arial" panose="020B0604020202020204" pitchFamily="34" charset="0"/>
              </a:rPr>
              <a:t>parts can be on disk, while others are in main memory.</a:t>
            </a:r>
          </a:p>
          <a:p>
            <a:pPr>
              <a:spcBef>
                <a:spcPct val="1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Further, the pages allocated to a process do not need to be stored contiguously-- either on disk or in memory.</a:t>
            </a:r>
          </a:p>
          <a:p>
            <a:pPr>
              <a:spcBef>
                <a:spcPct val="10000"/>
              </a:spcBef>
            </a:pPr>
            <a:r>
              <a:rPr lang="en-US" altLang="tr-TR" sz="2800" dirty="0">
                <a:latin typeface="Arial" panose="020B0604020202020204" pitchFamily="34" charset="0"/>
              </a:rPr>
              <a:t>In this way, only the needed pages are in memory at any time, the unnecessary pages are in slower disk storage.</a:t>
            </a:r>
          </a:p>
        </p:txBody>
      </p:sp>
      <p:sp>
        <p:nvSpPr>
          <p:cNvPr id="743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Virtual Memory</a:t>
            </a: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4276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access data at a given virtual address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3"/>
            <a:ext cx="8280920" cy="539988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Extract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number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from the virtual address.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Extract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offset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from the virtual address.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Translate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number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into a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page frame number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accessing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page table.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 the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number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table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(using the virtual page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index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valid bit for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page.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valid bit = 0, the system generates a </a:t>
            </a:r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fault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must intervene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1650" lvl="3" indent="-514350">
              <a:buFont typeface="+mj-lt"/>
              <a:buAutoNum type="alpha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Locate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desired page 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disk.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1650" lvl="3" indent="-514350">
              <a:buFont typeface="+mj-lt"/>
              <a:buAutoNum type="alpha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free page frame (this may necessitate removing a “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victim”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from memory and copying it back to disk if memory is full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1650" lvl="3" indent="-514350">
              <a:buFont typeface="+mj-lt"/>
              <a:buAutoNum type="alpha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desired page into the free page frame in main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memory.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1650" lvl="3" indent="-514350">
              <a:buFont typeface="+mj-lt"/>
              <a:buAutoNum type="alpha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Update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page table. (The virtual page just brought in must have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frame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number and valid bit in the page table modified. If there was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“victim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page, its valid bit must be set to zero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1650" lvl="3" indent="-514350">
              <a:buFont typeface="+mj-lt"/>
              <a:buAutoNum type="alpha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execution of the process causing the page fault,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continuing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Step B2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valid bit = 1, the page is in memory.</a:t>
            </a:r>
          </a:p>
          <a:p>
            <a:pPr marL="1771650" lvl="3" indent="-514350">
              <a:buFont typeface="+mj-lt"/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a. Replace the virtual page number with the actual frame number.</a:t>
            </a:r>
          </a:p>
          <a:p>
            <a:pPr marL="1771650" lvl="3" indent="-514350">
              <a:buFont typeface="+mj-lt"/>
              <a:buAutoNum type="alphaL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b. Access data at offset in physical page frame by adding the offset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frame number for the given virtual page.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72329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Suppose that we have a virtual address space of </a:t>
            </a:r>
            <a:r>
              <a:rPr lang="en-US" dirty="0" smtClean="0">
                <a:solidFill>
                  <a:schemeClr val="accent1"/>
                </a:solidFill>
              </a:rPr>
              <a:t>2</a:t>
            </a:r>
            <a:r>
              <a:rPr lang="en-US" baseline="30000" dirty="0" smtClean="0">
                <a:solidFill>
                  <a:schemeClr val="accent1"/>
                </a:solidFill>
              </a:rPr>
              <a:t>8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words </a:t>
            </a:r>
            <a:r>
              <a:rPr lang="en-US" dirty="0"/>
              <a:t>for a given </a:t>
            </a:r>
            <a:r>
              <a:rPr lang="en-US" dirty="0" smtClean="0"/>
              <a:t>process</a:t>
            </a:r>
            <a:r>
              <a:rPr lang="tr-TR" dirty="0" smtClean="0"/>
              <a:t> (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means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program generates addresses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range </a:t>
            </a:r>
            <a:r>
              <a:rPr lang="en-US" dirty="0"/>
              <a:t>0 to </a:t>
            </a:r>
            <a:r>
              <a:rPr lang="en-US" dirty="0">
                <a:solidFill>
                  <a:schemeClr val="accent1"/>
                </a:solidFill>
              </a:rPr>
              <a:t>255</a:t>
            </a:r>
            <a:r>
              <a:rPr lang="en-US" baseline="-25000" dirty="0">
                <a:solidFill>
                  <a:schemeClr val="accent1"/>
                </a:solidFill>
              </a:rPr>
              <a:t>10</a:t>
            </a:r>
            <a:r>
              <a:rPr lang="en-US" dirty="0"/>
              <a:t> which is 00 to </a:t>
            </a:r>
            <a:r>
              <a:rPr lang="en-US" dirty="0" smtClean="0">
                <a:solidFill>
                  <a:schemeClr val="accent1"/>
                </a:solidFill>
              </a:rPr>
              <a:t>FF</a:t>
            </a:r>
            <a:r>
              <a:rPr lang="en-US" baseline="-25000" dirty="0" smtClean="0">
                <a:solidFill>
                  <a:schemeClr val="accent1"/>
                </a:solidFill>
              </a:rPr>
              <a:t>16</a:t>
            </a:r>
            <a:r>
              <a:rPr lang="tr-TR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and physical memory of </a:t>
            </a:r>
            <a:r>
              <a:rPr lang="en-US" dirty="0">
                <a:solidFill>
                  <a:schemeClr val="accent1"/>
                </a:solidFill>
              </a:rPr>
              <a:t>4 page </a:t>
            </a:r>
            <a:r>
              <a:rPr lang="en-US" dirty="0"/>
              <a:t>frames (</a:t>
            </a:r>
            <a:r>
              <a:rPr lang="en-US" dirty="0" smtClean="0"/>
              <a:t>no</a:t>
            </a:r>
            <a:r>
              <a:rPr lang="tr-TR" dirty="0" smtClean="0"/>
              <a:t> </a:t>
            </a:r>
            <a:r>
              <a:rPr lang="en-US" dirty="0" smtClean="0"/>
              <a:t>cache</a:t>
            </a:r>
            <a:r>
              <a:rPr lang="en-US" dirty="0"/>
              <a:t>). </a:t>
            </a:r>
            <a:endParaRPr lang="tr-TR" dirty="0" smtClean="0"/>
          </a:p>
          <a:p>
            <a:r>
              <a:rPr lang="en-US" dirty="0" smtClean="0"/>
              <a:t>Assume </a:t>
            </a:r>
            <a:r>
              <a:rPr lang="en-US" dirty="0"/>
              <a:t>also that pages are </a:t>
            </a:r>
            <a:r>
              <a:rPr lang="en-US" dirty="0">
                <a:solidFill>
                  <a:schemeClr val="accent1"/>
                </a:solidFill>
              </a:rPr>
              <a:t>32 words </a:t>
            </a:r>
            <a:r>
              <a:rPr lang="en-US" dirty="0"/>
              <a:t>in length. </a:t>
            </a:r>
            <a:endParaRPr lang="tr-TR" dirty="0" smtClean="0"/>
          </a:p>
          <a:p>
            <a:r>
              <a:rPr lang="en-US" dirty="0" smtClean="0"/>
              <a:t>Virtual </a:t>
            </a:r>
            <a:r>
              <a:rPr lang="en-US" dirty="0"/>
              <a:t>addresses </a:t>
            </a:r>
            <a:r>
              <a:rPr lang="en-US" dirty="0" smtClean="0"/>
              <a:t>contain</a:t>
            </a:r>
            <a:r>
              <a:rPr lang="tr-TR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8 </a:t>
            </a:r>
            <a:r>
              <a:rPr lang="en-US" dirty="0">
                <a:solidFill>
                  <a:schemeClr val="accent1"/>
                </a:solidFill>
              </a:rPr>
              <a:t>bits</a:t>
            </a:r>
            <a:r>
              <a:rPr lang="en-US" dirty="0"/>
              <a:t>, and physical addresses contain </a:t>
            </a:r>
            <a:r>
              <a:rPr lang="en-US" dirty="0">
                <a:solidFill>
                  <a:schemeClr val="accent1"/>
                </a:solidFill>
              </a:rPr>
              <a:t>7 bits </a:t>
            </a:r>
            <a:endParaRPr lang="tr-TR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(4 </a:t>
            </a:r>
            <a:r>
              <a:rPr lang="en-US" dirty="0"/>
              <a:t>frames of 32 words each is </a:t>
            </a:r>
            <a:r>
              <a:rPr lang="en-US" dirty="0" smtClean="0">
                <a:solidFill>
                  <a:schemeClr val="accent1"/>
                </a:solidFill>
              </a:rPr>
              <a:t>128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words</a:t>
            </a:r>
            <a:r>
              <a:rPr lang="en-US" dirty="0"/>
              <a:t>, or </a:t>
            </a:r>
            <a:r>
              <a:rPr lang="en-US" dirty="0" smtClean="0">
                <a:solidFill>
                  <a:schemeClr val="accent1"/>
                </a:solidFill>
              </a:rPr>
              <a:t>2</a:t>
            </a:r>
            <a:r>
              <a:rPr lang="en-US" baseline="30000" dirty="0" smtClean="0">
                <a:solidFill>
                  <a:schemeClr val="accent1"/>
                </a:solidFill>
              </a:rPr>
              <a:t>7</a:t>
            </a:r>
            <a:r>
              <a:rPr lang="en-US" dirty="0" smtClean="0"/>
              <a:t>). </a:t>
            </a:r>
            <a:endParaRPr lang="tr-TR" dirty="0" smtClean="0"/>
          </a:p>
          <a:p>
            <a:r>
              <a:rPr lang="en-US" dirty="0" smtClean="0"/>
              <a:t>Suppose</a:t>
            </a:r>
            <a:r>
              <a:rPr lang="en-US" dirty="0"/>
              <a:t>, also, that some pages from the process have been </a:t>
            </a:r>
            <a:r>
              <a:rPr lang="en-US" dirty="0" smtClean="0"/>
              <a:t>brought</a:t>
            </a:r>
            <a:r>
              <a:rPr lang="tr-TR" dirty="0" smtClean="0"/>
              <a:t> </a:t>
            </a:r>
            <a:r>
              <a:rPr lang="en-US" dirty="0" smtClean="0"/>
              <a:t>into </a:t>
            </a:r>
            <a:r>
              <a:rPr lang="en-US" dirty="0"/>
              <a:t>main memory. </a:t>
            </a:r>
            <a:endParaRPr lang="tr-TR" dirty="0" smtClean="0"/>
          </a:p>
          <a:p>
            <a:r>
              <a:rPr lang="tr-TR" dirty="0" err="1" smtClean="0"/>
              <a:t>Next</a:t>
            </a:r>
            <a:r>
              <a:rPr lang="tr-TR" dirty="0" smtClean="0"/>
              <a:t> f</a:t>
            </a:r>
            <a:r>
              <a:rPr lang="en-US" dirty="0" err="1" smtClean="0"/>
              <a:t>igure</a:t>
            </a:r>
            <a:r>
              <a:rPr lang="en-US" dirty="0" smtClean="0"/>
              <a:t> illustrates </a:t>
            </a:r>
            <a:r>
              <a:rPr lang="en-US" dirty="0"/>
              <a:t>the current state of the system.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87255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9900</TotalTime>
  <Words>2010</Words>
  <Application>Microsoft Office PowerPoint</Application>
  <PresentationFormat>Letter Paper (8.5x11 in)</PresentationFormat>
  <Paragraphs>216</Paragraphs>
  <Slides>28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Times New Roman</vt:lpstr>
      <vt:lpstr>Bahcesehir master slide</vt:lpstr>
      <vt:lpstr>Computer Architecture</vt:lpstr>
      <vt:lpstr>PowerPoint Presentation</vt:lpstr>
      <vt:lpstr>Virtual Memory</vt:lpstr>
      <vt:lpstr>Virtual Memory</vt:lpstr>
      <vt:lpstr>Some frequently used terms for virtual memory</vt:lpstr>
      <vt:lpstr>Some frequently used terms for virtual memory</vt:lpstr>
      <vt:lpstr>Virtual Memory</vt:lpstr>
      <vt:lpstr>To access data at a given virtual address</vt:lpstr>
      <vt:lpstr>An example</vt:lpstr>
      <vt:lpstr>An example</vt:lpstr>
      <vt:lpstr>An example</vt:lpstr>
      <vt:lpstr>An example</vt:lpstr>
      <vt:lpstr>Virtual Memory</vt:lpstr>
      <vt:lpstr>Virtual Memory</vt:lpstr>
      <vt:lpstr>Virtual Memory</vt:lpstr>
      <vt:lpstr>Virtual Memory</vt:lpstr>
      <vt:lpstr>Virtual Memory</vt:lpstr>
      <vt:lpstr>Virtual Memory</vt:lpstr>
      <vt:lpstr>Virtual Memory</vt:lpstr>
      <vt:lpstr>Using the TLB</vt:lpstr>
      <vt:lpstr>Virtual Memory</vt:lpstr>
      <vt:lpstr>Virtual Memory</vt:lpstr>
      <vt:lpstr>Virtual Memory</vt:lpstr>
      <vt:lpstr>Virtual Memory</vt:lpstr>
      <vt:lpstr>Cache vs. Virtual Memory</vt:lpstr>
      <vt:lpstr>Real-World Example</vt:lpstr>
      <vt:lpstr>Real-World Example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489</cp:revision>
  <dcterms:created xsi:type="dcterms:W3CDTF">2004-11-05T11:30:37Z</dcterms:created>
  <dcterms:modified xsi:type="dcterms:W3CDTF">2018-11-21T21:34:32Z</dcterms:modified>
</cp:coreProperties>
</file>