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421" r:id="rId2"/>
    <p:sldId id="688" r:id="rId3"/>
    <p:sldId id="661" r:id="rId4"/>
    <p:sldId id="733" r:id="rId5"/>
    <p:sldId id="779" r:id="rId6"/>
    <p:sldId id="780" r:id="rId7"/>
    <p:sldId id="736" r:id="rId8"/>
    <p:sldId id="737" r:id="rId9"/>
    <p:sldId id="738" r:id="rId10"/>
    <p:sldId id="781" r:id="rId11"/>
    <p:sldId id="740" r:id="rId12"/>
    <p:sldId id="741" r:id="rId13"/>
    <p:sldId id="742" r:id="rId14"/>
    <p:sldId id="743" r:id="rId15"/>
    <p:sldId id="744" r:id="rId16"/>
    <p:sldId id="745" r:id="rId17"/>
    <p:sldId id="746" r:id="rId18"/>
    <p:sldId id="747" r:id="rId19"/>
    <p:sldId id="782" r:id="rId20"/>
    <p:sldId id="783" r:id="rId21"/>
    <p:sldId id="778" r:id="rId22"/>
    <p:sldId id="750" r:id="rId23"/>
    <p:sldId id="751" r:id="rId24"/>
    <p:sldId id="752" r:id="rId25"/>
    <p:sldId id="753" r:id="rId26"/>
    <p:sldId id="754" r:id="rId27"/>
    <p:sldId id="755" r:id="rId28"/>
    <p:sldId id="756" r:id="rId29"/>
    <p:sldId id="757" r:id="rId30"/>
    <p:sldId id="758" r:id="rId31"/>
    <p:sldId id="759" r:id="rId32"/>
    <p:sldId id="760" r:id="rId33"/>
    <p:sldId id="761" r:id="rId34"/>
    <p:sldId id="784" r:id="rId35"/>
    <p:sldId id="762" r:id="rId36"/>
    <p:sldId id="786" r:id="rId37"/>
    <p:sldId id="787" r:id="rId38"/>
    <p:sldId id="788" r:id="rId39"/>
    <p:sldId id="789" r:id="rId40"/>
    <p:sldId id="790" r:id="rId41"/>
    <p:sldId id="791" r:id="rId42"/>
    <p:sldId id="792" r:id="rId43"/>
    <p:sldId id="793" r:id="rId44"/>
    <p:sldId id="794" r:id="rId45"/>
    <p:sldId id="763" r:id="rId46"/>
    <p:sldId id="764" r:id="rId47"/>
    <p:sldId id="765" r:id="rId48"/>
    <p:sldId id="766" r:id="rId49"/>
    <p:sldId id="767" r:id="rId50"/>
    <p:sldId id="768" r:id="rId51"/>
    <p:sldId id="769" r:id="rId52"/>
    <p:sldId id="770" r:id="rId53"/>
    <p:sldId id="771" r:id="rId54"/>
    <p:sldId id="772" r:id="rId55"/>
    <p:sldId id="773" r:id="rId56"/>
    <p:sldId id="774" r:id="rId57"/>
    <p:sldId id="775" r:id="rId58"/>
    <p:sldId id="776" r:id="rId59"/>
    <p:sldId id="777" r:id="rId60"/>
    <p:sldId id="730" r:id="rId61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zamettin AYDIN" initials="NA" lastIdx="1" clrIdx="0">
    <p:extLst>
      <p:ext uri="{19B8F6BF-5375-455C-9EA6-DF929625EA0E}">
        <p15:presenceInfo xmlns:p15="http://schemas.microsoft.com/office/powerpoint/2012/main" userId="333491fd8aa859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99"/>
    <a:srgbClr val="CC0099"/>
    <a:srgbClr val="CC3300"/>
    <a:srgbClr val="FFCC00"/>
    <a:srgbClr val="00CCFF"/>
    <a:srgbClr val="00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88" autoAdjust="0"/>
  </p:normalViewPr>
  <p:slideViewPr>
    <p:cSldViewPr>
      <p:cViewPr varScale="1">
        <p:scale>
          <a:sx n="113" d="100"/>
          <a:sy n="113" d="100"/>
        </p:scale>
        <p:origin x="94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7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4.xml"/><Relationship Id="rId13" Type="http://schemas.openxmlformats.org/officeDocument/2006/relationships/slide" Target="slides/slide24.xml"/><Relationship Id="rId18" Type="http://schemas.openxmlformats.org/officeDocument/2006/relationships/slide" Target="slides/slide30.xml"/><Relationship Id="rId26" Type="http://schemas.openxmlformats.org/officeDocument/2006/relationships/slide" Target="slides/slide53.xml"/><Relationship Id="rId3" Type="http://schemas.openxmlformats.org/officeDocument/2006/relationships/slide" Target="slides/slide7.xml"/><Relationship Id="rId21" Type="http://schemas.openxmlformats.org/officeDocument/2006/relationships/slide" Target="slides/slide48.xml"/><Relationship Id="rId7" Type="http://schemas.openxmlformats.org/officeDocument/2006/relationships/slide" Target="slides/slide13.xml"/><Relationship Id="rId12" Type="http://schemas.openxmlformats.org/officeDocument/2006/relationships/slide" Target="slides/slide23.xml"/><Relationship Id="rId17" Type="http://schemas.openxmlformats.org/officeDocument/2006/relationships/slide" Target="slides/slide29.xml"/><Relationship Id="rId25" Type="http://schemas.openxmlformats.org/officeDocument/2006/relationships/slide" Target="slides/slide52.xml"/><Relationship Id="rId2" Type="http://schemas.openxmlformats.org/officeDocument/2006/relationships/slide" Target="slides/slide4.xml"/><Relationship Id="rId16" Type="http://schemas.openxmlformats.org/officeDocument/2006/relationships/slide" Target="slides/slide28.xml"/><Relationship Id="rId20" Type="http://schemas.openxmlformats.org/officeDocument/2006/relationships/slide" Target="slides/slide46.xml"/><Relationship Id="rId1" Type="http://schemas.openxmlformats.org/officeDocument/2006/relationships/slide" Target="slides/slide1.xml"/><Relationship Id="rId6" Type="http://schemas.openxmlformats.org/officeDocument/2006/relationships/slide" Target="slides/slide12.xml"/><Relationship Id="rId11" Type="http://schemas.openxmlformats.org/officeDocument/2006/relationships/slide" Target="slides/slide22.xml"/><Relationship Id="rId24" Type="http://schemas.openxmlformats.org/officeDocument/2006/relationships/slide" Target="slides/slide51.xml"/><Relationship Id="rId5" Type="http://schemas.openxmlformats.org/officeDocument/2006/relationships/slide" Target="slides/slide11.xml"/><Relationship Id="rId15" Type="http://schemas.openxmlformats.org/officeDocument/2006/relationships/slide" Target="slides/slide26.xml"/><Relationship Id="rId23" Type="http://schemas.openxmlformats.org/officeDocument/2006/relationships/slide" Target="slides/slide50.xml"/><Relationship Id="rId28" Type="http://schemas.openxmlformats.org/officeDocument/2006/relationships/slide" Target="slides/slide55.xml"/><Relationship Id="rId10" Type="http://schemas.openxmlformats.org/officeDocument/2006/relationships/slide" Target="slides/slide18.xml"/><Relationship Id="rId19" Type="http://schemas.openxmlformats.org/officeDocument/2006/relationships/slide" Target="slides/slide45.xml"/><Relationship Id="rId4" Type="http://schemas.openxmlformats.org/officeDocument/2006/relationships/slide" Target="slides/slide9.xml"/><Relationship Id="rId9" Type="http://schemas.openxmlformats.org/officeDocument/2006/relationships/slide" Target="slides/slide17.xml"/><Relationship Id="rId14" Type="http://schemas.openxmlformats.org/officeDocument/2006/relationships/slide" Target="slides/slide25.xml"/><Relationship Id="rId22" Type="http://schemas.openxmlformats.org/officeDocument/2006/relationships/slide" Target="slides/slide49.xml"/><Relationship Id="rId27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A9E6D6F-BBEB-47C5-9348-756CC02B470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642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349A9B-B0C4-475A-B093-4422AE69793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18187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tr-TR" altLang="tr-TR" smtClean="0">
                <a:latin typeface="Arial" panose="020B0604020202020204" pitchFamily="34" charset="0"/>
              </a:rPr>
              <a:t>Copyright 2000 N. AYDIN. All rights reserved.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8BB8E09-DF8D-43B9-B580-012157AE4575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942192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E8EFC-C6F2-4DD2-8CBB-EA43AB026558}" type="slidenum">
              <a:rPr lang="en-US" altLang="tr-TR"/>
              <a:pPr/>
              <a:t>14</a:t>
            </a:fld>
            <a:endParaRPr lang="en-US" altLang="tr-TR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635554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0A28A-B69E-4347-8626-3CADD000EC7F}" type="slidenum">
              <a:rPr lang="en-US" altLang="tr-TR"/>
              <a:pPr/>
              <a:t>15</a:t>
            </a:fld>
            <a:endParaRPr lang="en-US" altLang="tr-TR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329241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591962-9D72-464E-9873-BF5D3672458A}" type="slidenum">
              <a:rPr lang="en-US" altLang="tr-TR"/>
              <a:pPr/>
              <a:t>16</a:t>
            </a:fld>
            <a:endParaRPr lang="en-US" altLang="tr-TR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773001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1FE28E-D3C2-4834-A352-A9605A998680}" type="slidenum">
              <a:rPr lang="en-US" altLang="tr-TR"/>
              <a:pPr/>
              <a:t>17</a:t>
            </a:fld>
            <a:endParaRPr lang="en-US" altLang="tr-TR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61842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FC299-CBE3-4FB0-BB0A-02F130B1C3A1}" type="slidenum">
              <a:rPr lang="en-US" altLang="tr-TR"/>
              <a:pPr/>
              <a:t>18</a:t>
            </a:fld>
            <a:endParaRPr lang="en-US" altLang="tr-TR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287484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65A54-A779-4280-B311-DBDCCE9B2B1F}" type="slidenum">
              <a:rPr lang="en-US" altLang="tr-TR"/>
              <a:pPr/>
              <a:t>22</a:t>
            </a:fld>
            <a:endParaRPr lang="en-US" altLang="tr-TR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002401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1A369-4B92-4A18-B868-B424D0370BA0}" type="slidenum">
              <a:rPr lang="en-US" altLang="tr-TR"/>
              <a:pPr/>
              <a:t>23</a:t>
            </a:fld>
            <a:endParaRPr lang="en-US" altLang="tr-TR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8442227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22F83-0C5D-400E-8075-6880F9AD3E22}" type="slidenum">
              <a:rPr lang="en-US" altLang="tr-TR"/>
              <a:pPr/>
              <a:t>24</a:t>
            </a:fld>
            <a:endParaRPr lang="en-US" altLang="tr-TR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7733923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A7CD3F-1233-454C-A6D0-AE8CBD9F02D7}" type="slidenum">
              <a:rPr lang="en-US" altLang="tr-TR"/>
              <a:pPr/>
              <a:t>25</a:t>
            </a:fld>
            <a:endParaRPr lang="en-US" altLang="tr-TR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5454422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0F09A-9044-4F43-A71C-A1F189E55D4C}" type="slidenum">
              <a:rPr lang="en-US" altLang="tr-TR"/>
              <a:pPr/>
              <a:t>26</a:t>
            </a:fld>
            <a:endParaRPr lang="en-US" altLang="tr-TR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569398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49A9B-B0C4-475A-B093-4422AE69793A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933301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24E0B-C0B8-462E-BC8D-3B9EC1DAF423}" type="slidenum">
              <a:rPr lang="en-US" altLang="tr-TR"/>
              <a:pPr/>
              <a:t>27</a:t>
            </a:fld>
            <a:endParaRPr lang="en-US" altLang="tr-TR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125535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B2ED2-5A11-4CA8-81DB-D9A557A7DDB2}" type="slidenum">
              <a:rPr lang="en-US" altLang="tr-TR"/>
              <a:pPr/>
              <a:t>28</a:t>
            </a:fld>
            <a:endParaRPr lang="en-US" altLang="tr-TR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5818831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F44237-7970-4D01-A226-54C51AFAD5C3}" type="slidenum">
              <a:rPr lang="en-US" altLang="tr-TR"/>
              <a:pPr/>
              <a:t>29</a:t>
            </a:fld>
            <a:endParaRPr lang="en-US" altLang="tr-TR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7580100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1C81A-C2E0-41B5-AA65-EB835B5E78C9}" type="slidenum">
              <a:rPr lang="en-US" altLang="tr-TR"/>
              <a:pPr/>
              <a:t>30</a:t>
            </a:fld>
            <a:endParaRPr lang="en-US" altLang="tr-TR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2259808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D26ED6-3BF5-4522-9603-8D6B911EE1A7}" type="slidenum">
              <a:rPr lang="en-US" altLang="tr-TR"/>
              <a:pPr/>
              <a:t>31</a:t>
            </a:fld>
            <a:endParaRPr lang="en-US" altLang="tr-TR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5185663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F433A-7018-4D08-BE04-A40F95AE9C16}" type="slidenum">
              <a:rPr lang="en-US" altLang="tr-TR"/>
              <a:pPr/>
              <a:t>32</a:t>
            </a:fld>
            <a:endParaRPr lang="en-US" altLang="tr-TR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9480059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50663-AFC9-4543-9EFB-7DEA4BEF95B2}" type="slidenum">
              <a:rPr lang="en-US" altLang="tr-TR"/>
              <a:pPr/>
              <a:t>33</a:t>
            </a:fld>
            <a:endParaRPr lang="en-US" altLang="tr-TR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3198061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D0347-DD30-4E94-882D-2558A188BCE4}" type="slidenum">
              <a:rPr lang="en-US" altLang="tr-TR"/>
              <a:pPr/>
              <a:t>35</a:t>
            </a:fld>
            <a:endParaRPr lang="en-US" altLang="tr-TR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5397939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77410B-3A34-4A62-AB4D-3AFCB36763D6}" type="slidenum">
              <a:rPr lang="en-US" altLang="tr-TR"/>
              <a:pPr/>
              <a:t>45</a:t>
            </a:fld>
            <a:endParaRPr lang="en-US" altLang="tr-TR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1310627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4DB692-B161-4300-9CF0-649B0E439B86}" type="slidenum">
              <a:rPr lang="en-US" altLang="tr-TR"/>
              <a:pPr/>
              <a:t>46</a:t>
            </a:fld>
            <a:endParaRPr lang="en-US" altLang="tr-TR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057045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FF5AB-613B-4380-B47C-C5237300A2E7}" type="slidenum">
              <a:rPr lang="en-US" altLang="tr-TR"/>
              <a:pPr/>
              <a:t>4</a:t>
            </a:fld>
            <a:endParaRPr lang="en-US" altLang="tr-TR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7946648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3D2199-3895-4251-894D-645383D5F4B4}" type="slidenum">
              <a:rPr lang="en-US" altLang="tr-TR"/>
              <a:pPr/>
              <a:t>47</a:t>
            </a:fld>
            <a:endParaRPr lang="en-US" altLang="tr-TR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400488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6D4F1-1B38-4BFC-9BF4-E545BD76C33B}" type="slidenum">
              <a:rPr lang="en-US" altLang="tr-TR"/>
              <a:pPr/>
              <a:t>48</a:t>
            </a:fld>
            <a:endParaRPr lang="en-US" altLang="tr-TR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5898052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0A40DF-151D-43F0-90C6-122467619370}" type="slidenum">
              <a:rPr lang="en-US" altLang="tr-TR"/>
              <a:pPr/>
              <a:t>49</a:t>
            </a:fld>
            <a:endParaRPr lang="en-US" altLang="tr-TR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2053836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1F887-A0DC-4066-A3B4-D89B6A936AC5}" type="slidenum">
              <a:rPr lang="en-US" altLang="tr-TR"/>
              <a:pPr/>
              <a:t>50</a:t>
            </a:fld>
            <a:endParaRPr lang="en-US" altLang="tr-TR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8489765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A2EBBC-77EF-4A44-8483-8795C81D352A}" type="slidenum">
              <a:rPr lang="en-US" altLang="tr-TR"/>
              <a:pPr/>
              <a:t>51</a:t>
            </a:fld>
            <a:endParaRPr lang="en-US" altLang="tr-TR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4945168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2DDD2-C5DD-426C-B6C9-F5B98DA02FD3}" type="slidenum">
              <a:rPr lang="en-US" altLang="tr-TR"/>
              <a:pPr/>
              <a:t>52</a:t>
            </a:fld>
            <a:endParaRPr lang="en-US" altLang="tr-T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66538489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ECC4EF-5C43-4280-89C7-B9EE45BB46C9}" type="slidenum">
              <a:rPr lang="en-US" altLang="tr-TR"/>
              <a:pPr/>
              <a:t>53</a:t>
            </a:fld>
            <a:endParaRPr lang="en-US" altLang="tr-TR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5742494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81AC1-3B6C-4222-B0D1-5D26D4D7BD16}" type="slidenum">
              <a:rPr lang="en-US" altLang="tr-TR"/>
              <a:pPr/>
              <a:t>54</a:t>
            </a:fld>
            <a:endParaRPr lang="en-US" altLang="tr-TR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72354755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DF03C-D4B1-431F-AB4F-5297652C404B}" type="slidenum">
              <a:rPr lang="en-US" altLang="tr-TR"/>
              <a:pPr/>
              <a:t>55</a:t>
            </a:fld>
            <a:endParaRPr lang="en-US" altLang="tr-TR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9389205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BC925-B85D-488D-8DE3-55C70946DC27}" type="slidenum">
              <a:rPr lang="en-US" altLang="tr-TR"/>
              <a:pPr/>
              <a:t>56</a:t>
            </a:fld>
            <a:endParaRPr lang="en-US" altLang="tr-TR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712159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FA15C-3096-4D58-BDE8-377C77EC32C4}" type="slidenum">
              <a:rPr lang="en-US" altLang="tr-TR"/>
              <a:pPr/>
              <a:t>7</a:t>
            </a:fld>
            <a:endParaRPr lang="en-US" alt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82088104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70DD89-B99C-442E-96DF-2DEA94B09D50}" type="slidenum">
              <a:rPr lang="en-US" altLang="tr-TR"/>
              <a:pPr/>
              <a:t>57</a:t>
            </a:fld>
            <a:endParaRPr lang="en-US" altLang="tr-TR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80253559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93B89-5B6D-4770-B337-4CCB117EA1C1}" type="slidenum">
              <a:rPr lang="en-US" altLang="tr-TR"/>
              <a:pPr/>
              <a:t>58</a:t>
            </a:fld>
            <a:endParaRPr lang="en-US" altLang="tr-TR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8272546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0A375-81DC-4CBA-9BCC-674BC49383FC}" type="slidenum">
              <a:rPr lang="en-US" altLang="tr-TR"/>
              <a:pPr/>
              <a:t>59</a:t>
            </a:fld>
            <a:endParaRPr lang="en-US" altLang="tr-TR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620283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93C45-9503-4E19-B57C-9E7313B09555}" type="slidenum">
              <a:rPr lang="en-US" altLang="tr-TR"/>
              <a:pPr/>
              <a:t>8</a:t>
            </a:fld>
            <a:endParaRPr lang="en-US" altLang="tr-TR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28582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AA205-B626-4BF9-91D1-3DF5E6887143}" type="slidenum">
              <a:rPr lang="en-US" altLang="tr-TR"/>
              <a:pPr/>
              <a:t>9</a:t>
            </a:fld>
            <a:endParaRPr lang="en-US" altLang="tr-TR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534072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8F4BB-7812-474C-B8F3-DD21C27F2957}" type="slidenum">
              <a:rPr lang="en-US" altLang="tr-TR"/>
              <a:pPr/>
              <a:t>11</a:t>
            </a:fld>
            <a:endParaRPr lang="en-US" altLang="tr-TR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21543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AE1F87-4A0A-4CFA-BA77-DBF5F00E321A}" type="slidenum">
              <a:rPr lang="en-US" altLang="tr-TR"/>
              <a:pPr/>
              <a:t>12</a:t>
            </a:fld>
            <a:endParaRPr lang="en-US" altLang="tr-TR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657046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ED593-293B-499E-80F7-DBB65C65DED3}" type="slidenum">
              <a:rPr lang="en-US" altLang="tr-TR"/>
              <a:pPr/>
              <a:t>13</a:t>
            </a:fld>
            <a:endParaRPr lang="en-US" altLang="tr-TR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01419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F712-6949-478B-8BF0-AA1B88D46BB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624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9F1CA-75C4-471C-A93B-800DB01671C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6983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51FD4-1A30-4EC0-9F75-A89DBE63DFD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2871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468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0668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9624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2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3"/>
            <a:ext cx="8280920" cy="539988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754091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3E450-0090-4694-9411-FC2407E13A5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2999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777F-53F1-4DB6-ABEC-4413D908CF6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7097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7B8A-DA9B-47A3-9A1A-61C9DFAB364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6586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63F0E-31A0-43DE-9075-E2F7ED039B9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9727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66004-6FB2-405E-BF5C-0DF9DF8DD9A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4778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183A-6BA7-4B85-87B0-73B0DFAE7FA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0290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AF3CB-24C1-4F9E-9B0C-37856CA8B0F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522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124744"/>
            <a:ext cx="8280920" cy="539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348B819-1313-4FD1-A7D8-37B70B61DE1F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izamettinaydin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Computer Architecture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r>
              <a:rPr lang="tr-TR" altLang="tr-TR" smtClean="0"/>
              <a:t>Prof. </a:t>
            </a:r>
            <a:r>
              <a:rPr lang="en-US" altLang="tr-TR" smtClean="0"/>
              <a:t>Dr. </a:t>
            </a:r>
            <a:r>
              <a:rPr lang="tr-TR" altLang="tr-TR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smtClean="0"/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4"/>
              </a:rPr>
              <a:t>nizamettinaydin@gmail.com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www.yildiz</a:t>
            </a: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Winchester Disk Format</a:t>
            </a:r>
            <a:r>
              <a:rPr lang="tr-TR" altLang="tr-TR" dirty="0"/>
              <a:t>-</a:t>
            </a:r>
            <a:r>
              <a:rPr lang="en-GB" altLang="tr-TR" dirty="0"/>
              <a:t>Seagate ST506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An example of disk </a:t>
            </a:r>
            <a:r>
              <a:rPr lang="en-US" dirty="0" smtClean="0"/>
              <a:t>formatting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endParaRPr lang="tr-TR" dirty="0" smtClean="0"/>
          </a:p>
          <a:p>
            <a:pPr marL="6005513" lvl="1"/>
            <a:r>
              <a:rPr lang="tr-TR" sz="3200" dirty="0" smtClean="0"/>
              <a:t>E</a:t>
            </a:r>
            <a:r>
              <a:rPr lang="en-US" sz="3200" dirty="0" smtClean="0"/>
              <a:t>ach track</a:t>
            </a:r>
            <a:r>
              <a:rPr lang="tr-TR" sz="3200" dirty="0" smtClean="0"/>
              <a:t> </a:t>
            </a:r>
            <a:r>
              <a:rPr lang="en-US" sz="3200" dirty="0" smtClean="0"/>
              <a:t>contains </a:t>
            </a:r>
            <a:r>
              <a:rPr lang="en-US" sz="3200" dirty="0"/>
              <a:t>30 fixed-length sectors of 600 bytes each. </a:t>
            </a:r>
            <a:endParaRPr lang="tr-TR" sz="3200" dirty="0" smtClean="0"/>
          </a:p>
          <a:p>
            <a:pPr marL="6005513" lvl="1"/>
            <a:r>
              <a:rPr lang="en-US" sz="3200" dirty="0" smtClean="0"/>
              <a:t>Each </a:t>
            </a:r>
            <a:r>
              <a:rPr lang="en-US" sz="3200" dirty="0"/>
              <a:t>sector holds 512 bytes </a:t>
            </a:r>
            <a:r>
              <a:rPr lang="en-US" sz="3200" dirty="0" smtClean="0"/>
              <a:t>of</a:t>
            </a:r>
            <a:r>
              <a:rPr lang="tr-TR" sz="3200" dirty="0" smtClean="0"/>
              <a:t> </a:t>
            </a:r>
            <a:r>
              <a:rPr lang="en-US" sz="3200" dirty="0"/>
              <a:t>data plus control information useful to the disk controller. </a:t>
            </a:r>
            <a:endParaRPr lang="tr-TR" sz="3200" dirty="0" smtClean="0"/>
          </a:p>
          <a:p>
            <a:pPr marL="715963" lvl="1"/>
            <a:r>
              <a:rPr lang="en-US" sz="3200" dirty="0" smtClean="0"/>
              <a:t>The </a:t>
            </a:r>
            <a:r>
              <a:rPr lang="en-US" sz="3200" dirty="0"/>
              <a:t>ID field is a </a:t>
            </a:r>
            <a:r>
              <a:rPr lang="en-US" sz="3200" dirty="0" smtClean="0"/>
              <a:t>unique</a:t>
            </a:r>
            <a:r>
              <a:rPr lang="tr-TR" sz="3200" dirty="0" smtClean="0"/>
              <a:t> </a:t>
            </a:r>
            <a:r>
              <a:rPr lang="en-US" sz="3200" dirty="0" smtClean="0"/>
              <a:t>identifier </a:t>
            </a:r>
            <a:r>
              <a:rPr lang="en-US" sz="3200" dirty="0"/>
              <a:t>or address used to locate a particular sector. </a:t>
            </a:r>
            <a:endParaRPr lang="tr-TR" sz="3200" dirty="0" smtClean="0"/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SYNCH byte is a </a:t>
            </a:r>
            <a:r>
              <a:rPr lang="en-US" sz="3200" dirty="0" smtClean="0"/>
              <a:t>special</a:t>
            </a:r>
            <a:r>
              <a:rPr lang="tr-TR" sz="3200" dirty="0" smtClean="0"/>
              <a:t> </a:t>
            </a:r>
            <a:r>
              <a:rPr lang="en-US" sz="3200" dirty="0" smtClean="0"/>
              <a:t>bit </a:t>
            </a:r>
            <a:r>
              <a:rPr lang="en-US" sz="3200" dirty="0"/>
              <a:t>pattern that delimits the beginning of the field. </a:t>
            </a:r>
            <a:endParaRPr lang="tr-TR" sz="3200" dirty="0" smtClean="0"/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track number identifies </a:t>
            </a:r>
            <a:r>
              <a:rPr lang="en-US" sz="3200" dirty="0" smtClean="0"/>
              <a:t>a</a:t>
            </a:r>
            <a:r>
              <a:rPr lang="tr-TR" sz="3200" dirty="0" smtClean="0"/>
              <a:t> </a:t>
            </a:r>
            <a:r>
              <a:rPr lang="en-US" sz="3200" dirty="0" smtClean="0"/>
              <a:t>track </a:t>
            </a:r>
            <a:r>
              <a:rPr lang="en-US" sz="3200" dirty="0"/>
              <a:t>on a surface. </a:t>
            </a:r>
            <a:endParaRPr lang="tr-TR" sz="3200" dirty="0" smtClean="0"/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head number identifies a head, because this disk has </a:t>
            </a:r>
            <a:r>
              <a:rPr lang="en-US" sz="3200" dirty="0" smtClean="0"/>
              <a:t>multiple</a:t>
            </a:r>
            <a:r>
              <a:rPr lang="tr-TR" sz="3200" dirty="0" smtClean="0"/>
              <a:t> </a:t>
            </a:r>
            <a:r>
              <a:rPr lang="en-US" sz="3200" dirty="0" smtClean="0"/>
              <a:t>surfaces. </a:t>
            </a:r>
            <a:endParaRPr lang="tr-TR" sz="3200" dirty="0" smtClean="0"/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ID and data fields each contain an </a:t>
            </a:r>
            <a:r>
              <a:rPr lang="en-US" sz="3200" dirty="0" smtClean="0"/>
              <a:t>error</a:t>
            </a:r>
            <a:r>
              <a:rPr lang="tr-TR" sz="3200" dirty="0" smtClean="0"/>
              <a:t> </a:t>
            </a:r>
            <a:r>
              <a:rPr lang="en-US" sz="3200" dirty="0" smtClean="0"/>
              <a:t>detecting</a:t>
            </a:r>
            <a:r>
              <a:rPr lang="tr-TR" sz="3200" dirty="0" smtClean="0"/>
              <a:t> </a:t>
            </a:r>
            <a:r>
              <a:rPr lang="en-US" sz="3200" dirty="0" smtClean="0"/>
              <a:t>code</a:t>
            </a:r>
            <a:r>
              <a:rPr lang="en-US" sz="3200" dirty="0"/>
              <a:t>.</a:t>
            </a:r>
            <a:endParaRPr lang="tr-TR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10</a:t>
            </a:fld>
            <a:endParaRPr lang="en-US" altLang="tr-TR" dirty="0"/>
          </a:p>
        </p:txBody>
      </p:sp>
      <p:pic>
        <p:nvPicPr>
          <p:cNvPr id="5" name="Picture 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89"/>
          <a:stretch>
            <a:fillRect/>
          </a:stretch>
        </p:blipFill>
        <p:spPr bwMode="auto">
          <a:xfrm>
            <a:off x="443462" y="1599334"/>
            <a:ext cx="5728263" cy="235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37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Characteristics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Fixed (rare) or movable head</a:t>
            </a:r>
          </a:p>
          <a:p>
            <a:r>
              <a:rPr lang="en-GB" altLang="tr-TR"/>
              <a:t>Removable or fixed</a:t>
            </a:r>
          </a:p>
          <a:p>
            <a:r>
              <a:rPr lang="en-GB" altLang="tr-TR"/>
              <a:t>Single or double (usually) sided</a:t>
            </a:r>
          </a:p>
          <a:p>
            <a:r>
              <a:rPr lang="en-GB" altLang="tr-TR"/>
              <a:t>Single or multiple platter</a:t>
            </a:r>
          </a:p>
          <a:p>
            <a:r>
              <a:rPr lang="en-GB" altLang="tr-TR"/>
              <a:t>Head mechanism</a:t>
            </a:r>
          </a:p>
          <a:p>
            <a:pPr lvl="1"/>
            <a:r>
              <a:rPr lang="en-GB" altLang="tr-TR"/>
              <a:t>Contact (Floppy)</a:t>
            </a:r>
          </a:p>
          <a:p>
            <a:pPr lvl="1"/>
            <a:r>
              <a:rPr lang="en-GB" altLang="tr-TR"/>
              <a:t>Fixed gap</a:t>
            </a:r>
          </a:p>
          <a:p>
            <a:pPr lvl="1"/>
            <a:r>
              <a:rPr lang="en-GB" altLang="tr-TR"/>
              <a:t>Flying (Winchester)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5746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Fixed/Movable Head Disk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Fixed head</a:t>
            </a:r>
          </a:p>
          <a:p>
            <a:pPr lvl="1"/>
            <a:r>
              <a:rPr lang="en-GB" altLang="tr-TR"/>
              <a:t>One read write head per track</a:t>
            </a:r>
          </a:p>
          <a:p>
            <a:pPr lvl="1"/>
            <a:r>
              <a:rPr lang="en-GB" altLang="tr-TR"/>
              <a:t>Heads mounted on fixed ridged arm</a:t>
            </a:r>
          </a:p>
          <a:p>
            <a:endParaRPr lang="en-GB" altLang="tr-TR"/>
          </a:p>
          <a:p>
            <a:r>
              <a:rPr lang="en-GB" altLang="tr-TR"/>
              <a:t>Movable head</a:t>
            </a:r>
          </a:p>
          <a:p>
            <a:pPr lvl="1"/>
            <a:r>
              <a:rPr lang="en-GB" altLang="tr-TR"/>
              <a:t>One read write head per side</a:t>
            </a:r>
          </a:p>
          <a:p>
            <a:pPr lvl="1"/>
            <a:r>
              <a:rPr lang="en-GB" altLang="tr-TR"/>
              <a:t>Mounted on a movable arm</a:t>
            </a:r>
          </a:p>
          <a:p>
            <a:pPr lvl="1"/>
            <a:endParaRPr lang="en-GB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1633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Removable or Not</a:t>
            </a: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91264" cy="5399881"/>
          </a:xfrm>
        </p:spPr>
        <p:txBody>
          <a:bodyPr/>
          <a:lstStyle/>
          <a:p>
            <a:r>
              <a:rPr lang="en-GB" altLang="tr-TR" dirty="0"/>
              <a:t>Removable disk</a:t>
            </a:r>
          </a:p>
          <a:p>
            <a:pPr lvl="1"/>
            <a:r>
              <a:rPr lang="en-GB" altLang="tr-TR" dirty="0"/>
              <a:t>Can be removed from drive and replaced with another disk</a:t>
            </a:r>
          </a:p>
          <a:p>
            <a:pPr lvl="1"/>
            <a:r>
              <a:rPr lang="en-GB" altLang="tr-TR" dirty="0"/>
              <a:t>Provides unlimited storage capacity</a:t>
            </a:r>
          </a:p>
          <a:p>
            <a:pPr lvl="1"/>
            <a:r>
              <a:rPr lang="en-GB" altLang="tr-TR" dirty="0"/>
              <a:t>Easy data transfer between systems</a:t>
            </a:r>
          </a:p>
          <a:p>
            <a:endParaRPr lang="en-GB" altLang="tr-TR" dirty="0"/>
          </a:p>
          <a:p>
            <a:r>
              <a:rPr lang="en-GB" altLang="tr-TR" dirty="0" err="1"/>
              <a:t>Nonremovable</a:t>
            </a:r>
            <a:r>
              <a:rPr lang="en-GB" altLang="tr-TR" dirty="0"/>
              <a:t> disk</a:t>
            </a:r>
          </a:p>
          <a:p>
            <a:pPr lvl="1"/>
            <a:r>
              <a:rPr lang="en-GB" altLang="tr-TR" dirty="0"/>
              <a:t>Permanently mounted in the drive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3346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Multiple Platter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736"/>
            <a:ext cx="8178800" cy="5471889"/>
          </a:xfrm>
        </p:spPr>
        <p:txBody>
          <a:bodyPr/>
          <a:lstStyle/>
          <a:p>
            <a:r>
              <a:rPr lang="en-GB" altLang="tr-TR" dirty="0"/>
              <a:t>One head per side</a:t>
            </a:r>
          </a:p>
          <a:p>
            <a:endParaRPr lang="en-GB" altLang="tr-TR" dirty="0"/>
          </a:p>
          <a:p>
            <a:r>
              <a:rPr lang="en-GB" altLang="tr-TR" dirty="0"/>
              <a:t>Heads are joined and aligned</a:t>
            </a:r>
          </a:p>
          <a:p>
            <a:endParaRPr lang="en-GB" altLang="tr-TR" dirty="0"/>
          </a:p>
          <a:p>
            <a:r>
              <a:rPr lang="en-GB" altLang="tr-TR" dirty="0"/>
              <a:t>Aligned tracks on each platter form cylinders</a:t>
            </a:r>
          </a:p>
          <a:p>
            <a:endParaRPr lang="en-GB" altLang="tr-TR" dirty="0"/>
          </a:p>
          <a:p>
            <a:r>
              <a:rPr lang="en-GB" altLang="tr-TR" dirty="0"/>
              <a:t>Data is striped by cylinder</a:t>
            </a:r>
          </a:p>
          <a:p>
            <a:pPr lvl="1"/>
            <a:r>
              <a:rPr lang="en-GB" altLang="tr-TR" dirty="0"/>
              <a:t>reduces head movement</a:t>
            </a:r>
          </a:p>
          <a:p>
            <a:pPr lvl="1"/>
            <a:r>
              <a:rPr lang="en-GB" altLang="tr-TR" dirty="0"/>
              <a:t>Increases speed (transfer rate)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808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Multiple Platters</a:t>
            </a:r>
          </a:p>
        </p:txBody>
      </p:sp>
      <p:pic>
        <p:nvPicPr>
          <p:cNvPr id="942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41" t="9837" r="18512" b="29376"/>
          <a:stretch>
            <a:fillRect/>
          </a:stretch>
        </p:blipFill>
        <p:spPr bwMode="auto">
          <a:xfrm>
            <a:off x="1835696" y="809625"/>
            <a:ext cx="456882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295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Tracks and Cylinders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1" t="27205" r="27182" b="27205"/>
          <a:stretch>
            <a:fillRect/>
          </a:stretch>
        </p:blipFill>
        <p:spPr bwMode="auto">
          <a:xfrm>
            <a:off x="2051720" y="1038225"/>
            <a:ext cx="423862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9966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Floppy Disk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91264" cy="5399880"/>
          </a:xfrm>
        </p:spPr>
        <p:txBody>
          <a:bodyPr/>
          <a:lstStyle/>
          <a:p>
            <a:r>
              <a:rPr lang="en-GB" altLang="tr-TR" dirty="0"/>
              <a:t>8”, 5.25”, 3.5”</a:t>
            </a:r>
          </a:p>
          <a:p>
            <a:r>
              <a:rPr lang="en-GB" altLang="tr-TR" dirty="0"/>
              <a:t>Small capacity</a:t>
            </a:r>
          </a:p>
          <a:p>
            <a:pPr lvl="1"/>
            <a:r>
              <a:rPr lang="en-GB" altLang="tr-TR" dirty="0"/>
              <a:t>Up to 1.44Mbyte (2.88M never popular)</a:t>
            </a:r>
          </a:p>
          <a:p>
            <a:r>
              <a:rPr lang="en-GB" altLang="tr-TR" dirty="0"/>
              <a:t>Slow</a:t>
            </a:r>
          </a:p>
          <a:p>
            <a:r>
              <a:rPr lang="en-GB" altLang="tr-TR" dirty="0"/>
              <a:t>Universal</a:t>
            </a:r>
          </a:p>
          <a:p>
            <a:r>
              <a:rPr lang="en-GB" altLang="tr-TR" dirty="0"/>
              <a:t>Cheap</a:t>
            </a:r>
          </a:p>
          <a:p>
            <a:r>
              <a:rPr lang="en-GB" altLang="tr-TR" dirty="0"/>
              <a:t>Obsolete?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7429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Winchester Hard Disk (1)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91264" cy="54578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tr-TR" dirty="0"/>
              <a:t>Developed by IBM in Winchester (USA)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Sealed unit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One or more platters (disks)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Heads fly on boundary layer of air as disk spins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Very small head to disk gap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Getting more robust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Universal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Cheap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Fastest external </a:t>
            </a:r>
            <a:r>
              <a:rPr lang="en-GB" altLang="tr-TR" dirty="0" smtClean="0"/>
              <a:t>storage</a:t>
            </a:r>
            <a:r>
              <a:rPr lang="tr-TR" altLang="tr-TR" dirty="0" smtClean="0"/>
              <a:t>!</a:t>
            </a:r>
            <a:endParaRPr lang="en-GB" altLang="tr-TR" dirty="0"/>
          </a:p>
          <a:p>
            <a:pPr>
              <a:lnSpc>
                <a:spcPct val="90000"/>
              </a:lnSpc>
            </a:pPr>
            <a:r>
              <a:rPr lang="en-GB" altLang="tr-TR" dirty="0"/>
              <a:t>Getting larger all the time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Terabyte now easily available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1784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Typical Hard Disk Drive Parameters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P</a:t>
            </a:r>
            <a:r>
              <a:rPr lang="en-US" sz="2400" dirty="0" err="1" smtClean="0"/>
              <a:t>arameters</a:t>
            </a:r>
            <a:r>
              <a:rPr lang="en-US" sz="2400" dirty="0" smtClean="0"/>
              <a:t> </a:t>
            </a:r>
            <a:r>
              <a:rPr lang="en-US" sz="2400" dirty="0"/>
              <a:t>for typical contemporary </a:t>
            </a:r>
            <a:r>
              <a:rPr lang="en-US" sz="2400" dirty="0" smtClean="0"/>
              <a:t>high-performance</a:t>
            </a:r>
            <a:r>
              <a:rPr lang="tr-TR" sz="2400" dirty="0" smtClean="0"/>
              <a:t> </a:t>
            </a:r>
            <a:r>
              <a:rPr lang="en-US" sz="2400" dirty="0" smtClean="0"/>
              <a:t>disks</a:t>
            </a:r>
            <a:endParaRPr lang="tr-T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19</a:t>
            </a:fld>
            <a:endParaRPr lang="en-US" altLang="tr-T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353" y="1700808"/>
            <a:ext cx="8301302" cy="463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4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tr-TR" altLang="tr-TR" sz="4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tr-TR" altLang="tr-TR" sz="4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tr-TR" altLang="tr-TR" sz="6000" dirty="0" err="1" smtClean="0">
                <a:solidFill>
                  <a:srgbClr val="FF0000"/>
                </a:solidFill>
              </a:rPr>
              <a:t>External</a:t>
            </a:r>
            <a:r>
              <a:rPr lang="tr-TR" altLang="tr-TR" sz="6000" dirty="0" smtClean="0">
                <a:solidFill>
                  <a:srgbClr val="FF0000"/>
                </a:solidFill>
              </a:rPr>
              <a:t> </a:t>
            </a:r>
            <a:r>
              <a:rPr lang="tr-TR" altLang="tr-TR" sz="6000" dirty="0">
                <a:solidFill>
                  <a:srgbClr val="FF0000"/>
                </a:solidFill>
              </a:rPr>
              <a:t>Memory</a:t>
            </a:r>
            <a:endParaRPr lang="tr-TR" altLang="tr-TR" sz="6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Timing of Disk I/O Transfer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actual details of disk I/O operation depend on the computer system, the </a:t>
            </a:r>
            <a:r>
              <a:rPr lang="en-US" dirty="0" smtClean="0"/>
              <a:t>operating</a:t>
            </a:r>
            <a:r>
              <a:rPr lang="tr-TR" dirty="0" smtClean="0"/>
              <a:t> </a:t>
            </a:r>
            <a:r>
              <a:rPr lang="en-US" dirty="0" smtClean="0"/>
              <a:t>system</a:t>
            </a:r>
            <a:r>
              <a:rPr lang="en-US" dirty="0"/>
              <a:t>, and the nature of the I/O channel and disk controller hardware. </a:t>
            </a:r>
            <a:endParaRPr lang="tr-TR" dirty="0" smtClean="0"/>
          </a:p>
          <a:p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general </a:t>
            </a:r>
            <a:r>
              <a:rPr lang="en-US" dirty="0"/>
              <a:t>timing diagram of disk I/O </a:t>
            </a:r>
            <a:r>
              <a:rPr lang="en-US" dirty="0" smtClean="0"/>
              <a:t>transfer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20</a:t>
            </a:fld>
            <a:endParaRPr lang="en-US" altLang="tr-T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8" t="30522" r="16350" b="45781"/>
          <a:stretch>
            <a:fillRect/>
          </a:stretch>
        </p:blipFill>
        <p:spPr bwMode="auto">
          <a:xfrm>
            <a:off x="493204" y="3717032"/>
            <a:ext cx="8229600" cy="216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343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Disk </a:t>
            </a:r>
            <a:r>
              <a:rPr lang="tr-TR" dirty="0" err="1"/>
              <a:t>Performance</a:t>
            </a:r>
            <a:r>
              <a:rPr lang="tr-TR" dirty="0"/>
              <a:t> </a:t>
            </a:r>
            <a:r>
              <a:rPr lang="tr-TR" dirty="0" err="1" smtClean="0"/>
              <a:t>Parameters</a:t>
            </a:r>
            <a:r>
              <a:rPr lang="tr-TR" dirty="0" smtClean="0"/>
              <a:t>-</a:t>
            </a:r>
            <a:r>
              <a:rPr lang="en-GB" altLang="tr-TR" dirty="0" smtClean="0"/>
              <a:t>Speed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tr-TR" sz="2400" dirty="0"/>
              <a:t>Seek time</a:t>
            </a:r>
          </a:p>
          <a:p>
            <a:pPr lvl="1"/>
            <a:r>
              <a:rPr lang="en-GB" altLang="tr-TR" sz="2000" dirty="0"/>
              <a:t>Moving head to correct track</a:t>
            </a:r>
          </a:p>
          <a:p>
            <a:r>
              <a:rPr lang="en-GB" altLang="tr-TR" sz="2400" dirty="0"/>
              <a:t>(Rotational) latency</a:t>
            </a:r>
          </a:p>
          <a:p>
            <a:pPr lvl="1"/>
            <a:r>
              <a:rPr lang="en-GB" altLang="tr-TR" sz="2000" dirty="0"/>
              <a:t>Waiting for data to rotate under head</a:t>
            </a:r>
            <a:endParaRPr lang="tr-TR" altLang="tr-TR" sz="2000" dirty="0"/>
          </a:p>
          <a:p>
            <a:r>
              <a:rPr lang="tr-TR" altLang="tr-TR" sz="2400" dirty="0"/>
              <a:t>Transfer time</a:t>
            </a:r>
            <a:endParaRPr lang="en-GB" altLang="tr-TR" sz="2400" dirty="0"/>
          </a:p>
          <a:p>
            <a:pPr lvl="1"/>
            <a:r>
              <a:rPr lang="tr-TR" altLang="tr-TR" sz="2000" dirty="0" err="1"/>
              <a:t>Depends</a:t>
            </a:r>
            <a:r>
              <a:rPr lang="tr-TR" altLang="tr-TR" sz="2000" dirty="0"/>
              <a:t> on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rotation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speed</a:t>
            </a:r>
            <a:r>
              <a:rPr lang="tr-TR" altLang="tr-TR" sz="2000" dirty="0"/>
              <a:t> of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smtClean="0"/>
              <a:t>disk</a:t>
            </a:r>
          </a:p>
          <a:p>
            <a:pPr marL="2686050" lvl="2"/>
            <a:r>
              <a:rPr lang="tr-TR" altLang="tr-TR" sz="1400" i="1" dirty="0" smtClean="0">
                <a:solidFill>
                  <a:srgbClr val="CC0000"/>
                </a:solidFill>
              </a:rPr>
              <a:t>T</a:t>
            </a:r>
            <a:r>
              <a:rPr lang="tr-TR" altLang="tr-TR" sz="1400" dirty="0"/>
              <a:t>: transfer time, </a:t>
            </a:r>
            <a:endParaRPr lang="tr-TR" altLang="tr-TR" sz="1400" dirty="0" smtClean="0"/>
          </a:p>
          <a:p>
            <a:pPr marL="2686050" lvl="2"/>
            <a:r>
              <a:rPr lang="tr-TR" altLang="tr-TR" sz="1400" i="1" dirty="0" smtClean="0">
                <a:solidFill>
                  <a:srgbClr val="CC0000"/>
                </a:solidFill>
              </a:rPr>
              <a:t>b</a:t>
            </a:r>
            <a:r>
              <a:rPr lang="tr-TR" altLang="tr-TR" sz="1400" dirty="0"/>
              <a:t>: </a:t>
            </a:r>
            <a:r>
              <a:rPr lang="tr-TR" altLang="tr-TR" sz="1400" dirty="0" err="1"/>
              <a:t>number</a:t>
            </a:r>
            <a:r>
              <a:rPr lang="tr-TR" altLang="tr-TR" sz="1400" dirty="0"/>
              <a:t> of </a:t>
            </a:r>
            <a:r>
              <a:rPr lang="tr-TR" altLang="tr-TR" sz="1400" dirty="0" err="1"/>
              <a:t>bytes</a:t>
            </a:r>
            <a:r>
              <a:rPr lang="tr-TR" altLang="tr-TR" sz="1400" dirty="0"/>
              <a:t> </a:t>
            </a:r>
            <a:r>
              <a:rPr lang="tr-TR" altLang="tr-TR" sz="1400" dirty="0" err="1"/>
              <a:t>to</a:t>
            </a:r>
            <a:r>
              <a:rPr lang="tr-TR" altLang="tr-TR" sz="1400" dirty="0"/>
              <a:t> be </a:t>
            </a:r>
            <a:r>
              <a:rPr lang="tr-TR" altLang="tr-TR" sz="1400" dirty="0" err="1" smtClean="0"/>
              <a:t>transferred</a:t>
            </a:r>
            <a:r>
              <a:rPr lang="tr-TR" altLang="tr-TR" sz="1400" dirty="0"/>
              <a:t>, </a:t>
            </a:r>
            <a:endParaRPr lang="tr-TR" altLang="tr-TR" sz="1400" dirty="0" smtClean="0"/>
          </a:p>
          <a:p>
            <a:pPr marL="2686050" lvl="2"/>
            <a:r>
              <a:rPr lang="tr-TR" altLang="tr-TR" sz="1400" i="1" dirty="0" smtClean="0">
                <a:solidFill>
                  <a:srgbClr val="CC0000"/>
                </a:solidFill>
              </a:rPr>
              <a:t>N</a:t>
            </a:r>
            <a:r>
              <a:rPr lang="tr-TR" altLang="tr-TR" sz="1400" dirty="0"/>
              <a:t>: </a:t>
            </a:r>
            <a:r>
              <a:rPr lang="tr-TR" altLang="tr-TR" sz="1400" dirty="0" err="1" smtClean="0"/>
              <a:t>number</a:t>
            </a:r>
            <a:r>
              <a:rPr lang="tr-TR" altLang="tr-TR" sz="1400" dirty="0" smtClean="0"/>
              <a:t> </a:t>
            </a:r>
            <a:r>
              <a:rPr lang="tr-TR" altLang="tr-TR" sz="1400" dirty="0"/>
              <a:t>of </a:t>
            </a:r>
            <a:r>
              <a:rPr lang="tr-TR" altLang="tr-TR" sz="1400" dirty="0" err="1"/>
              <a:t>bytes</a:t>
            </a:r>
            <a:r>
              <a:rPr lang="tr-TR" altLang="tr-TR" sz="1400" dirty="0"/>
              <a:t> on </a:t>
            </a:r>
            <a:r>
              <a:rPr lang="tr-TR" altLang="tr-TR" sz="1400" dirty="0" err="1"/>
              <a:t>track</a:t>
            </a:r>
            <a:r>
              <a:rPr lang="tr-TR" altLang="tr-TR" sz="1400" dirty="0"/>
              <a:t>, </a:t>
            </a:r>
            <a:endParaRPr lang="tr-TR" altLang="tr-TR" sz="1400" dirty="0" smtClean="0"/>
          </a:p>
          <a:p>
            <a:pPr marL="2686050" lvl="2"/>
            <a:r>
              <a:rPr lang="tr-TR" altLang="tr-TR" sz="1400" i="1" dirty="0" smtClean="0">
                <a:solidFill>
                  <a:srgbClr val="CC0000"/>
                </a:solidFill>
              </a:rPr>
              <a:t>r</a:t>
            </a:r>
            <a:r>
              <a:rPr lang="tr-TR" altLang="tr-TR" sz="1400" dirty="0"/>
              <a:t>: </a:t>
            </a:r>
            <a:r>
              <a:rPr lang="tr-TR" altLang="tr-TR" sz="1400" dirty="0" err="1" smtClean="0"/>
              <a:t>rotation</a:t>
            </a:r>
            <a:r>
              <a:rPr lang="tr-TR" altLang="tr-TR" sz="1400" dirty="0" smtClean="0"/>
              <a:t> </a:t>
            </a:r>
            <a:r>
              <a:rPr lang="tr-TR" altLang="tr-TR" sz="1400" dirty="0" err="1"/>
              <a:t>speed</a:t>
            </a:r>
            <a:r>
              <a:rPr lang="tr-TR" altLang="tr-TR" sz="1400" dirty="0"/>
              <a:t>, in </a:t>
            </a:r>
            <a:r>
              <a:rPr lang="tr-TR" altLang="tr-TR" sz="1400" dirty="0" err="1"/>
              <a:t>revolution</a:t>
            </a:r>
            <a:r>
              <a:rPr lang="tr-TR" altLang="tr-TR" sz="1400" dirty="0"/>
              <a:t> </a:t>
            </a:r>
            <a:r>
              <a:rPr lang="tr-TR" altLang="tr-TR" sz="1400" dirty="0" err="1"/>
              <a:t>per</a:t>
            </a:r>
            <a:r>
              <a:rPr lang="tr-TR" altLang="tr-TR" sz="1400" dirty="0"/>
              <a:t> </a:t>
            </a:r>
            <a:r>
              <a:rPr lang="tr-TR" altLang="tr-TR" sz="1400" dirty="0" err="1"/>
              <a:t>sconds</a:t>
            </a:r>
            <a:endParaRPr lang="en-GB" altLang="tr-TR" sz="1400" dirty="0"/>
          </a:p>
          <a:p>
            <a:r>
              <a:rPr lang="en-GB" altLang="tr-TR" sz="2400" dirty="0"/>
              <a:t>Access time = Seek + Latency</a:t>
            </a:r>
            <a:endParaRPr lang="tr-TR" altLang="tr-TR" sz="2400" dirty="0"/>
          </a:p>
          <a:p>
            <a:pPr>
              <a:buFontTx/>
              <a:buNone/>
            </a:pPr>
            <a:r>
              <a:rPr lang="tr-TR" altLang="tr-TR" sz="2000" i="1" dirty="0">
                <a:solidFill>
                  <a:srgbClr val="CC0000"/>
                </a:solidFill>
              </a:rPr>
              <a:t>					</a:t>
            </a:r>
          </a:p>
          <a:p>
            <a:pPr>
              <a:buFontTx/>
              <a:buNone/>
            </a:pPr>
            <a:r>
              <a:rPr lang="tr-TR" altLang="tr-TR" sz="2000" i="1" dirty="0">
                <a:solidFill>
                  <a:srgbClr val="CC0000"/>
                </a:solidFill>
              </a:rPr>
              <a:t>					</a:t>
            </a:r>
            <a:r>
              <a:rPr lang="tr-TR" altLang="tr-TR" sz="2000" i="1" dirty="0" err="1" smtClean="0">
                <a:solidFill>
                  <a:srgbClr val="CC0000"/>
                </a:solidFill>
              </a:rPr>
              <a:t>T</a:t>
            </a:r>
            <a:r>
              <a:rPr lang="tr-TR" altLang="tr-TR" sz="2000" i="1" baseline="-25000" dirty="0" err="1" smtClean="0">
                <a:solidFill>
                  <a:srgbClr val="CC0000"/>
                </a:solidFill>
              </a:rPr>
              <a:t>s</a:t>
            </a:r>
            <a:r>
              <a:rPr lang="tr-TR" altLang="tr-TR" sz="2000" dirty="0"/>
              <a:t>: </a:t>
            </a:r>
            <a:r>
              <a:rPr lang="tr-TR" altLang="tr-TR" sz="2000" dirty="0" err="1"/>
              <a:t>average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seek</a:t>
            </a:r>
            <a:r>
              <a:rPr lang="tr-TR" altLang="tr-TR" sz="2000" dirty="0"/>
              <a:t> time</a:t>
            </a:r>
            <a:endParaRPr lang="tr-TR" altLang="tr-TR" sz="2400" dirty="0"/>
          </a:p>
          <a:p>
            <a:endParaRPr lang="en-GB" altLang="tr-TR" sz="2400" dirty="0"/>
          </a:p>
          <a:p>
            <a:pPr lvl="1"/>
            <a:r>
              <a:rPr lang="en-GB" altLang="tr-TR" sz="2000" dirty="0"/>
              <a:t>Transfer </a:t>
            </a:r>
            <a:r>
              <a:rPr lang="en-GB" altLang="tr-TR" sz="2000" dirty="0" smtClean="0"/>
              <a:t>rate</a:t>
            </a:r>
            <a:endParaRPr lang="en-GB" alt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21</a:t>
            </a:fld>
            <a:endParaRPr lang="en-US" altLang="tr-TR" dirty="0"/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227314"/>
              </p:ext>
            </p:extLst>
          </p:nvPr>
        </p:nvGraphicFramePr>
        <p:xfrm>
          <a:off x="1506633" y="5229200"/>
          <a:ext cx="208915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1066680" imgH="393480" progId="Equation.3">
                  <p:embed/>
                </p:oleObj>
              </mc:Choice>
              <mc:Fallback>
                <p:oleObj name="Equation" r:id="rId3" imgW="1066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633" y="5229200"/>
                        <a:ext cx="2089150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989406"/>
              </p:ext>
            </p:extLst>
          </p:nvPr>
        </p:nvGraphicFramePr>
        <p:xfrm>
          <a:off x="1506633" y="3679243"/>
          <a:ext cx="93662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5" imgW="495000" imgH="393480" progId="Equation.3">
                  <p:embed/>
                </p:oleObj>
              </mc:Choice>
              <mc:Fallback>
                <p:oleObj name="Equation" r:id="rId5" imgW="495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633" y="3679243"/>
                        <a:ext cx="93662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321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RAID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Redundant Array of Independent Disks </a:t>
            </a:r>
          </a:p>
          <a:p>
            <a:r>
              <a:rPr lang="en-GB" altLang="tr-TR"/>
              <a:t>Redundant Array of Inexpensive Disks</a:t>
            </a:r>
          </a:p>
          <a:p>
            <a:r>
              <a:rPr lang="en-GB" altLang="tr-TR"/>
              <a:t>6 levels in common use</a:t>
            </a:r>
          </a:p>
          <a:p>
            <a:r>
              <a:rPr lang="en-GB" altLang="tr-TR"/>
              <a:t>Not a hierarchy</a:t>
            </a:r>
          </a:p>
          <a:p>
            <a:r>
              <a:rPr lang="en-GB" altLang="tr-TR"/>
              <a:t>Set of physical disks viewed as single logical drive by O/S</a:t>
            </a:r>
          </a:p>
          <a:p>
            <a:r>
              <a:rPr lang="en-GB" altLang="tr-TR"/>
              <a:t>Data distributed across physical drives</a:t>
            </a:r>
          </a:p>
          <a:p>
            <a:r>
              <a:rPr lang="en-GB" altLang="tr-TR"/>
              <a:t>Can use redundant capacity to store parity information</a:t>
            </a:r>
          </a:p>
          <a:p>
            <a:endParaRPr lang="en-GB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047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RAID 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No redundancy</a:t>
            </a:r>
          </a:p>
          <a:p>
            <a:r>
              <a:rPr lang="en-GB" altLang="tr-TR"/>
              <a:t>Data striped across all disks</a:t>
            </a:r>
          </a:p>
          <a:p>
            <a:r>
              <a:rPr lang="en-GB" altLang="tr-TR"/>
              <a:t>Round Robin striping</a:t>
            </a:r>
          </a:p>
          <a:p>
            <a:r>
              <a:rPr lang="en-GB" altLang="tr-TR"/>
              <a:t>Increase speed</a:t>
            </a:r>
          </a:p>
          <a:p>
            <a:pPr lvl="1"/>
            <a:r>
              <a:rPr lang="en-GB" altLang="tr-TR"/>
              <a:t>Multiple data requests probably not on same disk</a:t>
            </a:r>
          </a:p>
          <a:p>
            <a:pPr lvl="1"/>
            <a:r>
              <a:rPr lang="en-GB" altLang="tr-TR"/>
              <a:t>Disks seek in parallel</a:t>
            </a:r>
          </a:p>
          <a:p>
            <a:pPr lvl="1"/>
            <a:r>
              <a:rPr lang="en-GB" altLang="tr-TR"/>
              <a:t>A set of data is likely to be striped across multiple disks</a:t>
            </a:r>
          </a:p>
          <a:p>
            <a:endParaRPr lang="en-GB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17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RAID 1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Mirrored Disks</a:t>
            </a:r>
          </a:p>
          <a:p>
            <a:r>
              <a:rPr lang="en-GB" altLang="tr-TR"/>
              <a:t>Data is striped across disks</a:t>
            </a:r>
          </a:p>
          <a:p>
            <a:r>
              <a:rPr lang="en-GB" altLang="tr-TR"/>
              <a:t>2 copies of each stripe on separate disks</a:t>
            </a:r>
          </a:p>
          <a:p>
            <a:r>
              <a:rPr lang="en-GB" altLang="tr-TR"/>
              <a:t>Read from either</a:t>
            </a:r>
          </a:p>
          <a:p>
            <a:r>
              <a:rPr lang="en-GB" altLang="tr-TR"/>
              <a:t>Write to both</a:t>
            </a:r>
          </a:p>
          <a:p>
            <a:r>
              <a:rPr lang="en-GB" altLang="tr-TR"/>
              <a:t>Recovery is simple</a:t>
            </a:r>
          </a:p>
          <a:p>
            <a:pPr lvl="1"/>
            <a:r>
              <a:rPr lang="en-GB" altLang="tr-TR"/>
              <a:t>Swap faulty disk &amp; re-mirror</a:t>
            </a:r>
          </a:p>
          <a:p>
            <a:pPr lvl="1"/>
            <a:r>
              <a:rPr lang="en-GB" altLang="tr-TR"/>
              <a:t>No down time</a:t>
            </a:r>
          </a:p>
          <a:p>
            <a:r>
              <a:rPr lang="en-GB" altLang="tr-TR"/>
              <a:t>Expensive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9164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RAID 2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3"/>
            <a:ext cx="8280920" cy="5399882"/>
          </a:xfrm>
        </p:spPr>
        <p:txBody>
          <a:bodyPr/>
          <a:lstStyle/>
          <a:p>
            <a:r>
              <a:rPr lang="en-GB" altLang="tr-TR" dirty="0"/>
              <a:t>Disks are synchronized</a:t>
            </a:r>
          </a:p>
          <a:p>
            <a:r>
              <a:rPr lang="en-GB" altLang="tr-TR" dirty="0"/>
              <a:t>Very small stripes</a:t>
            </a:r>
          </a:p>
          <a:p>
            <a:pPr lvl="1"/>
            <a:r>
              <a:rPr lang="en-GB" altLang="tr-TR" dirty="0"/>
              <a:t>Often single byte/word</a:t>
            </a:r>
          </a:p>
          <a:p>
            <a:r>
              <a:rPr lang="en-GB" altLang="tr-TR" dirty="0"/>
              <a:t>Error correction calculated across corresponding bits on disks</a:t>
            </a:r>
          </a:p>
          <a:p>
            <a:r>
              <a:rPr lang="en-GB" altLang="tr-TR" dirty="0"/>
              <a:t>Multiple parity disks store Hamming code error correction in corresponding positions</a:t>
            </a:r>
          </a:p>
          <a:p>
            <a:r>
              <a:rPr lang="en-GB" altLang="tr-TR" dirty="0"/>
              <a:t>Lots of redundancy</a:t>
            </a:r>
          </a:p>
          <a:p>
            <a:pPr lvl="1"/>
            <a:r>
              <a:rPr lang="en-GB" altLang="tr-TR" dirty="0"/>
              <a:t>Expensive</a:t>
            </a:r>
          </a:p>
          <a:p>
            <a:pPr lvl="1"/>
            <a:r>
              <a:rPr lang="en-GB" altLang="tr-TR" dirty="0"/>
              <a:t>Not used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1199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RAID 3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tr-TR" dirty="0"/>
              <a:t>Similar to RAID 2</a:t>
            </a:r>
          </a:p>
          <a:p>
            <a:pPr>
              <a:lnSpc>
                <a:spcPct val="90000"/>
              </a:lnSpc>
            </a:pPr>
            <a:r>
              <a:rPr lang="en-GB" altLang="tr-TR" dirty="0" smtClean="0"/>
              <a:t>Only </a:t>
            </a:r>
            <a:r>
              <a:rPr lang="en-GB" altLang="tr-TR" dirty="0"/>
              <a:t>one redundant disk, no matter how large the array</a:t>
            </a:r>
          </a:p>
          <a:p>
            <a:pPr>
              <a:lnSpc>
                <a:spcPct val="90000"/>
              </a:lnSpc>
            </a:pPr>
            <a:r>
              <a:rPr lang="en-GB" altLang="tr-TR" dirty="0" smtClean="0"/>
              <a:t>Simple </a:t>
            </a:r>
            <a:r>
              <a:rPr lang="en-GB" altLang="tr-TR" dirty="0"/>
              <a:t>parity bit for each set of corresponding bits</a:t>
            </a:r>
          </a:p>
          <a:p>
            <a:pPr>
              <a:lnSpc>
                <a:spcPct val="90000"/>
              </a:lnSpc>
            </a:pPr>
            <a:r>
              <a:rPr lang="en-GB" altLang="tr-TR" dirty="0" smtClean="0"/>
              <a:t>Data </a:t>
            </a:r>
            <a:r>
              <a:rPr lang="en-GB" altLang="tr-TR" dirty="0"/>
              <a:t>on failed drive can be reconstructed from surviving data and parity info</a:t>
            </a:r>
          </a:p>
          <a:p>
            <a:pPr>
              <a:lnSpc>
                <a:spcPct val="90000"/>
              </a:lnSpc>
            </a:pPr>
            <a:r>
              <a:rPr lang="en-GB" altLang="tr-TR" dirty="0" smtClean="0"/>
              <a:t>Very </a:t>
            </a:r>
            <a:r>
              <a:rPr lang="en-GB" altLang="tr-TR" dirty="0"/>
              <a:t>high transfer rates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1044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Example: Data reconstruction in RAID3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91264" cy="5457825"/>
          </a:xfrm>
        </p:spPr>
        <p:txBody>
          <a:bodyPr/>
          <a:lstStyle/>
          <a:p>
            <a:r>
              <a:rPr lang="tr-TR" altLang="tr-TR" dirty="0" err="1"/>
              <a:t>Consider</a:t>
            </a:r>
            <a:r>
              <a:rPr lang="tr-TR" altLang="tr-TR" dirty="0"/>
              <a:t> an </a:t>
            </a:r>
            <a:r>
              <a:rPr lang="tr-TR" altLang="tr-TR" dirty="0" err="1"/>
              <a:t>array</a:t>
            </a:r>
            <a:r>
              <a:rPr lang="tr-TR" altLang="tr-TR" dirty="0"/>
              <a:t> of </a:t>
            </a:r>
            <a:r>
              <a:rPr lang="tr-TR" altLang="tr-TR" dirty="0" err="1"/>
              <a:t>five</a:t>
            </a:r>
            <a:r>
              <a:rPr lang="tr-TR" altLang="tr-TR" dirty="0"/>
              <a:t> </a:t>
            </a:r>
            <a:r>
              <a:rPr lang="tr-TR" altLang="tr-TR" dirty="0" err="1"/>
              <a:t>drives</a:t>
            </a:r>
            <a:r>
              <a:rPr lang="tr-TR" altLang="tr-TR" dirty="0"/>
              <a:t> (X0,X1,X2,X3 </a:t>
            </a:r>
            <a:r>
              <a:rPr lang="tr-TR" altLang="tr-TR" dirty="0" err="1"/>
              <a:t>contain</a:t>
            </a:r>
            <a:r>
              <a:rPr lang="tr-TR" altLang="tr-TR" dirty="0"/>
              <a:t> data, X4 is </a:t>
            </a:r>
            <a:r>
              <a:rPr lang="tr-TR" altLang="tr-TR" dirty="0" err="1"/>
              <a:t>parity</a:t>
            </a:r>
            <a:r>
              <a:rPr lang="tr-TR" altLang="tr-TR" dirty="0"/>
              <a:t> disk)</a:t>
            </a:r>
          </a:p>
          <a:p>
            <a:endParaRPr lang="en-US" altLang="tr-TR" dirty="0"/>
          </a:p>
          <a:p>
            <a:r>
              <a:rPr lang="tr-TR" altLang="tr-TR" dirty="0" err="1"/>
              <a:t>Parity</a:t>
            </a:r>
            <a:r>
              <a:rPr lang="tr-TR" altLang="tr-TR" dirty="0"/>
              <a:t> of </a:t>
            </a:r>
            <a:r>
              <a:rPr lang="tr-TR" altLang="tr-TR" i="1" dirty="0" err="1">
                <a:solidFill>
                  <a:srgbClr val="CC0000"/>
                </a:solidFill>
              </a:rPr>
              <a:t>i</a:t>
            </a:r>
            <a:r>
              <a:rPr lang="tr-TR" altLang="tr-TR" dirty="0" err="1"/>
              <a:t>th</a:t>
            </a:r>
            <a:r>
              <a:rPr lang="tr-TR" altLang="tr-TR" dirty="0"/>
              <a:t> bit is </a:t>
            </a:r>
            <a:r>
              <a:rPr lang="tr-TR" altLang="tr-TR" dirty="0" err="1"/>
              <a:t>calculated</a:t>
            </a:r>
            <a:r>
              <a:rPr lang="tr-TR" altLang="tr-TR" dirty="0"/>
              <a:t> as:</a:t>
            </a:r>
          </a:p>
          <a:p>
            <a:pPr>
              <a:buFontTx/>
              <a:buNone/>
            </a:pPr>
            <a:r>
              <a:rPr lang="tr-TR" altLang="tr-TR" dirty="0">
                <a:sym typeface="Symbol" panose="05050102010706020507" pitchFamily="18" charset="2"/>
              </a:rPr>
              <a:t>		X4(</a:t>
            </a:r>
            <a:r>
              <a:rPr lang="tr-TR" altLang="tr-TR" i="1" dirty="0">
                <a:sym typeface="Symbol" panose="05050102010706020507" pitchFamily="18" charset="2"/>
              </a:rPr>
              <a:t>i</a:t>
            </a:r>
            <a:r>
              <a:rPr lang="tr-TR" altLang="tr-TR" dirty="0">
                <a:sym typeface="Symbol" panose="05050102010706020507" pitchFamily="18" charset="2"/>
              </a:rPr>
              <a:t>)=X3(</a:t>
            </a:r>
            <a:r>
              <a:rPr lang="tr-TR" altLang="tr-TR" i="1" dirty="0">
                <a:sym typeface="Symbol" panose="05050102010706020507" pitchFamily="18" charset="2"/>
              </a:rPr>
              <a:t>i</a:t>
            </a:r>
            <a:r>
              <a:rPr lang="tr-TR" altLang="tr-TR" dirty="0">
                <a:sym typeface="Symbol" panose="05050102010706020507" pitchFamily="18" charset="2"/>
              </a:rPr>
              <a:t>)X2(</a:t>
            </a:r>
            <a:r>
              <a:rPr lang="tr-TR" altLang="tr-TR" i="1" dirty="0">
                <a:sym typeface="Symbol" panose="05050102010706020507" pitchFamily="18" charset="2"/>
              </a:rPr>
              <a:t>i</a:t>
            </a:r>
            <a:r>
              <a:rPr lang="tr-TR" altLang="tr-TR" dirty="0">
                <a:sym typeface="Symbol" panose="05050102010706020507" pitchFamily="18" charset="2"/>
              </a:rPr>
              <a:t>)X1(</a:t>
            </a:r>
            <a:r>
              <a:rPr lang="tr-TR" altLang="tr-TR" i="1" dirty="0">
                <a:sym typeface="Symbol" panose="05050102010706020507" pitchFamily="18" charset="2"/>
              </a:rPr>
              <a:t>i</a:t>
            </a:r>
            <a:r>
              <a:rPr lang="tr-TR" altLang="tr-TR" dirty="0">
                <a:sym typeface="Symbol" panose="05050102010706020507" pitchFamily="18" charset="2"/>
              </a:rPr>
              <a:t>)X0(</a:t>
            </a:r>
            <a:r>
              <a:rPr lang="tr-TR" altLang="tr-TR" i="1" dirty="0">
                <a:sym typeface="Symbol" panose="05050102010706020507" pitchFamily="18" charset="2"/>
              </a:rPr>
              <a:t>i</a:t>
            </a:r>
            <a:r>
              <a:rPr lang="tr-TR" altLang="tr-TR" dirty="0">
                <a:sym typeface="Symbol" panose="05050102010706020507" pitchFamily="18" charset="2"/>
              </a:rPr>
              <a:t>)</a:t>
            </a:r>
          </a:p>
          <a:p>
            <a:pPr>
              <a:buFontTx/>
              <a:buNone/>
            </a:pPr>
            <a:endParaRPr lang="tr-TR" altLang="tr-TR" dirty="0">
              <a:sym typeface="Symbol" panose="05050102010706020507" pitchFamily="18" charset="2"/>
            </a:endParaRPr>
          </a:p>
          <a:p>
            <a:r>
              <a:rPr lang="tr-TR" altLang="tr-TR" dirty="0" err="1">
                <a:sym typeface="Symbol" panose="05050102010706020507" pitchFamily="18" charset="2"/>
              </a:rPr>
              <a:t>Suppose</a:t>
            </a:r>
            <a:r>
              <a:rPr lang="tr-TR" altLang="tr-TR" dirty="0">
                <a:sym typeface="Symbol" panose="05050102010706020507" pitchFamily="18" charset="2"/>
              </a:rPr>
              <a:t> </a:t>
            </a:r>
            <a:r>
              <a:rPr lang="tr-TR" altLang="tr-TR" dirty="0" err="1">
                <a:sym typeface="Symbol" panose="05050102010706020507" pitchFamily="18" charset="2"/>
              </a:rPr>
              <a:t>that</a:t>
            </a:r>
            <a:r>
              <a:rPr lang="tr-TR" altLang="tr-TR" dirty="0">
                <a:sym typeface="Symbol" panose="05050102010706020507" pitchFamily="18" charset="2"/>
              </a:rPr>
              <a:t> </a:t>
            </a:r>
            <a:r>
              <a:rPr lang="tr-TR" altLang="tr-TR" dirty="0" err="1">
                <a:sym typeface="Symbol" panose="05050102010706020507" pitchFamily="18" charset="2"/>
              </a:rPr>
              <a:t>drive</a:t>
            </a:r>
            <a:r>
              <a:rPr lang="tr-TR" altLang="tr-TR" dirty="0">
                <a:sym typeface="Symbol" panose="05050102010706020507" pitchFamily="18" charset="2"/>
              </a:rPr>
              <a:t> X1 has </a:t>
            </a:r>
            <a:r>
              <a:rPr lang="tr-TR" altLang="tr-TR" dirty="0" err="1">
                <a:sym typeface="Symbol" panose="05050102010706020507" pitchFamily="18" charset="2"/>
              </a:rPr>
              <a:t>failed</a:t>
            </a:r>
            <a:r>
              <a:rPr lang="tr-TR" altLang="tr-TR" dirty="0">
                <a:sym typeface="Symbol" panose="05050102010706020507" pitchFamily="18" charset="2"/>
              </a:rPr>
              <a:t>. </a:t>
            </a:r>
            <a:r>
              <a:rPr lang="tr-TR" altLang="tr-TR" dirty="0" err="1">
                <a:sym typeface="Symbol" panose="05050102010706020507" pitchFamily="18" charset="2"/>
              </a:rPr>
              <a:t>The</a:t>
            </a:r>
            <a:r>
              <a:rPr lang="tr-TR" altLang="tr-TR" dirty="0">
                <a:sym typeface="Symbol" panose="05050102010706020507" pitchFamily="18" charset="2"/>
              </a:rPr>
              <a:t> </a:t>
            </a:r>
            <a:r>
              <a:rPr lang="tr-TR" altLang="tr-TR" dirty="0" err="1">
                <a:sym typeface="Symbol" panose="05050102010706020507" pitchFamily="18" charset="2"/>
              </a:rPr>
              <a:t>contents</a:t>
            </a:r>
            <a:r>
              <a:rPr lang="tr-TR" altLang="tr-TR" dirty="0">
                <a:sym typeface="Symbol" panose="05050102010706020507" pitchFamily="18" charset="2"/>
              </a:rPr>
              <a:t> of X1 can be </a:t>
            </a:r>
            <a:r>
              <a:rPr lang="tr-TR" altLang="tr-TR" dirty="0" err="1">
                <a:sym typeface="Symbol" panose="05050102010706020507" pitchFamily="18" charset="2"/>
              </a:rPr>
              <a:t>regenerated</a:t>
            </a:r>
            <a:r>
              <a:rPr lang="tr-TR" altLang="tr-TR" dirty="0">
                <a:sym typeface="Symbol" panose="05050102010706020507" pitchFamily="18" charset="2"/>
              </a:rPr>
              <a:t> as:</a:t>
            </a:r>
          </a:p>
          <a:p>
            <a:pPr>
              <a:buFontTx/>
              <a:buNone/>
            </a:pPr>
            <a:r>
              <a:rPr lang="tr-TR" altLang="tr-TR" dirty="0">
                <a:sym typeface="Symbol" panose="05050102010706020507" pitchFamily="18" charset="2"/>
              </a:rPr>
              <a:t>		X1(</a:t>
            </a:r>
            <a:r>
              <a:rPr lang="tr-TR" altLang="tr-TR" i="1" dirty="0">
                <a:sym typeface="Symbol" panose="05050102010706020507" pitchFamily="18" charset="2"/>
              </a:rPr>
              <a:t>i</a:t>
            </a:r>
            <a:r>
              <a:rPr lang="tr-TR" altLang="tr-TR" dirty="0">
                <a:sym typeface="Symbol" panose="05050102010706020507" pitchFamily="18" charset="2"/>
              </a:rPr>
              <a:t>)=X4(</a:t>
            </a:r>
            <a:r>
              <a:rPr lang="tr-TR" altLang="tr-TR" i="1" dirty="0">
                <a:sym typeface="Symbol" panose="05050102010706020507" pitchFamily="18" charset="2"/>
              </a:rPr>
              <a:t>i</a:t>
            </a:r>
            <a:r>
              <a:rPr lang="tr-TR" altLang="tr-TR" dirty="0">
                <a:sym typeface="Symbol" panose="05050102010706020507" pitchFamily="18" charset="2"/>
              </a:rPr>
              <a:t>)X3(</a:t>
            </a:r>
            <a:r>
              <a:rPr lang="tr-TR" altLang="tr-TR" i="1" dirty="0">
                <a:sym typeface="Symbol" panose="05050102010706020507" pitchFamily="18" charset="2"/>
              </a:rPr>
              <a:t>i</a:t>
            </a:r>
            <a:r>
              <a:rPr lang="tr-TR" altLang="tr-TR" dirty="0">
                <a:sym typeface="Symbol" panose="05050102010706020507" pitchFamily="18" charset="2"/>
              </a:rPr>
              <a:t>)X2(</a:t>
            </a:r>
            <a:r>
              <a:rPr lang="tr-TR" altLang="tr-TR" i="1" dirty="0">
                <a:sym typeface="Symbol" panose="05050102010706020507" pitchFamily="18" charset="2"/>
              </a:rPr>
              <a:t>i</a:t>
            </a:r>
            <a:r>
              <a:rPr lang="tr-TR" altLang="tr-TR" dirty="0">
                <a:sym typeface="Symbol" panose="05050102010706020507" pitchFamily="18" charset="2"/>
              </a:rPr>
              <a:t>)X0(</a:t>
            </a:r>
            <a:r>
              <a:rPr lang="tr-TR" altLang="tr-TR" i="1" dirty="0">
                <a:sym typeface="Symbol" panose="05050102010706020507" pitchFamily="18" charset="2"/>
              </a:rPr>
              <a:t>i</a:t>
            </a:r>
            <a:r>
              <a:rPr lang="tr-TR" altLang="tr-TR" dirty="0">
                <a:sym typeface="Symbol" panose="05050102010706020507" pitchFamily="18" charset="2"/>
              </a:rPr>
              <a:t>)</a:t>
            </a:r>
          </a:p>
          <a:p>
            <a:pPr lvl="1">
              <a:buFontTx/>
              <a:buNone/>
            </a:pPr>
            <a:endParaRPr lang="tr-TR" altLang="tr-TR" dirty="0">
              <a:sym typeface="Symbol" panose="05050102010706020507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1977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RAID 4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/>
              <a:t>Each disk operates independently</a:t>
            </a:r>
          </a:p>
          <a:p>
            <a:r>
              <a:rPr lang="en-GB" altLang="tr-TR" dirty="0" smtClean="0"/>
              <a:t>Good </a:t>
            </a:r>
            <a:r>
              <a:rPr lang="en-GB" altLang="tr-TR" dirty="0"/>
              <a:t>for high I/O request rate</a:t>
            </a:r>
          </a:p>
          <a:p>
            <a:r>
              <a:rPr lang="en-GB" altLang="tr-TR" dirty="0" smtClean="0"/>
              <a:t>Large </a:t>
            </a:r>
            <a:r>
              <a:rPr lang="en-GB" altLang="tr-TR" dirty="0"/>
              <a:t>stripes</a:t>
            </a:r>
          </a:p>
          <a:p>
            <a:r>
              <a:rPr lang="en-GB" altLang="tr-TR" dirty="0" smtClean="0"/>
              <a:t>Bit </a:t>
            </a:r>
            <a:r>
              <a:rPr lang="en-GB" altLang="tr-TR" dirty="0"/>
              <a:t>by bit parity calculated across stripes on each disk</a:t>
            </a:r>
          </a:p>
          <a:p>
            <a:r>
              <a:rPr lang="en-GB" altLang="tr-TR" dirty="0" smtClean="0"/>
              <a:t>Parity </a:t>
            </a:r>
            <a:r>
              <a:rPr lang="en-GB" altLang="tr-TR" dirty="0"/>
              <a:t>stored on parity disk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8371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RAID 5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/>
              <a:t>Like RAID 4</a:t>
            </a:r>
          </a:p>
          <a:p>
            <a:r>
              <a:rPr lang="en-GB" altLang="tr-TR" dirty="0" smtClean="0"/>
              <a:t>Parity </a:t>
            </a:r>
            <a:r>
              <a:rPr lang="en-GB" altLang="tr-TR" dirty="0"/>
              <a:t>striped across all disks</a:t>
            </a:r>
          </a:p>
          <a:p>
            <a:r>
              <a:rPr lang="en-GB" altLang="tr-TR" dirty="0" smtClean="0"/>
              <a:t>Round </a:t>
            </a:r>
            <a:r>
              <a:rPr lang="en-GB" altLang="tr-TR" dirty="0"/>
              <a:t>robin allocation for parity stripe</a:t>
            </a:r>
          </a:p>
          <a:p>
            <a:r>
              <a:rPr lang="en-GB" altLang="tr-TR" dirty="0" smtClean="0"/>
              <a:t>Avoids </a:t>
            </a:r>
            <a:r>
              <a:rPr lang="en-GB" altLang="tr-TR" dirty="0"/>
              <a:t>RAID 4 bottleneck at parity disk</a:t>
            </a:r>
          </a:p>
          <a:p>
            <a:r>
              <a:rPr lang="en-GB" altLang="tr-TR" dirty="0" smtClean="0"/>
              <a:t>Commonly </a:t>
            </a:r>
            <a:r>
              <a:rPr lang="en-GB" altLang="tr-TR" dirty="0"/>
              <a:t>used in network servers</a:t>
            </a:r>
          </a:p>
          <a:p>
            <a:pPr>
              <a:buFontTx/>
              <a:buNone/>
            </a:pPr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6075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Outline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737"/>
            <a:ext cx="8353176" cy="5471888"/>
          </a:xfrm>
        </p:spPr>
        <p:txBody>
          <a:bodyPr>
            <a:normAutofit fontScale="85000" lnSpcReduction="20000"/>
          </a:bodyPr>
          <a:lstStyle/>
          <a:p>
            <a:r>
              <a:rPr lang="tr-TR" altLang="tr-TR" dirty="0" err="1">
                <a:solidFill>
                  <a:schemeClr val="accent1"/>
                </a:solidFill>
              </a:rPr>
              <a:t>Types</a:t>
            </a:r>
            <a:r>
              <a:rPr lang="tr-TR" altLang="tr-TR" dirty="0">
                <a:solidFill>
                  <a:schemeClr val="accent1"/>
                </a:solidFill>
              </a:rPr>
              <a:t> of </a:t>
            </a:r>
            <a:r>
              <a:rPr lang="tr-TR" altLang="tr-TR" dirty="0" err="1">
                <a:solidFill>
                  <a:schemeClr val="accent1"/>
                </a:solidFill>
              </a:rPr>
              <a:t>External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smtClean="0">
                <a:solidFill>
                  <a:schemeClr val="accent1"/>
                </a:solidFill>
              </a:rPr>
              <a:t>Memory</a:t>
            </a:r>
          </a:p>
          <a:p>
            <a:pPr lvl="1"/>
            <a:r>
              <a:rPr lang="en-US" altLang="tr-TR" dirty="0" smtClean="0">
                <a:solidFill>
                  <a:schemeClr val="accent1"/>
                </a:solidFill>
              </a:rPr>
              <a:t>Magnetic </a:t>
            </a:r>
            <a:r>
              <a:rPr lang="en-US" altLang="tr-TR" dirty="0">
                <a:solidFill>
                  <a:schemeClr val="accent1"/>
                </a:solidFill>
              </a:rPr>
              <a:t>Disk</a:t>
            </a:r>
          </a:p>
          <a:p>
            <a:pPr lvl="2"/>
            <a:r>
              <a:rPr lang="en-US" altLang="tr-TR" dirty="0">
                <a:solidFill>
                  <a:schemeClr val="accent1"/>
                </a:solidFill>
              </a:rPr>
              <a:t>Magnetic Read and Write Mechanisms</a:t>
            </a:r>
          </a:p>
          <a:p>
            <a:pPr lvl="2"/>
            <a:r>
              <a:rPr lang="en-US" altLang="tr-TR" dirty="0">
                <a:solidFill>
                  <a:schemeClr val="accent1"/>
                </a:solidFill>
              </a:rPr>
              <a:t>Data Organization and Formatting</a:t>
            </a:r>
          </a:p>
          <a:p>
            <a:pPr lvl="2"/>
            <a:r>
              <a:rPr lang="en-US" altLang="tr-TR" dirty="0">
                <a:solidFill>
                  <a:schemeClr val="accent1"/>
                </a:solidFill>
              </a:rPr>
              <a:t>Physical Characteristics</a:t>
            </a:r>
          </a:p>
          <a:p>
            <a:pPr lvl="2"/>
            <a:r>
              <a:rPr lang="en-US" altLang="tr-TR" dirty="0">
                <a:solidFill>
                  <a:schemeClr val="accent1"/>
                </a:solidFill>
              </a:rPr>
              <a:t>Disk Performance Parameters</a:t>
            </a:r>
          </a:p>
          <a:p>
            <a:pPr lvl="1"/>
            <a:r>
              <a:rPr lang="en-US" altLang="tr-TR" dirty="0" smtClean="0">
                <a:solidFill>
                  <a:schemeClr val="accent1"/>
                </a:solidFill>
              </a:rPr>
              <a:t>RAID</a:t>
            </a:r>
            <a:endParaRPr lang="en-US" altLang="tr-TR" dirty="0">
              <a:solidFill>
                <a:schemeClr val="accent1"/>
              </a:solidFill>
            </a:endParaRPr>
          </a:p>
          <a:p>
            <a:pPr lvl="1"/>
            <a:r>
              <a:rPr lang="en-US" altLang="tr-TR" dirty="0" smtClean="0">
                <a:solidFill>
                  <a:schemeClr val="accent1"/>
                </a:solidFill>
              </a:rPr>
              <a:t>Solid </a:t>
            </a:r>
            <a:r>
              <a:rPr lang="en-US" altLang="tr-TR" dirty="0">
                <a:solidFill>
                  <a:schemeClr val="accent1"/>
                </a:solidFill>
              </a:rPr>
              <a:t>State Drives</a:t>
            </a:r>
          </a:p>
          <a:p>
            <a:pPr lvl="2"/>
            <a:r>
              <a:rPr lang="en-US" altLang="tr-TR" dirty="0">
                <a:solidFill>
                  <a:schemeClr val="accent1"/>
                </a:solidFill>
              </a:rPr>
              <a:t>Flash Memory</a:t>
            </a:r>
          </a:p>
          <a:p>
            <a:pPr lvl="2"/>
            <a:r>
              <a:rPr lang="en-US" altLang="tr-TR" dirty="0">
                <a:solidFill>
                  <a:schemeClr val="accent1"/>
                </a:solidFill>
              </a:rPr>
              <a:t>SSD Compared to HDD</a:t>
            </a:r>
          </a:p>
          <a:p>
            <a:pPr lvl="2"/>
            <a:r>
              <a:rPr lang="en-US" altLang="tr-TR" dirty="0">
                <a:solidFill>
                  <a:schemeClr val="accent1"/>
                </a:solidFill>
              </a:rPr>
              <a:t>SSD Organization</a:t>
            </a:r>
          </a:p>
          <a:p>
            <a:pPr lvl="1"/>
            <a:r>
              <a:rPr lang="en-US" altLang="tr-TR" dirty="0" smtClean="0">
                <a:solidFill>
                  <a:schemeClr val="accent1"/>
                </a:solidFill>
              </a:rPr>
              <a:t>Optical </a:t>
            </a:r>
            <a:r>
              <a:rPr lang="en-US" altLang="tr-TR" dirty="0">
                <a:solidFill>
                  <a:schemeClr val="accent1"/>
                </a:solidFill>
              </a:rPr>
              <a:t>Memory</a:t>
            </a:r>
          </a:p>
          <a:p>
            <a:pPr lvl="2"/>
            <a:r>
              <a:rPr lang="en-US" altLang="tr-TR" dirty="0">
                <a:solidFill>
                  <a:schemeClr val="accent1"/>
                </a:solidFill>
              </a:rPr>
              <a:t>Compact Disk</a:t>
            </a:r>
          </a:p>
          <a:p>
            <a:pPr lvl="2"/>
            <a:r>
              <a:rPr lang="en-US" altLang="tr-TR" dirty="0">
                <a:solidFill>
                  <a:schemeClr val="accent1"/>
                </a:solidFill>
              </a:rPr>
              <a:t>Digital Versatile Disk</a:t>
            </a:r>
          </a:p>
          <a:p>
            <a:pPr lvl="2"/>
            <a:r>
              <a:rPr lang="en-US" altLang="tr-TR" dirty="0">
                <a:solidFill>
                  <a:schemeClr val="accent1"/>
                </a:solidFill>
              </a:rPr>
              <a:t>High-Definition Optical Disks</a:t>
            </a:r>
          </a:p>
          <a:p>
            <a:pPr lvl="1"/>
            <a:r>
              <a:rPr lang="en-US" altLang="tr-TR" dirty="0" smtClean="0">
                <a:solidFill>
                  <a:schemeClr val="accent1"/>
                </a:solidFill>
              </a:rPr>
              <a:t>Magnetic </a:t>
            </a:r>
            <a:r>
              <a:rPr lang="en-US" altLang="tr-TR" dirty="0">
                <a:solidFill>
                  <a:schemeClr val="accent1"/>
                </a:solidFill>
              </a:rPr>
              <a:t>Tape</a:t>
            </a:r>
            <a:endParaRPr lang="tr-TR" altLang="tr-TR" dirty="0" smtClean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RAID 6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/>
              <a:t>Two parity calculations</a:t>
            </a:r>
          </a:p>
          <a:p>
            <a:r>
              <a:rPr lang="en-GB" altLang="tr-TR" dirty="0" smtClean="0"/>
              <a:t>Stored </a:t>
            </a:r>
            <a:r>
              <a:rPr lang="en-GB" altLang="tr-TR" dirty="0"/>
              <a:t>in separate blocks on different disks</a:t>
            </a:r>
          </a:p>
          <a:p>
            <a:r>
              <a:rPr lang="en-GB" altLang="tr-TR" dirty="0" smtClean="0"/>
              <a:t>User </a:t>
            </a:r>
            <a:r>
              <a:rPr lang="en-GB" altLang="tr-TR" dirty="0"/>
              <a:t>requirement of N disks needs N+2</a:t>
            </a:r>
          </a:p>
          <a:p>
            <a:r>
              <a:rPr lang="en-GB" altLang="tr-TR" dirty="0" smtClean="0"/>
              <a:t>High </a:t>
            </a:r>
            <a:r>
              <a:rPr lang="en-GB" altLang="tr-TR" dirty="0"/>
              <a:t>data availability</a:t>
            </a:r>
          </a:p>
          <a:p>
            <a:pPr lvl="1"/>
            <a:r>
              <a:rPr lang="en-GB" altLang="tr-TR" dirty="0"/>
              <a:t>Three disks need to fail for data loss</a:t>
            </a:r>
          </a:p>
          <a:p>
            <a:pPr lvl="1"/>
            <a:r>
              <a:rPr lang="en-GB" altLang="tr-TR" dirty="0"/>
              <a:t>Significant write penalty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30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3402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RAID 0, 1, 2</a:t>
            </a:r>
          </a:p>
        </p:txBody>
      </p:sp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4" r="8820" b="11423"/>
          <a:stretch>
            <a:fillRect/>
          </a:stretch>
        </p:blipFill>
        <p:spPr bwMode="auto">
          <a:xfrm>
            <a:off x="533400" y="1157288"/>
            <a:ext cx="8071048" cy="536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31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8222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RAID 3 &amp; 4</a:t>
            </a:r>
          </a:p>
        </p:txBody>
      </p:sp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0" t="3935" r="25615" b="54071"/>
          <a:stretch>
            <a:fillRect/>
          </a:stretch>
        </p:blipFill>
        <p:spPr bwMode="auto">
          <a:xfrm>
            <a:off x="1259632" y="1227931"/>
            <a:ext cx="6248400" cy="483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32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667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RAID 5 &amp; 6</a:t>
            </a:r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44" r="13509" b="7191"/>
          <a:stretch>
            <a:fillRect/>
          </a:stretch>
        </p:blipFill>
        <p:spPr bwMode="auto">
          <a:xfrm>
            <a:off x="609600" y="1239838"/>
            <a:ext cx="7543800" cy="519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33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5934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RAID </a:t>
            </a:r>
            <a:r>
              <a:rPr lang="tr-TR" dirty="0" err="1"/>
              <a:t>Levels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34</a:t>
            </a:fld>
            <a:endParaRPr lang="en-US" altLang="tr-T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31" y="1304403"/>
            <a:ext cx="8496945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64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Data Mapping For RAID 0</a:t>
            </a:r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2" t="6503" r="18588" b="18600"/>
          <a:stretch>
            <a:fillRect/>
          </a:stretch>
        </p:blipFill>
        <p:spPr bwMode="auto">
          <a:xfrm>
            <a:off x="971600" y="939006"/>
            <a:ext cx="7010400" cy="541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35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0632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RAID </a:t>
            </a:r>
            <a:r>
              <a:rPr lang="tr-TR" dirty="0" err="1"/>
              <a:t>Comparison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36</a:t>
            </a:fld>
            <a:endParaRPr lang="en-US" altLang="tr-TR" dirty="0"/>
          </a:p>
        </p:txBody>
      </p:sp>
      <p:grpSp>
        <p:nvGrpSpPr>
          <p:cNvPr id="10" name="Group 9"/>
          <p:cNvGrpSpPr/>
          <p:nvPr/>
        </p:nvGrpSpPr>
        <p:grpSpPr>
          <a:xfrm>
            <a:off x="827584" y="1068760"/>
            <a:ext cx="7488831" cy="5471888"/>
            <a:chOff x="1043608" y="943767"/>
            <a:chExt cx="6799413" cy="500741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3608" y="943767"/>
              <a:ext cx="6791335" cy="349403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1686" y="4437799"/>
              <a:ext cx="6791335" cy="15133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732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RAID </a:t>
            </a:r>
            <a:r>
              <a:rPr lang="tr-TR" dirty="0" err="1"/>
              <a:t>Comparison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37</a:t>
            </a:fld>
            <a:endParaRPr lang="en-US" altLang="tr-T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481" y="1060409"/>
            <a:ext cx="7471037" cy="552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75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Solid 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 err="1" smtClean="0"/>
              <a:t>Drives</a:t>
            </a:r>
            <a:r>
              <a:rPr lang="tr-TR" dirty="0" smtClean="0"/>
              <a:t> (SSD)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memory </a:t>
            </a:r>
            <a:r>
              <a:rPr lang="en-US" dirty="0"/>
              <a:t>device made with solid state components that can be used as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replacement </a:t>
            </a:r>
            <a:r>
              <a:rPr lang="en-US" dirty="0"/>
              <a:t>to a hard disk drive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recent</a:t>
            </a:r>
            <a:r>
              <a:rPr lang="tr-TR" dirty="0" smtClean="0"/>
              <a:t> </a:t>
            </a:r>
            <a:r>
              <a:rPr lang="tr-TR" dirty="0" err="1" smtClean="0"/>
              <a:t>years</a:t>
            </a:r>
            <a:r>
              <a:rPr lang="tr-TR" dirty="0" smtClean="0"/>
              <a:t>, it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complement or even </a:t>
            </a:r>
            <a:r>
              <a:rPr lang="en-US" dirty="0" smtClean="0"/>
              <a:t>replace</a:t>
            </a:r>
            <a:r>
              <a:rPr lang="tr-TR" dirty="0" smtClean="0"/>
              <a:t> </a:t>
            </a:r>
            <a:r>
              <a:rPr lang="en-US" dirty="0" smtClean="0"/>
              <a:t>hard </a:t>
            </a:r>
            <a:r>
              <a:rPr lang="en-US" dirty="0"/>
              <a:t>disk drives (HDDs), </a:t>
            </a:r>
            <a:endParaRPr lang="tr-TR" dirty="0" smtClean="0"/>
          </a:p>
          <a:p>
            <a:pPr lvl="1"/>
            <a:r>
              <a:rPr lang="en-US" dirty="0" smtClean="0"/>
              <a:t>both </a:t>
            </a:r>
            <a:r>
              <a:rPr lang="en-US" dirty="0"/>
              <a:t>as internal and external secondary </a:t>
            </a:r>
            <a:r>
              <a:rPr lang="en-US" dirty="0" smtClean="0"/>
              <a:t>memory</a:t>
            </a:r>
            <a:endParaRPr lang="tr-TR" dirty="0" smtClean="0"/>
          </a:p>
          <a:p>
            <a:r>
              <a:rPr lang="en-US" dirty="0"/>
              <a:t>SSDs now on the market and coming on </a:t>
            </a:r>
            <a:r>
              <a:rPr lang="en-US" dirty="0" smtClean="0"/>
              <a:t>line</a:t>
            </a:r>
            <a:r>
              <a:rPr lang="tr-TR" dirty="0" smtClean="0"/>
              <a:t> </a:t>
            </a:r>
            <a:r>
              <a:rPr lang="en-US" dirty="0"/>
              <a:t>use a type of semiconductor memory referred to as </a:t>
            </a:r>
            <a:r>
              <a:rPr lang="en-US" dirty="0">
                <a:solidFill>
                  <a:schemeClr val="accent1"/>
                </a:solidFill>
              </a:rPr>
              <a:t>flash memory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64247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Flash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type of semiconductor memory that has been around for a </a:t>
            </a:r>
            <a:r>
              <a:rPr lang="en-US" dirty="0" smtClean="0"/>
              <a:t>number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years </a:t>
            </a:r>
            <a:endParaRPr lang="tr-TR" dirty="0" smtClean="0"/>
          </a:p>
          <a:p>
            <a:r>
              <a:rPr lang="en-US" dirty="0" smtClean="0"/>
              <a:t>is </a:t>
            </a:r>
            <a:r>
              <a:rPr lang="en-US" dirty="0"/>
              <a:t>used in many consumer electronic products, </a:t>
            </a:r>
            <a:endParaRPr lang="tr-TR" dirty="0" smtClean="0"/>
          </a:p>
          <a:p>
            <a:pPr lvl="1"/>
            <a:r>
              <a:rPr lang="en-US" dirty="0" smtClean="0"/>
              <a:t>smart</a:t>
            </a:r>
            <a:r>
              <a:rPr lang="tr-TR" dirty="0" smtClean="0"/>
              <a:t> </a:t>
            </a:r>
            <a:r>
              <a:rPr lang="en-US" dirty="0" smtClean="0"/>
              <a:t>phones</a:t>
            </a:r>
            <a:r>
              <a:rPr lang="en-US" dirty="0"/>
              <a:t>, GPS devices, MP3 players, digital cameras, and USB devices. </a:t>
            </a:r>
            <a:endParaRPr lang="tr-TR" dirty="0" smtClean="0"/>
          </a:p>
          <a:p>
            <a:r>
              <a:rPr lang="en-US" dirty="0" smtClean="0"/>
              <a:t>In recent</a:t>
            </a:r>
            <a:r>
              <a:rPr lang="tr-TR" dirty="0" smtClean="0"/>
              <a:t> </a:t>
            </a:r>
            <a:r>
              <a:rPr lang="en-US" dirty="0" smtClean="0"/>
              <a:t>years</a:t>
            </a:r>
            <a:r>
              <a:rPr lang="en-US" dirty="0"/>
              <a:t>, the cost and performance of flash memory has evolved to the point where it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feasible </a:t>
            </a:r>
            <a:r>
              <a:rPr lang="en-US" dirty="0"/>
              <a:t>to use flash memory drives to replace HDDs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slide</a:t>
            </a:r>
            <a:r>
              <a:rPr lang="tr-TR" dirty="0" smtClean="0"/>
              <a:t> </a:t>
            </a:r>
            <a:r>
              <a:rPr lang="en-US" dirty="0" smtClean="0"/>
              <a:t>illustrates </a:t>
            </a:r>
            <a:r>
              <a:rPr lang="en-US" dirty="0"/>
              <a:t>the basic operation of a flash memory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9757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Magnetic Disk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tr-TR" dirty="0"/>
              <a:t>Disk substrate coated with </a:t>
            </a:r>
            <a:r>
              <a:rPr lang="en-GB" altLang="tr-TR" dirty="0" err="1"/>
              <a:t>magnetizable</a:t>
            </a:r>
            <a:r>
              <a:rPr lang="en-GB" altLang="tr-TR" dirty="0"/>
              <a:t> material (iron oxide…rust)</a:t>
            </a:r>
          </a:p>
          <a:p>
            <a:r>
              <a:rPr lang="en-GB" altLang="tr-TR" dirty="0"/>
              <a:t>Substrate used to be aluminium</a:t>
            </a:r>
          </a:p>
          <a:p>
            <a:r>
              <a:rPr lang="en-GB" altLang="tr-TR" dirty="0"/>
              <a:t>Now glass</a:t>
            </a:r>
          </a:p>
          <a:p>
            <a:pPr lvl="1"/>
            <a:r>
              <a:rPr lang="en-GB" altLang="tr-TR" dirty="0"/>
              <a:t>Improved surface uniformity</a:t>
            </a:r>
          </a:p>
          <a:p>
            <a:pPr lvl="2"/>
            <a:r>
              <a:rPr lang="en-GB" altLang="tr-TR" dirty="0"/>
              <a:t>Increases reliability</a:t>
            </a:r>
          </a:p>
          <a:p>
            <a:pPr lvl="1"/>
            <a:r>
              <a:rPr lang="en-GB" altLang="tr-TR" dirty="0"/>
              <a:t>Reduction in surface defects</a:t>
            </a:r>
          </a:p>
          <a:p>
            <a:pPr lvl="2"/>
            <a:r>
              <a:rPr lang="en-GB" altLang="tr-TR" dirty="0"/>
              <a:t>Reduced read/write errors</a:t>
            </a:r>
          </a:p>
          <a:p>
            <a:pPr lvl="1"/>
            <a:r>
              <a:rPr lang="en-GB" altLang="tr-TR" dirty="0"/>
              <a:t>Lower flight heights </a:t>
            </a:r>
            <a:endParaRPr lang="tr-TR" altLang="tr-TR" dirty="0" smtClean="0"/>
          </a:p>
          <a:p>
            <a:pPr lvl="1"/>
            <a:r>
              <a:rPr lang="en-GB" altLang="tr-TR" dirty="0" smtClean="0"/>
              <a:t>Better stiffness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tr-TR" altLang="tr-TR" dirty="0" err="1"/>
              <a:t>reduce</a:t>
            </a:r>
            <a:r>
              <a:rPr lang="tr-TR" altLang="tr-TR" dirty="0"/>
              <a:t> disk </a:t>
            </a:r>
            <a:r>
              <a:rPr lang="tr-TR" altLang="tr-TR" dirty="0" err="1"/>
              <a:t>dynamics</a:t>
            </a:r>
            <a:endParaRPr lang="en-GB" altLang="tr-TR" dirty="0"/>
          </a:p>
          <a:p>
            <a:pPr lvl="1"/>
            <a:r>
              <a:rPr lang="en-GB" altLang="tr-TR" dirty="0"/>
              <a:t>Better shock/damage resistance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1758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Flash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Transistor </a:t>
            </a:r>
            <a:r>
              <a:rPr lang="tr-TR" dirty="0" err="1" smtClean="0"/>
              <a:t>structure</a:t>
            </a:r>
            <a:endParaRPr lang="tr-TR" dirty="0" smtClean="0"/>
          </a:p>
          <a:p>
            <a:pPr marL="2868613" lvl="1"/>
            <a:r>
              <a:rPr lang="tr-TR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/>
              <a:t>small voltage applied to the gate can be used to </a:t>
            </a:r>
            <a:r>
              <a:rPr lang="en-US" sz="2000" dirty="0" smtClean="0"/>
              <a:t>control</a:t>
            </a:r>
            <a:r>
              <a:rPr lang="tr-TR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/>
              <a:t>flow of a large current between the source and the drain.</a:t>
            </a:r>
            <a:endParaRPr lang="tr-TR" sz="2000" dirty="0" smtClean="0"/>
          </a:p>
          <a:p>
            <a:r>
              <a:rPr lang="en-US" dirty="0" smtClean="0"/>
              <a:t>Flash </a:t>
            </a:r>
            <a:r>
              <a:rPr lang="en-US" dirty="0"/>
              <a:t>memory cell in one </a:t>
            </a:r>
            <a:r>
              <a:rPr lang="en-US" dirty="0" smtClean="0"/>
              <a:t>state</a:t>
            </a:r>
            <a:endParaRPr lang="tr-TR" dirty="0" smtClean="0"/>
          </a:p>
          <a:p>
            <a:pPr marL="2868613" lvl="1"/>
            <a:r>
              <a:rPr lang="tr-TR" sz="1800" dirty="0" smtClean="0"/>
              <a:t>A</a:t>
            </a:r>
            <a:r>
              <a:rPr lang="en-US" sz="1800" dirty="0" smtClean="0"/>
              <a:t> </a:t>
            </a:r>
            <a:r>
              <a:rPr lang="en-US" sz="1800" dirty="0"/>
              <a:t>second </a:t>
            </a:r>
            <a:r>
              <a:rPr lang="en-US" sz="1800" dirty="0" smtClean="0"/>
              <a:t>gate</a:t>
            </a:r>
            <a:r>
              <a:rPr lang="tr-TR" sz="1800" dirty="0" smtClean="0"/>
              <a:t>, </a:t>
            </a:r>
            <a:r>
              <a:rPr lang="en-US" sz="1800" dirty="0" smtClean="0"/>
              <a:t>called a </a:t>
            </a:r>
            <a:r>
              <a:rPr lang="en-US" sz="1800" dirty="0"/>
              <a:t>floating </a:t>
            </a:r>
            <a:r>
              <a:rPr lang="en-US" sz="1800" dirty="0" smtClean="0"/>
              <a:t>gate </a:t>
            </a:r>
            <a:r>
              <a:rPr lang="en-US" sz="1800" dirty="0"/>
              <a:t>because it is </a:t>
            </a:r>
            <a:r>
              <a:rPr lang="en-US" sz="1800" dirty="0" smtClean="0"/>
              <a:t>insulated</a:t>
            </a:r>
            <a:r>
              <a:rPr lang="tr-TR" sz="1800" dirty="0" smtClean="0"/>
              <a:t> </a:t>
            </a:r>
            <a:r>
              <a:rPr lang="en-US" sz="1800" dirty="0" smtClean="0"/>
              <a:t>by </a:t>
            </a:r>
            <a:r>
              <a:rPr lang="en-US" sz="1800" dirty="0"/>
              <a:t>a thin oxide </a:t>
            </a:r>
            <a:r>
              <a:rPr lang="en-US" sz="1800" dirty="0" smtClean="0"/>
              <a:t>layer</a:t>
            </a:r>
            <a:r>
              <a:rPr lang="tr-TR" sz="1800" dirty="0" smtClean="0"/>
              <a:t>, </a:t>
            </a:r>
            <a:r>
              <a:rPr lang="en-US" sz="1800" dirty="0" smtClean="0"/>
              <a:t>is </a:t>
            </a:r>
            <a:r>
              <a:rPr lang="en-US" sz="1800" dirty="0"/>
              <a:t>added to the transistor. </a:t>
            </a:r>
            <a:endParaRPr lang="tr-TR" sz="1800" dirty="0" smtClean="0"/>
          </a:p>
          <a:p>
            <a:pPr marL="2868613" lvl="1"/>
            <a:r>
              <a:rPr lang="en-US" sz="1800" dirty="0" smtClean="0"/>
              <a:t>Initially</a:t>
            </a:r>
            <a:r>
              <a:rPr lang="en-US" sz="1800" dirty="0"/>
              <a:t>, the floating </a:t>
            </a:r>
            <a:r>
              <a:rPr lang="en-US" sz="1800" dirty="0" smtClean="0"/>
              <a:t>gate</a:t>
            </a:r>
            <a:r>
              <a:rPr lang="tr-TR" sz="1800" dirty="0" smtClean="0"/>
              <a:t> </a:t>
            </a:r>
            <a:r>
              <a:rPr lang="en-US" sz="1800" dirty="0" smtClean="0"/>
              <a:t>does </a:t>
            </a:r>
            <a:r>
              <a:rPr lang="en-US" sz="1800" dirty="0"/>
              <a:t>not interfere with the operation of the </a:t>
            </a:r>
            <a:r>
              <a:rPr lang="en-US" sz="1800" dirty="0" smtClean="0"/>
              <a:t>transistor. </a:t>
            </a:r>
            <a:endParaRPr lang="tr-TR" sz="1800" dirty="0" smtClean="0"/>
          </a:p>
          <a:p>
            <a:pPr marL="2868613" lvl="1"/>
            <a:r>
              <a:rPr lang="en-US" sz="1800" dirty="0" smtClean="0"/>
              <a:t>In </a:t>
            </a:r>
            <a:r>
              <a:rPr lang="en-US" sz="1800" dirty="0"/>
              <a:t>this </a:t>
            </a:r>
            <a:r>
              <a:rPr lang="en-US" sz="1800" dirty="0" smtClean="0"/>
              <a:t>state,</a:t>
            </a:r>
            <a:r>
              <a:rPr lang="tr-TR" sz="1800" dirty="0" smtClean="0"/>
              <a:t> </a:t>
            </a:r>
            <a:r>
              <a:rPr lang="en-US" sz="1800" dirty="0" smtClean="0"/>
              <a:t>the </a:t>
            </a:r>
            <a:r>
              <a:rPr lang="en-US" sz="1800" dirty="0"/>
              <a:t>cell is deemed to represent binary </a:t>
            </a:r>
            <a:r>
              <a:rPr lang="en-US" sz="1800" dirty="0" smtClean="0"/>
              <a:t>1.</a:t>
            </a:r>
            <a:endParaRPr lang="tr-TR" sz="1800" dirty="0"/>
          </a:p>
          <a:p>
            <a:r>
              <a:rPr lang="en-US" dirty="0" smtClean="0"/>
              <a:t>Flash </a:t>
            </a:r>
            <a:r>
              <a:rPr lang="en-US" dirty="0"/>
              <a:t>memory cell in zero </a:t>
            </a:r>
            <a:r>
              <a:rPr lang="en-US" dirty="0" smtClean="0"/>
              <a:t>state</a:t>
            </a:r>
            <a:endParaRPr lang="tr-TR" dirty="0" smtClean="0"/>
          </a:p>
          <a:p>
            <a:pPr marL="2868613" lvl="1"/>
            <a:r>
              <a:rPr lang="en-US" sz="1800" dirty="0"/>
              <a:t>Applying a large voltage across the oxide</a:t>
            </a:r>
            <a:r>
              <a:rPr lang="tr-TR" sz="1800" dirty="0"/>
              <a:t> </a:t>
            </a:r>
            <a:r>
              <a:rPr lang="en-US" sz="1800" dirty="0"/>
              <a:t>layer causes electrons to tunnel through it and become trapped on the floating gate,</a:t>
            </a:r>
            <a:r>
              <a:rPr lang="tr-TR" sz="1800" dirty="0"/>
              <a:t> </a:t>
            </a:r>
            <a:r>
              <a:rPr lang="en-US" sz="1800" dirty="0"/>
              <a:t>where they remain even if the power is disconnected . </a:t>
            </a:r>
            <a:endParaRPr lang="tr-TR" sz="1800" dirty="0" smtClean="0"/>
          </a:p>
          <a:p>
            <a:pPr marL="2868613" lvl="1"/>
            <a:r>
              <a:rPr lang="en-US" sz="1800" dirty="0" smtClean="0"/>
              <a:t>In </a:t>
            </a:r>
            <a:r>
              <a:rPr lang="en-US" sz="1800" dirty="0"/>
              <a:t>this state, the</a:t>
            </a:r>
            <a:r>
              <a:rPr lang="tr-TR" sz="1800" dirty="0"/>
              <a:t> </a:t>
            </a:r>
            <a:r>
              <a:rPr lang="en-US" sz="1800" dirty="0"/>
              <a:t>cell is deemed to represent binary 0.</a:t>
            </a:r>
            <a:endParaRPr lang="tr-TR" sz="1800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40</a:t>
            </a:fld>
            <a:endParaRPr lang="en-US" altLang="tr-T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35" y="1606856"/>
            <a:ext cx="2698123" cy="10219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218" y="3149571"/>
            <a:ext cx="2592289" cy="12288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635" y="5013176"/>
            <a:ext cx="2448272" cy="128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06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Flash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/>
              <a:t>distinctive</a:t>
            </a:r>
            <a:r>
              <a:rPr lang="tr-TR" dirty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:</a:t>
            </a:r>
          </a:p>
          <a:p>
            <a:pPr lvl="1"/>
            <a:r>
              <a:rPr lang="tr-TR" dirty="0"/>
              <a:t>NOR </a:t>
            </a:r>
            <a:r>
              <a:rPr lang="tr-TR" dirty="0" err="1"/>
              <a:t>flash</a:t>
            </a:r>
            <a:r>
              <a:rPr lang="tr-TR" dirty="0"/>
              <a:t> </a:t>
            </a:r>
            <a:r>
              <a:rPr lang="tr-TR" dirty="0" err="1" smtClean="0"/>
              <a:t>memory</a:t>
            </a:r>
            <a:endParaRPr lang="tr-TR" dirty="0" smtClean="0"/>
          </a:p>
          <a:p>
            <a:pPr lvl="2"/>
            <a:r>
              <a:rPr lang="en-US" sz="2600" dirty="0"/>
              <a:t>the basic unit of access is a bit, </a:t>
            </a:r>
            <a:endParaRPr lang="tr-TR" sz="2600" dirty="0" smtClean="0"/>
          </a:p>
          <a:p>
            <a:pPr lvl="2"/>
            <a:r>
              <a:rPr lang="en-US" sz="2600" dirty="0" smtClean="0"/>
              <a:t>the logical</a:t>
            </a:r>
            <a:r>
              <a:rPr lang="tr-TR" sz="2600" dirty="0" smtClean="0"/>
              <a:t> </a:t>
            </a:r>
            <a:r>
              <a:rPr lang="tr-TR" sz="2600" dirty="0" err="1" smtClean="0"/>
              <a:t>organization</a:t>
            </a:r>
            <a:r>
              <a:rPr lang="tr-TR" sz="2600" dirty="0" smtClean="0"/>
              <a:t> </a:t>
            </a:r>
            <a:r>
              <a:rPr lang="tr-TR" sz="2600" dirty="0" err="1"/>
              <a:t>resembles</a:t>
            </a:r>
            <a:r>
              <a:rPr lang="tr-TR" sz="2600" dirty="0"/>
              <a:t> a NOR </a:t>
            </a:r>
            <a:r>
              <a:rPr lang="tr-TR" sz="2600" dirty="0" err="1"/>
              <a:t>logic</a:t>
            </a:r>
            <a:r>
              <a:rPr lang="tr-TR" sz="2600" dirty="0"/>
              <a:t> </a:t>
            </a:r>
            <a:r>
              <a:rPr lang="tr-TR" sz="2600" dirty="0" err="1" smtClean="0"/>
              <a:t>device</a:t>
            </a:r>
            <a:endParaRPr lang="tr-TR" sz="2600" dirty="0" smtClean="0"/>
          </a:p>
          <a:p>
            <a:pPr lvl="2"/>
            <a:r>
              <a:rPr lang="tr-TR" sz="2600" dirty="0" err="1"/>
              <a:t>provides</a:t>
            </a:r>
            <a:r>
              <a:rPr lang="tr-TR" sz="2600" dirty="0"/>
              <a:t> </a:t>
            </a:r>
            <a:r>
              <a:rPr lang="tr-TR" sz="2600" dirty="0" err="1"/>
              <a:t>high-speed</a:t>
            </a:r>
            <a:r>
              <a:rPr lang="tr-TR" sz="2600" dirty="0"/>
              <a:t> </a:t>
            </a:r>
            <a:r>
              <a:rPr lang="tr-TR" sz="2600" dirty="0" err="1"/>
              <a:t>random</a:t>
            </a:r>
            <a:r>
              <a:rPr lang="tr-TR" sz="2600" dirty="0"/>
              <a:t> </a:t>
            </a:r>
            <a:r>
              <a:rPr lang="tr-TR" sz="2600" dirty="0" err="1" smtClean="0"/>
              <a:t>access</a:t>
            </a:r>
            <a:endParaRPr lang="tr-TR" sz="2600" dirty="0" smtClean="0"/>
          </a:p>
          <a:p>
            <a:pPr lvl="2"/>
            <a:r>
              <a:rPr lang="en-US" sz="2600" dirty="0"/>
              <a:t>can read </a:t>
            </a:r>
            <a:r>
              <a:rPr lang="en-US" sz="2600" dirty="0" smtClean="0"/>
              <a:t>and</a:t>
            </a:r>
            <a:r>
              <a:rPr lang="tr-TR" sz="2600" dirty="0" smtClean="0"/>
              <a:t> </a:t>
            </a:r>
            <a:r>
              <a:rPr lang="en-US" sz="2600" dirty="0" smtClean="0"/>
              <a:t>write </a:t>
            </a:r>
            <a:r>
              <a:rPr lang="en-US" sz="2600" dirty="0"/>
              <a:t>data to specific locations, </a:t>
            </a:r>
            <a:endParaRPr lang="tr-TR" sz="2600" dirty="0" smtClean="0"/>
          </a:p>
          <a:p>
            <a:pPr lvl="2"/>
            <a:r>
              <a:rPr lang="en-US" sz="2600" dirty="0" smtClean="0"/>
              <a:t>can </a:t>
            </a:r>
            <a:r>
              <a:rPr lang="en-US" sz="2600" dirty="0"/>
              <a:t>reference and retrieve a single </a:t>
            </a:r>
            <a:r>
              <a:rPr lang="en-US" sz="2600" dirty="0" smtClean="0"/>
              <a:t>byte</a:t>
            </a:r>
            <a:endParaRPr lang="tr-TR" sz="2600" dirty="0" smtClean="0"/>
          </a:p>
          <a:p>
            <a:pPr lvl="2"/>
            <a:r>
              <a:rPr lang="en-US" sz="2600" dirty="0"/>
              <a:t>used to store cell phone operating system code and on </a:t>
            </a:r>
            <a:r>
              <a:rPr lang="en-US" sz="2600" dirty="0" smtClean="0"/>
              <a:t>Windows</a:t>
            </a:r>
            <a:r>
              <a:rPr lang="tr-TR" sz="2600" dirty="0" smtClean="0"/>
              <a:t> </a:t>
            </a:r>
            <a:r>
              <a:rPr lang="en-US" sz="2600" dirty="0" smtClean="0"/>
              <a:t>computers </a:t>
            </a:r>
            <a:r>
              <a:rPr lang="en-US" sz="2600" dirty="0"/>
              <a:t>for the BIOS program that runs at startup</a:t>
            </a:r>
            <a:endParaRPr lang="tr-TR" sz="2600" dirty="0" smtClean="0"/>
          </a:p>
          <a:p>
            <a:pPr lvl="1"/>
            <a:r>
              <a:rPr lang="tr-TR" dirty="0" smtClean="0"/>
              <a:t>NAND </a:t>
            </a:r>
            <a:r>
              <a:rPr lang="tr-TR" dirty="0" err="1"/>
              <a:t>flash</a:t>
            </a:r>
            <a:r>
              <a:rPr lang="tr-TR" dirty="0"/>
              <a:t> </a:t>
            </a:r>
            <a:r>
              <a:rPr lang="tr-TR" dirty="0" err="1" smtClean="0"/>
              <a:t>memory</a:t>
            </a:r>
            <a:endParaRPr lang="tr-TR" dirty="0" smtClean="0"/>
          </a:p>
          <a:p>
            <a:pPr lvl="2"/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 smtClean="0"/>
              <a:t>basic</a:t>
            </a:r>
            <a:r>
              <a:rPr lang="tr-TR" sz="2600" dirty="0" smtClean="0"/>
              <a:t> </a:t>
            </a:r>
            <a:r>
              <a:rPr lang="en-US" sz="2600" dirty="0" smtClean="0"/>
              <a:t>unit </a:t>
            </a:r>
            <a:r>
              <a:rPr lang="en-US" sz="2600" dirty="0"/>
              <a:t>is 16 or 32 bits, </a:t>
            </a:r>
            <a:endParaRPr lang="tr-TR" sz="2600" dirty="0" smtClean="0"/>
          </a:p>
          <a:p>
            <a:pPr lvl="2"/>
            <a:r>
              <a:rPr lang="en-US" sz="2600" dirty="0" smtClean="0"/>
              <a:t>the </a:t>
            </a:r>
            <a:r>
              <a:rPr lang="en-US" sz="2600" dirty="0"/>
              <a:t>logical organization resembles NAND </a:t>
            </a:r>
            <a:r>
              <a:rPr lang="en-US" sz="2600" dirty="0" smtClean="0"/>
              <a:t>devices</a:t>
            </a:r>
            <a:endParaRPr lang="tr-TR" sz="2600" dirty="0" smtClean="0"/>
          </a:p>
          <a:p>
            <a:pPr lvl="2"/>
            <a:r>
              <a:rPr lang="en-US" sz="2600" dirty="0"/>
              <a:t>reads and writes </a:t>
            </a:r>
            <a:r>
              <a:rPr lang="en-US" sz="2600" dirty="0" smtClean="0"/>
              <a:t>in</a:t>
            </a:r>
            <a:r>
              <a:rPr lang="tr-TR" sz="2600" dirty="0" smtClean="0"/>
              <a:t> </a:t>
            </a:r>
            <a:r>
              <a:rPr lang="en-US" sz="2600" dirty="0" smtClean="0"/>
              <a:t>small blocks</a:t>
            </a:r>
            <a:endParaRPr lang="tr-TR" sz="2600" dirty="0" smtClean="0"/>
          </a:p>
          <a:p>
            <a:pPr lvl="2"/>
            <a:r>
              <a:rPr lang="en-US" sz="2600" dirty="0"/>
              <a:t>used in USB flash drives, memory cards (in digital cameras, </a:t>
            </a:r>
            <a:r>
              <a:rPr lang="en-US" sz="2600" dirty="0" smtClean="0"/>
              <a:t>MP3</a:t>
            </a:r>
            <a:r>
              <a:rPr lang="tr-TR" sz="2600" dirty="0" smtClean="0"/>
              <a:t> </a:t>
            </a:r>
            <a:r>
              <a:rPr lang="en-US" sz="2600" dirty="0" smtClean="0"/>
              <a:t>players</a:t>
            </a:r>
            <a:r>
              <a:rPr lang="en-US" sz="2600" dirty="0"/>
              <a:t>, etc.), and in </a:t>
            </a:r>
            <a:r>
              <a:rPr lang="en-US" sz="2600" dirty="0" smtClean="0"/>
              <a:t>SSDs</a:t>
            </a:r>
            <a:endParaRPr lang="tr-TR" sz="2600" dirty="0" smtClean="0"/>
          </a:p>
          <a:p>
            <a:pPr lvl="2"/>
            <a:r>
              <a:rPr lang="en-US" sz="2600" dirty="0"/>
              <a:t>provides higher bit density than NOR and </a:t>
            </a:r>
            <a:r>
              <a:rPr lang="en-US" sz="2600" dirty="0" smtClean="0"/>
              <a:t>greater</a:t>
            </a:r>
            <a:r>
              <a:rPr lang="tr-TR" sz="2600" dirty="0" smtClean="0"/>
              <a:t> </a:t>
            </a:r>
            <a:r>
              <a:rPr lang="en-US" sz="2600" dirty="0" smtClean="0"/>
              <a:t>write speed</a:t>
            </a:r>
            <a:endParaRPr lang="tr-TR" sz="2600" dirty="0" smtClean="0"/>
          </a:p>
          <a:p>
            <a:pPr lvl="2"/>
            <a:r>
              <a:rPr lang="en-US" sz="2600" dirty="0"/>
              <a:t>does not provide a random-access external address bus so</a:t>
            </a:r>
          </a:p>
          <a:p>
            <a:pPr lvl="2"/>
            <a:r>
              <a:rPr lang="en-US" sz="2600" dirty="0"/>
              <a:t>the data must be read on a </a:t>
            </a:r>
            <a:r>
              <a:rPr lang="en-US" sz="2600" dirty="0" err="1"/>
              <a:t>blockwise</a:t>
            </a:r>
            <a:r>
              <a:rPr lang="en-US" sz="2600" dirty="0"/>
              <a:t> basis (also known as page access), where </a:t>
            </a:r>
            <a:r>
              <a:rPr lang="en-US" sz="2600" dirty="0" smtClean="0"/>
              <a:t>each</a:t>
            </a:r>
            <a:r>
              <a:rPr lang="tr-TR" sz="2600" dirty="0" smtClean="0"/>
              <a:t> </a:t>
            </a:r>
            <a:r>
              <a:rPr lang="en-US" sz="2600" dirty="0" smtClean="0"/>
              <a:t>block </a:t>
            </a:r>
            <a:r>
              <a:rPr lang="en-US" sz="2600" dirty="0"/>
              <a:t>holds hundreds to thousands of </a:t>
            </a:r>
            <a:r>
              <a:rPr lang="en-US" sz="2600" dirty="0" smtClean="0"/>
              <a:t>bits</a:t>
            </a:r>
            <a:endParaRPr lang="tr-TR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39406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SSD </a:t>
            </a:r>
            <a:r>
              <a:rPr lang="tr-TR" dirty="0" err="1"/>
              <a:t>Compared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HDD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SSDs have the following advantages over HDDs</a:t>
            </a:r>
            <a:r>
              <a:rPr lang="en-US" dirty="0" smtClean="0"/>
              <a:t>:</a:t>
            </a:r>
            <a:endParaRPr lang="tr-TR" dirty="0" smtClean="0"/>
          </a:p>
          <a:p>
            <a:pPr lvl="1"/>
            <a:r>
              <a:rPr lang="en-US" dirty="0" smtClean="0"/>
              <a:t>High-performance </a:t>
            </a:r>
            <a:r>
              <a:rPr lang="en-US" dirty="0"/>
              <a:t>input/output operations per second (IOPS): </a:t>
            </a:r>
            <a:endParaRPr lang="tr-TR" dirty="0" smtClean="0"/>
          </a:p>
          <a:p>
            <a:pPr lvl="2"/>
            <a:r>
              <a:rPr lang="en-US" dirty="0" smtClean="0"/>
              <a:t>Significantly</a:t>
            </a:r>
            <a:r>
              <a:rPr lang="tr-TR" dirty="0" smtClean="0"/>
              <a:t> </a:t>
            </a:r>
            <a:r>
              <a:rPr lang="en-US" dirty="0" smtClean="0"/>
              <a:t>increases </a:t>
            </a:r>
            <a:r>
              <a:rPr lang="en-US" dirty="0"/>
              <a:t>performance I/O subsystems.</a:t>
            </a:r>
          </a:p>
          <a:p>
            <a:pPr lvl="1"/>
            <a:r>
              <a:rPr lang="en-US" dirty="0" smtClean="0"/>
              <a:t>Durability</a:t>
            </a:r>
            <a:r>
              <a:rPr lang="en-US" dirty="0"/>
              <a:t>: </a:t>
            </a:r>
            <a:endParaRPr lang="tr-TR" dirty="0" smtClean="0"/>
          </a:p>
          <a:p>
            <a:pPr lvl="2"/>
            <a:r>
              <a:rPr lang="en-US" dirty="0" smtClean="0"/>
              <a:t>Less </a:t>
            </a:r>
            <a:r>
              <a:rPr lang="en-US" dirty="0"/>
              <a:t>susceptible to physical shock and vibration.</a:t>
            </a:r>
          </a:p>
          <a:p>
            <a:pPr lvl="1"/>
            <a:r>
              <a:rPr lang="en-US" dirty="0" smtClean="0"/>
              <a:t>Longer </a:t>
            </a:r>
            <a:r>
              <a:rPr lang="en-US" dirty="0"/>
              <a:t>lifespan: </a:t>
            </a:r>
            <a:endParaRPr lang="tr-TR" dirty="0" smtClean="0"/>
          </a:p>
          <a:p>
            <a:pPr lvl="2"/>
            <a:r>
              <a:rPr lang="en-US" dirty="0" smtClean="0"/>
              <a:t>SSDs </a:t>
            </a:r>
            <a:r>
              <a:rPr lang="en-US" dirty="0"/>
              <a:t>are not susceptible to mechanical wear.</a:t>
            </a:r>
          </a:p>
          <a:p>
            <a:pPr lvl="1"/>
            <a:r>
              <a:rPr lang="en-US" dirty="0" smtClean="0"/>
              <a:t>Lower </a:t>
            </a:r>
            <a:r>
              <a:rPr lang="en-US" dirty="0"/>
              <a:t>power consumption: </a:t>
            </a:r>
            <a:endParaRPr lang="tr-TR" dirty="0" smtClean="0"/>
          </a:p>
          <a:p>
            <a:pPr lvl="2"/>
            <a:r>
              <a:rPr lang="en-US" dirty="0" smtClean="0"/>
              <a:t>SSDs </a:t>
            </a:r>
            <a:r>
              <a:rPr lang="en-US" dirty="0"/>
              <a:t>use as little as 2.1 watts of power per drive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</a:p>
          <a:p>
            <a:pPr lvl="3"/>
            <a:r>
              <a:rPr lang="en-US" dirty="0" smtClean="0"/>
              <a:t>considerably </a:t>
            </a:r>
            <a:r>
              <a:rPr lang="en-US" dirty="0"/>
              <a:t>less than comparable-size HDDs.</a:t>
            </a:r>
          </a:p>
          <a:p>
            <a:pPr lvl="1"/>
            <a:r>
              <a:rPr lang="en-US" dirty="0" smtClean="0"/>
              <a:t>Quieter </a:t>
            </a:r>
            <a:r>
              <a:rPr lang="en-US" dirty="0"/>
              <a:t>and cooler running capabilities: </a:t>
            </a:r>
            <a:endParaRPr lang="tr-TR" dirty="0" smtClean="0"/>
          </a:p>
          <a:p>
            <a:pPr lvl="2"/>
            <a:r>
              <a:rPr lang="en-US" dirty="0" smtClean="0"/>
              <a:t>Less </a:t>
            </a:r>
            <a:r>
              <a:rPr lang="en-US" dirty="0"/>
              <a:t>floor space required, </a:t>
            </a:r>
            <a:r>
              <a:rPr lang="en-US" dirty="0" smtClean="0"/>
              <a:t>lower</a:t>
            </a:r>
            <a:r>
              <a:rPr lang="tr-TR" dirty="0" smtClean="0"/>
              <a:t> </a:t>
            </a:r>
            <a:r>
              <a:rPr lang="en-US" dirty="0" smtClean="0"/>
              <a:t>energy </a:t>
            </a:r>
            <a:r>
              <a:rPr lang="en-US" dirty="0"/>
              <a:t>costs, and a greener enterprise.</a:t>
            </a:r>
          </a:p>
          <a:p>
            <a:pPr lvl="1"/>
            <a:r>
              <a:rPr lang="en-US" dirty="0" smtClean="0"/>
              <a:t>Lower </a:t>
            </a:r>
            <a:r>
              <a:rPr lang="en-US" dirty="0"/>
              <a:t>access times and latency rates: </a:t>
            </a:r>
            <a:endParaRPr lang="tr-TR" dirty="0" smtClean="0"/>
          </a:p>
          <a:p>
            <a:pPr lvl="2"/>
            <a:r>
              <a:rPr lang="en-US" dirty="0" smtClean="0"/>
              <a:t>Over </a:t>
            </a:r>
            <a:r>
              <a:rPr lang="en-US" dirty="0"/>
              <a:t>10 times faster than the </a:t>
            </a:r>
            <a:r>
              <a:rPr lang="en-US" dirty="0" smtClean="0"/>
              <a:t>spinning</a:t>
            </a:r>
            <a:r>
              <a:rPr lang="tr-TR" dirty="0" smtClean="0"/>
              <a:t> </a:t>
            </a:r>
            <a:r>
              <a:rPr lang="en-US" dirty="0" smtClean="0"/>
              <a:t>disks </a:t>
            </a:r>
            <a:r>
              <a:rPr lang="en-US" dirty="0"/>
              <a:t>in an HDD.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63871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SSD </a:t>
            </a:r>
            <a:r>
              <a:rPr lang="tr-TR" dirty="0" err="1"/>
              <a:t>Compared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HDD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of Solid State Drives and Disk </a:t>
            </a:r>
            <a:r>
              <a:rPr lang="en-US" dirty="0" smtClean="0"/>
              <a:t>Drives</a:t>
            </a:r>
            <a:r>
              <a:rPr lang="tr-TR" dirty="0" smtClean="0"/>
              <a:t> (as of </a:t>
            </a:r>
            <a:r>
              <a:rPr lang="tr-TR" dirty="0" err="1" smtClean="0"/>
              <a:t>around</a:t>
            </a:r>
            <a:r>
              <a:rPr lang="tr-TR" dirty="0" smtClean="0"/>
              <a:t> 2013)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43</a:t>
            </a:fld>
            <a:endParaRPr lang="en-US" altLang="tr-T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051" y="2708920"/>
            <a:ext cx="7541897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SSD </a:t>
            </a:r>
            <a:r>
              <a:rPr lang="tr-TR" dirty="0" err="1"/>
              <a:t>Organization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50" y="3008051"/>
            <a:ext cx="2627166" cy="3373277"/>
          </a:xfrm>
        </p:spPr>
        <p:txBody>
          <a:bodyPr>
            <a:noAutofit/>
          </a:bodyPr>
          <a:lstStyle/>
          <a:p>
            <a:r>
              <a:rPr lang="en-US" sz="1800" dirty="0"/>
              <a:t>On the host system, </a:t>
            </a:r>
            <a:r>
              <a:rPr lang="en-US" sz="1800" dirty="0" smtClean="0"/>
              <a:t>operating </a:t>
            </a:r>
            <a:r>
              <a:rPr lang="en-US" sz="1800" dirty="0"/>
              <a:t>system </a:t>
            </a:r>
            <a:r>
              <a:rPr lang="en-US" sz="1800" dirty="0" smtClean="0"/>
              <a:t>invokes</a:t>
            </a:r>
            <a:r>
              <a:rPr lang="tr-TR" sz="1800" dirty="0" smtClean="0"/>
              <a:t> </a:t>
            </a:r>
            <a:r>
              <a:rPr lang="en-US" sz="1800" dirty="0" smtClean="0"/>
              <a:t>file </a:t>
            </a:r>
            <a:r>
              <a:rPr lang="en-US" sz="1800" dirty="0"/>
              <a:t>system software to access data on the disk. </a:t>
            </a:r>
            <a:endParaRPr lang="tr-TR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file system, in turn, invokes </a:t>
            </a:r>
            <a:r>
              <a:rPr lang="en-US" sz="1800" dirty="0" smtClean="0"/>
              <a:t>I/O</a:t>
            </a:r>
            <a:r>
              <a:rPr lang="tr-TR" sz="1800" dirty="0" smtClean="0"/>
              <a:t> </a:t>
            </a:r>
            <a:r>
              <a:rPr lang="en-US" sz="1800" dirty="0" smtClean="0"/>
              <a:t>driver </a:t>
            </a:r>
            <a:r>
              <a:rPr lang="en-US" sz="1800" dirty="0"/>
              <a:t>software</a:t>
            </a:r>
            <a:r>
              <a:rPr lang="en-US" sz="1800" dirty="0" smtClean="0"/>
              <a:t>.</a:t>
            </a:r>
            <a:endParaRPr lang="tr-TR" sz="1800" dirty="0" smtClean="0"/>
          </a:p>
          <a:p>
            <a:r>
              <a:rPr lang="en-US" sz="1800" dirty="0"/>
              <a:t>The I/O driver software provides host access to the particular </a:t>
            </a:r>
            <a:r>
              <a:rPr lang="en-US" sz="1800" dirty="0" smtClean="0"/>
              <a:t>SSD</a:t>
            </a:r>
            <a:r>
              <a:rPr lang="tr-TR" sz="1800" dirty="0" smtClean="0"/>
              <a:t> </a:t>
            </a:r>
            <a:r>
              <a:rPr lang="tr-TR" sz="1800" dirty="0" err="1" smtClean="0"/>
              <a:t>product</a:t>
            </a:r>
            <a:r>
              <a:rPr lang="tr-TR" sz="1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44</a:t>
            </a:fld>
            <a:endParaRPr lang="en-US" altLang="tr-TR" dirty="0"/>
          </a:p>
        </p:txBody>
      </p:sp>
      <p:grpSp>
        <p:nvGrpSpPr>
          <p:cNvPr id="9" name="Group 8"/>
          <p:cNvGrpSpPr/>
          <p:nvPr/>
        </p:nvGrpSpPr>
        <p:grpSpPr>
          <a:xfrm>
            <a:off x="467544" y="1120588"/>
            <a:ext cx="5100772" cy="4037873"/>
            <a:chOff x="467544" y="1120588"/>
            <a:chExt cx="5100772" cy="403787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7544" y="1124742"/>
              <a:ext cx="2476800" cy="17751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91516" y="1268760"/>
              <a:ext cx="2476800" cy="3889701"/>
            </a:xfrm>
            <a:prstGeom prst="rect">
              <a:avLst/>
            </a:prstGeom>
          </p:spPr>
        </p:pic>
        <p:sp>
          <p:nvSpPr>
            <p:cNvPr id="7" name="Freeform 6"/>
            <p:cNvSpPr/>
            <p:nvPr/>
          </p:nvSpPr>
          <p:spPr bwMode="auto">
            <a:xfrm>
              <a:off x="1604682" y="1120588"/>
              <a:ext cx="2823302" cy="1882588"/>
            </a:xfrm>
            <a:custGeom>
              <a:avLst/>
              <a:gdLst>
                <a:gd name="connsiteX0" fmla="*/ 8965 w 3065930"/>
                <a:gd name="connsiteY0" fmla="*/ 1766047 h 1882588"/>
                <a:gd name="connsiteX1" fmla="*/ 0 w 3065930"/>
                <a:gd name="connsiteY1" fmla="*/ 1882588 h 1882588"/>
                <a:gd name="connsiteX2" fmla="*/ 1506071 w 3065930"/>
                <a:gd name="connsiteY2" fmla="*/ 1855694 h 1882588"/>
                <a:gd name="connsiteX3" fmla="*/ 1497106 w 3065930"/>
                <a:gd name="connsiteY3" fmla="*/ 0 h 1882588"/>
                <a:gd name="connsiteX4" fmla="*/ 3065930 w 3065930"/>
                <a:gd name="connsiteY4" fmla="*/ 0 h 1882588"/>
                <a:gd name="connsiteX5" fmla="*/ 3065930 w 3065930"/>
                <a:gd name="connsiteY5" fmla="*/ 161365 h 1882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5930" h="1882588">
                  <a:moveTo>
                    <a:pt x="8965" y="1766047"/>
                  </a:moveTo>
                  <a:lnTo>
                    <a:pt x="0" y="1882588"/>
                  </a:lnTo>
                  <a:lnTo>
                    <a:pt x="1506071" y="1855694"/>
                  </a:lnTo>
                  <a:cubicBezTo>
                    <a:pt x="1503083" y="1237129"/>
                    <a:pt x="1500094" y="618565"/>
                    <a:pt x="1497106" y="0"/>
                  </a:cubicBezTo>
                  <a:lnTo>
                    <a:pt x="3065930" y="0"/>
                  </a:lnTo>
                  <a:lnTo>
                    <a:pt x="3065930" y="161365"/>
                  </a:lnTo>
                </a:path>
              </a:pathLst>
            </a:custGeom>
            <a:noFill/>
            <a:ln w="254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91516" y="1120588"/>
            <a:ext cx="5656948" cy="547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rgbClr val="FF33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2868613"/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device</a:t>
            </a:r>
            <a:r>
              <a:rPr lang="tr-TR" dirty="0"/>
              <a:t> </a:t>
            </a:r>
            <a:r>
              <a:rPr lang="tr-TR" dirty="0" smtClean="0"/>
              <a:t>is </a:t>
            </a:r>
            <a:r>
              <a:rPr lang="tr-TR" dirty="0"/>
              <a:t>an </a:t>
            </a:r>
            <a:r>
              <a:rPr lang="tr-TR" dirty="0" err="1"/>
              <a:t>internal</a:t>
            </a:r>
            <a:r>
              <a:rPr lang="tr-TR" dirty="0"/>
              <a:t> hard </a:t>
            </a:r>
            <a:r>
              <a:rPr lang="tr-TR" dirty="0" err="1"/>
              <a:t>drive</a:t>
            </a:r>
            <a:r>
              <a:rPr lang="tr-TR" dirty="0" smtClean="0"/>
              <a:t>,</a:t>
            </a:r>
            <a:r>
              <a:rPr lang="en-US" dirty="0"/>
              <a:t> a common interface is </a:t>
            </a:r>
            <a:r>
              <a:rPr lang="en-US" dirty="0" err="1"/>
              <a:t>PCIe</a:t>
            </a:r>
            <a:r>
              <a:rPr lang="en-US" dirty="0"/>
              <a:t>. </a:t>
            </a:r>
            <a:endParaRPr lang="tr-TR" dirty="0" smtClean="0"/>
          </a:p>
          <a:p>
            <a:pPr marL="2868613"/>
            <a:r>
              <a:rPr lang="en-US" dirty="0" smtClean="0"/>
              <a:t>For </a:t>
            </a:r>
            <a:r>
              <a:rPr lang="en-US" dirty="0"/>
              <a:t>external devices, one </a:t>
            </a:r>
            <a:r>
              <a:rPr lang="en-US" dirty="0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interface</a:t>
            </a:r>
            <a:r>
              <a:rPr lang="tr-TR" dirty="0" smtClean="0"/>
              <a:t> </a:t>
            </a:r>
            <a:r>
              <a:rPr lang="tr-TR" dirty="0"/>
              <a:t>is USB</a:t>
            </a:r>
            <a:r>
              <a:rPr lang="tr-TR" dirty="0" smtClean="0"/>
              <a:t>.</a:t>
            </a:r>
          </a:p>
          <a:p>
            <a:pPr marL="2868613"/>
            <a:r>
              <a:rPr lang="en-US" dirty="0"/>
              <a:t>In addition to the interface to the host system, the SSD contains the </a:t>
            </a:r>
            <a:r>
              <a:rPr lang="en-US" dirty="0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components</a:t>
            </a:r>
            <a:r>
              <a:rPr lang="tr-TR" dirty="0"/>
              <a:t>:</a:t>
            </a:r>
          </a:p>
          <a:p>
            <a:pPr marL="3048000" lvl="1"/>
            <a:r>
              <a:rPr lang="en-US" b="1" dirty="0" smtClean="0"/>
              <a:t>Controller</a:t>
            </a:r>
            <a:r>
              <a:rPr lang="en-US" b="1" dirty="0"/>
              <a:t>: </a:t>
            </a:r>
            <a:endParaRPr lang="tr-TR" b="1" dirty="0" smtClean="0"/>
          </a:p>
          <a:p>
            <a:pPr marL="3448050" lvl="2"/>
            <a:r>
              <a:rPr lang="en-US" dirty="0" smtClean="0"/>
              <a:t>Provides </a:t>
            </a:r>
            <a:r>
              <a:rPr lang="en-US" dirty="0"/>
              <a:t>SSD device level interfacing and firmware execution.</a:t>
            </a:r>
          </a:p>
          <a:p>
            <a:pPr marL="3048000" lvl="1"/>
            <a:r>
              <a:rPr lang="en-US" b="1" dirty="0" smtClean="0"/>
              <a:t>Addressing</a:t>
            </a:r>
            <a:r>
              <a:rPr lang="en-US" b="1" dirty="0"/>
              <a:t>: </a:t>
            </a:r>
            <a:endParaRPr lang="tr-TR" b="1" dirty="0" smtClean="0"/>
          </a:p>
          <a:p>
            <a:pPr marL="3448050" lvl="2"/>
            <a:r>
              <a:rPr lang="en-US" dirty="0" smtClean="0"/>
              <a:t>Logic </a:t>
            </a:r>
            <a:r>
              <a:rPr lang="en-US" dirty="0"/>
              <a:t>that performs the selection function across the </a:t>
            </a:r>
            <a:r>
              <a:rPr lang="en-US" dirty="0" smtClean="0"/>
              <a:t>flash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/>
              <a:t>components</a:t>
            </a:r>
            <a:r>
              <a:rPr lang="tr-TR" dirty="0"/>
              <a:t>.</a:t>
            </a:r>
          </a:p>
          <a:p>
            <a:pPr marL="3048000" lvl="1"/>
            <a:r>
              <a:rPr lang="en-US" b="1" dirty="0" smtClean="0"/>
              <a:t>Data </a:t>
            </a:r>
            <a:r>
              <a:rPr lang="en-US" b="1" dirty="0"/>
              <a:t>buffer/cache: </a:t>
            </a:r>
            <a:endParaRPr lang="tr-TR" b="1" dirty="0" smtClean="0"/>
          </a:p>
          <a:p>
            <a:pPr marL="3448050" lvl="2"/>
            <a:r>
              <a:rPr lang="en-US" dirty="0" smtClean="0"/>
              <a:t>High </a:t>
            </a:r>
            <a:r>
              <a:rPr lang="en-US" dirty="0"/>
              <a:t>speed RAM memory components used for </a:t>
            </a:r>
            <a:r>
              <a:rPr lang="en-US" dirty="0" smtClean="0"/>
              <a:t>speed</a:t>
            </a:r>
            <a:r>
              <a:rPr lang="tr-TR" dirty="0" smtClean="0"/>
              <a:t> </a:t>
            </a:r>
            <a:r>
              <a:rPr lang="en-US" dirty="0" smtClean="0"/>
              <a:t>matching and to increased data throughput.</a:t>
            </a:r>
            <a:endParaRPr lang="tr-TR" dirty="0" smtClean="0"/>
          </a:p>
          <a:p>
            <a:pPr lvl="1"/>
            <a:r>
              <a:rPr lang="en-US" b="1" dirty="0"/>
              <a:t>Error correction: </a:t>
            </a:r>
            <a:endParaRPr lang="tr-TR" b="1" dirty="0" smtClean="0"/>
          </a:p>
          <a:p>
            <a:pPr lvl="2"/>
            <a:r>
              <a:rPr lang="en-US" dirty="0" smtClean="0"/>
              <a:t>Logic </a:t>
            </a:r>
            <a:r>
              <a:rPr lang="en-US" dirty="0"/>
              <a:t>for error detection and correction.</a:t>
            </a:r>
          </a:p>
          <a:p>
            <a:pPr lvl="1"/>
            <a:r>
              <a:rPr lang="en-US" b="1" dirty="0" smtClean="0"/>
              <a:t>Flash </a:t>
            </a:r>
            <a:r>
              <a:rPr lang="en-US" b="1" dirty="0"/>
              <a:t>memory components: </a:t>
            </a:r>
            <a:endParaRPr lang="tr-TR" b="1" dirty="0" smtClean="0"/>
          </a:p>
          <a:p>
            <a:pPr lvl="2"/>
            <a:r>
              <a:rPr lang="en-US" dirty="0" smtClean="0"/>
              <a:t>Individual </a:t>
            </a:r>
            <a:r>
              <a:rPr lang="en-US" dirty="0"/>
              <a:t>NAND flash chips.</a:t>
            </a:r>
            <a:endParaRPr lang="tr-TR" dirty="0" smtClean="0"/>
          </a:p>
          <a:p>
            <a:endParaRPr lang="tr-TR" kern="0" dirty="0"/>
          </a:p>
        </p:txBody>
      </p:sp>
    </p:spTree>
    <p:extLst>
      <p:ext uri="{BB962C8B-B14F-4D97-AF65-F5344CB8AC3E}">
        <p14:creationId xmlns:p14="http://schemas.microsoft.com/office/powerpoint/2010/main" val="245733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Optical Storage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178800" cy="5457825"/>
          </a:xfrm>
        </p:spPr>
        <p:txBody>
          <a:bodyPr>
            <a:normAutofit lnSpcReduction="10000"/>
          </a:bodyPr>
          <a:lstStyle/>
          <a:p>
            <a:r>
              <a:rPr lang="tr-TR" altLang="tr-TR" sz="2400" dirty="0"/>
              <a:t>CD	</a:t>
            </a:r>
          </a:p>
          <a:p>
            <a:pPr lvl="1"/>
            <a:r>
              <a:rPr lang="tr-TR" altLang="tr-TR" sz="2000" dirty="0"/>
              <a:t>Compact Disk</a:t>
            </a:r>
            <a:endParaRPr lang="en-GB" altLang="tr-TR" sz="2000" dirty="0"/>
          </a:p>
          <a:p>
            <a:r>
              <a:rPr lang="tr-TR" altLang="tr-TR" sz="2400" dirty="0"/>
              <a:t>CD-ROM</a:t>
            </a:r>
          </a:p>
          <a:p>
            <a:pPr lvl="1"/>
            <a:r>
              <a:rPr lang="tr-TR" altLang="tr-TR" sz="2000" dirty="0"/>
              <a:t>Compact Disk Read-</a:t>
            </a:r>
            <a:r>
              <a:rPr lang="tr-TR" altLang="tr-TR" sz="2000" dirty="0" err="1"/>
              <a:t>Only</a:t>
            </a:r>
            <a:r>
              <a:rPr lang="tr-TR" altLang="tr-TR" sz="2000" dirty="0"/>
              <a:t> Memory</a:t>
            </a:r>
            <a:endParaRPr lang="en-GB" altLang="tr-TR" sz="2000" dirty="0"/>
          </a:p>
          <a:p>
            <a:r>
              <a:rPr lang="tr-TR" altLang="tr-TR" sz="2400" dirty="0"/>
              <a:t>CD-R</a:t>
            </a:r>
          </a:p>
          <a:p>
            <a:pPr lvl="1"/>
            <a:r>
              <a:rPr lang="tr-TR" altLang="tr-TR" sz="2000" dirty="0"/>
              <a:t>CD </a:t>
            </a:r>
            <a:r>
              <a:rPr lang="tr-TR" altLang="tr-TR" sz="2000" dirty="0" err="1"/>
              <a:t>Recordable</a:t>
            </a:r>
            <a:endParaRPr lang="en-GB" altLang="tr-TR" sz="2000" dirty="0"/>
          </a:p>
          <a:p>
            <a:r>
              <a:rPr lang="tr-TR" altLang="tr-TR" sz="2400" dirty="0"/>
              <a:t>CD-RW</a:t>
            </a:r>
          </a:p>
          <a:p>
            <a:pPr lvl="1"/>
            <a:r>
              <a:rPr lang="tr-TR" altLang="tr-TR" sz="2000" dirty="0"/>
              <a:t>CD </a:t>
            </a:r>
            <a:r>
              <a:rPr lang="tr-TR" altLang="tr-TR" sz="2000" dirty="0" err="1"/>
              <a:t>Rewritable</a:t>
            </a:r>
            <a:endParaRPr lang="en-GB" altLang="tr-TR" sz="2000" dirty="0"/>
          </a:p>
          <a:p>
            <a:r>
              <a:rPr lang="tr-TR" altLang="tr-TR" sz="2400" dirty="0"/>
              <a:t>DVD</a:t>
            </a:r>
          </a:p>
          <a:p>
            <a:pPr lvl="1"/>
            <a:r>
              <a:rPr lang="tr-TR" altLang="tr-TR" sz="2000" dirty="0" err="1"/>
              <a:t>Digital</a:t>
            </a:r>
            <a:r>
              <a:rPr lang="tr-TR" altLang="tr-TR" sz="2000" dirty="0"/>
              <a:t> </a:t>
            </a:r>
            <a:r>
              <a:rPr lang="tr-TR" altLang="tr-TR" sz="2000" dirty="0" err="1"/>
              <a:t>Versatile</a:t>
            </a:r>
            <a:r>
              <a:rPr lang="tr-TR" altLang="tr-TR" sz="2000" dirty="0"/>
              <a:t> Disk</a:t>
            </a:r>
            <a:endParaRPr lang="en-GB" altLang="tr-TR" sz="2000" dirty="0"/>
          </a:p>
          <a:p>
            <a:r>
              <a:rPr lang="tr-TR" altLang="tr-TR" sz="2400" dirty="0"/>
              <a:t>DVD-R</a:t>
            </a:r>
          </a:p>
          <a:p>
            <a:pPr lvl="1"/>
            <a:r>
              <a:rPr lang="tr-TR" altLang="tr-TR" sz="2000" dirty="0"/>
              <a:t>DVD </a:t>
            </a:r>
            <a:r>
              <a:rPr lang="tr-TR" altLang="tr-TR" sz="2000" dirty="0" err="1"/>
              <a:t>Recordable</a:t>
            </a:r>
            <a:endParaRPr lang="en-GB" altLang="tr-TR" sz="2000" dirty="0"/>
          </a:p>
          <a:p>
            <a:r>
              <a:rPr lang="tr-TR" altLang="tr-TR" sz="2400" dirty="0"/>
              <a:t>DVD-RW</a:t>
            </a:r>
          </a:p>
          <a:p>
            <a:pPr lvl="1"/>
            <a:r>
              <a:rPr lang="tr-TR" altLang="tr-TR" sz="2000" dirty="0"/>
              <a:t>DVD </a:t>
            </a:r>
            <a:r>
              <a:rPr lang="tr-TR" altLang="tr-TR" sz="2000" dirty="0" err="1"/>
              <a:t>Rewritable</a:t>
            </a:r>
            <a:endParaRPr lang="en-GB" altLang="tr-TR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45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0002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6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6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6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76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76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76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Optical Storage CD-ROM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Originally for audio</a:t>
            </a:r>
          </a:p>
          <a:p>
            <a:r>
              <a:rPr lang="en-GB" altLang="tr-TR"/>
              <a:t>650Mbytes giving over 70 minutes audio</a:t>
            </a:r>
          </a:p>
          <a:p>
            <a:r>
              <a:rPr lang="en-GB" altLang="tr-TR"/>
              <a:t>Polycarbonate coated with highly reflective coat, usually aluminium</a:t>
            </a:r>
          </a:p>
          <a:p>
            <a:r>
              <a:rPr lang="en-GB" altLang="tr-TR"/>
              <a:t>Data stored as pits</a:t>
            </a:r>
          </a:p>
          <a:p>
            <a:r>
              <a:rPr lang="en-GB" altLang="tr-TR"/>
              <a:t>Read by reflecting laser</a:t>
            </a:r>
          </a:p>
          <a:p>
            <a:r>
              <a:rPr lang="en-GB" altLang="tr-TR"/>
              <a:t>Constant packing density</a:t>
            </a:r>
          </a:p>
          <a:p>
            <a:r>
              <a:rPr lang="en-GB" altLang="tr-TR"/>
              <a:t>Constant linear velocity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46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584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CD Operation</a:t>
            </a:r>
          </a:p>
        </p:txBody>
      </p:sp>
      <p:pic>
        <p:nvPicPr>
          <p:cNvPr id="10240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82"/>
          <a:stretch>
            <a:fillRect/>
          </a:stretch>
        </p:blipFill>
        <p:spPr bwMode="auto">
          <a:xfrm>
            <a:off x="457200" y="2025650"/>
            <a:ext cx="8148638" cy="399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47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0262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CD-ROM Drive Speeds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Audio is single speed</a:t>
            </a:r>
          </a:p>
          <a:p>
            <a:pPr lvl="1"/>
            <a:r>
              <a:rPr lang="en-GB" altLang="tr-TR"/>
              <a:t>Constant linier velocity</a:t>
            </a:r>
          </a:p>
          <a:p>
            <a:pPr lvl="1"/>
            <a:r>
              <a:rPr lang="en-GB" altLang="tr-TR"/>
              <a:t>1.2 ms</a:t>
            </a:r>
            <a:r>
              <a:rPr lang="en-GB" altLang="tr-TR" baseline="30000"/>
              <a:t>-1</a:t>
            </a:r>
          </a:p>
          <a:p>
            <a:pPr lvl="1"/>
            <a:r>
              <a:rPr lang="en-GB" altLang="tr-TR"/>
              <a:t>Track (spiral) is 5.27km long</a:t>
            </a:r>
          </a:p>
          <a:p>
            <a:pPr lvl="1"/>
            <a:r>
              <a:rPr lang="en-GB" altLang="tr-TR"/>
              <a:t>Gives 4391 seconds = 73.2 minutes</a:t>
            </a:r>
          </a:p>
          <a:p>
            <a:r>
              <a:rPr lang="en-GB" altLang="tr-TR"/>
              <a:t>Other speeds are quoted as multiples</a:t>
            </a:r>
          </a:p>
          <a:p>
            <a:r>
              <a:rPr lang="en-GB" altLang="tr-TR"/>
              <a:t>e.g. 24x</a:t>
            </a:r>
          </a:p>
          <a:p>
            <a:r>
              <a:rPr lang="en-GB" altLang="tr-TR"/>
              <a:t>Quoted figure is maximum drive can achieve</a:t>
            </a:r>
          </a:p>
          <a:p>
            <a:endParaRPr lang="en-GB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48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2186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7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CD-ROM Format</a:t>
            </a:r>
          </a:p>
        </p:txBody>
      </p:sp>
      <p:sp>
        <p:nvSpPr>
          <p:cNvPr id="29738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457200" y="3716338"/>
            <a:ext cx="8435975" cy="2808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 dirty="0" err="1"/>
              <a:t>Sync</a:t>
            </a:r>
            <a:r>
              <a:rPr lang="tr-TR" altLang="tr-TR" sz="2000" dirty="0"/>
              <a:t>: </a:t>
            </a:r>
            <a:r>
              <a:rPr lang="tr-TR" altLang="tr-TR" sz="2000" dirty="0" err="1"/>
              <a:t>Identifies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beginning</a:t>
            </a:r>
            <a:r>
              <a:rPr lang="tr-TR" altLang="tr-TR" sz="2000" dirty="0"/>
              <a:t> of a </a:t>
            </a:r>
            <a:r>
              <a:rPr lang="tr-TR" altLang="tr-TR" sz="2000" dirty="0" err="1"/>
              <a:t>block</a:t>
            </a:r>
            <a:r>
              <a:rPr lang="tr-TR" altLang="tr-TR" sz="2000" dirty="0"/>
              <a:t>. </a:t>
            </a:r>
            <a:r>
              <a:rPr lang="tr-TR" altLang="tr-TR" sz="2000" dirty="0" err="1"/>
              <a:t>Consists</a:t>
            </a:r>
            <a:r>
              <a:rPr lang="tr-TR" altLang="tr-TR" sz="2000" dirty="0"/>
              <a:t> of a </a:t>
            </a:r>
            <a:r>
              <a:rPr lang="tr-TR" altLang="tr-TR" sz="2000" dirty="0" err="1"/>
              <a:t>byte</a:t>
            </a:r>
            <a:r>
              <a:rPr lang="tr-TR" altLang="tr-TR" sz="2000" dirty="0"/>
              <a:t> of </a:t>
            </a:r>
            <a:r>
              <a:rPr lang="tr-TR" altLang="tr-TR" sz="2000" dirty="0" err="1"/>
              <a:t>all</a:t>
            </a:r>
            <a:r>
              <a:rPr lang="tr-TR" altLang="tr-TR" sz="2000" dirty="0"/>
              <a:t> 0s, 10 </a:t>
            </a:r>
            <a:r>
              <a:rPr lang="tr-TR" altLang="tr-TR" sz="2000" dirty="0" err="1"/>
              <a:t>bytes</a:t>
            </a:r>
            <a:r>
              <a:rPr lang="tr-TR" altLang="tr-TR" sz="2000" dirty="0"/>
              <a:t> of </a:t>
            </a:r>
            <a:r>
              <a:rPr lang="tr-TR" altLang="tr-TR" sz="2000" dirty="0" err="1"/>
              <a:t>all</a:t>
            </a:r>
            <a:r>
              <a:rPr lang="tr-TR" altLang="tr-TR" sz="2000" dirty="0"/>
              <a:t> 1s, </a:t>
            </a:r>
            <a:r>
              <a:rPr lang="tr-TR" altLang="tr-TR" sz="2000" dirty="0" err="1"/>
              <a:t>and</a:t>
            </a:r>
            <a:r>
              <a:rPr lang="tr-TR" altLang="tr-TR" sz="2000" dirty="0"/>
              <a:t> a </a:t>
            </a:r>
            <a:r>
              <a:rPr lang="tr-TR" altLang="tr-TR" sz="2000" dirty="0" err="1"/>
              <a:t>byte</a:t>
            </a:r>
            <a:r>
              <a:rPr lang="tr-TR" altLang="tr-TR" sz="2000" dirty="0"/>
              <a:t> of </a:t>
            </a:r>
            <a:r>
              <a:rPr lang="tr-TR" altLang="tr-TR" sz="2000" dirty="0" err="1"/>
              <a:t>all</a:t>
            </a:r>
            <a:r>
              <a:rPr lang="tr-TR" altLang="tr-TR" sz="2000" dirty="0"/>
              <a:t> 0s</a:t>
            </a:r>
          </a:p>
          <a:p>
            <a:pPr>
              <a:lnSpc>
                <a:spcPct val="90000"/>
              </a:lnSpc>
            </a:pPr>
            <a:r>
              <a:rPr lang="tr-TR" altLang="tr-TR" sz="2000" dirty="0" err="1"/>
              <a:t>Header</a:t>
            </a:r>
            <a:r>
              <a:rPr lang="tr-TR" altLang="tr-TR" sz="2000" dirty="0"/>
              <a:t>: </a:t>
            </a:r>
            <a:r>
              <a:rPr lang="tr-TR" altLang="tr-TR" sz="2000" dirty="0" err="1"/>
              <a:t>Contains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block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address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and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mode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byte</a:t>
            </a:r>
            <a:endParaRPr lang="tr-TR" altLang="tr-TR" sz="2000" dirty="0"/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Mode 0=blank data field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Mode 1=2048 byte </a:t>
            </a:r>
            <a:r>
              <a:rPr lang="en-GB" altLang="tr-TR" sz="1800" dirty="0" err="1"/>
              <a:t>data+error</a:t>
            </a:r>
            <a:r>
              <a:rPr lang="en-GB" altLang="tr-TR" sz="1800" dirty="0"/>
              <a:t> correction</a:t>
            </a:r>
          </a:p>
          <a:p>
            <a:pPr lvl="1">
              <a:lnSpc>
                <a:spcPct val="90000"/>
              </a:lnSpc>
            </a:pPr>
            <a:r>
              <a:rPr lang="en-GB" altLang="tr-TR" sz="1800" dirty="0"/>
              <a:t>Mode 2=2336 byte data</a:t>
            </a:r>
            <a:endParaRPr lang="tr-TR" altLang="tr-TR" sz="1800" dirty="0"/>
          </a:p>
          <a:p>
            <a:pPr>
              <a:lnSpc>
                <a:spcPct val="90000"/>
              </a:lnSpc>
            </a:pPr>
            <a:r>
              <a:rPr lang="tr-TR" altLang="tr-TR" sz="2000" dirty="0"/>
              <a:t>Data: User data</a:t>
            </a:r>
          </a:p>
          <a:p>
            <a:pPr>
              <a:lnSpc>
                <a:spcPct val="90000"/>
              </a:lnSpc>
            </a:pPr>
            <a:r>
              <a:rPr lang="tr-TR" altLang="tr-TR" sz="2000" dirty="0" err="1"/>
              <a:t>Auxiliary</a:t>
            </a:r>
            <a:r>
              <a:rPr lang="tr-TR" altLang="tr-TR" sz="2000" dirty="0"/>
              <a:t>: </a:t>
            </a:r>
            <a:r>
              <a:rPr lang="tr-TR" altLang="tr-TR" sz="2000" dirty="0" err="1"/>
              <a:t>Additional</a:t>
            </a:r>
            <a:r>
              <a:rPr lang="tr-TR" altLang="tr-TR" sz="2000" dirty="0"/>
              <a:t> </a:t>
            </a:r>
            <a:r>
              <a:rPr lang="tr-TR" altLang="tr-TR" sz="2000" dirty="0" err="1"/>
              <a:t>user</a:t>
            </a:r>
            <a:r>
              <a:rPr lang="tr-TR" altLang="tr-TR" sz="2000" dirty="0"/>
              <a:t> data in </a:t>
            </a:r>
            <a:r>
              <a:rPr lang="tr-TR" altLang="tr-TR" sz="2000" dirty="0" err="1"/>
              <a:t>mode</a:t>
            </a:r>
            <a:r>
              <a:rPr lang="tr-TR" altLang="tr-TR" sz="2000" dirty="0"/>
              <a:t> 2. </a:t>
            </a:r>
            <a:r>
              <a:rPr lang="tr-TR" altLang="tr-TR" sz="2000" dirty="0" err="1"/>
              <a:t>In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mode</a:t>
            </a:r>
            <a:r>
              <a:rPr lang="tr-TR" altLang="tr-TR" sz="2000" dirty="0"/>
              <a:t> 1, </a:t>
            </a:r>
            <a:r>
              <a:rPr lang="tr-TR" altLang="tr-TR" sz="2000" dirty="0" err="1"/>
              <a:t>this</a:t>
            </a:r>
            <a:r>
              <a:rPr lang="tr-TR" altLang="tr-TR" sz="2000" dirty="0"/>
              <a:t> is a 288-byte </a:t>
            </a:r>
            <a:r>
              <a:rPr lang="tr-TR" altLang="tr-TR" sz="2000" dirty="0" err="1"/>
              <a:t>error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correcting</a:t>
            </a:r>
            <a:r>
              <a:rPr lang="tr-TR" altLang="tr-TR" sz="2000" dirty="0"/>
              <a:t> </a:t>
            </a:r>
            <a:r>
              <a:rPr lang="tr-TR" altLang="tr-TR" sz="2000" dirty="0" err="1"/>
              <a:t>code</a:t>
            </a:r>
            <a:r>
              <a:rPr lang="tr-TR" altLang="tr-TR" sz="2000" dirty="0"/>
              <a:t>. </a:t>
            </a:r>
            <a:endParaRPr lang="en-GB" altLang="tr-TR" sz="2000" dirty="0"/>
          </a:p>
        </p:txBody>
      </p:sp>
      <p:pic>
        <p:nvPicPr>
          <p:cNvPr id="29739" name="Picture 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8" t="19659" r="13075" b="49080"/>
          <a:stretch>
            <a:fillRect/>
          </a:stretch>
        </p:blipFill>
        <p:spPr bwMode="auto">
          <a:xfrm>
            <a:off x="469900" y="1082675"/>
            <a:ext cx="7924800" cy="244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49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7732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Write and Read Mechanisms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487863" indent="-285750"/>
            <a:r>
              <a:rPr lang="en-US" dirty="0"/>
              <a:t>During read/write, head is stationary, platter rotates</a:t>
            </a:r>
          </a:p>
          <a:p>
            <a:pPr marL="4487863" indent="-285750"/>
            <a:r>
              <a:rPr lang="en-US" dirty="0">
                <a:solidFill>
                  <a:schemeClr val="accent1"/>
                </a:solidFill>
              </a:rPr>
              <a:t>Write (inductive)</a:t>
            </a:r>
          </a:p>
          <a:p>
            <a:pPr marL="4845050" lvl="1"/>
            <a:r>
              <a:rPr lang="en-US" dirty="0"/>
              <a:t>Current through coil produces magnetic field</a:t>
            </a:r>
          </a:p>
          <a:p>
            <a:pPr marL="4845050" lvl="1"/>
            <a:r>
              <a:rPr lang="en-US" dirty="0"/>
              <a:t>Pulses sent to head</a:t>
            </a:r>
          </a:p>
          <a:p>
            <a:pPr marL="4845050" lvl="1"/>
            <a:r>
              <a:rPr lang="en-US" dirty="0"/>
              <a:t>Magnetic pattern recorded on surface below</a:t>
            </a:r>
          </a:p>
          <a:p>
            <a:r>
              <a:rPr lang="en-US" dirty="0">
                <a:solidFill>
                  <a:schemeClr val="accent1"/>
                </a:solidFill>
              </a:rPr>
              <a:t>Read (magneto resistive) (MR) </a:t>
            </a:r>
          </a:p>
          <a:p>
            <a:pPr lvl="1"/>
            <a:r>
              <a:rPr lang="en-US" dirty="0"/>
              <a:t>Separate read head, close to write head</a:t>
            </a:r>
          </a:p>
          <a:p>
            <a:pPr lvl="1"/>
            <a:r>
              <a:rPr lang="en-US" dirty="0"/>
              <a:t>Partially shielded magneto resistive (MR) sensor</a:t>
            </a:r>
          </a:p>
          <a:p>
            <a:pPr lvl="1"/>
            <a:r>
              <a:rPr lang="en-US" dirty="0"/>
              <a:t>Electrical resistance depends on direction of magnetic field</a:t>
            </a:r>
          </a:p>
          <a:p>
            <a:pPr lvl="1"/>
            <a:r>
              <a:rPr lang="en-US" dirty="0"/>
              <a:t>High frequency operation</a:t>
            </a:r>
          </a:p>
          <a:p>
            <a:pPr lvl="2"/>
            <a:r>
              <a:rPr lang="en-US" dirty="0"/>
              <a:t>Higher storage density and speed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</a:t>
            </a:fld>
            <a:endParaRPr lang="en-US" altLang="tr-TR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21" b="38060"/>
          <a:stretch>
            <a:fillRect/>
          </a:stretch>
        </p:blipFill>
        <p:spPr>
          <a:xfrm>
            <a:off x="467544" y="1124742"/>
            <a:ext cx="4248472" cy="2640293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421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Random Access on CD-ROM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3"/>
            <a:ext cx="8280920" cy="5399882"/>
          </a:xfrm>
        </p:spPr>
        <p:txBody>
          <a:bodyPr/>
          <a:lstStyle/>
          <a:p>
            <a:r>
              <a:rPr lang="en-GB" altLang="tr-TR" dirty="0"/>
              <a:t>Difficult</a:t>
            </a:r>
          </a:p>
          <a:p>
            <a:endParaRPr lang="en-GB" altLang="tr-TR" dirty="0"/>
          </a:p>
          <a:p>
            <a:r>
              <a:rPr lang="en-GB" altLang="tr-TR" dirty="0"/>
              <a:t>Move head to rough position</a:t>
            </a:r>
          </a:p>
          <a:p>
            <a:endParaRPr lang="en-GB" altLang="tr-TR" dirty="0"/>
          </a:p>
          <a:p>
            <a:r>
              <a:rPr lang="en-GB" altLang="tr-TR" dirty="0"/>
              <a:t>Set correct speed</a:t>
            </a:r>
          </a:p>
          <a:p>
            <a:endParaRPr lang="en-GB" altLang="tr-TR" dirty="0"/>
          </a:p>
          <a:p>
            <a:r>
              <a:rPr lang="en-GB" altLang="tr-TR" dirty="0"/>
              <a:t>Read address</a:t>
            </a:r>
          </a:p>
          <a:p>
            <a:endParaRPr lang="en-GB" altLang="tr-TR" dirty="0"/>
          </a:p>
          <a:p>
            <a:r>
              <a:rPr lang="en-GB" altLang="tr-TR" dirty="0"/>
              <a:t>Adjust to required location</a:t>
            </a:r>
          </a:p>
          <a:p>
            <a:pPr>
              <a:buFontTx/>
              <a:buNone/>
            </a:pPr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50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5773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CD-ROM for &amp; against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Large capacity (?)</a:t>
            </a:r>
          </a:p>
          <a:p>
            <a:r>
              <a:rPr lang="en-GB" altLang="tr-TR"/>
              <a:t>Easy to mass produce</a:t>
            </a:r>
          </a:p>
          <a:p>
            <a:r>
              <a:rPr lang="en-GB" altLang="tr-TR"/>
              <a:t>Removable</a:t>
            </a:r>
          </a:p>
          <a:p>
            <a:r>
              <a:rPr lang="en-GB" altLang="tr-TR"/>
              <a:t>Robust</a:t>
            </a:r>
          </a:p>
          <a:p>
            <a:endParaRPr lang="en-GB" altLang="tr-TR"/>
          </a:p>
          <a:p>
            <a:r>
              <a:rPr lang="en-GB" altLang="tr-TR"/>
              <a:t>Expensive for small runs</a:t>
            </a:r>
          </a:p>
          <a:p>
            <a:r>
              <a:rPr lang="en-GB" altLang="tr-TR"/>
              <a:t>Slow</a:t>
            </a:r>
          </a:p>
          <a:p>
            <a:r>
              <a:rPr lang="en-GB" altLang="tr-TR"/>
              <a:t>Read only</a:t>
            </a:r>
          </a:p>
          <a:p>
            <a:endParaRPr lang="en-GB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51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4882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Other Optical Storage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tr-TR" dirty="0"/>
              <a:t>CD-Recordable (CD-R)</a:t>
            </a:r>
          </a:p>
          <a:p>
            <a:pPr lvl="1"/>
            <a:r>
              <a:rPr lang="en-GB" altLang="tr-TR" dirty="0"/>
              <a:t>WORM</a:t>
            </a:r>
          </a:p>
          <a:p>
            <a:pPr lvl="1"/>
            <a:r>
              <a:rPr lang="en-GB" altLang="tr-TR" dirty="0"/>
              <a:t>Now affordable</a:t>
            </a:r>
          </a:p>
          <a:p>
            <a:pPr lvl="1"/>
            <a:r>
              <a:rPr lang="en-GB" altLang="tr-TR" dirty="0"/>
              <a:t>Compatible with CD-ROM drives</a:t>
            </a:r>
          </a:p>
          <a:p>
            <a:r>
              <a:rPr lang="en-GB" altLang="tr-TR" dirty="0"/>
              <a:t>CD-RW</a:t>
            </a:r>
          </a:p>
          <a:p>
            <a:pPr lvl="1"/>
            <a:r>
              <a:rPr lang="en-GB" altLang="tr-TR" dirty="0"/>
              <a:t>Erasable</a:t>
            </a:r>
          </a:p>
          <a:p>
            <a:pPr lvl="1"/>
            <a:r>
              <a:rPr lang="en-GB" altLang="tr-TR" dirty="0"/>
              <a:t>Getting cheaper</a:t>
            </a:r>
          </a:p>
          <a:p>
            <a:pPr lvl="1"/>
            <a:r>
              <a:rPr lang="en-GB" altLang="tr-TR" dirty="0"/>
              <a:t>Mostly CD-ROM drive compatible</a:t>
            </a:r>
          </a:p>
          <a:p>
            <a:pPr lvl="1"/>
            <a:r>
              <a:rPr lang="en-GB" altLang="tr-TR" dirty="0"/>
              <a:t>Phase change</a:t>
            </a:r>
          </a:p>
          <a:p>
            <a:pPr lvl="2"/>
            <a:r>
              <a:rPr lang="en-GB" altLang="tr-TR" dirty="0"/>
              <a:t>Material has two different </a:t>
            </a:r>
            <a:r>
              <a:rPr lang="en-GB" altLang="tr-TR" dirty="0" err="1"/>
              <a:t>reflectivities</a:t>
            </a:r>
            <a:r>
              <a:rPr lang="en-GB" altLang="tr-TR" dirty="0"/>
              <a:t> in different phase states</a:t>
            </a:r>
          </a:p>
          <a:p>
            <a:pPr lvl="1"/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52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4237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DVD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19200"/>
            <a:ext cx="8178800" cy="5638800"/>
          </a:xfrm>
        </p:spPr>
        <p:txBody>
          <a:bodyPr/>
          <a:lstStyle/>
          <a:p>
            <a:r>
              <a:rPr lang="en-GB" altLang="tr-TR"/>
              <a:t>Digital Video Disk</a:t>
            </a:r>
          </a:p>
          <a:p>
            <a:pPr lvl="1"/>
            <a:r>
              <a:rPr lang="en-GB" altLang="tr-TR"/>
              <a:t>Used to indicate a player for movies</a:t>
            </a:r>
          </a:p>
          <a:p>
            <a:pPr lvl="2"/>
            <a:r>
              <a:rPr lang="en-GB" altLang="tr-TR"/>
              <a:t>Only plays video disks</a:t>
            </a:r>
          </a:p>
          <a:p>
            <a:r>
              <a:rPr lang="en-GB" altLang="tr-TR"/>
              <a:t>Digital Versatile Disk</a:t>
            </a:r>
          </a:p>
          <a:p>
            <a:pPr lvl="1"/>
            <a:r>
              <a:rPr lang="en-GB" altLang="tr-TR"/>
              <a:t>Used to indicate a computer drive</a:t>
            </a:r>
          </a:p>
          <a:p>
            <a:pPr lvl="2"/>
            <a:r>
              <a:rPr lang="en-GB" altLang="tr-TR"/>
              <a:t>Will read computer disks and play video disks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53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1138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DVD - technology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19200"/>
            <a:ext cx="8178800" cy="5638800"/>
          </a:xfrm>
        </p:spPr>
        <p:txBody>
          <a:bodyPr/>
          <a:lstStyle/>
          <a:p>
            <a:r>
              <a:rPr lang="en-GB" altLang="tr-TR"/>
              <a:t>Multi-layer</a:t>
            </a:r>
          </a:p>
          <a:p>
            <a:r>
              <a:rPr lang="en-GB" altLang="tr-TR"/>
              <a:t>Very high capacity (4.7G per layer)</a:t>
            </a:r>
          </a:p>
          <a:p>
            <a:r>
              <a:rPr lang="en-GB" altLang="tr-TR"/>
              <a:t>Full length movie on single disk</a:t>
            </a:r>
          </a:p>
          <a:p>
            <a:pPr lvl="1"/>
            <a:r>
              <a:rPr lang="en-GB" altLang="tr-TR"/>
              <a:t>Using MPEG compression</a:t>
            </a:r>
          </a:p>
          <a:p>
            <a:r>
              <a:rPr lang="en-GB" altLang="tr-TR"/>
              <a:t>Finally standardized</a:t>
            </a:r>
          </a:p>
          <a:p>
            <a:r>
              <a:rPr lang="en-GB" altLang="tr-TR"/>
              <a:t>Movies carry regional coding</a:t>
            </a:r>
          </a:p>
          <a:p>
            <a:r>
              <a:rPr lang="en-GB" altLang="tr-TR"/>
              <a:t>Players only play correct region films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54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4523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DVD – Writable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Loads of trouble with standards</a:t>
            </a:r>
          </a:p>
          <a:p>
            <a:endParaRPr lang="en-GB" altLang="tr-TR"/>
          </a:p>
          <a:p>
            <a:r>
              <a:rPr lang="en-GB" altLang="tr-TR"/>
              <a:t>First generation DVD drives may not read first generation DVD-W disks</a:t>
            </a:r>
          </a:p>
          <a:p>
            <a:endParaRPr lang="en-GB" altLang="tr-TR"/>
          </a:p>
          <a:p>
            <a:r>
              <a:rPr lang="en-GB" altLang="tr-TR"/>
              <a:t>First generation DVD drives may not read CD-RW disks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55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8032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CD and DVD</a:t>
            </a:r>
          </a:p>
        </p:txBody>
      </p:sp>
      <p:pic>
        <p:nvPicPr>
          <p:cNvPr id="103428" name="Picture 10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37" r="11424" b="28290"/>
          <a:stretch>
            <a:fillRect/>
          </a:stretch>
        </p:blipFill>
        <p:spPr bwMode="auto">
          <a:xfrm>
            <a:off x="1259632" y="900112"/>
            <a:ext cx="6400800" cy="562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56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2570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Magnetic Tape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Serial access</a:t>
            </a:r>
          </a:p>
          <a:p>
            <a:endParaRPr lang="en-GB" altLang="tr-TR"/>
          </a:p>
          <a:p>
            <a:r>
              <a:rPr lang="en-GB" altLang="tr-TR"/>
              <a:t>Slow</a:t>
            </a:r>
          </a:p>
          <a:p>
            <a:endParaRPr lang="en-GB" altLang="tr-TR"/>
          </a:p>
          <a:p>
            <a:r>
              <a:rPr lang="en-GB" altLang="tr-TR"/>
              <a:t>Very cheap</a:t>
            </a:r>
          </a:p>
          <a:p>
            <a:endParaRPr lang="en-GB" altLang="tr-TR"/>
          </a:p>
          <a:p>
            <a:r>
              <a:rPr lang="en-GB" altLang="tr-TR"/>
              <a:t>Backup and archive</a:t>
            </a:r>
            <a:endParaRPr lang="tr-TR" altLang="tr-TR"/>
          </a:p>
          <a:p>
            <a:endParaRPr lang="en-US" altLang="tr-TR"/>
          </a:p>
          <a:p>
            <a:r>
              <a:rPr lang="tr-TR" altLang="tr-TR"/>
              <a:t>Capacity: a couple of 100 GB</a:t>
            </a:r>
            <a:endParaRPr lang="en-GB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57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3151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Typical Magnetic Tape Features</a:t>
            </a:r>
          </a:p>
        </p:txBody>
      </p:sp>
      <p:pic>
        <p:nvPicPr>
          <p:cNvPr id="1351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6431" y="978955"/>
            <a:ext cx="5291137" cy="554355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58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5370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Internet Resources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Optical Storage Technology Association</a:t>
            </a:r>
          </a:p>
          <a:p>
            <a:pPr lvl="1"/>
            <a:r>
              <a:rPr lang="en-GB" altLang="tr-TR"/>
              <a:t>Good source of information about optical storage technology and vendors</a:t>
            </a:r>
          </a:p>
          <a:p>
            <a:pPr lvl="1"/>
            <a:r>
              <a:rPr lang="en-GB" altLang="tr-TR"/>
              <a:t>Extensive list of relevant links</a:t>
            </a:r>
          </a:p>
          <a:p>
            <a:r>
              <a:rPr lang="en-GB" altLang="tr-TR"/>
              <a:t>DLTtape</a:t>
            </a:r>
          </a:p>
          <a:p>
            <a:pPr lvl="1"/>
            <a:r>
              <a:rPr lang="en-GB" altLang="tr-TR"/>
              <a:t>Good collection of technical information and links to vendors</a:t>
            </a:r>
          </a:p>
          <a:p>
            <a:r>
              <a:rPr lang="en-GB" altLang="tr-TR"/>
              <a:t>Search on RAID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59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4464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Data Organization and Formatting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949700"/>
            <a:r>
              <a:rPr lang="en-US" dirty="0"/>
              <a:t>Concentric rings or tracks</a:t>
            </a:r>
          </a:p>
          <a:p>
            <a:pPr marL="4213225" lvl="1">
              <a:tabLst>
                <a:tab pos="3497263" algn="l"/>
              </a:tabLst>
            </a:pPr>
            <a:r>
              <a:rPr lang="en-US" dirty="0"/>
              <a:t>Gaps between tracks</a:t>
            </a:r>
          </a:p>
          <a:p>
            <a:pPr marL="4213225" lvl="1">
              <a:tabLst>
                <a:tab pos="3497263" algn="l"/>
              </a:tabLst>
            </a:pPr>
            <a:r>
              <a:rPr lang="en-US" dirty="0"/>
              <a:t>Reduce gap to increase capacity</a:t>
            </a:r>
          </a:p>
          <a:p>
            <a:pPr marL="4213225" lvl="1">
              <a:tabLst>
                <a:tab pos="3497263" algn="l"/>
              </a:tabLst>
            </a:pPr>
            <a:r>
              <a:rPr lang="en-US" dirty="0"/>
              <a:t>Same number of bits per track (variable packing density)</a:t>
            </a:r>
          </a:p>
          <a:p>
            <a:pPr marL="4213225" lvl="1">
              <a:tabLst>
                <a:tab pos="3497263" algn="l"/>
              </a:tabLst>
            </a:pPr>
            <a:r>
              <a:rPr lang="en-US" dirty="0"/>
              <a:t>Constant angular velocity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Tracks divided into sectors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Minimum block size is one sector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May have more than one sector per </a:t>
            </a:r>
            <a:r>
              <a:rPr lang="en-GB" altLang="tr-TR" dirty="0" smtClean="0"/>
              <a:t>block</a:t>
            </a:r>
            <a:endParaRPr lang="en-GB" alt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</a:t>
            </a:fld>
            <a:endParaRPr lang="en-US" altLang="tr-T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0" t="9837" r="10632" b="35889"/>
          <a:stretch>
            <a:fillRect/>
          </a:stretch>
        </p:blipFill>
        <p:spPr>
          <a:xfrm>
            <a:off x="467544" y="1124742"/>
            <a:ext cx="3672325" cy="3146462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80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60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534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Disk Velocity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sz="2400"/>
              <a:t>Bit near centre of rotating disk passes fixed point slower than bit on outside of disk</a:t>
            </a:r>
          </a:p>
          <a:p>
            <a:r>
              <a:rPr lang="en-GB" altLang="tr-TR" sz="2400"/>
              <a:t>Increase spacing between bits in different tracks </a:t>
            </a:r>
          </a:p>
          <a:p>
            <a:r>
              <a:rPr lang="en-GB" altLang="tr-TR" sz="2400"/>
              <a:t>Rotate disk at constant angular velocity (CAV)</a:t>
            </a:r>
          </a:p>
          <a:p>
            <a:pPr lvl="1"/>
            <a:r>
              <a:rPr lang="en-GB" altLang="tr-TR" sz="2000"/>
              <a:t>Gives pie shaped sectors and concentric tracks</a:t>
            </a:r>
          </a:p>
          <a:p>
            <a:pPr lvl="1"/>
            <a:r>
              <a:rPr lang="en-GB" altLang="tr-TR" sz="2000"/>
              <a:t>Individual tracks and sectors addressable</a:t>
            </a:r>
          </a:p>
          <a:p>
            <a:pPr lvl="1"/>
            <a:r>
              <a:rPr lang="en-GB" altLang="tr-TR" sz="2000"/>
              <a:t>Move head to given track and wait for given sector</a:t>
            </a:r>
          </a:p>
          <a:p>
            <a:pPr lvl="1"/>
            <a:r>
              <a:rPr lang="en-GB" altLang="tr-TR" sz="2000"/>
              <a:t>Waste of space on outer tracks</a:t>
            </a:r>
          </a:p>
          <a:p>
            <a:pPr lvl="2"/>
            <a:r>
              <a:rPr lang="en-GB" altLang="tr-TR" sz="1800"/>
              <a:t>Lower data density</a:t>
            </a:r>
          </a:p>
          <a:p>
            <a:r>
              <a:rPr lang="en-GB" altLang="tr-TR" sz="2400"/>
              <a:t>Can use zones to increase capacity</a:t>
            </a:r>
          </a:p>
          <a:p>
            <a:pPr lvl="1"/>
            <a:r>
              <a:rPr lang="en-GB" altLang="tr-TR" sz="2000"/>
              <a:t>Each zone has fixed bits per track</a:t>
            </a:r>
          </a:p>
          <a:p>
            <a:pPr lvl="1"/>
            <a:r>
              <a:rPr lang="en-GB" altLang="tr-TR" sz="2000"/>
              <a:t>More complex circuitry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7745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1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Disk Layout Methods Diagram</a:t>
            </a: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4" t="18277" r="10991" b="28296"/>
          <a:stretch>
            <a:fillRect/>
          </a:stretch>
        </p:blipFill>
        <p:spPr bwMode="auto">
          <a:xfrm>
            <a:off x="468313" y="1484313"/>
            <a:ext cx="7924800" cy="407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7211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Finding Sectors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2" y="1124744"/>
            <a:ext cx="8208143" cy="5399881"/>
          </a:xfrm>
        </p:spPr>
        <p:txBody>
          <a:bodyPr/>
          <a:lstStyle/>
          <a:p>
            <a:r>
              <a:rPr lang="en-US" altLang="tr-TR" dirty="0"/>
              <a:t>Some means is needed to locate sector positions within a track. </a:t>
            </a:r>
            <a:endParaRPr lang="tr-TR" altLang="tr-TR" dirty="0" smtClean="0"/>
          </a:p>
          <a:p>
            <a:pPr lvl="1"/>
            <a:r>
              <a:rPr lang="tr-TR" altLang="tr-TR" dirty="0" smtClean="0"/>
              <a:t>T</a:t>
            </a:r>
            <a:r>
              <a:rPr lang="en-US" altLang="tr-TR" dirty="0" smtClean="0"/>
              <a:t>here</a:t>
            </a:r>
            <a:r>
              <a:rPr lang="tr-TR" altLang="tr-TR" dirty="0" smtClean="0"/>
              <a:t> </a:t>
            </a:r>
            <a:r>
              <a:rPr lang="en-US" altLang="tr-TR" dirty="0" smtClean="0"/>
              <a:t>must </a:t>
            </a:r>
            <a:r>
              <a:rPr lang="en-US" altLang="tr-TR" dirty="0"/>
              <a:t>be some starting point on the track and a way of identifying the start and </a:t>
            </a:r>
            <a:r>
              <a:rPr lang="en-US" altLang="tr-TR" dirty="0" smtClean="0"/>
              <a:t>end</a:t>
            </a:r>
            <a:r>
              <a:rPr lang="tr-TR" altLang="tr-TR" dirty="0" smtClean="0"/>
              <a:t> </a:t>
            </a:r>
            <a:r>
              <a:rPr lang="en-US" altLang="tr-TR" dirty="0" smtClean="0"/>
              <a:t>of </a:t>
            </a:r>
            <a:r>
              <a:rPr lang="en-US" altLang="tr-TR" dirty="0"/>
              <a:t>each sector. </a:t>
            </a:r>
            <a:endParaRPr lang="tr-TR" altLang="tr-TR" dirty="0" smtClean="0"/>
          </a:p>
          <a:p>
            <a:r>
              <a:rPr lang="en-US" altLang="tr-TR" dirty="0" smtClean="0"/>
              <a:t>These </a:t>
            </a:r>
            <a:r>
              <a:rPr lang="en-US" altLang="tr-TR" dirty="0"/>
              <a:t>requirements are handled by means of control data </a:t>
            </a:r>
            <a:r>
              <a:rPr lang="en-US" altLang="tr-TR" dirty="0" smtClean="0"/>
              <a:t>recorded</a:t>
            </a:r>
            <a:r>
              <a:rPr lang="tr-TR" altLang="tr-TR" dirty="0" smtClean="0"/>
              <a:t> </a:t>
            </a:r>
            <a:r>
              <a:rPr lang="en-US" altLang="tr-TR" dirty="0" smtClean="0"/>
              <a:t>on </a:t>
            </a:r>
            <a:r>
              <a:rPr lang="en-US" altLang="tr-TR" dirty="0"/>
              <a:t>the disk. </a:t>
            </a:r>
            <a:endParaRPr lang="tr-TR" altLang="tr-TR" dirty="0" smtClean="0"/>
          </a:p>
          <a:p>
            <a:pPr lvl="1"/>
            <a:r>
              <a:rPr lang="en-US" altLang="tr-TR" dirty="0" smtClean="0"/>
              <a:t>Thus</a:t>
            </a:r>
            <a:r>
              <a:rPr lang="en-US" altLang="tr-TR" dirty="0"/>
              <a:t>, the disk is formatted with some extra data used only by the </a:t>
            </a:r>
            <a:r>
              <a:rPr lang="en-US" altLang="tr-TR" dirty="0" smtClean="0"/>
              <a:t>disk</a:t>
            </a:r>
            <a:r>
              <a:rPr lang="tr-TR" altLang="tr-TR" dirty="0" smtClean="0"/>
              <a:t> </a:t>
            </a:r>
            <a:r>
              <a:rPr lang="en-US" altLang="tr-TR" dirty="0" smtClean="0"/>
              <a:t>drive </a:t>
            </a:r>
            <a:r>
              <a:rPr lang="en-US" altLang="tr-TR" dirty="0"/>
              <a:t>and not accessible to the user.</a:t>
            </a:r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1043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9781</TotalTime>
  <Words>2397</Words>
  <Application>Microsoft Office PowerPoint</Application>
  <PresentationFormat>Letter Paper (8.5x11 in)</PresentationFormat>
  <Paragraphs>527</Paragraphs>
  <Slides>60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5" baseType="lpstr">
      <vt:lpstr>Arial</vt:lpstr>
      <vt:lpstr>Symbol</vt:lpstr>
      <vt:lpstr>Times New Roman</vt:lpstr>
      <vt:lpstr>Bahcesehir master slide</vt:lpstr>
      <vt:lpstr>Equation</vt:lpstr>
      <vt:lpstr>Computer Architecture</vt:lpstr>
      <vt:lpstr>PowerPoint Presentation</vt:lpstr>
      <vt:lpstr>Outline</vt:lpstr>
      <vt:lpstr>Magnetic Disk</vt:lpstr>
      <vt:lpstr>Write and Read Mechanisms</vt:lpstr>
      <vt:lpstr>Data Organization and Formatting</vt:lpstr>
      <vt:lpstr>Disk Velocity</vt:lpstr>
      <vt:lpstr>Disk Layout Methods Diagram</vt:lpstr>
      <vt:lpstr>Finding Sectors</vt:lpstr>
      <vt:lpstr>Winchester Disk Format-Seagate ST506</vt:lpstr>
      <vt:lpstr>Characteristics</vt:lpstr>
      <vt:lpstr>Fixed/Movable Head Disk</vt:lpstr>
      <vt:lpstr>Removable or Not</vt:lpstr>
      <vt:lpstr>Multiple Platter</vt:lpstr>
      <vt:lpstr>Multiple Platters</vt:lpstr>
      <vt:lpstr>Tracks and Cylinders</vt:lpstr>
      <vt:lpstr>Floppy Disk</vt:lpstr>
      <vt:lpstr>Winchester Hard Disk (1)</vt:lpstr>
      <vt:lpstr>Typical Hard Disk Drive Parameters</vt:lpstr>
      <vt:lpstr>Timing of Disk I/O Transfer</vt:lpstr>
      <vt:lpstr>Disk Performance Parameters-Speed</vt:lpstr>
      <vt:lpstr>RAID</vt:lpstr>
      <vt:lpstr>RAID 0</vt:lpstr>
      <vt:lpstr>RAID 1</vt:lpstr>
      <vt:lpstr>RAID 2</vt:lpstr>
      <vt:lpstr>RAID 3</vt:lpstr>
      <vt:lpstr>Example: Data reconstruction in RAID3</vt:lpstr>
      <vt:lpstr>RAID 4</vt:lpstr>
      <vt:lpstr>RAID 5</vt:lpstr>
      <vt:lpstr>RAID 6</vt:lpstr>
      <vt:lpstr>RAID 0, 1, 2</vt:lpstr>
      <vt:lpstr>RAID 3 &amp; 4</vt:lpstr>
      <vt:lpstr>RAID 5 &amp; 6</vt:lpstr>
      <vt:lpstr>RAID Levels</vt:lpstr>
      <vt:lpstr>Data Mapping For RAID 0</vt:lpstr>
      <vt:lpstr>RAID Comparison</vt:lpstr>
      <vt:lpstr>RAID Comparison</vt:lpstr>
      <vt:lpstr>Solid State Drives (SSD)</vt:lpstr>
      <vt:lpstr>Flash Memory</vt:lpstr>
      <vt:lpstr>Flash Memory</vt:lpstr>
      <vt:lpstr>Flash Memory</vt:lpstr>
      <vt:lpstr>SSD Compared to HDD</vt:lpstr>
      <vt:lpstr>SSD Compared to HDD</vt:lpstr>
      <vt:lpstr>SSD Organization</vt:lpstr>
      <vt:lpstr>Optical Storage</vt:lpstr>
      <vt:lpstr>Optical Storage CD-ROM</vt:lpstr>
      <vt:lpstr>CD Operation</vt:lpstr>
      <vt:lpstr>CD-ROM Drive Speeds</vt:lpstr>
      <vt:lpstr>CD-ROM Format</vt:lpstr>
      <vt:lpstr>Random Access on CD-ROM</vt:lpstr>
      <vt:lpstr>CD-ROM for &amp; against</vt:lpstr>
      <vt:lpstr>Other Optical Storage</vt:lpstr>
      <vt:lpstr>DVD</vt:lpstr>
      <vt:lpstr>DVD - technology</vt:lpstr>
      <vt:lpstr>DVD – Writable</vt:lpstr>
      <vt:lpstr>CD and DVD</vt:lpstr>
      <vt:lpstr>Magnetic Tape</vt:lpstr>
      <vt:lpstr>Typical Magnetic Tape Features</vt:lpstr>
      <vt:lpstr>Internet Resources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NAYDIN</cp:lastModifiedBy>
  <cp:revision>476</cp:revision>
  <dcterms:created xsi:type="dcterms:W3CDTF">2004-11-05T11:30:37Z</dcterms:created>
  <dcterms:modified xsi:type="dcterms:W3CDTF">2018-11-22T10:54:02Z</dcterms:modified>
</cp:coreProperties>
</file>