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21" r:id="rId2"/>
    <p:sldId id="688" r:id="rId3"/>
    <p:sldId id="661" r:id="rId4"/>
    <p:sldId id="729" r:id="rId5"/>
    <p:sldId id="760" r:id="rId6"/>
    <p:sldId id="758" r:id="rId7"/>
    <p:sldId id="734" r:id="rId8"/>
    <p:sldId id="735" r:id="rId9"/>
    <p:sldId id="761" r:id="rId10"/>
    <p:sldId id="737" r:id="rId11"/>
    <p:sldId id="762" r:id="rId12"/>
    <p:sldId id="763" r:id="rId13"/>
    <p:sldId id="740" r:id="rId14"/>
    <p:sldId id="741" r:id="rId15"/>
    <p:sldId id="742" r:id="rId16"/>
    <p:sldId id="764" r:id="rId17"/>
    <p:sldId id="765" r:id="rId18"/>
    <p:sldId id="766" r:id="rId19"/>
    <p:sldId id="743" r:id="rId20"/>
    <p:sldId id="744" r:id="rId21"/>
    <p:sldId id="745" r:id="rId22"/>
    <p:sldId id="746" r:id="rId23"/>
    <p:sldId id="747" r:id="rId24"/>
    <p:sldId id="748" r:id="rId25"/>
    <p:sldId id="749" r:id="rId26"/>
    <p:sldId id="750" r:id="rId27"/>
    <p:sldId id="751" r:id="rId28"/>
    <p:sldId id="752" r:id="rId29"/>
    <p:sldId id="753" r:id="rId30"/>
    <p:sldId id="754" r:id="rId31"/>
    <p:sldId id="755" r:id="rId32"/>
    <p:sldId id="756" r:id="rId33"/>
    <p:sldId id="767" r:id="rId34"/>
    <p:sldId id="730" r:id="rId35"/>
  </p:sldIdLst>
  <p:sldSz cx="9144000" cy="6858000" type="letter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zamettin AYDIN" initials="NA" lastIdx="1" clrIdx="0">
    <p:extLst>
      <p:ext uri="{19B8F6BF-5375-455C-9EA6-DF929625EA0E}">
        <p15:presenceInfo xmlns:p15="http://schemas.microsoft.com/office/powerpoint/2012/main" userId="333491fd8aa859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99"/>
    <a:srgbClr val="CC0099"/>
    <a:srgbClr val="CC3300"/>
    <a:srgbClr val="FFCC00"/>
    <a:srgbClr val="00CCFF"/>
    <a:srgbClr val="00FF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96" autoAdjust="0"/>
    <p:restoredTop sz="94788" autoAdjust="0"/>
  </p:normalViewPr>
  <p:slideViewPr>
    <p:cSldViewPr>
      <p:cViewPr varScale="1">
        <p:scale>
          <a:sx n="81" d="100"/>
          <a:sy n="81" d="100"/>
        </p:scale>
        <p:origin x="41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27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31.xml"/><Relationship Id="rId3" Type="http://schemas.openxmlformats.org/officeDocument/2006/relationships/slide" Target="slides/slide7.xml"/><Relationship Id="rId7" Type="http://schemas.openxmlformats.org/officeDocument/2006/relationships/slide" Target="slides/slide14.xml"/><Relationship Id="rId12" Type="http://schemas.openxmlformats.org/officeDocument/2006/relationships/slide" Target="slides/slide29.xml"/><Relationship Id="rId2" Type="http://schemas.openxmlformats.org/officeDocument/2006/relationships/slide" Target="slides/slide4.xml"/><Relationship Id="rId1" Type="http://schemas.openxmlformats.org/officeDocument/2006/relationships/slide" Target="slides/slide1.xml"/><Relationship Id="rId6" Type="http://schemas.openxmlformats.org/officeDocument/2006/relationships/slide" Target="slides/slide13.xml"/><Relationship Id="rId11" Type="http://schemas.openxmlformats.org/officeDocument/2006/relationships/slide" Target="slides/slide26.xml"/><Relationship Id="rId5" Type="http://schemas.openxmlformats.org/officeDocument/2006/relationships/slide" Target="slides/slide10.xml"/><Relationship Id="rId10" Type="http://schemas.openxmlformats.org/officeDocument/2006/relationships/slide" Target="slides/slide25.xml"/><Relationship Id="rId4" Type="http://schemas.openxmlformats.org/officeDocument/2006/relationships/slide" Target="slides/slide8.xml"/><Relationship Id="rId9" Type="http://schemas.openxmlformats.org/officeDocument/2006/relationships/slide" Target="slides/slide23.xml"/><Relationship Id="rId14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2000 N. AYDIN. All rights reserved.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9E6D6F-BBEB-47C5-9348-756CC02B470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66424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Copyright 2000 N. AYDIN. 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349A9B-B0C4-475A-B093-4422AE69793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618187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tr-TR" altLang="tr-TR" smtClean="0">
                <a:latin typeface="Arial" panose="020B0604020202020204" pitchFamily="34" charset="0"/>
              </a:rPr>
              <a:t>Copyright 2000 N. AYDIN. All rights reserved.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C8BB8E09-DF8D-43B9-B580-012157AE4575}" type="slidenum">
              <a:rPr kumimoji="0" lang="tr-TR" altLang="tr-TR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</a:t>
            </a:fld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942192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1FE6C-79DC-47BD-A6C9-66EBE005AFBC}" type="slidenum">
              <a:rPr lang="en-US" altLang="tr-TR"/>
              <a:pPr/>
              <a:t>19</a:t>
            </a:fld>
            <a:endParaRPr lang="en-US" altLang="tr-TR"/>
          </a:p>
        </p:txBody>
      </p:sp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1073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6611D-5C83-4CC7-88CB-40E6FBD89DEB}" type="slidenum">
              <a:rPr lang="en-US" altLang="tr-TR"/>
              <a:pPr/>
              <a:t>20</a:t>
            </a:fld>
            <a:endParaRPr lang="en-US" altLang="tr-TR"/>
          </a:p>
        </p:txBody>
      </p:sp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761499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BCC64-7DB2-4E6D-B20D-E9669163A520}" type="slidenum">
              <a:rPr lang="en-US" altLang="tr-TR"/>
              <a:pPr/>
              <a:t>21</a:t>
            </a:fld>
            <a:endParaRPr lang="en-US" altLang="tr-TR"/>
          </a:p>
        </p:txBody>
      </p:sp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699085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39E13-9B2A-40ED-ADAE-AAC06809692A}" type="slidenum">
              <a:rPr lang="en-US" altLang="tr-TR"/>
              <a:pPr/>
              <a:t>22</a:t>
            </a:fld>
            <a:endParaRPr lang="en-US" altLang="tr-TR"/>
          </a:p>
        </p:txBody>
      </p:sp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337592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749BD-6C14-466E-BF32-6DCBAA3B395F}" type="slidenum">
              <a:rPr lang="en-US" altLang="tr-TR"/>
              <a:pPr/>
              <a:t>23</a:t>
            </a:fld>
            <a:endParaRPr lang="en-US" altLang="tr-TR"/>
          </a:p>
        </p:txBody>
      </p:sp>
      <p:sp>
        <p:nvSpPr>
          <p:cNvPr id="193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4122106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F5344-7DDE-4609-9588-15AD08BC144E}" type="slidenum">
              <a:rPr lang="en-US" altLang="tr-TR"/>
              <a:pPr/>
              <a:t>24</a:t>
            </a:fld>
            <a:endParaRPr lang="en-US" altLang="tr-TR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008984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0EBB9-37C4-406E-9B56-28398EAC4D6C}" type="slidenum">
              <a:rPr lang="en-US" altLang="tr-TR"/>
              <a:pPr/>
              <a:t>25</a:t>
            </a:fld>
            <a:endParaRPr lang="en-US" altLang="tr-TR"/>
          </a:p>
        </p:txBody>
      </p:sp>
      <p:sp>
        <p:nvSpPr>
          <p:cNvPr id="143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813664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6E573-EB49-4FC1-82C9-EA7BEFFFCED3}" type="slidenum">
              <a:rPr lang="en-US" altLang="tr-TR"/>
              <a:pPr/>
              <a:t>26</a:t>
            </a:fld>
            <a:endParaRPr lang="en-US" altLang="tr-TR"/>
          </a:p>
        </p:txBody>
      </p:sp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69943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10C27-0994-4101-A30D-E73C2B3A7173}" type="slidenum">
              <a:rPr lang="en-US" altLang="tr-TR"/>
              <a:pPr/>
              <a:t>27</a:t>
            </a:fld>
            <a:endParaRPr lang="en-US" altLang="tr-TR"/>
          </a:p>
        </p:txBody>
      </p:sp>
      <p:sp>
        <p:nvSpPr>
          <p:cNvPr id="177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832107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896D3-03D0-47B1-AD99-B661824C806F}" type="slidenum">
              <a:rPr lang="en-US" altLang="tr-TR"/>
              <a:pPr/>
              <a:t>28</a:t>
            </a:fld>
            <a:endParaRPr lang="en-US" altLang="tr-TR"/>
          </a:p>
        </p:txBody>
      </p:sp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21001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Copyright 2000 N. AYDIN. All rights reserved.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349A9B-B0C4-475A-B093-4422AE69793A}" type="slidenum">
              <a:rPr lang="tr-TR" altLang="tr-TR" smtClean="0"/>
              <a:pPr>
                <a:defRPr/>
              </a:pPr>
              <a:t>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93330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778F64-A01C-4793-9208-0645947BCC44}" type="slidenum">
              <a:rPr lang="en-US" altLang="tr-TR"/>
              <a:pPr/>
              <a:t>29</a:t>
            </a:fld>
            <a:endParaRPr lang="en-US" altLang="tr-TR"/>
          </a:p>
        </p:txBody>
      </p:sp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4270744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610AB-52E9-4530-9F3C-1DDE267EEEE5}" type="slidenum">
              <a:rPr lang="en-US" altLang="tr-TR"/>
              <a:pPr/>
              <a:t>30</a:t>
            </a:fld>
            <a:endParaRPr lang="en-US" altLang="tr-TR"/>
          </a:p>
        </p:txBody>
      </p:sp>
      <p:sp>
        <p:nvSpPr>
          <p:cNvPr id="179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044326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F609C-422A-401F-A726-2D4831709676}" type="slidenum">
              <a:rPr lang="en-US" altLang="tr-TR"/>
              <a:pPr/>
              <a:t>31</a:t>
            </a:fld>
            <a:endParaRPr lang="en-US" altLang="tr-TR"/>
          </a:p>
        </p:txBody>
      </p:sp>
      <p:sp>
        <p:nvSpPr>
          <p:cNvPr id="180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617324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36D6E-C731-4322-9CE7-7396D38342DB}" type="slidenum">
              <a:rPr lang="en-US" altLang="tr-TR"/>
              <a:pPr/>
              <a:t>32</a:t>
            </a:fld>
            <a:endParaRPr lang="en-US" altLang="tr-TR"/>
          </a:p>
        </p:txBody>
      </p:sp>
      <p:sp>
        <p:nvSpPr>
          <p:cNvPr id="181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43392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AD0BF-83C1-440E-9B6A-8E930B8AFB41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48717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B3AFA-521F-4F1B-9BDA-52619E55E17B}" type="slidenum">
              <a:rPr lang="en-US" altLang="tr-TR"/>
              <a:pPr/>
              <a:t>7</a:t>
            </a:fld>
            <a:endParaRPr lang="en-US" altLang="tr-TR"/>
          </a:p>
        </p:txBody>
      </p:sp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401569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7873C-54FC-4A51-B00E-E3188897250A}" type="slidenum">
              <a:rPr lang="en-US" altLang="tr-TR"/>
              <a:pPr/>
              <a:t>8</a:t>
            </a:fld>
            <a:endParaRPr lang="en-US" altLang="tr-TR"/>
          </a:p>
        </p:txBody>
      </p:sp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946824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AD1F1-D44D-420F-9DB8-02AF9EE75BA4}" type="slidenum">
              <a:rPr lang="en-US" altLang="tr-TR"/>
              <a:pPr/>
              <a:t>10</a:t>
            </a:fld>
            <a:endParaRPr lang="en-US" altLang="tr-TR"/>
          </a:p>
        </p:txBody>
      </p:sp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429334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D1D5C-5F9A-4F9A-858C-CCDF9DFBADAA}" type="slidenum">
              <a:rPr lang="en-US" altLang="tr-TR"/>
              <a:pPr/>
              <a:t>13</a:t>
            </a:fld>
            <a:endParaRPr lang="en-US" altLang="tr-TR"/>
          </a:p>
        </p:txBody>
      </p:sp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894877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335D6-DFF4-45E8-8D6E-D584F77F5BCD}" type="slidenum">
              <a:rPr lang="en-US" altLang="tr-TR"/>
              <a:pPr/>
              <a:t>14</a:t>
            </a:fld>
            <a:endParaRPr lang="en-US" altLang="tr-TR"/>
          </a:p>
        </p:txBody>
      </p:sp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965868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CB086-3B25-4C46-80AB-19A08C898812}" type="slidenum">
              <a:rPr lang="en-US" altLang="tr-TR"/>
              <a:pPr/>
              <a:t>15</a:t>
            </a:fld>
            <a:endParaRPr lang="en-US" altLang="tr-TR"/>
          </a:p>
        </p:txBody>
      </p:sp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76363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F712-6949-478B-8BF0-AA1B88D46BB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624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9F1CA-75C4-471C-A93B-800DB01671C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6983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51FD4-1A30-4EC0-9F75-A89DBE63DFD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2287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3"/>
            <a:ext cx="8280920" cy="539988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D419C-D3F8-421F-893F-574FABEF012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5409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3E450-0090-4694-9411-FC2407E13A5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2999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6777F-53F1-4DB6-ABEC-4413D908CF6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7097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C7B8A-DA9B-47A3-9A1A-61C9DFAB364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6586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63F0E-31A0-43DE-9075-E2F7ED039B9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9727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66004-6FB2-405E-BF5C-0DF9DF8DD9A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4778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0183A-6BA7-4B85-87B0-73B0DFAE7FA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0290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AF3CB-24C1-4F9E-9B0C-37856CA8B0F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522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124744"/>
            <a:ext cx="8280920" cy="539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348B819-1313-4FD1-A7D8-37B70B61DE1F}" type="slidenum">
              <a:rPr lang="en-US" altLang="tr-TR"/>
              <a:pPr>
                <a:defRPr/>
              </a:pPr>
              <a:t>‹#›</a:t>
            </a:fld>
            <a:endParaRPr lang="en-US" altLang="tr-TR" dirty="0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izamettinaydin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Computer Architecture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tr-TR" altLang="tr-TR" smtClean="0"/>
          </a:p>
          <a:p>
            <a:pPr algn="ctr" eaLnBrk="1" hangingPunct="1">
              <a:buFontTx/>
              <a:buNone/>
            </a:pPr>
            <a:r>
              <a:rPr lang="tr-TR" altLang="tr-TR" smtClean="0"/>
              <a:t>Prof. </a:t>
            </a:r>
            <a:r>
              <a:rPr lang="en-US" altLang="tr-TR" smtClean="0"/>
              <a:t>Dr. </a:t>
            </a:r>
            <a:r>
              <a:rPr lang="tr-TR" altLang="tr-TR" smtClean="0"/>
              <a:t>Nizamettin AYDIN</a:t>
            </a:r>
          </a:p>
          <a:p>
            <a:pPr algn="ctr" eaLnBrk="1" hangingPunct="1">
              <a:buFontTx/>
              <a:buNone/>
            </a:pPr>
            <a:endParaRPr lang="en-US" altLang="tr-TR" smtClean="0"/>
          </a:p>
          <a:p>
            <a:pPr algn="ctr">
              <a:buFontTx/>
              <a:buNone/>
            </a:pPr>
            <a:r>
              <a:rPr lang="tr-TR" altLang="tr-TR" smtClean="0">
                <a:cs typeface="Times New Roman" panose="02020603050405020304" pitchFamily="18" charset="0"/>
                <a:hlinkClick r:id="rId3"/>
              </a:rPr>
              <a:t>naydin</a:t>
            </a:r>
            <a:r>
              <a:rPr lang="en-US" altLang="tr-TR" smtClean="0">
                <a:cs typeface="Times New Roman" panose="02020603050405020304" pitchFamily="18" charset="0"/>
                <a:hlinkClick r:id="rId3"/>
              </a:rPr>
              <a:t>@</a:t>
            </a:r>
            <a:r>
              <a:rPr lang="en-GB" altLang="tr-TR" smtClean="0">
                <a:cs typeface="Times New Roman" panose="02020603050405020304" pitchFamily="18" charset="0"/>
                <a:hlinkClick r:id="rId3"/>
              </a:rPr>
              <a:t>yildiz</a:t>
            </a:r>
            <a:r>
              <a:rPr lang="tr-TR" altLang="tr-TR" smtClean="0">
                <a:cs typeface="Times New Roman" panose="02020603050405020304" pitchFamily="18" charset="0"/>
                <a:hlinkClick r:id="rId3"/>
              </a:rPr>
              <a:t>.edu.tr</a:t>
            </a:r>
            <a:endParaRPr lang="tr-TR" altLang="tr-TR" smtClean="0"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tr-TR" altLang="tr-TR" smtClean="0">
                <a:cs typeface="Times New Roman" panose="02020603050405020304" pitchFamily="18" charset="0"/>
                <a:hlinkClick r:id="rId4"/>
              </a:rPr>
              <a:t>nizamettinaydin@gmail.com</a:t>
            </a:r>
            <a:endParaRPr lang="tr-TR" altLang="tr-TR" smtClean="0"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tr-TR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smtClean="0">
                <a:solidFill>
                  <a:srgbClr val="0000FF"/>
                </a:solidFill>
                <a:cs typeface="Times New Roman" panose="02020603050405020304" pitchFamily="18" charset="0"/>
              </a:rPr>
              <a:t>http://</a:t>
            </a:r>
            <a:r>
              <a:rPr lang="en-GB" altLang="tr-TR" smtClean="0">
                <a:solidFill>
                  <a:srgbClr val="0000FF"/>
                </a:solidFill>
                <a:cs typeface="Times New Roman" panose="02020603050405020304" pitchFamily="18" charset="0"/>
              </a:rPr>
              <a:t>www.yildiz</a:t>
            </a:r>
            <a:r>
              <a:rPr lang="tr-TR" altLang="tr-TR" smtClean="0">
                <a:solidFill>
                  <a:srgbClr val="0000FF"/>
                </a:solidFill>
                <a:cs typeface="Times New Roman" panose="02020603050405020304" pitchFamily="18" charset="0"/>
              </a:rPr>
              <a:t>.edu.tr/~naydin</a:t>
            </a:r>
            <a:endParaRPr lang="en-US" altLang="tr-TR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1</a:t>
            </a:fld>
            <a:endParaRPr lang="en-US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>
                <a:solidFill>
                  <a:srgbClr val="FF0000"/>
                </a:solidFill>
              </a:rPr>
              <a:t>S</a:t>
            </a:r>
            <a:r>
              <a:rPr lang="en-GB" altLang="tr-TR"/>
              <a:t>tatic </a:t>
            </a:r>
            <a:r>
              <a:rPr lang="en-GB" altLang="tr-TR">
                <a:solidFill>
                  <a:srgbClr val="FF0000"/>
                </a:solidFill>
              </a:rPr>
              <a:t>RAM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tr-TR" dirty="0"/>
              <a:t>Bits stored as on/off switches</a:t>
            </a:r>
          </a:p>
          <a:p>
            <a:r>
              <a:rPr lang="en-GB" altLang="tr-TR" dirty="0"/>
              <a:t>No charges to leak</a:t>
            </a:r>
          </a:p>
          <a:p>
            <a:r>
              <a:rPr lang="en-GB" altLang="tr-TR" dirty="0"/>
              <a:t>No refreshing needed when powered</a:t>
            </a:r>
          </a:p>
          <a:p>
            <a:r>
              <a:rPr lang="en-GB" altLang="tr-TR" dirty="0"/>
              <a:t>More complex construction</a:t>
            </a:r>
          </a:p>
          <a:p>
            <a:r>
              <a:rPr lang="en-GB" altLang="tr-TR" dirty="0"/>
              <a:t>Larger per bit</a:t>
            </a:r>
          </a:p>
          <a:p>
            <a:r>
              <a:rPr lang="en-GB" altLang="tr-TR" dirty="0"/>
              <a:t>More expensive</a:t>
            </a:r>
          </a:p>
          <a:p>
            <a:r>
              <a:rPr lang="en-GB" altLang="tr-TR" dirty="0"/>
              <a:t>Does not need refresh circuits</a:t>
            </a:r>
          </a:p>
          <a:p>
            <a:r>
              <a:rPr lang="en-GB" altLang="tr-TR" dirty="0"/>
              <a:t>Faster</a:t>
            </a:r>
          </a:p>
          <a:p>
            <a:r>
              <a:rPr lang="en-GB" altLang="tr-TR" dirty="0"/>
              <a:t>Cache</a:t>
            </a:r>
          </a:p>
          <a:p>
            <a:r>
              <a:rPr lang="en-GB" altLang="tr-TR" dirty="0"/>
              <a:t>Digital</a:t>
            </a:r>
          </a:p>
          <a:p>
            <a:pPr lvl="1"/>
            <a:r>
              <a:rPr lang="en-GB" altLang="tr-TR" dirty="0"/>
              <a:t>Uses flip-flops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10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9589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51388" lvl="0" indent="-285750"/>
            <a:r>
              <a:rPr lang="en-GB" altLang="tr-TR" sz="2800" dirty="0">
                <a:solidFill>
                  <a:srgbClr val="000000"/>
                </a:solidFill>
              </a:rPr>
              <a:t>Transistor arrangement gives stable logic state</a:t>
            </a:r>
          </a:p>
          <a:p>
            <a:pPr marL="4751388" lvl="0" indent="-285750"/>
            <a:r>
              <a:rPr lang="en-GB" altLang="tr-TR" sz="2800" dirty="0">
                <a:solidFill>
                  <a:srgbClr val="000000"/>
                </a:solidFill>
              </a:rPr>
              <a:t>State 1</a:t>
            </a:r>
          </a:p>
          <a:p>
            <a:pPr marL="5287963" lvl="1">
              <a:tabLst>
                <a:tab pos="4930775" algn="l"/>
                <a:tab pos="5024438" algn="l"/>
              </a:tabLst>
            </a:pPr>
            <a:r>
              <a:rPr lang="en-GB" altLang="tr-TR" sz="2400" dirty="0"/>
              <a:t>C</a:t>
            </a:r>
            <a:r>
              <a:rPr lang="en-GB" altLang="tr-TR" sz="2400" baseline="-20000" dirty="0"/>
              <a:t>1</a:t>
            </a:r>
            <a:r>
              <a:rPr lang="en-GB" altLang="tr-TR" sz="2400" dirty="0"/>
              <a:t> high, C</a:t>
            </a:r>
            <a:r>
              <a:rPr lang="en-GB" altLang="tr-TR" sz="2400" baseline="-20000" dirty="0"/>
              <a:t>2</a:t>
            </a:r>
            <a:r>
              <a:rPr lang="en-GB" altLang="tr-TR" sz="2400" dirty="0"/>
              <a:t> low</a:t>
            </a:r>
          </a:p>
          <a:p>
            <a:pPr marL="5287963" lvl="1">
              <a:tabLst>
                <a:tab pos="4930775" algn="l"/>
                <a:tab pos="5024438" algn="l"/>
              </a:tabLst>
            </a:pPr>
            <a:r>
              <a:rPr lang="en-GB" altLang="tr-TR" sz="2400" dirty="0"/>
              <a:t>T</a:t>
            </a:r>
            <a:r>
              <a:rPr lang="en-GB" altLang="tr-TR" sz="2400" baseline="-25000" dirty="0"/>
              <a:t>1</a:t>
            </a:r>
            <a:r>
              <a:rPr lang="en-GB" altLang="tr-TR" sz="2400" dirty="0"/>
              <a:t> T</a:t>
            </a:r>
            <a:r>
              <a:rPr lang="en-GB" altLang="tr-TR" sz="2400" baseline="-25000" dirty="0"/>
              <a:t>4</a:t>
            </a:r>
            <a:r>
              <a:rPr lang="en-GB" altLang="tr-TR" sz="2400" dirty="0"/>
              <a:t> off, T</a:t>
            </a:r>
            <a:r>
              <a:rPr lang="en-GB" altLang="tr-TR" sz="2400" baseline="-25000" dirty="0"/>
              <a:t>2</a:t>
            </a:r>
            <a:r>
              <a:rPr lang="en-GB" altLang="tr-TR" sz="2400" dirty="0"/>
              <a:t> T</a:t>
            </a:r>
            <a:r>
              <a:rPr lang="en-GB" altLang="tr-TR" sz="2400" baseline="-25000" dirty="0"/>
              <a:t>3 </a:t>
            </a:r>
            <a:r>
              <a:rPr lang="en-GB" altLang="tr-TR" sz="2400" dirty="0"/>
              <a:t>on</a:t>
            </a:r>
          </a:p>
          <a:p>
            <a:pPr marL="4751388" lvl="0" indent="-285750"/>
            <a:r>
              <a:rPr lang="en-GB" altLang="tr-TR" sz="2800" dirty="0">
                <a:solidFill>
                  <a:srgbClr val="000000"/>
                </a:solidFill>
              </a:rPr>
              <a:t>State 0</a:t>
            </a:r>
          </a:p>
          <a:p>
            <a:pPr marL="5287963" lvl="1"/>
            <a:r>
              <a:rPr lang="en-GB" altLang="tr-TR" sz="2400" dirty="0"/>
              <a:t>C</a:t>
            </a:r>
            <a:r>
              <a:rPr lang="en-GB" altLang="tr-TR" sz="2400" baseline="-20000" dirty="0"/>
              <a:t>2</a:t>
            </a:r>
            <a:r>
              <a:rPr lang="en-GB" altLang="tr-TR" sz="2400" dirty="0"/>
              <a:t> high, C</a:t>
            </a:r>
            <a:r>
              <a:rPr lang="en-GB" altLang="tr-TR" sz="2400" baseline="-25000" dirty="0"/>
              <a:t>1</a:t>
            </a:r>
            <a:r>
              <a:rPr lang="en-GB" altLang="tr-TR" sz="2400" dirty="0"/>
              <a:t> low</a:t>
            </a:r>
          </a:p>
          <a:p>
            <a:pPr marL="5287963" lvl="1"/>
            <a:r>
              <a:rPr lang="en-GB" altLang="tr-TR" sz="2400" dirty="0"/>
              <a:t>T</a:t>
            </a:r>
            <a:r>
              <a:rPr lang="en-GB" altLang="tr-TR" sz="2400" baseline="-25000" dirty="0"/>
              <a:t>2</a:t>
            </a:r>
            <a:r>
              <a:rPr lang="en-GB" altLang="tr-TR" sz="2400" dirty="0"/>
              <a:t> T</a:t>
            </a:r>
            <a:r>
              <a:rPr lang="en-GB" altLang="tr-TR" sz="2400" baseline="-25000" dirty="0"/>
              <a:t>3</a:t>
            </a:r>
            <a:r>
              <a:rPr lang="en-GB" altLang="tr-TR" sz="2400" dirty="0"/>
              <a:t> off, T</a:t>
            </a:r>
            <a:r>
              <a:rPr lang="en-GB" altLang="tr-TR" sz="2400" baseline="-25000" dirty="0"/>
              <a:t>1</a:t>
            </a:r>
            <a:r>
              <a:rPr lang="en-GB" altLang="tr-TR" sz="2400" dirty="0"/>
              <a:t> T</a:t>
            </a:r>
            <a:r>
              <a:rPr lang="en-GB" altLang="tr-TR" sz="2400" baseline="-25000" dirty="0"/>
              <a:t>4 </a:t>
            </a:r>
            <a:r>
              <a:rPr lang="en-GB" altLang="tr-TR" sz="2400" dirty="0"/>
              <a:t>on</a:t>
            </a:r>
          </a:p>
          <a:p>
            <a:pPr lvl="0"/>
            <a:r>
              <a:rPr lang="en-GB" altLang="tr-TR" sz="2800" dirty="0">
                <a:solidFill>
                  <a:srgbClr val="000000"/>
                </a:solidFill>
              </a:rPr>
              <a:t>Address line transistors T</a:t>
            </a:r>
            <a:r>
              <a:rPr lang="en-GB" altLang="tr-TR" sz="2800" baseline="-25000" dirty="0">
                <a:solidFill>
                  <a:srgbClr val="000000"/>
                </a:solidFill>
              </a:rPr>
              <a:t>5</a:t>
            </a:r>
            <a:r>
              <a:rPr lang="en-GB" altLang="tr-TR" sz="2800" dirty="0">
                <a:solidFill>
                  <a:srgbClr val="000000"/>
                </a:solidFill>
              </a:rPr>
              <a:t> T</a:t>
            </a:r>
            <a:r>
              <a:rPr lang="en-GB" altLang="tr-TR" sz="2800" baseline="-25000" dirty="0">
                <a:solidFill>
                  <a:srgbClr val="000000"/>
                </a:solidFill>
              </a:rPr>
              <a:t>6</a:t>
            </a:r>
            <a:r>
              <a:rPr lang="en-GB" altLang="tr-TR" sz="2800" dirty="0">
                <a:solidFill>
                  <a:srgbClr val="000000"/>
                </a:solidFill>
              </a:rPr>
              <a:t> is switch</a:t>
            </a:r>
          </a:p>
          <a:p>
            <a:pPr lvl="0"/>
            <a:r>
              <a:rPr lang="en-GB" altLang="tr-TR" sz="2800" dirty="0">
                <a:solidFill>
                  <a:srgbClr val="000000"/>
                </a:solidFill>
              </a:rPr>
              <a:t>Write – apply value to B &amp; compliment to B</a:t>
            </a:r>
          </a:p>
          <a:p>
            <a:pPr lvl="0"/>
            <a:r>
              <a:rPr lang="en-GB" altLang="tr-TR" sz="2800" dirty="0">
                <a:solidFill>
                  <a:srgbClr val="000000"/>
                </a:solidFill>
              </a:rPr>
              <a:t>Read – value is on line </a:t>
            </a:r>
            <a:r>
              <a:rPr lang="en-GB" altLang="tr-TR" sz="2800" dirty="0" smtClean="0">
                <a:solidFill>
                  <a:srgbClr val="000000"/>
                </a:solidFill>
              </a:rPr>
              <a:t>B</a:t>
            </a:r>
            <a:endParaRPr lang="en-GB" altLang="tr-TR" sz="2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11</a:t>
            </a:fld>
            <a:endParaRPr lang="en-US" altLang="tr-TR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9" b="23567"/>
          <a:stretch>
            <a:fillRect/>
          </a:stretch>
        </p:blipFill>
        <p:spPr>
          <a:xfrm>
            <a:off x="467544" y="1124742"/>
            <a:ext cx="4013200" cy="338455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8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dirty="0"/>
              <a:t>SRAM v DRAM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760" y="1124743"/>
            <a:ext cx="4123704" cy="5399881"/>
          </a:xfrm>
        </p:spPr>
        <p:txBody>
          <a:bodyPr/>
          <a:lstStyle/>
          <a:p>
            <a:pPr lvl="0"/>
            <a:r>
              <a:rPr lang="en-GB" altLang="tr-TR" sz="2800" dirty="0">
                <a:solidFill>
                  <a:srgbClr val="000000"/>
                </a:solidFill>
              </a:rPr>
              <a:t>Both volatile</a:t>
            </a:r>
          </a:p>
          <a:p>
            <a:pPr lvl="1"/>
            <a:r>
              <a:rPr lang="en-GB" altLang="tr-TR" sz="2400" dirty="0"/>
              <a:t>Power needed to preserve data</a:t>
            </a:r>
          </a:p>
          <a:p>
            <a:pPr lvl="0"/>
            <a:r>
              <a:rPr lang="en-GB" altLang="tr-TR" sz="2800" dirty="0">
                <a:solidFill>
                  <a:srgbClr val="000000"/>
                </a:solidFill>
              </a:rPr>
              <a:t>Dynamic cell </a:t>
            </a:r>
          </a:p>
          <a:p>
            <a:pPr lvl="1"/>
            <a:r>
              <a:rPr lang="en-GB" altLang="tr-TR" sz="2400" dirty="0"/>
              <a:t>Simpler to build, smaller</a:t>
            </a:r>
          </a:p>
          <a:p>
            <a:pPr lvl="1"/>
            <a:r>
              <a:rPr lang="en-GB" altLang="tr-TR" sz="2400" dirty="0"/>
              <a:t>More dense</a:t>
            </a:r>
          </a:p>
          <a:p>
            <a:pPr lvl="1"/>
            <a:r>
              <a:rPr lang="en-GB" altLang="tr-TR" sz="2400" dirty="0"/>
              <a:t>Less expensive</a:t>
            </a:r>
          </a:p>
          <a:p>
            <a:pPr lvl="1"/>
            <a:r>
              <a:rPr lang="en-GB" altLang="tr-TR" sz="2400" dirty="0"/>
              <a:t>Needs refresh</a:t>
            </a:r>
          </a:p>
          <a:p>
            <a:pPr lvl="1"/>
            <a:r>
              <a:rPr lang="en-GB" altLang="tr-TR" sz="2400" dirty="0"/>
              <a:t>Larger memory units</a:t>
            </a:r>
          </a:p>
          <a:p>
            <a:pPr lvl="0"/>
            <a:r>
              <a:rPr lang="en-GB" altLang="tr-TR" sz="2800" dirty="0">
                <a:solidFill>
                  <a:srgbClr val="000000"/>
                </a:solidFill>
              </a:rPr>
              <a:t>Static</a:t>
            </a:r>
          </a:p>
          <a:p>
            <a:pPr lvl="1"/>
            <a:r>
              <a:rPr lang="en-GB" altLang="tr-TR" sz="2400" dirty="0"/>
              <a:t>Faster</a:t>
            </a:r>
          </a:p>
          <a:p>
            <a:pPr lvl="1"/>
            <a:r>
              <a:rPr lang="en-GB" altLang="tr-TR" sz="2400" dirty="0"/>
              <a:t>Cache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12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9" b="23567"/>
          <a:stretch>
            <a:fillRect/>
          </a:stretch>
        </p:blipFill>
        <p:spPr>
          <a:xfrm>
            <a:off x="395883" y="3693595"/>
            <a:ext cx="4013200" cy="262255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7" r="67038" b="33951"/>
          <a:stretch>
            <a:fillRect/>
          </a:stretch>
        </p:blipFill>
        <p:spPr>
          <a:xfrm>
            <a:off x="611560" y="1124742"/>
            <a:ext cx="3581845" cy="256885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56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>
                <a:solidFill>
                  <a:srgbClr val="FF0000"/>
                </a:solidFill>
              </a:rPr>
              <a:t>R</a:t>
            </a:r>
            <a:r>
              <a:rPr lang="en-US" altLang="tr-TR"/>
              <a:t>ead </a:t>
            </a:r>
            <a:r>
              <a:rPr lang="en-US" altLang="tr-TR">
                <a:solidFill>
                  <a:srgbClr val="FF0000"/>
                </a:solidFill>
              </a:rPr>
              <a:t>O</a:t>
            </a:r>
            <a:r>
              <a:rPr lang="en-US" altLang="tr-TR"/>
              <a:t>nly </a:t>
            </a:r>
            <a:r>
              <a:rPr lang="en-US" altLang="tr-TR">
                <a:solidFill>
                  <a:srgbClr val="FF0000"/>
                </a:solidFill>
              </a:rPr>
              <a:t>M</a:t>
            </a:r>
            <a:r>
              <a:rPr lang="en-US" altLang="tr-TR"/>
              <a:t>emory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dirty="0"/>
              <a:t>Permanent storage</a:t>
            </a:r>
          </a:p>
          <a:p>
            <a:pPr lvl="1"/>
            <a:r>
              <a:rPr lang="en-US" altLang="tr-TR" dirty="0"/>
              <a:t>Nonvolatile</a:t>
            </a:r>
          </a:p>
          <a:p>
            <a:endParaRPr lang="en-US" altLang="tr-TR" dirty="0"/>
          </a:p>
          <a:p>
            <a:r>
              <a:rPr lang="en-US" altLang="tr-TR" dirty="0"/>
              <a:t>Used in:</a:t>
            </a:r>
          </a:p>
          <a:p>
            <a:pPr lvl="1"/>
            <a:r>
              <a:rPr lang="en-US" altLang="tr-TR" dirty="0"/>
              <a:t>Microprogramming </a:t>
            </a:r>
            <a:endParaRPr lang="tr-TR" altLang="tr-TR" dirty="0" smtClean="0"/>
          </a:p>
          <a:p>
            <a:pPr lvl="1"/>
            <a:r>
              <a:rPr lang="en-US" altLang="tr-TR" dirty="0" smtClean="0"/>
              <a:t>Library </a:t>
            </a:r>
            <a:r>
              <a:rPr lang="en-US" altLang="tr-TR" dirty="0"/>
              <a:t>subroutines</a:t>
            </a:r>
          </a:p>
          <a:p>
            <a:pPr lvl="1"/>
            <a:r>
              <a:rPr lang="en-US" altLang="tr-TR" dirty="0"/>
              <a:t>Systems programs (BIOS)</a:t>
            </a:r>
          </a:p>
          <a:p>
            <a:pPr lvl="1"/>
            <a:r>
              <a:rPr lang="en-US" altLang="tr-TR" dirty="0"/>
              <a:t>Function tables</a:t>
            </a:r>
          </a:p>
          <a:p>
            <a:endParaRPr lang="en-US" alt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2808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Types of ROM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tr-TR" dirty="0"/>
              <a:t>Written during manufacture</a:t>
            </a:r>
          </a:p>
          <a:p>
            <a:pPr lvl="1"/>
            <a:r>
              <a:rPr lang="en-US" altLang="tr-TR" dirty="0"/>
              <a:t>Very expensive for small runs</a:t>
            </a:r>
          </a:p>
          <a:p>
            <a:r>
              <a:rPr lang="en-US" altLang="tr-TR" dirty="0"/>
              <a:t>Programmable (once)</a:t>
            </a:r>
          </a:p>
          <a:p>
            <a:pPr lvl="1"/>
            <a:r>
              <a:rPr lang="en-US" altLang="tr-TR" dirty="0"/>
              <a:t>PROM</a:t>
            </a:r>
          </a:p>
          <a:p>
            <a:pPr lvl="1"/>
            <a:r>
              <a:rPr lang="en-US" altLang="tr-TR" dirty="0"/>
              <a:t>Needs special equipment to program</a:t>
            </a:r>
          </a:p>
          <a:p>
            <a:r>
              <a:rPr lang="en-US" altLang="tr-TR" dirty="0"/>
              <a:t>Read “mostly”</a:t>
            </a:r>
          </a:p>
          <a:p>
            <a:pPr lvl="1"/>
            <a:r>
              <a:rPr lang="en-US" altLang="tr-TR" dirty="0"/>
              <a:t>Erasable Programmable (EPROM)</a:t>
            </a:r>
          </a:p>
          <a:p>
            <a:pPr lvl="2"/>
            <a:r>
              <a:rPr lang="en-US" altLang="tr-TR" dirty="0"/>
              <a:t>Erased by UV</a:t>
            </a:r>
          </a:p>
          <a:p>
            <a:pPr lvl="1"/>
            <a:r>
              <a:rPr lang="en-US" altLang="tr-TR" dirty="0"/>
              <a:t>Electrically Erasable (EEPROM)</a:t>
            </a:r>
          </a:p>
          <a:p>
            <a:pPr lvl="2"/>
            <a:r>
              <a:rPr lang="en-US" altLang="tr-TR" dirty="0"/>
              <a:t>Takes much longer to write than read</a:t>
            </a:r>
          </a:p>
          <a:p>
            <a:pPr lvl="1"/>
            <a:r>
              <a:rPr lang="en-US" altLang="tr-TR" dirty="0"/>
              <a:t>Flash memory</a:t>
            </a:r>
          </a:p>
          <a:p>
            <a:pPr lvl="2"/>
            <a:r>
              <a:rPr lang="en-US" altLang="tr-TR" dirty="0"/>
              <a:t>Erase whole memory electrically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14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595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86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86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86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Memory </a:t>
            </a:r>
            <a:r>
              <a:rPr lang="en-GB" altLang="tr-TR"/>
              <a:t>Organisatio</a:t>
            </a:r>
            <a:r>
              <a:rPr lang="tr-TR" altLang="tr-TR"/>
              <a:t>n</a:t>
            </a:r>
            <a:endParaRPr lang="en-GB" altLang="tr-T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tr-TR" dirty="0"/>
              <a:t>A 16Mbit chip can be organised as 1M of 16 bit words</a:t>
            </a:r>
          </a:p>
          <a:p>
            <a:r>
              <a:rPr lang="en-GB" altLang="tr-TR" dirty="0"/>
              <a:t>A bit per chip system has 16 lots of 1Mbit chip with bit 1 of each word in chip 1 and so on</a:t>
            </a:r>
          </a:p>
          <a:p>
            <a:r>
              <a:rPr lang="en-GB" altLang="tr-TR" dirty="0"/>
              <a:t>A 16Mbit chip can be organised as a 2048 x 2048 x 4bit array</a:t>
            </a:r>
          </a:p>
          <a:p>
            <a:pPr lvl="1"/>
            <a:r>
              <a:rPr lang="en-GB" altLang="tr-TR" dirty="0"/>
              <a:t>Reduces number of address pins</a:t>
            </a:r>
          </a:p>
          <a:p>
            <a:pPr lvl="2"/>
            <a:r>
              <a:rPr lang="en-GB" altLang="tr-TR" dirty="0"/>
              <a:t>Multiplex row address and column address</a:t>
            </a:r>
          </a:p>
          <a:p>
            <a:pPr lvl="2"/>
            <a:r>
              <a:rPr lang="en-GB" altLang="tr-TR" dirty="0"/>
              <a:t>11 pins to address (2</a:t>
            </a:r>
            <a:r>
              <a:rPr lang="en-GB" altLang="tr-TR" baseline="30000" dirty="0"/>
              <a:t>11</a:t>
            </a:r>
            <a:r>
              <a:rPr lang="en-GB" altLang="tr-TR" dirty="0"/>
              <a:t>=2048)</a:t>
            </a:r>
          </a:p>
          <a:p>
            <a:pPr lvl="2"/>
            <a:r>
              <a:rPr lang="en-GB" altLang="tr-TR" dirty="0"/>
              <a:t>Adding one more pin doubles range of values so x4 capacity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15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6234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DRAM </a:t>
            </a:r>
            <a:r>
              <a:rPr lang="tr-TR" dirty="0" err="1"/>
              <a:t>Organization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0" y="1120670"/>
            <a:ext cx="2736304" cy="5399881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X8</a:t>
            </a:r>
            <a:r>
              <a:rPr lang="en-US" dirty="0"/>
              <a:t> means </a:t>
            </a:r>
            <a:r>
              <a:rPr lang="en-US" dirty="0" smtClean="0"/>
              <a:t>each</a:t>
            </a:r>
            <a:r>
              <a:rPr lang="tr-TR" dirty="0" smtClean="0"/>
              <a:t> </a:t>
            </a:r>
            <a:r>
              <a:rPr lang="en-US" dirty="0" smtClean="0"/>
              <a:t>DRAM </a:t>
            </a:r>
            <a:r>
              <a:rPr lang="en-US" dirty="0"/>
              <a:t>outputs </a:t>
            </a:r>
            <a:r>
              <a:rPr lang="en-US" dirty="0">
                <a:solidFill>
                  <a:schemeClr val="accent1"/>
                </a:solidFill>
              </a:rPr>
              <a:t>8 bits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need </a:t>
            </a:r>
            <a:r>
              <a:rPr lang="en-US" dirty="0">
                <a:solidFill>
                  <a:schemeClr val="accent1"/>
                </a:solidFill>
              </a:rPr>
              <a:t>8 chips</a:t>
            </a:r>
            <a:r>
              <a:rPr lang="en-US" dirty="0"/>
              <a:t> </a:t>
            </a:r>
            <a:r>
              <a:rPr lang="en-US" dirty="0" smtClean="0"/>
              <a:t>for</a:t>
            </a:r>
            <a:r>
              <a:rPr lang="tr-TR" dirty="0" smtClean="0"/>
              <a:t> </a:t>
            </a:r>
            <a:r>
              <a:rPr lang="en-US" dirty="0" err="1" smtClean="0"/>
              <a:t>DDRx</a:t>
            </a:r>
            <a:r>
              <a:rPr lang="en-US" dirty="0" smtClean="0"/>
              <a:t> </a:t>
            </a:r>
            <a:r>
              <a:rPr lang="en-US" dirty="0"/>
              <a:t>(64 bit)</a:t>
            </a:r>
          </a:p>
          <a:p>
            <a:r>
              <a:rPr lang="en-US" dirty="0" smtClean="0"/>
              <a:t>DIMM</a:t>
            </a:r>
            <a:r>
              <a:rPr lang="en-US" dirty="0"/>
              <a:t>, rank, </a:t>
            </a:r>
            <a:r>
              <a:rPr lang="en-US" dirty="0" smtClean="0"/>
              <a:t>DRAM</a:t>
            </a:r>
            <a:r>
              <a:rPr lang="tr-TR" dirty="0" smtClean="0"/>
              <a:t> </a:t>
            </a:r>
            <a:r>
              <a:rPr lang="en-US" dirty="0" smtClean="0"/>
              <a:t>chip</a:t>
            </a:r>
            <a:r>
              <a:rPr lang="en-US" dirty="0"/>
              <a:t>, bank, array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row</a:t>
            </a:r>
            <a:r>
              <a:rPr lang="en-US" dirty="0"/>
              <a:t>, column form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hierarchy </a:t>
            </a:r>
            <a:r>
              <a:rPr lang="en-US" dirty="0"/>
              <a:t>in </a:t>
            </a:r>
            <a:r>
              <a:rPr lang="en-US" dirty="0" smtClean="0"/>
              <a:t>DRAM</a:t>
            </a:r>
            <a:r>
              <a:rPr lang="tr-TR" dirty="0" smtClean="0"/>
              <a:t> </a:t>
            </a:r>
            <a:r>
              <a:rPr lang="en-US" dirty="0" smtClean="0"/>
              <a:t>storage </a:t>
            </a:r>
            <a:r>
              <a:rPr lang="en-US" dirty="0"/>
              <a:t>organization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16</a:t>
            </a:fld>
            <a:endParaRPr lang="en-US" alt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9" y="991529"/>
            <a:ext cx="5650201" cy="530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9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is denser than SRAM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17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86" y="1216469"/>
            <a:ext cx="8298827" cy="49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7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ARRAY Access in a Bank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3"/>
            <a:ext cx="8352928" cy="5399881"/>
          </a:xfrm>
        </p:spPr>
        <p:txBody>
          <a:bodyPr>
            <a:normAutofit fontScale="70000" lnSpcReduction="20000"/>
          </a:bodyPr>
          <a:lstStyle/>
          <a:p>
            <a:pPr marL="5380038"/>
            <a:r>
              <a:rPr lang="en-US" sz="3400" dirty="0"/>
              <a:t>Read access sequence:</a:t>
            </a:r>
          </a:p>
          <a:p>
            <a:pPr marL="5780088" lvl="1"/>
            <a:r>
              <a:rPr lang="en-US" sz="3100" dirty="0" smtClean="0"/>
              <a:t>Decode </a:t>
            </a:r>
            <a:r>
              <a:rPr lang="en-US" sz="3100" dirty="0"/>
              <a:t>row address </a:t>
            </a:r>
            <a:r>
              <a:rPr lang="en-US" sz="3100" dirty="0" smtClean="0"/>
              <a:t>&amp;</a:t>
            </a:r>
            <a:r>
              <a:rPr lang="tr-TR" sz="3100" dirty="0" smtClean="0"/>
              <a:t> </a:t>
            </a:r>
            <a:r>
              <a:rPr lang="en-US" sz="3100" dirty="0" smtClean="0"/>
              <a:t>drive </a:t>
            </a:r>
            <a:r>
              <a:rPr lang="en-US" sz="3100" dirty="0"/>
              <a:t>word-lines</a:t>
            </a:r>
          </a:p>
          <a:p>
            <a:pPr marL="5780088" lvl="1"/>
            <a:r>
              <a:rPr lang="en-US" sz="3100" dirty="0" smtClean="0"/>
              <a:t>Selected </a:t>
            </a:r>
            <a:r>
              <a:rPr lang="en-US" sz="3100" dirty="0"/>
              <a:t>bits drive </a:t>
            </a:r>
            <a:r>
              <a:rPr lang="en-US" sz="3100" dirty="0" err="1" smtClean="0"/>
              <a:t>bitlines</a:t>
            </a:r>
            <a:endParaRPr lang="tr-TR" sz="3100" dirty="0" smtClean="0"/>
          </a:p>
          <a:p>
            <a:pPr marL="6180138" lvl="2"/>
            <a:r>
              <a:rPr lang="en-US" sz="2900" dirty="0" smtClean="0"/>
              <a:t>Entire </a:t>
            </a:r>
            <a:r>
              <a:rPr lang="en-US" sz="2900" dirty="0"/>
              <a:t>row read</a:t>
            </a:r>
          </a:p>
          <a:p>
            <a:pPr marL="5780088" lvl="1"/>
            <a:r>
              <a:rPr lang="en-US" sz="3100" dirty="0" smtClean="0"/>
              <a:t>Amplify </a:t>
            </a:r>
            <a:r>
              <a:rPr lang="en-US" sz="3100" dirty="0"/>
              <a:t>row data</a:t>
            </a:r>
          </a:p>
          <a:p>
            <a:pPr marL="5780088" lvl="1"/>
            <a:r>
              <a:rPr lang="en-US" sz="3100" dirty="0" smtClean="0"/>
              <a:t>Decode column</a:t>
            </a:r>
            <a:r>
              <a:rPr lang="tr-TR" sz="3100" dirty="0" smtClean="0"/>
              <a:t> </a:t>
            </a:r>
            <a:r>
              <a:rPr lang="en-US" sz="3100" dirty="0" smtClean="0"/>
              <a:t>address </a:t>
            </a:r>
            <a:r>
              <a:rPr lang="en-US" sz="3100" dirty="0"/>
              <a:t>&amp; select </a:t>
            </a:r>
            <a:r>
              <a:rPr lang="en-US" sz="3100" dirty="0" smtClean="0"/>
              <a:t>subset</a:t>
            </a:r>
            <a:r>
              <a:rPr lang="tr-TR" sz="3100" dirty="0" smtClean="0"/>
              <a:t> </a:t>
            </a:r>
            <a:r>
              <a:rPr lang="en-US" sz="3100" dirty="0" smtClean="0"/>
              <a:t>of </a:t>
            </a:r>
            <a:r>
              <a:rPr lang="en-US" sz="3100" dirty="0"/>
              <a:t>row &amp; </a:t>
            </a:r>
            <a:r>
              <a:rPr lang="tr-TR" sz="3100" dirty="0" smtClean="0"/>
              <a:t>s</a:t>
            </a:r>
            <a:r>
              <a:rPr lang="en-US" sz="3100" dirty="0" smtClean="0"/>
              <a:t>end </a:t>
            </a:r>
            <a:r>
              <a:rPr lang="en-US" sz="3100" dirty="0"/>
              <a:t>to output</a:t>
            </a:r>
          </a:p>
          <a:p>
            <a:pPr marL="5780088" lvl="1"/>
            <a:r>
              <a:rPr lang="en-US" sz="3100" dirty="0" err="1"/>
              <a:t>Precharge</a:t>
            </a:r>
            <a:r>
              <a:rPr lang="en-US" sz="3100" dirty="0"/>
              <a:t> </a:t>
            </a:r>
            <a:r>
              <a:rPr lang="en-US" sz="3100" dirty="0"/>
              <a:t>bit-lines </a:t>
            </a:r>
            <a:r>
              <a:rPr lang="en-US" sz="3100" dirty="0"/>
              <a:t>for</a:t>
            </a:r>
            <a:r>
              <a:rPr lang="tr-TR" sz="3100" dirty="0"/>
              <a:t> </a:t>
            </a:r>
            <a:r>
              <a:rPr lang="en-US" sz="3100" dirty="0"/>
              <a:t>next access</a:t>
            </a:r>
            <a:endParaRPr lang="tr-TR" sz="3100" dirty="0"/>
          </a:p>
          <a:p>
            <a:r>
              <a:rPr lang="en-US" sz="3400" dirty="0"/>
              <a:t>Memory is just a big 2D array. </a:t>
            </a:r>
            <a:endParaRPr lang="tr-TR" sz="3400" dirty="0" smtClean="0"/>
          </a:p>
          <a:p>
            <a:pPr lvl="1"/>
            <a:r>
              <a:rPr lang="en-US" sz="3100" dirty="0" smtClean="0"/>
              <a:t>Access </a:t>
            </a:r>
            <a:r>
              <a:rPr lang="en-US" sz="3100" dirty="0"/>
              <a:t>row first and then column.</a:t>
            </a:r>
          </a:p>
          <a:p>
            <a:r>
              <a:rPr lang="en-US" sz="3400" dirty="0"/>
              <a:t>A DRAM controller must periodically read each row within the </a:t>
            </a:r>
            <a:r>
              <a:rPr lang="en-US" sz="3400" dirty="0" smtClean="0"/>
              <a:t>allowed</a:t>
            </a:r>
            <a:r>
              <a:rPr lang="tr-TR" sz="3400" dirty="0" smtClean="0"/>
              <a:t> </a:t>
            </a:r>
            <a:r>
              <a:rPr lang="en-US" sz="3400" dirty="0" smtClean="0"/>
              <a:t>refresh </a:t>
            </a:r>
            <a:r>
              <a:rPr lang="en-US" sz="3400" dirty="0"/>
              <a:t>time (10s of </a:t>
            </a:r>
            <a:r>
              <a:rPr lang="en-US" sz="3400" dirty="0" err="1"/>
              <a:t>ms</a:t>
            </a:r>
            <a:r>
              <a:rPr lang="en-US" sz="3400" dirty="0"/>
              <a:t>) such that charge is restored.</a:t>
            </a:r>
            <a:endParaRPr lang="tr-TR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18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47332"/>
            <a:ext cx="4967718" cy="36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6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Typical 16 Mb DRAM (4M x 4)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6638" r="6648" b="18596"/>
          <a:stretch>
            <a:fillRect/>
          </a:stretch>
        </p:blipFill>
        <p:spPr bwMode="auto">
          <a:xfrm>
            <a:off x="495300" y="1052736"/>
            <a:ext cx="81534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19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042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tr-TR" altLang="tr-TR" sz="4800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endParaRPr lang="tr-TR" altLang="tr-TR" sz="4800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tr-TR" altLang="tr-TR" sz="6000" dirty="0" err="1">
                <a:solidFill>
                  <a:srgbClr val="FF0000"/>
                </a:solidFill>
              </a:rPr>
              <a:t>Internal</a:t>
            </a:r>
            <a:r>
              <a:rPr lang="tr-TR" altLang="tr-TR" sz="6000" dirty="0">
                <a:solidFill>
                  <a:srgbClr val="FF0000"/>
                </a:solidFill>
              </a:rPr>
              <a:t> Memory</a:t>
            </a:r>
            <a:endParaRPr lang="tr-TR" altLang="tr-TR" sz="6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2</a:t>
            </a:fld>
            <a:endParaRPr lang="en-US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Packaging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99"/>
          <a:stretch>
            <a:fillRect/>
          </a:stretch>
        </p:blipFill>
        <p:spPr bwMode="auto">
          <a:xfrm>
            <a:off x="685800" y="1556792"/>
            <a:ext cx="7772400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A63F0E-31A0-43DE-9075-E2F7ED039B9C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2149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p1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8" t="8081" r="12228" b="5107"/>
          <a:stretch>
            <a:fillRect/>
          </a:stretch>
        </p:blipFill>
        <p:spPr bwMode="auto">
          <a:xfrm>
            <a:off x="1475656" y="765175"/>
            <a:ext cx="5334000" cy="5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dirty="0"/>
              <a:t>256kByte Module </a:t>
            </a:r>
            <a:r>
              <a:rPr lang="en-GB" altLang="tr-TR" dirty="0" smtClean="0"/>
              <a:t>Organisation</a:t>
            </a:r>
            <a:endParaRPr lang="en-GB" alt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A63F0E-31A0-43DE-9075-E2F7ED039B9C}" type="slidenum">
              <a:rPr lang="en-US" altLang="tr-TR" smtClean="0"/>
              <a:pPr>
                <a:defRPr/>
              </a:pPr>
              <a:t>21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0674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1MByte Module Organisation</a:t>
            </a:r>
          </a:p>
        </p:txBody>
      </p:sp>
      <p:pic>
        <p:nvPicPr>
          <p:cNvPr id="27653" name="Picture 5" descr="p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15846" b="11125"/>
          <a:stretch>
            <a:fillRect/>
          </a:stretch>
        </p:blipFill>
        <p:spPr bwMode="auto">
          <a:xfrm>
            <a:off x="457200" y="1029493"/>
            <a:ext cx="8229600" cy="523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A63F0E-31A0-43DE-9075-E2F7ED039B9C}" type="slidenum">
              <a:rPr lang="en-US" altLang="tr-TR" smtClean="0"/>
              <a:pPr>
                <a:defRPr/>
              </a:pPr>
              <a:t>22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71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Error Correction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 err="1"/>
              <a:t>Sources</a:t>
            </a:r>
            <a:r>
              <a:rPr lang="tr-TR" altLang="tr-TR" dirty="0"/>
              <a:t> of </a:t>
            </a:r>
            <a:r>
              <a:rPr lang="tr-TR" altLang="tr-TR" dirty="0" err="1"/>
              <a:t>error</a:t>
            </a:r>
            <a:r>
              <a:rPr lang="tr-TR" altLang="tr-TR" dirty="0"/>
              <a:t> in </a:t>
            </a:r>
            <a:r>
              <a:rPr lang="tr-TR" altLang="tr-TR" dirty="0" err="1"/>
              <a:t>computing</a:t>
            </a:r>
            <a:r>
              <a:rPr lang="tr-TR" altLang="tr-TR" dirty="0"/>
              <a:t> </a:t>
            </a:r>
            <a:r>
              <a:rPr lang="tr-TR" altLang="tr-TR" dirty="0" err="1"/>
              <a:t>system</a:t>
            </a:r>
            <a:endParaRPr lang="tr-TR" altLang="tr-TR" dirty="0"/>
          </a:p>
          <a:p>
            <a:pPr lvl="1"/>
            <a:r>
              <a:rPr lang="en-US" altLang="tr-TR" dirty="0"/>
              <a:t>Hard Failure</a:t>
            </a:r>
          </a:p>
          <a:p>
            <a:pPr lvl="2"/>
            <a:r>
              <a:rPr lang="en-US" altLang="tr-TR" dirty="0"/>
              <a:t>Permanent </a:t>
            </a:r>
            <a:r>
              <a:rPr lang="en-US" altLang="tr-TR" dirty="0" smtClean="0"/>
              <a:t>defect</a:t>
            </a:r>
            <a:endParaRPr lang="en-US" altLang="tr-TR" dirty="0"/>
          </a:p>
          <a:p>
            <a:pPr lvl="1"/>
            <a:r>
              <a:rPr lang="en-US" altLang="tr-TR" dirty="0"/>
              <a:t>Soft Error</a:t>
            </a:r>
          </a:p>
          <a:p>
            <a:pPr lvl="2"/>
            <a:r>
              <a:rPr lang="en-US" altLang="tr-TR" dirty="0"/>
              <a:t>Random, non-destructive</a:t>
            </a:r>
          </a:p>
          <a:p>
            <a:pPr lvl="2"/>
            <a:r>
              <a:rPr lang="en-US" altLang="tr-TR" dirty="0"/>
              <a:t>No permanent damage to memory</a:t>
            </a:r>
          </a:p>
          <a:p>
            <a:endParaRPr lang="en-US" altLang="tr-TR" dirty="0"/>
          </a:p>
          <a:p>
            <a:r>
              <a:rPr lang="en-US" altLang="tr-TR" dirty="0"/>
              <a:t>Detected using Hamming error correcting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343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Error Correcting Code Function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7"/>
          <a:stretch>
            <a:fillRect/>
          </a:stretch>
        </p:blipFill>
        <p:spPr bwMode="auto">
          <a:xfrm>
            <a:off x="609600" y="1666875"/>
            <a:ext cx="7924800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24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038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Advanced DRAM Organization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dirty="0"/>
              <a:t>Basic DRAM same since first RAM chips</a:t>
            </a:r>
          </a:p>
          <a:p>
            <a:endParaRPr lang="en-US" altLang="tr-TR" dirty="0"/>
          </a:p>
          <a:p>
            <a:r>
              <a:rPr lang="en-US" altLang="tr-TR" dirty="0"/>
              <a:t>Enhanced DRAM</a:t>
            </a:r>
          </a:p>
          <a:p>
            <a:pPr lvl="1"/>
            <a:r>
              <a:rPr lang="en-US" altLang="tr-TR" dirty="0"/>
              <a:t>Contains small SRAM as well</a:t>
            </a:r>
          </a:p>
          <a:p>
            <a:pPr lvl="1"/>
            <a:r>
              <a:rPr lang="en-US" altLang="tr-TR" dirty="0"/>
              <a:t>SRAM holds last line read</a:t>
            </a:r>
          </a:p>
          <a:p>
            <a:endParaRPr lang="en-US" altLang="tr-TR" dirty="0"/>
          </a:p>
          <a:p>
            <a:r>
              <a:rPr lang="en-US" altLang="tr-TR" dirty="0"/>
              <a:t>Cache DRAM</a:t>
            </a:r>
          </a:p>
          <a:p>
            <a:pPr lvl="1"/>
            <a:r>
              <a:rPr lang="en-US" altLang="tr-TR" dirty="0"/>
              <a:t>Larger SRAM component</a:t>
            </a:r>
          </a:p>
          <a:p>
            <a:pPr lvl="1"/>
            <a:r>
              <a:rPr lang="en-US" altLang="tr-TR" dirty="0"/>
              <a:t>Use as cache or serial buffer</a:t>
            </a:r>
          </a:p>
          <a:p>
            <a:pPr lvl="1"/>
            <a:endParaRPr lang="en-US" alt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25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412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>
                <a:solidFill>
                  <a:srgbClr val="FF0000"/>
                </a:solidFill>
              </a:rPr>
              <a:t>S</a:t>
            </a:r>
            <a:r>
              <a:rPr lang="en-US" altLang="tr-TR"/>
              <a:t>ynchronous </a:t>
            </a:r>
            <a:r>
              <a:rPr lang="en-US" altLang="tr-TR">
                <a:solidFill>
                  <a:srgbClr val="FF0000"/>
                </a:solidFill>
              </a:rPr>
              <a:t>DRAM</a:t>
            </a:r>
            <a:endParaRPr lang="en-US" altLang="tr-T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tr-TR" dirty="0"/>
              <a:t>Access is synchronized with an external clock</a:t>
            </a:r>
          </a:p>
          <a:p>
            <a:pPr>
              <a:lnSpc>
                <a:spcPct val="90000"/>
              </a:lnSpc>
            </a:pPr>
            <a:r>
              <a:rPr lang="en-US" altLang="tr-TR" dirty="0"/>
              <a:t>Address is presented to RAM</a:t>
            </a:r>
          </a:p>
          <a:p>
            <a:pPr>
              <a:lnSpc>
                <a:spcPct val="90000"/>
              </a:lnSpc>
            </a:pPr>
            <a:r>
              <a:rPr lang="en-US" altLang="tr-TR" dirty="0"/>
              <a:t>RAM finds data (CPU waits in conventional DRAM)</a:t>
            </a:r>
          </a:p>
          <a:p>
            <a:pPr>
              <a:lnSpc>
                <a:spcPct val="90000"/>
              </a:lnSpc>
            </a:pPr>
            <a:r>
              <a:rPr lang="en-US" altLang="tr-TR" dirty="0"/>
              <a:t>Since SDRAM moves data in time with system clock, CPU knows when data will be ready</a:t>
            </a:r>
          </a:p>
          <a:p>
            <a:pPr>
              <a:lnSpc>
                <a:spcPct val="90000"/>
              </a:lnSpc>
            </a:pPr>
            <a:r>
              <a:rPr lang="en-US" altLang="tr-TR" dirty="0"/>
              <a:t>CPU does not have to wait, it can do something else</a:t>
            </a:r>
          </a:p>
          <a:p>
            <a:pPr>
              <a:lnSpc>
                <a:spcPct val="90000"/>
              </a:lnSpc>
            </a:pPr>
            <a:r>
              <a:rPr lang="en-US" altLang="tr-TR" dirty="0"/>
              <a:t>Burst mode allows SDRAM to set up stream of data and fire it out in block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26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487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SDRAM</a:t>
            </a: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6650" r="6648" b="9842"/>
          <a:stretch>
            <a:fillRect/>
          </a:stretch>
        </p:blipFill>
        <p:spPr bwMode="auto">
          <a:xfrm>
            <a:off x="838200" y="907256"/>
            <a:ext cx="7467600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27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791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SDRAM Read Timing</a:t>
            </a:r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" t="14212" r="14255" b="46689"/>
          <a:stretch>
            <a:fillRect/>
          </a:stretch>
        </p:blipFill>
        <p:spPr bwMode="auto">
          <a:xfrm>
            <a:off x="251520" y="1556792"/>
            <a:ext cx="8892480" cy="35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28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5059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RAMBUS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/>
              <a:t>Adopted by Intel for Pentium &amp; Itanium</a:t>
            </a:r>
          </a:p>
          <a:p>
            <a:r>
              <a:rPr lang="en-US" altLang="tr-TR"/>
              <a:t>Main competitor to SDRAM</a:t>
            </a:r>
          </a:p>
          <a:p>
            <a:r>
              <a:rPr lang="en-US" altLang="tr-TR"/>
              <a:t>Vertical package – all pins on one side</a:t>
            </a:r>
          </a:p>
          <a:p>
            <a:r>
              <a:rPr lang="en-US" altLang="tr-TR"/>
              <a:t>Data exchange over 28 wires &lt; cm long</a:t>
            </a:r>
          </a:p>
          <a:p>
            <a:r>
              <a:rPr lang="en-US" altLang="tr-TR"/>
              <a:t>Bus addresses up to 320 RDRAM chips at 1.6Gbps</a:t>
            </a:r>
          </a:p>
          <a:p>
            <a:r>
              <a:rPr lang="en-US" altLang="tr-TR"/>
              <a:t>Asynchronous block protocol</a:t>
            </a:r>
          </a:p>
          <a:p>
            <a:pPr lvl="1"/>
            <a:r>
              <a:rPr lang="en-US" altLang="tr-TR"/>
              <a:t>480ns access time</a:t>
            </a:r>
          </a:p>
          <a:p>
            <a:pPr lvl="1"/>
            <a:r>
              <a:rPr lang="en-US" altLang="tr-TR"/>
              <a:t>Then 1.6 Gbps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29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786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Outline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737"/>
            <a:ext cx="8353176" cy="5471888"/>
          </a:xfrm>
        </p:spPr>
        <p:txBody>
          <a:bodyPr/>
          <a:lstStyle/>
          <a:p>
            <a:r>
              <a:rPr lang="tr-TR" altLang="tr-TR" dirty="0" err="1">
                <a:solidFill>
                  <a:schemeClr val="accent1"/>
                </a:solidFill>
              </a:rPr>
              <a:t>Semiconductor</a:t>
            </a:r>
            <a:r>
              <a:rPr lang="tr-TR" altLang="tr-TR" dirty="0">
                <a:solidFill>
                  <a:schemeClr val="accent1"/>
                </a:solidFill>
              </a:rPr>
              <a:t> main </a:t>
            </a:r>
            <a:r>
              <a:rPr lang="tr-TR" altLang="tr-TR" dirty="0" err="1" smtClean="0">
                <a:solidFill>
                  <a:schemeClr val="accent1"/>
                </a:solidFill>
              </a:rPr>
              <a:t>memory</a:t>
            </a:r>
            <a:endParaRPr lang="tr-TR" altLang="tr-TR" dirty="0" smtClean="0">
              <a:solidFill>
                <a:schemeClr val="accent1"/>
              </a:solidFill>
            </a:endParaRPr>
          </a:p>
          <a:p>
            <a:r>
              <a:rPr lang="tr-TR" altLang="tr-TR" dirty="0" err="1">
                <a:solidFill>
                  <a:schemeClr val="accent1"/>
                </a:solidFill>
              </a:rPr>
              <a:t>Random</a:t>
            </a:r>
            <a:r>
              <a:rPr lang="tr-TR" altLang="tr-TR" dirty="0">
                <a:solidFill>
                  <a:schemeClr val="accent1"/>
                </a:solidFill>
              </a:rPr>
              <a:t> Access </a:t>
            </a:r>
            <a:r>
              <a:rPr lang="tr-TR" altLang="tr-TR" dirty="0" smtClean="0">
                <a:solidFill>
                  <a:schemeClr val="accent1"/>
                </a:solidFill>
              </a:rPr>
              <a:t>Memory</a:t>
            </a:r>
          </a:p>
          <a:p>
            <a:pPr lvl="1"/>
            <a:r>
              <a:rPr lang="tr-TR" altLang="tr-TR" dirty="0" err="1">
                <a:solidFill>
                  <a:schemeClr val="accent1"/>
                </a:solidFill>
              </a:rPr>
              <a:t>Dynamic</a:t>
            </a:r>
            <a:r>
              <a:rPr lang="tr-TR" altLang="tr-TR" dirty="0">
                <a:solidFill>
                  <a:schemeClr val="accent1"/>
                </a:solidFill>
              </a:rPr>
              <a:t> </a:t>
            </a:r>
            <a:r>
              <a:rPr lang="tr-TR" altLang="tr-TR" dirty="0" smtClean="0">
                <a:solidFill>
                  <a:schemeClr val="accent1"/>
                </a:solidFill>
              </a:rPr>
              <a:t>RAM</a:t>
            </a:r>
          </a:p>
          <a:p>
            <a:pPr lvl="1"/>
            <a:r>
              <a:rPr lang="tr-TR" altLang="tr-TR" dirty="0" err="1" smtClean="0">
                <a:solidFill>
                  <a:schemeClr val="accent1"/>
                </a:solidFill>
              </a:rPr>
              <a:t>Static</a:t>
            </a:r>
            <a:r>
              <a:rPr lang="tr-TR" altLang="tr-TR" dirty="0" smtClean="0">
                <a:solidFill>
                  <a:schemeClr val="accent1"/>
                </a:solidFill>
              </a:rPr>
              <a:t> RAM</a:t>
            </a:r>
          </a:p>
          <a:p>
            <a:r>
              <a:rPr lang="tr-TR" altLang="tr-TR" dirty="0">
                <a:solidFill>
                  <a:schemeClr val="accent1"/>
                </a:solidFill>
              </a:rPr>
              <a:t>Read </a:t>
            </a:r>
            <a:r>
              <a:rPr lang="tr-TR" altLang="tr-TR" dirty="0" err="1">
                <a:solidFill>
                  <a:schemeClr val="accent1"/>
                </a:solidFill>
              </a:rPr>
              <a:t>Only</a:t>
            </a:r>
            <a:r>
              <a:rPr lang="tr-TR" altLang="tr-TR" dirty="0">
                <a:solidFill>
                  <a:schemeClr val="accent1"/>
                </a:solidFill>
              </a:rPr>
              <a:t> </a:t>
            </a:r>
            <a:r>
              <a:rPr lang="tr-TR" altLang="tr-TR" dirty="0" smtClean="0">
                <a:solidFill>
                  <a:schemeClr val="accent1"/>
                </a:solidFill>
              </a:rPr>
              <a:t>Memory</a:t>
            </a:r>
          </a:p>
          <a:p>
            <a:r>
              <a:rPr lang="tr-TR" altLang="tr-TR" dirty="0">
                <a:solidFill>
                  <a:schemeClr val="accent1"/>
                </a:solidFill>
              </a:rPr>
              <a:t>Memory </a:t>
            </a:r>
            <a:r>
              <a:rPr lang="tr-TR" altLang="tr-TR" dirty="0" err="1" smtClean="0">
                <a:solidFill>
                  <a:schemeClr val="accent1"/>
                </a:solidFill>
              </a:rPr>
              <a:t>Organisation</a:t>
            </a:r>
            <a:endParaRPr lang="tr-TR" altLang="tr-TR" dirty="0" smtClean="0">
              <a:solidFill>
                <a:schemeClr val="accent1"/>
              </a:solidFill>
            </a:endParaRPr>
          </a:p>
          <a:p>
            <a:r>
              <a:rPr lang="tr-TR" altLang="tr-TR" dirty="0" err="1">
                <a:solidFill>
                  <a:schemeClr val="accent1"/>
                </a:solidFill>
              </a:rPr>
              <a:t>Error</a:t>
            </a:r>
            <a:r>
              <a:rPr lang="tr-TR" altLang="tr-TR" dirty="0">
                <a:solidFill>
                  <a:schemeClr val="accent1"/>
                </a:solidFill>
              </a:rPr>
              <a:t> </a:t>
            </a:r>
            <a:r>
              <a:rPr lang="tr-TR" altLang="tr-TR" dirty="0" err="1" smtClean="0">
                <a:solidFill>
                  <a:schemeClr val="accent1"/>
                </a:solidFill>
              </a:rPr>
              <a:t>Correction</a:t>
            </a:r>
            <a:endParaRPr lang="tr-TR" altLang="tr-TR" dirty="0" smtClean="0">
              <a:solidFill>
                <a:schemeClr val="accent1"/>
              </a:solidFill>
            </a:endParaRPr>
          </a:p>
          <a:p>
            <a:r>
              <a:rPr lang="tr-TR" altLang="tr-TR" dirty="0">
                <a:solidFill>
                  <a:schemeClr val="accent1"/>
                </a:solidFill>
              </a:rPr>
              <a:t>Advanced DRAM </a:t>
            </a:r>
            <a:r>
              <a:rPr lang="tr-TR" altLang="tr-TR" dirty="0" err="1">
                <a:solidFill>
                  <a:schemeClr val="accent1"/>
                </a:solidFill>
              </a:rPr>
              <a:t>Organization</a:t>
            </a:r>
            <a:r>
              <a:rPr lang="tr-TR" altLang="tr-TR" dirty="0">
                <a:solidFill>
                  <a:schemeClr val="accent1"/>
                </a:solidFill>
              </a:rPr>
              <a:t> </a:t>
            </a:r>
            <a:endParaRPr lang="tr-TR" altLang="tr-TR" dirty="0" smtClean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3</a:t>
            </a:fld>
            <a:endParaRPr lang="en-US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RAMBUS Diagram</a:t>
            </a:r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t="15465" r="12076" b="40950"/>
          <a:stretch>
            <a:fillRect/>
          </a:stretch>
        </p:blipFill>
        <p:spPr bwMode="auto">
          <a:xfrm>
            <a:off x="323528" y="1654175"/>
            <a:ext cx="8568952" cy="38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30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1525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DDR SDRAM</a:t>
            </a: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tr-TR" dirty="0"/>
              <a:t>SDRAM can only send data once per clock</a:t>
            </a:r>
          </a:p>
          <a:p>
            <a:endParaRPr lang="en-GB" altLang="tr-TR" dirty="0">
              <a:solidFill>
                <a:srgbClr val="FF0000"/>
              </a:solidFill>
            </a:endParaRPr>
          </a:p>
          <a:p>
            <a:r>
              <a:rPr lang="en-GB" altLang="tr-TR" dirty="0">
                <a:solidFill>
                  <a:srgbClr val="FF0000"/>
                </a:solidFill>
              </a:rPr>
              <a:t>D</a:t>
            </a:r>
            <a:r>
              <a:rPr lang="en-GB" altLang="tr-TR" dirty="0"/>
              <a:t>ouble-</a:t>
            </a:r>
            <a:r>
              <a:rPr lang="en-GB" altLang="tr-TR" dirty="0">
                <a:solidFill>
                  <a:srgbClr val="FF0000"/>
                </a:solidFill>
              </a:rPr>
              <a:t>D</a:t>
            </a:r>
            <a:r>
              <a:rPr lang="en-GB" altLang="tr-TR" dirty="0"/>
              <a:t>ata-</a:t>
            </a:r>
            <a:r>
              <a:rPr lang="en-GB" altLang="tr-TR" dirty="0">
                <a:solidFill>
                  <a:srgbClr val="FF0000"/>
                </a:solidFill>
              </a:rPr>
              <a:t>R</a:t>
            </a:r>
            <a:r>
              <a:rPr lang="en-GB" altLang="tr-TR" dirty="0"/>
              <a:t>ate </a:t>
            </a:r>
            <a:r>
              <a:rPr lang="en-GB" altLang="tr-TR" dirty="0">
                <a:solidFill>
                  <a:srgbClr val="FF0000"/>
                </a:solidFill>
              </a:rPr>
              <a:t>SDRAM</a:t>
            </a:r>
            <a:r>
              <a:rPr lang="en-GB" altLang="tr-TR" dirty="0"/>
              <a:t> can send data twice per clock cycle</a:t>
            </a:r>
          </a:p>
          <a:p>
            <a:pPr lvl="1"/>
            <a:r>
              <a:rPr lang="en-GB" altLang="tr-TR" dirty="0"/>
              <a:t>Rising edge and falling edge</a:t>
            </a:r>
          </a:p>
          <a:p>
            <a:endParaRPr lang="en-GB" alt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31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4521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Cache DRAM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tr-TR" dirty="0"/>
              <a:t>Mitsubishi</a:t>
            </a:r>
          </a:p>
          <a:p>
            <a:r>
              <a:rPr lang="en-GB" altLang="tr-TR" dirty="0"/>
              <a:t>Integrates small SRAM cache (16 kb) onto generic DRAM chip</a:t>
            </a:r>
          </a:p>
          <a:p>
            <a:r>
              <a:rPr lang="en-GB" altLang="tr-TR" dirty="0"/>
              <a:t>Used as true cache</a:t>
            </a:r>
          </a:p>
          <a:p>
            <a:pPr lvl="1"/>
            <a:r>
              <a:rPr lang="en-GB" altLang="tr-TR" dirty="0"/>
              <a:t>64-bit lines</a:t>
            </a:r>
          </a:p>
          <a:p>
            <a:pPr lvl="1"/>
            <a:r>
              <a:rPr lang="en-GB" altLang="tr-TR" dirty="0"/>
              <a:t>Effective for ordinary random access</a:t>
            </a:r>
          </a:p>
          <a:p>
            <a:r>
              <a:rPr lang="en-GB" altLang="tr-TR" dirty="0"/>
              <a:t>To support serial access of block of data</a:t>
            </a:r>
          </a:p>
          <a:p>
            <a:pPr lvl="1"/>
            <a:r>
              <a:rPr lang="en-GB" altLang="tr-TR" dirty="0"/>
              <a:t>E.g. refresh bit-mapped screen</a:t>
            </a:r>
          </a:p>
          <a:p>
            <a:pPr lvl="2"/>
            <a:r>
              <a:rPr lang="en-GB" altLang="tr-TR" dirty="0"/>
              <a:t>CDRAM can </a:t>
            </a:r>
            <a:r>
              <a:rPr lang="en-GB" altLang="tr-TR" dirty="0" err="1"/>
              <a:t>prefetch</a:t>
            </a:r>
            <a:r>
              <a:rPr lang="en-GB" altLang="tr-TR" dirty="0"/>
              <a:t> data from DRAM into SRAM buffer</a:t>
            </a:r>
          </a:p>
          <a:p>
            <a:pPr lvl="2"/>
            <a:r>
              <a:rPr lang="en-GB" altLang="tr-TR" dirty="0"/>
              <a:t>Subsequent accesses solely to SRAM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32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6500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7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7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7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7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7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7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7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Memory </a:t>
            </a:r>
            <a:r>
              <a:rPr lang="tr-TR" dirty="0" err="1"/>
              <a:t>Technology</a:t>
            </a:r>
            <a:r>
              <a:rPr lang="tr-TR" dirty="0"/>
              <a:t> </a:t>
            </a:r>
            <a:r>
              <a:rPr lang="tr-TR" dirty="0" err="1"/>
              <a:t>Cost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Bigger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slower</a:t>
            </a:r>
            <a:endParaRPr lang="tr-TR" dirty="0"/>
          </a:p>
          <a:p>
            <a:pPr lvl="1"/>
            <a:r>
              <a:rPr lang="tr-TR" dirty="0" smtClean="0"/>
              <a:t>SRAM</a:t>
            </a:r>
            <a:r>
              <a:rPr lang="tr-TR" dirty="0"/>
              <a:t>, 512 </a:t>
            </a:r>
            <a:r>
              <a:rPr lang="tr-TR" dirty="0" err="1"/>
              <a:t>Bytes</a:t>
            </a:r>
            <a:r>
              <a:rPr lang="tr-TR" dirty="0"/>
              <a:t>, </a:t>
            </a:r>
            <a:r>
              <a:rPr lang="tr-TR" dirty="0" err="1"/>
              <a:t>sub-nanosec</a:t>
            </a:r>
            <a:endParaRPr lang="tr-TR" dirty="0"/>
          </a:p>
          <a:p>
            <a:pPr lvl="1"/>
            <a:r>
              <a:rPr lang="tr-TR" dirty="0" smtClean="0"/>
              <a:t>SRAM</a:t>
            </a:r>
            <a:r>
              <a:rPr lang="tr-TR" dirty="0"/>
              <a:t>, </a:t>
            </a:r>
            <a:r>
              <a:rPr lang="tr-TR" dirty="0" err="1"/>
              <a:t>KByte~MByte</a:t>
            </a:r>
            <a:r>
              <a:rPr lang="tr-TR" dirty="0"/>
              <a:t>, ~</a:t>
            </a:r>
            <a:r>
              <a:rPr lang="tr-TR" dirty="0" err="1"/>
              <a:t>nanosec</a:t>
            </a:r>
            <a:endParaRPr lang="tr-TR" dirty="0"/>
          </a:p>
          <a:p>
            <a:pPr lvl="1"/>
            <a:r>
              <a:rPr lang="tr-TR" dirty="0" smtClean="0"/>
              <a:t>DRAM</a:t>
            </a:r>
            <a:r>
              <a:rPr lang="tr-TR" dirty="0"/>
              <a:t>, </a:t>
            </a:r>
            <a:r>
              <a:rPr lang="tr-TR" dirty="0" err="1"/>
              <a:t>Gigabyte</a:t>
            </a:r>
            <a:r>
              <a:rPr lang="tr-TR" dirty="0"/>
              <a:t>, ~50 </a:t>
            </a:r>
            <a:r>
              <a:rPr lang="tr-TR" dirty="0" err="1"/>
              <a:t>nanosec</a:t>
            </a:r>
            <a:endParaRPr lang="tr-TR" dirty="0"/>
          </a:p>
          <a:p>
            <a:pPr lvl="1"/>
            <a:r>
              <a:rPr lang="tr-TR" dirty="0" smtClean="0"/>
              <a:t>Hard </a:t>
            </a:r>
            <a:r>
              <a:rPr lang="tr-TR" dirty="0"/>
              <a:t>Disk, </a:t>
            </a:r>
            <a:r>
              <a:rPr lang="tr-TR" dirty="0" err="1"/>
              <a:t>Terabyte</a:t>
            </a:r>
            <a:r>
              <a:rPr lang="tr-TR" dirty="0"/>
              <a:t>, ~10 </a:t>
            </a:r>
            <a:r>
              <a:rPr lang="tr-TR" dirty="0" err="1"/>
              <a:t>millisec</a:t>
            </a:r>
            <a:endParaRPr lang="tr-TR" dirty="0"/>
          </a:p>
          <a:p>
            <a:r>
              <a:rPr lang="tr-TR" dirty="0" err="1" smtClean="0"/>
              <a:t>Faster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expensive</a:t>
            </a:r>
            <a:r>
              <a:rPr lang="tr-TR" dirty="0"/>
              <a:t> (</a:t>
            </a:r>
            <a:r>
              <a:rPr lang="tr-TR" dirty="0" err="1"/>
              <a:t>dollars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chip</a:t>
            </a:r>
            <a:r>
              <a:rPr lang="tr-TR" dirty="0"/>
              <a:t> </a:t>
            </a:r>
            <a:r>
              <a:rPr lang="tr-TR" dirty="0" err="1"/>
              <a:t>area</a:t>
            </a:r>
            <a:r>
              <a:rPr lang="tr-TR" dirty="0"/>
              <a:t>)</a:t>
            </a:r>
          </a:p>
          <a:p>
            <a:pPr lvl="1"/>
            <a:r>
              <a:rPr lang="tr-TR" dirty="0" smtClean="0"/>
              <a:t>SRAM</a:t>
            </a:r>
            <a:r>
              <a:rPr lang="tr-TR" dirty="0"/>
              <a:t>, &lt; 10$ </a:t>
            </a:r>
            <a:r>
              <a:rPr lang="tr-TR" dirty="0" err="1"/>
              <a:t>per</a:t>
            </a:r>
            <a:r>
              <a:rPr lang="tr-TR" dirty="0"/>
              <a:t> </a:t>
            </a:r>
            <a:r>
              <a:rPr lang="tr-TR" dirty="0" err="1"/>
              <a:t>Megabyte</a:t>
            </a:r>
            <a:endParaRPr lang="tr-TR" dirty="0"/>
          </a:p>
          <a:p>
            <a:pPr lvl="1"/>
            <a:r>
              <a:rPr lang="tr-TR" dirty="0" smtClean="0"/>
              <a:t>DRAM</a:t>
            </a:r>
            <a:r>
              <a:rPr lang="tr-TR" dirty="0"/>
              <a:t>, &lt; 1$ </a:t>
            </a:r>
            <a:r>
              <a:rPr lang="tr-TR" dirty="0" err="1"/>
              <a:t>per</a:t>
            </a:r>
            <a:r>
              <a:rPr lang="tr-TR" dirty="0"/>
              <a:t> </a:t>
            </a:r>
            <a:r>
              <a:rPr lang="tr-TR" dirty="0" err="1"/>
              <a:t>Megabyte</a:t>
            </a:r>
            <a:endParaRPr lang="tr-TR" dirty="0"/>
          </a:p>
          <a:p>
            <a:pPr lvl="1"/>
            <a:r>
              <a:rPr lang="tr-TR" dirty="0" smtClean="0"/>
              <a:t>Hard </a:t>
            </a:r>
            <a:r>
              <a:rPr lang="tr-TR" dirty="0"/>
              <a:t>Disk &lt; 1$ </a:t>
            </a:r>
            <a:r>
              <a:rPr lang="tr-TR" dirty="0" err="1"/>
              <a:t>per</a:t>
            </a:r>
            <a:r>
              <a:rPr lang="tr-TR" dirty="0"/>
              <a:t> </a:t>
            </a:r>
            <a:r>
              <a:rPr lang="tr-TR" dirty="0" err="1"/>
              <a:t>Gigabyte</a:t>
            </a:r>
            <a:endParaRPr lang="tr-TR" dirty="0"/>
          </a:p>
          <a:p>
            <a:pPr lvl="1"/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/>
              <a:t>sample</a:t>
            </a:r>
            <a:r>
              <a:rPr lang="tr-TR" dirty="0"/>
              <a:t> </a:t>
            </a:r>
            <a:r>
              <a:rPr lang="tr-TR" dirty="0" err="1"/>
              <a:t>values</a:t>
            </a:r>
            <a:r>
              <a:rPr lang="tr-TR" dirty="0"/>
              <a:t> </a:t>
            </a:r>
            <a:r>
              <a:rPr lang="tr-TR" dirty="0" err="1"/>
              <a:t>scale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time</a:t>
            </a:r>
          </a:p>
          <a:p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/>
              <a:t>technologies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place</a:t>
            </a:r>
            <a:r>
              <a:rPr lang="tr-TR" dirty="0"/>
              <a:t> as </a:t>
            </a:r>
            <a:r>
              <a:rPr lang="tr-TR" dirty="0" err="1"/>
              <a:t>well</a:t>
            </a:r>
            <a:endParaRPr lang="tr-TR" dirty="0"/>
          </a:p>
          <a:p>
            <a:pPr lvl="1"/>
            <a:r>
              <a:rPr lang="tr-TR" dirty="0" smtClean="0"/>
              <a:t>Flash </a:t>
            </a:r>
            <a:r>
              <a:rPr lang="tr-TR" dirty="0" err="1"/>
              <a:t>memory</a:t>
            </a:r>
            <a:r>
              <a:rPr lang="tr-TR" dirty="0"/>
              <a:t>, </a:t>
            </a:r>
            <a:r>
              <a:rPr lang="tr-TR" dirty="0" err="1"/>
              <a:t>Phase-change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(not </a:t>
            </a:r>
            <a:r>
              <a:rPr lang="tr-TR" dirty="0" err="1"/>
              <a:t>mature</a:t>
            </a:r>
            <a:r>
              <a:rPr lang="tr-TR" dirty="0"/>
              <a:t> yet)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33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7488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34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534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dirty="0"/>
              <a:t>Memory Hierarchy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2025" y="1268414"/>
            <a:ext cx="3156440" cy="5112914"/>
          </a:xfrm>
        </p:spPr>
        <p:txBody>
          <a:bodyPr/>
          <a:lstStyle/>
          <a:p>
            <a:r>
              <a:rPr lang="en-GB" altLang="tr-TR" dirty="0"/>
              <a:t>Registers</a:t>
            </a:r>
          </a:p>
          <a:p>
            <a:r>
              <a:rPr lang="en-GB" altLang="tr-TR" dirty="0"/>
              <a:t>L1 Cache</a:t>
            </a:r>
          </a:p>
          <a:p>
            <a:r>
              <a:rPr lang="en-GB" altLang="tr-TR" dirty="0"/>
              <a:t>L2 Cache</a:t>
            </a:r>
          </a:p>
          <a:p>
            <a:r>
              <a:rPr lang="en-GB" altLang="tr-TR" dirty="0"/>
              <a:t>Main memory</a:t>
            </a:r>
          </a:p>
          <a:p>
            <a:r>
              <a:rPr lang="en-GB" altLang="tr-TR" dirty="0"/>
              <a:t>Disk cache</a:t>
            </a:r>
          </a:p>
          <a:p>
            <a:r>
              <a:rPr lang="en-GB" altLang="tr-TR" dirty="0"/>
              <a:t>Disk</a:t>
            </a:r>
          </a:p>
          <a:p>
            <a:r>
              <a:rPr lang="en-GB" altLang="tr-TR" dirty="0"/>
              <a:t>Optical</a:t>
            </a:r>
          </a:p>
          <a:p>
            <a:r>
              <a:rPr lang="en-GB" altLang="tr-TR" dirty="0"/>
              <a:t>Tape</a:t>
            </a:r>
          </a:p>
        </p:txBody>
      </p:sp>
      <p:pic>
        <p:nvPicPr>
          <p:cNvPr id="17412" name="Picture 4" descr="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907811" cy="410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7150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/>
              <a:t>Semiconductor</a:t>
            </a:r>
            <a:r>
              <a:rPr lang="tr-TR" altLang="tr-TR" dirty="0"/>
              <a:t> main </a:t>
            </a:r>
            <a:r>
              <a:rPr lang="tr-TR" altLang="tr-TR" dirty="0" err="1"/>
              <a:t>memory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element is the memory cell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en-US" dirty="0" smtClean="0"/>
              <a:t>Semiconductor </a:t>
            </a:r>
            <a:r>
              <a:rPr lang="en-US" dirty="0"/>
              <a:t>memory cell properties:</a:t>
            </a:r>
          </a:p>
          <a:p>
            <a:pPr lvl="1"/>
            <a:r>
              <a:rPr lang="en-US" sz="2400" dirty="0"/>
              <a:t>They exhibit two stable states (1 or 0)</a:t>
            </a:r>
          </a:p>
          <a:p>
            <a:pPr lvl="1"/>
            <a:r>
              <a:rPr lang="en-US" sz="2400" dirty="0"/>
              <a:t>They are capable of being written into, to set the state</a:t>
            </a:r>
          </a:p>
          <a:p>
            <a:pPr lvl="1"/>
            <a:r>
              <a:rPr lang="en-US" sz="2400" dirty="0"/>
              <a:t>They are capable of being read to sense the </a:t>
            </a:r>
            <a:r>
              <a:rPr lang="en-US" sz="2400" dirty="0" smtClean="0"/>
              <a:t>state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16832"/>
            <a:ext cx="6676240" cy="26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5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dirty="0"/>
              <a:t>Semiconductor Memory Types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major types of semiconductor memory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22" y="2132856"/>
            <a:ext cx="819081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>
                <a:solidFill>
                  <a:srgbClr val="FF0000"/>
                </a:solidFill>
              </a:rPr>
              <a:t>R</a:t>
            </a:r>
            <a:r>
              <a:rPr lang="en-GB" altLang="tr-TR"/>
              <a:t>andom </a:t>
            </a:r>
            <a:r>
              <a:rPr lang="en-GB" altLang="tr-TR">
                <a:solidFill>
                  <a:srgbClr val="FF0000"/>
                </a:solidFill>
              </a:rPr>
              <a:t>A</a:t>
            </a:r>
            <a:r>
              <a:rPr lang="en-GB" altLang="tr-TR"/>
              <a:t>ccess </a:t>
            </a:r>
            <a:r>
              <a:rPr lang="en-GB" altLang="tr-TR">
                <a:solidFill>
                  <a:srgbClr val="FF0000"/>
                </a:solidFill>
              </a:rPr>
              <a:t>M</a:t>
            </a:r>
            <a:r>
              <a:rPr lang="en-GB" altLang="tr-TR"/>
              <a:t>emory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tr-TR" dirty="0"/>
              <a:t>Read/Write</a:t>
            </a:r>
          </a:p>
          <a:p>
            <a:r>
              <a:rPr lang="en-GB" altLang="tr-TR" dirty="0" smtClean="0"/>
              <a:t>Volatile</a:t>
            </a:r>
            <a:endParaRPr lang="en-GB" altLang="tr-TR" dirty="0"/>
          </a:p>
          <a:p>
            <a:r>
              <a:rPr lang="en-GB" altLang="tr-TR" dirty="0" smtClean="0"/>
              <a:t>Temporary </a:t>
            </a:r>
            <a:r>
              <a:rPr lang="en-GB" altLang="tr-TR" dirty="0"/>
              <a:t>storage</a:t>
            </a:r>
          </a:p>
          <a:p>
            <a:endParaRPr lang="tr-TR" altLang="tr-TR" dirty="0" smtClean="0"/>
          </a:p>
          <a:p>
            <a:r>
              <a:rPr lang="en-GB" altLang="tr-TR" dirty="0" smtClean="0"/>
              <a:t>Two </a:t>
            </a:r>
            <a:r>
              <a:rPr lang="en-GB" altLang="tr-TR" dirty="0"/>
              <a:t>types of RAM:</a:t>
            </a:r>
          </a:p>
          <a:p>
            <a:pPr lvl="1"/>
            <a:r>
              <a:rPr lang="en-GB" altLang="tr-TR" dirty="0"/>
              <a:t>Dynamic RAM </a:t>
            </a:r>
            <a:r>
              <a:rPr lang="tr-TR" altLang="tr-TR" dirty="0" smtClean="0"/>
              <a:t>(</a:t>
            </a:r>
            <a:r>
              <a:rPr lang="en-US" altLang="tr-TR" dirty="0" smtClean="0">
                <a:solidFill>
                  <a:schemeClr val="accent1"/>
                </a:solidFill>
              </a:rPr>
              <a:t>DRAM</a:t>
            </a:r>
            <a:r>
              <a:rPr lang="tr-TR" altLang="tr-TR" dirty="0" smtClean="0"/>
              <a:t>)</a:t>
            </a:r>
            <a:endParaRPr lang="en-GB" altLang="tr-TR" dirty="0"/>
          </a:p>
          <a:p>
            <a:pPr lvl="2"/>
            <a:r>
              <a:rPr lang="en-US" altLang="tr-TR" dirty="0" smtClean="0"/>
              <a:t>Main </a:t>
            </a:r>
            <a:r>
              <a:rPr lang="en-US" altLang="tr-TR" dirty="0"/>
              <a:t>(Primary) memory uses </a:t>
            </a:r>
            <a:r>
              <a:rPr lang="en-US" altLang="tr-TR" dirty="0" smtClean="0">
                <a:solidFill>
                  <a:schemeClr val="accent1"/>
                </a:solidFill>
              </a:rPr>
              <a:t>DRAM</a:t>
            </a:r>
            <a:r>
              <a:rPr lang="tr-TR" altLang="tr-TR" dirty="0" smtClean="0">
                <a:solidFill>
                  <a:schemeClr val="accent1"/>
                </a:solidFill>
              </a:rPr>
              <a:t> </a:t>
            </a:r>
            <a:r>
              <a:rPr lang="tr-TR" altLang="tr-TR" dirty="0" err="1"/>
              <a:t>for</a:t>
            </a:r>
            <a:r>
              <a:rPr lang="tr-TR" altLang="tr-TR" dirty="0"/>
              <a:t> </a:t>
            </a:r>
            <a:r>
              <a:rPr lang="tr-TR" altLang="tr-TR" dirty="0" err="1"/>
              <a:t>capacity</a:t>
            </a:r>
            <a:endParaRPr lang="en-GB" altLang="tr-TR" dirty="0"/>
          </a:p>
          <a:p>
            <a:pPr lvl="1"/>
            <a:r>
              <a:rPr lang="en-GB" altLang="tr-TR" dirty="0" smtClean="0"/>
              <a:t>Static </a:t>
            </a:r>
            <a:r>
              <a:rPr lang="en-GB" altLang="tr-TR" dirty="0"/>
              <a:t>RAM </a:t>
            </a:r>
            <a:r>
              <a:rPr lang="tr-TR" altLang="tr-TR" dirty="0" smtClean="0"/>
              <a:t>(</a:t>
            </a:r>
            <a:r>
              <a:rPr lang="tr-TR" altLang="tr-TR" dirty="0" smtClean="0">
                <a:solidFill>
                  <a:schemeClr val="accent1"/>
                </a:solidFill>
              </a:rPr>
              <a:t>SRAM</a:t>
            </a:r>
            <a:r>
              <a:rPr lang="tr-TR" altLang="tr-TR" dirty="0" smtClean="0"/>
              <a:t>)</a:t>
            </a:r>
          </a:p>
          <a:p>
            <a:pPr lvl="2"/>
            <a:r>
              <a:rPr lang="en-GB" altLang="tr-TR" dirty="0"/>
              <a:t>Caches use </a:t>
            </a:r>
            <a:r>
              <a:rPr lang="en-GB" altLang="tr-TR" dirty="0" smtClean="0">
                <a:solidFill>
                  <a:schemeClr val="accent1"/>
                </a:solidFill>
              </a:rPr>
              <a:t>SRAM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for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speed</a:t>
            </a:r>
            <a:endParaRPr lang="en-GB" alt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3136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>
                <a:solidFill>
                  <a:srgbClr val="FF0000"/>
                </a:solidFill>
              </a:rPr>
              <a:t>D</a:t>
            </a:r>
            <a:r>
              <a:rPr lang="en-GB" altLang="tr-TR"/>
              <a:t>ynamic </a:t>
            </a:r>
            <a:r>
              <a:rPr lang="en-GB" altLang="tr-TR">
                <a:solidFill>
                  <a:srgbClr val="FF0000"/>
                </a:solidFill>
              </a:rPr>
              <a:t>RAM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tr-TR" dirty="0"/>
              <a:t>Bits stored as charge in capacitors</a:t>
            </a:r>
          </a:p>
          <a:p>
            <a:r>
              <a:rPr lang="en-GB" altLang="tr-TR" dirty="0"/>
              <a:t>Charges leak</a:t>
            </a:r>
          </a:p>
          <a:p>
            <a:r>
              <a:rPr lang="en-GB" altLang="tr-TR" dirty="0"/>
              <a:t>Need refreshing even when powered</a:t>
            </a:r>
          </a:p>
          <a:p>
            <a:r>
              <a:rPr lang="en-GB" altLang="tr-TR" dirty="0"/>
              <a:t>Simpler construction</a:t>
            </a:r>
          </a:p>
          <a:p>
            <a:r>
              <a:rPr lang="en-GB" altLang="tr-TR" dirty="0"/>
              <a:t>Smaller per bit</a:t>
            </a:r>
          </a:p>
          <a:p>
            <a:r>
              <a:rPr lang="en-GB" altLang="tr-TR" dirty="0"/>
              <a:t>Less expensive</a:t>
            </a:r>
          </a:p>
          <a:p>
            <a:r>
              <a:rPr lang="en-GB" altLang="tr-TR" dirty="0"/>
              <a:t>Need refresh circuits</a:t>
            </a:r>
          </a:p>
          <a:p>
            <a:r>
              <a:rPr lang="en-GB" altLang="tr-TR" dirty="0"/>
              <a:t>Slower</a:t>
            </a:r>
          </a:p>
          <a:p>
            <a:r>
              <a:rPr lang="en-GB" altLang="tr-TR" dirty="0"/>
              <a:t>Main memory</a:t>
            </a:r>
          </a:p>
          <a:p>
            <a:r>
              <a:rPr lang="en-GB" altLang="tr-TR" dirty="0"/>
              <a:t>Essentially analogue</a:t>
            </a:r>
          </a:p>
          <a:p>
            <a:pPr lvl="1"/>
            <a:r>
              <a:rPr lang="en-GB" altLang="tr-TR" dirty="0"/>
              <a:t>Level of charge determines 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927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dirty="0"/>
              <a:t>DRAM </a:t>
            </a:r>
            <a:r>
              <a:rPr lang="tr-TR" altLang="tr-TR" dirty="0" err="1"/>
              <a:t>Structure</a:t>
            </a:r>
            <a:r>
              <a:rPr lang="tr-TR" altLang="tr-TR" dirty="0"/>
              <a:t> </a:t>
            </a:r>
            <a:r>
              <a:rPr lang="tr-TR" altLang="tr-TR" dirty="0" err="1"/>
              <a:t>and</a:t>
            </a:r>
            <a:r>
              <a:rPr lang="tr-TR" altLang="tr-TR" dirty="0"/>
              <a:t> </a:t>
            </a:r>
            <a:r>
              <a:rPr lang="en-GB" altLang="tr-TR" dirty="0"/>
              <a:t>Operation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590925">
              <a:tabLst>
                <a:tab pos="358775" algn="l"/>
              </a:tabLst>
            </a:pPr>
            <a:r>
              <a:rPr lang="en-US" sz="4200" dirty="0"/>
              <a:t>The address line is activated when the bit value from </a:t>
            </a:r>
            <a:r>
              <a:rPr lang="en-US" sz="4200" dirty="0" err="1" smtClean="0"/>
              <a:t>th</a:t>
            </a:r>
            <a:r>
              <a:rPr lang="tr-TR" sz="4200" dirty="0" smtClean="0"/>
              <a:t>e</a:t>
            </a:r>
            <a:r>
              <a:rPr lang="en-US" sz="4200" dirty="0" smtClean="0"/>
              <a:t> </a:t>
            </a:r>
            <a:r>
              <a:rPr lang="en-US" sz="4200" dirty="0"/>
              <a:t>cell is to be read or written.</a:t>
            </a:r>
          </a:p>
          <a:p>
            <a:pPr marL="3990975" lvl="1">
              <a:tabLst>
                <a:tab pos="358775" algn="l"/>
              </a:tabLst>
            </a:pPr>
            <a:r>
              <a:rPr lang="en-US" sz="2900" dirty="0"/>
              <a:t>The transistor acts as a switch that is closed (allowing current to flow) if a voltage </a:t>
            </a:r>
            <a:r>
              <a:rPr lang="en-US" sz="2900" dirty="0" smtClean="0"/>
              <a:t>is</a:t>
            </a:r>
            <a:r>
              <a:rPr lang="tr-TR" sz="2900" dirty="0" smtClean="0"/>
              <a:t> </a:t>
            </a:r>
            <a:r>
              <a:rPr lang="en-US" sz="2900" dirty="0" smtClean="0"/>
              <a:t>applied </a:t>
            </a:r>
            <a:r>
              <a:rPr lang="en-US" sz="2900" dirty="0"/>
              <a:t>to the address line and open (no current flows) if no voltage is present </a:t>
            </a:r>
            <a:r>
              <a:rPr lang="en-US" sz="2900" dirty="0" smtClean="0"/>
              <a:t>on</a:t>
            </a:r>
            <a:r>
              <a:rPr lang="tr-TR" sz="2900" dirty="0" smtClean="0"/>
              <a:t> </a:t>
            </a:r>
            <a:r>
              <a:rPr lang="en-US" sz="2900" dirty="0" smtClean="0"/>
              <a:t>the </a:t>
            </a:r>
            <a:r>
              <a:rPr lang="en-US" sz="2900" dirty="0"/>
              <a:t>address line.</a:t>
            </a:r>
          </a:p>
          <a:p>
            <a:pPr marL="3590925">
              <a:tabLst>
                <a:tab pos="358775" algn="l"/>
              </a:tabLst>
            </a:pPr>
            <a:r>
              <a:rPr lang="en-US" sz="4200" dirty="0"/>
              <a:t>For the write operation, </a:t>
            </a:r>
            <a:endParaRPr lang="tr-TR" sz="4200" dirty="0" smtClean="0"/>
          </a:p>
          <a:p>
            <a:pPr marL="3990975" lvl="1">
              <a:tabLst>
                <a:tab pos="358775" algn="l"/>
              </a:tabLst>
            </a:pPr>
            <a:r>
              <a:rPr lang="en-US" sz="2900" dirty="0" smtClean="0"/>
              <a:t>a </a:t>
            </a:r>
            <a:r>
              <a:rPr lang="en-US" sz="2900" dirty="0"/>
              <a:t>voltage signal is applied to the bit line; </a:t>
            </a:r>
            <a:endParaRPr lang="tr-TR" sz="2900" dirty="0" smtClean="0"/>
          </a:p>
          <a:p>
            <a:pPr marL="4391025" lvl="2">
              <a:tabLst>
                <a:tab pos="358775" algn="l"/>
              </a:tabLst>
            </a:pPr>
            <a:r>
              <a:rPr lang="en-US" sz="2500" dirty="0" smtClean="0"/>
              <a:t>a </a:t>
            </a:r>
            <a:r>
              <a:rPr lang="en-US" sz="2500" dirty="0"/>
              <a:t>high </a:t>
            </a:r>
            <a:r>
              <a:rPr lang="en-US" sz="2500" dirty="0" smtClean="0"/>
              <a:t>voltage</a:t>
            </a:r>
            <a:r>
              <a:rPr lang="tr-TR" sz="2500" dirty="0" smtClean="0"/>
              <a:t> </a:t>
            </a:r>
            <a:r>
              <a:rPr lang="en-US" sz="2500" dirty="0" smtClean="0"/>
              <a:t>represents </a:t>
            </a:r>
            <a:r>
              <a:rPr lang="en-US" sz="2500" dirty="0"/>
              <a:t>1, and a low voltage represents 0. </a:t>
            </a:r>
            <a:endParaRPr lang="tr-TR" sz="2500" dirty="0" smtClean="0"/>
          </a:p>
          <a:p>
            <a:pPr marL="3990975" lvl="1">
              <a:tabLst>
                <a:tab pos="358775" algn="l"/>
              </a:tabLst>
            </a:pPr>
            <a:r>
              <a:rPr lang="en-US" sz="2900" dirty="0" smtClean="0"/>
              <a:t>A </a:t>
            </a:r>
            <a:r>
              <a:rPr lang="en-US" sz="2900" dirty="0"/>
              <a:t>signal is then applied to </a:t>
            </a:r>
            <a:r>
              <a:rPr lang="en-US" sz="2900" dirty="0" smtClean="0"/>
              <a:t>the</a:t>
            </a:r>
            <a:r>
              <a:rPr lang="tr-TR" sz="2900" dirty="0" smtClean="0"/>
              <a:t> </a:t>
            </a:r>
            <a:r>
              <a:rPr lang="en-US" sz="2900" dirty="0" smtClean="0"/>
              <a:t>address </a:t>
            </a:r>
            <a:r>
              <a:rPr lang="en-US" sz="2900" dirty="0"/>
              <a:t>line, allowing a charge to be transferred to the capacitor.</a:t>
            </a:r>
          </a:p>
          <a:p>
            <a:pPr marL="3590925">
              <a:tabLst>
                <a:tab pos="358775" algn="l"/>
              </a:tabLst>
            </a:pPr>
            <a:r>
              <a:rPr lang="en-US" sz="4200" dirty="0"/>
              <a:t>For the read operation, </a:t>
            </a:r>
            <a:endParaRPr lang="tr-TR" sz="4200" dirty="0" smtClean="0"/>
          </a:p>
          <a:p>
            <a:pPr marL="3990975" lvl="1">
              <a:tabLst>
                <a:tab pos="358775" algn="l"/>
              </a:tabLst>
            </a:pPr>
            <a:r>
              <a:rPr lang="en-US" dirty="0" smtClean="0"/>
              <a:t>when </a:t>
            </a:r>
            <a:r>
              <a:rPr lang="en-US" dirty="0"/>
              <a:t>the address line is selected, the transistor </a:t>
            </a:r>
            <a:r>
              <a:rPr lang="en-US" dirty="0" smtClean="0"/>
              <a:t>turns</a:t>
            </a:r>
            <a:r>
              <a:rPr lang="tr-TR" dirty="0" smtClean="0"/>
              <a:t> </a:t>
            </a:r>
            <a:r>
              <a:rPr lang="en-US" dirty="0" smtClean="0"/>
              <a:t>on </a:t>
            </a:r>
            <a:r>
              <a:rPr lang="en-US" dirty="0"/>
              <a:t>and the charge stored on the capacitor is fed out onto a bit line and to a </a:t>
            </a:r>
            <a:r>
              <a:rPr lang="en-US" dirty="0" smtClean="0"/>
              <a:t>sense</a:t>
            </a:r>
            <a:r>
              <a:rPr lang="tr-TR" dirty="0" smtClean="0"/>
              <a:t> </a:t>
            </a:r>
            <a:r>
              <a:rPr lang="en-US" dirty="0" smtClean="0"/>
              <a:t>amplifier</a:t>
            </a:r>
            <a:r>
              <a:rPr lang="en-US" dirty="0"/>
              <a:t>. </a:t>
            </a:r>
            <a:endParaRPr lang="tr-TR" dirty="0" smtClean="0"/>
          </a:p>
          <a:p>
            <a:pPr marL="631825" lvl="1">
              <a:tabLst>
                <a:tab pos="358775" algn="l"/>
              </a:tabLst>
            </a:pPr>
            <a:r>
              <a:rPr lang="en-US" sz="2900" dirty="0" smtClean="0"/>
              <a:t>The </a:t>
            </a:r>
            <a:r>
              <a:rPr lang="en-US" sz="2900" dirty="0"/>
              <a:t>sense amplifier compares the capacitor voltage to a reference </a:t>
            </a:r>
            <a:r>
              <a:rPr lang="en-US" sz="2900" dirty="0" smtClean="0"/>
              <a:t>value</a:t>
            </a:r>
            <a:r>
              <a:rPr lang="tr-TR" sz="2900" dirty="0" smtClean="0"/>
              <a:t> </a:t>
            </a:r>
            <a:r>
              <a:rPr lang="en-US" sz="2900" dirty="0" smtClean="0"/>
              <a:t>and </a:t>
            </a:r>
            <a:r>
              <a:rPr lang="en-US" sz="2900" dirty="0"/>
              <a:t>determines if the cell contains a logic 1 or a logic 0. </a:t>
            </a:r>
            <a:endParaRPr lang="tr-TR" sz="2900" dirty="0" smtClean="0"/>
          </a:p>
          <a:p>
            <a:pPr>
              <a:tabLst>
                <a:tab pos="358775" algn="l"/>
              </a:tabLst>
            </a:pPr>
            <a:r>
              <a:rPr lang="en-US" sz="4200" dirty="0" smtClean="0"/>
              <a:t>The </a:t>
            </a:r>
            <a:r>
              <a:rPr lang="en-US" sz="4200" dirty="0"/>
              <a:t>readout from the </a:t>
            </a:r>
            <a:r>
              <a:rPr lang="en-US" sz="4200" dirty="0" smtClean="0"/>
              <a:t>cell</a:t>
            </a:r>
            <a:r>
              <a:rPr lang="tr-TR" sz="4200" dirty="0" smtClean="0"/>
              <a:t> </a:t>
            </a:r>
            <a:r>
              <a:rPr lang="en-US" sz="4200" dirty="0" smtClean="0"/>
              <a:t>discharges </a:t>
            </a:r>
            <a:r>
              <a:rPr lang="en-US" sz="4200" dirty="0"/>
              <a:t>the capacitor, which must be restored to complete the operation.</a:t>
            </a:r>
          </a:p>
          <a:p>
            <a:pPr>
              <a:tabLst>
                <a:tab pos="358775" algn="l"/>
              </a:tabLst>
            </a:pPr>
            <a:r>
              <a:rPr lang="en-US" sz="4200" dirty="0"/>
              <a:t>Although the DRAM cell is used to store a single bit (0 or 1), it is </a:t>
            </a:r>
            <a:r>
              <a:rPr lang="en-US" sz="4200" dirty="0" smtClean="0"/>
              <a:t>essentially</a:t>
            </a:r>
            <a:r>
              <a:rPr lang="tr-TR" sz="4200" dirty="0" smtClean="0"/>
              <a:t> </a:t>
            </a:r>
            <a:r>
              <a:rPr lang="en-US" sz="4200" dirty="0" smtClean="0"/>
              <a:t>an </a:t>
            </a:r>
            <a:r>
              <a:rPr lang="en-US" sz="4200" dirty="0"/>
              <a:t>analog device. </a:t>
            </a:r>
            <a:endParaRPr lang="tr-TR" sz="4200" dirty="0" smtClean="0"/>
          </a:p>
          <a:p>
            <a:pPr lvl="1">
              <a:tabLst>
                <a:tab pos="358775" algn="l"/>
              </a:tabLst>
            </a:pPr>
            <a:r>
              <a:rPr lang="en-US" sz="3800" dirty="0" smtClean="0"/>
              <a:t>The </a:t>
            </a:r>
            <a:r>
              <a:rPr lang="en-US" sz="3800" dirty="0"/>
              <a:t>capacitor can store any charge value within a range; a </a:t>
            </a:r>
            <a:r>
              <a:rPr lang="en-US" sz="3800" dirty="0" smtClean="0"/>
              <a:t>threshold</a:t>
            </a:r>
            <a:r>
              <a:rPr lang="tr-TR" sz="3800" dirty="0" smtClean="0"/>
              <a:t> </a:t>
            </a:r>
            <a:r>
              <a:rPr lang="en-US" sz="3800" dirty="0" smtClean="0"/>
              <a:t>value </a:t>
            </a:r>
            <a:r>
              <a:rPr lang="en-US" sz="3800" dirty="0"/>
              <a:t>determines whether the charge is interpreted as 1 or 0.</a:t>
            </a:r>
            <a:endParaRPr lang="tr-TR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9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2"/>
            <a:ext cx="3096344" cy="31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8548</TotalTime>
  <Words>1266</Words>
  <Application>Microsoft Office PowerPoint</Application>
  <PresentationFormat>Letter Paper (8.5x11 in)</PresentationFormat>
  <Paragraphs>286</Paragraphs>
  <Slides>34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Times New Roman</vt:lpstr>
      <vt:lpstr>Bahcesehir master slide</vt:lpstr>
      <vt:lpstr>Computer Architecture</vt:lpstr>
      <vt:lpstr>PowerPoint Presentation</vt:lpstr>
      <vt:lpstr>Outline</vt:lpstr>
      <vt:lpstr>Memory Hierarchy</vt:lpstr>
      <vt:lpstr>Semiconductor main memory</vt:lpstr>
      <vt:lpstr>Semiconductor Memory Types</vt:lpstr>
      <vt:lpstr>Random Access Memory</vt:lpstr>
      <vt:lpstr>Dynamic RAM</vt:lpstr>
      <vt:lpstr>DRAM Structure and Operation</vt:lpstr>
      <vt:lpstr>Static RAM</vt:lpstr>
      <vt:lpstr>PowerPoint Presentation</vt:lpstr>
      <vt:lpstr>SRAM v DRAM</vt:lpstr>
      <vt:lpstr>Read Only Memory</vt:lpstr>
      <vt:lpstr>Types of ROM</vt:lpstr>
      <vt:lpstr>Memory Organisation</vt:lpstr>
      <vt:lpstr>DRAM Organization</vt:lpstr>
      <vt:lpstr>DRAM is denser than SRAM</vt:lpstr>
      <vt:lpstr>DRAM ARRAY Access in a Bank</vt:lpstr>
      <vt:lpstr>Typical 16 Mb DRAM (4M x 4)</vt:lpstr>
      <vt:lpstr>Packaging</vt:lpstr>
      <vt:lpstr>256kByte Module Organisation</vt:lpstr>
      <vt:lpstr>1MByte Module Organisation</vt:lpstr>
      <vt:lpstr>Error Correction</vt:lpstr>
      <vt:lpstr>Error Correcting Code Function</vt:lpstr>
      <vt:lpstr>Advanced DRAM Organization</vt:lpstr>
      <vt:lpstr>Synchronous DRAM</vt:lpstr>
      <vt:lpstr>SDRAM</vt:lpstr>
      <vt:lpstr>SDRAM Read Timing</vt:lpstr>
      <vt:lpstr>RAMBUS</vt:lpstr>
      <vt:lpstr>RAMBUS Diagram</vt:lpstr>
      <vt:lpstr>DDR SDRAM</vt:lpstr>
      <vt:lpstr>Cache DRAM</vt:lpstr>
      <vt:lpstr>Memory Technology Cost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Nizamettin AYDIN</cp:lastModifiedBy>
  <cp:revision>452</cp:revision>
  <dcterms:created xsi:type="dcterms:W3CDTF">2004-11-05T11:30:37Z</dcterms:created>
  <dcterms:modified xsi:type="dcterms:W3CDTF">2018-11-07T19:55:01Z</dcterms:modified>
</cp:coreProperties>
</file>