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421" r:id="rId2"/>
    <p:sldId id="688" r:id="rId3"/>
    <p:sldId id="711" r:id="rId4"/>
    <p:sldId id="661" r:id="rId5"/>
    <p:sldId id="710" r:id="rId6"/>
    <p:sldId id="712" r:id="rId7"/>
    <p:sldId id="713" r:id="rId8"/>
    <p:sldId id="714" r:id="rId9"/>
    <p:sldId id="716" r:id="rId10"/>
    <p:sldId id="715" r:id="rId11"/>
    <p:sldId id="717" r:id="rId12"/>
    <p:sldId id="718" r:id="rId13"/>
    <p:sldId id="719" r:id="rId14"/>
    <p:sldId id="720" r:id="rId15"/>
    <p:sldId id="721" r:id="rId16"/>
    <p:sldId id="722" r:id="rId17"/>
    <p:sldId id="723" r:id="rId18"/>
    <p:sldId id="724" r:id="rId19"/>
    <p:sldId id="725" r:id="rId20"/>
    <p:sldId id="726" r:id="rId21"/>
    <p:sldId id="727" r:id="rId22"/>
    <p:sldId id="728" r:id="rId23"/>
    <p:sldId id="729" r:id="rId24"/>
    <p:sldId id="730" r:id="rId25"/>
    <p:sldId id="731" r:id="rId26"/>
    <p:sldId id="732" r:id="rId27"/>
  </p:sldIdLst>
  <p:sldSz cx="9144000" cy="6858000" type="letter"/>
  <p:notesSz cx="6642100" cy="965358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99"/>
    <a:srgbClr val="CC0099"/>
    <a:srgbClr val="CC3300"/>
    <a:srgbClr val="FFCC00"/>
    <a:srgbClr val="00CCFF"/>
    <a:srgbClr val="00FF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737" autoAdjust="0"/>
  </p:normalViewPr>
  <p:slideViewPr>
    <p:cSldViewPr>
      <p:cViewPr varScale="1">
        <p:scale>
          <a:sx n="81" d="100"/>
          <a:sy n="81" d="100"/>
        </p:scale>
        <p:origin x="86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2000 N. AYDIN. All rights reserved.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A9E6D6F-BBEB-47C5-9348-756CC02B470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66424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584700"/>
            <a:ext cx="531495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Copyright 2000 N. AYDIN. All rights reserved.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349A9B-B0C4-475A-B093-4422AE69793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6181874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tr-TR" altLang="tr-TR" smtClean="0">
                <a:latin typeface="Arial" panose="020B0604020202020204" pitchFamily="34" charset="0"/>
              </a:rPr>
              <a:t>Copyright 2000 N. AYDIN. All rights reserved.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C8BB8E09-DF8D-43B9-B580-012157AE4575}" type="slidenum">
              <a:rPr kumimoji="0" lang="tr-TR" altLang="tr-TR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</a:t>
            </a:fld>
            <a:endParaRPr kumimoji="0" lang="tr-TR" altLang="tr-TR" smtClean="0">
              <a:latin typeface="Arial" panose="020B0604020202020204" pitchFamily="34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4583113"/>
            <a:ext cx="4875213" cy="4344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942192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Copyright 2000 N. AYDIN. All rights reserved.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49A9B-B0C4-475A-B093-4422AE69793A}" type="slidenum">
              <a:rPr lang="tr-TR" altLang="tr-TR" smtClean="0"/>
              <a:pPr>
                <a:defRPr/>
              </a:pPr>
              <a:t>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36618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Copyright 2000 N. AYDIN. All rights reserved.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49A9B-B0C4-475A-B093-4422AE69793A}" type="slidenum">
              <a:rPr lang="tr-TR" altLang="tr-TR" smtClean="0"/>
              <a:pPr>
                <a:defRPr/>
              </a:pPr>
              <a:t>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36759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3F712-6949-478B-8BF0-AA1B88D46BB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624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9F1CA-75C4-471C-A93B-800DB01671C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69835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51FD4-1A30-4EC0-9F75-A89DBE63DFD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22871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D419C-D3F8-421F-893F-574FABEF012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5409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3E450-0090-4694-9411-FC2407E13A55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2999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777F-53F1-4DB6-ABEC-4413D908CF6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7097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C7B8A-DA9B-47A3-9A1A-61C9DFAB364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65869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63F0E-31A0-43DE-9075-E2F7ED039B9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97275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66004-6FB2-405E-BF5C-0DF9DF8DD9A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4778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0183A-6BA7-4B85-87B0-73B0DFAE7FA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0290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AF3CB-24C1-4F9E-9B0C-37856CA8B0F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522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2804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348B819-1313-4FD1-A7D8-37B70B61DE1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ydin@yildiz.edu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izamettinaydin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Computer Architecture</a:t>
            </a:r>
          </a:p>
        </p:txBody>
      </p:sp>
      <p:sp>
        <p:nvSpPr>
          <p:cNvPr id="40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tr-TR" altLang="tr-TR" smtClean="0"/>
          </a:p>
          <a:p>
            <a:pPr algn="ctr" eaLnBrk="1" hangingPunct="1">
              <a:buFontTx/>
              <a:buNone/>
            </a:pPr>
            <a:r>
              <a:rPr lang="tr-TR" altLang="tr-TR" smtClean="0"/>
              <a:t>Prof. </a:t>
            </a:r>
            <a:r>
              <a:rPr lang="en-US" altLang="tr-TR" smtClean="0"/>
              <a:t>Dr. </a:t>
            </a:r>
            <a:r>
              <a:rPr lang="tr-TR" altLang="tr-TR" smtClean="0"/>
              <a:t>Nizamettin AYDIN</a:t>
            </a:r>
          </a:p>
          <a:p>
            <a:pPr algn="ctr" eaLnBrk="1" hangingPunct="1">
              <a:buFontTx/>
              <a:buNone/>
            </a:pPr>
            <a:endParaRPr lang="en-US" altLang="tr-TR" smtClean="0"/>
          </a:p>
          <a:p>
            <a:pPr algn="ctr">
              <a:buFontTx/>
              <a:buNone/>
            </a:pPr>
            <a:r>
              <a:rPr lang="tr-TR" altLang="tr-TR" smtClean="0">
                <a:cs typeface="Times New Roman" panose="02020603050405020304" pitchFamily="18" charset="0"/>
                <a:hlinkClick r:id="rId3"/>
              </a:rPr>
              <a:t>naydin</a:t>
            </a:r>
            <a:r>
              <a:rPr lang="en-US" altLang="tr-TR" smtClean="0">
                <a:cs typeface="Times New Roman" panose="02020603050405020304" pitchFamily="18" charset="0"/>
                <a:hlinkClick r:id="rId3"/>
              </a:rPr>
              <a:t>@</a:t>
            </a:r>
            <a:r>
              <a:rPr lang="en-GB" altLang="tr-TR" smtClean="0">
                <a:cs typeface="Times New Roman" panose="02020603050405020304" pitchFamily="18" charset="0"/>
                <a:hlinkClick r:id="rId3"/>
              </a:rPr>
              <a:t>yildiz</a:t>
            </a:r>
            <a:r>
              <a:rPr lang="tr-TR" altLang="tr-TR" smtClean="0">
                <a:cs typeface="Times New Roman" panose="02020603050405020304" pitchFamily="18" charset="0"/>
                <a:hlinkClick r:id="rId3"/>
              </a:rPr>
              <a:t>.edu.tr</a:t>
            </a:r>
            <a:endParaRPr lang="tr-TR" altLang="tr-TR" smtClean="0"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tr-TR" altLang="tr-TR" smtClean="0">
                <a:cs typeface="Times New Roman" panose="02020603050405020304" pitchFamily="18" charset="0"/>
                <a:hlinkClick r:id="rId4"/>
              </a:rPr>
              <a:t>nizamettinaydin@gmail.com</a:t>
            </a:r>
            <a:endParaRPr lang="tr-TR" altLang="tr-TR" smtClean="0"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altLang="tr-TR" smtClean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tr-TR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http://</a:t>
            </a:r>
            <a:r>
              <a:rPr lang="en-GB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www.yildiz</a:t>
            </a:r>
            <a:r>
              <a:rPr lang="tr-TR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.edu.tr/~naydin</a:t>
            </a:r>
            <a:endParaRPr lang="en-US" altLang="tr-TR" smtClean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3DC38172-FA10-4592-89FC-805A158B9910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</a:t>
            </a:fld>
            <a:endParaRPr kumimoji="0" lang="en-US" altLang="tr-TR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 </a:t>
            </a:r>
            <a:r>
              <a:rPr lang="tr-TR" dirty="0" err="1" smtClean="0"/>
              <a:t>Relative</a:t>
            </a:r>
            <a:r>
              <a:rPr lang="tr-TR" dirty="0" smtClean="0"/>
              <a:t> </a:t>
            </a:r>
            <a:r>
              <a:rPr lang="tr-TR" dirty="0" err="1" smtClean="0"/>
              <a:t>Performance</a:t>
            </a:r>
            <a:r>
              <a:rPr lang="tr-TR" dirty="0" smtClean="0"/>
              <a:t> </a:t>
            </a:r>
            <a:r>
              <a:rPr lang="tr-TR" dirty="0" err="1" smtClean="0"/>
              <a:t>Example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</a:t>
            </a:r>
            <a:r>
              <a:rPr lang="en-US" dirty="0" smtClean="0">
                <a:solidFill>
                  <a:schemeClr val="accent1"/>
                </a:solidFill>
              </a:rPr>
              <a:t>computer A</a:t>
            </a:r>
            <a:r>
              <a:rPr lang="en-US" dirty="0" smtClean="0"/>
              <a:t> runs a program in </a:t>
            </a:r>
            <a:r>
              <a:rPr lang="en-US" dirty="0" smtClean="0">
                <a:solidFill>
                  <a:schemeClr val="accent1"/>
                </a:solidFill>
              </a:rPr>
              <a:t>10 seconds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computer B</a:t>
            </a:r>
            <a:r>
              <a:rPr lang="en-US" dirty="0" smtClean="0"/>
              <a:t> runs the same program in </a:t>
            </a:r>
            <a:r>
              <a:rPr lang="en-US" dirty="0" smtClean="0">
                <a:solidFill>
                  <a:schemeClr val="accent1"/>
                </a:solidFill>
              </a:rPr>
              <a:t>15 seconds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Which computer is faster?</a:t>
            </a:r>
          </a:p>
          <a:p>
            <a:pPr lvl="1"/>
            <a:r>
              <a:rPr lang="en-US" dirty="0" smtClean="0"/>
              <a:t>How much faster?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We know that </a:t>
            </a:r>
            <a:r>
              <a:rPr lang="en-US" dirty="0" smtClean="0">
                <a:solidFill>
                  <a:schemeClr val="accent1"/>
                </a:solidFill>
              </a:rPr>
              <a:t>A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 </a:t>
            </a:r>
            <a:r>
              <a:rPr lang="tr-TR" dirty="0" smtClean="0"/>
              <a:t>ti</a:t>
            </a:r>
            <a:r>
              <a:rPr lang="en-US" dirty="0" err="1" smtClean="0"/>
              <a:t>mes</a:t>
            </a:r>
            <a:r>
              <a:rPr lang="en-US" dirty="0" smtClean="0"/>
              <a:t> faster than </a:t>
            </a:r>
            <a:r>
              <a:rPr lang="en-US" dirty="0" smtClean="0">
                <a:solidFill>
                  <a:schemeClr val="accent1"/>
                </a:solidFill>
              </a:rPr>
              <a:t>B</a:t>
            </a:r>
            <a:r>
              <a:rPr lang="en-US" dirty="0" smtClean="0"/>
              <a:t> if</a:t>
            </a:r>
            <a:r>
              <a:rPr lang="tr-TR" dirty="0" smtClean="0"/>
              <a:t> </a:t>
            </a:r>
          </a:p>
          <a:p>
            <a:pPr marL="1376363" lvl="1" indent="0">
              <a:buNone/>
            </a:pPr>
            <a:r>
              <a:rPr lang="tr-TR" sz="2000" dirty="0" err="1" smtClean="0"/>
              <a:t>performance</a:t>
            </a:r>
            <a:r>
              <a:rPr lang="tr-TR" sz="2000" dirty="0" smtClean="0"/>
              <a:t> </a:t>
            </a:r>
            <a:r>
              <a:rPr lang="tr-TR" sz="2000" dirty="0"/>
              <a:t>of </a:t>
            </a:r>
            <a:r>
              <a:rPr lang="tr-TR" sz="2000" dirty="0" smtClean="0">
                <a:solidFill>
                  <a:srgbClr val="3366FF"/>
                </a:solidFill>
              </a:rPr>
              <a:t>A</a:t>
            </a:r>
            <a:r>
              <a:rPr lang="tr-TR" sz="2000" dirty="0"/>
              <a:t>	</a:t>
            </a:r>
            <a:r>
              <a:rPr lang="tr-TR" sz="2000" dirty="0" err="1" smtClean="0"/>
              <a:t>execution_time</a:t>
            </a:r>
            <a:r>
              <a:rPr lang="tr-TR" sz="2000" dirty="0" smtClean="0"/>
              <a:t> </a:t>
            </a:r>
            <a:r>
              <a:rPr lang="tr-TR" sz="2000" dirty="0"/>
              <a:t>of </a:t>
            </a:r>
            <a:r>
              <a:rPr lang="tr-TR" sz="2000" dirty="0" smtClean="0">
                <a:solidFill>
                  <a:srgbClr val="3366FF"/>
                </a:solidFill>
              </a:rPr>
              <a:t>B</a:t>
            </a:r>
            <a:endParaRPr lang="tr-TR" sz="2000" dirty="0">
              <a:solidFill>
                <a:srgbClr val="3366FF"/>
              </a:solidFill>
            </a:endParaRPr>
          </a:p>
          <a:p>
            <a:pPr marL="1376363" lvl="1" indent="0">
              <a:buNone/>
            </a:pPr>
            <a:r>
              <a:rPr lang="tr-TR" sz="2000" dirty="0" smtClean="0"/>
              <a:t>---------------------  </a:t>
            </a:r>
            <a:r>
              <a:rPr lang="tr-TR" sz="2000" dirty="0"/>
              <a:t>=  --------------------------  = </a:t>
            </a:r>
            <a:r>
              <a:rPr lang="tr-TR" sz="2000" dirty="0">
                <a:solidFill>
                  <a:srgbClr val="3366FF"/>
                </a:solidFill>
              </a:rPr>
              <a:t>n</a:t>
            </a:r>
          </a:p>
          <a:p>
            <a:pPr marL="1376363" lvl="1" indent="0">
              <a:buNone/>
            </a:pPr>
            <a:r>
              <a:rPr lang="tr-TR" sz="2000" dirty="0" err="1" smtClean="0"/>
              <a:t>performance</a:t>
            </a:r>
            <a:r>
              <a:rPr lang="tr-TR" sz="2000" dirty="0" smtClean="0"/>
              <a:t> </a:t>
            </a:r>
            <a:r>
              <a:rPr lang="tr-TR" sz="2000" dirty="0"/>
              <a:t>of </a:t>
            </a:r>
            <a:r>
              <a:rPr lang="tr-TR" sz="2000" dirty="0" smtClean="0">
                <a:solidFill>
                  <a:srgbClr val="3366FF"/>
                </a:solidFill>
              </a:rPr>
              <a:t>B</a:t>
            </a:r>
            <a:r>
              <a:rPr lang="tr-TR" sz="2000" dirty="0"/>
              <a:t>	</a:t>
            </a:r>
            <a:r>
              <a:rPr lang="tr-TR" sz="2000" dirty="0" err="1"/>
              <a:t>execution_time</a:t>
            </a:r>
            <a:r>
              <a:rPr lang="tr-TR" sz="2000" dirty="0"/>
              <a:t> of </a:t>
            </a:r>
            <a:r>
              <a:rPr lang="tr-TR" sz="2000" dirty="0" smtClean="0">
                <a:solidFill>
                  <a:srgbClr val="3366FF"/>
                </a:solidFill>
              </a:rPr>
              <a:t>A</a:t>
            </a:r>
            <a:endParaRPr lang="tr-TR" sz="2000" dirty="0" smtClean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performance</a:t>
            </a:r>
            <a:r>
              <a:rPr lang="tr-TR" dirty="0"/>
              <a:t> </a:t>
            </a:r>
            <a:r>
              <a:rPr lang="tr-TR" dirty="0" err="1" smtClean="0"/>
              <a:t>ratio</a:t>
            </a:r>
            <a:r>
              <a:rPr lang="tr-TR" dirty="0" smtClean="0"/>
              <a:t> </a:t>
            </a:r>
            <a:r>
              <a:rPr lang="tr-TR" dirty="0" smtClean="0">
                <a:solidFill>
                  <a:schemeClr val="accent1"/>
                </a:solidFill>
              </a:rPr>
              <a:t>n</a:t>
            </a:r>
            <a:r>
              <a:rPr lang="tr-TR" dirty="0" smtClean="0"/>
              <a:t> is </a:t>
            </a:r>
            <a:r>
              <a:rPr lang="tr-TR" dirty="0" smtClean="0">
                <a:solidFill>
                  <a:schemeClr val="accent1"/>
                </a:solidFill>
              </a:rPr>
              <a:t>15/10 =1.5</a:t>
            </a:r>
          </a:p>
          <a:p>
            <a:r>
              <a:rPr lang="en-US" dirty="0" smtClean="0"/>
              <a:t>So </a:t>
            </a:r>
            <a:r>
              <a:rPr lang="en-US" dirty="0" smtClean="0">
                <a:solidFill>
                  <a:schemeClr val="accent1"/>
                </a:solidFill>
              </a:rPr>
              <a:t>A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accent1"/>
                </a:solidFill>
              </a:rPr>
              <a:t>1.5</a:t>
            </a:r>
            <a:r>
              <a:rPr lang="en-US" dirty="0" smtClean="0"/>
              <a:t> </a:t>
            </a:r>
            <a:r>
              <a:rPr lang="tr-TR" dirty="0" smtClean="0"/>
              <a:t>ti</a:t>
            </a:r>
            <a:r>
              <a:rPr lang="en-US" dirty="0" err="1" smtClean="0"/>
              <a:t>mes</a:t>
            </a:r>
            <a:r>
              <a:rPr lang="en-US" dirty="0" smtClean="0"/>
              <a:t> (50%) faster than </a:t>
            </a:r>
            <a:r>
              <a:rPr lang="en-US" dirty="0" smtClean="0">
                <a:solidFill>
                  <a:schemeClr val="accent1"/>
                </a:solidFill>
              </a:rPr>
              <a:t>B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10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2877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Ra</a:t>
            </a:r>
            <a:r>
              <a:rPr lang="tr-TR" b="0" dirty="0" smtClean="0"/>
              <a:t>ti</a:t>
            </a:r>
            <a:r>
              <a:rPr lang="en-US" b="0" dirty="0" err="1" smtClean="0"/>
              <a:t>os</a:t>
            </a:r>
            <a:r>
              <a:rPr lang="en-US" b="0" dirty="0" smtClean="0"/>
              <a:t> </a:t>
            </a:r>
            <a:r>
              <a:rPr lang="en-US" b="0" dirty="0"/>
              <a:t>of Measure: Side Note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bigger-is</a:t>
            </a:r>
            <a:r>
              <a:rPr lang="tr-TR" dirty="0" smtClean="0"/>
              <a:t>-</a:t>
            </a:r>
            <a:r>
              <a:rPr lang="en-US" dirty="0" smtClean="0"/>
              <a:t>be</a:t>
            </a:r>
            <a:r>
              <a:rPr lang="tr-TR" dirty="0" err="1" smtClean="0"/>
              <a:t>tt</a:t>
            </a:r>
            <a:r>
              <a:rPr lang="en-US" dirty="0" err="1" smtClean="0"/>
              <a:t>er</a:t>
            </a:r>
            <a:r>
              <a:rPr lang="en-US" dirty="0" smtClean="0"/>
              <a:t> metrics, </a:t>
            </a:r>
            <a:endParaRPr lang="tr-TR" dirty="0" smtClean="0"/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improved</a:t>
            </a:r>
            <a:r>
              <a:rPr lang="en-US" dirty="0" smtClean="0"/>
              <a:t> means </a:t>
            </a:r>
            <a:r>
              <a:rPr lang="en-US" dirty="0" smtClean="0">
                <a:solidFill>
                  <a:schemeClr val="accent1"/>
                </a:solidFill>
              </a:rPr>
              <a:t>increase</a:t>
            </a:r>
            <a:endParaRPr lang="en-US" dirty="0" smtClean="0"/>
          </a:p>
          <a:p>
            <a:pPr lvl="2"/>
            <a:r>
              <a:rPr lang="en-US" dirty="0" err="1" smtClean="0"/>
              <a:t>V</a:t>
            </a:r>
            <a:r>
              <a:rPr lang="en-US" baseline="-25000" dirty="0" err="1" smtClean="0"/>
              <a:t>new</a:t>
            </a:r>
            <a:r>
              <a:rPr lang="en-US" dirty="0" smtClean="0"/>
              <a:t> = 2.5 *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old</a:t>
            </a:r>
            <a:endParaRPr lang="en-US" baseline="-25000" dirty="0" smtClean="0"/>
          </a:p>
          <a:p>
            <a:pPr lvl="3"/>
            <a:r>
              <a:rPr lang="en-US" dirty="0" smtClean="0"/>
              <a:t>A metric increased by 2.5 </a:t>
            </a:r>
            <a:r>
              <a:rPr lang="tr-TR" dirty="0" smtClean="0"/>
              <a:t>ti</a:t>
            </a:r>
            <a:r>
              <a:rPr lang="en-US" dirty="0" err="1" smtClean="0"/>
              <a:t>mes</a:t>
            </a:r>
            <a:r>
              <a:rPr lang="en-US" dirty="0" smtClean="0"/>
              <a:t> (some</a:t>
            </a:r>
            <a:r>
              <a:rPr lang="tr-TR" dirty="0" smtClean="0"/>
              <a:t>ti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wri</a:t>
            </a:r>
            <a:r>
              <a:rPr lang="tr-TR" dirty="0" err="1" smtClean="0"/>
              <a:t>tt</a:t>
            </a:r>
            <a:r>
              <a:rPr lang="en-US" dirty="0" err="1" smtClean="0"/>
              <a:t>en</a:t>
            </a:r>
            <a:r>
              <a:rPr lang="en-US" dirty="0" smtClean="0"/>
              <a:t> 2.5x)</a:t>
            </a:r>
          </a:p>
          <a:p>
            <a:pPr lvl="3"/>
            <a:r>
              <a:rPr lang="en-US" dirty="0" smtClean="0"/>
              <a:t>A metric increased by 150% (x% increase == 0.01*x+1 </a:t>
            </a:r>
            <a:r>
              <a:rPr lang="tr-TR" dirty="0" smtClean="0"/>
              <a:t>ti</a:t>
            </a:r>
            <a:r>
              <a:rPr lang="en-US" dirty="0" err="1" smtClean="0"/>
              <a:t>mes</a:t>
            </a:r>
            <a:r>
              <a:rPr lang="tr-TR" dirty="0" smtClean="0"/>
              <a:t> </a:t>
            </a:r>
            <a:r>
              <a:rPr lang="en-US" dirty="0" smtClean="0"/>
              <a:t>increase)</a:t>
            </a:r>
          </a:p>
          <a:p>
            <a:r>
              <a:rPr lang="en-US" dirty="0" smtClean="0"/>
              <a:t>For smaller-is-be</a:t>
            </a:r>
            <a:r>
              <a:rPr lang="tr-TR" dirty="0" err="1" smtClean="0"/>
              <a:t>tt</a:t>
            </a:r>
            <a:r>
              <a:rPr lang="en-US" dirty="0" err="1" smtClean="0"/>
              <a:t>er</a:t>
            </a:r>
            <a:r>
              <a:rPr lang="en-US" dirty="0" smtClean="0"/>
              <a:t> metrics</a:t>
            </a:r>
            <a:r>
              <a:rPr lang="tr-TR" dirty="0" smtClean="0"/>
              <a:t>,</a:t>
            </a:r>
          </a:p>
          <a:p>
            <a:pPr lvl="1"/>
            <a:r>
              <a:rPr lang="tr-TR" dirty="0" smtClean="0">
                <a:solidFill>
                  <a:schemeClr val="accent1"/>
                </a:solidFill>
              </a:rPr>
              <a:t>i</a:t>
            </a:r>
            <a:r>
              <a:rPr lang="en-US" dirty="0" err="1" smtClean="0">
                <a:solidFill>
                  <a:schemeClr val="accent1"/>
                </a:solidFill>
              </a:rPr>
              <a:t>mproved</a:t>
            </a:r>
            <a:r>
              <a:rPr lang="tr-TR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means </a:t>
            </a:r>
            <a:r>
              <a:rPr lang="en-US" dirty="0" smtClean="0">
                <a:solidFill>
                  <a:schemeClr val="accent1"/>
                </a:solidFill>
              </a:rPr>
              <a:t>decrease</a:t>
            </a:r>
          </a:p>
          <a:p>
            <a:pPr lvl="2"/>
            <a:r>
              <a:rPr lang="en-US" dirty="0" smtClean="0"/>
              <a:t>e.g., Latency improved by 2x, means latency decreased by 2x (i.e.,</a:t>
            </a:r>
            <a:r>
              <a:rPr lang="tr-TR" dirty="0" smtClean="0"/>
              <a:t> </a:t>
            </a:r>
            <a:r>
              <a:rPr lang="en-US" dirty="0" smtClean="0"/>
              <a:t>dropped by 50%)</a:t>
            </a:r>
          </a:p>
          <a:p>
            <a:pPr lvl="2"/>
            <a:r>
              <a:rPr lang="en-US" dirty="0" smtClean="0"/>
              <a:t>e.g., Ba</a:t>
            </a:r>
            <a:r>
              <a:rPr lang="tr-TR" dirty="0" err="1" smtClean="0"/>
              <a:t>tt</a:t>
            </a:r>
            <a:r>
              <a:rPr lang="en-US" dirty="0" err="1" smtClean="0"/>
              <a:t>ery</a:t>
            </a:r>
            <a:r>
              <a:rPr lang="en-US" dirty="0" smtClean="0"/>
              <a:t> life worsened by 50%, means </a:t>
            </a:r>
            <a:r>
              <a:rPr lang="en-US" dirty="0" err="1" smtClean="0"/>
              <a:t>ba</a:t>
            </a:r>
            <a:r>
              <a:rPr lang="tr-TR" dirty="0" err="1" smtClean="0"/>
              <a:t>tt</a:t>
            </a:r>
            <a:r>
              <a:rPr lang="en-US" dirty="0" err="1" smtClean="0"/>
              <a:t>ery</a:t>
            </a:r>
            <a:r>
              <a:rPr lang="en-US" dirty="0" smtClean="0"/>
              <a:t> life decrease by</a:t>
            </a:r>
            <a:r>
              <a:rPr lang="tr-TR" dirty="0" smtClean="0"/>
              <a:t> </a:t>
            </a:r>
            <a:r>
              <a:rPr lang="en-US" dirty="0" smtClean="0"/>
              <a:t>50%.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11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3100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Examples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Bigger</a:t>
            </a:r>
            <a:r>
              <a:rPr lang="tr-TR" dirty="0" smtClean="0"/>
              <a:t>-is-</a:t>
            </a:r>
            <a:r>
              <a:rPr lang="tr-TR" dirty="0" err="1" smtClean="0"/>
              <a:t>better</a:t>
            </a:r>
            <a:r>
              <a:rPr lang="tr-TR" dirty="0" smtClean="0"/>
              <a:t> </a:t>
            </a:r>
            <a:r>
              <a:rPr lang="tr-TR" dirty="0" err="1" smtClean="0"/>
              <a:t>examples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Bandwidth</a:t>
            </a:r>
            <a:r>
              <a:rPr lang="tr-TR" dirty="0" smtClean="0"/>
              <a:t> </a:t>
            </a:r>
            <a:r>
              <a:rPr lang="tr-TR" dirty="0" err="1" smtClean="0"/>
              <a:t>per</a:t>
            </a:r>
            <a:r>
              <a:rPr lang="tr-TR" dirty="0" smtClean="0"/>
              <a:t> </a:t>
            </a:r>
            <a:r>
              <a:rPr lang="tr-TR" dirty="0" err="1" smtClean="0"/>
              <a:t>dollar</a:t>
            </a:r>
            <a:r>
              <a:rPr lang="tr-TR" dirty="0" smtClean="0"/>
              <a:t> (</a:t>
            </a:r>
            <a:r>
              <a:rPr lang="tr-TR" dirty="0" err="1" smtClean="0"/>
              <a:t>e.g</a:t>
            </a:r>
            <a:r>
              <a:rPr lang="tr-TR" dirty="0" smtClean="0"/>
              <a:t>., in </a:t>
            </a:r>
            <a:r>
              <a:rPr lang="tr-TR" dirty="0" err="1" smtClean="0"/>
              <a:t>networking</a:t>
            </a:r>
            <a:r>
              <a:rPr lang="tr-TR" dirty="0" smtClean="0"/>
              <a:t> (GB/s)/$)</a:t>
            </a:r>
          </a:p>
          <a:p>
            <a:pPr lvl="1"/>
            <a:r>
              <a:rPr lang="tr-TR" dirty="0" smtClean="0"/>
              <a:t>BW/</a:t>
            </a:r>
            <a:r>
              <a:rPr lang="tr-TR" dirty="0" err="1" smtClean="0"/>
              <a:t>Watt</a:t>
            </a:r>
            <a:r>
              <a:rPr lang="tr-TR" dirty="0" smtClean="0"/>
              <a:t> (</a:t>
            </a:r>
            <a:r>
              <a:rPr lang="tr-TR" dirty="0" err="1" smtClean="0"/>
              <a:t>e.g</a:t>
            </a:r>
            <a:r>
              <a:rPr lang="tr-TR" dirty="0" smtClean="0"/>
              <a:t>., in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systems</a:t>
            </a:r>
            <a:r>
              <a:rPr lang="tr-TR" dirty="0" smtClean="0"/>
              <a:t> (GB/s)/W)</a:t>
            </a:r>
          </a:p>
          <a:p>
            <a:pPr lvl="1"/>
            <a:r>
              <a:rPr lang="tr-TR" dirty="0" err="1" smtClean="0"/>
              <a:t>Work</a:t>
            </a:r>
            <a:r>
              <a:rPr lang="tr-TR" dirty="0" smtClean="0"/>
              <a:t>/</a:t>
            </a:r>
            <a:r>
              <a:rPr lang="tr-TR" dirty="0" err="1" smtClean="0"/>
              <a:t>Joule</a:t>
            </a:r>
            <a:r>
              <a:rPr lang="tr-TR" dirty="0" smtClean="0"/>
              <a:t> (</a:t>
            </a:r>
            <a:r>
              <a:rPr lang="tr-TR" dirty="0" err="1" smtClean="0"/>
              <a:t>e.g</a:t>
            </a:r>
            <a:r>
              <a:rPr lang="tr-TR" dirty="0" smtClean="0"/>
              <a:t>., </a:t>
            </a:r>
            <a:r>
              <a:rPr lang="tr-TR" dirty="0" err="1" smtClean="0"/>
              <a:t>instructions</a:t>
            </a:r>
            <a:r>
              <a:rPr lang="tr-TR" dirty="0" smtClean="0"/>
              <a:t>/</a:t>
            </a:r>
            <a:r>
              <a:rPr lang="tr-TR" dirty="0" err="1" smtClean="0"/>
              <a:t>joule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 smtClean="0"/>
              <a:t>In</a:t>
            </a:r>
            <a:r>
              <a:rPr lang="tr-TR" dirty="0" smtClean="0"/>
              <a:t> general</a:t>
            </a:r>
          </a:p>
          <a:p>
            <a:pPr lvl="2"/>
            <a:r>
              <a:rPr lang="tr-TR" dirty="0" err="1" smtClean="0"/>
              <a:t>Multiply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chemeClr val="accent1"/>
                </a:solidFill>
              </a:rPr>
              <a:t>big</a:t>
            </a:r>
            <a:r>
              <a:rPr lang="tr-TR" dirty="0" smtClean="0">
                <a:solidFill>
                  <a:schemeClr val="accent1"/>
                </a:solidFill>
              </a:rPr>
              <a:t>-is-</a:t>
            </a:r>
            <a:r>
              <a:rPr lang="tr-TR" dirty="0" err="1" smtClean="0">
                <a:solidFill>
                  <a:schemeClr val="accent1"/>
                </a:solidFill>
              </a:rPr>
              <a:t>better</a:t>
            </a:r>
            <a:r>
              <a:rPr lang="tr-TR" dirty="0" smtClean="0"/>
              <a:t> </a:t>
            </a:r>
            <a:r>
              <a:rPr lang="tr-TR" dirty="0" err="1" smtClean="0"/>
              <a:t>metrics</a:t>
            </a:r>
            <a:r>
              <a:rPr lang="tr-TR" dirty="0" smtClean="0"/>
              <a:t>, </a:t>
            </a:r>
            <a:r>
              <a:rPr lang="tr-TR" dirty="0" err="1" smtClean="0"/>
              <a:t>divide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chemeClr val="accent1"/>
                </a:solidFill>
              </a:rPr>
              <a:t>smaller</a:t>
            </a:r>
            <a:r>
              <a:rPr lang="tr-TR" dirty="0" smtClean="0">
                <a:solidFill>
                  <a:schemeClr val="accent1"/>
                </a:solidFill>
              </a:rPr>
              <a:t>-is-</a:t>
            </a:r>
            <a:r>
              <a:rPr lang="tr-TR" dirty="0" err="1" smtClean="0">
                <a:solidFill>
                  <a:schemeClr val="accent1"/>
                </a:solidFill>
              </a:rPr>
              <a:t>better</a:t>
            </a:r>
            <a:r>
              <a:rPr lang="tr-TR" dirty="0" smtClean="0"/>
              <a:t> </a:t>
            </a:r>
            <a:r>
              <a:rPr lang="tr-TR" dirty="0" err="1" smtClean="0"/>
              <a:t>metrics</a:t>
            </a:r>
            <a:endParaRPr lang="tr-TR" dirty="0" smtClean="0">
              <a:solidFill>
                <a:schemeClr val="accent1"/>
              </a:solidFill>
            </a:endParaRPr>
          </a:p>
          <a:p>
            <a:r>
              <a:rPr lang="tr-TR" dirty="0" err="1" smtClean="0"/>
              <a:t>Smaller</a:t>
            </a:r>
            <a:r>
              <a:rPr lang="tr-TR" dirty="0" smtClean="0"/>
              <a:t>-is-</a:t>
            </a:r>
            <a:r>
              <a:rPr lang="tr-TR" dirty="0" err="1" smtClean="0"/>
              <a:t>better</a:t>
            </a:r>
            <a:r>
              <a:rPr lang="tr-TR" dirty="0" smtClean="0"/>
              <a:t> </a:t>
            </a:r>
            <a:r>
              <a:rPr lang="tr-TR" dirty="0" err="1" smtClean="0"/>
              <a:t>examples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Cycles</a:t>
            </a:r>
            <a:r>
              <a:rPr lang="tr-TR" dirty="0" smtClean="0"/>
              <a:t>/</a:t>
            </a:r>
            <a:r>
              <a:rPr lang="tr-TR" dirty="0" err="1" smtClean="0"/>
              <a:t>Instruction</a:t>
            </a:r>
            <a:r>
              <a:rPr lang="tr-TR" dirty="0" smtClean="0"/>
              <a:t> (</a:t>
            </a:r>
            <a:r>
              <a:rPr lang="tr-TR" dirty="0" err="1" smtClean="0"/>
              <a:t>i.e</a:t>
            </a:r>
            <a:r>
              <a:rPr lang="tr-TR" dirty="0" smtClean="0"/>
              <a:t>., Time </a:t>
            </a:r>
            <a:r>
              <a:rPr lang="tr-TR" dirty="0" err="1" smtClean="0"/>
              <a:t>per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 smtClean="0"/>
              <a:t>Latency</a:t>
            </a:r>
            <a:r>
              <a:rPr lang="tr-TR" dirty="0" smtClean="0"/>
              <a:t> * </a:t>
            </a:r>
            <a:r>
              <a:rPr lang="tr-TR" dirty="0" err="1" smtClean="0"/>
              <a:t>Energy</a:t>
            </a:r>
            <a:r>
              <a:rPr lang="tr-TR" dirty="0" smtClean="0"/>
              <a:t> -- </a:t>
            </a:r>
            <a:r>
              <a:rPr lang="tr-TR" dirty="0" err="1" smtClean="0">
                <a:solidFill>
                  <a:schemeClr val="accent1"/>
                </a:solidFill>
              </a:rPr>
              <a:t>Energy</a:t>
            </a:r>
            <a:r>
              <a:rPr lang="tr-TR" dirty="0" smtClean="0">
                <a:solidFill>
                  <a:schemeClr val="accent1"/>
                </a:solidFill>
              </a:rPr>
              <a:t> </a:t>
            </a:r>
            <a:r>
              <a:rPr lang="tr-TR" dirty="0" err="1" smtClean="0">
                <a:solidFill>
                  <a:schemeClr val="accent1"/>
                </a:solidFill>
              </a:rPr>
              <a:t>Delay</a:t>
            </a:r>
            <a:r>
              <a:rPr lang="tr-TR" dirty="0" smtClean="0">
                <a:solidFill>
                  <a:schemeClr val="accent1"/>
                </a:solidFill>
              </a:rPr>
              <a:t> Product</a:t>
            </a:r>
          </a:p>
          <a:p>
            <a:pPr lvl="1"/>
            <a:r>
              <a:rPr lang="tr-TR" dirty="0" err="1" smtClean="0"/>
              <a:t>In</a:t>
            </a:r>
            <a:r>
              <a:rPr lang="tr-TR" dirty="0" smtClean="0"/>
              <a:t> general: </a:t>
            </a:r>
          </a:p>
          <a:p>
            <a:pPr lvl="2"/>
            <a:r>
              <a:rPr lang="tr-TR" dirty="0" err="1" smtClean="0"/>
              <a:t>Multiply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chemeClr val="accent1"/>
                </a:solidFill>
              </a:rPr>
              <a:t>smaller</a:t>
            </a:r>
            <a:r>
              <a:rPr lang="tr-TR" dirty="0" smtClean="0">
                <a:solidFill>
                  <a:schemeClr val="accent1"/>
                </a:solidFill>
              </a:rPr>
              <a:t>-is-</a:t>
            </a:r>
            <a:r>
              <a:rPr lang="tr-TR" dirty="0" err="1" smtClean="0">
                <a:solidFill>
                  <a:schemeClr val="accent1"/>
                </a:solidFill>
              </a:rPr>
              <a:t>better</a:t>
            </a:r>
            <a:r>
              <a:rPr lang="tr-TR" dirty="0" smtClean="0"/>
              <a:t> </a:t>
            </a:r>
            <a:r>
              <a:rPr lang="tr-TR" dirty="0" err="1" smtClean="0"/>
              <a:t>metrics</a:t>
            </a:r>
            <a:r>
              <a:rPr lang="tr-TR" dirty="0" smtClean="0"/>
              <a:t>, </a:t>
            </a:r>
            <a:r>
              <a:rPr lang="tr-TR" dirty="0" err="1" smtClean="0"/>
              <a:t>divide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chemeClr val="accent1"/>
                </a:solidFill>
              </a:rPr>
              <a:t>bigger</a:t>
            </a:r>
            <a:r>
              <a:rPr lang="tr-TR" dirty="0" smtClean="0">
                <a:solidFill>
                  <a:schemeClr val="accent1"/>
                </a:solidFill>
              </a:rPr>
              <a:t>-is-</a:t>
            </a:r>
            <a:r>
              <a:rPr lang="tr-TR" dirty="0" err="1" smtClean="0">
                <a:solidFill>
                  <a:schemeClr val="accent1"/>
                </a:solidFill>
              </a:rPr>
              <a:t>better</a:t>
            </a:r>
            <a:r>
              <a:rPr lang="tr-TR" dirty="0" smtClean="0"/>
              <a:t> </a:t>
            </a:r>
            <a:r>
              <a:rPr lang="tr-TR" dirty="0" err="1" smtClean="0"/>
              <a:t>metrics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12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77057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Cycle and Clock Rate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clock cycle </a:t>
            </a:r>
            <a:r>
              <a:rPr lang="en-US" dirty="0" smtClean="0"/>
              <a:t>is a single electronic pulse of a CPU</a:t>
            </a:r>
          </a:p>
          <a:p>
            <a:pPr lvl="1"/>
            <a:r>
              <a:rPr lang="en-US" dirty="0" smtClean="0"/>
              <a:t>To synchronize different parts of the circuit</a:t>
            </a:r>
          </a:p>
          <a:p>
            <a:pPr lvl="1"/>
            <a:r>
              <a:rPr lang="en-US" dirty="0" smtClean="0"/>
              <a:t>To determine when events take place in the hardware</a:t>
            </a:r>
          </a:p>
          <a:p>
            <a:pPr lvl="1"/>
            <a:r>
              <a:rPr lang="en-US" dirty="0" smtClean="0"/>
              <a:t>Processor runs at a constant clock rate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Clock cycle </a:t>
            </a:r>
            <a:r>
              <a:rPr lang="en-US" dirty="0" smtClean="0"/>
              <a:t>or </a:t>
            </a:r>
            <a:r>
              <a:rPr lang="tr-TR" dirty="0" smtClean="0">
                <a:solidFill>
                  <a:schemeClr val="accent1"/>
                </a:solidFill>
              </a:rPr>
              <a:t>ti</a:t>
            </a:r>
            <a:r>
              <a:rPr lang="en-US" dirty="0" err="1" smtClean="0">
                <a:solidFill>
                  <a:schemeClr val="accent1"/>
                </a:solidFill>
              </a:rPr>
              <a:t>ck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chemeClr val="accent1"/>
                </a:solidFill>
              </a:rPr>
              <a:t>cycle</a:t>
            </a:r>
            <a:r>
              <a:rPr lang="en-US" dirty="0" smtClean="0"/>
              <a:t> = Discrete </a:t>
            </a:r>
            <a:r>
              <a:rPr lang="tr-TR" dirty="0" smtClean="0"/>
              <a:t>ti</a:t>
            </a:r>
            <a:r>
              <a:rPr lang="en-US" dirty="0" smtClean="0"/>
              <a:t>me interval</a:t>
            </a:r>
          </a:p>
          <a:p>
            <a:r>
              <a:rPr lang="en-US" dirty="0" smtClean="0"/>
              <a:t>Clock rate (frequency)</a:t>
            </a:r>
          </a:p>
          <a:p>
            <a:pPr lvl="1"/>
            <a:r>
              <a:rPr lang="en-US" dirty="0" smtClean="0"/>
              <a:t>Number of clock cycles per second in </a:t>
            </a:r>
            <a:r>
              <a:rPr lang="en-US" dirty="0" smtClean="0">
                <a:solidFill>
                  <a:schemeClr val="accent1"/>
                </a:solidFill>
              </a:rPr>
              <a:t>hertz</a:t>
            </a:r>
            <a:endParaRPr lang="tr-TR" dirty="0" smtClean="0">
              <a:solidFill>
                <a:schemeClr val="accent1"/>
              </a:solidFill>
            </a:endParaRPr>
          </a:p>
          <a:p>
            <a:pPr lvl="1"/>
            <a:endParaRPr lang="tr-TR" dirty="0">
              <a:solidFill>
                <a:schemeClr val="accent1"/>
              </a:solidFill>
            </a:endParaRPr>
          </a:p>
          <a:p>
            <a:pPr lvl="1"/>
            <a:endParaRPr lang="tr-TR" dirty="0" smtClean="0">
              <a:solidFill>
                <a:schemeClr val="accent1"/>
              </a:solidFill>
            </a:endParaRPr>
          </a:p>
          <a:p>
            <a:pPr lvl="1"/>
            <a:endParaRPr lang="tr-TR" dirty="0" smtClean="0">
              <a:solidFill>
                <a:schemeClr val="accent1"/>
              </a:solidFill>
            </a:endParaRPr>
          </a:p>
          <a:p>
            <a:pPr lvl="2"/>
            <a:r>
              <a:rPr lang="en-US" dirty="0" smtClean="0"/>
              <a:t>1 </a:t>
            </a:r>
            <a:r>
              <a:rPr lang="en-US" dirty="0" err="1" smtClean="0"/>
              <a:t>nsec</a:t>
            </a:r>
            <a:r>
              <a:rPr lang="en-US" dirty="0" smtClean="0"/>
              <a:t> (10</a:t>
            </a:r>
            <a:r>
              <a:rPr lang="en-US" baseline="30000" dirty="0" smtClean="0"/>
              <a:t>-9</a:t>
            </a:r>
            <a:r>
              <a:rPr lang="en-US" dirty="0" smtClean="0"/>
              <a:t>) clock cycle =&gt; 1 GHz (10</a:t>
            </a:r>
            <a:r>
              <a:rPr lang="en-US" baseline="30000" dirty="0" smtClean="0"/>
              <a:t>9</a:t>
            </a:r>
            <a:r>
              <a:rPr lang="en-US" dirty="0" smtClean="0"/>
              <a:t>) clock rate</a:t>
            </a:r>
            <a:endParaRPr lang="tr-TR" dirty="0" smtClean="0"/>
          </a:p>
          <a:p>
            <a:pPr lvl="2"/>
            <a:r>
              <a:rPr lang="tr-TR" dirty="0" smtClean="0"/>
              <a:t>0.</a:t>
            </a:r>
            <a:r>
              <a:rPr lang="en-US" dirty="0" smtClean="0"/>
              <a:t>5 </a:t>
            </a:r>
            <a:r>
              <a:rPr lang="tr-TR" dirty="0" smtClean="0"/>
              <a:t>n</a:t>
            </a:r>
            <a:r>
              <a:rPr lang="en-US" dirty="0" smtClean="0"/>
              <a:t>sec clock cycle =&gt; 2 GHz clock rate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13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4149080"/>
            <a:ext cx="6323850" cy="90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80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CPU Time (</a:t>
            </a:r>
            <a:r>
              <a:rPr lang="tr-TR" dirty="0" err="1" smtClean="0"/>
              <a:t>Execution</a:t>
            </a:r>
            <a:r>
              <a:rPr lang="tr-TR" dirty="0" smtClean="0"/>
              <a:t> Time)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288" y="1125538"/>
                <a:ext cx="8280400" cy="5111774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A program takes 15x10</a:t>
                </a:r>
                <a:r>
                  <a:rPr lang="en-US" baseline="30000" dirty="0" smtClean="0"/>
                  <a:t>10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cycles</a:t>
                </a:r>
                <a:r>
                  <a:rPr lang="en-US" dirty="0" smtClean="0"/>
                  <a:t> to execute on a</a:t>
                </a:r>
                <a:r>
                  <a:rPr lang="tr-TR" dirty="0" smtClean="0"/>
                  <a:t> </a:t>
                </a:r>
                <a:r>
                  <a:rPr lang="en-US" dirty="0" smtClean="0"/>
                  <a:t>computer with a clock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cycle </a:t>
                </a:r>
                <a:r>
                  <a:rPr lang="tr-TR" dirty="0" smtClean="0">
                    <a:solidFill>
                      <a:schemeClr val="accent1"/>
                    </a:solidFill>
                  </a:rPr>
                  <a:t>ti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me </a:t>
                </a:r>
                <a:r>
                  <a:rPr lang="en-US" dirty="0" smtClean="0"/>
                  <a:t>of 500</a:t>
                </a:r>
                <a:r>
                  <a:rPr lang="tr-TR" dirty="0" smtClean="0"/>
                  <a:t> </a:t>
                </a:r>
                <a:r>
                  <a:rPr lang="en-US" dirty="0" err="1" smtClean="0"/>
                  <a:t>picosec</a:t>
                </a:r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How many seconds does it take for the program to</a:t>
                </a:r>
                <a:r>
                  <a:rPr lang="tr-TR" dirty="0" smtClean="0"/>
                  <a:t> </a:t>
                </a:r>
                <a:r>
                  <a:rPr lang="en-US" dirty="0" smtClean="0"/>
                  <a:t>execute?</a:t>
                </a:r>
                <a:endParaRPr lang="tr-TR" dirty="0" smtClean="0"/>
              </a:p>
              <a:p>
                <a:pPr lvl="1"/>
                <a:endParaRPr lang="tr-T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chemeClr val="tx1"/>
                          </a:solidFill>
                        </a:rPr>
                        <m:t>CPU</m:t>
                      </m:r>
                      <m:r>
                        <m:rPr>
                          <m:nor/>
                        </m:rPr>
                        <a:rPr lang="en-US" smtClean="0">
                          <a:solidFill>
                            <a:schemeClr val="tx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mtClean="0">
                          <a:solidFill>
                            <a:schemeClr val="tx1"/>
                          </a:solidFill>
                        </a:rPr>
                        <m:t>Time</m:t>
                      </m:r>
                      <m:r>
                        <m:rPr>
                          <m:nor/>
                        </m:rPr>
                        <a:rPr lang="en-US" smtClean="0">
                          <a:solidFill>
                            <a:schemeClr val="tx1"/>
                          </a:solidFill>
                        </a:rPr>
                        <m:t> =</m:t>
                      </m:r>
                      <m:r>
                        <m:rPr>
                          <m:nor/>
                        </m:rPr>
                        <a:rPr lang="en-US" smtClean="0">
                          <a:solidFill>
                            <a:schemeClr val="tx1"/>
                          </a:solidFill>
                        </a:rPr>
                        <m:t>Clock</m:t>
                      </m:r>
                      <m:r>
                        <m:rPr>
                          <m:nor/>
                        </m:rPr>
                        <a:rPr lang="en-US" smtClean="0">
                          <a:solidFill>
                            <a:schemeClr val="tx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mtClean="0">
                          <a:solidFill>
                            <a:schemeClr val="tx1"/>
                          </a:solidFill>
                        </a:rPr>
                        <m:t>Cycles</m:t>
                      </m:r>
                      <m:r>
                        <m:rPr>
                          <m:nor/>
                        </m:rPr>
                        <a:rPr lang="en-US" smtClean="0">
                          <a:solidFill>
                            <a:schemeClr val="tx1"/>
                          </a:solidFill>
                        </a:rPr>
                        <m:t>×</m:t>
                      </m:r>
                      <m:r>
                        <m:rPr>
                          <m:nor/>
                        </m:rPr>
                        <a:rPr lang="en-US" smtClean="0">
                          <a:solidFill>
                            <a:schemeClr val="tx1"/>
                          </a:solidFill>
                        </a:rPr>
                        <m:t>Clock</m:t>
                      </m:r>
                      <m:r>
                        <m:rPr>
                          <m:nor/>
                        </m:rPr>
                        <a:rPr lang="en-US" smtClean="0">
                          <a:solidFill>
                            <a:schemeClr val="tx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mtClean="0">
                          <a:solidFill>
                            <a:schemeClr val="tx1"/>
                          </a:solidFill>
                        </a:rPr>
                        <m:t>Cycle</m:t>
                      </m:r>
                      <m:r>
                        <m:rPr>
                          <m:nor/>
                        </m:rPr>
                        <a:rPr lang="tr-TR" b="0" i="0" smtClean="0">
                          <a:solidFill>
                            <a:schemeClr val="tx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mtClean="0">
                          <a:solidFill>
                            <a:schemeClr val="tx1"/>
                          </a:solidFill>
                        </a:rPr>
                        <m:t>Time</m:t>
                      </m:r>
                    </m:oMath>
                  </m:oMathPara>
                </a14:m>
                <a:endParaRPr lang="tr-TR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tr-TR" b="0" i="0" smtClean="0">
                          <a:solidFill>
                            <a:schemeClr val="tx1"/>
                          </a:solidFill>
                        </a:rPr>
                        <m:t>=</m:t>
                      </m:r>
                      <m:f>
                        <m:fPr>
                          <m:ctrlPr>
                            <a:rPr lang="tr-T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mtClean="0">
                              <a:solidFill>
                                <a:schemeClr val="tx1"/>
                              </a:solidFill>
                            </a:rPr>
                            <m:t>Clock</m:t>
                          </m:r>
                          <m:r>
                            <m:rPr>
                              <m:nor/>
                            </m:rPr>
                            <a:rPr lang="en-US" smtClean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mtClean="0">
                              <a:solidFill>
                                <a:schemeClr val="tx1"/>
                              </a:solidFill>
                            </a:rPr>
                            <m:t>Cycles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mtClean="0">
                              <a:solidFill>
                                <a:schemeClr val="tx1"/>
                              </a:solidFill>
                            </a:rPr>
                            <m:t>Clock</m:t>
                          </m:r>
                          <m:r>
                            <m:rPr>
                              <m:nor/>
                            </m:rPr>
                            <a:rPr lang="en-US" smtClean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tr-TR" b="0" i="0" smtClean="0">
                              <a:solidFill>
                                <a:schemeClr val="tx1"/>
                              </a:solidFill>
                            </a:rPr>
                            <m:t>Rate</m:t>
                          </m:r>
                        </m:den>
                      </m:f>
                    </m:oMath>
                  </m:oMathPara>
                </a14:m>
                <a:endParaRPr lang="tr-TR" dirty="0"/>
              </a:p>
              <a:p>
                <a:endParaRPr lang="tr-TR" dirty="0" smtClean="0"/>
              </a:p>
              <a:p>
                <a:r>
                  <a:rPr lang="en-US" dirty="0" smtClean="0"/>
                  <a:t>Clock Cycles: </a:t>
                </a:r>
                <a:endParaRPr lang="tr-TR" dirty="0" smtClean="0"/>
              </a:p>
              <a:p>
                <a:pPr lvl="1"/>
                <a:r>
                  <a:rPr lang="en-US" dirty="0" smtClean="0"/>
                  <a:t>How many cycles it takes for a program to execute!</a:t>
                </a:r>
              </a:p>
              <a:p>
                <a:r>
                  <a:rPr lang="en-US" dirty="0" smtClean="0"/>
                  <a:t>CPU Time (</a:t>
                </a:r>
                <a:r>
                  <a:rPr lang="en-US" dirty="0" err="1" smtClean="0"/>
                  <a:t>Execu</a:t>
                </a:r>
                <a:r>
                  <a:rPr lang="tr-TR" dirty="0" smtClean="0"/>
                  <a:t>ti</a:t>
                </a:r>
                <a:r>
                  <a:rPr lang="en-US" dirty="0" smtClean="0"/>
                  <a:t>on </a:t>
                </a:r>
                <a:r>
                  <a:rPr lang="tr-TR" dirty="0" smtClean="0"/>
                  <a:t>ti</a:t>
                </a:r>
                <a:r>
                  <a:rPr lang="en-US" dirty="0" smtClean="0"/>
                  <a:t>me): </a:t>
                </a:r>
                <a:endParaRPr lang="tr-TR" dirty="0" smtClean="0"/>
              </a:p>
              <a:p>
                <a:pPr lvl="1"/>
                <a:r>
                  <a:rPr lang="en-US" dirty="0" smtClean="0"/>
                  <a:t>How many seconds it takes for a program to execute!</a:t>
                </a:r>
                <a:endParaRPr lang="tr-TR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288" y="1125538"/>
                <a:ext cx="8280400" cy="5111774"/>
              </a:xfrm>
              <a:blipFill rotWithShape="0">
                <a:blip r:embed="rId2"/>
                <a:stretch>
                  <a:fillRect l="-1252" t="-1909" r="-221" b="-47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14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163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CPU Time </a:t>
            </a:r>
            <a:r>
              <a:rPr lang="tr-TR" dirty="0" err="1" smtClean="0"/>
              <a:t>Example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Computer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A</a:t>
                </a:r>
                <a:r>
                  <a:rPr lang="en-US" dirty="0" smtClean="0"/>
                  <a:t> has a 2GHz clock rate, executes a program in</a:t>
                </a:r>
                <a:r>
                  <a:rPr lang="tr-TR" dirty="0" smtClean="0"/>
                  <a:t> </a:t>
                </a:r>
                <a:r>
                  <a:rPr lang="en-US" dirty="0" smtClean="0"/>
                  <a:t>10</a:t>
                </a:r>
                <a:r>
                  <a:rPr lang="tr-TR" dirty="0" smtClean="0"/>
                  <a:t> </a:t>
                </a:r>
                <a:r>
                  <a:rPr lang="en-US" dirty="0" smtClean="0"/>
                  <a:t>sec (CPU </a:t>
                </a:r>
                <a:r>
                  <a:rPr lang="tr-TR" dirty="0" smtClean="0"/>
                  <a:t>ti</a:t>
                </a:r>
                <a:r>
                  <a:rPr lang="en-US" dirty="0" smtClean="0"/>
                  <a:t>me)</a:t>
                </a:r>
              </a:p>
              <a:p>
                <a:r>
                  <a:rPr lang="en-US" dirty="0" smtClean="0"/>
                  <a:t>Designing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Computer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B</a:t>
                </a:r>
                <a:r>
                  <a:rPr lang="en-US" dirty="0" smtClean="0"/>
                  <a:t> by aiming for 6 sec CPU </a:t>
                </a:r>
                <a:r>
                  <a:rPr lang="tr-TR" dirty="0" smtClean="0"/>
                  <a:t>ti</a:t>
                </a:r>
                <a:r>
                  <a:rPr lang="en-US" dirty="0" smtClean="0"/>
                  <a:t>me</a:t>
                </a:r>
              </a:p>
              <a:p>
                <a:pPr lvl="1"/>
                <a:r>
                  <a:rPr lang="en-US" dirty="0" smtClean="0"/>
                  <a:t>With a faster clock, but this causes 1.2 × clock cycles</a:t>
                </a:r>
              </a:p>
              <a:p>
                <a:r>
                  <a:rPr lang="en-US" dirty="0" smtClean="0"/>
                  <a:t>What is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Computer B</a:t>
                </a:r>
                <a:r>
                  <a:rPr lang="en-US" dirty="0" smtClean="0"/>
                  <a:t>’s clock rate?</a:t>
                </a:r>
                <a:endParaRPr lang="tr-TR" dirty="0" smtClean="0"/>
              </a:p>
              <a:p>
                <a:endParaRPr lang="tr-TR" sz="19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200">
                              <a:latin typeface="Cambria Math" panose="02040503050406030204" pitchFamily="18" charset="0"/>
                            </a:rPr>
                            <m:t>Clock</m:t>
                          </m:r>
                          <m:r>
                            <m:rPr>
                              <m:nor/>
                            </m:rPr>
                            <a:rPr lang="en-US" sz="22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tr-TR" sz="2200">
                              <a:latin typeface="Cambria Math" panose="02040503050406030204" pitchFamily="18" charset="0"/>
                            </a:rPr>
                            <m:t>Rate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tr-TR" sz="2200">
                              <a:latin typeface="Cambria Math" panose="02040503050406030204" pitchFamily="18" charset="0"/>
                            </a:rPr>
                            <m:t>B</m:t>
                          </m:r>
                        </m:sub>
                      </m:sSub>
                      <m:r>
                        <a:rPr lang="tr-TR" sz="22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tr-TR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2200">
                                  <a:latin typeface="Cambria Math" panose="02040503050406030204" pitchFamily="18" charset="0"/>
                                </a:rPr>
                                <m:t>Clock</m:t>
                              </m:r>
                              <m:r>
                                <a:rPr lang="tr-TR" sz="220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tr-TR" sz="2200">
                                  <a:latin typeface="Cambria Math" panose="02040503050406030204" pitchFamily="18" charset="0"/>
                                </a:rPr>
                                <m:t>Cycles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tr-TR" sz="220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tr-TR" sz="2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2200" b="0" i="0" smtClean="0">
                                  <a:latin typeface="Cambria Math" panose="02040503050406030204" pitchFamily="18" charset="0"/>
                                </a:rPr>
                                <m:t>CPU</m:t>
                              </m:r>
                              <m:r>
                                <a:rPr lang="tr-TR" sz="22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tr-TR" sz="2200" b="0" i="0" smtClean="0">
                                  <a:latin typeface="Cambria Math" panose="02040503050406030204" pitchFamily="18" charset="0"/>
                                </a:rPr>
                                <m:t>Time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tr-TR" sz="220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sub>
                          </m:sSub>
                        </m:den>
                      </m:f>
                      <m:r>
                        <a:rPr lang="tr-TR" sz="22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200" b="0" i="1" smtClean="0">
                              <a:latin typeface="Cambria Math" panose="02040503050406030204" pitchFamily="18" charset="0"/>
                            </a:rPr>
                            <m:t>1.2</m:t>
                          </m:r>
                          <m:r>
                            <a:rPr lang="tr-TR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tr-TR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2200">
                                  <a:latin typeface="Cambria Math" panose="02040503050406030204" pitchFamily="18" charset="0"/>
                                </a:rPr>
                                <m:t>Clock</m:t>
                              </m:r>
                              <m:r>
                                <a:rPr lang="tr-TR" sz="220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tr-TR" sz="2200">
                                  <a:latin typeface="Cambria Math" panose="02040503050406030204" pitchFamily="18" charset="0"/>
                                </a:rPr>
                                <m:t>Cycles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tr-TR" sz="2200" b="0" i="0" smtClean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sub>
                          </m:sSub>
                        </m:num>
                        <m:den>
                          <m:r>
                            <a:rPr lang="tr-TR" sz="220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m:rPr>
                              <m:sty m:val="p"/>
                            </m:rPr>
                            <a:rPr lang="tr-TR" sz="2200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tr-TR" sz="2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tr-TR" sz="2200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 sz="2200">
                              <a:latin typeface="Cambria Math" panose="02040503050406030204" pitchFamily="18" charset="0"/>
                            </a:rPr>
                            <m:t>Clock</m:t>
                          </m:r>
                          <m:r>
                            <a:rPr lang="tr-TR" sz="22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tr-TR" sz="2200">
                              <a:latin typeface="Cambria Math" panose="02040503050406030204" pitchFamily="18" charset="0"/>
                            </a:rPr>
                            <m:t>Cycles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tr-TR" sz="22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sub>
                      </m:sSub>
                      <m:r>
                        <a:rPr lang="tr-TR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 sz="2200" b="0" i="0" smtClean="0">
                              <a:latin typeface="Cambria Math" panose="02040503050406030204" pitchFamily="18" charset="0"/>
                            </a:rPr>
                            <m:t>CPU</m:t>
                          </m:r>
                          <m:r>
                            <a:rPr lang="tr-TR" sz="2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tr-TR" sz="2200" b="0" i="0" smtClean="0">
                              <a:latin typeface="Cambria Math" panose="02040503050406030204" pitchFamily="18" charset="0"/>
                            </a:rPr>
                            <m:t>Time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tr-TR" sz="22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sub>
                      </m:sSub>
                      <m:r>
                        <a:rPr lang="tr-T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tr-TR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 sz="2200">
                              <a:latin typeface="Cambria Math" panose="02040503050406030204" pitchFamily="18" charset="0"/>
                            </a:rPr>
                            <m:t>Clock</m:t>
                          </m:r>
                          <m:r>
                            <a:rPr lang="tr-TR" sz="22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tr-TR" sz="2200" b="0" i="0" smtClean="0">
                              <a:latin typeface="Cambria Math" panose="02040503050406030204" pitchFamily="18" charset="0"/>
                            </a:rPr>
                            <m:t>Rate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tr-TR" sz="22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sub>
                      </m:sSub>
                      <m:r>
                        <a:rPr lang="tr-TR" sz="2200" b="0" i="1" smtClean="0">
                          <a:latin typeface="Cambria Math" panose="02040503050406030204" pitchFamily="18" charset="0"/>
                        </a:rPr>
                        <m:t>=10</m:t>
                      </m:r>
                      <m:r>
                        <m:rPr>
                          <m:sty m:val="p"/>
                        </m:rPr>
                        <a:rPr lang="tr-TR" sz="2200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tr-T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tr-TR" sz="22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tr-TR" sz="2200" b="0" i="0" smtClean="0">
                          <a:latin typeface="Cambria Math" panose="02040503050406030204" pitchFamily="18" charset="0"/>
                        </a:rPr>
                        <m:t>GHz</m:t>
                      </m:r>
                      <m:r>
                        <a:rPr lang="tr-TR" sz="2200" b="0" i="1" smtClean="0">
                          <a:latin typeface="Cambria Math" panose="02040503050406030204" pitchFamily="18" charset="0"/>
                        </a:rPr>
                        <m:t>=20</m:t>
                      </m:r>
                      <m:r>
                        <a:rPr lang="tr-TR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tr-TR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2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m:rPr>
                              <m:nor/>
                            </m:rPr>
                            <a:rPr lang="tr-TR" sz="2200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p>
                          <m:r>
                            <a:rPr lang="tr-TR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tr-TR" sz="2200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200">
                              <a:latin typeface="Cambria Math" panose="02040503050406030204" pitchFamily="18" charset="0"/>
                            </a:rPr>
                            <m:t>Clock</m:t>
                          </m:r>
                          <m:r>
                            <m:rPr>
                              <m:nor/>
                            </m:rPr>
                            <a:rPr lang="en-US" sz="22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tr-TR" sz="2200">
                              <a:latin typeface="Cambria Math" panose="02040503050406030204" pitchFamily="18" charset="0"/>
                            </a:rPr>
                            <m:t>Rate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tr-TR" sz="2200">
                              <a:latin typeface="Cambria Math" panose="02040503050406030204" pitchFamily="18" charset="0"/>
                            </a:rPr>
                            <m:t>B</m:t>
                          </m:r>
                        </m:sub>
                      </m:sSub>
                      <m:r>
                        <a:rPr lang="tr-TR" sz="22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200" b="0" i="1" smtClean="0">
                              <a:latin typeface="Cambria Math" panose="02040503050406030204" pitchFamily="18" charset="0"/>
                            </a:rPr>
                            <m:t>1.2</m:t>
                          </m:r>
                          <m:r>
                            <a:rPr lang="tr-TR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tr-TR" sz="22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tr-TR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tr-TR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2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m:rPr>
                                  <m:nor/>
                                </m:rPr>
                                <a:rPr lang="tr-TR" sz="2200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tr-TR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</m:num>
                        <m:den>
                          <m:r>
                            <a:rPr lang="tr-TR" sz="220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m:rPr>
                              <m:sty m:val="p"/>
                            </m:rPr>
                            <a:rPr lang="tr-TR" sz="2200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tr-TR" sz="2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tr-TR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2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  <m:r>
                            <a:rPr lang="tr-TR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tr-TR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2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m:rPr>
                                  <m:nor/>
                                </m:rPr>
                                <a:rPr lang="tr-TR" sz="2200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tr-TR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</m:num>
                        <m:den>
                          <m:r>
                            <a:rPr lang="tr-TR" sz="220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m:rPr>
                              <m:sty m:val="p"/>
                            </m:rPr>
                            <a:rPr lang="tr-TR" sz="2200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tr-TR" sz="2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tr-TR" sz="2200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m:rPr>
                          <m:sty m:val="p"/>
                        </m:rPr>
                        <a:rPr lang="tr-TR" sz="2200" b="0" i="0" smtClean="0">
                          <a:latin typeface="Cambria Math" panose="02040503050406030204" pitchFamily="18" charset="0"/>
                        </a:rPr>
                        <m:t>GHz</m:t>
                      </m:r>
                    </m:oMath>
                  </m:oMathPara>
                </a14:m>
                <a:endParaRPr lang="tr-TR" sz="2200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46" t="-159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15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18415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Clock</a:t>
            </a:r>
            <a:r>
              <a:rPr lang="tr-TR" dirty="0"/>
              <a:t> </a:t>
            </a:r>
            <a:r>
              <a:rPr lang="tr-TR" dirty="0" err="1"/>
              <a:t>Cycles</a:t>
            </a:r>
            <a:r>
              <a:rPr lang="tr-TR" dirty="0"/>
              <a:t> </a:t>
            </a:r>
            <a:r>
              <a:rPr lang="tr-TR" dirty="0" err="1"/>
              <a:t>per</a:t>
            </a:r>
            <a:r>
              <a:rPr lang="tr-TR" dirty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/>
              <a:t>(CPI)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Not </a:t>
                </a:r>
                <a:r>
                  <a:rPr lang="en-US" dirty="0"/>
                  <a:t>all </a:t>
                </a:r>
                <a:r>
                  <a:rPr lang="en-US" dirty="0" err="1" smtClean="0"/>
                  <a:t>instruc</a:t>
                </a:r>
                <a:r>
                  <a:rPr lang="tr-TR" dirty="0" smtClean="0"/>
                  <a:t>ti</a:t>
                </a:r>
                <a:r>
                  <a:rPr lang="en-US" dirty="0" err="1" smtClean="0"/>
                  <a:t>ons</a:t>
                </a:r>
                <a:r>
                  <a:rPr lang="en-US" dirty="0" smtClean="0"/>
                  <a:t> </a:t>
                </a:r>
                <a:r>
                  <a:rPr lang="en-US" dirty="0"/>
                  <a:t>take the same amount of </a:t>
                </a:r>
                <a:r>
                  <a:rPr lang="tr-TR" dirty="0" smtClean="0"/>
                  <a:t>ti</a:t>
                </a:r>
                <a:r>
                  <a:rPr lang="en-US" dirty="0" smtClean="0"/>
                  <a:t>me to</a:t>
                </a:r>
                <a:r>
                  <a:rPr lang="tr-TR" dirty="0" smtClean="0"/>
                  <a:t> </a:t>
                </a:r>
                <a:r>
                  <a:rPr lang="en-US" dirty="0" smtClean="0"/>
                  <a:t>execute</a:t>
                </a:r>
                <a:endParaRPr lang="en-US" dirty="0"/>
              </a:p>
              <a:p>
                <a:pPr lvl="1"/>
                <a:r>
                  <a:rPr lang="en-US" dirty="0" smtClean="0"/>
                  <a:t>There </a:t>
                </a:r>
                <a:r>
                  <a:rPr lang="en-US" dirty="0"/>
                  <a:t>is a mix of </a:t>
                </a:r>
                <a:r>
                  <a:rPr lang="en-US" dirty="0" err="1" smtClean="0"/>
                  <a:t>instruc</a:t>
                </a:r>
                <a:r>
                  <a:rPr lang="tr-TR" dirty="0" smtClean="0"/>
                  <a:t>ti</a:t>
                </a:r>
                <a:r>
                  <a:rPr lang="en-US" dirty="0" err="1" smtClean="0"/>
                  <a:t>ons</a:t>
                </a:r>
                <a:r>
                  <a:rPr lang="en-US" dirty="0" smtClean="0"/>
                  <a:t> </a:t>
                </a:r>
                <a:r>
                  <a:rPr lang="en-US" dirty="0"/>
                  <a:t>in a program</a:t>
                </a:r>
              </a:p>
              <a:p>
                <a:pPr lvl="2"/>
                <a:r>
                  <a:rPr lang="en-US" dirty="0" smtClean="0"/>
                  <a:t>E.g</a:t>
                </a:r>
                <a:r>
                  <a:rPr lang="en-US" dirty="0"/>
                  <a:t>. Load, Store, ALU</a:t>
                </a:r>
              </a:p>
              <a:p>
                <a:pPr lvl="1"/>
                <a:r>
                  <a:rPr lang="en-US" dirty="0" smtClean="0"/>
                  <a:t>Need </a:t>
                </a:r>
                <a:r>
                  <a:rPr lang="en-US" dirty="0"/>
                  <a:t>to know the frequency of the </a:t>
                </a:r>
                <a:r>
                  <a:rPr lang="en-US" dirty="0" err="1" smtClean="0"/>
                  <a:t>instruc</a:t>
                </a:r>
                <a:r>
                  <a:rPr lang="tr-TR" dirty="0" smtClean="0"/>
                  <a:t>ti</a:t>
                </a:r>
                <a:r>
                  <a:rPr lang="en-US" dirty="0" err="1" smtClean="0"/>
                  <a:t>ons</a:t>
                </a:r>
                <a:endParaRPr lang="en-US" dirty="0"/>
              </a:p>
              <a:p>
                <a:pPr lvl="2"/>
                <a:r>
                  <a:rPr lang="en-US" dirty="0" smtClean="0"/>
                  <a:t>Because </a:t>
                </a:r>
                <a:r>
                  <a:rPr lang="en-US" dirty="0" err="1" smtClean="0"/>
                  <a:t>instruc</a:t>
                </a:r>
                <a:r>
                  <a:rPr lang="tr-TR" dirty="0" smtClean="0"/>
                  <a:t>ti</a:t>
                </a:r>
                <a:r>
                  <a:rPr lang="en-US" dirty="0" err="1" smtClean="0"/>
                  <a:t>ons</a:t>
                </a:r>
                <a:r>
                  <a:rPr lang="en-US" dirty="0" smtClean="0"/>
                  <a:t> </a:t>
                </a:r>
                <a:r>
                  <a:rPr lang="en-US" dirty="0"/>
                  <a:t>take different number of cycles </a:t>
                </a:r>
                <a:r>
                  <a:rPr lang="en-US" dirty="0" smtClean="0"/>
                  <a:t>to</a:t>
                </a:r>
                <a:r>
                  <a:rPr lang="tr-TR" dirty="0" smtClean="0"/>
                  <a:t> </a:t>
                </a:r>
                <a:r>
                  <a:rPr lang="en-US" dirty="0" smtClean="0"/>
                  <a:t>execute</a:t>
                </a:r>
                <a:endParaRPr lang="tr-TR" dirty="0" smtClean="0"/>
              </a:p>
              <a:p>
                <a:pPr marL="0" indent="0">
                  <a:buNone/>
                </a:pPr>
                <a:endParaRPr lang="tr-TR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tr-TR" sz="2400" b="1" dirty="0"/>
                        <m:t>Clock</m:t>
                      </m:r>
                      <m:r>
                        <m:rPr>
                          <m:nor/>
                        </m:rPr>
                        <a:rPr lang="tr-TR" sz="2400" b="1" dirty="0"/>
                        <m:t> </m:t>
                      </m:r>
                      <m:r>
                        <m:rPr>
                          <m:nor/>
                        </m:rPr>
                        <a:rPr lang="tr-TR" sz="2400" b="1" dirty="0"/>
                        <m:t>Cycles</m:t>
                      </m:r>
                      <m:r>
                        <m:rPr>
                          <m:nor/>
                        </m:rPr>
                        <a:rPr lang="tr-TR" sz="2400" b="1" dirty="0"/>
                        <m:t> = </m:t>
                      </m:r>
                      <m:r>
                        <m:rPr>
                          <m:nor/>
                        </m:rPr>
                        <a:rPr lang="tr-TR" sz="2400" b="1" dirty="0"/>
                        <m:t>Instruction</m:t>
                      </m:r>
                      <m:r>
                        <m:rPr>
                          <m:nor/>
                        </m:rPr>
                        <a:rPr lang="tr-TR" sz="2400" b="1" dirty="0"/>
                        <m:t> </m:t>
                      </m:r>
                      <m:r>
                        <m:rPr>
                          <m:nor/>
                        </m:rPr>
                        <a:rPr lang="tr-TR" sz="2400" b="1" dirty="0"/>
                        <m:t>Count</m:t>
                      </m:r>
                      <m:r>
                        <m:rPr>
                          <m:nor/>
                        </m:rPr>
                        <a:rPr lang="tr-TR" sz="2400" b="1" dirty="0"/>
                        <m:t> × </m:t>
                      </m:r>
                      <m:r>
                        <m:rPr>
                          <m:nor/>
                        </m:rPr>
                        <a:rPr lang="tr-TR" sz="2400" b="1" dirty="0"/>
                        <m:t>Cycles</m:t>
                      </m:r>
                      <m:r>
                        <m:rPr>
                          <m:nor/>
                        </m:rPr>
                        <a:rPr lang="tr-TR" sz="2400" b="1" dirty="0"/>
                        <m:t> </m:t>
                      </m:r>
                      <m:r>
                        <m:rPr>
                          <m:nor/>
                        </m:rPr>
                        <a:rPr lang="tr-TR" sz="2400" b="1" dirty="0"/>
                        <m:t>per</m:t>
                      </m:r>
                      <m:r>
                        <m:rPr>
                          <m:nor/>
                        </m:rPr>
                        <a:rPr lang="tr-TR" sz="2400" b="1" dirty="0"/>
                        <m:t> </m:t>
                      </m:r>
                      <m:r>
                        <m:rPr>
                          <m:nor/>
                        </m:rPr>
                        <a:rPr lang="tr-TR" sz="2400" b="1" dirty="0"/>
                        <m:t>Instruction</m:t>
                      </m:r>
                    </m:oMath>
                  </m:oMathPara>
                </a14:m>
                <a:endParaRPr lang="tr-TR" sz="2400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694" t="-171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16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7825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/>
              <a:t>Mix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CPI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280400" cy="503976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All these values depend on the </a:t>
            </a:r>
            <a:r>
              <a:rPr lang="en-US" dirty="0" smtClean="0"/>
              <a:t>par</a:t>
            </a:r>
            <a:r>
              <a:rPr lang="tr-TR" dirty="0" smtClean="0"/>
              <a:t>ti</a:t>
            </a:r>
            <a:r>
              <a:rPr lang="en-US" dirty="0" err="1" smtClean="0"/>
              <a:t>cular</a:t>
            </a:r>
            <a:r>
              <a:rPr lang="en-US" dirty="0" smtClean="0"/>
              <a:t> hardware</a:t>
            </a:r>
            <a:r>
              <a:rPr lang="tr-TR" dirty="0" smtClean="0"/>
              <a:t> </a:t>
            </a:r>
            <a:r>
              <a:rPr lang="en-US" dirty="0" err="1" smtClean="0"/>
              <a:t>implementa</a:t>
            </a:r>
            <a:r>
              <a:rPr lang="tr-TR" dirty="0" smtClean="0"/>
              <a:t>ti</a:t>
            </a:r>
            <a:r>
              <a:rPr lang="en-US" dirty="0" smtClean="0"/>
              <a:t>on</a:t>
            </a:r>
            <a:r>
              <a:rPr lang="en-US" dirty="0"/>
              <a:t>, not the </a:t>
            </a:r>
            <a:r>
              <a:rPr lang="en-US" dirty="0" smtClean="0"/>
              <a:t>ISA</a:t>
            </a:r>
            <a:endParaRPr lang="tr-TR" dirty="0" smtClean="0"/>
          </a:p>
          <a:p>
            <a:pPr marL="5562600"/>
            <a:r>
              <a:rPr lang="tr-TR" dirty="0" err="1"/>
              <a:t>Values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 smtClean="0"/>
              <a:t>Intel’s</a:t>
            </a:r>
            <a:r>
              <a:rPr lang="tr-TR" dirty="0"/>
              <a:t> </a:t>
            </a:r>
            <a:r>
              <a:rPr lang="tr-TR" dirty="0" err="1" smtClean="0"/>
              <a:t>Nehalem</a:t>
            </a:r>
            <a:r>
              <a:rPr lang="tr-TR" dirty="0" smtClean="0"/>
              <a:t> </a:t>
            </a:r>
            <a:r>
              <a:rPr lang="tr-TR" dirty="0" err="1"/>
              <a:t>processor</a:t>
            </a:r>
            <a:endParaRPr lang="tr-TR" dirty="0"/>
          </a:p>
          <a:p>
            <a:pPr marL="5562600"/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en-US" dirty="0" smtClean="0"/>
              <a:t>Clock </a:t>
            </a:r>
            <a:r>
              <a:rPr lang="en-US" dirty="0"/>
              <a:t>cycles per </a:t>
            </a:r>
            <a:r>
              <a:rPr lang="en-US" dirty="0" err="1" smtClean="0"/>
              <a:t>instruc</a:t>
            </a:r>
            <a:r>
              <a:rPr lang="tr-TR" dirty="0" smtClean="0"/>
              <a:t>ti</a:t>
            </a:r>
            <a:r>
              <a:rPr lang="en-US" dirty="0" smtClean="0"/>
              <a:t>on </a:t>
            </a:r>
            <a:r>
              <a:rPr lang="en-US" dirty="0"/>
              <a:t>(</a:t>
            </a:r>
            <a:r>
              <a:rPr lang="en-US" dirty="0">
                <a:solidFill>
                  <a:schemeClr val="accent1"/>
                </a:solidFill>
              </a:rPr>
              <a:t>CPI</a:t>
            </a:r>
            <a:r>
              <a:rPr lang="en-US" dirty="0" smtClean="0"/>
              <a:t>) </a:t>
            </a:r>
            <a:endParaRPr lang="tr-TR" dirty="0" smtClean="0"/>
          </a:p>
          <a:p>
            <a:pPr lvl="1"/>
            <a:r>
              <a:rPr lang="en-US" dirty="0" smtClean="0"/>
              <a:t>the </a:t>
            </a:r>
            <a:r>
              <a:rPr lang="en-US" dirty="0">
                <a:solidFill>
                  <a:schemeClr val="accent1"/>
                </a:solidFill>
              </a:rPr>
              <a:t>average number </a:t>
            </a:r>
            <a:r>
              <a:rPr lang="en-US" dirty="0"/>
              <a:t>of clock </a:t>
            </a:r>
            <a:r>
              <a:rPr lang="en-US" dirty="0" smtClean="0"/>
              <a:t>cycles</a:t>
            </a:r>
            <a:r>
              <a:rPr lang="tr-TR" dirty="0" smtClean="0"/>
              <a:t> </a:t>
            </a:r>
            <a:r>
              <a:rPr lang="en-US" dirty="0" smtClean="0"/>
              <a:t>each </a:t>
            </a:r>
            <a:r>
              <a:rPr lang="en-US" dirty="0" err="1" smtClean="0"/>
              <a:t>instruc</a:t>
            </a:r>
            <a:r>
              <a:rPr lang="tr-TR" dirty="0" smtClean="0"/>
              <a:t>ti</a:t>
            </a:r>
            <a:r>
              <a:rPr lang="en-US" dirty="0" smtClean="0"/>
              <a:t>on </a:t>
            </a:r>
            <a:r>
              <a:rPr lang="en-US" dirty="0"/>
              <a:t>takes to execute</a:t>
            </a:r>
          </a:p>
          <a:p>
            <a:pPr lvl="1"/>
            <a:r>
              <a:rPr lang="en-US" dirty="0" smtClean="0"/>
              <a:t>CPI </a:t>
            </a:r>
            <a:r>
              <a:rPr lang="en-US" dirty="0"/>
              <a:t>is not the cycles required to execute a single </a:t>
            </a:r>
            <a:r>
              <a:rPr lang="en-US" dirty="0" err="1" smtClean="0"/>
              <a:t>instruc</a:t>
            </a:r>
            <a:r>
              <a:rPr lang="tr-TR" dirty="0" smtClean="0"/>
              <a:t>ti</a:t>
            </a:r>
            <a:r>
              <a:rPr lang="en-US" dirty="0" smtClean="0"/>
              <a:t>on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way to compare two different </a:t>
            </a:r>
            <a:r>
              <a:rPr lang="en-US" dirty="0" err="1" smtClean="0"/>
              <a:t>implementa</a:t>
            </a:r>
            <a:r>
              <a:rPr lang="tr-TR" dirty="0" smtClean="0"/>
              <a:t>ti</a:t>
            </a:r>
            <a:r>
              <a:rPr lang="en-US" dirty="0" err="1" smtClean="0"/>
              <a:t>ons</a:t>
            </a:r>
            <a:r>
              <a:rPr lang="en-US" dirty="0" smtClean="0"/>
              <a:t> </a:t>
            </a:r>
            <a:r>
              <a:rPr lang="en-US" dirty="0"/>
              <a:t>of the same </a:t>
            </a:r>
            <a:r>
              <a:rPr lang="en-US" dirty="0" err="1" smtClean="0"/>
              <a:t>Instruc</a:t>
            </a:r>
            <a:r>
              <a:rPr lang="tr-TR" dirty="0" smtClean="0"/>
              <a:t>ti</a:t>
            </a:r>
            <a:r>
              <a:rPr lang="en-US" dirty="0" smtClean="0"/>
              <a:t>on</a:t>
            </a:r>
            <a:r>
              <a:rPr lang="tr-TR" dirty="0" smtClean="0"/>
              <a:t> </a:t>
            </a:r>
            <a:r>
              <a:rPr lang="en-US" dirty="0" smtClean="0"/>
              <a:t>Set </a:t>
            </a:r>
            <a:r>
              <a:rPr lang="en-US" dirty="0"/>
              <a:t>Architectures (ISA)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17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772816"/>
            <a:ext cx="4729883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97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Comparing</a:t>
            </a:r>
            <a:r>
              <a:rPr lang="tr-TR" dirty="0"/>
              <a:t> </a:t>
            </a:r>
            <a:r>
              <a:rPr lang="tr-TR" dirty="0" err="1"/>
              <a:t>Computers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Computers </a:t>
                </a:r>
                <a:r>
                  <a:rPr lang="en-US" dirty="0"/>
                  <a:t>A and B implement the same ISA.</a:t>
                </a:r>
              </a:p>
              <a:p>
                <a:pPr lvl="1"/>
                <a:r>
                  <a:rPr lang="en-US" dirty="0" smtClean="0"/>
                  <a:t>Computer </a:t>
                </a:r>
                <a:r>
                  <a:rPr lang="en-US" dirty="0"/>
                  <a:t>A has a clock cycle </a:t>
                </a:r>
                <a:r>
                  <a:rPr lang="tr-TR" dirty="0" smtClean="0"/>
                  <a:t>ti</a:t>
                </a:r>
                <a:r>
                  <a:rPr lang="en-US" dirty="0" smtClean="0"/>
                  <a:t>me </a:t>
                </a:r>
                <a:r>
                  <a:rPr lang="en-US" dirty="0"/>
                  <a:t>of 250 </a:t>
                </a:r>
                <a:r>
                  <a:rPr lang="en-US" dirty="0" err="1"/>
                  <a:t>ps</a:t>
                </a:r>
                <a:r>
                  <a:rPr lang="en-US" dirty="0"/>
                  <a:t> and an </a:t>
                </a:r>
                <a:r>
                  <a:rPr lang="en-US" dirty="0" err="1" smtClean="0"/>
                  <a:t>effec</a:t>
                </a:r>
                <a:r>
                  <a:rPr lang="tr-TR" dirty="0" smtClean="0"/>
                  <a:t>ti</a:t>
                </a:r>
                <a:r>
                  <a:rPr lang="en-US" dirty="0" err="1" smtClean="0"/>
                  <a:t>ve</a:t>
                </a:r>
                <a:r>
                  <a:rPr lang="en-US" dirty="0" smtClean="0"/>
                  <a:t> </a:t>
                </a:r>
                <a:r>
                  <a:rPr lang="en-US" dirty="0"/>
                  <a:t>CPI of </a:t>
                </a:r>
                <a:r>
                  <a:rPr lang="en-US" dirty="0" smtClean="0"/>
                  <a:t>2.0</a:t>
                </a:r>
                <a:r>
                  <a:rPr lang="tr-TR" dirty="0" smtClean="0"/>
                  <a:t> </a:t>
                </a:r>
                <a:r>
                  <a:rPr lang="en-US" dirty="0" smtClean="0"/>
                  <a:t>for </a:t>
                </a:r>
                <a:r>
                  <a:rPr lang="en-US" dirty="0"/>
                  <a:t>some program C</a:t>
                </a:r>
              </a:p>
              <a:p>
                <a:pPr lvl="1"/>
                <a:r>
                  <a:rPr lang="en-US" dirty="0" smtClean="0"/>
                  <a:t>Computer </a:t>
                </a:r>
                <a:r>
                  <a:rPr lang="en-US" dirty="0"/>
                  <a:t>B has a clock cycle </a:t>
                </a:r>
                <a:r>
                  <a:rPr lang="tr-TR" dirty="0" smtClean="0"/>
                  <a:t>ti</a:t>
                </a:r>
                <a:r>
                  <a:rPr lang="en-US" dirty="0" smtClean="0"/>
                  <a:t>me </a:t>
                </a:r>
                <a:r>
                  <a:rPr lang="en-US" dirty="0"/>
                  <a:t>of 500 </a:t>
                </a:r>
                <a:r>
                  <a:rPr lang="en-US" dirty="0" err="1"/>
                  <a:t>ps</a:t>
                </a:r>
                <a:r>
                  <a:rPr lang="en-US" dirty="0"/>
                  <a:t> and an </a:t>
                </a:r>
                <a:r>
                  <a:rPr lang="en-US" dirty="0" err="1" smtClean="0"/>
                  <a:t>effec</a:t>
                </a:r>
                <a:r>
                  <a:rPr lang="tr-TR" dirty="0" smtClean="0"/>
                  <a:t>ti</a:t>
                </a:r>
                <a:r>
                  <a:rPr lang="en-US" dirty="0" err="1" smtClean="0"/>
                  <a:t>ve</a:t>
                </a:r>
                <a:r>
                  <a:rPr lang="en-US" dirty="0" smtClean="0"/>
                  <a:t> </a:t>
                </a:r>
                <a:r>
                  <a:rPr lang="en-US" dirty="0"/>
                  <a:t>CPI of </a:t>
                </a:r>
                <a:r>
                  <a:rPr lang="en-US" dirty="0" smtClean="0"/>
                  <a:t>1.2</a:t>
                </a:r>
                <a:r>
                  <a:rPr lang="tr-TR" dirty="0" smtClean="0"/>
                  <a:t> </a:t>
                </a:r>
                <a:r>
                  <a:rPr lang="en-US" dirty="0" smtClean="0"/>
                  <a:t>for </a:t>
                </a:r>
                <a:r>
                  <a:rPr lang="en-US" dirty="0"/>
                  <a:t>the same program.</a:t>
                </a:r>
              </a:p>
              <a:p>
                <a:r>
                  <a:rPr lang="en-US" dirty="0" smtClean="0"/>
                  <a:t>Which </a:t>
                </a:r>
                <a:r>
                  <a:rPr lang="en-US" dirty="0"/>
                  <a:t>computer is faster and by how much</a:t>
                </a:r>
                <a:r>
                  <a:rPr lang="en-US" dirty="0" smtClean="0"/>
                  <a:t>?</a:t>
                </a:r>
                <a:endParaRPr lang="tr-TR" dirty="0" smtClean="0"/>
              </a:p>
              <a:p>
                <a:endParaRPr lang="en-US" sz="1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tr-TR" sz="2400" b="0" i="0" smtClean="0"/>
                        <m:t>      </m:t>
                      </m:r>
                      <m:r>
                        <m:rPr>
                          <m:nor/>
                        </m:rPr>
                        <a:rPr lang="en-US" sz="2400"/>
                        <m:t>Clock</m:t>
                      </m:r>
                      <m:r>
                        <m:rPr>
                          <m:nor/>
                        </m:rPr>
                        <a:rPr lang="en-US" sz="2400"/>
                        <m:t> </m:t>
                      </m:r>
                      <m:r>
                        <m:rPr>
                          <m:nor/>
                        </m:rPr>
                        <a:rPr lang="en-US" sz="2400"/>
                        <m:t>Cycles</m:t>
                      </m:r>
                      <m:r>
                        <m:rPr>
                          <m:nor/>
                        </m:rPr>
                        <a:rPr lang="tr-TR" sz="2400" b="0" i="0" smtClean="0"/>
                        <m:t> </m:t>
                      </m:r>
                      <m:r>
                        <m:rPr>
                          <m:nor/>
                        </m:rPr>
                        <a:rPr lang="en-US" sz="2400"/>
                        <m:t>=</m:t>
                      </m:r>
                      <m:r>
                        <m:rPr>
                          <m:nor/>
                        </m:rPr>
                        <a:rPr lang="tr-TR" sz="2400" b="0" i="0" smtClean="0"/>
                        <m:t> </m:t>
                      </m:r>
                      <m:r>
                        <m:rPr>
                          <m:nor/>
                        </m:rPr>
                        <a:rPr lang="tr-TR" sz="2400" b="0" i="0" smtClean="0"/>
                        <m:t>Instruction</m:t>
                      </m:r>
                      <m:r>
                        <m:rPr>
                          <m:nor/>
                        </m:rPr>
                        <a:rPr lang="tr-TR" sz="2400" b="0" i="0" smtClean="0"/>
                        <m:t> </m:t>
                      </m:r>
                      <m:r>
                        <m:rPr>
                          <m:nor/>
                        </m:rPr>
                        <a:rPr lang="tr-TR" sz="2400" b="0" i="0" smtClean="0"/>
                        <m:t>Count</m:t>
                      </m:r>
                      <m:r>
                        <m:rPr>
                          <m:nor/>
                        </m:rPr>
                        <a:rPr lang="en-US" sz="2400"/>
                        <m:t>×</m:t>
                      </m:r>
                      <m:r>
                        <m:rPr>
                          <m:nor/>
                        </m:rPr>
                        <a:rPr lang="en-US" sz="2400"/>
                        <m:t>Cycle</m:t>
                      </m:r>
                      <m:r>
                        <m:rPr>
                          <m:nor/>
                        </m:rPr>
                        <a:rPr lang="tr-TR" sz="2400" b="0" i="0" smtClean="0"/>
                        <m:t>s</m:t>
                      </m:r>
                      <m:r>
                        <m:rPr>
                          <m:nor/>
                        </m:rPr>
                        <a:rPr lang="tr-TR" sz="2400" b="0" i="0" smtClean="0"/>
                        <m:t> </m:t>
                      </m:r>
                      <m:r>
                        <m:rPr>
                          <m:nor/>
                        </m:rPr>
                        <a:rPr lang="tr-TR" sz="2400" b="0" i="0" smtClean="0"/>
                        <m:t>per</m:t>
                      </m:r>
                      <m:r>
                        <m:rPr>
                          <m:nor/>
                        </m:rPr>
                        <a:rPr lang="tr-TR" sz="2400" b="0" i="0" smtClean="0"/>
                        <m:t> </m:t>
                      </m:r>
                      <m:r>
                        <m:rPr>
                          <m:nor/>
                        </m:rPr>
                        <a:rPr lang="tr-TR" sz="2400" b="0" i="0" smtClean="0"/>
                        <m:t>Instruction</m:t>
                      </m:r>
                    </m:oMath>
                  </m:oMathPara>
                </a14:m>
                <a:endParaRPr lang="tr-TR" sz="24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tr-TR" sz="2400" b="0" i="0" smtClean="0"/>
                        <m:t>              </m:t>
                      </m:r>
                      <m:r>
                        <m:rPr>
                          <m:nor/>
                        </m:rPr>
                        <a:rPr lang="tr-TR" sz="2400" b="0" i="0" smtClean="0"/>
                        <m:t>CPU</m:t>
                      </m:r>
                      <m:r>
                        <m:rPr>
                          <m:nor/>
                        </m:rPr>
                        <a:rPr lang="tr-TR" sz="2400" b="0" i="0" smtClean="0"/>
                        <m:t> </m:t>
                      </m:r>
                      <m:r>
                        <m:rPr>
                          <m:nor/>
                        </m:rPr>
                        <a:rPr lang="tr-TR" sz="2400" b="0" i="0" smtClean="0"/>
                        <m:t>Time</m:t>
                      </m:r>
                      <m:r>
                        <m:rPr>
                          <m:nor/>
                        </m:rPr>
                        <a:rPr lang="tr-TR" sz="2400"/>
                        <m:t> </m:t>
                      </m:r>
                      <m:r>
                        <m:rPr>
                          <m:nor/>
                        </m:rPr>
                        <a:rPr lang="en-US" sz="2400"/>
                        <m:t>=</m:t>
                      </m:r>
                      <m:r>
                        <m:rPr>
                          <m:nor/>
                        </m:rPr>
                        <a:rPr lang="tr-TR" sz="2400"/>
                        <m:t> </m:t>
                      </m:r>
                      <m:r>
                        <m:rPr>
                          <m:nor/>
                        </m:rPr>
                        <a:rPr lang="tr-TR" sz="2400"/>
                        <m:t>Instruction</m:t>
                      </m:r>
                      <m:r>
                        <m:rPr>
                          <m:nor/>
                        </m:rPr>
                        <a:rPr lang="tr-TR" sz="2400"/>
                        <m:t> </m:t>
                      </m:r>
                      <m:r>
                        <m:rPr>
                          <m:nor/>
                        </m:rPr>
                        <a:rPr lang="tr-TR" sz="2400"/>
                        <m:t>Count</m:t>
                      </m:r>
                      <m:r>
                        <m:rPr>
                          <m:nor/>
                        </m:rPr>
                        <a:rPr lang="en-US" sz="2400"/>
                        <m:t>×</m:t>
                      </m:r>
                      <m:r>
                        <m:rPr>
                          <m:nor/>
                        </m:rPr>
                        <a:rPr lang="tr-TR" sz="2400" b="0" i="0" smtClean="0"/>
                        <m:t>CPI</m:t>
                      </m:r>
                      <m:r>
                        <m:rPr>
                          <m:nor/>
                        </m:rPr>
                        <a:rPr lang="en-US" sz="2400">
                          <a:solidFill>
                            <a:srgbClr val="000000"/>
                          </a:solidFill>
                        </a:rPr>
                        <m:t>×</m:t>
                      </m:r>
                      <m:r>
                        <m:rPr>
                          <m:nor/>
                        </m:rPr>
                        <a:rPr lang="tr-TR" sz="2400" b="0" i="0" smtClean="0">
                          <a:solidFill>
                            <a:srgbClr val="000000"/>
                          </a:solidFill>
                        </a:rPr>
                        <m:t>Clock</m:t>
                      </m:r>
                      <m:r>
                        <m:rPr>
                          <m:nor/>
                        </m:rPr>
                        <a:rPr lang="tr-TR" sz="2400" b="0" i="0" smtClean="0">
                          <a:solidFill>
                            <a:srgbClr val="00000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/>
                        <m:t>Cycle</m:t>
                      </m:r>
                      <m:r>
                        <m:rPr>
                          <m:nor/>
                        </m:rPr>
                        <a:rPr lang="tr-TR" sz="2400"/>
                        <m:t>s</m:t>
                      </m:r>
                      <m:r>
                        <m:rPr>
                          <m:nor/>
                        </m:rPr>
                        <a:rPr lang="tr-TR" sz="2400"/>
                        <m:t> </m:t>
                      </m:r>
                      <m:r>
                        <m:rPr>
                          <m:nor/>
                        </m:rPr>
                        <a:rPr lang="tr-TR" sz="2400" b="0" i="0" smtClean="0"/>
                        <m:t>Time</m:t>
                      </m:r>
                    </m:oMath>
                  </m:oMathPara>
                </a14:m>
                <a:endParaRPr lang="tr-TR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tr-TR" sz="2400"/>
                        <m:t>=</m:t>
                      </m:r>
                      <m:f>
                        <m:f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tr-TR" sz="2400">
                              <a:solidFill>
                                <a:srgbClr val="000000"/>
                              </a:solidFill>
                            </a:rPr>
                            <m:t>Instruction</m:t>
                          </m:r>
                          <m:r>
                            <m:rPr>
                              <m:nor/>
                            </m:rPr>
                            <a:rPr lang="tr-TR" sz="2400">
                              <a:solidFill>
                                <a:srgbClr val="000000"/>
                              </a:solidFill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tr-TR" sz="2400">
                              <a:solidFill>
                                <a:srgbClr val="000000"/>
                              </a:solidFill>
                            </a:rPr>
                            <m:t>Count</m:t>
                          </m:r>
                          <m:r>
                            <m:rPr>
                              <m:nor/>
                            </m:rPr>
                            <a:rPr lang="en-US" sz="2400">
                              <a:solidFill>
                                <a:srgbClr val="000000"/>
                              </a:solidFill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tr-TR" sz="2400">
                              <a:solidFill>
                                <a:srgbClr val="000000"/>
                              </a:solidFill>
                            </a:rPr>
                            <m:t>CPI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/>
                            <m:t>Clock</m:t>
                          </m:r>
                          <m:r>
                            <m:rPr>
                              <m:nor/>
                            </m:rPr>
                            <a:rPr lang="en-US" sz="2400"/>
                            <m:t> </m:t>
                          </m:r>
                          <m:r>
                            <m:rPr>
                              <m:nor/>
                            </m:rPr>
                            <a:rPr lang="tr-TR" sz="2400"/>
                            <m:t>Rate</m:t>
                          </m:r>
                        </m:den>
                      </m:f>
                    </m:oMath>
                  </m:oMathPara>
                </a14:m>
                <a:endParaRPr lang="tr-TR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694" t="-171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18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9191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Comparing</a:t>
            </a:r>
            <a:r>
              <a:rPr lang="tr-TR" dirty="0"/>
              <a:t> </a:t>
            </a:r>
            <a:r>
              <a:rPr lang="tr-TR" dirty="0" err="1"/>
              <a:t>Computers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58775" indent="0">
              <a:buNone/>
              <a:tabLst>
                <a:tab pos="358775" algn="l"/>
              </a:tabLst>
            </a:pPr>
            <a:r>
              <a:rPr lang="en-US" sz="2800" dirty="0" smtClean="0">
                <a:solidFill>
                  <a:schemeClr val="accent1"/>
                </a:solidFill>
              </a:rPr>
              <a:t>Clock </a:t>
            </a:r>
            <a:r>
              <a:rPr lang="en-US" sz="2800" dirty="0">
                <a:solidFill>
                  <a:schemeClr val="accent1"/>
                </a:solidFill>
              </a:rPr>
              <a:t>Cycles = Instruction </a:t>
            </a:r>
            <a:r>
              <a:rPr lang="en-US" sz="2800" dirty="0" err="1" smtClean="0">
                <a:solidFill>
                  <a:schemeClr val="accent1"/>
                </a:solidFill>
              </a:rPr>
              <a:t>Count×Cycles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>
                <a:solidFill>
                  <a:schemeClr val="accent1"/>
                </a:solidFill>
              </a:rPr>
              <a:t>per Instruction</a:t>
            </a:r>
          </a:p>
          <a:p>
            <a:pPr marL="358775" indent="0">
              <a:buNone/>
              <a:tabLst>
                <a:tab pos="358775" algn="l"/>
              </a:tabLst>
            </a:pPr>
            <a:r>
              <a:rPr lang="en-US" sz="2800" dirty="0">
                <a:solidFill>
                  <a:schemeClr val="accent1"/>
                </a:solidFill>
              </a:rPr>
              <a:t>CPU Time = Instruction </a:t>
            </a:r>
            <a:r>
              <a:rPr lang="en-US" sz="2800" dirty="0" err="1" smtClean="0">
                <a:solidFill>
                  <a:schemeClr val="accent1"/>
                </a:solidFill>
              </a:rPr>
              <a:t>Count×CPI×Clock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>
                <a:solidFill>
                  <a:schemeClr val="accent1"/>
                </a:solidFill>
              </a:rPr>
              <a:t>Cycle </a:t>
            </a:r>
            <a:r>
              <a:rPr lang="en-US" sz="2800" dirty="0" smtClean="0">
                <a:solidFill>
                  <a:schemeClr val="accent1"/>
                </a:solidFill>
              </a:rPr>
              <a:t>Time</a:t>
            </a:r>
            <a:endParaRPr lang="tr-TR" sz="2800" dirty="0" smtClean="0">
              <a:solidFill>
                <a:schemeClr val="accent1"/>
              </a:solidFill>
            </a:endParaRPr>
          </a:p>
          <a:p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computer</a:t>
            </a:r>
            <a:r>
              <a:rPr lang="tr-TR" dirty="0"/>
              <a:t> </a:t>
            </a:r>
            <a:r>
              <a:rPr lang="tr-TR" dirty="0" err="1"/>
              <a:t>executes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same</a:t>
            </a:r>
            <a:r>
              <a:rPr lang="tr-TR" dirty="0"/>
              <a:t> </a:t>
            </a:r>
            <a:r>
              <a:rPr lang="tr-TR" dirty="0" err="1"/>
              <a:t>number</a:t>
            </a:r>
            <a:r>
              <a:rPr lang="tr-TR" dirty="0"/>
              <a:t> of </a:t>
            </a:r>
            <a:r>
              <a:rPr lang="tr-TR" dirty="0" err="1" smtClean="0"/>
              <a:t>instructions</a:t>
            </a:r>
            <a:r>
              <a:rPr lang="tr-TR" dirty="0"/>
              <a:t>, I, </a:t>
            </a:r>
            <a:r>
              <a:rPr lang="tr-TR" dirty="0" err="1"/>
              <a:t>so</a:t>
            </a:r>
            <a:endParaRPr lang="tr-TR" dirty="0"/>
          </a:p>
          <a:p>
            <a:pPr marL="457200" lvl="1" indent="0">
              <a:buNone/>
            </a:pPr>
            <a:r>
              <a:rPr lang="tr-TR" dirty="0"/>
              <a:t>CPU </a:t>
            </a:r>
            <a:r>
              <a:rPr lang="tr-TR" dirty="0" err="1" smtClean="0"/>
              <a:t>time</a:t>
            </a:r>
            <a:r>
              <a:rPr lang="tr-TR" baseline="-25000" dirty="0" err="1" smtClean="0"/>
              <a:t>A</a:t>
            </a:r>
            <a:r>
              <a:rPr lang="tr-TR" dirty="0" smtClean="0"/>
              <a:t> </a:t>
            </a:r>
            <a:r>
              <a:rPr lang="tr-TR" dirty="0"/>
              <a:t>= I </a:t>
            </a:r>
            <a:r>
              <a:rPr lang="en-US" dirty="0"/>
              <a:t>×</a:t>
            </a:r>
            <a:r>
              <a:rPr lang="tr-TR" dirty="0" smtClean="0"/>
              <a:t> </a:t>
            </a:r>
            <a:r>
              <a:rPr lang="tr-TR" dirty="0"/>
              <a:t>2.0 </a:t>
            </a:r>
            <a:r>
              <a:rPr lang="en-US" dirty="0"/>
              <a:t>×</a:t>
            </a:r>
            <a:r>
              <a:rPr lang="tr-TR" dirty="0" smtClean="0"/>
              <a:t> </a:t>
            </a:r>
            <a:r>
              <a:rPr lang="tr-TR" dirty="0"/>
              <a:t>250 </a:t>
            </a:r>
            <a:r>
              <a:rPr lang="tr-TR" dirty="0" err="1"/>
              <a:t>ps</a:t>
            </a:r>
            <a:r>
              <a:rPr lang="tr-TR" dirty="0"/>
              <a:t> = 500 </a:t>
            </a:r>
            <a:r>
              <a:rPr lang="en-US" dirty="0"/>
              <a:t>×</a:t>
            </a:r>
            <a:r>
              <a:rPr lang="tr-TR" dirty="0" smtClean="0"/>
              <a:t> </a:t>
            </a:r>
            <a:r>
              <a:rPr lang="tr-TR" dirty="0"/>
              <a:t>I </a:t>
            </a:r>
            <a:r>
              <a:rPr lang="tr-TR" dirty="0" err="1"/>
              <a:t>ps</a:t>
            </a:r>
            <a:endParaRPr lang="tr-TR" dirty="0"/>
          </a:p>
          <a:p>
            <a:pPr marL="457200" lvl="1" indent="0">
              <a:buNone/>
            </a:pPr>
            <a:r>
              <a:rPr lang="tr-TR" dirty="0"/>
              <a:t>CPU </a:t>
            </a:r>
            <a:r>
              <a:rPr lang="tr-TR" dirty="0" err="1" smtClean="0"/>
              <a:t>time</a:t>
            </a:r>
            <a:r>
              <a:rPr lang="tr-TR" baseline="-25000" dirty="0" err="1" smtClean="0"/>
              <a:t>B</a:t>
            </a:r>
            <a:r>
              <a:rPr lang="tr-TR" dirty="0" smtClean="0"/>
              <a:t> </a:t>
            </a:r>
            <a:r>
              <a:rPr lang="tr-TR" dirty="0"/>
              <a:t>= I </a:t>
            </a:r>
            <a:r>
              <a:rPr lang="en-US" dirty="0"/>
              <a:t>×</a:t>
            </a:r>
            <a:r>
              <a:rPr lang="tr-TR" dirty="0" smtClean="0"/>
              <a:t> </a:t>
            </a:r>
            <a:r>
              <a:rPr lang="tr-TR" dirty="0"/>
              <a:t>1.2 </a:t>
            </a:r>
            <a:r>
              <a:rPr lang="en-US" dirty="0"/>
              <a:t>×</a:t>
            </a:r>
            <a:r>
              <a:rPr lang="tr-TR" dirty="0" smtClean="0"/>
              <a:t> </a:t>
            </a:r>
            <a:r>
              <a:rPr lang="tr-TR" dirty="0"/>
              <a:t>500 </a:t>
            </a:r>
            <a:r>
              <a:rPr lang="tr-TR" dirty="0" err="1"/>
              <a:t>ps</a:t>
            </a:r>
            <a:r>
              <a:rPr lang="tr-TR" dirty="0"/>
              <a:t> = 600 </a:t>
            </a:r>
            <a:r>
              <a:rPr lang="en-US" dirty="0"/>
              <a:t>×</a:t>
            </a:r>
            <a:r>
              <a:rPr lang="tr-TR" dirty="0" smtClean="0"/>
              <a:t> </a:t>
            </a:r>
            <a:r>
              <a:rPr lang="tr-TR" dirty="0"/>
              <a:t>I </a:t>
            </a:r>
            <a:r>
              <a:rPr lang="tr-TR" dirty="0" err="1"/>
              <a:t>ps</a:t>
            </a:r>
            <a:endParaRPr lang="tr-TR" dirty="0"/>
          </a:p>
          <a:p>
            <a:r>
              <a:rPr lang="tr-TR" dirty="0" err="1"/>
              <a:t>Clearly</a:t>
            </a:r>
            <a:r>
              <a:rPr lang="tr-TR" dirty="0"/>
              <a:t>, A is </a:t>
            </a:r>
            <a:r>
              <a:rPr lang="tr-TR" dirty="0" err="1"/>
              <a:t>faster</a:t>
            </a:r>
            <a:r>
              <a:rPr lang="tr-TR" dirty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B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ratio</a:t>
            </a:r>
            <a:r>
              <a:rPr lang="tr-TR" dirty="0" smtClean="0"/>
              <a:t> </a:t>
            </a:r>
            <a:r>
              <a:rPr lang="tr-TR" dirty="0"/>
              <a:t>of </a:t>
            </a:r>
            <a:r>
              <a:rPr lang="tr-TR" dirty="0" err="1" smtClean="0"/>
              <a:t>execution</a:t>
            </a:r>
            <a:r>
              <a:rPr lang="tr-TR" dirty="0" smtClean="0"/>
              <a:t> </a:t>
            </a:r>
            <a:r>
              <a:rPr lang="tr-TR" dirty="0" err="1" smtClean="0"/>
              <a:t>times</a:t>
            </a:r>
            <a:endParaRPr lang="tr-TR" dirty="0" smtClean="0"/>
          </a:p>
          <a:p>
            <a:endParaRPr lang="tr-TR" sz="1900" dirty="0"/>
          </a:p>
          <a:p>
            <a:pPr marL="442913" indent="0">
              <a:buNone/>
            </a:pPr>
            <a:r>
              <a:rPr lang="tr-TR" sz="2800" dirty="0" err="1">
                <a:solidFill>
                  <a:srgbClr val="FF3300"/>
                </a:solidFill>
              </a:rPr>
              <a:t>performance</a:t>
            </a:r>
            <a:r>
              <a:rPr lang="tr-TR" sz="2800" baseline="-25000" dirty="0" err="1">
                <a:solidFill>
                  <a:srgbClr val="FF3300"/>
                </a:solidFill>
              </a:rPr>
              <a:t>A</a:t>
            </a:r>
            <a:r>
              <a:rPr lang="tr-TR" sz="2800" dirty="0">
                <a:solidFill>
                  <a:srgbClr val="FF3300"/>
                </a:solidFill>
              </a:rPr>
              <a:t> </a:t>
            </a:r>
            <a:r>
              <a:rPr lang="tr-TR" sz="2800" dirty="0" smtClean="0">
                <a:solidFill>
                  <a:srgbClr val="FF3300"/>
                </a:solidFill>
              </a:rPr>
              <a:t>	   </a:t>
            </a:r>
            <a:r>
              <a:rPr lang="tr-TR" sz="2800" dirty="0" err="1" smtClean="0">
                <a:solidFill>
                  <a:srgbClr val="FF3300"/>
                </a:solidFill>
              </a:rPr>
              <a:t>execution_time</a:t>
            </a:r>
            <a:r>
              <a:rPr lang="tr-TR" sz="2800" baseline="-25000" dirty="0" err="1" smtClean="0">
                <a:solidFill>
                  <a:srgbClr val="FF3300"/>
                </a:solidFill>
              </a:rPr>
              <a:t>B</a:t>
            </a:r>
            <a:r>
              <a:rPr lang="tr-TR" sz="2800" dirty="0" smtClean="0">
                <a:solidFill>
                  <a:srgbClr val="FF3300"/>
                </a:solidFill>
              </a:rPr>
              <a:t> 	   600 </a:t>
            </a:r>
            <a:r>
              <a:rPr lang="tr-TR" sz="2800" dirty="0">
                <a:solidFill>
                  <a:srgbClr val="FF3300"/>
                </a:solidFill>
              </a:rPr>
              <a:t>x I </a:t>
            </a:r>
            <a:r>
              <a:rPr lang="tr-TR" sz="2800" dirty="0" err="1">
                <a:solidFill>
                  <a:srgbClr val="FF3300"/>
                </a:solidFill>
              </a:rPr>
              <a:t>ps</a:t>
            </a:r>
            <a:endParaRPr lang="tr-TR" sz="2800" dirty="0">
              <a:solidFill>
                <a:srgbClr val="FF3300"/>
              </a:solidFill>
            </a:endParaRPr>
          </a:p>
          <a:p>
            <a:pPr marL="442913" indent="0">
              <a:buNone/>
            </a:pPr>
            <a:r>
              <a:rPr lang="tr-TR" sz="2800" dirty="0">
                <a:solidFill>
                  <a:srgbClr val="FF3300"/>
                </a:solidFill>
              </a:rPr>
              <a:t>------------------- = --------------------- = ---------------- = 1.2 </a:t>
            </a:r>
            <a:endParaRPr lang="tr-TR" sz="2800" dirty="0" smtClean="0">
              <a:solidFill>
                <a:srgbClr val="FF3300"/>
              </a:solidFill>
            </a:endParaRPr>
          </a:p>
          <a:p>
            <a:pPr marL="442913" indent="0">
              <a:buNone/>
            </a:pPr>
            <a:r>
              <a:rPr lang="tr-TR" sz="2800" dirty="0" err="1" smtClean="0">
                <a:solidFill>
                  <a:srgbClr val="FF3300"/>
                </a:solidFill>
              </a:rPr>
              <a:t>performance</a:t>
            </a:r>
            <a:r>
              <a:rPr lang="tr-TR" sz="2800" baseline="-25000" dirty="0" err="1" smtClean="0">
                <a:solidFill>
                  <a:srgbClr val="FF3300"/>
                </a:solidFill>
              </a:rPr>
              <a:t>B</a:t>
            </a:r>
            <a:r>
              <a:rPr lang="tr-TR" sz="2800" dirty="0" smtClean="0">
                <a:solidFill>
                  <a:srgbClr val="FF3300"/>
                </a:solidFill>
              </a:rPr>
              <a:t> 	  </a:t>
            </a:r>
            <a:r>
              <a:rPr lang="tr-TR" sz="2800" dirty="0" err="1" smtClean="0">
                <a:solidFill>
                  <a:srgbClr val="FF3300"/>
                </a:solidFill>
              </a:rPr>
              <a:t>execution_time</a:t>
            </a:r>
            <a:r>
              <a:rPr lang="tr-TR" sz="2800" baseline="-25000" dirty="0" err="1" smtClean="0">
                <a:solidFill>
                  <a:srgbClr val="FF3300"/>
                </a:solidFill>
              </a:rPr>
              <a:t>A</a:t>
            </a:r>
            <a:r>
              <a:rPr lang="tr-TR" sz="2800" dirty="0" smtClean="0">
                <a:solidFill>
                  <a:srgbClr val="FF3300"/>
                </a:solidFill>
              </a:rPr>
              <a:t> 	   500 </a:t>
            </a:r>
            <a:r>
              <a:rPr lang="tr-TR" sz="2800" dirty="0">
                <a:solidFill>
                  <a:srgbClr val="FF3300"/>
                </a:solidFill>
              </a:rPr>
              <a:t>x I </a:t>
            </a:r>
            <a:r>
              <a:rPr lang="tr-TR" sz="2800" dirty="0" err="1">
                <a:solidFill>
                  <a:srgbClr val="FF3300"/>
                </a:solidFill>
              </a:rPr>
              <a:t>ps</a:t>
            </a:r>
            <a:endParaRPr lang="tr-TR" sz="2800" dirty="0">
              <a:solidFill>
                <a:srgbClr val="FF33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19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3899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tr-TR" altLang="tr-TR" sz="480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endParaRPr lang="tr-TR" altLang="tr-TR" sz="480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r>
              <a:rPr lang="tr-TR" altLang="tr-TR" sz="4800" smtClean="0">
                <a:solidFill>
                  <a:srgbClr val="FF0000"/>
                </a:solidFill>
              </a:rPr>
              <a:t>Performance Metrics</a:t>
            </a:r>
            <a:endParaRPr lang="tr-TR" altLang="tr-TR" sz="480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1B6435EE-8C0A-4BE3-94E9-32EEE587272E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</a:t>
            </a:fld>
            <a:endParaRPr kumimoji="0" lang="en-US" altLang="tr-TR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CPU </a:t>
            </a:r>
            <a:r>
              <a:rPr lang="tr-TR" dirty="0" err="1"/>
              <a:t>Performance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280400" cy="518378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Different </a:t>
            </a:r>
            <a:r>
              <a:rPr lang="en-US" dirty="0"/>
              <a:t>programs do different amounts of work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., Playing a DVD vs </a:t>
            </a:r>
            <a:r>
              <a:rPr lang="en-US" dirty="0" err="1" smtClean="0"/>
              <a:t>wri</a:t>
            </a:r>
            <a:r>
              <a:rPr lang="tr-TR" dirty="0" smtClean="0"/>
              <a:t>ti</a:t>
            </a:r>
            <a:r>
              <a:rPr lang="en-US" dirty="0" smtClean="0"/>
              <a:t>ng </a:t>
            </a:r>
            <a:r>
              <a:rPr lang="en-US" dirty="0"/>
              <a:t>a word document</a:t>
            </a:r>
          </a:p>
          <a:p>
            <a:r>
              <a:rPr lang="en-US" dirty="0" smtClean="0"/>
              <a:t>The </a:t>
            </a:r>
            <a:r>
              <a:rPr lang="en-US" dirty="0"/>
              <a:t>same program may do different amounts of </a:t>
            </a:r>
            <a:r>
              <a:rPr lang="en-US" dirty="0" smtClean="0"/>
              <a:t>work</a:t>
            </a:r>
            <a:r>
              <a:rPr lang="tr-TR" dirty="0" smtClean="0"/>
              <a:t> </a:t>
            </a:r>
            <a:r>
              <a:rPr lang="en-US" dirty="0" smtClean="0"/>
              <a:t>depending </a:t>
            </a:r>
            <a:r>
              <a:rPr lang="en-US" dirty="0"/>
              <a:t>on its input</a:t>
            </a:r>
          </a:p>
          <a:p>
            <a:pPr lvl="1"/>
            <a:r>
              <a:rPr lang="en-US" dirty="0" smtClean="0"/>
              <a:t>Compiling </a:t>
            </a:r>
            <a:r>
              <a:rPr lang="en-US" dirty="0"/>
              <a:t>a 1000-line program vs compiling a 100-line program</a:t>
            </a:r>
          </a:p>
          <a:p>
            <a:r>
              <a:rPr lang="en-US" dirty="0" smtClean="0"/>
              <a:t>The </a:t>
            </a:r>
            <a:r>
              <a:rPr lang="en-US" dirty="0"/>
              <a:t>same program may require a different number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err="1" smtClean="0"/>
              <a:t>instruc</a:t>
            </a:r>
            <a:r>
              <a:rPr lang="tr-TR" dirty="0" smtClean="0"/>
              <a:t>ti</a:t>
            </a:r>
            <a:r>
              <a:rPr lang="en-US" dirty="0" err="1" smtClean="0"/>
              <a:t>ons</a:t>
            </a:r>
            <a:r>
              <a:rPr lang="en-US" dirty="0" smtClean="0"/>
              <a:t> </a:t>
            </a:r>
            <a:r>
              <a:rPr lang="en-US" dirty="0"/>
              <a:t>on different ISAs</a:t>
            </a:r>
          </a:p>
          <a:p>
            <a:pPr lvl="1"/>
            <a:r>
              <a:rPr lang="en-US" dirty="0" smtClean="0"/>
              <a:t>MIPS </a:t>
            </a:r>
            <a:r>
              <a:rPr lang="en-US" dirty="0"/>
              <a:t>vs. x86</a:t>
            </a:r>
          </a:p>
          <a:p>
            <a:r>
              <a:rPr lang="en-US" dirty="0" smtClean="0"/>
              <a:t>To </a:t>
            </a:r>
            <a:r>
              <a:rPr lang="en-US" dirty="0"/>
              <a:t>make a meaningful comparison between </a:t>
            </a:r>
            <a:r>
              <a:rPr lang="en-US" dirty="0" smtClean="0"/>
              <a:t>two</a:t>
            </a:r>
            <a:r>
              <a:rPr lang="tr-TR" dirty="0" smtClean="0"/>
              <a:t> </a:t>
            </a:r>
            <a:r>
              <a:rPr lang="en-US" dirty="0" smtClean="0"/>
              <a:t>computer </a:t>
            </a:r>
            <a:r>
              <a:rPr lang="en-US" dirty="0"/>
              <a:t>systems, they must be doing the same work.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may execute a different number of </a:t>
            </a:r>
            <a:r>
              <a:rPr lang="en-US" dirty="0" err="1" smtClean="0"/>
              <a:t>instruc</a:t>
            </a:r>
            <a:r>
              <a:rPr lang="tr-TR" dirty="0" smtClean="0"/>
              <a:t>ti</a:t>
            </a:r>
            <a:r>
              <a:rPr lang="en-US" dirty="0" err="1" smtClean="0"/>
              <a:t>ons</a:t>
            </a:r>
            <a:r>
              <a:rPr lang="en-US" dirty="0" smtClean="0"/>
              <a:t> </a:t>
            </a:r>
            <a:r>
              <a:rPr lang="en-US" dirty="0"/>
              <a:t>(e.g</a:t>
            </a:r>
            <a:r>
              <a:rPr lang="en-US" dirty="0" smtClean="0"/>
              <a:t>.,</a:t>
            </a:r>
            <a:r>
              <a:rPr lang="tr-TR" dirty="0" smtClean="0"/>
              <a:t> </a:t>
            </a:r>
            <a:r>
              <a:rPr lang="en-US" dirty="0" smtClean="0"/>
              <a:t>because </a:t>
            </a:r>
            <a:r>
              <a:rPr lang="en-US" dirty="0"/>
              <a:t>they use different ISAs or a different compilers)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the task they accomplish should be exactly the same.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20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3826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CPU </a:t>
            </a:r>
            <a:r>
              <a:rPr lang="tr-TR" dirty="0" err="1"/>
              <a:t>Performance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5963" indent="0">
              <a:buNone/>
            </a:pPr>
            <a:r>
              <a:rPr lang="en-US" sz="2800" dirty="0" smtClean="0"/>
              <a:t>CPU </a:t>
            </a:r>
            <a:r>
              <a:rPr lang="tr-TR" sz="2800" dirty="0" smtClean="0"/>
              <a:t>ti</a:t>
            </a:r>
            <a:r>
              <a:rPr lang="en-US" sz="2800" dirty="0" smtClean="0"/>
              <a:t>me </a:t>
            </a:r>
            <a:r>
              <a:rPr lang="en-US" sz="2800" dirty="0"/>
              <a:t>= </a:t>
            </a:r>
            <a:r>
              <a:rPr lang="en-US" sz="2800" dirty="0" err="1" smtClean="0"/>
              <a:t>Instruc</a:t>
            </a:r>
            <a:r>
              <a:rPr lang="tr-TR" sz="2800" dirty="0" smtClean="0"/>
              <a:t>ti</a:t>
            </a:r>
            <a:r>
              <a:rPr lang="en-US" sz="2800" dirty="0" err="1" smtClean="0"/>
              <a:t>on_count</a:t>
            </a:r>
            <a:r>
              <a:rPr lang="en-US" sz="2800" dirty="0" smtClean="0"/>
              <a:t> × </a:t>
            </a:r>
            <a:r>
              <a:rPr lang="en-US" sz="2800" dirty="0"/>
              <a:t>CPI / Clock </a:t>
            </a:r>
            <a:r>
              <a:rPr lang="en-US" sz="2800" dirty="0" smtClean="0"/>
              <a:t>Rate</a:t>
            </a:r>
            <a:endParaRPr lang="tr-TR" sz="2800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en-US" dirty="0" smtClean="0"/>
              <a:t>Clock Rate</a:t>
            </a:r>
            <a:r>
              <a:rPr lang="tr-TR" dirty="0" smtClean="0"/>
              <a:t> </a:t>
            </a:r>
            <a:r>
              <a:rPr lang="en-US" dirty="0" smtClean="0"/>
              <a:t>= </a:t>
            </a:r>
            <a:r>
              <a:rPr lang="en-US" dirty="0"/>
              <a:t>1 / Clock Cycle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21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687" y="1916832"/>
            <a:ext cx="5811601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31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Compiler </a:t>
            </a:r>
            <a:r>
              <a:rPr lang="tr-TR" dirty="0" err="1"/>
              <a:t>Benefits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Comparing performance for bubble sort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sort 100,000 words with the array </a:t>
            </a:r>
            <a:r>
              <a:rPr lang="en-US" dirty="0" err="1" smtClean="0"/>
              <a:t>ini</a:t>
            </a:r>
            <a:r>
              <a:rPr lang="tr-TR" dirty="0" smtClean="0"/>
              <a:t>ti</a:t>
            </a:r>
            <a:r>
              <a:rPr lang="en-US" dirty="0" err="1" smtClean="0"/>
              <a:t>alized</a:t>
            </a:r>
            <a:r>
              <a:rPr lang="en-US" dirty="0" smtClean="0"/>
              <a:t> </a:t>
            </a:r>
            <a:r>
              <a:rPr lang="en-US" dirty="0"/>
              <a:t>to random </a:t>
            </a:r>
            <a:r>
              <a:rPr lang="en-US" dirty="0" smtClean="0"/>
              <a:t>values</a:t>
            </a:r>
            <a:endParaRPr lang="tr-TR" dirty="0" smtClean="0"/>
          </a:p>
          <a:p>
            <a:pPr lvl="1"/>
            <a:endParaRPr lang="tr-TR" dirty="0"/>
          </a:p>
          <a:p>
            <a:pPr lvl="1"/>
            <a:endParaRPr lang="tr-TR" dirty="0" smtClean="0"/>
          </a:p>
          <a:p>
            <a:pPr lvl="1"/>
            <a:endParaRPr lang="tr-TR" dirty="0"/>
          </a:p>
          <a:p>
            <a:pPr lvl="1"/>
            <a:endParaRPr lang="tr-TR" dirty="0" smtClean="0"/>
          </a:p>
          <a:p>
            <a:pPr lvl="1"/>
            <a:endParaRPr lang="tr-TR" dirty="0"/>
          </a:p>
          <a:p>
            <a:pPr lvl="1"/>
            <a:endParaRPr lang="tr-TR" dirty="0" smtClean="0"/>
          </a:p>
          <a:p>
            <a:pPr lvl="2"/>
            <a:r>
              <a:rPr lang="en-US" dirty="0"/>
              <a:t>The </a:t>
            </a:r>
            <a:r>
              <a:rPr lang="en-US" dirty="0" err="1" smtClean="0"/>
              <a:t>unop</a:t>
            </a:r>
            <a:r>
              <a:rPr lang="tr-TR" dirty="0" smtClean="0"/>
              <a:t>ti</a:t>
            </a:r>
            <a:r>
              <a:rPr lang="en-US" dirty="0" err="1" smtClean="0"/>
              <a:t>mized</a:t>
            </a:r>
            <a:r>
              <a:rPr lang="en-US" dirty="0" smtClean="0"/>
              <a:t> </a:t>
            </a:r>
            <a:r>
              <a:rPr lang="en-US" dirty="0"/>
              <a:t>code has the best CPI, the O1 version has the </a:t>
            </a:r>
            <a:r>
              <a:rPr lang="en-US" dirty="0" smtClean="0"/>
              <a:t>lowest</a:t>
            </a:r>
            <a:r>
              <a:rPr lang="tr-TR" dirty="0" smtClean="0"/>
              <a:t> </a:t>
            </a:r>
            <a:r>
              <a:rPr lang="en-US" dirty="0" err="1" smtClean="0"/>
              <a:t>instruc</a:t>
            </a:r>
            <a:r>
              <a:rPr lang="tr-TR" dirty="0" smtClean="0"/>
              <a:t>ti</a:t>
            </a:r>
            <a:r>
              <a:rPr lang="en-US" dirty="0" smtClean="0"/>
              <a:t>on </a:t>
            </a:r>
            <a:r>
              <a:rPr lang="en-US" dirty="0"/>
              <a:t>count, but the O3 version is the fastest. </a:t>
            </a:r>
            <a:endParaRPr lang="tr-TR" dirty="0" smtClean="0"/>
          </a:p>
          <a:p>
            <a:r>
              <a:rPr lang="en-US" dirty="0" err="1" smtClean="0"/>
              <a:t>Instruc</a:t>
            </a:r>
            <a:r>
              <a:rPr lang="tr-TR" dirty="0" smtClean="0"/>
              <a:t>ti</a:t>
            </a:r>
            <a:r>
              <a:rPr lang="en-US" dirty="0" smtClean="0"/>
              <a:t>on </a:t>
            </a:r>
            <a:r>
              <a:rPr lang="en-US" dirty="0"/>
              <a:t>count and CPI are not good </a:t>
            </a:r>
            <a:r>
              <a:rPr lang="en-US" dirty="0" smtClean="0"/>
              <a:t>performance</a:t>
            </a:r>
            <a:r>
              <a:rPr lang="tr-TR" dirty="0" smtClean="0"/>
              <a:t> </a:t>
            </a:r>
            <a:r>
              <a:rPr lang="tr-TR" dirty="0" err="1" smtClean="0"/>
              <a:t>indicators</a:t>
            </a:r>
            <a:r>
              <a:rPr lang="tr-TR" dirty="0" smtClean="0"/>
              <a:t> </a:t>
            </a:r>
            <a:r>
              <a:rPr lang="tr-TR" dirty="0"/>
              <a:t>in </a:t>
            </a:r>
            <a:r>
              <a:rPr lang="tr-TR" dirty="0" err="1" smtClean="0"/>
              <a:t>isolation</a:t>
            </a:r>
            <a:endParaRPr lang="tr-TR" dirty="0"/>
          </a:p>
          <a:p>
            <a:r>
              <a:rPr lang="en-US" dirty="0" smtClean="0"/>
              <a:t>Compiler op</a:t>
            </a:r>
            <a:r>
              <a:rPr lang="tr-TR" dirty="0" smtClean="0"/>
              <a:t>ti</a:t>
            </a:r>
            <a:r>
              <a:rPr lang="en-US" dirty="0" err="1" smtClean="0"/>
              <a:t>miza</a:t>
            </a:r>
            <a:r>
              <a:rPr lang="tr-TR" dirty="0" smtClean="0"/>
              <a:t>ti</a:t>
            </a:r>
            <a:r>
              <a:rPr lang="en-US" dirty="0" err="1" smtClean="0"/>
              <a:t>ons</a:t>
            </a:r>
            <a:r>
              <a:rPr lang="en-US" dirty="0" smtClean="0"/>
              <a:t> </a:t>
            </a:r>
            <a:r>
              <a:rPr lang="en-US" dirty="0"/>
              <a:t>are </a:t>
            </a:r>
            <a:r>
              <a:rPr lang="en-US" dirty="0" err="1" smtClean="0"/>
              <a:t>sensi</a:t>
            </a:r>
            <a:r>
              <a:rPr lang="tr-TR" dirty="0" smtClean="0"/>
              <a:t>ti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/>
              <a:t>to the algorithm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22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276872"/>
            <a:ext cx="6193432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06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/>
              <a:t>Count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7"/>
            <a:ext cx="8425184" cy="498253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Note </a:t>
            </a:r>
            <a:r>
              <a:rPr lang="en-US" dirty="0"/>
              <a:t>that </a:t>
            </a:r>
            <a:r>
              <a:rPr lang="en-US" dirty="0" err="1" smtClean="0"/>
              <a:t>instruc</a:t>
            </a:r>
            <a:r>
              <a:rPr lang="tr-TR" dirty="0" smtClean="0"/>
              <a:t>ti</a:t>
            </a:r>
            <a:r>
              <a:rPr lang="en-US" dirty="0" smtClean="0"/>
              <a:t>on </a:t>
            </a:r>
            <a:r>
              <a:rPr lang="en-US" dirty="0"/>
              <a:t>count is dynamic</a:t>
            </a:r>
          </a:p>
          <a:p>
            <a:pPr lvl="1"/>
            <a:r>
              <a:rPr lang="en-US" sz="2600" dirty="0" smtClean="0"/>
              <a:t>its </a:t>
            </a:r>
            <a:r>
              <a:rPr lang="en-US" sz="2600" dirty="0"/>
              <a:t>not the number of lines in the code, or</a:t>
            </a:r>
          </a:p>
          <a:p>
            <a:pPr lvl="1"/>
            <a:r>
              <a:rPr lang="en-US" sz="2600" dirty="0" smtClean="0"/>
              <a:t>number </a:t>
            </a:r>
            <a:r>
              <a:rPr lang="en-US" sz="2600" dirty="0"/>
              <a:t>of lines in an assembly code that compiler generates</a:t>
            </a:r>
          </a:p>
          <a:p>
            <a:r>
              <a:rPr lang="en-US" dirty="0" err="1" smtClean="0">
                <a:solidFill>
                  <a:schemeClr val="accent1"/>
                </a:solidFill>
              </a:rPr>
              <a:t>Sta</a:t>
            </a:r>
            <a:r>
              <a:rPr lang="tr-TR" dirty="0" smtClean="0">
                <a:solidFill>
                  <a:schemeClr val="accent1"/>
                </a:solidFill>
              </a:rPr>
              <a:t>ti</a:t>
            </a:r>
            <a:r>
              <a:rPr lang="en-US" dirty="0" smtClean="0">
                <a:solidFill>
                  <a:schemeClr val="accent1"/>
                </a:solidFill>
              </a:rPr>
              <a:t>c</a:t>
            </a:r>
            <a:r>
              <a:rPr lang="en-US" dirty="0" smtClean="0"/>
              <a:t> </a:t>
            </a:r>
            <a:r>
              <a:rPr lang="en-US" dirty="0" err="1" smtClean="0"/>
              <a:t>instruc</a:t>
            </a:r>
            <a:r>
              <a:rPr lang="tr-TR" dirty="0" smtClean="0"/>
              <a:t>ti</a:t>
            </a:r>
            <a:r>
              <a:rPr lang="en-US" dirty="0" smtClean="0"/>
              <a:t>on </a:t>
            </a:r>
            <a:r>
              <a:rPr lang="en-US" dirty="0"/>
              <a:t>count refers to the program as it was compiled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Dynamic</a:t>
            </a:r>
            <a:r>
              <a:rPr lang="en-US" dirty="0" smtClean="0"/>
              <a:t> </a:t>
            </a:r>
            <a:r>
              <a:rPr lang="en-US" dirty="0" err="1" smtClean="0"/>
              <a:t>instruc</a:t>
            </a:r>
            <a:r>
              <a:rPr lang="tr-TR" dirty="0" smtClean="0"/>
              <a:t>ti</a:t>
            </a:r>
            <a:r>
              <a:rPr lang="en-US" dirty="0" smtClean="0"/>
              <a:t>on </a:t>
            </a:r>
            <a:r>
              <a:rPr lang="en-US" dirty="0"/>
              <a:t>count refers to the program at </a:t>
            </a:r>
            <a:r>
              <a:rPr lang="en-US" dirty="0" smtClean="0"/>
              <a:t>run</a:t>
            </a:r>
            <a:r>
              <a:rPr lang="tr-TR" dirty="0" smtClean="0"/>
              <a:t>ti</a:t>
            </a:r>
            <a:r>
              <a:rPr lang="en-US" dirty="0" smtClean="0"/>
              <a:t>me</a:t>
            </a:r>
            <a:endParaRPr lang="en-US" dirty="0"/>
          </a:p>
          <a:p>
            <a:r>
              <a:rPr lang="en-US" dirty="0" smtClean="0"/>
              <a:t>Dynamic </a:t>
            </a:r>
            <a:r>
              <a:rPr lang="en-US" dirty="0" err="1" smtClean="0"/>
              <a:t>instruc</a:t>
            </a:r>
            <a:r>
              <a:rPr lang="tr-TR" dirty="0" smtClean="0"/>
              <a:t>ti</a:t>
            </a:r>
            <a:r>
              <a:rPr lang="en-US" dirty="0" smtClean="0"/>
              <a:t>on </a:t>
            </a:r>
            <a:r>
              <a:rPr lang="en-US" dirty="0"/>
              <a:t>count is more accurate</a:t>
            </a:r>
          </a:p>
          <a:p>
            <a:pPr lvl="1"/>
            <a:r>
              <a:rPr lang="en-US" sz="2600" dirty="0" smtClean="0"/>
              <a:t>For </a:t>
            </a:r>
            <a:r>
              <a:rPr lang="en-US" sz="2600" dirty="0"/>
              <a:t>example, you have a loop in your program then some </a:t>
            </a:r>
            <a:r>
              <a:rPr lang="en-US" sz="2600" dirty="0" err="1" smtClean="0"/>
              <a:t>instruc</a:t>
            </a:r>
            <a:r>
              <a:rPr lang="tr-TR" sz="2600" dirty="0" smtClean="0"/>
              <a:t>ti</a:t>
            </a:r>
            <a:r>
              <a:rPr lang="en-US" sz="2600" dirty="0" err="1" smtClean="0"/>
              <a:t>ons</a:t>
            </a:r>
            <a:r>
              <a:rPr lang="tr-TR" sz="2600" dirty="0" smtClean="0"/>
              <a:t> </a:t>
            </a:r>
            <a:r>
              <a:rPr lang="en-US" sz="2600" dirty="0" smtClean="0"/>
              <a:t>get </a:t>
            </a:r>
            <a:r>
              <a:rPr lang="en-US" sz="2600" dirty="0"/>
              <a:t>executed more than once or</a:t>
            </a:r>
          </a:p>
          <a:p>
            <a:pPr lvl="1"/>
            <a:r>
              <a:rPr lang="en-US" sz="2600" dirty="0" smtClean="0"/>
              <a:t>In </a:t>
            </a:r>
            <a:r>
              <a:rPr lang="en-US" sz="2600" dirty="0"/>
              <a:t>the presence of branches, some </a:t>
            </a:r>
            <a:r>
              <a:rPr lang="en-US" sz="2600" dirty="0" err="1" smtClean="0"/>
              <a:t>instruc</a:t>
            </a:r>
            <a:r>
              <a:rPr lang="tr-TR" sz="2600" dirty="0" smtClean="0"/>
              <a:t>ti</a:t>
            </a:r>
            <a:r>
              <a:rPr lang="en-US" sz="2600" dirty="0" err="1" smtClean="0"/>
              <a:t>ons</a:t>
            </a:r>
            <a:r>
              <a:rPr lang="en-US" sz="2600" dirty="0" smtClean="0"/>
              <a:t> </a:t>
            </a:r>
            <a:r>
              <a:rPr lang="en-US" sz="2600" dirty="0"/>
              <a:t>may not be </a:t>
            </a:r>
            <a:r>
              <a:rPr lang="en-US" sz="2600" dirty="0" smtClean="0"/>
              <a:t>executed</a:t>
            </a:r>
            <a:r>
              <a:rPr lang="tr-TR" sz="2600" dirty="0" smtClean="0"/>
              <a:t> </a:t>
            </a:r>
            <a:r>
              <a:rPr lang="en-US" sz="2600" dirty="0" smtClean="0"/>
              <a:t>at </a:t>
            </a:r>
            <a:r>
              <a:rPr lang="en-US" sz="2600" dirty="0"/>
              <a:t>all</a:t>
            </a:r>
            <a:r>
              <a:rPr lang="en-US" sz="2600" dirty="0" smtClean="0"/>
              <a:t>.</a:t>
            </a:r>
            <a:endParaRPr lang="tr-TR" sz="2600" dirty="0" smtClean="0"/>
          </a:p>
          <a:p>
            <a:pPr marL="3856038"/>
            <a:endParaRPr lang="tr-TR" dirty="0" smtClean="0"/>
          </a:p>
          <a:p>
            <a:pPr marL="3856038"/>
            <a:r>
              <a:rPr lang="tr-TR" dirty="0" err="1" smtClean="0"/>
              <a:t>Average</a:t>
            </a:r>
            <a:r>
              <a:rPr lang="tr-TR" dirty="0" smtClean="0"/>
              <a:t> </a:t>
            </a:r>
            <a:r>
              <a:rPr lang="tr-TR" dirty="0"/>
              <a:t>CPI:</a:t>
            </a:r>
          </a:p>
          <a:p>
            <a:pPr marL="3856038" indent="0">
              <a:buNone/>
            </a:pPr>
            <a:r>
              <a:rPr lang="tr-TR" dirty="0" smtClean="0"/>
              <a:t>(5×1 </a:t>
            </a:r>
            <a:r>
              <a:rPr lang="tr-TR" dirty="0"/>
              <a:t>+ </a:t>
            </a:r>
            <a:r>
              <a:rPr lang="tr-TR" dirty="0" smtClean="0"/>
              <a:t>1</a:t>
            </a:r>
            <a:r>
              <a:rPr lang="tr-TR" dirty="0"/>
              <a:t>×</a:t>
            </a:r>
            <a:r>
              <a:rPr lang="tr-TR" dirty="0" smtClean="0"/>
              <a:t>44 </a:t>
            </a:r>
            <a:r>
              <a:rPr lang="tr-TR" dirty="0"/>
              <a:t>+ </a:t>
            </a:r>
            <a:r>
              <a:rPr lang="tr-TR" dirty="0" smtClean="0"/>
              <a:t>1</a:t>
            </a:r>
            <a:r>
              <a:rPr lang="tr-TR" dirty="0"/>
              <a:t>×</a:t>
            </a:r>
            <a:r>
              <a:rPr lang="tr-TR" dirty="0" smtClean="0"/>
              <a:t>21</a:t>
            </a:r>
            <a:r>
              <a:rPr lang="tr-TR" dirty="0"/>
              <a:t>)/66= 1.06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23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4513257"/>
            <a:ext cx="2687405" cy="159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08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/>
              <a:t>Mix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</a:t>
            </a:r>
            <a:r>
              <a:rPr lang="en-US" dirty="0"/>
              <a:t>MIPS </a:t>
            </a:r>
            <a:r>
              <a:rPr lang="en-US" dirty="0" err="1" smtClean="0"/>
              <a:t>instruc</a:t>
            </a:r>
            <a:r>
              <a:rPr lang="tr-TR" dirty="0" smtClean="0"/>
              <a:t>ti</a:t>
            </a:r>
            <a:r>
              <a:rPr lang="en-US" dirty="0" smtClean="0"/>
              <a:t>on </a:t>
            </a:r>
            <a:r>
              <a:rPr lang="en-US" dirty="0" err="1" smtClean="0"/>
              <a:t>execu</a:t>
            </a:r>
            <a:r>
              <a:rPr lang="tr-TR" dirty="0" smtClean="0"/>
              <a:t>ti</a:t>
            </a:r>
            <a:r>
              <a:rPr lang="en-US" dirty="0" err="1" smtClean="0"/>
              <a:t>ons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benchmark</a:t>
            </a:r>
            <a:r>
              <a:rPr lang="tr-TR" dirty="0" smtClean="0"/>
              <a:t> </a:t>
            </a:r>
            <a:r>
              <a:rPr lang="en-US" dirty="0" smtClean="0"/>
              <a:t>programs </a:t>
            </a:r>
            <a:r>
              <a:rPr lang="en-US" dirty="0"/>
              <a:t>(e.g. SPEC)</a:t>
            </a:r>
          </a:p>
          <a:p>
            <a:pPr lvl="1"/>
            <a:r>
              <a:rPr lang="en-US" dirty="0" smtClean="0"/>
              <a:t>Consider </a:t>
            </a:r>
            <a:r>
              <a:rPr lang="en-US" dirty="0"/>
              <a:t>making the common case fast</a:t>
            </a:r>
          </a:p>
          <a:p>
            <a:pPr lvl="1"/>
            <a:r>
              <a:rPr lang="en-US" dirty="0" smtClean="0"/>
              <a:t>Consider </a:t>
            </a:r>
            <a:r>
              <a:rPr lang="en-US" dirty="0"/>
              <a:t>compromises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24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77" y="3284984"/>
            <a:ext cx="8006692" cy="281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64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Dynamic</a:t>
            </a:r>
            <a:r>
              <a:rPr lang="tr-TR" dirty="0"/>
              <a:t> </a:t>
            </a:r>
            <a:r>
              <a:rPr lang="tr-TR" dirty="0" err="1"/>
              <a:t>Frequency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</a:t>
            </a:r>
            <a:r>
              <a:rPr lang="en-US" dirty="0" err="1" smtClean="0"/>
              <a:t>mul</a:t>
            </a:r>
            <a:r>
              <a:rPr lang="tr-TR" dirty="0" smtClean="0"/>
              <a:t>ti</a:t>
            </a:r>
            <a:r>
              <a:rPr lang="en-US" dirty="0" smtClean="0"/>
              <a:t>-core </a:t>
            </a:r>
            <a:r>
              <a:rPr lang="en-US" dirty="0"/>
              <a:t>architectures nowadays support </a:t>
            </a:r>
            <a:r>
              <a:rPr lang="en-US" dirty="0" smtClean="0"/>
              <a:t>dynamic</a:t>
            </a:r>
            <a:r>
              <a:rPr lang="tr-TR" dirty="0" smtClean="0"/>
              <a:t> </a:t>
            </a:r>
            <a:r>
              <a:rPr lang="en-US" dirty="0" smtClean="0"/>
              <a:t>voltage </a:t>
            </a:r>
            <a:r>
              <a:rPr lang="en-US" dirty="0"/>
              <a:t>and frequency scaling (DVFS) to adapt their speed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system’s load and save energy.</a:t>
            </a:r>
          </a:p>
          <a:p>
            <a:pPr lvl="1"/>
            <a:r>
              <a:rPr lang="en-US" dirty="0" smtClean="0"/>
              <a:t>Enabled </a:t>
            </a:r>
            <a:r>
              <a:rPr lang="en-US" dirty="0"/>
              <a:t>by the request from the </a:t>
            </a:r>
            <a:r>
              <a:rPr lang="en-US" dirty="0" smtClean="0"/>
              <a:t>Opera</a:t>
            </a:r>
            <a:r>
              <a:rPr lang="tr-TR" dirty="0" smtClean="0"/>
              <a:t>ti</a:t>
            </a:r>
            <a:r>
              <a:rPr lang="en-US" dirty="0" smtClean="0"/>
              <a:t>ng </a:t>
            </a:r>
            <a:r>
              <a:rPr lang="en-US" dirty="0"/>
              <a:t>System</a:t>
            </a:r>
          </a:p>
          <a:p>
            <a:r>
              <a:rPr lang="en-US" dirty="0" smtClean="0"/>
              <a:t>A </a:t>
            </a:r>
            <a:r>
              <a:rPr lang="en-US" dirty="0"/>
              <a:t>core can exceed the its manufactured </a:t>
            </a:r>
            <a:r>
              <a:rPr lang="en-US" dirty="0" smtClean="0"/>
              <a:t>opera</a:t>
            </a:r>
            <a:r>
              <a:rPr lang="tr-TR" dirty="0" smtClean="0"/>
              <a:t>ti</a:t>
            </a:r>
            <a:r>
              <a:rPr lang="en-US" dirty="0" smtClean="0"/>
              <a:t>on </a:t>
            </a:r>
            <a:r>
              <a:rPr lang="en-US" dirty="0"/>
              <a:t>frequency</a:t>
            </a:r>
          </a:p>
          <a:p>
            <a:pPr lvl="1"/>
            <a:r>
              <a:rPr lang="en-US" dirty="0" smtClean="0"/>
              <a:t>Intel’s </a:t>
            </a:r>
            <a:r>
              <a:rPr lang="en-US" dirty="0"/>
              <a:t>Turbo Boost and AMD Turbo CORE</a:t>
            </a:r>
          </a:p>
          <a:p>
            <a:r>
              <a:rPr lang="en-US" dirty="0" smtClean="0"/>
              <a:t>Increased </a:t>
            </a:r>
            <a:r>
              <a:rPr lang="en-US" dirty="0"/>
              <a:t>clock rate is limited by the power, current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thermal </a:t>
            </a:r>
            <a:r>
              <a:rPr lang="en-US" dirty="0"/>
              <a:t>limits</a:t>
            </a:r>
          </a:p>
          <a:p>
            <a:pPr lvl="1"/>
            <a:r>
              <a:rPr lang="en-US" dirty="0" smtClean="0"/>
              <a:t>This is not similar to hearth rate increase</a:t>
            </a:r>
          </a:p>
          <a:p>
            <a:pPr lvl="1"/>
            <a:r>
              <a:rPr lang="en-US" dirty="0" smtClean="0"/>
              <a:t>CPU </a:t>
            </a:r>
            <a:r>
              <a:rPr lang="en-US" dirty="0"/>
              <a:t>runs at a higher rate for awhile, it is discrete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25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2434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26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0929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mtClean="0">
                <a:solidFill>
                  <a:schemeClr val="accent1"/>
                </a:solidFill>
              </a:rPr>
              <a:t>How can we meaningfully measure and compare</a:t>
            </a:r>
            <a:r>
              <a:rPr lang="tr-TR" altLang="tr-TR" smtClean="0">
                <a:solidFill>
                  <a:schemeClr val="accent1"/>
                </a:solidFill>
              </a:rPr>
              <a:t> </a:t>
            </a:r>
            <a:r>
              <a:rPr lang="en-US" altLang="tr-TR" smtClean="0">
                <a:solidFill>
                  <a:schemeClr val="accent1"/>
                </a:solidFill>
              </a:rPr>
              <a:t>computer performance?</a:t>
            </a:r>
          </a:p>
          <a:p>
            <a:r>
              <a:rPr lang="tr-TR" altLang="tr-TR" smtClean="0">
                <a:solidFill>
                  <a:schemeClr val="accent1"/>
                </a:solidFill>
              </a:rPr>
              <a:t>U</a:t>
            </a:r>
            <a:r>
              <a:rPr lang="en-US" altLang="tr-TR" smtClean="0">
                <a:solidFill>
                  <a:schemeClr val="accent1"/>
                </a:solidFill>
              </a:rPr>
              <a:t>nderstand why program performance varies</a:t>
            </a:r>
          </a:p>
          <a:p>
            <a:pPr lvl="1"/>
            <a:r>
              <a:rPr lang="en-US" altLang="tr-TR" smtClean="0"/>
              <a:t>Understand how applica</a:t>
            </a:r>
            <a:r>
              <a:rPr lang="tr-TR" altLang="tr-TR" smtClean="0"/>
              <a:t>tio</a:t>
            </a:r>
            <a:r>
              <a:rPr lang="en-US" altLang="tr-TR" smtClean="0"/>
              <a:t>ns and the compiler impact</a:t>
            </a:r>
            <a:r>
              <a:rPr lang="tr-TR" altLang="tr-TR" smtClean="0"/>
              <a:t> </a:t>
            </a:r>
            <a:r>
              <a:rPr lang="en-US" altLang="tr-TR" smtClean="0"/>
              <a:t>performance</a:t>
            </a:r>
          </a:p>
          <a:p>
            <a:pPr lvl="1"/>
            <a:r>
              <a:rPr lang="en-US" altLang="tr-TR" smtClean="0"/>
              <a:t>Understand how CPU impacts performance</a:t>
            </a:r>
          </a:p>
          <a:p>
            <a:pPr lvl="1"/>
            <a:r>
              <a:rPr lang="en-US" altLang="tr-TR" smtClean="0"/>
              <a:t>What trade-offs are involved in designing a CPU?</a:t>
            </a:r>
          </a:p>
          <a:p>
            <a:r>
              <a:rPr lang="en-US" altLang="tr-TR" smtClean="0">
                <a:solidFill>
                  <a:schemeClr val="accent1"/>
                </a:solidFill>
              </a:rPr>
              <a:t>Purchasing perspec</a:t>
            </a:r>
            <a:r>
              <a:rPr lang="tr-TR" altLang="tr-TR" smtClean="0">
                <a:solidFill>
                  <a:schemeClr val="accent1"/>
                </a:solidFill>
              </a:rPr>
              <a:t>ti</a:t>
            </a:r>
            <a:r>
              <a:rPr lang="en-US" altLang="tr-TR" smtClean="0">
                <a:solidFill>
                  <a:schemeClr val="accent1"/>
                </a:solidFill>
              </a:rPr>
              <a:t>ve vs design perspec</a:t>
            </a:r>
            <a:r>
              <a:rPr lang="tr-TR" altLang="tr-TR" smtClean="0">
                <a:solidFill>
                  <a:schemeClr val="accent1"/>
                </a:solidFill>
              </a:rPr>
              <a:t>ti</a:t>
            </a:r>
            <a:r>
              <a:rPr lang="en-US" altLang="tr-TR" smtClean="0">
                <a:solidFill>
                  <a:schemeClr val="accent1"/>
                </a:solidFill>
              </a:rPr>
              <a:t>ve</a:t>
            </a:r>
            <a:endParaRPr lang="tr-TR" altLang="tr-TR" smtClean="0">
              <a:solidFill>
                <a:schemeClr val="accent1"/>
              </a:solidFill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8EB6346F-3741-4DD6-90FC-F01AD7CF9884}" type="slidenum">
              <a:rPr lang="en-US" altLang="tr-TR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</a:t>
            </a:fld>
            <a:endParaRPr lang="en-US" altLang="tr-TR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4254654-87E5-4544-B3D5-7D96A6762877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4</a:t>
            </a:fld>
            <a:endParaRPr kumimoji="0" lang="en-US" altLang="tr-TR" sz="120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Outline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smtClean="0">
                <a:solidFill>
                  <a:schemeClr val="accent1"/>
                </a:solidFill>
              </a:rPr>
              <a:t>Latency, delay, time</a:t>
            </a:r>
          </a:p>
          <a:p>
            <a:r>
              <a:rPr lang="tr-TR" altLang="tr-TR" smtClean="0">
                <a:solidFill>
                  <a:schemeClr val="accent1"/>
                </a:solidFill>
              </a:rPr>
              <a:t>Throughput</a:t>
            </a:r>
          </a:p>
          <a:p>
            <a:r>
              <a:rPr lang="tr-TR" altLang="tr-TR" smtClean="0">
                <a:solidFill>
                  <a:schemeClr val="accent1"/>
                </a:solidFill>
              </a:rPr>
              <a:t>Cost</a:t>
            </a:r>
          </a:p>
          <a:p>
            <a:r>
              <a:rPr lang="tr-TR" altLang="tr-TR" smtClean="0">
                <a:solidFill>
                  <a:schemeClr val="accent1"/>
                </a:solidFill>
              </a:rPr>
              <a:t>Power</a:t>
            </a:r>
          </a:p>
          <a:p>
            <a:r>
              <a:rPr lang="tr-TR" altLang="tr-TR" smtClean="0">
                <a:solidFill>
                  <a:schemeClr val="accent1"/>
                </a:solidFill>
              </a:rPr>
              <a:t>Energy</a:t>
            </a:r>
          </a:p>
          <a:p>
            <a:r>
              <a:rPr lang="tr-TR" altLang="tr-TR" smtClean="0">
                <a:solidFill>
                  <a:schemeClr val="accent1"/>
                </a:solidFill>
              </a:rPr>
              <a:t>Reliability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Basic Performance Metrics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tr-TR" dirty="0" smtClean="0"/>
              <a:t>Latency, delay, </a:t>
            </a:r>
            <a:r>
              <a:rPr lang="tr-TR" altLang="tr-TR" dirty="0" smtClean="0"/>
              <a:t>ti</a:t>
            </a:r>
            <a:r>
              <a:rPr lang="en-US" altLang="tr-TR" dirty="0" smtClean="0"/>
              <a:t>me </a:t>
            </a:r>
            <a:endParaRPr lang="tr-TR" altLang="tr-TR" dirty="0" smtClean="0"/>
          </a:p>
          <a:p>
            <a:pPr lvl="1"/>
            <a:r>
              <a:rPr lang="en-US" altLang="tr-TR" dirty="0" smtClean="0"/>
              <a:t>Lower is</a:t>
            </a:r>
            <a:r>
              <a:rPr lang="tr-TR" altLang="tr-TR" dirty="0" smtClean="0"/>
              <a:t> </a:t>
            </a:r>
            <a:r>
              <a:rPr lang="en-US" altLang="tr-TR" dirty="0" smtClean="0"/>
              <a:t>be</a:t>
            </a:r>
            <a:r>
              <a:rPr lang="tr-TR" altLang="tr-TR" dirty="0" err="1" smtClean="0"/>
              <a:t>tt</a:t>
            </a:r>
            <a:r>
              <a:rPr lang="en-US" altLang="tr-TR" dirty="0" err="1" smtClean="0"/>
              <a:t>er</a:t>
            </a:r>
            <a:endParaRPr lang="en-US" altLang="tr-TR" dirty="0" smtClean="0"/>
          </a:p>
          <a:p>
            <a:pPr lvl="2"/>
            <a:r>
              <a:rPr lang="en-US" altLang="tr-TR" dirty="0" smtClean="0"/>
              <a:t>Complete a task as soon as</a:t>
            </a:r>
            <a:r>
              <a:rPr lang="tr-TR" altLang="tr-TR" dirty="0" smtClean="0"/>
              <a:t> </a:t>
            </a:r>
            <a:r>
              <a:rPr lang="en-US" altLang="tr-TR" dirty="0" smtClean="0"/>
              <a:t>possible</a:t>
            </a:r>
          </a:p>
          <a:p>
            <a:pPr lvl="1"/>
            <a:r>
              <a:rPr lang="en-US" altLang="tr-TR" dirty="0" smtClean="0"/>
              <a:t>Measured in </a:t>
            </a:r>
            <a:r>
              <a:rPr lang="en-US" altLang="tr-TR" dirty="0" smtClean="0">
                <a:solidFill>
                  <a:schemeClr val="accent1"/>
                </a:solidFill>
              </a:rPr>
              <a:t>sec</a:t>
            </a:r>
            <a:r>
              <a:rPr lang="en-US" altLang="tr-TR" dirty="0" smtClean="0"/>
              <a:t>, </a:t>
            </a:r>
            <a:r>
              <a:rPr lang="en-US" altLang="tr-TR" dirty="0" smtClean="0">
                <a:solidFill>
                  <a:schemeClr val="accent1"/>
                </a:solidFill>
                <a:sym typeface="Symbol" panose="05050102010706020507" pitchFamily="18" charset="2"/>
              </a:rPr>
              <a:t></a:t>
            </a:r>
            <a:r>
              <a:rPr lang="en-US" altLang="tr-TR" dirty="0" smtClean="0">
                <a:solidFill>
                  <a:schemeClr val="accent1"/>
                </a:solidFill>
              </a:rPr>
              <a:t>s</a:t>
            </a:r>
            <a:r>
              <a:rPr lang="en-US" altLang="tr-TR" dirty="0" smtClean="0"/>
              <a:t>, </a:t>
            </a:r>
            <a:r>
              <a:rPr lang="en-US" altLang="tr-TR" dirty="0" smtClean="0">
                <a:solidFill>
                  <a:schemeClr val="accent1"/>
                </a:solidFill>
              </a:rPr>
              <a:t>ns</a:t>
            </a:r>
          </a:p>
          <a:p>
            <a:r>
              <a:rPr lang="en-US" altLang="tr-TR" dirty="0" smtClean="0"/>
              <a:t>Throughput </a:t>
            </a:r>
            <a:r>
              <a:rPr lang="tr-TR" altLang="tr-TR" dirty="0" smtClean="0"/>
              <a:t>(</a:t>
            </a:r>
            <a:r>
              <a:rPr lang="tr-TR" altLang="tr-TR" dirty="0" err="1" smtClean="0"/>
              <a:t>bandwith</a:t>
            </a:r>
            <a:r>
              <a:rPr lang="tr-TR" altLang="tr-TR" dirty="0" smtClean="0"/>
              <a:t>)</a:t>
            </a:r>
          </a:p>
          <a:p>
            <a:pPr lvl="1"/>
            <a:r>
              <a:rPr lang="en-US" altLang="tr-TR" dirty="0" smtClean="0"/>
              <a:t>Higher is be</a:t>
            </a:r>
            <a:r>
              <a:rPr lang="tr-TR" altLang="tr-TR" dirty="0" err="1" smtClean="0"/>
              <a:t>tt</a:t>
            </a:r>
            <a:r>
              <a:rPr lang="en-US" altLang="tr-TR" dirty="0" err="1" smtClean="0"/>
              <a:t>er</a:t>
            </a:r>
            <a:endParaRPr lang="en-US" altLang="tr-TR" dirty="0" smtClean="0"/>
          </a:p>
          <a:p>
            <a:pPr lvl="2"/>
            <a:r>
              <a:rPr lang="en-US" altLang="tr-TR" dirty="0" smtClean="0"/>
              <a:t>Complete as many tasks per</a:t>
            </a:r>
            <a:r>
              <a:rPr lang="tr-TR" altLang="tr-TR" dirty="0" smtClean="0"/>
              <a:t> ti</a:t>
            </a:r>
            <a:r>
              <a:rPr lang="en-US" altLang="tr-TR" dirty="0" smtClean="0"/>
              <a:t>me as possible</a:t>
            </a:r>
          </a:p>
          <a:p>
            <a:pPr lvl="1"/>
            <a:r>
              <a:rPr lang="en-US" altLang="tr-TR" dirty="0" smtClean="0"/>
              <a:t>Measured in </a:t>
            </a:r>
            <a:r>
              <a:rPr lang="en-US" altLang="tr-TR" dirty="0" smtClean="0">
                <a:solidFill>
                  <a:schemeClr val="accent1"/>
                </a:solidFill>
              </a:rPr>
              <a:t>bytes/sec</a:t>
            </a:r>
            <a:r>
              <a:rPr lang="en-US" altLang="tr-TR" dirty="0" smtClean="0"/>
              <a:t>,</a:t>
            </a:r>
            <a:r>
              <a:rPr lang="tr-TR" altLang="tr-TR" dirty="0" smtClean="0"/>
              <a:t> </a:t>
            </a:r>
            <a:r>
              <a:rPr lang="en-US" altLang="tr-TR" dirty="0" smtClean="0">
                <a:solidFill>
                  <a:schemeClr val="accent1"/>
                </a:solidFill>
              </a:rPr>
              <a:t>instruc</a:t>
            </a:r>
            <a:r>
              <a:rPr lang="tr-TR" altLang="tr-TR" dirty="0" err="1" smtClean="0">
                <a:solidFill>
                  <a:schemeClr val="accent1"/>
                </a:solidFill>
              </a:rPr>
              <a:t>tio</a:t>
            </a:r>
            <a:r>
              <a:rPr lang="en-US" altLang="tr-TR" dirty="0" smtClean="0">
                <a:solidFill>
                  <a:schemeClr val="accent1"/>
                </a:solidFill>
              </a:rPr>
              <a:t>ns/sec</a:t>
            </a:r>
          </a:p>
          <a:p>
            <a:r>
              <a:rPr lang="en-US" altLang="tr-TR" dirty="0" smtClean="0"/>
              <a:t>Cost </a:t>
            </a:r>
            <a:endParaRPr lang="tr-TR" altLang="tr-TR" dirty="0" smtClean="0"/>
          </a:p>
          <a:p>
            <a:pPr lvl="1"/>
            <a:r>
              <a:rPr lang="en-US" altLang="tr-TR" dirty="0" smtClean="0"/>
              <a:t>Lower is be</a:t>
            </a:r>
            <a:r>
              <a:rPr lang="tr-TR" altLang="tr-TR" dirty="0" err="1" smtClean="0"/>
              <a:t>tt</a:t>
            </a:r>
            <a:r>
              <a:rPr lang="en-US" altLang="tr-TR" dirty="0" err="1" smtClean="0"/>
              <a:t>er</a:t>
            </a:r>
            <a:endParaRPr lang="en-US" altLang="tr-TR" dirty="0" smtClean="0"/>
          </a:p>
          <a:p>
            <a:pPr lvl="2"/>
            <a:r>
              <a:rPr lang="en-US" altLang="tr-TR" dirty="0" smtClean="0"/>
              <a:t>Complete tasks for as li</a:t>
            </a:r>
            <a:r>
              <a:rPr lang="tr-TR" altLang="tr-TR" dirty="0" err="1" smtClean="0"/>
              <a:t>tt</a:t>
            </a:r>
            <a:r>
              <a:rPr lang="en-US" altLang="tr-TR" dirty="0" smtClean="0"/>
              <a:t>le</a:t>
            </a:r>
            <a:r>
              <a:rPr lang="tr-TR" altLang="tr-TR" dirty="0" smtClean="0"/>
              <a:t> </a:t>
            </a:r>
            <a:r>
              <a:rPr lang="en-US" altLang="tr-TR" dirty="0" smtClean="0"/>
              <a:t>money as possible</a:t>
            </a:r>
          </a:p>
          <a:p>
            <a:pPr lvl="1"/>
            <a:r>
              <a:rPr lang="en-US" altLang="tr-TR" dirty="0" smtClean="0"/>
              <a:t>Measured in </a:t>
            </a:r>
            <a:r>
              <a:rPr lang="en-US" altLang="tr-TR" dirty="0" smtClean="0">
                <a:solidFill>
                  <a:schemeClr val="accent1"/>
                </a:solidFill>
              </a:rPr>
              <a:t>$</a:t>
            </a:r>
            <a:r>
              <a:rPr lang="en-US" altLang="tr-TR" dirty="0" smtClean="0"/>
              <a:t>, </a:t>
            </a:r>
            <a:r>
              <a:rPr lang="en-US" altLang="tr-TR" dirty="0" smtClean="0">
                <a:solidFill>
                  <a:schemeClr val="accent1"/>
                </a:solidFill>
              </a:rPr>
              <a:t>TL</a:t>
            </a:r>
            <a:r>
              <a:rPr lang="tr-TR" altLang="tr-TR" dirty="0" smtClean="0">
                <a:solidFill>
                  <a:schemeClr val="accent1"/>
                </a:solidFill>
              </a:rPr>
              <a:t>, </a:t>
            </a:r>
            <a:r>
              <a:rPr lang="tr-TR" altLang="tr-TR" dirty="0" err="1"/>
              <a:t>etc</a:t>
            </a:r>
            <a:r>
              <a:rPr lang="tr-TR" altLang="tr-TR" dirty="0"/>
              <a:t>.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7254CC91-82C0-4002-9299-A443EFD1E958}" type="slidenum">
              <a:rPr lang="en-US" altLang="tr-TR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5</a:t>
            </a:fld>
            <a:endParaRPr lang="en-US" altLang="tr-TR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Basic Performance Metrics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tr-TR" dirty="0" smtClean="0"/>
              <a:t>Power </a:t>
            </a:r>
            <a:endParaRPr lang="tr-TR" altLang="tr-TR" dirty="0" smtClean="0"/>
          </a:p>
          <a:p>
            <a:pPr lvl="1"/>
            <a:r>
              <a:rPr lang="en-US" altLang="tr-TR" dirty="0" smtClean="0"/>
              <a:t>Lower is be</a:t>
            </a:r>
            <a:r>
              <a:rPr lang="tr-TR" altLang="tr-TR" dirty="0" err="1" smtClean="0"/>
              <a:t>tt</a:t>
            </a:r>
            <a:r>
              <a:rPr lang="en-US" altLang="tr-TR" dirty="0" err="1" smtClean="0"/>
              <a:t>er</a:t>
            </a:r>
            <a:endParaRPr lang="en-US" altLang="tr-TR" dirty="0" smtClean="0"/>
          </a:p>
          <a:p>
            <a:pPr lvl="2"/>
            <a:r>
              <a:rPr lang="en-US" altLang="tr-TR" dirty="0" smtClean="0"/>
              <a:t>Complete tasks while</a:t>
            </a:r>
            <a:r>
              <a:rPr lang="tr-TR" altLang="tr-TR" dirty="0" smtClean="0"/>
              <a:t> </a:t>
            </a:r>
            <a:r>
              <a:rPr lang="en-US" altLang="tr-TR" dirty="0" err="1" smtClean="0"/>
              <a:t>dissipa</a:t>
            </a:r>
            <a:r>
              <a:rPr lang="tr-TR" altLang="tr-TR" dirty="0" smtClean="0"/>
              <a:t>ti</a:t>
            </a:r>
            <a:r>
              <a:rPr lang="en-US" altLang="tr-TR" dirty="0" smtClean="0"/>
              <a:t>ng as few </a:t>
            </a:r>
            <a:r>
              <a:rPr lang="en-US" altLang="tr-TR" dirty="0" smtClean="0">
                <a:solidFill>
                  <a:schemeClr val="accent1"/>
                </a:solidFill>
              </a:rPr>
              <a:t>joules/sec</a:t>
            </a:r>
            <a:r>
              <a:rPr lang="en-US" altLang="tr-TR" dirty="0" smtClean="0"/>
              <a:t> as</a:t>
            </a:r>
            <a:r>
              <a:rPr lang="tr-TR" altLang="tr-TR" dirty="0" smtClean="0"/>
              <a:t> </a:t>
            </a:r>
            <a:r>
              <a:rPr lang="en-US" altLang="tr-TR" dirty="0" smtClean="0"/>
              <a:t>possible</a:t>
            </a:r>
          </a:p>
          <a:p>
            <a:r>
              <a:rPr lang="en-US" altLang="tr-TR" dirty="0" smtClean="0"/>
              <a:t>Energy </a:t>
            </a:r>
            <a:endParaRPr lang="tr-TR" altLang="tr-TR" dirty="0" smtClean="0"/>
          </a:p>
          <a:p>
            <a:pPr lvl="1"/>
            <a:r>
              <a:rPr lang="en-US" altLang="tr-TR" dirty="0" smtClean="0"/>
              <a:t>Lower is be</a:t>
            </a:r>
            <a:r>
              <a:rPr lang="tr-TR" altLang="tr-TR" dirty="0" err="1" smtClean="0"/>
              <a:t>tt</a:t>
            </a:r>
            <a:r>
              <a:rPr lang="en-US" altLang="tr-TR" dirty="0" err="1" smtClean="0"/>
              <a:t>er</a:t>
            </a:r>
            <a:endParaRPr lang="en-US" altLang="tr-TR" dirty="0" smtClean="0"/>
          </a:p>
          <a:p>
            <a:pPr lvl="2"/>
            <a:r>
              <a:rPr lang="en-US" altLang="tr-TR" dirty="0" smtClean="0"/>
              <a:t>Complete tasks using as few</a:t>
            </a:r>
            <a:r>
              <a:rPr lang="tr-TR" altLang="tr-TR" dirty="0" smtClean="0"/>
              <a:t> </a:t>
            </a:r>
            <a:r>
              <a:rPr lang="en-US" altLang="tr-TR" dirty="0" smtClean="0">
                <a:solidFill>
                  <a:schemeClr val="accent1"/>
                </a:solidFill>
              </a:rPr>
              <a:t>joules</a:t>
            </a:r>
            <a:r>
              <a:rPr lang="en-US" altLang="tr-TR" dirty="0" smtClean="0"/>
              <a:t> as possible</a:t>
            </a:r>
          </a:p>
          <a:p>
            <a:pPr lvl="1"/>
            <a:r>
              <a:rPr lang="en-US" altLang="tr-TR" dirty="0" smtClean="0"/>
              <a:t>Measured in </a:t>
            </a:r>
            <a:r>
              <a:rPr lang="en-US" altLang="tr-TR" dirty="0" smtClean="0">
                <a:solidFill>
                  <a:schemeClr val="accent1"/>
                </a:solidFill>
              </a:rPr>
              <a:t>Joules</a:t>
            </a:r>
            <a:r>
              <a:rPr lang="en-US" altLang="tr-TR" dirty="0" smtClean="0"/>
              <a:t>, </a:t>
            </a:r>
            <a:r>
              <a:rPr lang="en-US" altLang="tr-TR" dirty="0" smtClean="0">
                <a:solidFill>
                  <a:schemeClr val="accent1"/>
                </a:solidFill>
              </a:rPr>
              <a:t>Joules/instruc</a:t>
            </a:r>
            <a:r>
              <a:rPr lang="tr-TR" altLang="tr-TR" dirty="0" smtClean="0">
                <a:solidFill>
                  <a:schemeClr val="accent1"/>
                </a:solidFill>
              </a:rPr>
              <a:t>ti</a:t>
            </a:r>
            <a:r>
              <a:rPr lang="en-US" altLang="tr-TR" dirty="0" smtClean="0">
                <a:solidFill>
                  <a:schemeClr val="accent1"/>
                </a:solidFill>
              </a:rPr>
              <a:t>on</a:t>
            </a:r>
          </a:p>
          <a:p>
            <a:r>
              <a:rPr lang="en-US" altLang="tr-TR" dirty="0" smtClean="0"/>
              <a:t>Reliability </a:t>
            </a:r>
            <a:endParaRPr lang="tr-TR" altLang="tr-TR" dirty="0" smtClean="0"/>
          </a:p>
          <a:p>
            <a:pPr lvl="1"/>
            <a:r>
              <a:rPr lang="en-US" altLang="tr-TR" dirty="0" smtClean="0"/>
              <a:t>Higher is be</a:t>
            </a:r>
            <a:r>
              <a:rPr lang="tr-TR" altLang="tr-TR" dirty="0" err="1" smtClean="0"/>
              <a:t>tt</a:t>
            </a:r>
            <a:r>
              <a:rPr lang="en-US" altLang="tr-TR" dirty="0" err="1" smtClean="0"/>
              <a:t>er</a:t>
            </a:r>
            <a:endParaRPr lang="en-US" altLang="tr-TR" dirty="0" smtClean="0"/>
          </a:p>
          <a:p>
            <a:pPr lvl="2"/>
            <a:r>
              <a:rPr lang="en-US" altLang="tr-TR" dirty="0" smtClean="0"/>
              <a:t>Complete tasks with low</a:t>
            </a:r>
            <a:r>
              <a:rPr lang="tr-TR" altLang="tr-TR" dirty="0" smtClean="0"/>
              <a:t> </a:t>
            </a:r>
            <a:r>
              <a:rPr lang="en-US" altLang="tr-TR" dirty="0" smtClean="0"/>
              <a:t>probability of failure</a:t>
            </a:r>
          </a:p>
          <a:p>
            <a:pPr lvl="1"/>
            <a:r>
              <a:rPr lang="en-US" altLang="tr-TR" dirty="0" smtClean="0"/>
              <a:t>Measured in </a:t>
            </a:r>
            <a:r>
              <a:rPr lang="en-US" altLang="tr-TR" dirty="0" smtClean="0">
                <a:solidFill>
                  <a:schemeClr val="accent1"/>
                </a:solidFill>
              </a:rPr>
              <a:t>Mean </a:t>
            </a:r>
            <a:r>
              <a:rPr lang="tr-TR" altLang="tr-TR" dirty="0" smtClean="0">
                <a:solidFill>
                  <a:schemeClr val="accent1"/>
                </a:solidFill>
              </a:rPr>
              <a:t>ti</a:t>
            </a:r>
            <a:r>
              <a:rPr lang="en-US" altLang="tr-TR" dirty="0" smtClean="0">
                <a:solidFill>
                  <a:schemeClr val="accent1"/>
                </a:solidFill>
              </a:rPr>
              <a:t>me to</a:t>
            </a:r>
            <a:r>
              <a:rPr lang="tr-TR" altLang="tr-TR" dirty="0" smtClean="0">
                <a:solidFill>
                  <a:schemeClr val="accent1"/>
                </a:solidFill>
              </a:rPr>
              <a:t> </a:t>
            </a:r>
            <a:r>
              <a:rPr lang="en-US" altLang="tr-TR" dirty="0" smtClean="0">
                <a:solidFill>
                  <a:schemeClr val="accent1"/>
                </a:solidFill>
              </a:rPr>
              <a:t>failure</a:t>
            </a:r>
            <a:r>
              <a:rPr lang="tr-TR" altLang="tr-TR" dirty="0" smtClean="0"/>
              <a:t> (</a:t>
            </a:r>
            <a:r>
              <a:rPr lang="en-US" altLang="tr-TR" dirty="0" smtClean="0">
                <a:solidFill>
                  <a:schemeClr val="accent1"/>
                </a:solidFill>
              </a:rPr>
              <a:t>MTTF</a:t>
            </a:r>
            <a:r>
              <a:rPr lang="tr-TR" altLang="tr-TR" dirty="0" smtClean="0"/>
              <a:t>)</a:t>
            </a:r>
            <a:r>
              <a:rPr lang="en-US" altLang="tr-TR" dirty="0" smtClean="0"/>
              <a:t> </a:t>
            </a:r>
            <a:endParaRPr lang="tr-TR" altLang="tr-TR" dirty="0" smtClean="0"/>
          </a:p>
          <a:p>
            <a:pPr lvl="2"/>
            <a:r>
              <a:rPr lang="tr-TR" altLang="tr-TR" dirty="0" smtClean="0"/>
              <a:t>MTTF: </a:t>
            </a:r>
            <a:r>
              <a:rPr lang="en-US" altLang="tr-TR" dirty="0" smtClean="0"/>
              <a:t>the average</a:t>
            </a:r>
            <a:r>
              <a:rPr lang="tr-TR" altLang="tr-TR" dirty="0" smtClean="0"/>
              <a:t> ti</a:t>
            </a:r>
            <a:r>
              <a:rPr lang="en-US" altLang="tr-TR" dirty="0" smtClean="0"/>
              <a:t>me un</a:t>
            </a:r>
            <a:r>
              <a:rPr lang="tr-TR" altLang="tr-TR" dirty="0" smtClean="0"/>
              <a:t>ti</a:t>
            </a:r>
            <a:r>
              <a:rPr lang="en-US" altLang="tr-TR" dirty="0" smtClean="0"/>
              <a:t>l a failure occurs</a:t>
            </a:r>
            <a:endParaRPr lang="tr-TR" altLang="tr-TR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7254CC91-82C0-4002-9299-A443EFD1E958}" type="slidenum">
              <a:rPr lang="en-US" altLang="tr-TR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6</a:t>
            </a:fld>
            <a:endParaRPr lang="en-US" altLang="tr-TR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88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Latency</a:t>
            </a:r>
            <a:r>
              <a:rPr lang="tr-TR" dirty="0" smtClean="0"/>
              <a:t> </a:t>
            </a:r>
            <a:r>
              <a:rPr lang="tr-TR" dirty="0" err="1" smtClean="0"/>
              <a:t>vs</a:t>
            </a:r>
            <a:r>
              <a:rPr lang="tr-TR" dirty="0" smtClean="0"/>
              <a:t> </a:t>
            </a:r>
            <a:r>
              <a:rPr lang="tr-TR" dirty="0" err="1" smtClean="0"/>
              <a:t>Throughput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3333828"/>
            <a:ext cx="8280400" cy="30474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Madrid to Istanbul is about 3600 km</a:t>
            </a:r>
          </a:p>
          <a:p>
            <a:endParaRPr lang="tr-TR" dirty="0" smtClean="0"/>
          </a:p>
          <a:p>
            <a:r>
              <a:rPr lang="en-US" dirty="0" smtClean="0"/>
              <a:t>Time</a:t>
            </a:r>
            <a:r>
              <a:rPr lang="tr-TR" dirty="0" smtClean="0"/>
              <a:t>:</a:t>
            </a:r>
          </a:p>
          <a:p>
            <a:pPr lvl="1"/>
            <a:r>
              <a:rPr lang="en-US" dirty="0" err="1" smtClean="0"/>
              <a:t>Aircra</a:t>
            </a:r>
            <a:r>
              <a:rPr lang="tr-TR" dirty="0" err="1" smtClean="0"/>
              <a:t>ft</a:t>
            </a:r>
            <a:r>
              <a:rPr lang="en-US" dirty="0" smtClean="0"/>
              <a:t> 1 is faster than </a:t>
            </a:r>
            <a:r>
              <a:rPr lang="en-US" dirty="0" err="1" smtClean="0"/>
              <a:t>Aircra</a:t>
            </a:r>
            <a:r>
              <a:rPr lang="tr-TR" dirty="0" err="1" smtClean="0"/>
              <a:t>ft</a:t>
            </a:r>
            <a:r>
              <a:rPr lang="en-US" dirty="0" smtClean="0"/>
              <a:t> 2</a:t>
            </a:r>
          </a:p>
          <a:p>
            <a:pPr lvl="2"/>
            <a:r>
              <a:rPr lang="en-US" dirty="0" smtClean="0"/>
              <a:t>900/750 = 1.2 </a:t>
            </a:r>
            <a:r>
              <a:rPr lang="tr-TR" dirty="0" smtClean="0"/>
              <a:t>ti</a:t>
            </a:r>
            <a:r>
              <a:rPr lang="en-US" dirty="0" err="1" smtClean="0"/>
              <a:t>mes</a:t>
            </a:r>
            <a:r>
              <a:rPr lang="en-US" dirty="0" smtClean="0"/>
              <a:t> or 20% faster</a:t>
            </a:r>
          </a:p>
          <a:p>
            <a:r>
              <a:rPr lang="en-US" dirty="0" smtClean="0"/>
              <a:t>Throughput: </a:t>
            </a:r>
            <a:endParaRPr lang="tr-TR" dirty="0" smtClean="0"/>
          </a:p>
          <a:p>
            <a:pPr lvl="1"/>
            <a:r>
              <a:rPr lang="en-US" dirty="0" err="1" smtClean="0"/>
              <a:t>Aircra</a:t>
            </a:r>
            <a:r>
              <a:rPr lang="tr-TR" dirty="0" err="1" smtClean="0"/>
              <a:t>ft</a:t>
            </a:r>
            <a:r>
              <a:rPr lang="en-US" dirty="0" smtClean="0"/>
              <a:t> 2 has a higher </a:t>
            </a:r>
            <a:r>
              <a:rPr lang="en-US" dirty="0" smtClean="0">
                <a:solidFill>
                  <a:schemeClr val="accent1"/>
                </a:solidFill>
              </a:rPr>
              <a:t>throughput</a:t>
            </a:r>
          </a:p>
          <a:p>
            <a:pPr lvl="2"/>
            <a:r>
              <a:rPr lang="en-US" dirty="0" smtClean="0"/>
              <a:t>(750*600)/(900*400) = 1.25 </a:t>
            </a:r>
            <a:r>
              <a:rPr lang="tr-TR" dirty="0" smtClean="0"/>
              <a:t>ti</a:t>
            </a:r>
            <a:r>
              <a:rPr lang="en-US" dirty="0" err="1" smtClean="0"/>
              <a:t>mes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chemeClr val="accent1"/>
                </a:solidFill>
              </a:rPr>
              <a:t>throughput</a:t>
            </a:r>
            <a:r>
              <a:rPr lang="en-US" dirty="0" smtClean="0"/>
              <a:t> or 25% more</a:t>
            </a:r>
            <a:r>
              <a:rPr lang="tr-TR" dirty="0" smtClean="0"/>
              <a:t> </a:t>
            </a:r>
            <a:r>
              <a:rPr lang="en-US" dirty="0" smtClean="0"/>
              <a:t>throughput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7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" r="170"/>
          <a:stretch/>
        </p:blipFill>
        <p:spPr>
          <a:xfrm>
            <a:off x="611560" y="963255"/>
            <a:ext cx="7698081" cy="211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17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Response</a:t>
            </a:r>
            <a:r>
              <a:rPr lang="tr-TR" dirty="0" smtClean="0"/>
              <a:t> Time </a:t>
            </a:r>
            <a:r>
              <a:rPr lang="tr-TR" dirty="0" err="1" smtClean="0"/>
              <a:t>vs</a:t>
            </a:r>
            <a:r>
              <a:rPr lang="tr-TR" dirty="0" smtClean="0"/>
              <a:t> </a:t>
            </a:r>
            <a:r>
              <a:rPr lang="tr-TR" dirty="0" err="1" smtClean="0"/>
              <a:t>Throughput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Response </a:t>
            </a:r>
            <a:r>
              <a:rPr lang="tr-TR" dirty="0" smtClean="0"/>
              <a:t>ti</a:t>
            </a:r>
            <a:r>
              <a:rPr lang="en-US" dirty="0" smtClean="0"/>
              <a:t>me (latency) </a:t>
            </a:r>
            <a:endParaRPr lang="tr-TR" dirty="0" smtClean="0"/>
          </a:p>
          <a:p>
            <a:pPr lvl="1"/>
            <a:r>
              <a:rPr lang="en-US" dirty="0" smtClean="0"/>
              <a:t>the </a:t>
            </a:r>
            <a:r>
              <a:rPr lang="tr-TR" dirty="0" smtClean="0"/>
              <a:t>ti</a:t>
            </a:r>
            <a:r>
              <a:rPr lang="en-US" dirty="0" smtClean="0"/>
              <a:t>me between the start</a:t>
            </a:r>
            <a:r>
              <a:rPr lang="tr-TR" dirty="0" smtClean="0"/>
              <a:t> </a:t>
            </a:r>
            <a:r>
              <a:rPr lang="en-US" dirty="0" smtClean="0"/>
              <a:t>and the </a:t>
            </a:r>
            <a:r>
              <a:rPr lang="en-US" dirty="0" err="1" smtClean="0"/>
              <a:t>comple</a:t>
            </a:r>
            <a:r>
              <a:rPr lang="tr-TR" dirty="0" smtClean="0"/>
              <a:t>ti</a:t>
            </a:r>
            <a:r>
              <a:rPr lang="en-US" dirty="0" smtClean="0"/>
              <a:t>on of a task</a:t>
            </a:r>
          </a:p>
          <a:p>
            <a:pPr lvl="2"/>
            <a:r>
              <a:rPr lang="en-US" dirty="0" smtClean="0"/>
              <a:t>Important to individual users ( passengers)</a:t>
            </a:r>
          </a:p>
          <a:p>
            <a:r>
              <a:rPr lang="en-US" dirty="0" smtClean="0"/>
              <a:t>Throughput (bandwidth) </a:t>
            </a:r>
            <a:endParaRPr lang="tr-TR" dirty="0" smtClean="0"/>
          </a:p>
          <a:p>
            <a:pPr lvl="1"/>
            <a:r>
              <a:rPr lang="en-US" dirty="0" smtClean="0"/>
              <a:t>the total amount of work</a:t>
            </a:r>
            <a:r>
              <a:rPr lang="tr-TR" dirty="0" smtClean="0"/>
              <a:t> </a:t>
            </a:r>
            <a:r>
              <a:rPr lang="en-US" dirty="0" smtClean="0"/>
              <a:t>done in a given </a:t>
            </a:r>
            <a:r>
              <a:rPr lang="tr-TR" dirty="0" smtClean="0"/>
              <a:t>ti</a:t>
            </a:r>
            <a:r>
              <a:rPr lang="en-US" dirty="0" smtClean="0"/>
              <a:t>me</a:t>
            </a:r>
          </a:p>
          <a:p>
            <a:pPr lvl="1"/>
            <a:r>
              <a:rPr lang="en-US" dirty="0" smtClean="0"/>
              <a:t>Important to data center managers (airline)</a:t>
            </a:r>
          </a:p>
          <a:p>
            <a:endParaRPr lang="tr-TR" dirty="0" smtClean="0"/>
          </a:p>
          <a:p>
            <a:r>
              <a:rPr lang="en-US" dirty="0" smtClean="0"/>
              <a:t>Different performance metrics are required</a:t>
            </a:r>
          </a:p>
          <a:p>
            <a:pPr lvl="1"/>
            <a:r>
              <a:rPr lang="en-US" dirty="0" smtClean="0"/>
              <a:t>to benchmark </a:t>
            </a:r>
            <a:r>
              <a:rPr lang="en-US" dirty="0" smtClean="0">
                <a:solidFill>
                  <a:schemeClr val="accent1"/>
                </a:solidFill>
              </a:rPr>
              <a:t>embedded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desktop</a:t>
            </a:r>
            <a:r>
              <a:rPr lang="en-US" dirty="0" smtClean="0"/>
              <a:t> computers, </a:t>
            </a:r>
            <a:endParaRPr lang="tr-TR" dirty="0" smtClean="0"/>
          </a:p>
          <a:p>
            <a:pPr lvl="2"/>
            <a:r>
              <a:rPr lang="en-US" dirty="0" smtClean="0"/>
              <a:t>which</a:t>
            </a:r>
            <a:r>
              <a:rPr lang="tr-TR" dirty="0" smtClean="0"/>
              <a:t> </a:t>
            </a:r>
            <a:r>
              <a:rPr lang="en-US" dirty="0" smtClean="0"/>
              <a:t>are more focused on response </a:t>
            </a:r>
            <a:r>
              <a:rPr lang="tr-TR" dirty="0" smtClean="0"/>
              <a:t>ti</a:t>
            </a:r>
            <a:r>
              <a:rPr lang="en-US" dirty="0" smtClean="0"/>
              <a:t>me,</a:t>
            </a:r>
          </a:p>
          <a:p>
            <a:pPr lvl="1"/>
            <a:r>
              <a:rPr lang="en-US" dirty="0" smtClean="0"/>
              <a:t>to benchmark </a:t>
            </a:r>
            <a:r>
              <a:rPr lang="en-US" dirty="0" smtClean="0">
                <a:solidFill>
                  <a:schemeClr val="accent1"/>
                </a:solidFill>
              </a:rPr>
              <a:t>servers</a:t>
            </a:r>
            <a:r>
              <a:rPr lang="en-US" dirty="0" smtClean="0"/>
              <a:t>, </a:t>
            </a:r>
            <a:endParaRPr lang="tr-TR" dirty="0" smtClean="0"/>
          </a:p>
          <a:p>
            <a:pPr lvl="2"/>
            <a:r>
              <a:rPr lang="en-US" dirty="0" smtClean="0"/>
              <a:t>which are more focused on</a:t>
            </a:r>
            <a:r>
              <a:rPr lang="tr-TR" dirty="0" smtClean="0"/>
              <a:t> </a:t>
            </a:r>
            <a:r>
              <a:rPr lang="en-US" dirty="0" smtClean="0"/>
              <a:t>throughput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181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Defining</a:t>
            </a:r>
            <a:r>
              <a:rPr lang="tr-TR" dirty="0" smtClean="0"/>
              <a:t> (</a:t>
            </a:r>
            <a:r>
              <a:rPr lang="tr-TR" dirty="0" err="1" smtClean="0"/>
              <a:t>Speed</a:t>
            </a:r>
            <a:r>
              <a:rPr lang="tr-TR" dirty="0" smtClean="0"/>
              <a:t>) </a:t>
            </a:r>
            <a:r>
              <a:rPr lang="tr-TR" dirty="0" err="1" smtClean="0"/>
              <a:t>Performance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</a:t>
            </a:r>
            <a:r>
              <a:rPr lang="en-US" dirty="0" err="1" smtClean="0"/>
              <a:t>inimiz</a:t>
            </a:r>
            <a:r>
              <a:rPr lang="tr-TR" dirty="0" err="1" smtClean="0"/>
              <a:t>ing</a:t>
            </a:r>
            <a:r>
              <a:rPr lang="en-US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err="1" smtClean="0"/>
              <a:t>execu</a:t>
            </a:r>
            <a:r>
              <a:rPr lang="tr-TR" dirty="0" smtClean="0"/>
              <a:t>ti</a:t>
            </a:r>
            <a:r>
              <a:rPr lang="en-US" dirty="0" smtClean="0"/>
              <a:t>on </a:t>
            </a:r>
            <a:r>
              <a:rPr lang="tr-TR" dirty="0" smtClean="0"/>
              <a:t>ti</a:t>
            </a:r>
            <a:r>
              <a:rPr lang="en-US" dirty="0" smtClean="0"/>
              <a:t>me</a:t>
            </a:r>
            <a:r>
              <a:rPr lang="tr-TR" dirty="0" smtClean="0"/>
              <a:t> </a:t>
            </a:r>
            <a:r>
              <a:rPr lang="en-US" dirty="0" smtClean="0"/>
              <a:t>maximize</a:t>
            </a:r>
            <a:r>
              <a:rPr lang="tr-TR" dirty="0" smtClean="0"/>
              <a:t>s</a:t>
            </a:r>
            <a:r>
              <a:rPr lang="en-US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performance</a:t>
            </a:r>
            <a:r>
              <a:rPr lang="tr-TR" dirty="0" smtClean="0"/>
              <a:t>:</a:t>
            </a:r>
          </a:p>
          <a:p>
            <a:pPr marL="457200" lvl="1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performance</a:t>
            </a:r>
            <a:r>
              <a:rPr lang="tr-TR" dirty="0" smtClean="0"/>
              <a:t> of X </a:t>
            </a:r>
            <a:r>
              <a:rPr lang="tr-TR" dirty="0"/>
              <a:t>= 1 / </a:t>
            </a:r>
            <a:r>
              <a:rPr lang="tr-TR" dirty="0" err="1" smtClean="0"/>
              <a:t>execution_time</a:t>
            </a:r>
            <a:r>
              <a:rPr lang="tr-TR" dirty="0" smtClean="0"/>
              <a:t> of X</a:t>
            </a:r>
          </a:p>
          <a:p>
            <a:pPr lvl="0"/>
            <a:endParaRPr lang="tr-TR" dirty="0" smtClean="0">
              <a:solidFill>
                <a:srgbClr val="000000"/>
              </a:solidFill>
            </a:endParaRPr>
          </a:p>
          <a:p>
            <a:pPr lvl="0"/>
            <a:r>
              <a:rPr lang="en-US" dirty="0" smtClean="0">
                <a:solidFill>
                  <a:srgbClr val="000000"/>
                </a:solidFill>
              </a:rPr>
              <a:t>If </a:t>
            </a:r>
            <a:r>
              <a:rPr lang="en-US" dirty="0">
                <a:solidFill>
                  <a:schemeClr val="accent1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 is </a:t>
            </a:r>
            <a:r>
              <a:rPr lang="en-US" dirty="0">
                <a:solidFill>
                  <a:schemeClr val="accent1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tr-TR" dirty="0" smtClean="0">
                <a:solidFill>
                  <a:srgbClr val="000000"/>
                </a:solidFill>
              </a:rPr>
              <a:t>ti</a:t>
            </a:r>
            <a:r>
              <a:rPr lang="en-US" dirty="0" err="1" smtClean="0">
                <a:solidFill>
                  <a:srgbClr val="000000"/>
                </a:solidFill>
              </a:rPr>
              <a:t>mes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faster than </a:t>
            </a:r>
            <a:r>
              <a:rPr lang="en-US" dirty="0">
                <a:solidFill>
                  <a:schemeClr val="accent1"/>
                </a:solidFill>
              </a:rPr>
              <a:t>Y</a:t>
            </a:r>
            <a:r>
              <a:rPr lang="en-US" dirty="0">
                <a:solidFill>
                  <a:srgbClr val="000000"/>
                </a:solidFill>
              </a:rPr>
              <a:t>, </a:t>
            </a:r>
            <a:endParaRPr lang="tr-TR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performance</a:t>
            </a:r>
            <a:r>
              <a:rPr lang="tr-TR" dirty="0" smtClean="0"/>
              <a:t> </a:t>
            </a:r>
            <a:r>
              <a:rPr lang="tr-TR" dirty="0" err="1" smtClean="0"/>
              <a:t>ratio</a:t>
            </a:r>
            <a:r>
              <a:rPr lang="tr-TR" dirty="0" smtClean="0"/>
              <a:t> </a:t>
            </a:r>
            <a:r>
              <a:rPr lang="tr-TR" dirty="0" smtClean="0">
                <a:solidFill>
                  <a:schemeClr val="accent1"/>
                </a:solidFill>
              </a:rPr>
              <a:t>n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smtClean="0"/>
              <a:t>is</a:t>
            </a:r>
          </a:p>
          <a:p>
            <a:pPr lvl="1"/>
            <a:endParaRPr lang="tr-TR" sz="1200" dirty="0" smtClean="0"/>
          </a:p>
          <a:p>
            <a:pPr marL="1376363" lvl="1" indent="0">
              <a:buNone/>
            </a:pPr>
            <a:r>
              <a:rPr lang="tr-TR" sz="2000" dirty="0" err="1" smtClean="0">
                <a:solidFill>
                  <a:schemeClr val="accent2"/>
                </a:solidFill>
              </a:rPr>
              <a:t>performance</a:t>
            </a:r>
            <a:r>
              <a:rPr lang="tr-TR" sz="2000" dirty="0" smtClean="0">
                <a:solidFill>
                  <a:schemeClr val="accent2"/>
                </a:solidFill>
              </a:rPr>
              <a:t> of </a:t>
            </a:r>
            <a:r>
              <a:rPr lang="tr-TR" sz="2000" dirty="0" smtClean="0">
                <a:solidFill>
                  <a:schemeClr val="accent1"/>
                </a:solidFill>
              </a:rPr>
              <a:t>X</a:t>
            </a:r>
            <a:r>
              <a:rPr lang="tr-TR" sz="2000" dirty="0" smtClean="0"/>
              <a:t>	</a:t>
            </a:r>
            <a:r>
              <a:rPr lang="tr-TR" sz="2000" dirty="0" err="1" smtClean="0">
                <a:solidFill>
                  <a:schemeClr val="accent2"/>
                </a:solidFill>
              </a:rPr>
              <a:t>execution_time</a:t>
            </a:r>
            <a:r>
              <a:rPr lang="tr-TR" sz="2000" dirty="0" smtClean="0">
                <a:solidFill>
                  <a:schemeClr val="accent2"/>
                </a:solidFill>
              </a:rPr>
              <a:t> of </a:t>
            </a:r>
            <a:r>
              <a:rPr lang="tr-TR" sz="2000" dirty="0" smtClean="0">
                <a:solidFill>
                  <a:schemeClr val="accent1"/>
                </a:solidFill>
              </a:rPr>
              <a:t>Y</a:t>
            </a:r>
          </a:p>
          <a:p>
            <a:pPr marL="1376363" lvl="1" indent="0">
              <a:buNone/>
            </a:pPr>
            <a:r>
              <a:rPr lang="tr-TR" sz="2000" dirty="0" smtClean="0">
                <a:solidFill>
                  <a:schemeClr val="accent2"/>
                </a:solidFill>
              </a:rPr>
              <a:t>---------------------  =  --------------------------  = </a:t>
            </a:r>
            <a:r>
              <a:rPr lang="tr-TR" sz="2000" dirty="0" smtClean="0">
                <a:solidFill>
                  <a:schemeClr val="accent1"/>
                </a:solidFill>
              </a:rPr>
              <a:t>n</a:t>
            </a:r>
          </a:p>
          <a:p>
            <a:pPr marL="1376363" lvl="1" indent="0">
              <a:buNone/>
            </a:pPr>
            <a:r>
              <a:rPr lang="tr-TR" sz="2000" dirty="0" err="1" smtClean="0">
                <a:solidFill>
                  <a:schemeClr val="accent2"/>
                </a:solidFill>
              </a:rPr>
              <a:t>performance</a:t>
            </a:r>
            <a:r>
              <a:rPr lang="tr-TR" sz="2000" dirty="0" smtClean="0">
                <a:solidFill>
                  <a:schemeClr val="accent2"/>
                </a:solidFill>
              </a:rPr>
              <a:t> of </a:t>
            </a:r>
            <a:r>
              <a:rPr lang="tr-TR" sz="2000" dirty="0" smtClean="0">
                <a:solidFill>
                  <a:schemeClr val="accent1"/>
                </a:solidFill>
              </a:rPr>
              <a:t>Y</a:t>
            </a:r>
            <a:r>
              <a:rPr lang="tr-TR" sz="2000" dirty="0" smtClean="0"/>
              <a:t>	</a:t>
            </a:r>
            <a:r>
              <a:rPr lang="tr-TR" sz="2000" dirty="0" err="1" smtClean="0">
                <a:solidFill>
                  <a:schemeClr val="accent2"/>
                </a:solidFill>
              </a:rPr>
              <a:t>execution_time</a:t>
            </a:r>
            <a:r>
              <a:rPr lang="tr-TR" sz="2000" dirty="0" smtClean="0">
                <a:solidFill>
                  <a:schemeClr val="accent2"/>
                </a:solidFill>
              </a:rPr>
              <a:t> of </a:t>
            </a:r>
            <a:r>
              <a:rPr lang="tr-TR" sz="2000" dirty="0" smtClean="0">
                <a:solidFill>
                  <a:schemeClr val="accent1"/>
                </a:solidFill>
              </a:rPr>
              <a:t>X</a:t>
            </a:r>
          </a:p>
          <a:p>
            <a:pPr lvl="0"/>
            <a:endParaRPr lang="tr-TR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6064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6799</TotalTime>
  <Words>1622</Words>
  <Application>Microsoft Office PowerPoint</Application>
  <PresentationFormat>Letter Paper (8.5x11 in)</PresentationFormat>
  <Paragraphs>277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Cambria Math</vt:lpstr>
      <vt:lpstr>Symbol</vt:lpstr>
      <vt:lpstr>Times New Roman</vt:lpstr>
      <vt:lpstr>Bahcesehir master slide</vt:lpstr>
      <vt:lpstr>Computer Architecture</vt:lpstr>
      <vt:lpstr>PowerPoint Presentation</vt:lpstr>
      <vt:lpstr>Objectives</vt:lpstr>
      <vt:lpstr>Outline</vt:lpstr>
      <vt:lpstr>Basic Performance Metrics</vt:lpstr>
      <vt:lpstr>Basic Performance Metrics</vt:lpstr>
      <vt:lpstr>Latency vs Throughput</vt:lpstr>
      <vt:lpstr>Response Time vs Throughput</vt:lpstr>
      <vt:lpstr>Defining (Speed) Performance</vt:lpstr>
      <vt:lpstr>A Relative Performance Example</vt:lpstr>
      <vt:lpstr>Ratios of Measure: Side Note</vt:lpstr>
      <vt:lpstr>Examples</vt:lpstr>
      <vt:lpstr>Clock Cycle and Clock Rate</vt:lpstr>
      <vt:lpstr>CPU Time (Execution Time)</vt:lpstr>
      <vt:lpstr>CPU Time Example</vt:lpstr>
      <vt:lpstr>Clock Cycles per Instruction (CPI)</vt:lpstr>
      <vt:lpstr>Instruction Mix and CPI</vt:lpstr>
      <vt:lpstr>Comparing Computers</vt:lpstr>
      <vt:lpstr>Comparing Computers</vt:lpstr>
      <vt:lpstr>CPU Performance</vt:lpstr>
      <vt:lpstr>CPU Performance</vt:lpstr>
      <vt:lpstr>Compiler Benefits</vt:lpstr>
      <vt:lpstr>Instruction Count</vt:lpstr>
      <vt:lpstr>Instruction Mix</vt:lpstr>
      <vt:lpstr>Dynamic Frequency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UTP Cable Connectors</dc:title>
  <dc:creator>N AYDIN</dc:creator>
  <cp:lastModifiedBy>Nizamettin AYDIN</cp:lastModifiedBy>
  <cp:revision>394</cp:revision>
  <dcterms:created xsi:type="dcterms:W3CDTF">2004-11-05T11:30:37Z</dcterms:created>
  <dcterms:modified xsi:type="dcterms:W3CDTF">2018-10-24T18:38:20Z</dcterms:modified>
</cp:coreProperties>
</file>