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421" r:id="rId2"/>
    <p:sldId id="688" r:id="rId3"/>
    <p:sldId id="661" r:id="rId4"/>
    <p:sldId id="713" r:id="rId5"/>
    <p:sldId id="789" r:id="rId6"/>
    <p:sldId id="788" r:id="rId7"/>
    <p:sldId id="790" r:id="rId8"/>
    <p:sldId id="791" r:id="rId9"/>
    <p:sldId id="715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3" r:id="rId18"/>
    <p:sldId id="724" r:id="rId19"/>
    <p:sldId id="768" r:id="rId20"/>
    <p:sldId id="725" r:id="rId21"/>
    <p:sldId id="727" r:id="rId22"/>
    <p:sldId id="728" r:id="rId23"/>
    <p:sldId id="729" r:id="rId24"/>
    <p:sldId id="730" r:id="rId25"/>
    <p:sldId id="731" r:id="rId26"/>
    <p:sldId id="782" r:id="rId27"/>
    <p:sldId id="783" r:id="rId28"/>
    <p:sldId id="734" r:id="rId29"/>
    <p:sldId id="736" r:id="rId30"/>
    <p:sldId id="770" r:id="rId31"/>
    <p:sldId id="784" r:id="rId32"/>
    <p:sldId id="738" r:id="rId33"/>
    <p:sldId id="739" r:id="rId34"/>
    <p:sldId id="776" r:id="rId35"/>
    <p:sldId id="777" r:id="rId36"/>
    <p:sldId id="778" r:id="rId37"/>
    <p:sldId id="779" r:id="rId38"/>
    <p:sldId id="772" r:id="rId39"/>
    <p:sldId id="774" r:id="rId40"/>
    <p:sldId id="771" r:id="rId41"/>
    <p:sldId id="780" r:id="rId42"/>
    <p:sldId id="781" r:id="rId43"/>
    <p:sldId id="743" r:id="rId44"/>
    <p:sldId id="744" r:id="rId45"/>
    <p:sldId id="745" r:id="rId46"/>
    <p:sldId id="746" r:id="rId47"/>
    <p:sldId id="747" r:id="rId48"/>
    <p:sldId id="748" r:id="rId49"/>
    <p:sldId id="749" r:id="rId50"/>
    <p:sldId id="785" r:id="rId51"/>
    <p:sldId id="752" r:id="rId52"/>
    <p:sldId id="786" r:id="rId53"/>
    <p:sldId id="754" r:id="rId54"/>
    <p:sldId id="755" r:id="rId55"/>
    <p:sldId id="756" r:id="rId56"/>
    <p:sldId id="757" r:id="rId57"/>
    <p:sldId id="758" r:id="rId58"/>
    <p:sldId id="759" r:id="rId59"/>
    <p:sldId id="760" r:id="rId60"/>
    <p:sldId id="761" r:id="rId61"/>
    <p:sldId id="762" r:id="rId62"/>
    <p:sldId id="763" r:id="rId63"/>
    <p:sldId id="764" r:id="rId64"/>
    <p:sldId id="765" r:id="rId65"/>
    <p:sldId id="766" r:id="rId66"/>
    <p:sldId id="767" r:id="rId67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CC0099"/>
    <a:srgbClr val="CC3300"/>
    <a:srgbClr val="00CCFF"/>
    <a:srgbClr val="00FF00"/>
    <a:srgbClr val="99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33.xml"/><Relationship Id="rId18" Type="http://schemas.openxmlformats.org/officeDocument/2006/relationships/slide" Target="slides/slide49.xml"/><Relationship Id="rId3" Type="http://schemas.openxmlformats.org/officeDocument/2006/relationships/slide" Target="slides/slide9.xml"/><Relationship Id="rId21" Type="http://schemas.openxmlformats.org/officeDocument/2006/relationships/slide" Target="slides/slide57.xml"/><Relationship Id="rId7" Type="http://schemas.openxmlformats.org/officeDocument/2006/relationships/slide" Target="slides/slide14.xml"/><Relationship Id="rId12" Type="http://schemas.openxmlformats.org/officeDocument/2006/relationships/slide" Target="slides/slide29.xml"/><Relationship Id="rId17" Type="http://schemas.openxmlformats.org/officeDocument/2006/relationships/slide" Target="slides/slide48.xml"/><Relationship Id="rId2" Type="http://schemas.openxmlformats.org/officeDocument/2006/relationships/slide" Target="slides/slide4.xml"/><Relationship Id="rId16" Type="http://schemas.openxmlformats.org/officeDocument/2006/relationships/slide" Target="slides/slide47.xml"/><Relationship Id="rId20" Type="http://schemas.openxmlformats.org/officeDocument/2006/relationships/slide" Target="slides/slide55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25.xml"/><Relationship Id="rId5" Type="http://schemas.openxmlformats.org/officeDocument/2006/relationships/slide" Target="slides/slide11.xml"/><Relationship Id="rId15" Type="http://schemas.openxmlformats.org/officeDocument/2006/relationships/slide" Target="slides/slide45.xml"/><Relationship Id="rId10" Type="http://schemas.openxmlformats.org/officeDocument/2006/relationships/slide" Target="slides/slide17.xml"/><Relationship Id="rId19" Type="http://schemas.openxmlformats.org/officeDocument/2006/relationships/slide" Target="slides/slide51.xml"/><Relationship Id="rId4" Type="http://schemas.openxmlformats.org/officeDocument/2006/relationships/slide" Target="slides/slide10.xml"/><Relationship Id="rId9" Type="http://schemas.openxmlformats.org/officeDocument/2006/relationships/slide" Target="slides/slide16.xml"/><Relationship Id="rId14" Type="http://schemas.openxmlformats.org/officeDocument/2006/relationships/slide" Target="slides/slide43.xml"/><Relationship Id="rId22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168715-37C5-498F-8DFE-EAC56C28A7F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6921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836BC1-F3FB-4C28-8E3F-32A83181945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4654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366D8A0-C027-44F6-A971-71B3445B1A18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67360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78A6907-2AE0-4EFA-A517-F593A363A670}" type="slidenum">
              <a:rPr lang="tr-TR" altLang="tr-TR" smtClean="0">
                <a:solidFill>
                  <a:schemeClr val="tx1"/>
                </a:solidFill>
              </a:rPr>
              <a:pPr/>
              <a:t>16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60666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7859558-2598-46CE-B0E1-5D50D0F02E59}" type="slidenum">
              <a:rPr lang="tr-TR" altLang="tr-TR" smtClean="0">
                <a:solidFill>
                  <a:schemeClr val="tx1"/>
                </a:solidFill>
              </a:rPr>
              <a:pPr/>
              <a:t>17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59682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A1172895-196B-485F-8A7D-67FEB4481904}" type="slidenum">
              <a:rPr lang="tr-TR" altLang="tr-TR" smtClean="0">
                <a:solidFill>
                  <a:schemeClr val="tx1"/>
                </a:solidFill>
              </a:rPr>
              <a:pPr/>
              <a:t>18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71280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 smtClean="0"/>
              <a:t>Binary addition, showing carries from right to left. The rightmost bit adds 1 to 0, resulting in the sum of this bit being 1 and the carry out from this bit being 0. Hence, the operation for the second digit to the right is 0 1 1 1 1. This generates a 0 for this sum bit and a carry out of 1. The third digit is the sum of 1 1 1 1 1, resulting in a carry out of 1 and a sum bit of 1. The fourth bit is 1 1 0 1 0, yielding a 1 sum and no carry.</a:t>
            </a:r>
          </a:p>
          <a:p>
            <a:endParaRPr lang="tr-TR" altLang="tr-TR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8036FF0-1A80-4AE3-B920-A8BB13B625C0}" type="slidenum">
              <a:rPr lang="tr-TR" altLang="tr-TR" smtClean="0">
                <a:solidFill>
                  <a:schemeClr val="tx1"/>
                </a:solidFill>
              </a:rPr>
              <a:pPr/>
              <a:t>19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5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CF6BA5B-3B38-4296-871D-11FE7485B2D8}" type="slidenum">
              <a:rPr lang="tr-TR" altLang="tr-TR" smtClean="0">
                <a:solidFill>
                  <a:schemeClr val="tx1"/>
                </a:solidFill>
              </a:rPr>
              <a:pPr/>
              <a:t>20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7991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A19E953-E997-4C7B-A9B1-66D6F06221A7}" type="slidenum">
              <a:rPr lang="tr-TR" altLang="tr-TR" smtClean="0">
                <a:solidFill>
                  <a:schemeClr val="tx1"/>
                </a:solidFill>
              </a:rPr>
              <a:pPr/>
              <a:t>21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231404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949845B-3F22-4A80-B086-4CC998AFAF9C}" type="slidenum">
              <a:rPr lang="tr-TR" altLang="tr-TR" smtClean="0">
                <a:solidFill>
                  <a:schemeClr val="tx1"/>
                </a:solidFill>
              </a:rPr>
              <a:pPr/>
              <a:t>22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28458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1A3A846-0284-4931-BAAE-AC32FFC44C33}" type="slidenum">
              <a:rPr lang="tr-TR" altLang="tr-TR" smtClean="0">
                <a:solidFill>
                  <a:schemeClr val="tx1"/>
                </a:solidFill>
              </a:rPr>
              <a:pPr/>
              <a:t>23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64607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D0BD6A6-A9FC-4618-9B5B-D6B533B03B44}" type="slidenum">
              <a:rPr lang="tr-TR" altLang="tr-TR" smtClean="0">
                <a:solidFill>
                  <a:schemeClr val="tx1"/>
                </a:solidFill>
              </a:rPr>
              <a:pPr/>
              <a:t>24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661418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A6CE7F33-6635-4222-9BFF-E9E7BC4D8EE1}" type="slidenum">
              <a:rPr lang="tr-TR" altLang="tr-TR" smtClean="0">
                <a:solidFill>
                  <a:schemeClr val="tx1"/>
                </a:solidFill>
              </a:rPr>
              <a:pPr/>
              <a:t>25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98522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A2865F7-E8F8-461A-8955-7592B76CD90C}" type="slidenum">
              <a:rPr lang="tr-TR" altLang="tr-TR" smtClean="0">
                <a:solidFill>
                  <a:schemeClr val="tx1"/>
                </a:solidFill>
              </a:rPr>
              <a:pPr/>
              <a:t>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00695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15210FF-17E7-44FE-B920-775105518526}" type="slidenum">
              <a:rPr lang="tr-TR" altLang="tr-TR" smtClean="0">
                <a:solidFill>
                  <a:schemeClr val="tx1"/>
                </a:solidFill>
              </a:rPr>
              <a:pPr/>
              <a:t>28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995523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088BE28-AEB9-4346-85C1-CDC7A68D7FAE}" type="slidenum">
              <a:rPr lang="tr-TR" altLang="tr-TR" smtClean="0">
                <a:solidFill>
                  <a:schemeClr val="tx1"/>
                </a:solidFill>
              </a:rPr>
              <a:pPr/>
              <a:t>29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626382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46866BF-A502-4FB1-93DA-D0DB1753A234}" type="slidenum">
              <a:rPr lang="tr-TR" altLang="tr-TR" smtClean="0">
                <a:solidFill>
                  <a:schemeClr val="tx1"/>
                </a:solidFill>
              </a:rPr>
              <a:pPr/>
              <a:t>32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462182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C93B506-DEFB-4385-B928-79C4A494E1C9}" type="slidenum">
              <a:rPr lang="tr-TR" altLang="tr-TR" smtClean="0">
                <a:solidFill>
                  <a:schemeClr val="tx1"/>
                </a:solidFill>
              </a:rPr>
              <a:pPr/>
              <a:t>33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255948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402571D-C924-48BE-903D-BAD0365DC367}" type="slidenum">
              <a:rPr lang="tr-TR" altLang="tr-TR" smtClean="0">
                <a:solidFill>
                  <a:schemeClr val="tx1"/>
                </a:solidFill>
              </a:rPr>
              <a:pPr/>
              <a:t>43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527066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E00FA81-E21F-4EFA-871A-3B645F6AA099}" type="slidenum">
              <a:rPr lang="tr-TR" altLang="tr-TR" smtClean="0">
                <a:solidFill>
                  <a:schemeClr val="tx1"/>
                </a:solidFill>
              </a:rPr>
              <a:pPr/>
              <a:t>44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36762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8220DE5-065C-4FA4-94BF-7F8FA2E1DFAF}" type="slidenum">
              <a:rPr lang="tr-TR" altLang="tr-TR" smtClean="0">
                <a:solidFill>
                  <a:schemeClr val="tx1"/>
                </a:solidFill>
              </a:rPr>
              <a:pPr/>
              <a:t>45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414681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F758AB9-88DC-4501-882B-1FF96C8AA0E3}" type="slidenum">
              <a:rPr lang="tr-TR" altLang="tr-TR" smtClean="0">
                <a:solidFill>
                  <a:schemeClr val="tx1"/>
                </a:solidFill>
              </a:rPr>
              <a:pPr/>
              <a:t>46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709123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5CF7970-FED1-426C-9F76-2233D4241CA4}" type="slidenum">
              <a:rPr lang="tr-TR" altLang="tr-TR" smtClean="0">
                <a:solidFill>
                  <a:schemeClr val="tx1"/>
                </a:solidFill>
              </a:rPr>
              <a:pPr/>
              <a:t>47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469437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3790A26-0C48-4F5F-9EF9-3D8817D2C8D7}" type="slidenum">
              <a:rPr lang="tr-TR" altLang="tr-TR" smtClean="0">
                <a:solidFill>
                  <a:schemeClr val="tx1"/>
                </a:solidFill>
              </a:rPr>
              <a:pPr/>
              <a:t>48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17813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777DF21-8F82-4FD2-98FD-F135A8808468}" type="slidenum">
              <a:rPr lang="tr-TR" altLang="tr-TR" smtClean="0">
                <a:solidFill>
                  <a:schemeClr val="tx1"/>
                </a:solidFill>
              </a:rPr>
              <a:pPr/>
              <a:t>9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675005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AF9F05E-73F1-42E0-BA75-DF2138D7AFAA}" type="slidenum">
              <a:rPr lang="tr-TR" altLang="tr-TR" smtClean="0">
                <a:solidFill>
                  <a:schemeClr val="tx1"/>
                </a:solidFill>
              </a:rPr>
              <a:pPr/>
              <a:t>49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311889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A781FE91-30D3-47F1-A1F9-AE932B305FF0}" type="slidenum">
              <a:rPr lang="tr-TR" altLang="tr-TR" smtClean="0">
                <a:solidFill>
                  <a:schemeClr val="tx1"/>
                </a:solidFill>
              </a:rPr>
              <a:pPr/>
              <a:t>51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364172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4DAE65A-FB25-4141-840A-63F9286DBECB}" type="slidenum">
              <a:rPr lang="tr-TR" altLang="tr-TR" smtClean="0">
                <a:solidFill>
                  <a:schemeClr val="tx1"/>
                </a:solidFill>
              </a:rPr>
              <a:pPr/>
              <a:t>53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693549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81DF2FD-8D13-4202-B110-178D016189A5}" type="slidenum">
              <a:rPr lang="tr-TR" altLang="tr-TR" smtClean="0">
                <a:solidFill>
                  <a:schemeClr val="tx1"/>
                </a:solidFill>
              </a:rPr>
              <a:pPr/>
              <a:t>54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42629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5D0120D-D8C6-452F-8B11-97A23C477EC6}" type="slidenum">
              <a:rPr lang="tr-TR" altLang="tr-TR" smtClean="0">
                <a:solidFill>
                  <a:schemeClr val="tx1"/>
                </a:solidFill>
              </a:rPr>
              <a:pPr/>
              <a:t>55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427610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20A5836-E403-43F6-B2E4-ABDEA740156C}" type="slidenum">
              <a:rPr lang="tr-TR" altLang="tr-TR" smtClean="0">
                <a:solidFill>
                  <a:schemeClr val="tx1"/>
                </a:solidFill>
              </a:rPr>
              <a:pPr/>
              <a:t>56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567589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983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ADEE5DB-40C4-419E-9213-544851AECD91}" type="slidenum">
              <a:rPr lang="tr-TR" altLang="tr-TR" smtClean="0">
                <a:solidFill>
                  <a:schemeClr val="tx1"/>
                </a:solidFill>
              </a:rPr>
              <a:pPr/>
              <a:t>57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774736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63DCCBC-049B-41B0-8EC4-EAA66DB275EA}" type="slidenum">
              <a:rPr lang="tr-TR" altLang="tr-TR" smtClean="0">
                <a:solidFill>
                  <a:schemeClr val="tx1"/>
                </a:solidFill>
              </a:rPr>
              <a:pPr/>
              <a:t>58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81307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024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3461E2C-EEC3-407B-98CF-BA155363AF3A}" type="slidenum">
              <a:rPr lang="tr-TR" altLang="tr-TR" smtClean="0">
                <a:solidFill>
                  <a:schemeClr val="tx1"/>
                </a:solidFill>
              </a:rPr>
              <a:pPr/>
              <a:t>59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537605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044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760F81A-ACC3-4194-8FEF-7C700374C4AC}" type="slidenum">
              <a:rPr lang="tr-TR" altLang="tr-TR" smtClean="0">
                <a:solidFill>
                  <a:schemeClr val="tx1"/>
                </a:solidFill>
              </a:rPr>
              <a:pPr/>
              <a:t>60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80203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BEB9751-B4BF-4DBB-A928-28CD555F10B3}" type="slidenum">
              <a:rPr lang="tr-TR" altLang="tr-TR" smtClean="0">
                <a:solidFill>
                  <a:schemeClr val="tx1"/>
                </a:solidFill>
              </a:rPr>
              <a:pPr/>
              <a:t>10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501867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064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1A386DD-EBA5-4E1B-9169-EED8889C4E63}" type="slidenum">
              <a:rPr lang="tr-TR" altLang="tr-TR" smtClean="0">
                <a:solidFill>
                  <a:schemeClr val="tx1"/>
                </a:solidFill>
              </a:rPr>
              <a:pPr/>
              <a:t>61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068864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EFFEE33-D7BA-46BE-87A9-53C8A3FE3866}" type="slidenum">
              <a:rPr lang="tr-TR" altLang="tr-TR" smtClean="0">
                <a:solidFill>
                  <a:schemeClr val="tx1"/>
                </a:solidFill>
              </a:rPr>
              <a:pPr/>
              <a:t>62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719160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A6855034-0BA0-435E-B579-D84209976AED}" type="slidenum">
              <a:rPr lang="tr-TR" altLang="tr-TR" smtClean="0">
                <a:solidFill>
                  <a:schemeClr val="tx1"/>
                </a:solidFill>
              </a:rPr>
              <a:pPr/>
              <a:t>63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8488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E4A4567-B8F9-4D9D-AA32-6BC3471CB9F6}" type="slidenum">
              <a:rPr lang="tr-TR" altLang="tr-TR" smtClean="0">
                <a:solidFill>
                  <a:schemeClr val="tx1"/>
                </a:solidFill>
              </a:rPr>
              <a:pPr/>
              <a:t>64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868981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8D60318-EB67-419D-BBC9-61D33A0BF456}" type="slidenum">
              <a:rPr lang="tr-TR" altLang="tr-TR" smtClean="0">
                <a:solidFill>
                  <a:schemeClr val="tx1"/>
                </a:solidFill>
              </a:rPr>
              <a:pPr/>
              <a:t>65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511307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FA0BDF6-764E-4F85-8D8A-C78E83ADDABD}" type="slidenum">
              <a:rPr lang="tr-TR" altLang="tr-TR" smtClean="0">
                <a:solidFill>
                  <a:schemeClr val="tx1"/>
                </a:solidFill>
              </a:rPr>
              <a:pPr/>
              <a:t>66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255429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A889021-56F6-4E62-9C39-83AC8871CAE2}" type="slidenum">
              <a:rPr lang="tr-TR" altLang="tr-TR" smtClean="0">
                <a:solidFill>
                  <a:schemeClr val="tx1"/>
                </a:solidFill>
              </a:rPr>
              <a:pPr/>
              <a:t>11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75402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AED1FE6E-9A34-47F0-ACD5-69A34617615B}" type="slidenum">
              <a:rPr lang="tr-TR" altLang="tr-TR" smtClean="0">
                <a:solidFill>
                  <a:schemeClr val="tx1"/>
                </a:solidFill>
              </a:rPr>
              <a:pPr/>
              <a:t>12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5208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F70D616-870E-409C-B485-1557800CF869}" type="slidenum">
              <a:rPr lang="tr-TR" altLang="tr-TR" smtClean="0">
                <a:solidFill>
                  <a:schemeClr val="tx1"/>
                </a:solidFill>
              </a:rPr>
              <a:pPr/>
              <a:t>13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95450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B2F92F5-30C2-41FB-A264-F7E4969B0862}" type="slidenum">
              <a:rPr lang="tr-TR" altLang="tr-TR" smtClean="0">
                <a:solidFill>
                  <a:schemeClr val="tx1"/>
                </a:solidFill>
              </a:rPr>
              <a:pPr/>
              <a:t>14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353467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1C9F523-04B1-4D48-ADF3-D22AB0CC7BD8}" type="slidenum">
              <a:rPr lang="tr-TR" altLang="tr-TR" smtClean="0">
                <a:solidFill>
                  <a:schemeClr val="tx1"/>
                </a:solidFill>
              </a:rPr>
              <a:pPr/>
              <a:t>15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21369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795C-4A35-4163-A37A-521846D3C4C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6013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8161-7E4C-47CE-9587-5EE4B4CFE7D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7980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9483-2620-4E62-9368-7FA2750C0A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25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50F9-D743-40A9-B72D-C82AA4F6D9B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7638"/>
            <a:ext cx="91440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 </a:t>
            </a:r>
            <a:r>
              <a:rPr lang="tr-TR" altLang="tr-TR" sz="1000"/>
              <a:t>“BLGM5519”  “BİLGİSAYAR DONANIMI”  “BAHÇEŞEHİR ÜNİVERSİTESİ”  “GÜZ 2008”  “Dr. N AYDIN”</a:t>
            </a:r>
          </a:p>
        </p:txBody>
      </p:sp>
    </p:spTree>
    <p:extLst>
      <p:ext uri="{BB962C8B-B14F-4D97-AF65-F5344CB8AC3E}">
        <p14:creationId xmlns:p14="http://schemas.microsoft.com/office/powerpoint/2010/main" val="31093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0BBF-4164-425E-AD1F-4ACC7840C70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7638"/>
            <a:ext cx="91440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 </a:t>
            </a:r>
            <a:r>
              <a:rPr lang="tr-TR" altLang="tr-TR" sz="1000"/>
              <a:t>“BLGM5519”  “BİLGİSAYAR DONANIMI”  “BAHÇEŞEHİR ÜNİVERSİTESİ”  “GÜZ 2008”  “Dr. N AYDIN”</a:t>
            </a:r>
          </a:p>
        </p:txBody>
      </p:sp>
    </p:spTree>
    <p:extLst>
      <p:ext uri="{BB962C8B-B14F-4D97-AF65-F5344CB8AC3E}">
        <p14:creationId xmlns:p14="http://schemas.microsoft.com/office/powerpoint/2010/main" val="3470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417D-CA60-4685-9A9C-16C944AE7D8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2745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7973-D551-4478-A42A-AE4FFD7B5A0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2787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01C7-47DE-4539-8D3B-26A618E3A5A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4225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32EE-5A72-4C81-BC4C-DBD806A980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89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CDC1-C945-4CEE-B780-9FFE61A3379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9690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BCCD-36BA-49ED-9B99-F49B5E5AC1B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356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C642-2D0A-4186-998A-C73EDA3673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84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D422-9845-4D7E-BFE0-6B2343849ED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1931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8AA2E1-A808-4B2D-AB7A-DC0E196D4DB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zamettinaydin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Computer Architecture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smtClean="0"/>
          </a:p>
          <a:p>
            <a:pPr algn="ctr" eaLnBrk="1" hangingPunct="1">
              <a:buFontTx/>
              <a:buNone/>
            </a:pPr>
            <a:r>
              <a:rPr lang="tr-TR" altLang="tr-TR" smtClean="0"/>
              <a:t>Prof. </a:t>
            </a:r>
            <a:r>
              <a:rPr lang="en-US" altLang="tr-TR" smtClean="0"/>
              <a:t>Dr. </a:t>
            </a:r>
            <a:r>
              <a:rPr lang="tr-TR" altLang="tr-TR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smtClean="0"/>
          </a:p>
          <a:p>
            <a:pPr algn="ctr">
              <a:buFontTx/>
              <a:buNone/>
            </a:pP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tr-TR" altLang="tr-TR" smtClean="0">
                <a:cs typeface="Times New Roman" panose="02020603050405020304" pitchFamily="18" charset="0"/>
                <a:hlinkClick r:id="rId4"/>
              </a:rPr>
              <a:t>nizamettinaydin@gmail.com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www.yildiz</a:t>
            </a: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A151264-BB13-46CE-B883-4C7B724704C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69DCA90-2891-4433-8CC7-666D43C7F3E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Sign-Magnitude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7272337" cy="4978400"/>
          </a:xfrm>
        </p:spPr>
        <p:txBody>
          <a:bodyPr/>
          <a:lstStyle/>
          <a:p>
            <a:pPr marL="4454525">
              <a:defRPr/>
            </a:pPr>
            <a:r>
              <a:rPr lang="en-US" altLang="tr-TR" sz="2800" dirty="0" smtClean="0"/>
              <a:t>Left most bit is sign bit</a:t>
            </a:r>
          </a:p>
          <a:p>
            <a:pPr marL="4454525">
              <a:defRPr/>
            </a:pPr>
            <a:r>
              <a:rPr lang="en-US" altLang="tr-TR" sz="2800" dirty="0" smtClean="0"/>
              <a:t>0 means positive</a:t>
            </a:r>
          </a:p>
          <a:p>
            <a:pPr marL="4454525">
              <a:defRPr/>
            </a:pPr>
            <a:r>
              <a:rPr lang="en-US" altLang="tr-TR" sz="2800" dirty="0" smtClean="0"/>
              <a:t>1 means negative</a:t>
            </a:r>
          </a:p>
          <a:p>
            <a:pPr>
              <a:defRPr/>
            </a:pPr>
            <a:r>
              <a:rPr lang="en-US" altLang="tr-TR" sz="2800" dirty="0" smtClean="0"/>
              <a:t>+18 = 00010010</a:t>
            </a:r>
          </a:p>
          <a:p>
            <a:pPr>
              <a:defRPr/>
            </a:pPr>
            <a:r>
              <a:rPr lang="en-US" altLang="tr-TR" sz="2800" dirty="0" smtClean="0"/>
              <a:t> -18 = 10010010</a:t>
            </a:r>
          </a:p>
          <a:p>
            <a:pPr>
              <a:defRPr/>
            </a:pPr>
            <a:r>
              <a:rPr lang="en-US" altLang="tr-TR" sz="2800" dirty="0" smtClean="0"/>
              <a:t>Problems</a:t>
            </a:r>
          </a:p>
          <a:p>
            <a:pPr lvl="1">
              <a:defRPr/>
            </a:pPr>
            <a:r>
              <a:rPr lang="en-US" altLang="tr-TR" sz="2400" dirty="0" smtClean="0"/>
              <a:t>Need to consider both sign and magnitude in arithmetic</a:t>
            </a:r>
          </a:p>
          <a:p>
            <a:pPr lvl="1">
              <a:defRPr/>
            </a:pPr>
            <a:r>
              <a:rPr lang="en-US" altLang="tr-TR" sz="2400" dirty="0" smtClean="0"/>
              <a:t>Two representations of zero (+0 and -0)</a:t>
            </a:r>
          </a:p>
        </p:txBody>
      </p:sp>
      <p:graphicFrame>
        <p:nvGraphicFramePr>
          <p:cNvPr id="1639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5288" y="1092200"/>
          <a:ext cx="37306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1651000" imgH="863600" progId="Equation.3">
                  <p:embed/>
                </p:oleObj>
              </mc:Choice>
              <mc:Fallback>
                <p:oleObj name="Equation" r:id="rId4" imgW="16510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92200"/>
                        <a:ext cx="3730625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AE7A10C-7B60-490B-A8EC-48FD6C936D8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Two’s Compl</a:t>
            </a:r>
            <a:r>
              <a:rPr lang="tr-TR" altLang="tr-TR" smtClean="0"/>
              <a:t>e</a:t>
            </a:r>
            <a:r>
              <a:rPr lang="en-US" altLang="tr-TR" smtClean="0"/>
              <a:t>ment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2743200"/>
            <a:ext cx="3313112" cy="3787775"/>
          </a:xfrm>
        </p:spPr>
        <p:txBody>
          <a:bodyPr/>
          <a:lstStyle/>
          <a:p>
            <a:r>
              <a:rPr lang="en-US" altLang="tr-TR" sz="2800" smtClean="0"/>
              <a:t>+3 = 00000011</a:t>
            </a:r>
          </a:p>
          <a:p>
            <a:r>
              <a:rPr lang="en-US" altLang="tr-TR" sz="2800" smtClean="0"/>
              <a:t>+2 = 00000010</a:t>
            </a:r>
          </a:p>
          <a:p>
            <a:r>
              <a:rPr lang="en-US" altLang="tr-TR" sz="2800" smtClean="0"/>
              <a:t>+1 = 00000001</a:t>
            </a:r>
          </a:p>
          <a:p>
            <a:r>
              <a:rPr lang="en-US" altLang="tr-TR" sz="2800" smtClean="0"/>
              <a:t>+0 = 00000000</a:t>
            </a:r>
          </a:p>
          <a:p>
            <a:r>
              <a:rPr lang="en-US" altLang="tr-TR" sz="2800" smtClean="0"/>
              <a:t> -1 = 11111111</a:t>
            </a:r>
          </a:p>
          <a:p>
            <a:r>
              <a:rPr lang="en-US" altLang="tr-TR" sz="2800" smtClean="0"/>
              <a:t> -2 = 11111110</a:t>
            </a:r>
          </a:p>
          <a:p>
            <a:r>
              <a:rPr lang="en-US" altLang="tr-TR" sz="2800" smtClean="0"/>
              <a:t> -3 = 11111101</a:t>
            </a:r>
          </a:p>
        </p:txBody>
      </p:sp>
      <p:graphicFrame>
        <p:nvGraphicFramePr>
          <p:cNvPr id="1843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981075"/>
          <a:ext cx="462121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4" imgW="1180588" imgH="431613" progId="Equation.3">
                  <p:embed/>
                </p:oleObj>
              </mc:Choice>
              <mc:Fallback>
                <p:oleObj name="Equation" r:id="rId4" imgW="1180588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81075"/>
                        <a:ext cx="4621213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5BCB701-781D-480C-96B0-631695C9EE5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 b="0" smtClean="0"/>
              <a:t>Characteristics of Twos Complement Representation </a:t>
            </a:r>
            <a:br>
              <a:rPr lang="tr-TR" altLang="tr-TR" sz="2800" b="0" smtClean="0"/>
            </a:br>
            <a:r>
              <a:rPr lang="tr-TR" altLang="tr-TR" sz="2800" b="0" smtClean="0"/>
              <a:t>and Arithmetic</a:t>
            </a:r>
            <a:endParaRPr lang="tr-TR" altLang="tr-TR" sz="2800" smtClean="0"/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09725"/>
            <a:ext cx="8280400" cy="40100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2407526-45F6-4034-B777-7290D5AD669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Benefits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 smtClean="0"/>
              <a:t>One representation of zero</a:t>
            </a:r>
          </a:p>
          <a:p>
            <a:pPr>
              <a:defRPr/>
            </a:pPr>
            <a:r>
              <a:rPr lang="en-US" altLang="tr-TR" dirty="0" smtClean="0"/>
              <a:t>Arithmetic works easily </a:t>
            </a:r>
            <a:endParaRPr lang="tr-TR" altLang="tr-TR" dirty="0" smtClean="0"/>
          </a:p>
          <a:p>
            <a:pPr>
              <a:defRPr/>
            </a:pPr>
            <a:r>
              <a:rPr lang="en-US" altLang="tr-TR" dirty="0" smtClean="0"/>
              <a:t>Negating is fairly easy</a:t>
            </a:r>
          </a:p>
          <a:p>
            <a:pPr marL="457200" lvl="1" indent="0">
              <a:buFontTx/>
              <a:buNone/>
              <a:defRPr/>
            </a:pPr>
            <a:r>
              <a:rPr lang="tr-TR" altLang="tr-TR" dirty="0" smtClean="0"/>
              <a:t>	</a:t>
            </a:r>
            <a:r>
              <a:rPr lang="en-US" altLang="tr-TR" dirty="0" smtClean="0"/>
              <a:t>3 = </a:t>
            </a:r>
            <a:r>
              <a:rPr lang="tr-TR" altLang="tr-TR" dirty="0" smtClean="0"/>
              <a:t>					</a:t>
            </a:r>
            <a:r>
              <a:rPr lang="en-US" altLang="tr-TR" dirty="0" smtClean="0"/>
              <a:t>00000011</a:t>
            </a:r>
          </a:p>
          <a:p>
            <a:pPr marL="457200" lvl="1" indent="0">
              <a:buFontTx/>
              <a:buNone/>
              <a:defRPr/>
            </a:pPr>
            <a:r>
              <a:rPr lang="tr-TR" altLang="tr-TR" dirty="0" smtClean="0"/>
              <a:t>	</a:t>
            </a:r>
            <a:r>
              <a:rPr lang="en-US" altLang="tr-TR" dirty="0" smtClean="0"/>
              <a:t>Boolean complement gives	11111100</a:t>
            </a:r>
          </a:p>
          <a:p>
            <a:pPr marL="457200" lvl="1" indent="0">
              <a:buFontTx/>
              <a:buNone/>
              <a:defRPr/>
            </a:pPr>
            <a:r>
              <a:rPr lang="tr-TR" altLang="tr-TR" dirty="0" smtClean="0"/>
              <a:t>	</a:t>
            </a:r>
            <a:r>
              <a:rPr lang="en-US" altLang="tr-TR" dirty="0" smtClean="0"/>
              <a:t>Add 1 to LSB			11111101</a:t>
            </a:r>
          </a:p>
          <a:p>
            <a:pPr lvl="1">
              <a:defRPr/>
            </a:pPr>
            <a:endParaRPr lang="en-US" alt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2924EB9-E2B7-4EE4-A584-31C5404BDA6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Negation Special Case 1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mtClean="0"/>
              <a:t>0 =               </a:t>
            </a:r>
            <a:r>
              <a:rPr lang="tr-TR" altLang="tr-TR" smtClean="0"/>
              <a:t>		</a:t>
            </a:r>
            <a:r>
              <a:rPr lang="en-US" altLang="tr-TR" smtClean="0"/>
              <a:t>00000000</a:t>
            </a:r>
          </a:p>
          <a:p>
            <a:r>
              <a:rPr lang="en-US" altLang="tr-TR" smtClean="0"/>
              <a:t>Bitwise not</a:t>
            </a:r>
            <a:r>
              <a:rPr lang="tr-TR" altLang="tr-TR" smtClean="0"/>
              <a:t>		</a:t>
            </a:r>
            <a:r>
              <a:rPr lang="en-US" altLang="tr-TR" smtClean="0"/>
              <a:t>11111111</a:t>
            </a:r>
          </a:p>
          <a:p>
            <a:r>
              <a:rPr lang="en-US" altLang="tr-TR" smtClean="0"/>
              <a:t>Add 1 to LSB  </a:t>
            </a:r>
            <a:r>
              <a:rPr lang="tr-TR" altLang="tr-TR" smtClean="0"/>
              <a:t>	</a:t>
            </a:r>
            <a:r>
              <a:rPr lang="en-US" altLang="tr-TR" smtClean="0"/>
              <a:t>           </a:t>
            </a:r>
            <a:r>
              <a:rPr lang="tr-TR" altLang="tr-TR" smtClean="0"/>
              <a:t> </a:t>
            </a:r>
            <a:r>
              <a:rPr lang="en-US" altLang="tr-TR" smtClean="0"/>
              <a:t>+1</a:t>
            </a:r>
          </a:p>
          <a:p>
            <a:r>
              <a:rPr lang="en-US" altLang="tr-TR" smtClean="0"/>
              <a:t>Result          </a:t>
            </a:r>
            <a:r>
              <a:rPr lang="tr-TR" altLang="tr-TR" smtClean="0"/>
              <a:t>	     </a:t>
            </a:r>
            <a:r>
              <a:rPr lang="en-US" altLang="tr-TR" smtClean="0">
                <a:solidFill>
                  <a:srgbClr val="FF0000"/>
                </a:solidFill>
              </a:rPr>
              <a:t>1</a:t>
            </a:r>
            <a:r>
              <a:rPr lang="tr-TR" altLang="tr-TR" smtClean="0"/>
              <a:t>	</a:t>
            </a:r>
            <a:r>
              <a:rPr lang="en-US" altLang="tr-TR" smtClean="0"/>
              <a:t>00000000</a:t>
            </a:r>
          </a:p>
          <a:p>
            <a:r>
              <a:rPr lang="en-US" altLang="tr-TR" smtClean="0"/>
              <a:t>Overflow is ignored, so:</a:t>
            </a:r>
          </a:p>
          <a:p>
            <a:r>
              <a:rPr lang="en-US" altLang="tr-TR" smtClean="0"/>
              <a:t>- 0 = 0 </a:t>
            </a:r>
            <a:r>
              <a:rPr lang="en-US" altLang="tr-TR" smtClean="0">
                <a:sym typeface="Symbol" panose="05050102010706020507" pitchFamily="18" charset="2"/>
              </a:rPr>
              <a:t></a:t>
            </a:r>
            <a:endParaRPr lang="en-US" alt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A126CD3-6A7C-4BAC-AA2A-373FBFF95CA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Negation Special Case 2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mtClean="0"/>
              <a:t>-128 =</a:t>
            </a:r>
            <a:r>
              <a:rPr lang="tr-TR" altLang="tr-TR" smtClean="0"/>
              <a:t>			</a:t>
            </a:r>
            <a:r>
              <a:rPr lang="en-US" altLang="tr-TR" smtClean="0"/>
              <a:t>10000000</a:t>
            </a:r>
          </a:p>
          <a:p>
            <a:r>
              <a:rPr lang="en-US" altLang="tr-TR" smtClean="0"/>
              <a:t>bitwise not</a:t>
            </a:r>
            <a:r>
              <a:rPr lang="tr-TR" altLang="tr-TR" smtClean="0"/>
              <a:t>		</a:t>
            </a:r>
            <a:r>
              <a:rPr lang="en-US" altLang="tr-TR" smtClean="0"/>
              <a:t>01111111</a:t>
            </a:r>
          </a:p>
          <a:p>
            <a:r>
              <a:rPr lang="en-US" altLang="tr-TR" smtClean="0"/>
              <a:t>Add 1 to LSB   </a:t>
            </a:r>
            <a:r>
              <a:rPr lang="tr-TR" altLang="tr-TR" smtClean="0"/>
              <a:t>	</a:t>
            </a:r>
            <a:r>
              <a:rPr lang="en-US" altLang="tr-TR" smtClean="0"/>
              <a:t>         </a:t>
            </a:r>
            <a:r>
              <a:rPr lang="tr-TR" altLang="tr-TR" smtClean="0"/>
              <a:t>   </a:t>
            </a:r>
            <a:r>
              <a:rPr lang="en-US" altLang="tr-TR" smtClean="0"/>
              <a:t>+1</a:t>
            </a:r>
          </a:p>
          <a:p>
            <a:r>
              <a:rPr lang="en-US" altLang="tr-TR" smtClean="0"/>
              <a:t>Result</a:t>
            </a:r>
            <a:r>
              <a:rPr lang="tr-TR" altLang="tr-TR" smtClean="0"/>
              <a:t>			</a:t>
            </a:r>
            <a:r>
              <a:rPr lang="en-US" altLang="tr-TR" smtClean="0"/>
              <a:t>10000000</a:t>
            </a:r>
          </a:p>
          <a:p>
            <a:r>
              <a:rPr lang="en-US" altLang="tr-TR" smtClean="0"/>
              <a:t>So:</a:t>
            </a:r>
          </a:p>
          <a:p>
            <a:r>
              <a:rPr lang="en-US" altLang="tr-TR" smtClean="0"/>
              <a:t>-(-128) = -128   </a:t>
            </a:r>
          </a:p>
          <a:p>
            <a:r>
              <a:rPr lang="en-US" altLang="tr-TR" smtClean="0"/>
              <a:t>Monitor MSB (sign bit)</a:t>
            </a:r>
          </a:p>
          <a:p>
            <a:r>
              <a:rPr lang="en-US" altLang="tr-TR" smtClean="0"/>
              <a:t>It should change during negation</a:t>
            </a:r>
          </a:p>
          <a:p>
            <a:endParaRPr lang="en-US" altLang="tr-TR" smtClean="0"/>
          </a:p>
          <a:p>
            <a:endParaRPr lang="en-US" alt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BD7156-0A0B-4423-90A2-E59B535FA5A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Range of Numbers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mtClean="0"/>
              <a:t>8 bit 2s compl</a:t>
            </a:r>
            <a:r>
              <a:rPr lang="tr-TR" altLang="tr-TR" smtClean="0"/>
              <a:t>e</a:t>
            </a:r>
            <a:r>
              <a:rPr lang="en-US" altLang="tr-TR" smtClean="0"/>
              <a:t>ment</a:t>
            </a:r>
          </a:p>
          <a:p>
            <a:pPr lvl="1"/>
            <a:r>
              <a:rPr lang="en-US" altLang="tr-TR" smtClean="0"/>
              <a:t>+127 = 01111111 = 2</a:t>
            </a:r>
            <a:r>
              <a:rPr lang="en-US" altLang="tr-TR" baseline="30000" smtClean="0"/>
              <a:t>7</a:t>
            </a:r>
            <a:r>
              <a:rPr lang="en-US" altLang="tr-TR" smtClean="0"/>
              <a:t> -1</a:t>
            </a:r>
          </a:p>
          <a:p>
            <a:pPr lvl="1"/>
            <a:r>
              <a:rPr lang="en-US" altLang="tr-TR" smtClean="0"/>
              <a:t> -128 = 10000000 = -2</a:t>
            </a:r>
            <a:r>
              <a:rPr lang="en-US" altLang="tr-TR" baseline="30000" smtClean="0"/>
              <a:t>7</a:t>
            </a:r>
            <a:endParaRPr lang="en-US" altLang="tr-TR" smtClean="0"/>
          </a:p>
          <a:p>
            <a:r>
              <a:rPr lang="en-US" altLang="tr-TR" smtClean="0"/>
              <a:t>16 bit 2s compl</a:t>
            </a:r>
            <a:r>
              <a:rPr lang="tr-TR" altLang="tr-TR" smtClean="0"/>
              <a:t>e</a:t>
            </a:r>
            <a:r>
              <a:rPr lang="en-US" altLang="tr-TR" smtClean="0"/>
              <a:t>ment</a:t>
            </a:r>
          </a:p>
          <a:p>
            <a:pPr lvl="1"/>
            <a:r>
              <a:rPr lang="en-US" altLang="tr-TR" smtClean="0"/>
              <a:t>+32767 = 011111111 11111111 = 2</a:t>
            </a:r>
            <a:r>
              <a:rPr lang="en-US" altLang="tr-TR" baseline="30000" smtClean="0"/>
              <a:t>15</a:t>
            </a:r>
            <a:r>
              <a:rPr lang="en-US" altLang="tr-TR" smtClean="0"/>
              <a:t> - 1</a:t>
            </a:r>
          </a:p>
          <a:p>
            <a:pPr lvl="1"/>
            <a:r>
              <a:rPr lang="en-US" altLang="tr-TR" smtClean="0"/>
              <a:t> -32768 = 100000000 00000000 = -2</a:t>
            </a:r>
            <a:r>
              <a:rPr lang="en-US" altLang="tr-TR" baseline="30000" smtClean="0"/>
              <a:t>15</a:t>
            </a:r>
          </a:p>
          <a:p>
            <a:pPr lvl="1"/>
            <a:endParaRPr lang="en-US" alt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9165688-67E6-4649-BCFE-81DCFE6492F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Conversion Between Lengths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mtClean="0"/>
              <a:t>Positive number pack with leading zeros</a:t>
            </a:r>
          </a:p>
          <a:p>
            <a:r>
              <a:rPr lang="en-US" altLang="tr-TR" smtClean="0"/>
              <a:t>+18 =                </a:t>
            </a:r>
            <a:r>
              <a:rPr lang="tr-TR" altLang="tr-TR" smtClean="0"/>
              <a:t>  </a:t>
            </a:r>
            <a:r>
              <a:rPr lang="en-US" altLang="tr-TR" smtClean="0"/>
              <a:t>00010010</a:t>
            </a:r>
          </a:p>
          <a:p>
            <a:r>
              <a:rPr lang="en-US" altLang="tr-TR" smtClean="0"/>
              <a:t>+18 = 00000000 00010010</a:t>
            </a:r>
          </a:p>
          <a:p>
            <a:r>
              <a:rPr lang="en-US" altLang="tr-TR" smtClean="0"/>
              <a:t>Negative numbers pack with leading ones</a:t>
            </a:r>
          </a:p>
          <a:p>
            <a:r>
              <a:rPr lang="en-US" altLang="tr-TR" smtClean="0"/>
              <a:t>-18 =                </a:t>
            </a:r>
            <a:r>
              <a:rPr lang="tr-TR" altLang="tr-TR" smtClean="0"/>
              <a:t>  </a:t>
            </a:r>
            <a:r>
              <a:rPr lang="en-US" altLang="tr-TR" smtClean="0"/>
              <a:t>10010010</a:t>
            </a:r>
          </a:p>
          <a:p>
            <a:r>
              <a:rPr lang="en-US" altLang="tr-TR" smtClean="0"/>
              <a:t>-18 = 11111111 10010010</a:t>
            </a:r>
          </a:p>
          <a:p>
            <a:r>
              <a:rPr lang="en-US" altLang="tr-TR" smtClean="0"/>
              <a:t>i.e. pack with MSB (sign bit)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F8241A0-6640-4883-9C4D-5835A7F3368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Fixed-Point Representation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/>
              <a:t>Number representation discussed so far also referred as </a:t>
            </a:r>
            <a:r>
              <a:rPr lang="tr-TR" altLang="tr-TR" smtClean="0">
                <a:solidFill>
                  <a:schemeClr val="accent1"/>
                </a:solidFill>
              </a:rPr>
              <a:t>fixed point</a:t>
            </a:r>
            <a:r>
              <a:rPr lang="tr-TR" altLang="tr-TR" smtClean="0"/>
              <a:t>.</a:t>
            </a:r>
          </a:p>
          <a:p>
            <a:pPr lvl="1"/>
            <a:r>
              <a:rPr lang="tr-TR" altLang="tr-TR" smtClean="0"/>
              <a:t>Because the </a:t>
            </a:r>
            <a:r>
              <a:rPr lang="tr-TR" altLang="tr-TR" smtClean="0">
                <a:solidFill>
                  <a:schemeClr val="accent1"/>
                </a:solidFill>
              </a:rPr>
              <a:t>radix point </a:t>
            </a:r>
            <a:r>
              <a:rPr lang="tr-TR" altLang="tr-TR" smtClean="0"/>
              <a:t>(</a:t>
            </a:r>
            <a:r>
              <a:rPr lang="tr-TR" altLang="tr-TR" smtClean="0">
                <a:solidFill>
                  <a:schemeClr val="accent1"/>
                </a:solidFill>
              </a:rPr>
              <a:t>binary point</a:t>
            </a:r>
            <a:r>
              <a:rPr lang="tr-TR" altLang="tr-TR" smtClean="0"/>
              <a:t>) is fixed and assumed to be to the right of the rightmost digit (least significant digit).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Integer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Binary Addition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B7C9BE1-D4BB-4FA1-8108-20C03D4CC5F4}" type="slidenum"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7" descr="f03-01-9780124077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087688"/>
            <a:ext cx="64198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411413" y="1985963"/>
            <a:ext cx="3600450" cy="1358900"/>
            <a:chOff x="2411760" y="1430551"/>
            <a:chExt cx="3600400" cy="1359822"/>
          </a:xfrm>
        </p:grpSpPr>
        <p:sp>
          <p:nvSpPr>
            <p:cNvPr id="32783" name="Rectangle 6"/>
            <p:cNvSpPr>
              <a:spLocks noChangeArrowheads="1"/>
            </p:cNvSpPr>
            <p:nvPr/>
          </p:nvSpPr>
          <p:spPr bwMode="auto">
            <a:xfrm>
              <a:off x="3923928" y="1430551"/>
              <a:ext cx="1120111" cy="36933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>
                  <a:solidFill>
                    <a:srgbClr val="000000"/>
                  </a:solidFill>
                  <a:ea typeface="Times New Roman" panose="02020603050405020304" pitchFamily="18" charset="0"/>
                  <a:cs typeface="MinionPro-Regular" charset="0"/>
                </a:rPr>
                <a:t>C</a:t>
              </a:r>
              <a:r>
                <a:rPr lang="en-US" altLang="tr-TR">
                  <a:solidFill>
                    <a:srgbClr val="000000"/>
                  </a:solidFill>
                  <a:ea typeface="Times New Roman" panose="02020603050405020304" pitchFamily="18" charset="0"/>
                  <a:cs typeface="MinionPro-Regular" charset="0"/>
                </a:rPr>
                <a:t>arry </a:t>
              </a:r>
              <a:r>
                <a:rPr lang="tr-TR" altLang="tr-TR">
                  <a:solidFill>
                    <a:srgbClr val="000000"/>
                  </a:solidFill>
                  <a:ea typeface="Times New Roman" panose="02020603050405020304" pitchFamily="18" charset="0"/>
                  <a:cs typeface="MinionPro-Regular" charset="0"/>
                </a:rPr>
                <a:t>in</a:t>
              </a:r>
              <a:endParaRPr lang="tr-TR" altLang="tr-TR">
                <a:ea typeface="Times New Roman" panose="02020603050405020304" pitchFamily="18" charset="0"/>
                <a:cs typeface="MinionPro-Regular" charset="0"/>
              </a:endParaRPr>
            </a:p>
          </p:txBody>
        </p:sp>
        <p:cxnSp>
          <p:nvCxnSpPr>
            <p:cNvPr id="32784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2411760" y="1799883"/>
              <a:ext cx="2072223" cy="981045"/>
            </a:xfrm>
            <a:prstGeom prst="straightConnector1">
              <a:avLst/>
            </a:prstGeom>
            <a:noFill/>
            <a:ln w="12700" cap="sq" algn="ctr">
              <a:solidFill>
                <a:srgbClr val="FF00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85" name="Straight Arrow Connector 10"/>
            <p:cNvCxnSpPr>
              <a:cxnSpLocks noChangeShapeType="1"/>
            </p:cNvCxnSpPr>
            <p:nvPr/>
          </p:nvCxnSpPr>
          <p:spPr bwMode="auto">
            <a:xfrm>
              <a:off x="4483983" y="1799883"/>
              <a:ext cx="1528177" cy="990490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86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3347864" y="1799883"/>
              <a:ext cx="1136119" cy="990490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87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4195952" y="1799883"/>
              <a:ext cx="288031" cy="981045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88" name="Straight Arrow Connector 16"/>
            <p:cNvCxnSpPr>
              <a:cxnSpLocks noChangeShapeType="1"/>
            </p:cNvCxnSpPr>
            <p:nvPr/>
          </p:nvCxnSpPr>
          <p:spPr bwMode="auto">
            <a:xfrm>
              <a:off x="4483983" y="1799883"/>
              <a:ext cx="620073" cy="990490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965325" y="4589463"/>
            <a:ext cx="4551363" cy="1360487"/>
            <a:chOff x="1965712" y="4034521"/>
            <a:chExt cx="4550504" cy="1359822"/>
          </a:xfrm>
        </p:grpSpPr>
        <p:sp>
          <p:nvSpPr>
            <p:cNvPr id="32776" name="Rectangle 26"/>
            <p:cNvSpPr>
              <a:spLocks noChangeArrowheads="1"/>
            </p:cNvSpPr>
            <p:nvPr/>
          </p:nvSpPr>
          <p:spPr bwMode="auto">
            <a:xfrm>
              <a:off x="4397975" y="5025011"/>
              <a:ext cx="1180128" cy="36933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>
                  <a:solidFill>
                    <a:srgbClr val="000000"/>
                  </a:solidFill>
                  <a:ea typeface="Times New Roman" panose="02020603050405020304" pitchFamily="18" charset="0"/>
                  <a:cs typeface="MinionPro-Regular" charset="0"/>
                </a:rPr>
                <a:t>C</a:t>
              </a:r>
              <a:r>
                <a:rPr lang="en-US" altLang="tr-TR">
                  <a:solidFill>
                    <a:srgbClr val="000000"/>
                  </a:solidFill>
                  <a:ea typeface="Times New Roman" panose="02020603050405020304" pitchFamily="18" charset="0"/>
                  <a:cs typeface="MinionPro-Regular" charset="0"/>
                </a:rPr>
                <a:t>arry </a:t>
              </a:r>
              <a:r>
                <a:rPr lang="tr-TR" altLang="tr-TR">
                  <a:solidFill>
                    <a:srgbClr val="000000"/>
                  </a:solidFill>
                  <a:ea typeface="Times New Roman" panose="02020603050405020304" pitchFamily="18" charset="0"/>
                  <a:cs typeface="MinionPro-Regular" charset="0"/>
                </a:rPr>
                <a:t>out</a:t>
              </a:r>
              <a:endParaRPr lang="tr-TR" altLang="tr-TR">
                <a:ea typeface="Times New Roman" panose="02020603050405020304" pitchFamily="18" charset="0"/>
                <a:cs typeface="MinionPro-Regular" charset="0"/>
              </a:endParaRPr>
            </a:p>
          </p:txBody>
        </p:sp>
        <p:cxnSp>
          <p:nvCxnSpPr>
            <p:cNvPr id="32777" name="Straight Arrow Connector 27"/>
            <p:cNvCxnSpPr>
              <a:cxnSpLocks noChangeShapeType="1"/>
            </p:cNvCxnSpPr>
            <p:nvPr/>
          </p:nvCxnSpPr>
          <p:spPr bwMode="auto">
            <a:xfrm flipH="1" flipV="1">
              <a:off x="2915816" y="4043966"/>
              <a:ext cx="2072223" cy="981045"/>
            </a:xfrm>
            <a:prstGeom prst="straightConnector1">
              <a:avLst/>
            </a:prstGeom>
            <a:noFill/>
            <a:ln w="12700" cap="sq" algn="ctr">
              <a:solidFill>
                <a:srgbClr val="FFC0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78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4988039" y="4034521"/>
              <a:ext cx="1528177" cy="990490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79" name="Straight Arrow Connector 29"/>
            <p:cNvCxnSpPr>
              <a:cxnSpLocks noChangeShapeType="1"/>
            </p:cNvCxnSpPr>
            <p:nvPr/>
          </p:nvCxnSpPr>
          <p:spPr bwMode="auto">
            <a:xfrm flipH="1" flipV="1">
              <a:off x="3851920" y="4034521"/>
              <a:ext cx="1136119" cy="990490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80" name="Straight Arrow Connector 30"/>
            <p:cNvCxnSpPr>
              <a:cxnSpLocks noChangeShapeType="1"/>
            </p:cNvCxnSpPr>
            <p:nvPr/>
          </p:nvCxnSpPr>
          <p:spPr bwMode="auto">
            <a:xfrm flipH="1" flipV="1">
              <a:off x="4700008" y="4043966"/>
              <a:ext cx="288031" cy="981045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81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4988039" y="4034521"/>
              <a:ext cx="620073" cy="990490"/>
            </a:xfrm>
            <a:prstGeom prst="straightConnector1">
              <a:avLst/>
            </a:prstGeom>
            <a:noFill/>
            <a:ln w="12700" cap="sq" algn="ctr">
              <a:solidFill>
                <a:srgbClr val="FFCC00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2782" name="Straight Arrow Connector 33"/>
            <p:cNvCxnSpPr>
              <a:cxnSpLocks noChangeShapeType="1"/>
            </p:cNvCxnSpPr>
            <p:nvPr/>
          </p:nvCxnSpPr>
          <p:spPr bwMode="auto">
            <a:xfrm flipH="1" flipV="1">
              <a:off x="1965712" y="4034521"/>
              <a:ext cx="3038336" cy="990490"/>
            </a:xfrm>
            <a:prstGeom prst="straightConnector1">
              <a:avLst/>
            </a:prstGeom>
            <a:noFill/>
            <a:ln w="12700" cap="sq" algn="ctr">
              <a:solidFill>
                <a:srgbClr val="FF0000"/>
              </a:solidFill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tr-TR" altLang="tr-TR" sz="480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tr-TR" altLang="tr-TR" sz="480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tr-TR" altLang="tr-TR" sz="4800" smtClean="0">
                <a:solidFill>
                  <a:srgbClr val="FF0000"/>
                </a:solidFill>
              </a:rPr>
              <a:t>Arithmetic for Computers</a:t>
            </a:r>
            <a:endParaRPr lang="tr-TR" altLang="tr-TR" sz="480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8E8E7A1-B450-47BF-85B6-A01BFAB7F74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16613CC-3B0B-4AFC-B8EB-31B3C7269A5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Integer Arithmetic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altLang="tr-TR" dirty="0" err="1" smtClean="0"/>
              <a:t>Negation</a:t>
            </a:r>
            <a:r>
              <a:rPr lang="tr-TR" altLang="tr-TR" dirty="0" smtClean="0"/>
              <a:t>:</a:t>
            </a:r>
          </a:p>
          <a:p>
            <a:pPr lvl="1">
              <a:defRPr/>
            </a:pPr>
            <a:r>
              <a:rPr lang="tr-TR" altLang="tr-TR" dirty="0" err="1" smtClean="0"/>
              <a:t>In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magnitude</a:t>
            </a:r>
            <a:endParaRPr lang="tr-TR" altLang="tr-TR" dirty="0" smtClean="0"/>
          </a:p>
          <a:p>
            <a:pPr lvl="2">
              <a:defRPr/>
            </a:pPr>
            <a:r>
              <a:rPr lang="tr-TR" altLang="tr-TR" dirty="0" err="1" smtClean="0"/>
              <a:t>simply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invert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</a:t>
            </a:r>
            <a:r>
              <a:rPr lang="tr-TR" altLang="tr-TR" dirty="0" smtClean="0"/>
              <a:t> bit.</a:t>
            </a:r>
          </a:p>
          <a:p>
            <a:pPr lvl="1">
              <a:defRPr/>
            </a:pPr>
            <a:r>
              <a:rPr lang="tr-TR" altLang="tr-TR" dirty="0" err="1" smtClean="0"/>
              <a:t>In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twos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complement</a:t>
            </a:r>
            <a:r>
              <a:rPr lang="tr-TR" altLang="tr-TR" dirty="0" smtClean="0"/>
              <a:t>:</a:t>
            </a:r>
          </a:p>
          <a:p>
            <a:pPr lvl="2">
              <a:defRPr/>
            </a:pPr>
            <a:r>
              <a:rPr lang="tr-TR" altLang="tr-TR" dirty="0" err="1" smtClean="0"/>
              <a:t>apply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twos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complement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operation</a:t>
            </a:r>
            <a:endParaRPr lang="tr-TR" altLang="tr-TR" dirty="0" smtClean="0"/>
          </a:p>
          <a:p>
            <a:pPr>
              <a:defRPr/>
            </a:pPr>
            <a:r>
              <a:rPr lang="en-US" altLang="tr-TR" dirty="0" smtClean="0"/>
              <a:t>Normal binary addition</a:t>
            </a:r>
          </a:p>
          <a:p>
            <a:pPr lvl="1">
              <a:defRPr/>
            </a:pPr>
            <a:r>
              <a:rPr lang="en-US" altLang="tr-TR" dirty="0" smtClean="0"/>
              <a:t>Monitor sign bit for overflow</a:t>
            </a:r>
          </a:p>
          <a:p>
            <a:pPr>
              <a:defRPr/>
            </a:pPr>
            <a:r>
              <a:rPr lang="en-US" altLang="tr-TR" dirty="0" smtClean="0"/>
              <a:t>Subtraction</a:t>
            </a:r>
          </a:p>
          <a:p>
            <a:pPr lvl="1">
              <a:defRPr/>
            </a:pPr>
            <a:r>
              <a:rPr lang="en-US" altLang="tr-TR" dirty="0" smtClean="0"/>
              <a:t>Take twos </a:t>
            </a:r>
            <a:r>
              <a:rPr lang="en-US" altLang="tr-TR" dirty="0" err="1" smtClean="0"/>
              <a:t>compl</a:t>
            </a:r>
            <a:r>
              <a:rPr lang="tr-TR" altLang="tr-TR" dirty="0" smtClean="0"/>
              <a:t>e</a:t>
            </a:r>
            <a:r>
              <a:rPr lang="en-US" altLang="tr-TR" dirty="0" err="1" smtClean="0"/>
              <a:t>ment</a:t>
            </a:r>
            <a:r>
              <a:rPr lang="en-US" altLang="tr-TR" dirty="0" smtClean="0"/>
              <a:t> of </a:t>
            </a:r>
            <a:r>
              <a:rPr lang="en-US" altLang="tr-TR" dirty="0" smtClean="0">
                <a:solidFill>
                  <a:schemeClr val="accent1"/>
                </a:solidFill>
              </a:rPr>
              <a:t>subtrahend</a:t>
            </a:r>
            <a:r>
              <a:rPr lang="en-US" altLang="tr-TR" dirty="0" smtClean="0"/>
              <a:t> and add to </a:t>
            </a:r>
            <a:r>
              <a:rPr lang="en-US" altLang="tr-TR" dirty="0" err="1" smtClean="0">
                <a:solidFill>
                  <a:schemeClr val="accent1"/>
                </a:solidFill>
              </a:rPr>
              <a:t>minu</a:t>
            </a:r>
            <a:r>
              <a:rPr lang="tr-TR" altLang="tr-TR" dirty="0" smtClean="0">
                <a:solidFill>
                  <a:schemeClr val="accent1"/>
                </a:solidFill>
              </a:rPr>
              <a:t>h</a:t>
            </a:r>
            <a:r>
              <a:rPr lang="en-US" altLang="tr-TR" dirty="0" smtClean="0">
                <a:solidFill>
                  <a:schemeClr val="accent1"/>
                </a:solidFill>
              </a:rPr>
              <a:t>end</a:t>
            </a:r>
          </a:p>
          <a:p>
            <a:pPr lvl="2">
              <a:defRPr/>
            </a:pPr>
            <a:r>
              <a:rPr lang="en-US" altLang="tr-TR" dirty="0" smtClean="0"/>
              <a:t>i.e. a - b = a + (-b)</a:t>
            </a:r>
          </a:p>
          <a:p>
            <a:pPr>
              <a:defRPr/>
            </a:pPr>
            <a:r>
              <a:rPr lang="en-US" altLang="tr-TR" dirty="0" smtClean="0"/>
              <a:t>So we only need addition and complement circuits</a:t>
            </a:r>
          </a:p>
          <a:p>
            <a:pPr lvl="2">
              <a:defRPr/>
            </a:pPr>
            <a:endParaRPr lang="tr-TR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279EAE1-90E1-4957-804D-697D6FCB466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Addition and Subtraction</a:t>
            </a:r>
            <a:endParaRPr lang="tr-TR" altLang="tr-TR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/>
              <a:t>Overflow rule</a:t>
            </a:r>
          </a:p>
          <a:p>
            <a:pPr lvl="1"/>
            <a:r>
              <a:rPr lang="tr-TR" altLang="tr-TR" smtClean="0"/>
              <a:t>If two numbers are added and they are both positive or both negative, then overflow occurs if and only if the result has the opposite sign</a:t>
            </a:r>
          </a:p>
          <a:p>
            <a:pPr lvl="1"/>
            <a:endParaRPr lang="tr-TR" altLang="tr-TR" smtClean="0"/>
          </a:p>
          <a:p>
            <a:pPr lvl="1"/>
            <a:endParaRPr lang="tr-TR" altLang="tr-TR" smtClean="0"/>
          </a:p>
        </p:txBody>
      </p:sp>
      <p:pic>
        <p:nvPicPr>
          <p:cNvPr id="5" name="Picture 6" descr="f03-02-9780124077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6419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C464707-CC99-47F6-AA30-C0C0C799872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US" altLang="tr-TR" sz="12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 smtClean="0"/>
              <a:t>Addition of Numbers in Twos Complement Representation</a:t>
            </a: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1125538"/>
            <a:ext cx="6600825" cy="49784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688B2DD-CCD3-4305-AA01-D20AB001E47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tr-TR" sz="12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smtClean="0"/>
              <a:t>Subtraction of Numbers in 2s Complement Representation (M – S)</a:t>
            </a:r>
          </a:p>
        </p:txBody>
      </p:sp>
      <p:pic>
        <p:nvPicPr>
          <p:cNvPr id="430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7675" y="893763"/>
            <a:ext cx="5707063" cy="55022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6470086-ED0D-4C37-A92A-BC476E0E87B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Hardware for Addition and Subtraction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9"/>
          <a:stretch>
            <a:fillRect/>
          </a:stretch>
        </p:blipFill>
        <p:spPr bwMode="auto">
          <a:xfrm>
            <a:off x="1143000" y="1047750"/>
            <a:ext cx="69342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B71A4C9-6C09-4884-9FDE-75D89A20309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Multiplication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tr-TR" dirty="0" smtClean="0"/>
              <a:t>Complex</a:t>
            </a:r>
          </a:p>
          <a:p>
            <a:pPr>
              <a:defRPr/>
            </a:pPr>
            <a:r>
              <a:rPr lang="en-US" altLang="tr-TR" dirty="0" smtClean="0"/>
              <a:t>Work out partial product for each digit</a:t>
            </a:r>
          </a:p>
          <a:p>
            <a:pPr>
              <a:defRPr/>
            </a:pPr>
            <a:r>
              <a:rPr lang="en-US" altLang="tr-TR" dirty="0" smtClean="0"/>
              <a:t>Take care with place value (column)</a:t>
            </a:r>
          </a:p>
          <a:p>
            <a:pPr>
              <a:defRPr/>
            </a:pPr>
            <a:r>
              <a:rPr lang="en-US" altLang="tr-TR" dirty="0" smtClean="0"/>
              <a:t>Add partial products</a:t>
            </a:r>
          </a:p>
          <a:p>
            <a:pPr>
              <a:defRPr/>
            </a:pPr>
            <a:r>
              <a:rPr lang="tr-TR" altLang="tr-TR" dirty="0" smtClean="0"/>
              <a:t>Example:</a:t>
            </a:r>
          </a:p>
          <a:p>
            <a:pPr marL="0" indent="0">
              <a:buFontTx/>
              <a:buNone/>
              <a:defRPr/>
            </a:pPr>
            <a:r>
              <a:rPr lang="tr-TR" altLang="tr-TR" dirty="0" smtClean="0"/>
              <a:t> 		</a:t>
            </a:r>
            <a:r>
              <a:rPr lang="en-US" altLang="tr-TR" dirty="0" smtClean="0"/>
              <a:t>1011   Multiplicand (11 </a:t>
            </a:r>
            <a:r>
              <a:rPr lang="en-US" altLang="tr-TR" dirty="0" err="1" smtClean="0"/>
              <a:t>dec</a:t>
            </a:r>
            <a:r>
              <a:rPr lang="en-US" altLang="tr-TR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en-US" altLang="tr-TR" dirty="0" smtClean="0"/>
              <a:t>     </a:t>
            </a:r>
            <a:r>
              <a:rPr lang="tr-TR" altLang="tr-TR" dirty="0" smtClean="0"/>
              <a:t>	        </a:t>
            </a:r>
            <a:r>
              <a:rPr lang="en-US" altLang="tr-TR" u="sng" dirty="0" smtClean="0"/>
              <a:t>x </a:t>
            </a:r>
            <a:r>
              <a:rPr lang="tr-TR" altLang="tr-TR" u="sng" dirty="0" smtClean="0"/>
              <a:t>	</a:t>
            </a:r>
            <a:r>
              <a:rPr lang="en-US" altLang="tr-TR" u="sng" dirty="0" smtClean="0"/>
              <a:t>1101</a:t>
            </a:r>
            <a:r>
              <a:rPr lang="en-US" altLang="tr-TR" dirty="0" smtClean="0"/>
              <a:t>   Multiplier     (13 </a:t>
            </a:r>
            <a:r>
              <a:rPr lang="en-US" altLang="tr-TR" dirty="0" err="1" smtClean="0"/>
              <a:t>dec</a:t>
            </a:r>
            <a:r>
              <a:rPr lang="en-US" altLang="tr-TR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en-US" altLang="tr-TR" dirty="0" smtClean="0"/>
              <a:t> 	   </a:t>
            </a:r>
            <a:r>
              <a:rPr lang="tr-TR" altLang="tr-TR" dirty="0" smtClean="0"/>
              <a:t>	</a:t>
            </a:r>
            <a:r>
              <a:rPr lang="en-US" altLang="tr-TR" dirty="0" smtClean="0"/>
              <a:t>1011   Partial products</a:t>
            </a:r>
          </a:p>
          <a:p>
            <a:pPr marL="0" indent="0">
              <a:buFontTx/>
              <a:buNone/>
              <a:defRPr/>
            </a:pPr>
            <a:r>
              <a:rPr lang="en-US" altLang="tr-TR" dirty="0" smtClean="0"/>
              <a:t>     </a:t>
            </a:r>
            <a:r>
              <a:rPr lang="tr-TR" altLang="tr-TR" dirty="0" smtClean="0"/>
              <a:t>	         </a:t>
            </a:r>
            <a:r>
              <a:rPr lang="en-US" altLang="tr-TR" dirty="0" smtClean="0"/>
              <a:t>0000</a:t>
            </a:r>
          </a:p>
          <a:p>
            <a:pPr marL="0" indent="0">
              <a:buFontTx/>
              <a:buNone/>
              <a:defRPr/>
            </a:pPr>
            <a:r>
              <a:rPr lang="tr-TR" altLang="tr-TR" dirty="0" smtClean="0"/>
              <a:t>	</a:t>
            </a:r>
            <a:r>
              <a:rPr lang="en-US" altLang="tr-TR" dirty="0" smtClean="0"/>
              <a:t>   </a:t>
            </a:r>
            <a:r>
              <a:rPr lang="tr-TR" altLang="tr-TR" dirty="0" smtClean="0"/>
              <a:t>    </a:t>
            </a:r>
            <a:r>
              <a:rPr lang="en-US" altLang="tr-TR" dirty="0" smtClean="0"/>
              <a:t>1011	</a:t>
            </a:r>
          </a:p>
          <a:p>
            <a:pPr marL="0" indent="0">
              <a:buFontTx/>
              <a:buNone/>
              <a:defRPr/>
            </a:pPr>
            <a:r>
              <a:rPr lang="en-US" altLang="tr-TR" dirty="0" smtClean="0"/>
              <a:t> </a:t>
            </a:r>
            <a:r>
              <a:rPr lang="tr-TR" altLang="tr-TR" dirty="0" smtClean="0"/>
              <a:t>              </a:t>
            </a:r>
            <a:r>
              <a:rPr lang="tr-TR" altLang="tr-TR" u="sng" dirty="0" smtClean="0"/>
              <a:t>  </a:t>
            </a:r>
            <a:r>
              <a:rPr lang="en-US" altLang="tr-TR" u="sng" dirty="0" smtClean="0"/>
              <a:t>1011</a:t>
            </a:r>
            <a:r>
              <a:rPr lang="tr-TR" altLang="tr-TR" u="sng" dirty="0" smtClean="0"/>
              <a:t>      </a:t>
            </a:r>
            <a:r>
              <a:rPr lang="en-US" altLang="tr-TR" dirty="0" smtClean="0"/>
              <a:t>	</a:t>
            </a:r>
          </a:p>
          <a:p>
            <a:pPr marL="0" indent="0">
              <a:buFontTx/>
              <a:buNone/>
              <a:defRPr/>
            </a:pPr>
            <a:r>
              <a:rPr lang="en-US" altLang="tr-TR" dirty="0" smtClean="0"/>
              <a:t> </a:t>
            </a:r>
            <a:r>
              <a:rPr lang="tr-TR" altLang="tr-TR" dirty="0" smtClean="0"/>
              <a:t>              </a:t>
            </a:r>
            <a:r>
              <a:rPr lang="en-US" altLang="tr-TR" dirty="0" smtClean="0"/>
              <a:t>10001111   Product (143 </a:t>
            </a:r>
            <a:r>
              <a:rPr lang="en-US" altLang="tr-TR" dirty="0" err="1" smtClean="0"/>
              <a:t>dec</a:t>
            </a:r>
            <a:r>
              <a:rPr lang="en-US" altLang="tr-TR" dirty="0" smtClean="0"/>
              <a:t>)</a:t>
            </a:r>
          </a:p>
          <a:p>
            <a:pPr>
              <a:defRPr/>
            </a:pPr>
            <a:r>
              <a:rPr lang="en-US" altLang="tr-TR" dirty="0" smtClean="0"/>
              <a:t> Note: need double length result</a:t>
            </a:r>
          </a:p>
          <a:p>
            <a:pPr>
              <a:defRPr/>
            </a:pPr>
            <a:endParaRPr lang="en-US" alt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Unsigned Binary</a:t>
            </a:r>
            <a:r>
              <a:rPr lang="tr-TR" altLang="tr-TR" dirty="0" smtClean="0"/>
              <a:t> </a:t>
            </a:r>
            <a:r>
              <a:rPr lang="en-US" altLang="tr-TR" dirty="0" smtClean="0"/>
              <a:t>Multiplication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/>
              <a:t>Flowchart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>
            <a:fillRect/>
          </a:stretch>
        </p:blipFill>
        <p:spPr bwMode="auto">
          <a:xfrm>
            <a:off x="2627784" y="1214260"/>
            <a:ext cx="4792663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4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Unsigned Binary</a:t>
            </a:r>
            <a:r>
              <a:rPr lang="tr-TR" altLang="tr-TR" dirty="0" smtClean="0"/>
              <a:t> </a:t>
            </a:r>
            <a:r>
              <a:rPr lang="en-US" altLang="tr-TR" dirty="0" smtClean="0"/>
              <a:t>Multiplication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Block</a:t>
            </a:r>
            <a:r>
              <a:rPr lang="tr-TR" dirty="0" smtClean="0"/>
              <a:t> </a:t>
            </a:r>
            <a:r>
              <a:rPr lang="en-US" dirty="0" smtClean="0"/>
              <a:t>diagram of ALU circuitry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5"/>
          <a:stretch/>
        </p:blipFill>
        <p:spPr bwMode="auto">
          <a:xfrm>
            <a:off x="647700" y="1772816"/>
            <a:ext cx="7848600" cy="443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0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48FB2B5-C924-4896-98CE-2D03D966995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Execution of Example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3" b="12817"/>
          <a:stretch>
            <a:fillRect/>
          </a:stretch>
        </p:blipFill>
        <p:spPr bwMode="auto">
          <a:xfrm>
            <a:off x="683568" y="1366044"/>
            <a:ext cx="723900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166AAB-B5AF-4421-958C-0EF4031B1AF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Multiplication</a:t>
            </a:r>
            <a:endParaRPr lang="en-US" altLang="tr-TR" dirty="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This does not work!</a:t>
            </a:r>
          </a:p>
          <a:p>
            <a:r>
              <a:rPr lang="en-US" altLang="tr-TR" dirty="0" smtClean="0"/>
              <a:t>Solution 1</a:t>
            </a:r>
          </a:p>
          <a:p>
            <a:pPr lvl="1"/>
            <a:r>
              <a:rPr lang="en-US" altLang="tr-TR" dirty="0" smtClean="0"/>
              <a:t>Convert to positive if required</a:t>
            </a:r>
          </a:p>
          <a:p>
            <a:pPr lvl="1"/>
            <a:r>
              <a:rPr lang="en-US" altLang="tr-TR" dirty="0" smtClean="0"/>
              <a:t>Multiply as above</a:t>
            </a:r>
          </a:p>
          <a:p>
            <a:pPr lvl="1"/>
            <a:r>
              <a:rPr lang="en-US" altLang="tr-TR" dirty="0" smtClean="0"/>
              <a:t>If signs were different, negate answer</a:t>
            </a:r>
          </a:p>
          <a:p>
            <a:r>
              <a:rPr lang="en-US" altLang="tr-TR" dirty="0" smtClean="0"/>
              <a:t>Solution 2</a:t>
            </a:r>
          </a:p>
          <a:p>
            <a:pPr lvl="1"/>
            <a:r>
              <a:rPr lang="en-US" altLang="tr-TR" dirty="0" smtClean="0"/>
              <a:t>Booth’s algorithm</a:t>
            </a:r>
          </a:p>
          <a:p>
            <a:pPr lvl="1"/>
            <a:endParaRPr lang="en-US" alt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1FB25AA-3D6E-4348-A55C-4A8B4624C39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altLang="tr-TR" dirty="0" err="1" smtClean="0">
                <a:solidFill>
                  <a:schemeClr val="accent1"/>
                </a:solidFill>
              </a:rPr>
              <a:t>Arithmetic</a:t>
            </a:r>
            <a:r>
              <a:rPr lang="tr-TR" altLang="tr-TR" dirty="0" smtClean="0">
                <a:solidFill>
                  <a:schemeClr val="accent1"/>
                </a:solidFill>
              </a:rPr>
              <a:t> &amp; </a:t>
            </a:r>
            <a:r>
              <a:rPr lang="tr-TR" altLang="tr-TR" dirty="0" err="1" smtClean="0">
                <a:solidFill>
                  <a:schemeClr val="accent1"/>
                </a:solidFill>
              </a:rPr>
              <a:t>Logic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err="1" smtClean="0">
                <a:solidFill>
                  <a:schemeClr val="accent1"/>
                </a:solidFill>
              </a:rPr>
              <a:t>Unit</a:t>
            </a:r>
            <a:endParaRPr lang="tr-TR" altLang="tr-TR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tr-TR" altLang="tr-TR" dirty="0" err="1" smtClean="0">
                <a:solidFill>
                  <a:schemeClr val="accent1"/>
                </a:solidFill>
              </a:rPr>
              <a:t>Integer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err="1" smtClean="0">
                <a:solidFill>
                  <a:schemeClr val="accent1"/>
                </a:solidFill>
              </a:rPr>
              <a:t>Representation</a:t>
            </a:r>
            <a:endParaRPr lang="tr-TR" altLang="tr-TR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altLang="tr-TR" dirty="0" smtClean="0"/>
              <a:t>Sign-Magnitude </a:t>
            </a:r>
            <a:endParaRPr lang="tr-TR" altLang="tr-TR" dirty="0" smtClean="0"/>
          </a:p>
          <a:p>
            <a:pPr lvl="1">
              <a:defRPr/>
            </a:pPr>
            <a:r>
              <a:rPr lang="en-US" altLang="tr-TR" dirty="0" smtClean="0"/>
              <a:t>Two’s </a:t>
            </a:r>
            <a:r>
              <a:rPr lang="en-US" altLang="tr-TR" dirty="0" err="1" smtClean="0"/>
              <a:t>Compl</a:t>
            </a:r>
            <a:r>
              <a:rPr lang="tr-TR" altLang="tr-TR" dirty="0" smtClean="0"/>
              <a:t>e</a:t>
            </a:r>
            <a:r>
              <a:rPr lang="en-US" altLang="tr-TR" dirty="0" err="1" smtClean="0"/>
              <a:t>ment</a:t>
            </a:r>
            <a:endParaRPr lang="tr-TR" altLang="tr-TR" dirty="0" smtClean="0"/>
          </a:p>
          <a:p>
            <a:pPr lvl="1">
              <a:defRPr/>
            </a:pPr>
            <a:r>
              <a:rPr lang="tr-TR" altLang="tr-TR" dirty="0" err="1" smtClean="0"/>
              <a:t>Integer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Arithmetic</a:t>
            </a:r>
            <a:endParaRPr lang="tr-TR" altLang="tr-TR" dirty="0" smtClean="0"/>
          </a:p>
          <a:p>
            <a:pPr lvl="2">
              <a:defRPr/>
            </a:pPr>
            <a:r>
              <a:rPr lang="en-US" altLang="tr-TR" dirty="0" smtClean="0"/>
              <a:t>Addition and Subtraction</a:t>
            </a:r>
            <a:endParaRPr lang="tr-TR" altLang="tr-TR" dirty="0" smtClean="0"/>
          </a:p>
          <a:p>
            <a:pPr lvl="2">
              <a:defRPr/>
            </a:pPr>
            <a:r>
              <a:rPr lang="en-US" altLang="tr-TR" dirty="0" smtClean="0"/>
              <a:t>Multiplication</a:t>
            </a:r>
            <a:endParaRPr lang="tr-TR" altLang="tr-TR" dirty="0" smtClean="0"/>
          </a:p>
          <a:p>
            <a:pPr lvl="2">
              <a:defRPr/>
            </a:pPr>
            <a:r>
              <a:rPr lang="en-US" altLang="tr-TR" dirty="0" smtClean="0"/>
              <a:t>Booth’s Algorithm</a:t>
            </a:r>
            <a:endParaRPr lang="tr-TR" altLang="tr-TR" dirty="0" smtClean="0"/>
          </a:p>
          <a:p>
            <a:pPr lvl="2">
              <a:defRPr/>
            </a:pPr>
            <a:r>
              <a:rPr lang="tr-TR" altLang="tr-TR" dirty="0" err="1" smtClean="0"/>
              <a:t>Division</a:t>
            </a:r>
            <a:endParaRPr lang="tr-TR" altLang="tr-TR" dirty="0" smtClean="0"/>
          </a:p>
          <a:p>
            <a:pPr>
              <a:defRPr/>
            </a:pPr>
            <a:r>
              <a:rPr lang="tr-TR" altLang="tr-TR" dirty="0" err="1" smtClean="0">
                <a:solidFill>
                  <a:schemeClr val="accent1"/>
                </a:solidFill>
              </a:rPr>
              <a:t>Floating</a:t>
            </a:r>
            <a:r>
              <a:rPr lang="tr-TR" altLang="tr-TR" dirty="0" smtClean="0">
                <a:solidFill>
                  <a:schemeClr val="accent1"/>
                </a:solidFill>
              </a:rPr>
              <a:t> Point</a:t>
            </a:r>
          </a:p>
          <a:p>
            <a:pPr lvl="1">
              <a:defRPr/>
            </a:pPr>
            <a:r>
              <a:rPr lang="tr-TR" altLang="tr-TR" dirty="0" err="1"/>
              <a:t>Floating</a:t>
            </a:r>
            <a:r>
              <a:rPr lang="tr-TR" altLang="tr-TR" dirty="0"/>
              <a:t> Point </a:t>
            </a:r>
            <a:r>
              <a:rPr lang="tr-TR" altLang="tr-TR" dirty="0" err="1"/>
              <a:t>Arithmetic</a:t>
            </a:r>
            <a:endParaRPr lang="tr-TR" altLang="tr-TR" dirty="0"/>
          </a:p>
          <a:p>
            <a:pPr lvl="2">
              <a:defRPr/>
            </a:pPr>
            <a:r>
              <a:rPr lang="en-US" altLang="tr-TR" dirty="0">
                <a:solidFill>
                  <a:srgbClr val="009900"/>
                </a:solidFill>
              </a:rPr>
              <a:t>Addition and Subtraction</a:t>
            </a:r>
            <a:endParaRPr lang="tr-TR" altLang="tr-TR" dirty="0">
              <a:solidFill>
                <a:srgbClr val="009900"/>
              </a:solidFill>
            </a:endParaRPr>
          </a:p>
          <a:p>
            <a:pPr lvl="2">
              <a:defRPr/>
            </a:pPr>
            <a:r>
              <a:rPr lang="en-US" altLang="tr-TR" dirty="0" smtClean="0">
                <a:solidFill>
                  <a:srgbClr val="009900"/>
                </a:solidFill>
              </a:rPr>
              <a:t>Multiplication</a:t>
            </a:r>
            <a:r>
              <a:rPr lang="tr-TR" altLang="tr-TR" dirty="0" smtClean="0">
                <a:solidFill>
                  <a:srgbClr val="009900"/>
                </a:solidFill>
              </a:rPr>
              <a:t> </a:t>
            </a:r>
            <a:r>
              <a:rPr lang="tr-TR" altLang="tr-TR" dirty="0" err="1" smtClean="0">
                <a:solidFill>
                  <a:srgbClr val="009900"/>
                </a:solidFill>
              </a:rPr>
              <a:t>and</a:t>
            </a:r>
            <a:r>
              <a:rPr lang="tr-TR" altLang="tr-TR" dirty="0" smtClean="0">
                <a:solidFill>
                  <a:srgbClr val="009900"/>
                </a:solidFill>
              </a:rPr>
              <a:t> </a:t>
            </a:r>
            <a:r>
              <a:rPr lang="tr-TR" altLang="tr-TR" dirty="0" err="1" smtClean="0">
                <a:solidFill>
                  <a:srgbClr val="009900"/>
                </a:solidFill>
              </a:rPr>
              <a:t>Division</a:t>
            </a:r>
            <a:endParaRPr lang="tr-TR" altLang="tr-TR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Multiplication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Booth’s</a:t>
            </a:r>
            <a:r>
              <a:rPr lang="tr-TR" dirty="0" smtClean="0"/>
              <a:t> </a:t>
            </a:r>
            <a:r>
              <a:rPr lang="tr-TR" dirty="0" err="1" smtClean="0"/>
              <a:t>Multiplier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5" name="Picture 2" descr="http://cse10-iitkgp.virtual-labs.ac.in/images/s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26" y="1772816"/>
            <a:ext cx="5235948" cy="44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Multiplication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3312616" cy="4978400"/>
          </a:xfrm>
        </p:spPr>
        <p:txBody>
          <a:bodyPr/>
          <a:lstStyle/>
          <a:p>
            <a:r>
              <a:rPr lang="tr-TR" dirty="0" err="1" smtClean="0"/>
              <a:t>Flowchart</a:t>
            </a:r>
            <a:r>
              <a:rPr lang="tr-TR" dirty="0" smtClean="0"/>
              <a:t> of </a:t>
            </a:r>
            <a:r>
              <a:rPr lang="tr-TR" dirty="0" err="1" smtClean="0"/>
              <a:t>Booth’s</a:t>
            </a:r>
            <a:r>
              <a:rPr lang="tr-TR" dirty="0" smtClean="0"/>
              <a:t> </a:t>
            </a:r>
            <a:r>
              <a:rPr lang="tr-TR" dirty="0" err="1" smtClean="0"/>
              <a:t>Multiplier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>
            <a:fillRect/>
          </a:stretch>
        </p:blipFill>
        <p:spPr bwMode="auto">
          <a:xfrm>
            <a:off x="2915816" y="1125538"/>
            <a:ext cx="60198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1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13B4B78-6D40-4CA7-898C-034786C4CC2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Example of Booth’s Algorithm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0"/>
          <a:stretch>
            <a:fillRect/>
          </a:stretch>
        </p:blipFill>
        <p:spPr bwMode="auto">
          <a:xfrm>
            <a:off x="647700" y="1448593"/>
            <a:ext cx="78486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27D6940-38AA-43EB-9A80-80723072E95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33</a:t>
            </a:fld>
            <a:endParaRPr kumimoji="0" lang="en-US" altLang="tr-TR" sz="12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Division of Unsigned Binary Integers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More complex than multiplication</a:t>
            </a:r>
          </a:p>
          <a:p>
            <a:pPr lvl="1"/>
            <a:r>
              <a:rPr lang="en-US" altLang="tr-TR" dirty="0" smtClean="0"/>
              <a:t>Negative numbers are really bad!</a:t>
            </a:r>
          </a:p>
          <a:p>
            <a:r>
              <a:rPr lang="en-US" altLang="tr-TR" dirty="0" smtClean="0"/>
              <a:t>Based on long division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88032"/>
            <a:ext cx="7096359" cy="34262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Unsigned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Flowchart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b="17436"/>
          <a:stretch>
            <a:fillRect/>
          </a:stretch>
        </p:blipFill>
        <p:spPr bwMode="auto">
          <a:xfrm>
            <a:off x="2483509" y="874591"/>
            <a:ext cx="569595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Unsigned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3960688" cy="4978400"/>
          </a:xfrm>
        </p:spPr>
        <p:txBody>
          <a:bodyPr/>
          <a:lstStyle/>
          <a:p>
            <a:r>
              <a:rPr lang="tr-TR" dirty="0" smtClean="0"/>
              <a:t>Example</a:t>
            </a:r>
            <a:r>
              <a:rPr lang="en-US" dirty="0" smtClean="0"/>
              <a:t> using division of the unsigned integer 7 by the unsigned integer 3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223719"/>
            <a:ext cx="3888432" cy="48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Unsigned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</a:t>
            </a:r>
            <a:r>
              <a:rPr lang="en-US" dirty="0" err="1" smtClean="0"/>
              <a:t>chematic</a:t>
            </a:r>
            <a:r>
              <a:rPr lang="en-US" dirty="0" smtClean="0"/>
              <a:t> diagram of ALU circuitry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05" y="1729070"/>
            <a:ext cx="5442485" cy="43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S</a:t>
            </a:r>
            <a:r>
              <a:rPr lang="en-GB" altLang="tr-TR" dirty="0" err="1" smtClean="0"/>
              <a:t>igned</a:t>
            </a:r>
            <a:r>
              <a:rPr lang="en-GB" altLang="tr-TR" dirty="0" smtClean="0"/>
              <a:t> Binary Division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signed division, we negate the quotient if the signs of the </a:t>
            </a:r>
            <a:r>
              <a:rPr lang="en-US" dirty="0" smtClean="0">
                <a:solidFill>
                  <a:schemeClr val="accent1"/>
                </a:solidFill>
              </a:rPr>
              <a:t>divisor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dividend</a:t>
            </a:r>
            <a:r>
              <a:rPr lang="en-US" dirty="0" smtClean="0"/>
              <a:t> disagree.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remainder</a:t>
            </a:r>
            <a:r>
              <a:rPr lang="en-US" dirty="0" smtClean="0"/>
              <a:t> and the </a:t>
            </a:r>
            <a:r>
              <a:rPr lang="en-US" dirty="0" err="1" smtClean="0">
                <a:solidFill>
                  <a:schemeClr val="accent1"/>
                </a:solidFill>
              </a:rPr>
              <a:t>divident</a:t>
            </a:r>
            <a:r>
              <a:rPr lang="en-US" dirty="0" smtClean="0"/>
              <a:t> must have the same signs. </a:t>
            </a:r>
            <a:endParaRPr lang="tr-TR" dirty="0" smtClean="0"/>
          </a:p>
          <a:p>
            <a:r>
              <a:rPr lang="en-US" dirty="0" smtClean="0"/>
              <a:t>The governing equation is as follows:</a:t>
            </a:r>
          </a:p>
          <a:p>
            <a:pPr marL="457200" lvl="1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Remainder = </a:t>
            </a:r>
            <a:r>
              <a:rPr lang="en-US" dirty="0" err="1" smtClean="0"/>
              <a:t>Divident</a:t>
            </a:r>
            <a:r>
              <a:rPr lang="en-US" dirty="0" smtClean="0"/>
              <a:t> - (Quotient · Divisor) ,</a:t>
            </a:r>
          </a:p>
          <a:p>
            <a:pPr lvl="1"/>
            <a:r>
              <a:rPr lang="en-US" dirty="0" smtClean="0"/>
              <a:t>and the following four cases apply: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941168"/>
            <a:ext cx="2736304" cy="12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S</a:t>
            </a:r>
            <a:r>
              <a:rPr lang="en-GB" altLang="tr-TR" dirty="0" err="1" smtClean="0"/>
              <a:t>igned</a:t>
            </a:r>
            <a:r>
              <a:rPr lang="en-GB" altLang="tr-TR" dirty="0" smtClean="0"/>
              <a:t> Binary Division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Flowchart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4" y="1772816"/>
            <a:ext cx="6785099" cy="43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Example </a:t>
            </a:r>
            <a:r>
              <a:rPr lang="en-US" dirty="0" smtClean="0"/>
              <a:t>using division of +7 by the integer +3 </a:t>
            </a:r>
            <a:r>
              <a:rPr lang="tr-TR" dirty="0" err="1" smtClean="0"/>
              <a:t>and</a:t>
            </a:r>
            <a:r>
              <a:rPr lang="en-US" dirty="0" smtClean="0"/>
              <a:t> -3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88128"/>
            <a:ext cx="5982138" cy="41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4017AD5-DFC8-49B8-A393-D46630AA5BB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Arithmetic &amp; Logic Unit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2088">
              <a:defRPr/>
            </a:pPr>
            <a:r>
              <a:rPr lang="en-US" altLang="tr-TR" dirty="0" smtClean="0"/>
              <a:t>Does the calculations</a:t>
            </a:r>
          </a:p>
          <a:p>
            <a:pPr marL="4002088">
              <a:defRPr/>
            </a:pPr>
            <a:r>
              <a:rPr lang="en-US" altLang="tr-TR" dirty="0" smtClean="0"/>
              <a:t>Everything else in the computer is there to service this unit</a:t>
            </a:r>
          </a:p>
          <a:p>
            <a:pPr>
              <a:defRPr/>
            </a:pPr>
            <a:r>
              <a:rPr lang="en-US" altLang="tr-TR" dirty="0" smtClean="0"/>
              <a:t>Handles integers</a:t>
            </a:r>
          </a:p>
          <a:p>
            <a:pPr>
              <a:defRPr/>
            </a:pPr>
            <a:r>
              <a:rPr lang="en-US" altLang="tr-TR" dirty="0" smtClean="0"/>
              <a:t>May handle floating point (real) numbers</a:t>
            </a:r>
          </a:p>
          <a:p>
            <a:pPr>
              <a:defRPr/>
            </a:pPr>
            <a:r>
              <a:rPr lang="en-US" altLang="tr-TR" dirty="0" smtClean="0"/>
              <a:t>May be separate FPU (</a:t>
            </a:r>
            <a:r>
              <a:rPr lang="en-US" altLang="tr-TR" dirty="0" err="1" smtClean="0"/>
              <a:t>maths</a:t>
            </a:r>
            <a:r>
              <a:rPr lang="en-US" altLang="tr-TR" dirty="0" smtClean="0"/>
              <a:t> co-processor)</a:t>
            </a:r>
          </a:p>
          <a:p>
            <a:pPr>
              <a:defRPr/>
            </a:pPr>
            <a:r>
              <a:rPr lang="en-US" altLang="tr-TR" dirty="0" smtClean="0"/>
              <a:t>May be on chip separate FPU (486DX +)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5"/>
          <a:stretch>
            <a:fillRect/>
          </a:stretch>
        </p:blipFill>
        <p:spPr bwMode="auto">
          <a:xfrm>
            <a:off x="468313" y="1341438"/>
            <a:ext cx="36718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Signed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Example </a:t>
            </a:r>
            <a:r>
              <a:rPr lang="en-US" dirty="0" smtClean="0"/>
              <a:t>using division of </a:t>
            </a:r>
            <a:r>
              <a:rPr lang="tr-TR" dirty="0" smtClean="0"/>
              <a:t>-</a:t>
            </a:r>
            <a:r>
              <a:rPr lang="en-US" dirty="0" smtClean="0"/>
              <a:t>7 by the integer +3 </a:t>
            </a:r>
            <a:r>
              <a:rPr lang="tr-TR" dirty="0" err="1" smtClean="0"/>
              <a:t>and</a:t>
            </a:r>
            <a:r>
              <a:rPr lang="en-US" dirty="0" smtClean="0"/>
              <a:t> -3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91526"/>
            <a:ext cx="6072603" cy="42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Division</a:t>
            </a:r>
            <a:r>
              <a:rPr lang="tr-TR" dirty="0" smtClean="0"/>
              <a:t> in MIPS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MIPS supports multiplication and division using existing hardware, primarily the </a:t>
            </a:r>
            <a:r>
              <a:rPr lang="en-US" dirty="0" smtClean="0">
                <a:solidFill>
                  <a:schemeClr val="accent1"/>
                </a:solidFill>
              </a:rPr>
              <a:t>ALU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shifter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MIPS needs one extra hardware component – </a:t>
            </a:r>
            <a:endParaRPr lang="tr-TR" dirty="0" smtClean="0"/>
          </a:p>
          <a:p>
            <a:pPr lvl="2"/>
            <a:r>
              <a:rPr lang="en-US" dirty="0" smtClean="0"/>
              <a:t>a 64-bit register able to support </a:t>
            </a:r>
            <a:r>
              <a:rPr lang="en-US" dirty="0" err="1" smtClean="0">
                <a:solidFill>
                  <a:schemeClr val="accent1"/>
                </a:solidFill>
              </a:rPr>
              <a:t>sll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1"/>
                </a:solidFill>
              </a:rPr>
              <a:t>sra</a:t>
            </a:r>
            <a:r>
              <a:rPr lang="en-US" dirty="0" smtClean="0"/>
              <a:t> instructions. </a:t>
            </a:r>
            <a:endParaRPr lang="tr-TR" dirty="0" smtClean="0"/>
          </a:p>
          <a:p>
            <a:r>
              <a:rPr lang="en-US" dirty="0" smtClean="0"/>
              <a:t>The upper (high) 32 bits of the register contains the </a:t>
            </a:r>
            <a:r>
              <a:rPr lang="en-US" dirty="0" smtClean="0">
                <a:solidFill>
                  <a:schemeClr val="accent1"/>
                </a:solidFill>
              </a:rPr>
              <a:t>remainder</a:t>
            </a:r>
            <a:r>
              <a:rPr lang="en-US" dirty="0" smtClean="0"/>
              <a:t> resulting from division. </a:t>
            </a:r>
            <a:endParaRPr lang="tr-TR" dirty="0" smtClean="0"/>
          </a:p>
          <a:p>
            <a:pPr lvl="1"/>
            <a:r>
              <a:rPr lang="en-US" dirty="0" smtClean="0"/>
              <a:t>This is moved into a register in the MIPS register stack (e.g., </a:t>
            </a:r>
            <a:r>
              <a:rPr lang="en-US" dirty="0" smtClean="0">
                <a:solidFill>
                  <a:schemeClr val="accent1"/>
                </a:solidFill>
              </a:rPr>
              <a:t>$t0</a:t>
            </a:r>
            <a:r>
              <a:rPr lang="en-US" dirty="0" smtClean="0"/>
              <a:t>) by the </a:t>
            </a:r>
            <a:r>
              <a:rPr lang="en-US" dirty="0" err="1" smtClean="0">
                <a:solidFill>
                  <a:schemeClr val="accent1"/>
                </a:solidFill>
              </a:rPr>
              <a:t>mfhi</a:t>
            </a:r>
            <a:r>
              <a:rPr lang="en-US" dirty="0" smtClean="0"/>
              <a:t> command. </a:t>
            </a:r>
            <a:endParaRPr lang="tr-TR" dirty="0" smtClean="0"/>
          </a:p>
          <a:p>
            <a:r>
              <a:rPr lang="en-US" dirty="0" smtClean="0"/>
              <a:t>The lower 32 bits of the 64-bit register contains the </a:t>
            </a:r>
            <a:r>
              <a:rPr lang="en-US" dirty="0" smtClean="0">
                <a:solidFill>
                  <a:schemeClr val="accent1"/>
                </a:solidFill>
              </a:rPr>
              <a:t>quotient</a:t>
            </a:r>
            <a:r>
              <a:rPr lang="en-US" dirty="0" smtClean="0"/>
              <a:t> resulting from division. </a:t>
            </a:r>
            <a:endParaRPr lang="tr-TR" dirty="0" smtClean="0"/>
          </a:p>
          <a:p>
            <a:pPr lvl="1"/>
            <a:r>
              <a:rPr lang="en-US" dirty="0" smtClean="0"/>
              <a:t>This is moved into a register in the MIPS register stack by the </a:t>
            </a:r>
            <a:r>
              <a:rPr lang="en-US" dirty="0" err="1" smtClean="0">
                <a:solidFill>
                  <a:schemeClr val="accent1"/>
                </a:solidFill>
              </a:rPr>
              <a:t>mflo</a:t>
            </a:r>
            <a:r>
              <a:rPr lang="en-US" dirty="0" smtClean="0"/>
              <a:t> command.</a:t>
            </a:r>
          </a:p>
          <a:p>
            <a:r>
              <a:rPr lang="en-US" dirty="0" smtClean="0"/>
              <a:t>In MIPS assembly language code, signed division is supported by the </a:t>
            </a:r>
            <a:r>
              <a:rPr lang="en-US" dirty="0" smtClean="0">
                <a:solidFill>
                  <a:schemeClr val="accent1"/>
                </a:solidFill>
              </a:rPr>
              <a:t>div</a:t>
            </a:r>
            <a:r>
              <a:rPr lang="en-US" dirty="0" smtClean="0"/>
              <a:t> instruction and unsigned division, by the </a:t>
            </a:r>
            <a:r>
              <a:rPr lang="en-US" dirty="0" err="1" smtClean="0">
                <a:solidFill>
                  <a:schemeClr val="accent1"/>
                </a:solidFill>
              </a:rPr>
              <a:t>divu</a:t>
            </a:r>
            <a:r>
              <a:rPr lang="en-US" dirty="0" smtClean="0"/>
              <a:t> instruction. </a:t>
            </a:r>
            <a:endParaRPr lang="tr-TR" dirty="0" smtClean="0"/>
          </a:p>
          <a:p>
            <a:r>
              <a:rPr lang="en-US" dirty="0" smtClean="0"/>
              <a:t>MIPS hardware does </a:t>
            </a:r>
            <a:r>
              <a:rPr lang="en-US" dirty="0" smtClean="0">
                <a:solidFill>
                  <a:schemeClr val="accent1"/>
                </a:solidFill>
              </a:rPr>
              <a:t>not </a:t>
            </a:r>
            <a:r>
              <a:rPr lang="en-US" dirty="0" smtClean="0"/>
              <a:t>check for </a:t>
            </a:r>
            <a:r>
              <a:rPr lang="en-US" dirty="0" smtClean="0">
                <a:solidFill>
                  <a:schemeClr val="accent1"/>
                </a:solidFill>
              </a:rPr>
              <a:t>division by zero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Thus, divide-by-zero exception must be detected and handled in system software. </a:t>
            </a:r>
            <a:endParaRPr lang="tr-TR" dirty="0" smtClean="0"/>
          </a:p>
          <a:p>
            <a:r>
              <a:rPr lang="en-US" dirty="0" smtClean="0"/>
              <a:t>A similar comment holds for </a:t>
            </a:r>
            <a:r>
              <a:rPr lang="en-US" dirty="0" smtClean="0">
                <a:solidFill>
                  <a:schemeClr val="accent1"/>
                </a:solidFill>
              </a:rPr>
              <a:t>overflow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1"/>
                </a:solidFill>
              </a:rPr>
              <a:t>underflow</a:t>
            </a:r>
            <a:r>
              <a:rPr lang="en-US" dirty="0" smtClean="0"/>
              <a:t> resulting from division.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670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Division</a:t>
            </a:r>
            <a:r>
              <a:rPr lang="tr-TR" dirty="0" smtClean="0"/>
              <a:t> in MIPS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MIPS ALU that supports integer arithmetic operations (+,-,x,/)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5691336" cy="46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18542B2-7BB6-46DB-B2EE-4C691A7D12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43</a:t>
            </a:fld>
            <a:endParaRPr kumimoji="0" lang="en-US" altLang="tr-TR" sz="120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Real Numbers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Numbers with fractions</a:t>
            </a:r>
          </a:p>
          <a:p>
            <a:r>
              <a:rPr lang="en-US" altLang="tr-TR" dirty="0" smtClean="0"/>
              <a:t>Could be done in pure binary</a:t>
            </a:r>
          </a:p>
          <a:p>
            <a:pPr lvl="1"/>
            <a:r>
              <a:rPr lang="en-US" altLang="tr-TR" dirty="0" smtClean="0"/>
              <a:t>1001.1010 = 2</a:t>
            </a:r>
            <a:r>
              <a:rPr lang="en-US" altLang="tr-TR" baseline="30000" dirty="0" smtClean="0"/>
              <a:t>4</a:t>
            </a:r>
            <a:r>
              <a:rPr lang="en-US" altLang="tr-TR" dirty="0" smtClean="0"/>
              <a:t> + 2</a:t>
            </a:r>
            <a:r>
              <a:rPr lang="en-US" altLang="tr-TR" baseline="30000" dirty="0" smtClean="0"/>
              <a:t>0</a:t>
            </a:r>
            <a:r>
              <a:rPr lang="en-US" altLang="tr-TR" dirty="0" smtClean="0"/>
              <a:t> +2</a:t>
            </a:r>
            <a:r>
              <a:rPr lang="en-US" altLang="tr-TR" baseline="30000" dirty="0" smtClean="0"/>
              <a:t>-1</a:t>
            </a:r>
            <a:r>
              <a:rPr lang="en-US" altLang="tr-TR" dirty="0" smtClean="0"/>
              <a:t> + 2</a:t>
            </a:r>
            <a:r>
              <a:rPr lang="en-US" altLang="tr-TR" baseline="30000" dirty="0" smtClean="0"/>
              <a:t>-3 </a:t>
            </a:r>
            <a:r>
              <a:rPr lang="en-US" altLang="tr-TR" dirty="0" smtClean="0"/>
              <a:t>=9.625</a:t>
            </a:r>
          </a:p>
          <a:p>
            <a:r>
              <a:rPr lang="en-US" altLang="tr-TR" dirty="0" smtClean="0"/>
              <a:t>Where is the binary point?</a:t>
            </a:r>
          </a:p>
          <a:p>
            <a:r>
              <a:rPr lang="en-US" altLang="tr-TR" dirty="0" smtClean="0"/>
              <a:t>Fixed?</a:t>
            </a:r>
          </a:p>
          <a:p>
            <a:pPr lvl="1"/>
            <a:r>
              <a:rPr lang="en-US" altLang="tr-TR" dirty="0" smtClean="0"/>
              <a:t>Very limited</a:t>
            </a:r>
          </a:p>
          <a:p>
            <a:r>
              <a:rPr lang="en-US" altLang="tr-TR" dirty="0" smtClean="0"/>
              <a:t>Moving?</a:t>
            </a:r>
          </a:p>
          <a:p>
            <a:pPr lvl="1"/>
            <a:r>
              <a:rPr lang="en-US" altLang="tr-TR" dirty="0" smtClean="0"/>
              <a:t>How do you show where it 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46F60C2-071F-4E74-88A6-9D9576CFF5B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44</a:t>
            </a:fld>
            <a:endParaRPr kumimoji="0" lang="en-US" altLang="tr-TR" sz="12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Real </a:t>
            </a:r>
            <a:r>
              <a:rPr lang="tr-TR" altLang="tr-TR" dirty="0" err="1" smtClean="0"/>
              <a:t>Numbers</a:t>
            </a:r>
            <a:r>
              <a:rPr lang="tr-TR" altLang="tr-TR" dirty="0" smtClean="0"/>
              <a:t> (</a:t>
            </a:r>
            <a:r>
              <a:rPr lang="tr-TR" altLang="tr-TR" dirty="0" err="1" smtClean="0"/>
              <a:t>exponantials</a:t>
            </a:r>
            <a:r>
              <a:rPr lang="tr-TR" altLang="tr-TR" dirty="0" smtClean="0"/>
              <a:t>)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 smtClean="0"/>
              <a:t>123 000 000 000 000  </a:t>
            </a:r>
          </a:p>
          <a:p>
            <a:pPr lvl="4">
              <a:buFontTx/>
              <a:buNone/>
            </a:pPr>
            <a:endParaRPr lang="tr-TR" altLang="tr-TR" dirty="0" smtClean="0"/>
          </a:p>
          <a:p>
            <a:pPr lvl="4">
              <a:buFontTx/>
              <a:buNone/>
            </a:pPr>
            <a:r>
              <a:rPr lang="tr-TR" altLang="tr-TR" sz="3600" dirty="0" smtClean="0">
                <a:solidFill>
                  <a:srgbClr val="FF0000"/>
                </a:solidFill>
              </a:rPr>
              <a:t>1.23 X 10</a:t>
            </a:r>
            <a:r>
              <a:rPr lang="tr-TR" altLang="tr-TR" sz="3600" baseline="30000" dirty="0" smtClean="0">
                <a:solidFill>
                  <a:srgbClr val="FF0000"/>
                </a:solidFill>
              </a:rPr>
              <a:t>14</a:t>
            </a:r>
          </a:p>
          <a:p>
            <a:pPr lvl="4">
              <a:buFontTx/>
              <a:buNone/>
            </a:pPr>
            <a:endParaRPr lang="tr-TR" altLang="tr-TR" sz="3600" baseline="30000" dirty="0" smtClean="0">
              <a:solidFill>
                <a:srgbClr val="FF0000"/>
              </a:solidFill>
            </a:endParaRPr>
          </a:p>
          <a:p>
            <a:pPr lvl="4">
              <a:buFontTx/>
              <a:buNone/>
            </a:pPr>
            <a:endParaRPr lang="tr-TR" altLang="tr-TR" sz="3600" baseline="30000" dirty="0" smtClean="0">
              <a:solidFill>
                <a:schemeClr val="accent1"/>
              </a:solidFill>
            </a:endParaRPr>
          </a:p>
          <a:p>
            <a:r>
              <a:rPr lang="tr-TR" altLang="tr-TR" dirty="0" smtClean="0"/>
              <a:t>0.0000000000000123  </a:t>
            </a:r>
          </a:p>
          <a:p>
            <a:pPr lvl="4">
              <a:buFontTx/>
              <a:buNone/>
            </a:pPr>
            <a:endParaRPr lang="tr-TR" altLang="tr-TR" dirty="0" smtClean="0"/>
          </a:p>
          <a:p>
            <a:pPr lvl="4">
              <a:buFontTx/>
              <a:buNone/>
            </a:pPr>
            <a:r>
              <a:rPr lang="tr-TR" altLang="tr-TR" sz="3600" dirty="0" smtClean="0">
                <a:solidFill>
                  <a:srgbClr val="FF0000"/>
                </a:solidFill>
              </a:rPr>
              <a:t>1.23 X 10</a:t>
            </a:r>
            <a:r>
              <a:rPr lang="tr-TR" altLang="tr-TR" sz="3600" baseline="30000" dirty="0" smtClean="0">
                <a:solidFill>
                  <a:srgbClr val="FF0000"/>
                </a:solidFill>
              </a:rPr>
              <a:t>-14</a:t>
            </a:r>
          </a:p>
          <a:p>
            <a:pPr lvl="4">
              <a:buFontTx/>
              <a:buNone/>
            </a:pPr>
            <a:endParaRPr lang="tr-TR" altLang="tr-TR" sz="3600" baseline="30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FA3AA37-EB44-4F4E-9F95-1909585F169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45</a:t>
            </a:fld>
            <a:endParaRPr kumimoji="0" lang="en-US" altLang="tr-TR" sz="12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Floating Point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413125"/>
            <a:ext cx="8280400" cy="2176115"/>
          </a:xfrm>
        </p:spPr>
        <p:txBody>
          <a:bodyPr/>
          <a:lstStyle/>
          <a:p>
            <a:r>
              <a:rPr lang="en-US" altLang="tr-TR" sz="2800" dirty="0" smtClean="0"/>
              <a:t>+/- .significand x 2</a:t>
            </a:r>
            <a:r>
              <a:rPr lang="en-US" altLang="tr-TR" sz="2800" baseline="30000" dirty="0" smtClean="0"/>
              <a:t>exponent</a:t>
            </a:r>
            <a:endParaRPr lang="en-US" altLang="tr-TR" sz="2800" dirty="0" smtClean="0"/>
          </a:p>
          <a:p>
            <a:r>
              <a:rPr lang="en-US" altLang="tr-TR" sz="2800" dirty="0" smtClean="0"/>
              <a:t>Point is actually fixed between sign bit and body of mantissa</a:t>
            </a:r>
          </a:p>
          <a:p>
            <a:r>
              <a:rPr lang="en-US" altLang="tr-TR" sz="2800" dirty="0" smtClean="0"/>
              <a:t>Exponent indicates place value (point position)</a:t>
            </a: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88"/>
          <a:stretch>
            <a:fillRect/>
          </a:stretch>
        </p:blipFill>
        <p:spPr bwMode="auto">
          <a:xfrm>
            <a:off x="76200" y="1355725"/>
            <a:ext cx="89916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2B84B55-B549-4832-961E-F20596BC710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46</a:t>
            </a:fld>
            <a:endParaRPr kumimoji="0" lang="en-US" altLang="tr-TR" sz="120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Floating Point Examples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6434" r="12009" b="31754"/>
          <a:stretch>
            <a:fillRect/>
          </a:stretch>
        </p:blipFill>
        <p:spPr bwMode="auto">
          <a:xfrm>
            <a:off x="0" y="1340768"/>
            <a:ext cx="91440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44A5CC8-BF8D-4490-A68B-D9E9A5E74D4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47</a:t>
            </a:fld>
            <a:endParaRPr kumimoji="0" lang="en-US" altLang="tr-TR" sz="1200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Signs for Floating Point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Mantissa is stored in 2s </a:t>
            </a:r>
            <a:r>
              <a:rPr lang="en-US" altLang="tr-TR" dirty="0" err="1" smtClean="0"/>
              <a:t>compl</a:t>
            </a:r>
            <a:r>
              <a:rPr lang="tr-TR" altLang="tr-TR" dirty="0" smtClean="0"/>
              <a:t>e</a:t>
            </a:r>
            <a:r>
              <a:rPr lang="en-US" altLang="tr-TR" dirty="0" err="1" smtClean="0"/>
              <a:t>ment</a:t>
            </a:r>
            <a:endParaRPr lang="en-US" altLang="tr-TR" dirty="0" smtClean="0"/>
          </a:p>
          <a:p>
            <a:r>
              <a:rPr lang="en-US" altLang="tr-TR" dirty="0" smtClean="0"/>
              <a:t>Exponent is in excess or biased notation</a:t>
            </a:r>
          </a:p>
          <a:p>
            <a:pPr lvl="1"/>
            <a:r>
              <a:rPr lang="en-US" altLang="tr-TR" dirty="0" smtClean="0"/>
              <a:t>e.g. Excess (bias) 128 means</a:t>
            </a:r>
          </a:p>
          <a:p>
            <a:pPr lvl="1"/>
            <a:r>
              <a:rPr lang="en-US" altLang="tr-TR" dirty="0" smtClean="0"/>
              <a:t>8 bit exponent field</a:t>
            </a:r>
          </a:p>
          <a:p>
            <a:pPr lvl="1"/>
            <a:r>
              <a:rPr lang="en-US" altLang="tr-TR" dirty="0" smtClean="0"/>
              <a:t>Pure value range 0-255</a:t>
            </a:r>
          </a:p>
          <a:p>
            <a:pPr lvl="1"/>
            <a:r>
              <a:rPr lang="en-US" altLang="tr-TR" dirty="0" smtClean="0"/>
              <a:t>Subtract 128 to get correct value</a:t>
            </a:r>
          </a:p>
          <a:p>
            <a:pPr lvl="1"/>
            <a:r>
              <a:rPr lang="en-US" altLang="tr-TR" dirty="0" smtClean="0"/>
              <a:t>Range -128 to +127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9D145F0-9BC9-410B-AC4C-20944EF77A2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48</a:t>
            </a:fld>
            <a:endParaRPr kumimoji="0" lang="en-US" altLang="tr-TR" sz="120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Normalization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FP numbers are usually normalized</a:t>
            </a:r>
          </a:p>
          <a:p>
            <a:r>
              <a:rPr lang="en-US" altLang="tr-TR" dirty="0" smtClean="0"/>
              <a:t>i.e. exponent is adjusted so that leading bit (MSB) of mantissa is 1</a:t>
            </a:r>
          </a:p>
          <a:p>
            <a:r>
              <a:rPr lang="en-US" altLang="tr-TR" dirty="0" smtClean="0"/>
              <a:t>Since it is always 1 there is no need to store it</a:t>
            </a:r>
          </a:p>
          <a:p>
            <a:r>
              <a:rPr lang="en-US" altLang="tr-TR" dirty="0" smtClean="0"/>
              <a:t>(c.f. Scientific notation where numbers are normalized to give a single digit before the decimal point</a:t>
            </a:r>
          </a:p>
          <a:p>
            <a:r>
              <a:rPr lang="en-US" altLang="tr-TR" dirty="0" smtClean="0"/>
              <a:t>e.g. 3.123 x 10</a:t>
            </a:r>
            <a:r>
              <a:rPr lang="en-US" altLang="tr-TR" baseline="30000" dirty="0" smtClean="0"/>
              <a:t>3</a:t>
            </a:r>
            <a:r>
              <a:rPr lang="en-US" altLang="tr-TR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DBFC21E-7BAD-4791-A815-34D72A1D33E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49</a:t>
            </a:fld>
            <a:endParaRPr kumimoji="0" lang="en-US" altLang="tr-TR" sz="120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Ranges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For a 32 bit number</a:t>
            </a:r>
          </a:p>
          <a:p>
            <a:pPr lvl="1"/>
            <a:r>
              <a:rPr lang="en-US" altLang="tr-TR" dirty="0" smtClean="0"/>
              <a:t>8 bit exponent </a:t>
            </a:r>
          </a:p>
          <a:p>
            <a:pPr lvl="1"/>
            <a:r>
              <a:rPr lang="en-US" altLang="tr-TR" dirty="0" smtClean="0"/>
              <a:t>+/- 2</a:t>
            </a:r>
            <a:r>
              <a:rPr lang="en-US" altLang="tr-TR" baseline="30000" dirty="0" smtClean="0"/>
              <a:t>256 </a:t>
            </a:r>
            <a:r>
              <a:rPr lang="en-US" altLang="tr-TR" dirty="0" smtClean="0">
                <a:sym typeface="Symbol" panose="05050102010706020507" pitchFamily="18" charset="2"/>
              </a:rPr>
              <a:t></a:t>
            </a:r>
            <a:r>
              <a:rPr lang="en-US" altLang="tr-TR" dirty="0" smtClean="0"/>
              <a:t> 1.5 x 10</a:t>
            </a:r>
            <a:r>
              <a:rPr lang="en-US" altLang="tr-TR" baseline="30000" dirty="0" smtClean="0"/>
              <a:t>77</a:t>
            </a:r>
          </a:p>
          <a:p>
            <a:r>
              <a:rPr lang="en-US" altLang="tr-TR" dirty="0" smtClean="0"/>
              <a:t>Accuracy</a:t>
            </a:r>
          </a:p>
          <a:p>
            <a:pPr lvl="1"/>
            <a:r>
              <a:rPr lang="en-US" altLang="tr-TR" dirty="0" smtClean="0"/>
              <a:t>The effect of changing </a:t>
            </a:r>
            <a:r>
              <a:rPr lang="en-US" altLang="tr-TR" dirty="0" err="1" smtClean="0"/>
              <a:t>lsb</a:t>
            </a:r>
            <a:r>
              <a:rPr lang="en-US" altLang="tr-TR" dirty="0" smtClean="0"/>
              <a:t> of mantissa</a:t>
            </a:r>
          </a:p>
          <a:p>
            <a:pPr lvl="1"/>
            <a:r>
              <a:rPr lang="en-US" altLang="tr-TR" dirty="0" smtClean="0"/>
              <a:t>23 bit mantissa 2</a:t>
            </a:r>
            <a:r>
              <a:rPr lang="en-US" altLang="tr-TR" baseline="30000" dirty="0" smtClean="0"/>
              <a:t>-23 </a:t>
            </a:r>
            <a:r>
              <a:rPr lang="en-US" altLang="tr-TR" dirty="0" smtClean="0">
                <a:sym typeface="Symbol" panose="05050102010706020507" pitchFamily="18" charset="2"/>
              </a:rPr>
              <a:t></a:t>
            </a:r>
            <a:r>
              <a:rPr lang="en-US" altLang="tr-TR" dirty="0" smtClean="0"/>
              <a:t> 1.2 x 10</a:t>
            </a:r>
            <a:r>
              <a:rPr lang="en-US" altLang="tr-TR" baseline="30000" dirty="0" smtClean="0"/>
              <a:t>-7</a:t>
            </a:r>
            <a:endParaRPr lang="en-US" altLang="tr-TR" dirty="0" smtClean="0"/>
          </a:p>
          <a:p>
            <a:pPr lvl="1"/>
            <a:r>
              <a:rPr lang="en-US" altLang="tr-TR" dirty="0" smtClean="0"/>
              <a:t>About 6 decimal places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Arithmetic</a:t>
            </a:r>
            <a:r>
              <a:rPr lang="tr-TR" dirty="0"/>
              <a:t> &amp; </a:t>
            </a:r>
            <a:r>
              <a:rPr lang="tr-TR" dirty="0" err="1"/>
              <a:t>Logic</a:t>
            </a:r>
            <a:r>
              <a:rPr lang="tr-TR" dirty="0"/>
              <a:t> </a:t>
            </a:r>
            <a:r>
              <a:rPr lang="tr-TR"/>
              <a:t>Unit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125537"/>
            <a:ext cx="4607744" cy="50766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(Top) A 1-bit ALU that performs AND, OR, and addition on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a' </a:t>
            </a:r>
            <a:r>
              <a:rPr lang="en-US" dirty="0"/>
              <a:t>and</a:t>
            </a:r>
            <a:r>
              <a:rPr lang="en-US" dirty="0">
                <a:solidFill>
                  <a:schemeClr val="accent1"/>
                </a:solidFill>
              </a:rPr>
              <a:t> b'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/>
              <a:t>includes a direct input that is connected to perform the set on less than operation</a:t>
            </a:r>
            <a:endParaRPr lang="tr-TR" dirty="0" smtClean="0"/>
          </a:p>
          <a:p>
            <a:r>
              <a:rPr lang="en-US" dirty="0" smtClean="0"/>
              <a:t>(</a:t>
            </a:r>
            <a:r>
              <a:rPr lang="tr-TR" dirty="0" smtClean="0"/>
              <a:t>B</a:t>
            </a:r>
            <a:r>
              <a:rPr lang="en-US" dirty="0" err="1" smtClean="0"/>
              <a:t>ottom</a:t>
            </a:r>
            <a:r>
              <a:rPr lang="en-US" dirty="0"/>
              <a:t>) a 1-bit ALU for the most significant bit. </a:t>
            </a:r>
            <a:endParaRPr lang="tr-TR" dirty="0" smtClean="0"/>
          </a:p>
          <a:p>
            <a:pPr lvl="1"/>
            <a:r>
              <a:rPr lang="en-US" dirty="0" smtClean="0"/>
              <a:t>has a </a:t>
            </a:r>
            <a:r>
              <a:rPr lang="en-US" dirty="0"/>
              <a:t>direct output from the adder for the less than comparison called Set.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4068"/>
            <a:ext cx="3384376" cy="53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Expressible Numbers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2s </a:t>
            </a:r>
            <a:r>
              <a:rPr lang="tr-TR" dirty="0" err="1" smtClean="0"/>
              <a:t>complement</a:t>
            </a:r>
            <a:r>
              <a:rPr lang="tr-TR" dirty="0" smtClean="0"/>
              <a:t> </a:t>
            </a:r>
            <a:r>
              <a:rPr lang="tr-TR" dirty="0" err="1" smtClean="0"/>
              <a:t>integer</a:t>
            </a:r>
            <a:r>
              <a:rPr lang="tr-TR" dirty="0" smtClean="0"/>
              <a:t> (32 </a:t>
            </a:r>
            <a:r>
              <a:rPr lang="tr-TR" dirty="0" err="1" smtClean="0"/>
              <a:t>bits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Floating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-1" r="19822" b="72754"/>
          <a:stretch/>
        </p:blipFill>
        <p:spPr bwMode="auto">
          <a:xfrm>
            <a:off x="1763688" y="2060847"/>
            <a:ext cx="5832648" cy="137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56809"/>
            <a:ext cx="77655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2E126E3-10D8-496D-AD77-7C11751E0F7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51</a:t>
            </a:fld>
            <a:endParaRPr kumimoji="0" lang="en-US" altLang="tr-TR" sz="1200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IEEE 754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Standard for floating point storage</a:t>
            </a:r>
          </a:p>
          <a:p>
            <a:r>
              <a:rPr lang="en-US" altLang="tr-TR" dirty="0" smtClean="0"/>
              <a:t>32 bit standard</a:t>
            </a:r>
            <a:r>
              <a:rPr lang="tr-TR" altLang="tr-TR" dirty="0" smtClean="0"/>
              <a:t> (8 </a:t>
            </a:r>
            <a:r>
              <a:rPr lang="en-US" altLang="tr-TR" dirty="0" smtClean="0"/>
              <a:t>bit </a:t>
            </a:r>
            <a:r>
              <a:rPr lang="tr-TR" altLang="tr-TR" dirty="0" err="1" smtClean="0"/>
              <a:t>biased</a:t>
            </a:r>
            <a:r>
              <a:rPr lang="tr-TR" altLang="tr-TR" dirty="0" smtClean="0"/>
              <a:t> </a:t>
            </a:r>
            <a:r>
              <a:rPr lang="en-US" altLang="tr-TR" dirty="0" smtClean="0"/>
              <a:t>exponent</a:t>
            </a:r>
            <a:r>
              <a:rPr lang="tr-TR" altLang="tr-TR" dirty="0" smtClean="0"/>
              <a:t>)</a:t>
            </a:r>
            <a:r>
              <a:rPr lang="en-US" altLang="tr-TR" dirty="0" smtClean="0"/>
              <a:t> </a:t>
            </a:r>
            <a:endParaRPr lang="tr-TR" altLang="tr-TR" dirty="0" smtClean="0"/>
          </a:p>
          <a:p>
            <a:pPr lvl="1"/>
            <a:r>
              <a:rPr lang="tr-TR" altLang="tr-TR" dirty="0" err="1" smtClean="0"/>
              <a:t>Single</a:t>
            </a:r>
            <a:r>
              <a:rPr lang="tr-TR" altLang="tr-TR" dirty="0" smtClean="0"/>
              <a:t> format</a:t>
            </a:r>
            <a:endParaRPr lang="en-US" altLang="tr-TR" dirty="0" smtClean="0"/>
          </a:p>
          <a:p>
            <a:endParaRPr lang="tr-TR" altLang="tr-TR" dirty="0" smtClean="0"/>
          </a:p>
          <a:p>
            <a:endParaRPr lang="tr-TR" altLang="tr-TR" dirty="0" smtClean="0"/>
          </a:p>
          <a:p>
            <a:r>
              <a:rPr lang="tr-TR" altLang="tr-TR" dirty="0" smtClean="0"/>
              <a:t>64</a:t>
            </a:r>
            <a:r>
              <a:rPr lang="en-US" altLang="tr-TR" dirty="0" smtClean="0"/>
              <a:t> bit standard</a:t>
            </a:r>
            <a:r>
              <a:rPr lang="tr-TR" altLang="tr-TR" dirty="0" smtClean="0"/>
              <a:t> (11 </a:t>
            </a:r>
            <a:r>
              <a:rPr lang="en-US" altLang="tr-TR" dirty="0" smtClean="0"/>
              <a:t>bit </a:t>
            </a:r>
            <a:r>
              <a:rPr lang="tr-TR" altLang="tr-TR" dirty="0" err="1" smtClean="0"/>
              <a:t>biased</a:t>
            </a:r>
            <a:r>
              <a:rPr lang="tr-TR" altLang="tr-TR" dirty="0" smtClean="0"/>
              <a:t> </a:t>
            </a:r>
            <a:r>
              <a:rPr lang="en-US" altLang="tr-TR" dirty="0" smtClean="0"/>
              <a:t>exponent</a:t>
            </a:r>
            <a:r>
              <a:rPr lang="tr-TR" altLang="tr-TR" dirty="0" smtClean="0"/>
              <a:t>)</a:t>
            </a:r>
            <a:r>
              <a:rPr lang="en-US" altLang="tr-TR" dirty="0" smtClean="0"/>
              <a:t> </a:t>
            </a:r>
            <a:endParaRPr lang="tr-TR" altLang="tr-TR" dirty="0" smtClean="0"/>
          </a:p>
          <a:p>
            <a:pPr lvl="1"/>
            <a:r>
              <a:rPr lang="tr-TR" altLang="tr-TR" dirty="0" err="1" smtClean="0"/>
              <a:t>Double</a:t>
            </a:r>
            <a:r>
              <a:rPr lang="tr-TR" altLang="tr-TR" dirty="0" smtClean="0"/>
              <a:t> format</a:t>
            </a:r>
            <a:endParaRPr lang="en-US" altLang="tr-TR" dirty="0" smtClean="0"/>
          </a:p>
          <a:p>
            <a:endParaRPr lang="en-US" altLang="tr-T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" t="19898" r="47744" b="66016"/>
          <a:stretch/>
        </p:blipFill>
        <p:spPr bwMode="auto">
          <a:xfrm>
            <a:off x="611560" y="2780928"/>
            <a:ext cx="5976664" cy="12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44859" r="10922" b="42705"/>
          <a:stretch/>
        </p:blipFill>
        <p:spPr bwMode="auto">
          <a:xfrm>
            <a:off x="0" y="5073016"/>
            <a:ext cx="91440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FP </a:t>
            </a:r>
            <a:r>
              <a:rPr lang="tr-TR" dirty="0" err="1" smtClean="0"/>
              <a:t>example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FPnumber</a:t>
            </a:r>
            <a:r>
              <a:rPr lang="en-US" sz="2800" dirty="0" smtClean="0"/>
              <a:t> = (-1)S · (1 + Significand) · 2</a:t>
            </a:r>
            <a:r>
              <a:rPr lang="en-US" sz="2800" baseline="30000" dirty="0" smtClean="0"/>
              <a:t>(Exponent - Bias)</a:t>
            </a:r>
            <a:endParaRPr lang="tr-TR" sz="2800" baseline="30000" dirty="0" smtClean="0"/>
          </a:p>
          <a:p>
            <a:r>
              <a:rPr lang="tr-TR" sz="2800" dirty="0" smtClean="0"/>
              <a:t>Example: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52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11" y="2132856"/>
            <a:ext cx="6352753" cy="41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F87106A-12CF-471F-B3CF-9B1D4695154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53</a:t>
            </a:fld>
            <a:endParaRPr kumimoji="0" lang="en-US" altLang="tr-TR" sz="1200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IEEE 754 Format </a:t>
            </a:r>
            <a:r>
              <a:rPr lang="tr-TR" altLang="tr-TR" dirty="0" err="1" smtClean="0"/>
              <a:t>Parameters</a:t>
            </a:r>
            <a:endParaRPr lang="tr-TR" altLang="tr-TR" dirty="0" smtClean="0"/>
          </a:p>
        </p:txBody>
      </p:sp>
      <p:pic>
        <p:nvPicPr>
          <p:cNvPr id="890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25563"/>
            <a:ext cx="9144000" cy="4470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7A51E39-C5B8-4C66-95C3-C0AB6AA20BB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54</a:t>
            </a:fld>
            <a:endParaRPr kumimoji="0" lang="en-US" altLang="tr-TR" sz="1200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 dirty="0" err="1" smtClean="0"/>
              <a:t>Interpretation</a:t>
            </a:r>
            <a:r>
              <a:rPr lang="tr-TR" altLang="tr-TR" sz="2800" dirty="0" smtClean="0"/>
              <a:t> of IEEE 754 </a:t>
            </a:r>
            <a:r>
              <a:rPr lang="tr-TR" altLang="tr-TR" sz="2800" dirty="0" err="1" smtClean="0"/>
              <a:t>Floating</a:t>
            </a:r>
            <a:r>
              <a:rPr lang="tr-TR" altLang="tr-TR" sz="2800" dirty="0" smtClean="0"/>
              <a:t>-Point </a:t>
            </a:r>
            <a:r>
              <a:rPr lang="tr-TR" altLang="tr-TR" sz="2800" dirty="0" err="1" smtClean="0"/>
              <a:t>Numbers</a:t>
            </a:r>
            <a:endParaRPr lang="tr-TR" altLang="tr-TR" sz="2800" dirty="0" smtClean="0"/>
          </a:p>
        </p:txBody>
      </p:sp>
      <p:pic>
        <p:nvPicPr>
          <p:cNvPr id="9114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092200"/>
            <a:ext cx="8785225" cy="5122863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1500C6D-4F0B-4512-A2A2-AD6E09B2F3F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55</a:t>
            </a:fld>
            <a:endParaRPr kumimoji="0" lang="en-US" altLang="tr-TR" sz="1200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800" dirty="0" smtClean="0"/>
              <a:t>Floating-Point Numbers and Arithmetic Operations</a:t>
            </a:r>
          </a:p>
        </p:txBody>
      </p:sp>
      <p:pic>
        <p:nvPicPr>
          <p:cNvPr id="931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1125538"/>
            <a:ext cx="6945312" cy="49784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1AA1A90-E5AD-4AA5-A45C-1CD38F2C423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56</a:t>
            </a:fld>
            <a:endParaRPr kumimoji="0" lang="en-US" altLang="tr-TR" sz="1200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sz="2800" dirty="0" smtClean="0"/>
              <a:t>A floating-point operation may produce one of these conditions:</a:t>
            </a:r>
            <a:endParaRPr lang="tr-TR" altLang="tr-TR" sz="2800" dirty="0" smtClean="0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77888"/>
            <a:ext cx="8208912" cy="53594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tr-TR" sz="2800" dirty="0" smtClean="0"/>
              <a:t>Exponent overflow: </a:t>
            </a:r>
            <a:endParaRPr lang="tr-TR" altLang="tr-TR" sz="2800" dirty="0" smtClean="0"/>
          </a:p>
          <a:p>
            <a:pPr lvl="1">
              <a:lnSpc>
                <a:spcPct val="90000"/>
              </a:lnSpc>
            </a:pPr>
            <a:r>
              <a:rPr lang="en-US" altLang="tr-TR" sz="2400" dirty="0" smtClean="0"/>
              <a:t>A positive exponent exceeds the maximum possible expo-</a:t>
            </a:r>
            <a:r>
              <a:rPr lang="en-US" altLang="tr-TR" sz="2400" dirty="0" err="1" smtClean="0"/>
              <a:t>nent</a:t>
            </a:r>
            <a:r>
              <a:rPr lang="en-US" altLang="tr-TR" sz="2400" dirty="0" smtClean="0"/>
              <a:t> value. </a:t>
            </a:r>
            <a:endParaRPr lang="tr-TR" altLang="tr-TR" sz="2400" dirty="0" smtClean="0"/>
          </a:p>
          <a:p>
            <a:pPr lvl="1">
              <a:lnSpc>
                <a:spcPct val="90000"/>
              </a:lnSpc>
            </a:pPr>
            <a:r>
              <a:rPr lang="en-US" altLang="tr-TR" sz="2400" dirty="0" smtClean="0"/>
              <a:t>In some systems, this may be designated as +∞ or </a:t>
            </a:r>
            <a:r>
              <a:rPr lang="tr-TR" altLang="tr-TR" sz="2400" dirty="0" smtClean="0"/>
              <a:t>-</a:t>
            </a:r>
            <a:r>
              <a:rPr lang="en-US" altLang="tr-TR" sz="2400" dirty="0" smtClean="0"/>
              <a:t>∞.</a:t>
            </a:r>
            <a:endParaRPr lang="tr-TR" altLang="tr-TR" sz="2400" dirty="0" smtClean="0"/>
          </a:p>
          <a:p>
            <a:pPr>
              <a:lnSpc>
                <a:spcPct val="90000"/>
              </a:lnSpc>
            </a:pPr>
            <a:r>
              <a:rPr lang="en-US" altLang="tr-TR" sz="2800" dirty="0" smtClean="0"/>
              <a:t>Exponent underflow: </a:t>
            </a:r>
            <a:endParaRPr lang="tr-TR" altLang="tr-TR" sz="2800" dirty="0" smtClean="0"/>
          </a:p>
          <a:p>
            <a:pPr lvl="1">
              <a:lnSpc>
                <a:spcPct val="90000"/>
              </a:lnSpc>
            </a:pPr>
            <a:r>
              <a:rPr lang="en-US" altLang="tr-TR" sz="2400" dirty="0" smtClean="0"/>
              <a:t>A negative exponent is less than the minimum possible</a:t>
            </a:r>
            <a:r>
              <a:rPr lang="tr-TR" altLang="tr-TR" sz="2400" dirty="0" smtClean="0"/>
              <a:t> </a:t>
            </a:r>
            <a:r>
              <a:rPr lang="en-US" altLang="tr-TR" sz="2400" dirty="0" smtClean="0"/>
              <a:t>exponent value (e.g., </a:t>
            </a:r>
            <a:r>
              <a:rPr lang="tr-TR" altLang="tr-TR" sz="2400" dirty="0" smtClean="0"/>
              <a:t>-</a:t>
            </a:r>
            <a:r>
              <a:rPr lang="en-US" altLang="tr-TR" sz="2400" dirty="0" smtClean="0"/>
              <a:t>200 is less than </a:t>
            </a:r>
            <a:r>
              <a:rPr lang="tr-TR" altLang="tr-TR" sz="2400" dirty="0" smtClean="0"/>
              <a:t>-</a:t>
            </a:r>
            <a:r>
              <a:rPr lang="en-US" altLang="tr-TR" sz="2400" dirty="0" smtClean="0"/>
              <a:t>127). </a:t>
            </a:r>
            <a:endParaRPr lang="tr-TR" altLang="tr-TR" sz="2400" dirty="0" smtClean="0"/>
          </a:p>
          <a:p>
            <a:pPr lvl="1">
              <a:lnSpc>
                <a:spcPct val="90000"/>
              </a:lnSpc>
            </a:pPr>
            <a:r>
              <a:rPr lang="en-US" altLang="tr-TR" sz="2400" dirty="0" smtClean="0"/>
              <a:t>This means that the number is</a:t>
            </a:r>
            <a:r>
              <a:rPr lang="tr-TR" altLang="tr-TR" sz="2400" dirty="0" smtClean="0"/>
              <a:t> </a:t>
            </a:r>
            <a:r>
              <a:rPr lang="en-US" altLang="tr-TR" sz="2400" dirty="0" smtClean="0"/>
              <a:t>too small to be represented, and it may be reported as 0.</a:t>
            </a:r>
            <a:endParaRPr lang="tr-TR" altLang="tr-TR" sz="2400" dirty="0" smtClean="0"/>
          </a:p>
          <a:p>
            <a:pPr>
              <a:lnSpc>
                <a:spcPct val="90000"/>
              </a:lnSpc>
            </a:pPr>
            <a:r>
              <a:rPr lang="en-US" altLang="tr-TR" sz="2800" dirty="0" err="1" smtClean="0"/>
              <a:t>Significan</a:t>
            </a:r>
            <a:r>
              <a:rPr lang="tr-TR" altLang="tr-TR" sz="2800" dirty="0" smtClean="0"/>
              <a:t>d</a:t>
            </a:r>
            <a:r>
              <a:rPr lang="en-US" altLang="tr-TR" sz="2800" dirty="0" smtClean="0"/>
              <a:t> underflow: </a:t>
            </a:r>
            <a:endParaRPr lang="tr-TR" altLang="tr-TR" sz="2800" dirty="0" smtClean="0"/>
          </a:p>
          <a:p>
            <a:pPr lvl="1">
              <a:lnSpc>
                <a:spcPct val="90000"/>
              </a:lnSpc>
            </a:pPr>
            <a:r>
              <a:rPr lang="en-US" altLang="tr-TR" sz="2400" dirty="0" smtClean="0"/>
              <a:t>In the process of aligning significands, digits may flow</a:t>
            </a:r>
            <a:r>
              <a:rPr lang="tr-TR" altLang="tr-TR" sz="2400" dirty="0" smtClean="0"/>
              <a:t> </a:t>
            </a:r>
            <a:r>
              <a:rPr lang="en-US" altLang="tr-TR" sz="2400" dirty="0" smtClean="0"/>
              <a:t>off the right end of the significand.</a:t>
            </a:r>
            <a:r>
              <a:rPr lang="tr-TR" altLang="tr-TR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 smtClean="0"/>
              <a:t>S</a:t>
            </a:r>
            <a:r>
              <a:rPr lang="en-US" altLang="tr-TR" sz="2400" dirty="0" err="1" smtClean="0"/>
              <a:t>ome</a:t>
            </a:r>
            <a:r>
              <a:rPr lang="en-US" altLang="tr-TR" sz="2400" dirty="0" smtClean="0"/>
              <a:t> form of rounding</a:t>
            </a:r>
            <a:r>
              <a:rPr lang="tr-TR" altLang="tr-TR" sz="2400" dirty="0" smtClean="0"/>
              <a:t> </a:t>
            </a:r>
            <a:r>
              <a:rPr lang="en-US" altLang="tr-TR" sz="2400" dirty="0" smtClean="0"/>
              <a:t>is required.</a:t>
            </a:r>
            <a:endParaRPr lang="tr-TR" altLang="tr-TR" sz="2400" dirty="0" smtClean="0"/>
          </a:p>
          <a:p>
            <a:pPr>
              <a:lnSpc>
                <a:spcPct val="90000"/>
              </a:lnSpc>
            </a:pPr>
            <a:r>
              <a:rPr lang="en-US" altLang="tr-TR" sz="2800" dirty="0" smtClean="0"/>
              <a:t>Significand overflow: </a:t>
            </a:r>
            <a:endParaRPr lang="tr-TR" altLang="tr-TR" sz="2800" dirty="0" smtClean="0"/>
          </a:p>
          <a:p>
            <a:pPr lvl="1">
              <a:lnSpc>
                <a:spcPct val="90000"/>
              </a:lnSpc>
            </a:pPr>
            <a:r>
              <a:rPr lang="en-US" altLang="tr-TR" sz="2400" dirty="0" smtClean="0"/>
              <a:t>The addition of two significands of the same sign may result in a carry out of the most significant bit. </a:t>
            </a:r>
            <a:endParaRPr lang="tr-TR" altLang="tr-TR" sz="2400" dirty="0" smtClean="0"/>
          </a:p>
          <a:p>
            <a:pPr lvl="1">
              <a:lnSpc>
                <a:spcPct val="90000"/>
              </a:lnSpc>
            </a:pPr>
            <a:r>
              <a:rPr lang="en-US" altLang="tr-TR" sz="2400" dirty="0" smtClean="0"/>
              <a:t>This can be fixed by realignment.</a:t>
            </a:r>
            <a:endParaRPr lang="tr-TR" alt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EE7C40-C54A-49FD-ACE7-DFF1BE2DD7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57</a:t>
            </a:fld>
            <a:endParaRPr kumimoji="0" lang="en-US" altLang="tr-TR" sz="1200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Arithmetic +/-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Check for zeros</a:t>
            </a:r>
          </a:p>
          <a:p>
            <a:r>
              <a:rPr lang="en-US" altLang="tr-TR" dirty="0" smtClean="0"/>
              <a:t>Align significands (adjusting exponents)</a:t>
            </a:r>
          </a:p>
          <a:p>
            <a:r>
              <a:rPr lang="en-US" altLang="tr-TR" dirty="0" smtClean="0"/>
              <a:t>Add or subtract significands</a:t>
            </a:r>
          </a:p>
          <a:p>
            <a:r>
              <a:rPr lang="en-US" altLang="tr-TR" dirty="0" smtClean="0"/>
              <a:t>Normalize result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0498932-1874-4008-9EF8-6CD4BBE9172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58</a:t>
            </a:fld>
            <a:endParaRPr kumimoji="0" lang="en-US" altLang="tr-TR" sz="1200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Arithmetic +/- </a:t>
            </a:r>
            <a:r>
              <a:rPr lang="tr-TR" altLang="tr-TR" smtClean="0"/>
              <a:t>		Phase 1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 smtClean="0"/>
              <a:t>Zero </a:t>
            </a:r>
            <a:r>
              <a:rPr lang="tr-TR" altLang="tr-TR" dirty="0" err="1" smtClean="0"/>
              <a:t>check</a:t>
            </a:r>
            <a:endParaRPr lang="tr-TR" altLang="tr-TR" dirty="0"/>
          </a:p>
          <a:p>
            <a:pPr lvl="1"/>
            <a:r>
              <a:rPr lang="tr-TR" altLang="tr-TR" dirty="0" err="1" smtClean="0"/>
              <a:t>Because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addition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subtraction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identical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except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a </a:t>
            </a:r>
            <a:r>
              <a:rPr lang="tr-TR" altLang="tr-TR" dirty="0" err="1" smtClean="0"/>
              <a:t>sign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change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process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begins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changing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subtrahend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if</a:t>
            </a:r>
            <a:r>
              <a:rPr lang="tr-TR" altLang="tr-TR" dirty="0" smtClean="0"/>
              <a:t> it is a </a:t>
            </a:r>
            <a:r>
              <a:rPr lang="tr-TR" altLang="tr-TR" dirty="0" err="1" smtClean="0"/>
              <a:t>subtract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operation</a:t>
            </a:r>
            <a:r>
              <a:rPr lang="tr-TR" altLang="tr-TR" dirty="0" smtClean="0"/>
              <a:t>. </a:t>
            </a:r>
          </a:p>
          <a:p>
            <a:pPr lvl="1"/>
            <a:r>
              <a:rPr lang="tr-TR" altLang="tr-TR" dirty="0" err="1" smtClean="0"/>
              <a:t>Next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if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either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operand</a:t>
            </a:r>
            <a:r>
              <a:rPr lang="tr-TR" altLang="tr-TR" dirty="0" smtClean="0"/>
              <a:t> is 0,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other</a:t>
            </a:r>
            <a:r>
              <a:rPr lang="tr-TR" altLang="tr-TR" dirty="0" smtClean="0"/>
              <a:t> is </a:t>
            </a:r>
            <a:r>
              <a:rPr lang="tr-TR" altLang="tr-TR" dirty="0" err="1" smtClean="0"/>
              <a:t>reported</a:t>
            </a:r>
            <a:r>
              <a:rPr lang="tr-TR" altLang="tr-TR" dirty="0" smtClean="0"/>
              <a:t> as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result</a:t>
            </a:r>
            <a:r>
              <a:rPr lang="tr-TR" alt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786F4A9-3118-4CC6-8A94-A0E71AEF206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59</a:t>
            </a:fld>
            <a:endParaRPr kumimoji="0" lang="en-US" altLang="tr-TR" sz="1200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Arithmetic +/- </a:t>
            </a:r>
            <a:r>
              <a:rPr lang="tr-TR" altLang="tr-TR" smtClean="0"/>
              <a:t>		Phase 2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54088"/>
            <a:ext cx="8424936" cy="5355232"/>
          </a:xfrm>
        </p:spPr>
        <p:txBody>
          <a:bodyPr>
            <a:normAutofit/>
          </a:bodyPr>
          <a:lstStyle/>
          <a:p>
            <a:r>
              <a:rPr lang="tr-TR" altLang="tr-TR" sz="2800" dirty="0" err="1" smtClean="0"/>
              <a:t>Significand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alignment</a:t>
            </a:r>
            <a:endParaRPr lang="tr-TR" altLang="tr-TR" sz="2800" dirty="0" smtClean="0"/>
          </a:p>
          <a:p>
            <a:pPr lvl="1"/>
            <a:r>
              <a:rPr lang="tr-TR" altLang="tr-TR" sz="2400" dirty="0" err="1" smtClean="0"/>
              <a:t>Numbers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needs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to</a:t>
            </a:r>
            <a:r>
              <a:rPr lang="tr-TR" altLang="tr-TR" sz="2400" dirty="0" smtClean="0"/>
              <a:t> be </a:t>
            </a:r>
            <a:r>
              <a:rPr lang="tr-TR" altLang="tr-TR" sz="2400" dirty="0" err="1" smtClean="0"/>
              <a:t>manipulated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so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that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two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exponents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are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equal</a:t>
            </a:r>
            <a:r>
              <a:rPr lang="tr-TR" altLang="tr-TR" sz="2400" dirty="0" smtClean="0"/>
              <a:t>.</a:t>
            </a:r>
          </a:p>
          <a:p>
            <a:pPr marL="342900" lvl="1" indent="-342900">
              <a:buChar char="•"/>
            </a:pP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To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see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the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need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for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aligning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exponents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consider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the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following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decimal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altLang="tr-TR" dirty="0" err="1">
                <a:solidFill>
                  <a:schemeClr val="tx1"/>
                </a:solidFill>
                <a:ea typeface="+mn-ea"/>
                <a:cs typeface="+mn-cs"/>
              </a:rPr>
              <a:t>addition</a:t>
            </a:r>
            <a:r>
              <a:rPr lang="tr-TR" altLang="tr-TR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lvl="2"/>
            <a:r>
              <a:rPr lang="tr-TR" altLang="tr-TR" sz="2000" dirty="0" smtClean="0"/>
              <a:t>(123 x 10</a:t>
            </a:r>
            <a:r>
              <a:rPr lang="tr-TR" altLang="tr-TR" sz="2000" baseline="30000" dirty="0" smtClean="0"/>
              <a:t>0</a:t>
            </a:r>
            <a:r>
              <a:rPr lang="tr-TR" altLang="tr-TR" sz="2000" dirty="0" smtClean="0"/>
              <a:t>) + (456 x 10</a:t>
            </a:r>
            <a:r>
              <a:rPr lang="tr-TR" altLang="tr-TR" sz="2000" baseline="30000" dirty="0" smtClean="0"/>
              <a:t>-2</a:t>
            </a:r>
            <a:r>
              <a:rPr lang="tr-TR" altLang="tr-TR" sz="2000" dirty="0" smtClean="0"/>
              <a:t>)</a:t>
            </a:r>
          </a:p>
          <a:p>
            <a:pPr lvl="1"/>
            <a:r>
              <a:rPr lang="tr-TR" altLang="tr-TR" sz="2400" dirty="0" err="1" smtClean="0"/>
              <a:t>Clearly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we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cannot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just</a:t>
            </a:r>
            <a:r>
              <a:rPr lang="tr-TR" altLang="tr-TR" sz="2400" dirty="0" smtClean="0"/>
              <a:t> add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significands</a:t>
            </a:r>
            <a:r>
              <a:rPr lang="tr-TR" altLang="tr-TR" sz="2400" dirty="0" smtClean="0"/>
              <a:t>. </a:t>
            </a:r>
          </a:p>
          <a:p>
            <a:pPr lvl="2"/>
            <a:r>
              <a:rPr lang="tr-TR" altLang="tr-TR" sz="2000" dirty="0" err="1" smtClean="0"/>
              <a:t>The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digits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must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first</a:t>
            </a:r>
            <a:r>
              <a:rPr lang="tr-TR" altLang="tr-TR" sz="2000" dirty="0" smtClean="0"/>
              <a:t> be set </a:t>
            </a:r>
            <a:r>
              <a:rPr lang="tr-TR" altLang="tr-TR" sz="2000" dirty="0" err="1" smtClean="0"/>
              <a:t>into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equivalent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positions</a:t>
            </a:r>
            <a:r>
              <a:rPr lang="tr-TR" altLang="tr-TR" sz="2000" dirty="0" smtClean="0"/>
              <a:t>, </a:t>
            </a:r>
          </a:p>
          <a:p>
            <a:pPr lvl="3"/>
            <a:r>
              <a:rPr lang="tr-TR" altLang="tr-TR" sz="1600" dirty="0" err="1" smtClean="0"/>
              <a:t>that</a:t>
            </a:r>
            <a:r>
              <a:rPr lang="tr-TR" altLang="tr-TR" sz="1600" dirty="0" smtClean="0"/>
              <a:t> is, </a:t>
            </a:r>
            <a:r>
              <a:rPr lang="tr-TR" altLang="tr-TR" sz="1600" dirty="0" err="1" smtClean="0"/>
              <a:t>the</a:t>
            </a:r>
            <a:r>
              <a:rPr lang="tr-TR" altLang="tr-TR" sz="1600" dirty="0" smtClean="0"/>
              <a:t> 4 of </a:t>
            </a:r>
            <a:r>
              <a:rPr lang="tr-TR" altLang="tr-TR" sz="1600" dirty="0" err="1" smtClean="0"/>
              <a:t>the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second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number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must</a:t>
            </a:r>
            <a:r>
              <a:rPr lang="tr-TR" altLang="tr-TR" sz="1600" dirty="0" smtClean="0"/>
              <a:t> be </a:t>
            </a:r>
            <a:r>
              <a:rPr lang="tr-TR" altLang="tr-TR" sz="1600" dirty="0" err="1" smtClean="0"/>
              <a:t>aligned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with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the</a:t>
            </a:r>
            <a:r>
              <a:rPr lang="tr-TR" altLang="tr-TR" sz="1600" dirty="0" smtClean="0"/>
              <a:t> 3 of </a:t>
            </a:r>
            <a:r>
              <a:rPr lang="tr-TR" altLang="tr-TR" sz="1600" dirty="0" err="1" smtClean="0"/>
              <a:t>the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first</a:t>
            </a:r>
            <a:r>
              <a:rPr lang="tr-TR" altLang="tr-TR" sz="1600" dirty="0" smtClean="0"/>
              <a:t>. </a:t>
            </a:r>
          </a:p>
          <a:p>
            <a:pPr lvl="1"/>
            <a:r>
              <a:rPr lang="tr-TR" altLang="tr-TR" sz="2400" dirty="0" smtClean="0"/>
              <a:t>Under </a:t>
            </a:r>
            <a:r>
              <a:rPr lang="tr-TR" altLang="tr-TR" sz="2400" dirty="0" err="1" smtClean="0"/>
              <a:t>these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conditions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two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exponents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will</a:t>
            </a:r>
            <a:r>
              <a:rPr lang="tr-TR" altLang="tr-TR" sz="2400" dirty="0" smtClean="0"/>
              <a:t> be </a:t>
            </a:r>
            <a:r>
              <a:rPr lang="tr-TR" altLang="tr-TR" sz="2400" dirty="0" err="1" smtClean="0"/>
              <a:t>equal,which</a:t>
            </a:r>
            <a:r>
              <a:rPr lang="tr-TR" altLang="tr-TR" sz="2400" dirty="0" smtClean="0"/>
              <a:t> is </a:t>
            </a:r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mathematical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condition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under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which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two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numbers</a:t>
            </a:r>
            <a:r>
              <a:rPr lang="tr-TR" altLang="tr-TR" sz="2400" dirty="0" smtClean="0"/>
              <a:t> in </a:t>
            </a:r>
            <a:r>
              <a:rPr lang="tr-TR" altLang="tr-TR" sz="2400" dirty="0" err="1" smtClean="0"/>
              <a:t>this</a:t>
            </a:r>
            <a:r>
              <a:rPr lang="tr-TR" altLang="tr-TR" sz="2400" dirty="0" smtClean="0"/>
              <a:t> form can be </a:t>
            </a:r>
            <a:r>
              <a:rPr lang="tr-TR" altLang="tr-TR" sz="2400" dirty="0" err="1" smtClean="0"/>
              <a:t>added</a:t>
            </a:r>
            <a:r>
              <a:rPr lang="tr-TR" altLang="tr-TR" sz="2400" dirty="0" smtClean="0"/>
              <a:t>. </a:t>
            </a:r>
            <a:r>
              <a:rPr lang="tr-TR" altLang="tr-TR" sz="2400" dirty="0" err="1" smtClean="0"/>
              <a:t>Thus</a:t>
            </a:r>
            <a:r>
              <a:rPr lang="tr-TR" altLang="tr-TR" sz="2400" dirty="0" smtClean="0"/>
              <a:t>,</a:t>
            </a:r>
          </a:p>
          <a:p>
            <a:pPr lvl="2"/>
            <a:r>
              <a:rPr lang="tr-TR" altLang="tr-TR" sz="1800" dirty="0" smtClean="0"/>
              <a:t>(123 x 10</a:t>
            </a:r>
            <a:r>
              <a:rPr lang="tr-TR" altLang="tr-TR" sz="1800" baseline="30000" dirty="0" smtClean="0"/>
              <a:t>0</a:t>
            </a:r>
            <a:r>
              <a:rPr lang="tr-TR" altLang="tr-TR" sz="1800" dirty="0" smtClean="0"/>
              <a:t>) + (456 x 10</a:t>
            </a:r>
            <a:r>
              <a:rPr lang="tr-TR" altLang="tr-TR" sz="1800" baseline="30000" dirty="0" smtClean="0"/>
              <a:t>-2</a:t>
            </a:r>
            <a:r>
              <a:rPr lang="tr-TR" altLang="tr-TR" sz="1800" dirty="0" smtClean="0"/>
              <a:t>) = (123 x 10</a:t>
            </a:r>
            <a:r>
              <a:rPr lang="tr-TR" altLang="tr-TR" sz="1800" baseline="30000" dirty="0" smtClean="0"/>
              <a:t>0</a:t>
            </a:r>
            <a:r>
              <a:rPr lang="tr-TR" altLang="tr-TR" sz="1800" dirty="0" smtClean="0"/>
              <a:t>) + (4.56 x 10</a:t>
            </a:r>
            <a:r>
              <a:rPr lang="tr-TR" altLang="tr-TR" sz="1800" baseline="30000" dirty="0" smtClean="0"/>
              <a:t>0</a:t>
            </a:r>
            <a:r>
              <a:rPr lang="tr-TR" altLang="tr-TR" sz="1800" dirty="0" smtClean="0"/>
              <a:t>) = 127.56x10</a:t>
            </a:r>
            <a:r>
              <a:rPr lang="tr-TR" altLang="tr-TR" sz="1800" baseline="30000" dirty="0" smtClean="0"/>
              <a:t>0</a:t>
            </a:r>
            <a:endParaRPr lang="tr-TR" altLang="tr-T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Arithmetic &amp; Logic Unit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125538"/>
            <a:ext cx="4391720" cy="4978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32-bit ALU constructed from the 31 copies of the 1-bit ALU </a:t>
            </a:r>
            <a:r>
              <a:rPr lang="en-US" dirty="0" smtClean="0"/>
              <a:t>and </a:t>
            </a:r>
            <a:r>
              <a:rPr lang="en-US" dirty="0"/>
              <a:t>one 1-bit ALU in the bottom of </a:t>
            </a:r>
            <a:r>
              <a:rPr lang="en-US" dirty="0" err="1" smtClean="0"/>
              <a:t>th</a:t>
            </a:r>
            <a:r>
              <a:rPr lang="tr-T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figüre</a:t>
            </a:r>
            <a:r>
              <a:rPr lang="tr-TR" dirty="0" smtClean="0"/>
              <a:t> in </a:t>
            </a:r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Less inputs are connected to 0 except for the least significant bit, which is connected to the Set output of the most significant bit.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86271"/>
            <a:ext cx="3245408" cy="50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70F3C13-709E-4E34-B73D-16CC0B62A71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60</a:t>
            </a:fld>
            <a:endParaRPr kumimoji="0" lang="en-US" altLang="tr-TR" sz="1200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Arithmetic +/- </a:t>
            </a:r>
            <a:r>
              <a:rPr lang="tr-TR" altLang="tr-TR" smtClean="0"/>
              <a:t>		Phase 2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5537"/>
            <a:ext cx="7992888" cy="53990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tr-TR" altLang="tr-TR" sz="2800" dirty="0" err="1" smtClean="0"/>
              <a:t>Alignment</a:t>
            </a:r>
            <a:r>
              <a:rPr lang="tr-TR" altLang="tr-TR" sz="2800" dirty="0" smtClean="0"/>
              <a:t> </a:t>
            </a:r>
            <a:r>
              <a:rPr lang="tr-TR" altLang="tr-TR" sz="2800" dirty="0" err="1"/>
              <a:t>may</a:t>
            </a:r>
            <a:r>
              <a:rPr lang="tr-TR" altLang="tr-TR" sz="2800" dirty="0"/>
              <a:t> be </a:t>
            </a:r>
            <a:r>
              <a:rPr lang="tr-TR" altLang="tr-TR" sz="2800" dirty="0" err="1"/>
              <a:t>achieved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by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shifting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either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smaller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number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to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right</a:t>
            </a:r>
            <a:r>
              <a:rPr lang="tr-TR" altLang="tr-TR" sz="2800" dirty="0"/>
              <a:t> (</a:t>
            </a:r>
            <a:r>
              <a:rPr lang="tr-TR" altLang="tr-TR" sz="2800" dirty="0" err="1"/>
              <a:t>increasing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its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exponent</a:t>
            </a:r>
            <a:r>
              <a:rPr lang="tr-TR" altLang="tr-TR" sz="2800" dirty="0"/>
              <a:t>) </a:t>
            </a:r>
            <a:r>
              <a:rPr lang="tr-TR" altLang="tr-TR" sz="2800" dirty="0" err="1"/>
              <a:t>or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shifting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larger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number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to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left</a:t>
            </a:r>
            <a:r>
              <a:rPr lang="tr-TR" altLang="tr-TR" sz="2800" dirty="0"/>
              <a:t>. </a:t>
            </a:r>
            <a:endParaRPr lang="tr-TR" altLang="tr-TR" sz="2800" dirty="0" smtClean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tr-TR" altLang="tr-TR" sz="2400" dirty="0" err="1" smtClean="0"/>
              <a:t>Because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either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operation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may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result</a:t>
            </a:r>
            <a:r>
              <a:rPr lang="tr-TR" altLang="tr-TR" sz="2400" dirty="0"/>
              <a:t> in </a:t>
            </a:r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loss</a:t>
            </a:r>
            <a:r>
              <a:rPr lang="tr-TR" altLang="tr-TR" sz="2400" dirty="0"/>
              <a:t> of </a:t>
            </a:r>
            <a:r>
              <a:rPr lang="tr-TR" altLang="tr-TR" sz="2400" dirty="0" err="1"/>
              <a:t>digits</a:t>
            </a:r>
            <a:r>
              <a:rPr lang="tr-TR" altLang="tr-TR" sz="2400" dirty="0"/>
              <a:t>, it is </a:t>
            </a:r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smaller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number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that</a:t>
            </a:r>
            <a:r>
              <a:rPr lang="tr-TR" altLang="tr-TR" sz="2400" dirty="0"/>
              <a:t> is </a:t>
            </a:r>
            <a:r>
              <a:rPr lang="tr-TR" altLang="tr-TR" sz="2400" dirty="0" err="1"/>
              <a:t>shifted</a:t>
            </a:r>
            <a:r>
              <a:rPr lang="tr-TR" altLang="tr-TR" sz="2400" dirty="0"/>
              <a:t>; </a:t>
            </a:r>
            <a:r>
              <a:rPr lang="tr-TR" altLang="tr-TR" sz="2400" dirty="0" err="1"/>
              <a:t>any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digits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that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lost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therefore</a:t>
            </a:r>
            <a:r>
              <a:rPr lang="tr-TR" altLang="tr-TR" sz="2400" dirty="0"/>
              <a:t> of </a:t>
            </a:r>
            <a:r>
              <a:rPr lang="tr-TR" altLang="tr-TR" sz="2400" dirty="0" err="1"/>
              <a:t>relatively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small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significance</a:t>
            </a:r>
            <a:r>
              <a:rPr lang="tr-TR" altLang="tr-TR" sz="2400" dirty="0"/>
              <a:t>. </a:t>
            </a:r>
            <a:endParaRPr lang="tr-TR" altLang="tr-TR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altLang="tr-TR" sz="2800" dirty="0" err="1" smtClean="0"/>
              <a:t>The</a:t>
            </a:r>
            <a:r>
              <a:rPr lang="tr-TR" altLang="tr-TR" sz="2800" dirty="0" smtClean="0"/>
              <a:t> </a:t>
            </a:r>
            <a:r>
              <a:rPr lang="tr-TR" altLang="tr-TR" sz="2800" dirty="0" err="1"/>
              <a:t>alignment</a:t>
            </a:r>
            <a:r>
              <a:rPr lang="tr-TR" altLang="tr-TR" sz="2800" dirty="0"/>
              <a:t> is </a:t>
            </a:r>
            <a:r>
              <a:rPr lang="tr-TR" altLang="tr-TR" sz="2800" dirty="0" err="1"/>
              <a:t>achieved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by</a:t>
            </a:r>
            <a:r>
              <a:rPr lang="tr-TR" altLang="tr-TR" sz="2800" dirty="0"/>
              <a:t> </a:t>
            </a:r>
            <a:r>
              <a:rPr lang="tr-TR" altLang="tr-TR" sz="2800" dirty="0" err="1"/>
              <a:t>repeatedly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shifting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magnitude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portion</a:t>
            </a:r>
            <a:r>
              <a:rPr lang="tr-TR" altLang="tr-TR" sz="2800" dirty="0"/>
              <a:t> of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significand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right</a:t>
            </a:r>
            <a:r>
              <a:rPr lang="tr-TR" altLang="tr-TR" sz="2800" dirty="0"/>
              <a:t> 1 </a:t>
            </a:r>
            <a:r>
              <a:rPr lang="tr-TR" altLang="tr-TR" sz="2800" dirty="0" err="1"/>
              <a:t>digit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and</a:t>
            </a:r>
            <a:r>
              <a:rPr lang="tr-TR" altLang="tr-TR" sz="2800" dirty="0"/>
              <a:t> </a:t>
            </a:r>
            <a:r>
              <a:rPr lang="tr-TR" altLang="tr-TR" sz="2800" dirty="0" err="1"/>
              <a:t>incrementing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exponent</a:t>
            </a:r>
            <a:r>
              <a:rPr lang="tr-TR" altLang="tr-TR" sz="2800" dirty="0"/>
              <a:t> </a:t>
            </a:r>
            <a:r>
              <a:rPr lang="tr-TR" altLang="tr-TR" sz="2800" dirty="0" err="1"/>
              <a:t>until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the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two</a:t>
            </a:r>
            <a:r>
              <a:rPr lang="tr-TR" altLang="tr-TR" sz="2800" dirty="0"/>
              <a:t> </a:t>
            </a:r>
            <a:r>
              <a:rPr lang="tr-TR" altLang="tr-TR" sz="2800" dirty="0" err="1"/>
              <a:t>exponents</a:t>
            </a:r>
            <a:r>
              <a:rPr lang="tr-TR" altLang="tr-TR" sz="2800" dirty="0"/>
              <a:t> </a:t>
            </a:r>
            <a:r>
              <a:rPr lang="tr-TR" altLang="tr-TR" sz="2800" dirty="0" err="1"/>
              <a:t>are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equal</a:t>
            </a:r>
            <a:r>
              <a:rPr lang="tr-TR" altLang="tr-TR" sz="2800" dirty="0"/>
              <a:t>. </a:t>
            </a:r>
            <a:endParaRPr lang="tr-TR" altLang="tr-TR" sz="2800" dirty="0" smtClean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tr-TR" altLang="tr-TR" sz="2400" dirty="0" err="1" smtClean="0"/>
              <a:t>Note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that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if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implied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base</a:t>
            </a:r>
            <a:r>
              <a:rPr lang="tr-TR" altLang="tr-TR" sz="2400" dirty="0"/>
              <a:t> is 16, a </a:t>
            </a:r>
            <a:r>
              <a:rPr lang="tr-TR" altLang="tr-TR" sz="2400" dirty="0" err="1"/>
              <a:t>shift</a:t>
            </a:r>
            <a:r>
              <a:rPr lang="tr-TR" altLang="tr-TR" sz="2400" dirty="0"/>
              <a:t> of 1 </a:t>
            </a:r>
            <a:r>
              <a:rPr lang="tr-TR" altLang="tr-TR" sz="2400" dirty="0" err="1"/>
              <a:t>digit</a:t>
            </a:r>
            <a:r>
              <a:rPr lang="tr-TR" altLang="tr-TR" sz="2400" dirty="0"/>
              <a:t> is a </a:t>
            </a:r>
            <a:r>
              <a:rPr lang="tr-TR" altLang="tr-TR" sz="2400" dirty="0" err="1"/>
              <a:t>shift</a:t>
            </a:r>
            <a:r>
              <a:rPr lang="tr-TR" altLang="tr-TR" sz="2400" dirty="0"/>
              <a:t> of 4 </a:t>
            </a:r>
            <a:r>
              <a:rPr lang="tr-TR" altLang="tr-TR" sz="2400" dirty="0" err="1"/>
              <a:t>bits</a:t>
            </a:r>
            <a:r>
              <a:rPr lang="tr-TR" altLang="tr-TR" sz="2400" dirty="0" smtClean="0"/>
              <a:t>. </a:t>
            </a:r>
          </a:p>
          <a:p>
            <a:pPr lvl="2">
              <a:lnSpc>
                <a:spcPct val="90000"/>
              </a:lnSpc>
            </a:pPr>
            <a:r>
              <a:rPr lang="tr-TR" altLang="tr-TR" sz="2000" dirty="0" err="1" smtClean="0"/>
              <a:t>If</a:t>
            </a:r>
            <a:r>
              <a:rPr lang="tr-TR" altLang="tr-TR" sz="2000" dirty="0" smtClean="0"/>
              <a:t> </a:t>
            </a:r>
            <a:r>
              <a:rPr lang="tr-TR" altLang="tr-TR" sz="2000" dirty="0" err="1"/>
              <a:t>this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process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results</a:t>
            </a:r>
            <a:r>
              <a:rPr lang="tr-TR" altLang="tr-TR" sz="2000" dirty="0"/>
              <a:t> in a 0 </a:t>
            </a:r>
            <a:r>
              <a:rPr lang="tr-TR" altLang="tr-TR" sz="2000" dirty="0" err="1"/>
              <a:t>value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for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significand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then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other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number</a:t>
            </a:r>
            <a:r>
              <a:rPr lang="tr-TR" altLang="tr-TR" sz="2000" dirty="0"/>
              <a:t> is </a:t>
            </a:r>
            <a:r>
              <a:rPr lang="tr-TR" altLang="tr-TR" sz="2000" dirty="0" err="1"/>
              <a:t>reported</a:t>
            </a:r>
            <a:r>
              <a:rPr lang="tr-TR" altLang="tr-TR" sz="2000" dirty="0"/>
              <a:t> as </a:t>
            </a:r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result</a:t>
            </a:r>
            <a:r>
              <a:rPr lang="tr-TR" altLang="tr-TR" sz="2000" dirty="0"/>
              <a:t>. </a:t>
            </a:r>
            <a:endParaRPr lang="tr-TR" altLang="tr-TR" sz="2000" dirty="0" smtClean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tr-TR" altLang="tr-TR" sz="2400" dirty="0" err="1" smtClean="0"/>
              <a:t>Thus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if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two</a:t>
            </a:r>
            <a:r>
              <a:rPr lang="tr-TR" altLang="tr-TR" sz="2400" dirty="0"/>
              <a:t> </a:t>
            </a:r>
            <a:r>
              <a:rPr lang="tr-TR" altLang="tr-TR" sz="2400" dirty="0" err="1"/>
              <a:t>numbers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have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exponents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that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differ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significantly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lesser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number</a:t>
            </a:r>
            <a:r>
              <a:rPr lang="tr-TR" altLang="tr-TR" sz="2400" dirty="0"/>
              <a:t> is </a:t>
            </a:r>
            <a:r>
              <a:rPr lang="tr-TR" altLang="tr-TR" sz="2400" dirty="0" err="1"/>
              <a:t>lost</a:t>
            </a:r>
            <a:r>
              <a:rPr lang="tr-TR" altLang="tr-TR" sz="2400" dirty="0"/>
              <a:t>.</a:t>
            </a:r>
          </a:p>
          <a:p>
            <a:pPr>
              <a:lnSpc>
                <a:spcPct val="90000"/>
              </a:lnSpc>
            </a:pPr>
            <a:endParaRPr lang="tr-TR" alt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2BF477B-C200-4831-A89E-B6EE89AE81A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61</a:t>
            </a:fld>
            <a:endParaRPr kumimoji="0" lang="en-US" altLang="tr-TR" sz="1200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Arithmetic +/- </a:t>
            </a:r>
            <a:r>
              <a:rPr lang="tr-TR" altLang="tr-TR" smtClean="0"/>
              <a:t>		Phase 3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altLang="tr-TR" dirty="0" err="1" smtClean="0"/>
              <a:t>Addition</a:t>
            </a:r>
            <a:endParaRPr lang="tr-TR" altLang="tr-TR" dirty="0"/>
          </a:p>
          <a:p>
            <a:pPr lvl="1"/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two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significands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are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added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together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taking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into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account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their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signs</a:t>
            </a:r>
            <a:r>
              <a:rPr lang="tr-TR" altLang="tr-TR" dirty="0" smtClean="0"/>
              <a:t>. </a:t>
            </a:r>
          </a:p>
          <a:p>
            <a:pPr lvl="2"/>
            <a:r>
              <a:rPr lang="tr-TR" altLang="tr-TR" dirty="0" err="1" smtClean="0"/>
              <a:t>Because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may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differ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result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may</a:t>
            </a:r>
            <a:r>
              <a:rPr lang="tr-TR" altLang="tr-TR" dirty="0" smtClean="0"/>
              <a:t> be 0. </a:t>
            </a:r>
          </a:p>
          <a:p>
            <a:pPr lvl="1"/>
            <a:r>
              <a:rPr lang="tr-TR" altLang="tr-TR" dirty="0" err="1" smtClean="0"/>
              <a:t>There</a:t>
            </a:r>
            <a:r>
              <a:rPr lang="tr-TR" altLang="tr-TR" dirty="0" smtClean="0"/>
              <a:t> is </a:t>
            </a:r>
            <a:r>
              <a:rPr lang="tr-TR" altLang="tr-TR" dirty="0" err="1" smtClean="0"/>
              <a:t>also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possibility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significand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overflow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by</a:t>
            </a:r>
            <a:r>
              <a:rPr lang="tr-TR" altLang="tr-TR" dirty="0" smtClean="0"/>
              <a:t> 1 </a:t>
            </a:r>
            <a:r>
              <a:rPr lang="tr-TR" altLang="tr-TR" dirty="0" err="1" smtClean="0"/>
              <a:t>digit</a:t>
            </a:r>
            <a:r>
              <a:rPr lang="tr-TR" altLang="tr-TR" dirty="0" smtClean="0"/>
              <a:t>. </a:t>
            </a:r>
          </a:p>
          <a:p>
            <a:pPr lvl="1"/>
            <a:r>
              <a:rPr lang="tr-TR" altLang="tr-TR" dirty="0" err="1" smtClean="0"/>
              <a:t>If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so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significand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result</a:t>
            </a:r>
            <a:r>
              <a:rPr lang="tr-TR" altLang="tr-TR" dirty="0" smtClean="0"/>
              <a:t> is </a:t>
            </a:r>
            <a:r>
              <a:rPr lang="tr-TR" altLang="tr-TR" dirty="0" err="1" smtClean="0"/>
              <a:t>shifted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right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exponent</a:t>
            </a:r>
            <a:r>
              <a:rPr lang="tr-TR" altLang="tr-TR" dirty="0" smtClean="0"/>
              <a:t> is </a:t>
            </a:r>
            <a:r>
              <a:rPr lang="tr-TR" altLang="tr-TR" dirty="0" err="1" smtClean="0"/>
              <a:t>incremented</a:t>
            </a:r>
            <a:r>
              <a:rPr lang="tr-TR" altLang="tr-TR" dirty="0" smtClean="0"/>
              <a:t>. </a:t>
            </a:r>
          </a:p>
          <a:p>
            <a:pPr lvl="1"/>
            <a:r>
              <a:rPr lang="tr-TR" altLang="tr-TR" dirty="0" smtClean="0"/>
              <a:t>An </a:t>
            </a:r>
            <a:r>
              <a:rPr lang="tr-TR" altLang="tr-TR" dirty="0" err="1" smtClean="0"/>
              <a:t>exponent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overflow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could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occur</a:t>
            </a:r>
            <a:r>
              <a:rPr lang="tr-TR" altLang="tr-TR" dirty="0" smtClean="0"/>
              <a:t> as a </a:t>
            </a:r>
            <a:r>
              <a:rPr lang="tr-TR" altLang="tr-TR" dirty="0" err="1" smtClean="0"/>
              <a:t>result</a:t>
            </a:r>
            <a:r>
              <a:rPr lang="tr-TR" altLang="tr-TR" dirty="0" smtClean="0"/>
              <a:t>; </a:t>
            </a:r>
          </a:p>
          <a:p>
            <a:pPr lvl="2"/>
            <a:r>
              <a:rPr lang="tr-TR" altLang="tr-TR" dirty="0" err="1" smtClean="0"/>
              <a:t>this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would</a:t>
            </a:r>
            <a:r>
              <a:rPr lang="tr-TR" altLang="tr-TR" dirty="0" smtClean="0"/>
              <a:t> be </a:t>
            </a:r>
            <a:r>
              <a:rPr lang="tr-TR" altLang="tr-TR" dirty="0" err="1" smtClean="0"/>
              <a:t>reported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operation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halted</a:t>
            </a:r>
            <a:r>
              <a:rPr lang="tr-TR" alt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F2E6578-973A-4D17-A8EB-DACE524AAFC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62</a:t>
            </a:fld>
            <a:endParaRPr kumimoji="0" lang="en-US" altLang="tr-TR" sz="1200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Arithmetic +/- </a:t>
            </a:r>
            <a:r>
              <a:rPr lang="tr-TR" altLang="tr-TR" smtClean="0"/>
              <a:t>		Phase 4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748712" cy="4978400"/>
          </a:xfrm>
        </p:spPr>
        <p:txBody>
          <a:bodyPr/>
          <a:lstStyle/>
          <a:p>
            <a:r>
              <a:rPr lang="tr-TR" altLang="tr-TR" dirty="0" err="1" smtClean="0"/>
              <a:t>Normalization</a:t>
            </a:r>
            <a:endParaRPr lang="tr-TR" altLang="tr-TR" dirty="0" smtClean="0"/>
          </a:p>
          <a:p>
            <a:pPr lvl="1"/>
            <a:r>
              <a:rPr lang="tr-TR" altLang="tr-TR" dirty="0" err="1" smtClean="0"/>
              <a:t>Normalization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consists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shifting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significand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digits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left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until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most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significant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digit</a:t>
            </a:r>
            <a:r>
              <a:rPr lang="tr-TR" altLang="tr-TR" dirty="0" smtClean="0"/>
              <a:t> (bit, </a:t>
            </a:r>
            <a:r>
              <a:rPr lang="tr-TR" altLang="tr-TR" dirty="0" err="1" smtClean="0"/>
              <a:t>or</a:t>
            </a:r>
            <a:r>
              <a:rPr lang="tr-TR" altLang="tr-TR" dirty="0" smtClean="0"/>
              <a:t> 4 </a:t>
            </a:r>
            <a:r>
              <a:rPr lang="tr-TR" altLang="tr-TR" dirty="0" err="1" smtClean="0"/>
              <a:t>bits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tr-TR" altLang="tr-TR" dirty="0" smtClean="0"/>
              <a:t> base-16 </a:t>
            </a:r>
            <a:r>
              <a:rPr lang="tr-TR" altLang="tr-TR" dirty="0" err="1" smtClean="0"/>
              <a:t>exponent</a:t>
            </a:r>
            <a:r>
              <a:rPr lang="tr-TR" altLang="tr-TR" dirty="0" smtClean="0"/>
              <a:t>) is </a:t>
            </a:r>
            <a:r>
              <a:rPr lang="tr-TR" altLang="tr-TR" dirty="0" err="1" smtClean="0"/>
              <a:t>nonzero</a:t>
            </a:r>
            <a:r>
              <a:rPr lang="tr-TR" altLang="tr-TR" dirty="0" smtClean="0"/>
              <a:t>. </a:t>
            </a:r>
          </a:p>
          <a:p>
            <a:pPr lvl="1"/>
            <a:r>
              <a:rPr lang="tr-TR" altLang="tr-TR" dirty="0" err="1" smtClean="0"/>
              <a:t>Each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shift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causes</a:t>
            </a:r>
            <a:r>
              <a:rPr lang="tr-TR" altLang="tr-TR" dirty="0" smtClean="0"/>
              <a:t> a </a:t>
            </a:r>
            <a:r>
              <a:rPr lang="tr-TR" altLang="tr-TR" dirty="0" err="1" smtClean="0"/>
              <a:t>decrement</a:t>
            </a:r>
            <a:r>
              <a:rPr lang="tr-TR" altLang="tr-TR" dirty="0" smtClean="0"/>
              <a:t> of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exponent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thus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could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cause</a:t>
            </a:r>
            <a:r>
              <a:rPr lang="tr-TR" altLang="tr-TR" dirty="0" smtClean="0"/>
              <a:t> an </a:t>
            </a:r>
            <a:r>
              <a:rPr lang="tr-TR" altLang="tr-TR" dirty="0" err="1" smtClean="0"/>
              <a:t>exponent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underflow</a:t>
            </a:r>
            <a:r>
              <a:rPr lang="tr-TR" altLang="tr-TR" dirty="0" smtClean="0"/>
              <a:t>. </a:t>
            </a:r>
          </a:p>
          <a:p>
            <a:pPr lvl="1"/>
            <a:r>
              <a:rPr lang="tr-TR" altLang="tr-TR" dirty="0" err="1" smtClean="0"/>
              <a:t>Finally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result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must</a:t>
            </a:r>
            <a:r>
              <a:rPr lang="tr-TR" altLang="tr-TR" dirty="0" smtClean="0"/>
              <a:t> be </a:t>
            </a:r>
            <a:r>
              <a:rPr lang="tr-TR" altLang="tr-TR" dirty="0" err="1" smtClean="0"/>
              <a:t>rounded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off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then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reported</a:t>
            </a:r>
            <a:r>
              <a:rPr lang="tr-TR" altLang="tr-T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E9627DF-BFD1-438F-8E76-3D8E6DACF01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63</a:t>
            </a:fld>
            <a:endParaRPr kumimoji="0" lang="en-US" altLang="tr-TR" sz="1200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mtClean="0"/>
              <a:t>FP Addition &amp; Subtraction Flowchart</a:t>
            </a:r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2791" b="14851"/>
          <a:stretch>
            <a:fillRect/>
          </a:stretch>
        </p:blipFill>
        <p:spPr bwMode="auto">
          <a:xfrm>
            <a:off x="0" y="781050"/>
            <a:ext cx="8839200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3FBAA9A-0D47-46F8-9EBD-E99CC8FA7BC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64</a:t>
            </a:fld>
            <a:endParaRPr kumimoji="0" lang="en-US" altLang="tr-TR" sz="1200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FP Arithmetic </a:t>
            </a:r>
            <a:r>
              <a:rPr lang="en-US" altLang="tr-TR" smtClean="0">
                <a:latin typeface="Arial" panose="020B0604020202020204" pitchFamily="34" charset="0"/>
              </a:rPr>
              <a:t>x/</a:t>
            </a:r>
            <a:r>
              <a:rPr lang="en-US" altLang="tr-TR" b="0" smtClean="0">
                <a:sym typeface="Symbol" panose="05050102010706020507" pitchFamily="18" charset="2"/>
              </a:rPr>
              <a:t></a:t>
            </a:r>
            <a:endParaRPr lang="en-US" altLang="tr-TR" smtClean="0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 smtClean="0"/>
              <a:t>Check for zero</a:t>
            </a:r>
          </a:p>
          <a:p>
            <a:r>
              <a:rPr lang="en-US" altLang="tr-TR" dirty="0" smtClean="0"/>
              <a:t>Add/subtract exponents </a:t>
            </a:r>
          </a:p>
          <a:p>
            <a:r>
              <a:rPr lang="en-US" altLang="tr-TR" dirty="0" smtClean="0"/>
              <a:t>Multiply/divide significands (watch sign)</a:t>
            </a:r>
          </a:p>
          <a:p>
            <a:r>
              <a:rPr lang="en-US" altLang="tr-TR" dirty="0" smtClean="0"/>
              <a:t>Normalize</a:t>
            </a:r>
          </a:p>
          <a:p>
            <a:r>
              <a:rPr lang="en-US" altLang="tr-TR" dirty="0" smtClean="0"/>
              <a:t>Round</a:t>
            </a:r>
          </a:p>
          <a:p>
            <a:r>
              <a:rPr lang="en-US" altLang="tr-TR" dirty="0" smtClean="0"/>
              <a:t>All intermediate results should be in double length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CF93D81-2F8C-4B1E-A260-C2E11C29270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65</a:t>
            </a:fld>
            <a:endParaRPr kumimoji="0" lang="en-US" altLang="tr-TR" sz="1200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Floating Point Multiplication</a:t>
            </a:r>
          </a:p>
        </p:txBody>
      </p:sp>
      <p:pic>
        <p:nvPicPr>
          <p:cNvPr id="1136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>
            <a:fillRect/>
          </a:stretch>
        </p:blipFill>
        <p:spPr bwMode="auto">
          <a:xfrm>
            <a:off x="2114550" y="785813"/>
            <a:ext cx="5057775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1A82822-EE8D-4DAA-9A9E-CB77CD060F8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66</a:t>
            </a:fld>
            <a:endParaRPr kumimoji="0" lang="en-US" altLang="tr-TR" sz="1200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Floating Point Division</a:t>
            </a: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>
            <a:fillRect/>
          </a:stretch>
        </p:blipFill>
        <p:spPr bwMode="auto">
          <a:xfrm>
            <a:off x="2247900" y="919163"/>
            <a:ext cx="4981575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Arithmetic &amp; Logic Unit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125538"/>
            <a:ext cx="2663528" cy="4978400"/>
          </a:xfrm>
        </p:spPr>
        <p:txBody>
          <a:bodyPr/>
          <a:lstStyle/>
          <a:p>
            <a:r>
              <a:rPr lang="en-US" dirty="0"/>
              <a:t>The final 32-bit </a:t>
            </a:r>
            <a:r>
              <a:rPr lang="en-US" dirty="0" smtClean="0"/>
              <a:t>ALU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Zero detector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9" y="1222071"/>
            <a:ext cx="5056801" cy="47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Arithmetic &amp; Logic Unit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values of the three ALU control lines, </a:t>
            </a:r>
            <a:r>
              <a:rPr lang="en-US" sz="2400" dirty="0" err="1">
                <a:solidFill>
                  <a:schemeClr val="accent1"/>
                </a:solidFill>
              </a:rPr>
              <a:t>Bnegate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1"/>
                </a:solidFill>
              </a:rPr>
              <a:t>Operation</a:t>
            </a:r>
            <a:r>
              <a:rPr lang="en-US" sz="2400" dirty="0"/>
              <a:t>, and the corresponding ALU </a:t>
            </a:r>
            <a:r>
              <a:rPr lang="en-US" sz="2400" dirty="0" smtClean="0"/>
              <a:t>operations</a:t>
            </a:r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en-US" sz="2400" dirty="0"/>
              <a:t>The symbol commonly used to represent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     </a:t>
            </a:r>
            <a:r>
              <a:rPr lang="en-US" sz="2400" dirty="0" smtClean="0"/>
              <a:t>an </a:t>
            </a:r>
            <a:r>
              <a:rPr lang="en-US" sz="2400" dirty="0"/>
              <a:t>ALU</a:t>
            </a:r>
          </a:p>
          <a:p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C417D-CA60-4685-9A9C-16C944AE7D84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4272753" cy="2016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866681"/>
            <a:ext cx="2152075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0EDDF36-291D-4D0C-841F-632C9157249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Integer Representation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mtClean="0"/>
              <a:t>Only have 0 &amp; 1 to represent everything</a:t>
            </a:r>
          </a:p>
          <a:p>
            <a:r>
              <a:rPr lang="en-US" altLang="tr-TR" smtClean="0"/>
              <a:t>Positive numbers stored in binary</a:t>
            </a:r>
          </a:p>
          <a:p>
            <a:pPr lvl="1"/>
            <a:r>
              <a:rPr lang="en-US" altLang="tr-TR" smtClean="0"/>
              <a:t>e.g. 41=00101001</a:t>
            </a:r>
          </a:p>
          <a:p>
            <a:r>
              <a:rPr lang="en-US" altLang="tr-TR" smtClean="0"/>
              <a:t>No minus sign</a:t>
            </a:r>
          </a:p>
          <a:p>
            <a:r>
              <a:rPr lang="en-US" altLang="tr-TR" smtClean="0"/>
              <a:t>No period</a:t>
            </a:r>
          </a:p>
          <a:p>
            <a:r>
              <a:rPr lang="en-US" altLang="tr-TR" smtClean="0"/>
              <a:t>Sign-Magnitude</a:t>
            </a:r>
          </a:p>
          <a:p>
            <a:r>
              <a:rPr lang="en-US" altLang="tr-TR" smtClean="0"/>
              <a:t>Two’s compl</a:t>
            </a:r>
            <a:r>
              <a:rPr lang="tr-TR" altLang="tr-TR" smtClean="0"/>
              <a:t>e</a:t>
            </a:r>
            <a:r>
              <a:rPr lang="en-US" altLang="tr-TR" smtClean="0"/>
              <a:t>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6652</TotalTime>
  <Words>2696</Words>
  <Application>Microsoft Office PowerPoint</Application>
  <PresentationFormat>Letter Paper (8.5x11 in)</PresentationFormat>
  <Paragraphs>493</Paragraphs>
  <Slides>66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MinionPro-Regular</vt:lpstr>
      <vt:lpstr>Symbol</vt:lpstr>
      <vt:lpstr>Times New Roman</vt:lpstr>
      <vt:lpstr>Bahcesehir master slide</vt:lpstr>
      <vt:lpstr>Equation</vt:lpstr>
      <vt:lpstr>Computer Architecture</vt:lpstr>
      <vt:lpstr>PowerPoint Presentation</vt:lpstr>
      <vt:lpstr>Outline</vt:lpstr>
      <vt:lpstr>Arithmetic &amp; Logic Unit</vt:lpstr>
      <vt:lpstr>Arithmetic &amp; Logic Unit</vt:lpstr>
      <vt:lpstr>Arithmetic &amp; Logic Unit</vt:lpstr>
      <vt:lpstr>Arithmetic &amp; Logic Unit</vt:lpstr>
      <vt:lpstr>Arithmetic &amp; Logic Unit</vt:lpstr>
      <vt:lpstr>Integer Representation</vt:lpstr>
      <vt:lpstr>Sign-Magnitude</vt:lpstr>
      <vt:lpstr>Two’s Complement</vt:lpstr>
      <vt:lpstr>Characteristics of Twos Complement Representation  and Arithmetic</vt:lpstr>
      <vt:lpstr>Benefits</vt:lpstr>
      <vt:lpstr>Negation Special Case 1</vt:lpstr>
      <vt:lpstr>Negation Special Case 2</vt:lpstr>
      <vt:lpstr>Range of Numbers</vt:lpstr>
      <vt:lpstr>Conversion Between Lengths</vt:lpstr>
      <vt:lpstr>Fixed-Point Representation</vt:lpstr>
      <vt:lpstr>Integer Arithmetic</vt:lpstr>
      <vt:lpstr>Integer Arithmetic</vt:lpstr>
      <vt:lpstr>Addition and Subtraction</vt:lpstr>
      <vt:lpstr>Addition of Numbers in Twos Complement Representation</vt:lpstr>
      <vt:lpstr>Subtraction of Numbers in 2s Complement Representation (M – S)</vt:lpstr>
      <vt:lpstr>Hardware for Addition and Subtraction</vt:lpstr>
      <vt:lpstr>Multiplication</vt:lpstr>
      <vt:lpstr>Unsigned Binary Multiplication</vt:lpstr>
      <vt:lpstr>Unsigned Binary Multiplication</vt:lpstr>
      <vt:lpstr>Execution of Example</vt:lpstr>
      <vt:lpstr>Signed Binary Multiplication</vt:lpstr>
      <vt:lpstr>Signed Binary Multiplication</vt:lpstr>
      <vt:lpstr>Signed Binary Multiplication</vt:lpstr>
      <vt:lpstr>Example of Booth’s Algorithm</vt:lpstr>
      <vt:lpstr>Division of Unsigned Binary Integers</vt:lpstr>
      <vt:lpstr>Unsigned Binary Division</vt:lpstr>
      <vt:lpstr>Unsigned Binary Division</vt:lpstr>
      <vt:lpstr>Unsigned Binary Division</vt:lpstr>
      <vt:lpstr>Signed Binary Division</vt:lpstr>
      <vt:lpstr>Signed Binary Division</vt:lpstr>
      <vt:lpstr>Signed Binary Division</vt:lpstr>
      <vt:lpstr>Signed Binary Division</vt:lpstr>
      <vt:lpstr>Division in MIPS</vt:lpstr>
      <vt:lpstr>Division in MIPS</vt:lpstr>
      <vt:lpstr>Real Numbers</vt:lpstr>
      <vt:lpstr>Real Numbers (exponantials)</vt:lpstr>
      <vt:lpstr>Floating Point</vt:lpstr>
      <vt:lpstr>Floating Point Examples</vt:lpstr>
      <vt:lpstr>Signs for Floating Point</vt:lpstr>
      <vt:lpstr>Normalization</vt:lpstr>
      <vt:lpstr>FP Ranges</vt:lpstr>
      <vt:lpstr>Expressible Numbers</vt:lpstr>
      <vt:lpstr>IEEE 754</vt:lpstr>
      <vt:lpstr>FP example</vt:lpstr>
      <vt:lpstr>IEEE 754 Format Parameters</vt:lpstr>
      <vt:lpstr>Interpretation of IEEE 754 Floating-Point Numbers</vt:lpstr>
      <vt:lpstr>Floating-Point Numbers and Arithmetic Operations</vt:lpstr>
      <vt:lpstr>A floating-point operation may produce one of these conditions:</vt:lpstr>
      <vt:lpstr>FP Arithmetic +/-</vt:lpstr>
      <vt:lpstr>FP Arithmetic +/-   Phase 1</vt:lpstr>
      <vt:lpstr>FP Arithmetic +/-   Phase 2</vt:lpstr>
      <vt:lpstr>FP Arithmetic +/-   Phase 2</vt:lpstr>
      <vt:lpstr>FP Arithmetic +/-   Phase 3</vt:lpstr>
      <vt:lpstr>FP Arithmetic +/-   Phase 4</vt:lpstr>
      <vt:lpstr>FP Addition &amp; Subtraction Flowchart</vt:lpstr>
      <vt:lpstr>FP Arithmetic x/</vt:lpstr>
      <vt:lpstr>Floating Point Multiplication</vt:lpstr>
      <vt:lpstr>Floating Point Division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401</cp:revision>
  <dcterms:created xsi:type="dcterms:W3CDTF">2004-11-05T11:30:37Z</dcterms:created>
  <dcterms:modified xsi:type="dcterms:W3CDTF">2018-10-23T14:47:21Z</dcterms:modified>
</cp:coreProperties>
</file>