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435" r:id="rId2"/>
    <p:sldId id="436" r:id="rId3"/>
    <p:sldId id="437" r:id="rId4"/>
    <p:sldId id="438" r:id="rId5"/>
    <p:sldId id="439" r:id="rId6"/>
    <p:sldId id="440" r:id="rId7"/>
    <p:sldId id="441" r:id="rId8"/>
    <p:sldId id="442" r:id="rId9"/>
    <p:sldId id="443" r:id="rId10"/>
    <p:sldId id="444" r:id="rId11"/>
    <p:sldId id="445" r:id="rId12"/>
    <p:sldId id="447" r:id="rId13"/>
    <p:sldId id="448" r:id="rId14"/>
    <p:sldId id="449" r:id="rId15"/>
    <p:sldId id="450" r:id="rId16"/>
    <p:sldId id="451" r:id="rId17"/>
    <p:sldId id="452" r:id="rId18"/>
    <p:sldId id="453" r:id="rId19"/>
    <p:sldId id="454" r:id="rId20"/>
    <p:sldId id="455" r:id="rId21"/>
    <p:sldId id="456" r:id="rId22"/>
    <p:sldId id="457" r:id="rId23"/>
    <p:sldId id="458" r:id="rId24"/>
    <p:sldId id="459" r:id="rId25"/>
    <p:sldId id="460" r:id="rId26"/>
    <p:sldId id="461" r:id="rId27"/>
    <p:sldId id="462" r:id="rId28"/>
    <p:sldId id="463" r:id="rId29"/>
    <p:sldId id="464" r:id="rId30"/>
    <p:sldId id="465" r:id="rId31"/>
    <p:sldId id="466" r:id="rId32"/>
    <p:sldId id="467" r:id="rId33"/>
    <p:sldId id="468" r:id="rId34"/>
    <p:sldId id="469" r:id="rId35"/>
    <p:sldId id="470" r:id="rId36"/>
    <p:sldId id="471" r:id="rId37"/>
    <p:sldId id="472" r:id="rId38"/>
    <p:sldId id="473" r:id="rId39"/>
    <p:sldId id="474" r:id="rId40"/>
    <p:sldId id="477" r:id="rId41"/>
    <p:sldId id="478" r:id="rId42"/>
    <p:sldId id="479" r:id="rId43"/>
    <p:sldId id="480" r:id="rId44"/>
    <p:sldId id="324" r:id="rId45"/>
  </p:sldIdLst>
  <p:sldSz cx="9144000" cy="6858000" type="letter"/>
  <p:notesSz cx="6642100" cy="965358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0">
          <p15:clr>
            <a:srgbClr val="A4A3A4"/>
          </p15:clr>
        </p15:guide>
        <p15:guide id="2" pos="209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3300"/>
    <a:srgbClr val="CC0099"/>
    <a:srgbClr val="CC3300"/>
    <a:srgbClr val="FFFF99"/>
    <a:srgbClr val="00FF00"/>
    <a:srgbClr val="9966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3E21D8-21EC-4B25-AD0F-355C01AEEBCD}" v="103" dt="2022-10-25T18:17:08.170"/>
    <p1510:client id="{E8B46814-A787-4190-8D26-545EA54EFB98}" v="12" dt="2022-10-26T08:41:46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737" autoAdjust="0"/>
  </p:normalViewPr>
  <p:slideViewPr>
    <p:cSldViewPr>
      <p:cViewPr varScale="1">
        <p:scale>
          <a:sx n="70" d="100"/>
          <a:sy n="70" d="100"/>
        </p:scale>
        <p:origin x="12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7776"/>
    </p:cViewPr>
  </p:sorterViewPr>
  <p:notesViewPr>
    <p:cSldViewPr>
      <p:cViewPr varScale="1">
        <p:scale>
          <a:sx n="56" d="100"/>
          <a:sy n="56" d="100"/>
        </p:scale>
        <p:origin x="-2922" y="-96"/>
      </p:cViewPr>
      <p:guideLst>
        <p:guide orient="horz" pos="3040"/>
        <p:guide pos="209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zamettin AYDIN" userId="45c69f7b-6da4-41e6-a041-0ab696457aaa" providerId="ADAL" clId="{E8B46814-A787-4190-8D26-545EA54EFB98}"/>
    <pc:docChg chg="undo redo custSel addSld delSld modSld">
      <pc:chgData name="Nizamettin AYDIN" userId="45c69f7b-6da4-41e6-a041-0ab696457aaa" providerId="ADAL" clId="{E8B46814-A787-4190-8D26-545EA54EFB98}" dt="2022-10-26T08:51:10.121" v="183" actId="47"/>
      <pc:docMkLst>
        <pc:docMk/>
      </pc:docMkLst>
      <pc:sldChg chg="addSp modSp del mod">
        <pc:chgData name="Nizamettin AYDIN" userId="45c69f7b-6da4-41e6-a041-0ab696457aaa" providerId="ADAL" clId="{E8B46814-A787-4190-8D26-545EA54EFB98}" dt="2022-10-26T08:51:10.121" v="183" actId="47"/>
        <pc:sldMkLst>
          <pc:docMk/>
          <pc:sldMk cId="3098649292" sldId="481"/>
        </pc:sldMkLst>
        <pc:spChg chg="mod">
          <ac:chgData name="Nizamettin AYDIN" userId="45c69f7b-6da4-41e6-a041-0ab696457aaa" providerId="ADAL" clId="{E8B46814-A787-4190-8D26-545EA54EFB98}" dt="2022-10-26T08:27:32.053" v="0"/>
          <ac:spMkLst>
            <pc:docMk/>
            <pc:sldMk cId="3098649292" sldId="481"/>
            <ac:spMk id="2" creationId="{CA568903-474C-4911-911D-3EABCA9191D5}"/>
          </ac:spMkLst>
        </pc:spChg>
        <pc:spChg chg="mod">
          <ac:chgData name="Nizamettin AYDIN" userId="45c69f7b-6da4-41e6-a041-0ab696457aaa" providerId="ADAL" clId="{E8B46814-A787-4190-8D26-545EA54EFB98}" dt="2022-10-26T08:41:37.582" v="141" actId="6549"/>
          <ac:spMkLst>
            <pc:docMk/>
            <pc:sldMk cId="3098649292" sldId="481"/>
            <ac:spMk id="3" creationId="{C5C652D8-D536-5046-C43D-C91A22C6113D}"/>
          </ac:spMkLst>
        </pc:spChg>
        <pc:picChg chg="add mod">
          <ac:chgData name="Nizamettin AYDIN" userId="45c69f7b-6da4-41e6-a041-0ab696457aaa" providerId="ADAL" clId="{E8B46814-A787-4190-8D26-545EA54EFB98}" dt="2022-10-26T08:41:46.933" v="143" actId="14100"/>
          <ac:picMkLst>
            <pc:docMk/>
            <pc:sldMk cId="3098649292" sldId="481"/>
            <ac:picMk id="5" creationId="{81F03C8C-B322-6A85-9CE1-6EE7C7D80B13}"/>
          </ac:picMkLst>
        </pc:picChg>
      </pc:sldChg>
      <pc:sldChg chg="del">
        <pc:chgData name="Nizamettin AYDIN" userId="45c69f7b-6da4-41e6-a041-0ab696457aaa" providerId="ADAL" clId="{E8B46814-A787-4190-8D26-545EA54EFB98}" dt="2022-10-26T08:51:08.263" v="182" actId="47"/>
        <pc:sldMkLst>
          <pc:docMk/>
          <pc:sldMk cId="3634378883" sldId="482"/>
        </pc:sldMkLst>
      </pc:sldChg>
      <pc:sldChg chg="modSp new del mod">
        <pc:chgData name="Nizamettin AYDIN" userId="45c69f7b-6da4-41e6-a041-0ab696457aaa" providerId="ADAL" clId="{E8B46814-A787-4190-8D26-545EA54EFB98}" dt="2022-10-26T08:51:06.508" v="181" actId="47"/>
        <pc:sldMkLst>
          <pc:docMk/>
          <pc:sldMk cId="3074750357" sldId="483"/>
        </pc:sldMkLst>
        <pc:spChg chg="mod">
          <ac:chgData name="Nizamettin AYDIN" userId="45c69f7b-6da4-41e6-a041-0ab696457aaa" providerId="ADAL" clId="{E8B46814-A787-4190-8D26-545EA54EFB98}" dt="2022-10-26T08:42:22.313" v="145"/>
          <ac:spMkLst>
            <pc:docMk/>
            <pc:sldMk cId="3074750357" sldId="483"/>
            <ac:spMk id="2" creationId="{8578E1BD-D8CD-E56E-2902-5A0272677705}"/>
          </ac:spMkLst>
        </pc:spChg>
        <pc:spChg chg="mod">
          <ac:chgData name="Nizamettin AYDIN" userId="45c69f7b-6da4-41e6-a041-0ab696457aaa" providerId="ADAL" clId="{E8B46814-A787-4190-8D26-545EA54EFB98}" dt="2022-10-26T08:46:47.492" v="172" actId="20577"/>
          <ac:spMkLst>
            <pc:docMk/>
            <pc:sldMk cId="3074750357" sldId="483"/>
            <ac:spMk id="3" creationId="{4AC6227D-F1E2-68CD-4BF6-96BF6BEA0B23}"/>
          </ac:spMkLst>
        </pc:spChg>
      </pc:sldChg>
      <pc:sldChg chg="modSp add del mod">
        <pc:chgData name="Nizamettin AYDIN" userId="45c69f7b-6da4-41e6-a041-0ab696457aaa" providerId="ADAL" clId="{E8B46814-A787-4190-8D26-545EA54EFB98}" dt="2022-10-26T08:51:04.784" v="180" actId="47"/>
        <pc:sldMkLst>
          <pc:docMk/>
          <pc:sldMk cId="1015739923" sldId="484"/>
        </pc:sldMkLst>
        <pc:spChg chg="mod">
          <ac:chgData name="Nizamettin AYDIN" userId="45c69f7b-6da4-41e6-a041-0ab696457aaa" providerId="ADAL" clId="{E8B46814-A787-4190-8D26-545EA54EFB98}" dt="2022-10-26T08:47:15.161" v="179" actId="27636"/>
          <ac:spMkLst>
            <pc:docMk/>
            <pc:sldMk cId="1015739923" sldId="484"/>
            <ac:spMk id="3" creationId="{4AC6227D-F1E2-68CD-4BF6-96BF6BEA0B23}"/>
          </ac:spMkLst>
        </pc:spChg>
      </pc:sldChg>
    </pc:docChg>
  </pc:docChgLst>
  <pc:docChgLst>
    <pc:chgData name="Nizamettin AYDIN" userId="45c69f7b-6da4-41e6-a041-0ab696457aaa" providerId="ADAL" clId="{CA3E21D8-21EC-4B25-AD0F-355C01AEEBCD}"/>
    <pc:docChg chg="custSel addSld delSld modSld">
      <pc:chgData name="Nizamettin AYDIN" userId="45c69f7b-6da4-41e6-a041-0ab696457aaa" providerId="ADAL" clId="{CA3E21D8-21EC-4B25-AD0F-355C01AEEBCD}" dt="2022-10-25T18:19:14.200" v="40" actId="27636"/>
      <pc:docMkLst>
        <pc:docMk/>
      </pc:docMkLst>
      <pc:sldChg chg="modSp mod">
        <pc:chgData name="Nizamettin AYDIN" userId="45c69f7b-6da4-41e6-a041-0ab696457aaa" providerId="ADAL" clId="{CA3E21D8-21EC-4B25-AD0F-355C01AEEBCD}" dt="2022-10-25T18:19:14.200" v="40" actId="27636"/>
        <pc:sldMkLst>
          <pc:docMk/>
          <pc:sldMk cId="0" sldId="324"/>
        </pc:sldMkLst>
        <pc:spChg chg="mod">
          <ac:chgData name="Nizamettin AYDIN" userId="45c69f7b-6da4-41e6-a041-0ab696457aaa" providerId="ADAL" clId="{CA3E21D8-21EC-4B25-AD0F-355C01AEEBCD}" dt="2022-10-25T18:19:14.200" v="40" actId="27636"/>
          <ac:spMkLst>
            <pc:docMk/>
            <pc:sldMk cId="0" sldId="324"/>
            <ac:spMk id="84995" creationId="{88BD6DDB-5757-CE12-E96D-FAE11B6BF6E6}"/>
          </ac:spMkLst>
        </pc:spChg>
        <pc:spChg chg="mod">
          <ac:chgData name="Nizamettin AYDIN" userId="45c69f7b-6da4-41e6-a041-0ab696457aaa" providerId="ADAL" clId="{CA3E21D8-21EC-4B25-AD0F-355C01AEEBCD}" dt="2022-10-25T18:17:08.168" v="13" actId="1076"/>
          <ac:spMkLst>
            <pc:docMk/>
            <pc:sldMk cId="0" sldId="324"/>
            <ac:spMk id="85000" creationId="{4545C3F5-6DF2-F9B4-F600-A30AB362502A}"/>
          </ac:spMkLst>
        </pc:spChg>
        <pc:spChg chg="mod">
          <ac:chgData name="Nizamettin AYDIN" userId="45c69f7b-6da4-41e6-a041-0ab696457aaa" providerId="ADAL" clId="{CA3E21D8-21EC-4B25-AD0F-355C01AEEBCD}" dt="2022-10-25T18:17:20.608" v="14" actId="20577"/>
          <ac:spMkLst>
            <pc:docMk/>
            <pc:sldMk cId="0" sldId="324"/>
            <ac:spMk id="85002" creationId="{6740710C-7AB1-305D-4CCD-D0D5C63F88CD}"/>
          </ac:spMkLst>
        </pc:spChg>
      </pc:sldChg>
      <pc:sldChg chg="del">
        <pc:chgData name="Nizamettin AYDIN" userId="45c69f7b-6da4-41e6-a041-0ab696457aaa" providerId="ADAL" clId="{CA3E21D8-21EC-4B25-AD0F-355C01AEEBCD}" dt="2022-10-25T18:13:47.038" v="9" actId="47"/>
        <pc:sldMkLst>
          <pc:docMk/>
          <pc:sldMk cId="1055681707" sldId="475"/>
        </pc:sldMkLst>
      </pc:sldChg>
      <pc:sldChg chg="add del">
        <pc:chgData name="Nizamettin AYDIN" userId="45c69f7b-6da4-41e6-a041-0ab696457aaa" providerId="ADAL" clId="{CA3E21D8-21EC-4B25-AD0F-355C01AEEBCD}" dt="2022-10-25T18:12:43.199" v="8" actId="47"/>
        <pc:sldMkLst>
          <pc:docMk/>
          <pc:sldMk cId="0" sldId="476"/>
        </pc:sldMkLst>
      </pc:sldChg>
      <pc:sldChg chg="modSp add mod">
        <pc:chgData name="Nizamettin AYDIN" userId="45c69f7b-6da4-41e6-a041-0ab696457aaa" providerId="ADAL" clId="{CA3E21D8-21EC-4B25-AD0F-355C01AEEBCD}" dt="2022-10-25T18:12:36.230" v="7" actId="20577"/>
        <pc:sldMkLst>
          <pc:docMk/>
          <pc:sldMk cId="2936327995" sldId="477"/>
        </pc:sldMkLst>
        <pc:spChg chg="mod">
          <ac:chgData name="Nizamettin AYDIN" userId="45c69f7b-6da4-41e6-a041-0ab696457aaa" providerId="ADAL" clId="{CA3E21D8-21EC-4B25-AD0F-355C01AEEBCD}" dt="2022-10-25T18:12:36.230" v="7" actId="20577"/>
          <ac:spMkLst>
            <pc:docMk/>
            <pc:sldMk cId="2936327995" sldId="477"/>
            <ac:spMk id="2" creationId="{ED37E8DA-73C4-06EA-BB97-04FC7F177529}"/>
          </ac:spMkLst>
        </pc:spChg>
      </pc:sldChg>
      <pc:sldChg chg="add">
        <pc:chgData name="Nizamettin AYDIN" userId="45c69f7b-6da4-41e6-a041-0ab696457aaa" providerId="ADAL" clId="{CA3E21D8-21EC-4B25-AD0F-355C01AEEBCD}" dt="2022-10-25T18:11:47.102" v="0"/>
        <pc:sldMkLst>
          <pc:docMk/>
          <pc:sldMk cId="2379858025" sldId="478"/>
        </pc:sldMkLst>
      </pc:sldChg>
      <pc:sldChg chg="add">
        <pc:chgData name="Nizamettin AYDIN" userId="45c69f7b-6da4-41e6-a041-0ab696457aaa" providerId="ADAL" clId="{CA3E21D8-21EC-4B25-AD0F-355C01AEEBCD}" dt="2022-10-25T18:11:47.102" v="0"/>
        <pc:sldMkLst>
          <pc:docMk/>
          <pc:sldMk cId="999117212" sldId="479"/>
        </pc:sldMkLst>
      </pc:sldChg>
      <pc:sldChg chg="add">
        <pc:chgData name="Nizamettin AYDIN" userId="45c69f7b-6da4-41e6-a041-0ab696457aaa" providerId="ADAL" clId="{CA3E21D8-21EC-4B25-AD0F-355C01AEEBCD}" dt="2022-10-25T18:11:47.102" v="0"/>
        <pc:sldMkLst>
          <pc:docMk/>
          <pc:sldMk cId="2083798181" sldId="480"/>
        </pc:sldMkLst>
      </pc:sldChg>
      <pc:sldChg chg="new">
        <pc:chgData name="Nizamettin AYDIN" userId="45c69f7b-6da4-41e6-a041-0ab696457aaa" providerId="ADAL" clId="{CA3E21D8-21EC-4B25-AD0F-355C01AEEBCD}" dt="2022-10-25T18:14:28.665" v="10" actId="680"/>
        <pc:sldMkLst>
          <pc:docMk/>
          <pc:sldMk cId="3098649292" sldId="48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Copyright 2000 N. AYDIN. All rights reserved.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59C6388-0859-43B7-9930-8093E4968FA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3259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3575" y="4584700"/>
            <a:ext cx="531495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Click to edit Master text styles</a:t>
            </a:r>
          </a:p>
          <a:p>
            <a:pPr lvl="1"/>
            <a:r>
              <a:rPr lang="tr-TR" noProof="0"/>
              <a:t>Second level</a:t>
            </a:r>
          </a:p>
          <a:p>
            <a:pPr lvl="2"/>
            <a:r>
              <a:rPr lang="tr-TR" noProof="0"/>
              <a:t>Third level</a:t>
            </a:r>
          </a:p>
          <a:p>
            <a:pPr lvl="3"/>
            <a:r>
              <a:rPr lang="tr-TR" noProof="0"/>
              <a:t>Fourth level</a:t>
            </a:r>
          </a:p>
          <a:p>
            <a:pPr lvl="4"/>
            <a:r>
              <a:rPr lang="tr-TR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tr-TR"/>
              <a:t>Copyright 2000 N. AYDIN. All rights reserved.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62E2C70-BEFF-4A4F-AF0C-D9EC108BF07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830268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kumimoji="0" lang="tr-TR" altLang="tr-TR">
                <a:latin typeface="Arial" panose="020B0604020202020204" pitchFamily="34" charset="0"/>
              </a:rPr>
              <a:t>Copyright 2000 N. AYDIN. All rights reserved.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A222F31A-9C2E-4B27-8692-2CA5B1580B69}" type="slidenum">
              <a:rPr kumimoji="0" lang="tr-TR" altLang="tr-TR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</a:t>
            </a:fld>
            <a:endParaRPr kumimoji="0" lang="tr-TR" altLang="tr-TR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583113"/>
            <a:ext cx="4875213" cy="4344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9" tIns="45184" rIns="90369" bIns="45184"/>
          <a:lstStyle/>
          <a:p>
            <a:pPr eaLnBrk="1" hangingPunct="1"/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7789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D69C8-D8C9-47B8-8CE4-7B25533A330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8747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03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03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35D74-C5EC-4CE5-8DE5-2F1519D8EDD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0651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95288" y="1125538"/>
            <a:ext cx="8280400" cy="4978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75650-5D7A-4362-AD8B-75AC0D80C45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1776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9"/>
            <a:ext cx="8640960" cy="5543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36E72-87DE-42A3-B5C8-1843655DF38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1261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A796F-BC40-4D80-9B77-40B032DD6B5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1472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7314F-830F-40C8-836D-878C5A81109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7649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88D95-24E3-41BD-9604-F53939BB9E3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0657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5F45E-1AE6-4F51-AF92-BE2AB579335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96671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53EE7-5A69-456D-AA28-131F225B73F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2292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68787-42BA-4B2D-B619-0681234EF4E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0108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30CE4-8F9E-4136-8806-91C3A7F5B9A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258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5538"/>
            <a:ext cx="8280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4A0ED7-3726-40A5-9EE1-9A688147D8A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ydin@yildiz.edu.t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eaLnBrk="1" hangingPunct="1"/>
            <a:r>
              <a:rPr lang="tr-TR" altLang="tr-TR" dirty="0"/>
              <a:t>BLM5207</a:t>
            </a:r>
            <a:br>
              <a:rPr lang="tr-TR" altLang="tr-TR" dirty="0"/>
            </a:br>
            <a:r>
              <a:rPr lang="tr-TR" altLang="tr-TR" dirty="0"/>
              <a:t>Computer Organization</a:t>
            </a:r>
            <a:endParaRPr lang="en-US" altLang="tr-TR" dirty="0"/>
          </a:p>
        </p:txBody>
      </p:sp>
      <p:sp>
        <p:nvSpPr>
          <p:cNvPr id="512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tr-TR" altLang="tr-TR" dirty="0"/>
          </a:p>
          <a:p>
            <a:pPr algn="ctr" eaLnBrk="1" hangingPunct="1">
              <a:buFontTx/>
              <a:buNone/>
            </a:pPr>
            <a:r>
              <a:rPr lang="tr-TR" altLang="tr-TR" b="1" dirty="0">
                <a:solidFill>
                  <a:srgbClr val="0070C0"/>
                </a:solidFill>
              </a:rPr>
              <a:t>Prof. </a:t>
            </a:r>
            <a:r>
              <a:rPr lang="en-US" altLang="tr-TR" b="1" dirty="0">
                <a:solidFill>
                  <a:srgbClr val="0070C0"/>
                </a:solidFill>
              </a:rPr>
              <a:t>Dr. </a:t>
            </a:r>
            <a:r>
              <a:rPr lang="tr-TR" altLang="tr-TR" b="1" dirty="0">
                <a:solidFill>
                  <a:srgbClr val="0070C0"/>
                </a:solidFill>
              </a:rPr>
              <a:t>Nizamettin AYDIN</a:t>
            </a:r>
          </a:p>
          <a:p>
            <a:pPr algn="ctr">
              <a:buFontTx/>
              <a:buNone/>
            </a:pPr>
            <a:r>
              <a:rPr lang="tr-TR" altLang="tr-TR" dirty="0">
                <a:cs typeface="Times New Roman" panose="02020603050405020304" pitchFamily="18" charset="0"/>
                <a:hlinkClick r:id="rId3"/>
              </a:rPr>
              <a:t>naydin</a:t>
            </a:r>
            <a:r>
              <a:rPr lang="en-US" altLang="tr-TR" dirty="0">
                <a:cs typeface="Times New Roman" panose="02020603050405020304" pitchFamily="18" charset="0"/>
                <a:hlinkClick r:id="rId3"/>
              </a:rPr>
              <a:t>@</a:t>
            </a:r>
            <a:r>
              <a:rPr lang="en-GB" altLang="tr-TR" dirty="0" err="1">
                <a:cs typeface="Times New Roman" panose="02020603050405020304" pitchFamily="18" charset="0"/>
                <a:hlinkClick r:id="rId3"/>
              </a:rPr>
              <a:t>yildiz</a:t>
            </a:r>
            <a:r>
              <a:rPr lang="tr-TR" altLang="tr-TR" dirty="0">
                <a:cs typeface="Times New Roman" panose="02020603050405020304" pitchFamily="18" charset="0"/>
                <a:hlinkClick r:id="rId3"/>
              </a:rPr>
              <a:t>.edu.tr</a:t>
            </a:r>
            <a:endParaRPr lang="tr-TR" altLang="tr-TR" dirty="0"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tr-TR" altLang="tr-TR" dirty="0">
                <a:solidFill>
                  <a:srgbClr val="0000FF"/>
                </a:solidFill>
                <a:cs typeface="Times New Roman" panose="02020603050405020304" pitchFamily="18" charset="0"/>
              </a:rPr>
              <a:t>http://</a:t>
            </a:r>
            <a:r>
              <a:rPr lang="en-GB" altLang="tr-TR" dirty="0">
                <a:solidFill>
                  <a:srgbClr val="0000FF"/>
                </a:solidFill>
                <a:cs typeface="Times New Roman" panose="02020603050405020304" pitchFamily="18" charset="0"/>
              </a:rPr>
              <a:t>www</a:t>
            </a:r>
            <a:r>
              <a:rPr lang="tr-TR" altLang="tr-TR" dirty="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  <a:r>
              <a:rPr lang="en-GB" altLang="tr-TR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r>
              <a:rPr lang="en-GB" altLang="tr-TR" dirty="0" err="1">
                <a:solidFill>
                  <a:srgbClr val="0000FF"/>
                </a:solidFill>
                <a:cs typeface="Times New Roman" panose="02020603050405020304" pitchFamily="18" charset="0"/>
              </a:rPr>
              <a:t>yildiz</a:t>
            </a:r>
            <a:r>
              <a:rPr lang="tr-TR" altLang="tr-TR" dirty="0">
                <a:solidFill>
                  <a:srgbClr val="0000FF"/>
                </a:solidFill>
                <a:cs typeface="Times New Roman" panose="02020603050405020304" pitchFamily="18" charset="0"/>
              </a:rPr>
              <a:t>.edu.tr/~naydin</a:t>
            </a:r>
          </a:p>
          <a:p>
            <a:pPr algn="ctr" eaLnBrk="1" hangingPunct="1">
              <a:buFontTx/>
              <a:buNone/>
            </a:pPr>
            <a:endParaRPr lang="tr-TR" altLang="tr-TR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tr-TR" altLang="en-US" sz="4000" dirty="0">
                <a:solidFill>
                  <a:srgbClr val="00B0F0"/>
                </a:solidFill>
              </a:rPr>
              <a:t>Data Formats</a:t>
            </a:r>
            <a:endParaRPr lang="en-US" altLang="tr-TR" sz="4000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D29CAB6E-85FC-4E57-A415-FDBF227485B2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</a:t>
            </a:fld>
            <a:endParaRPr kumimoji="0" lang="en-US" altLang="tr-TR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6ED6-BD9F-1088-24E1-C15042923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EBCDIC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2312E-B36C-EB10-5802-D180B7FA4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Extended</a:t>
            </a:r>
            <a:r>
              <a:rPr lang="tr-TR" dirty="0"/>
              <a:t> </a:t>
            </a:r>
            <a:r>
              <a:rPr lang="tr-TR" dirty="0" err="1"/>
              <a:t>Binary</a:t>
            </a:r>
            <a:r>
              <a:rPr lang="tr-TR" dirty="0"/>
              <a:t> </a:t>
            </a:r>
            <a:r>
              <a:rPr lang="tr-TR" dirty="0" err="1"/>
              <a:t>Coded</a:t>
            </a:r>
            <a:r>
              <a:rPr lang="tr-TR" dirty="0"/>
              <a:t> </a:t>
            </a:r>
            <a:r>
              <a:rPr lang="tr-TR" dirty="0" err="1"/>
              <a:t>Decimal</a:t>
            </a:r>
            <a:r>
              <a:rPr lang="tr-TR" dirty="0"/>
              <a:t> </a:t>
            </a:r>
            <a:r>
              <a:rPr lang="tr-TR" dirty="0" err="1"/>
              <a:t>Interchange</a:t>
            </a:r>
            <a:r>
              <a:rPr lang="tr-TR" dirty="0"/>
              <a:t> </a:t>
            </a:r>
            <a:r>
              <a:rPr lang="tr-TR" dirty="0" err="1"/>
              <a:t>Code</a:t>
            </a:r>
            <a:r>
              <a:rPr lang="tr-TR" dirty="0"/>
              <a:t> </a:t>
            </a:r>
            <a:r>
              <a:rPr lang="tr-TR" dirty="0" err="1"/>
              <a:t>developed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IBM</a:t>
            </a:r>
          </a:p>
          <a:p>
            <a:pPr lvl="1"/>
            <a:r>
              <a:rPr lang="tr-TR" dirty="0" err="1"/>
              <a:t>Restricted</a:t>
            </a:r>
            <a:r>
              <a:rPr lang="tr-TR" dirty="0"/>
              <a:t> </a:t>
            </a:r>
            <a:r>
              <a:rPr lang="tr-TR" dirty="0" err="1"/>
              <a:t>mainly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IBM </a:t>
            </a:r>
            <a:r>
              <a:rPr lang="tr-TR" dirty="0" err="1"/>
              <a:t>or</a:t>
            </a:r>
            <a:r>
              <a:rPr lang="tr-TR" dirty="0"/>
              <a:t> IBM </a:t>
            </a:r>
            <a:r>
              <a:rPr lang="tr-TR" dirty="0" err="1"/>
              <a:t>compatible</a:t>
            </a:r>
            <a:r>
              <a:rPr lang="tr-TR" dirty="0"/>
              <a:t> </a:t>
            </a:r>
            <a:r>
              <a:rPr lang="tr-TR" dirty="0" err="1"/>
              <a:t>mainframes</a:t>
            </a:r>
            <a:r>
              <a:rPr lang="tr-TR" dirty="0"/>
              <a:t> </a:t>
            </a:r>
          </a:p>
          <a:p>
            <a:pPr lvl="1"/>
            <a:r>
              <a:rPr lang="tr-TR" dirty="0"/>
              <a:t>Conversion software </a:t>
            </a:r>
            <a:r>
              <a:rPr lang="tr-TR" dirty="0" err="1"/>
              <a:t>to</a:t>
            </a:r>
            <a:r>
              <a:rPr lang="tr-TR" dirty="0"/>
              <a:t>/</a:t>
            </a:r>
            <a:r>
              <a:rPr lang="tr-TR" dirty="0" err="1"/>
              <a:t>from</a:t>
            </a:r>
            <a:r>
              <a:rPr lang="tr-TR" dirty="0"/>
              <a:t> ASCII </a:t>
            </a:r>
            <a:r>
              <a:rPr lang="tr-TR" dirty="0" err="1"/>
              <a:t>available</a:t>
            </a:r>
            <a:endParaRPr lang="tr-TR" dirty="0"/>
          </a:p>
          <a:p>
            <a:pPr marL="5386388" lvl="1" indent="-255588"/>
            <a:r>
              <a:rPr lang="tr-TR" dirty="0" err="1"/>
              <a:t>Common</a:t>
            </a:r>
            <a:r>
              <a:rPr lang="tr-TR" dirty="0"/>
              <a:t> in </a:t>
            </a:r>
            <a:r>
              <a:rPr lang="tr-TR" dirty="0" err="1"/>
              <a:t>archival</a:t>
            </a:r>
            <a:r>
              <a:rPr lang="tr-TR" dirty="0"/>
              <a:t> data </a:t>
            </a:r>
          </a:p>
          <a:p>
            <a:pPr marL="5386388" lvl="1" indent="-255588"/>
            <a:r>
              <a:rPr lang="tr-TR" dirty="0" err="1"/>
              <a:t>Character</a:t>
            </a:r>
            <a:r>
              <a:rPr lang="tr-TR" dirty="0"/>
              <a:t> </a:t>
            </a:r>
            <a:r>
              <a:rPr lang="tr-TR" dirty="0" err="1"/>
              <a:t>codes</a:t>
            </a:r>
            <a:r>
              <a:rPr lang="tr-TR" dirty="0"/>
              <a:t> </a:t>
            </a:r>
            <a:r>
              <a:rPr lang="tr-TR" dirty="0" err="1"/>
              <a:t>differ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ASCII</a:t>
            </a:r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D4299-291E-F08F-9DD1-8A5F024987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10</a:t>
            </a:fld>
            <a:endParaRPr lang="en-US" altLang="tr-TR"/>
          </a:p>
        </p:txBody>
      </p:sp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6F93C2BD-DA81-51E9-C36A-1E4F1C3CFF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498551"/>
              </p:ext>
            </p:extLst>
          </p:nvPr>
        </p:nvGraphicFramePr>
        <p:xfrm>
          <a:off x="1187624" y="3752677"/>
          <a:ext cx="3657600" cy="15849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15030296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27380736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23863874"/>
                    </a:ext>
                  </a:extLst>
                </a:gridCol>
              </a:tblGrid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alt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ASCII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EBCDIC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984790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Space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r>
                        <a:rPr kumimoji="0" lang="en-US" altLang="tr-T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  <a:r>
                        <a:rPr kumimoji="0" lang="en-US" altLang="tr-T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402232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  <a:r>
                        <a:rPr kumimoji="0" lang="en-US" altLang="tr-T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C1</a:t>
                      </a:r>
                      <a:r>
                        <a:rPr kumimoji="0" lang="en-US" altLang="tr-T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681499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  <a:r>
                        <a:rPr kumimoji="0" lang="en-US" altLang="tr-T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  <a:r>
                        <a:rPr kumimoji="0" lang="en-US" altLang="tr-TR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87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387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9CC65-76C0-E780-EC60-B2E551CD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Unicode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F9832-8880-4567-8009-50FD7AC70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Most common 16-bit form represents 65,536 characters</a:t>
            </a:r>
          </a:p>
          <a:p>
            <a:r>
              <a:rPr lang="en-US" dirty="0"/>
              <a:t>ASCII Latin-I subset of Unicode</a:t>
            </a:r>
          </a:p>
          <a:p>
            <a:pPr lvl="1"/>
            <a:r>
              <a:rPr lang="en-US" dirty="0"/>
              <a:t>Values 0 to 255 in Unicode table</a:t>
            </a:r>
          </a:p>
          <a:p>
            <a:r>
              <a:rPr lang="en-US" dirty="0"/>
              <a:t>Multilingual: defines codes for </a:t>
            </a:r>
          </a:p>
          <a:p>
            <a:pPr lvl="1"/>
            <a:r>
              <a:rPr lang="en-US" dirty="0"/>
              <a:t>Nearly every character-based alphabet</a:t>
            </a:r>
          </a:p>
          <a:p>
            <a:pPr lvl="1"/>
            <a:r>
              <a:rPr lang="en-US" dirty="0"/>
              <a:t>Large set of ideographs for Chinese, Japanese and Korean</a:t>
            </a:r>
          </a:p>
          <a:p>
            <a:pPr lvl="1"/>
            <a:r>
              <a:rPr lang="en-US" dirty="0"/>
              <a:t>Composite characters for vowels and syllabic clusters required by some languages</a:t>
            </a:r>
          </a:p>
          <a:p>
            <a:r>
              <a:rPr lang="en-US" dirty="0"/>
              <a:t>Allows software modifications for local-languages</a:t>
            </a:r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8959F-D6C4-27D6-F339-2ED74E6B3E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11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98786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D371D-0788-6DB5-037D-8E89EEE1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Unicode </a:t>
            </a:r>
            <a:r>
              <a:rPr lang="tr-TR" dirty="0" err="1"/>
              <a:t>Assignment</a:t>
            </a:r>
            <a:r>
              <a:rPr lang="tr-TR" dirty="0"/>
              <a:t> </a:t>
            </a:r>
            <a:r>
              <a:rPr lang="tr-TR" dirty="0" err="1"/>
              <a:t>Table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A5BED-EFCE-56EC-8411-E3262A1CB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D9BEC-C994-ADE9-C4CB-2591EB55F7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12</a:t>
            </a:fld>
            <a:endParaRPr lang="en-US" altLang="tr-T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32861C-6485-723E-A93B-DC31B5BDB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75277"/>
            <a:ext cx="8568952" cy="554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39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4E7BF-29AD-5D96-BEDA-6EF55868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2 Classes of Codes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81A6E-E31C-EDD2-08E4-88AA4B977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Printing</a:t>
            </a:r>
            <a:r>
              <a:rPr lang="en-US" dirty="0"/>
              <a:t> characters</a:t>
            </a:r>
          </a:p>
          <a:p>
            <a:pPr lvl="1"/>
            <a:r>
              <a:rPr lang="en-US" dirty="0"/>
              <a:t>Produced on the screen or printer</a:t>
            </a:r>
          </a:p>
          <a:p>
            <a:r>
              <a:rPr lang="tr-TR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Control</a:t>
            </a:r>
            <a:r>
              <a:rPr lang="en-US" dirty="0"/>
              <a:t> characters</a:t>
            </a:r>
          </a:p>
          <a:p>
            <a:pPr lvl="1"/>
            <a:r>
              <a:rPr lang="en-US" dirty="0"/>
              <a:t>Control position of output on screen or printer</a:t>
            </a:r>
          </a:p>
          <a:p>
            <a:pPr lvl="2"/>
            <a:r>
              <a:rPr lang="en-US" altLang="tr-TR" dirty="0"/>
              <a:t>VT: vertical tab</a:t>
            </a:r>
            <a:r>
              <a:rPr lang="tr-TR" altLang="tr-TR" dirty="0"/>
              <a:t>		</a:t>
            </a:r>
            <a:r>
              <a:rPr lang="en-US" altLang="tr-TR" dirty="0"/>
              <a:t>LF: Line feed</a:t>
            </a:r>
            <a:endParaRPr lang="tr-TR" altLang="tr-TR" dirty="0"/>
          </a:p>
          <a:p>
            <a:pPr lvl="1"/>
            <a:r>
              <a:rPr lang="tr-TR" dirty="0" err="1"/>
              <a:t>Cause</a:t>
            </a:r>
            <a:r>
              <a:rPr lang="tr-TR" dirty="0"/>
              <a:t> </a:t>
            </a:r>
            <a:r>
              <a:rPr lang="tr-TR" dirty="0" err="1"/>
              <a:t>action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occur</a:t>
            </a:r>
            <a:endParaRPr lang="tr-TR" dirty="0"/>
          </a:p>
          <a:p>
            <a:pPr lvl="2"/>
            <a:r>
              <a:rPr lang="tr-TR" dirty="0"/>
              <a:t>BEL: </a:t>
            </a:r>
            <a:r>
              <a:rPr lang="tr-TR" dirty="0" err="1"/>
              <a:t>bell</a:t>
            </a:r>
            <a:r>
              <a:rPr lang="tr-TR" dirty="0"/>
              <a:t> </a:t>
            </a:r>
            <a:r>
              <a:rPr lang="tr-TR" dirty="0" err="1"/>
              <a:t>rings</a:t>
            </a:r>
            <a:r>
              <a:rPr lang="tr-TR" dirty="0"/>
              <a:t>		DEL: </a:t>
            </a:r>
            <a:r>
              <a:rPr lang="tr-TR" dirty="0" err="1"/>
              <a:t>delete</a:t>
            </a:r>
            <a:r>
              <a:rPr lang="tr-TR" dirty="0"/>
              <a:t> </a:t>
            </a:r>
            <a:r>
              <a:rPr lang="tr-TR" dirty="0" err="1"/>
              <a:t>current</a:t>
            </a:r>
            <a:r>
              <a:rPr lang="tr-TR" dirty="0"/>
              <a:t> </a:t>
            </a:r>
            <a:r>
              <a:rPr lang="tr-TR" dirty="0" err="1"/>
              <a:t>character</a:t>
            </a:r>
            <a:endParaRPr lang="tr-TR" dirty="0"/>
          </a:p>
          <a:p>
            <a:pPr lvl="1"/>
            <a:r>
              <a:rPr lang="en-US" dirty="0"/>
              <a:t>Communicate status between computer and I/O device</a:t>
            </a:r>
          </a:p>
          <a:p>
            <a:pPr lvl="2"/>
            <a:r>
              <a:rPr lang="en-US" dirty="0"/>
              <a:t>ESC: provides extensions by changing the meaning of a specified number of contiguous following characters</a:t>
            </a:r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8A6A1-3CF5-C622-02ED-500C46504B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13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31569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D8B21-BD3F-1280-C9B6-8337831D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Control </a:t>
            </a:r>
            <a:r>
              <a:rPr lang="tr-TR" dirty="0" err="1"/>
              <a:t>Code</a:t>
            </a:r>
            <a:r>
              <a:rPr lang="tr-TR" dirty="0"/>
              <a:t> </a:t>
            </a:r>
            <a:r>
              <a:rPr lang="tr-TR" dirty="0" err="1"/>
              <a:t>Definitions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CDCAB-A916-2C70-9190-CC5ADD1EE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B9D3B-6D64-7FC9-4B09-310F54DD76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14</a:t>
            </a:fld>
            <a:endParaRPr lang="en-US" altLang="tr-T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EFB7B3-627B-7525-BBB0-ECA97A386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980729"/>
            <a:ext cx="8424936" cy="556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42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41D57-FB5A-36A1-867A-18CAD01F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Keyboard </a:t>
            </a:r>
            <a:r>
              <a:rPr lang="tr-TR" dirty="0" err="1"/>
              <a:t>Input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8B22A-3385-F999-519B-B10D667EB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Scan code</a:t>
            </a:r>
          </a:p>
          <a:p>
            <a:pPr lvl="1"/>
            <a:r>
              <a:rPr lang="en-US" dirty="0"/>
              <a:t>Two different scan codes on keyboard</a:t>
            </a:r>
          </a:p>
          <a:p>
            <a:pPr lvl="2"/>
            <a:r>
              <a:rPr lang="en-US" dirty="0"/>
              <a:t>One generated when key is struck and another when key is released</a:t>
            </a:r>
          </a:p>
          <a:p>
            <a:pPr lvl="1"/>
            <a:r>
              <a:rPr lang="en-US" dirty="0"/>
              <a:t>Converted to Unicode, ASCII or EBCDIC by software in terminal or PC</a:t>
            </a:r>
          </a:p>
          <a:p>
            <a:r>
              <a:rPr lang="en-US" dirty="0"/>
              <a:t>Advantage</a:t>
            </a:r>
          </a:p>
          <a:p>
            <a:pPr lvl="1"/>
            <a:r>
              <a:rPr lang="en-US" dirty="0"/>
              <a:t>Easily adapted to different languages or keyboard layout</a:t>
            </a:r>
          </a:p>
          <a:p>
            <a:pPr lvl="1"/>
            <a:r>
              <a:rPr lang="en-US" dirty="0"/>
              <a:t>Separate scan codes for key press/release for multiple key combinations</a:t>
            </a:r>
          </a:p>
          <a:p>
            <a:pPr lvl="2"/>
            <a:r>
              <a:rPr lang="en-US" dirty="0"/>
              <a:t>Examples:  shift and control keys</a:t>
            </a:r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FBF9A-0D42-DD34-4FB4-233483313F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15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98708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F6FB8-FA9B-02AD-500C-211F7C6A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Alphanumeric</a:t>
            </a:r>
            <a:r>
              <a:rPr lang="tr-TR" dirty="0"/>
              <a:t> </a:t>
            </a:r>
            <a:r>
              <a:rPr lang="tr-TR" dirty="0" err="1"/>
              <a:t>Input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BC31-6227-4C92-0E36-947A384E9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OCR (optical character reader)</a:t>
            </a:r>
          </a:p>
          <a:p>
            <a:pPr lvl="1"/>
            <a:r>
              <a:rPr lang="en-US" dirty="0"/>
              <a:t>Scans text and inputs it as character data</a:t>
            </a:r>
          </a:p>
          <a:p>
            <a:pPr lvl="1"/>
            <a:r>
              <a:rPr lang="en-US" dirty="0"/>
              <a:t>Used to read specially encoded characters</a:t>
            </a:r>
          </a:p>
          <a:p>
            <a:pPr lvl="2"/>
            <a:r>
              <a:rPr lang="en-US" dirty="0"/>
              <a:t>Example: magnetically printed check numbers</a:t>
            </a:r>
          </a:p>
          <a:p>
            <a:pPr lvl="1"/>
            <a:r>
              <a:rPr lang="en-US" dirty="0"/>
              <a:t>General use limited by high error rate</a:t>
            </a:r>
          </a:p>
          <a:p>
            <a:r>
              <a:rPr lang="en-US" dirty="0"/>
              <a:t>Bar Code Readers </a:t>
            </a:r>
          </a:p>
          <a:p>
            <a:pPr lvl="1"/>
            <a:r>
              <a:rPr lang="en-US" dirty="0"/>
              <a:t>Used in applications that require fast, accurate and repetitive input with minimal employee training</a:t>
            </a:r>
          </a:p>
          <a:p>
            <a:pPr lvl="2"/>
            <a:r>
              <a:rPr lang="en-US" dirty="0"/>
              <a:t>Examples: supermarket checkout counters and inventory control</a:t>
            </a:r>
          </a:p>
          <a:p>
            <a:pPr lvl="1"/>
            <a:r>
              <a:rPr lang="en-US" dirty="0"/>
              <a:t>Alphanumeric data in bar code read optically using wand </a:t>
            </a:r>
          </a:p>
          <a:p>
            <a:r>
              <a:rPr lang="en-US" dirty="0"/>
              <a:t>Magnetic stripe reader: </a:t>
            </a:r>
            <a:endParaRPr lang="tr-TR" dirty="0"/>
          </a:p>
          <a:p>
            <a:pPr lvl="1"/>
            <a:r>
              <a:rPr lang="en-US" dirty="0"/>
              <a:t>alphanumeric data from credit cards</a:t>
            </a:r>
          </a:p>
          <a:p>
            <a:r>
              <a:rPr lang="en-US" dirty="0"/>
              <a:t>Voice</a:t>
            </a:r>
          </a:p>
          <a:p>
            <a:pPr lvl="1"/>
            <a:r>
              <a:rPr lang="en-US" dirty="0"/>
              <a:t>Digitized audio recording common but conversion to alphanumeric data difficult</a:t>
            </a:r>
          </a:p>
          <a:p>
            <a:pPr lvl="2"/>
            <a:r>
              <a:rPr lang="en-US" dirty="0"/>
              <a:t>Requires knowledge of sound patterns in a language (phonemes) plus rules for pronunciation, grammar, and syntax</a:t>
            </a:r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AF63A-1624-41BC-C10E-617B39E8EC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16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0707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2DA0E-E2ED-E65C-42B5-00422D730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Image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CFF58-7C98-DADE-D099-07DB901A4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Photographs, figures, icons, drawings, charts and graphs</a:t>
            </a:r>
          </a:p>
          <a:p>
            <a:r>
              <a:rPr lang="en-US" dirty="0"/>
              <a:t>Two approaches:  </a:t>
            </a:r>
          </a:p>
          <a:p>
            <a:pPr lvl="1"/>
            <a:r>
              <a:rPr lang="tr-TR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Bitmap</a:t>
            </a:r>
            <a:r>
              <a:rPr lang="en-US" dirty="0"/>
              <a:t> or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raster images </a:t>
            </a:r>
            <a:r>
              <a:rPr lang="en-US" dirty="0"/>
              <a:t>of photos and paintings with continuous variation</a:t>
            </a:r>
          </a:p>
          <a:p>
            <a:pPr lvl="1"/>
            <a:r>
              <a:rPr lang="tr-TR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Object</a:t>
            </a:r>
            <a:r>
              <a:rPr lang="en-US" dirty="0"/>
              <a:t> or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vector images </a:t>
            </a:r>
            <a:r>
              <a:rPr lang="en-US" dirty="0"/>
              <a:t>composed 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graphical objects </a:t>
            </a:r>
            <a:r>
              <a:rPr lang="en-US" dirty="0"/>
              <a:t>like lines and curves defined geometrically</a:t>
            </a:r>
          </a:p>
          <a:p>
            <a:r>
              <a:rPr lang="en-US" dirty="0"/>
              <a:t> Differences include:</a:t>
            </a:r>
          </a:p>
          <a:p>
            <a:pPr lvl="1"/>
            <a:r>
              <a:rPr lang="en-US" dirty="0"/>
              <a:t>Quality of the image</a:t>
            </a:r>
          </a:p>
          <a:p>
            <a:pPr lvl="1"/>
            <a:r>
              <a:rPr lang="en-US" dirty="0"/>
              <a:t>Storage space required  </a:t>
            </a:r>
          </a:p>
          <a:p>
            <a:pPr lvl="1"/>
            <a:r>
              <a:rPr lang="en-US" dirty="0"/>
              <a:t>Time to transmit</a:t>
            </a:r>
          </a:p>
          <a:p>
            <a:pPr lvl="1"/>
            <a:r>
              <a:rPr lang="en-US" dirty="0"/>
              <a:t>Ease of modification</a:t>
            </a:r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AF8F1-669F-4397-7599-444108A90F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17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68663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C80FB-A7C0-3BDB-A890-3DB163D2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Bitmap </a:t>
            </a:r>
            <a:r>
              <a:rPr lang="tr-TR" dirty="0" err="1"/>
              <a:t>Images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F019F-4BB1-CADF-3B71-A4B119632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Used for realistic images with continuous variations in shading, color, shape and texture 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Scanned photos </a:t>
            </a:r>
          </a:p>
          <a:p>
            <a:pPr lvl="2"/>
            <a:r>
              <a:rPr lang="en-US" dirty="0"/>
              <a:t>Clip art generated by a paint program</a:t>
            </a:r>
          </a:p>
          <a:p>
            <a:r>
              <a:rPr lang="en-US" dirty="0"/>
              <a:t>Preferred when image contains large amount of detail and processing requirements are fairly simple </a:t>
            </a:r>
          </a:p>
          <a:p>
            <a:r>
              <a:rPr lang="en-US" dirty="0"/>
              <a:t>Input devices: </a:t>
            </a:r>
          </a:p>
          <a:p>
            <a:pPr lvl="1"/>
            <a:r>
              <a:rPr lang="en-US" dirty="0"/>
              <a:t>Scanners</a:t>
            </a:r>
          </a:p>
          <a:p>
            <a:pPr lvl="1"/>
            <a:r>
              <a:rPr lang="en-US" dirty="0"/>
              <a:t>Digital cameras and video capture devices</a:t>
            </a:r>
          </a:p>
          <a:p>
            <a:pPr lvl="1"/>
            <a:r>
              <a:rPr lang="en-US" dirty="0"/>
              <a:t>Graphical input devices like mice and pens</a:t>
            </a:r>
          </a:p>
          <a:p>
            <a:r>
              <a:rPr lang="en-US" dirty="0"/>
              <a:t>Managed by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photo editing software </a:t>
            </a:r>
            <a:r>
              <a:rPr lang="en-US" dirty="0"/>
              <a:t>or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paint software </a:t>
            </a:r>
          </a:p>
          <a:p>
            <a:pPr lvl="1"/>
            <a:r>
              <a:rPr lang="en-US" dirty="0"/>
              <a:t>Editing tools to make tedious bit by bit process easier</a:t>
            </a:r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45382-E428-28B5-4BF8-E22F06FF6A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18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3334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1E7F3-2FDF-0C8F-8D01-D94B600D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Bitmap Images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2CF03-256A-F783-929A-001621EE0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individual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pixel</a:t>
            </a:r>
            <a:r>
              <a:rPr lang="en-US" dirty="0"/>
              <a:t> (</a:t>
            </a:r>
            <a:r>
              <a:rPr lang="en-US" dirty="0">
                <a:solidFill>
                  <a:srgbClr val="00B0F0"/>
                </a:solidFill>
              </a:rPr>
              <a:t>pi</a:t>
            </a:r>
            <a:r>
              <a:rPr lang="en-US" dirty="0"/>
              <a:t>(</a:t>
            </a:r>
            <a:r>
              <a:rPr lang="en-US" dirty="0">
                <a:solidFill>
                  <a:srgbClr val="00B0F0"/>
                </a:solidFill>
              </a:rPr>
              <a:t>x</a:t>
            </a:r>
            <a:r>
              <a:rPr lang="en-US" dirty="0"/>
              <a:t>)</a:t>
            </a:r>
            <a:r>
              <a:rPr lang="en-US" dirty="0" err="1"/>
              <a:t>cture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el</a:t>
            </a:r>
            <a:r>
              <a:rPr lang="en-US" dirty="0"/>
              <a:t>ement) in a graphic stored as a binary number</a:t>
            </a:r>
          </a:p>
          <a:p>
            <a:pPr lvl="1"/>
            <a:r>
              <a:rPr lang="en-US" dirty="0"/>
              <a:t>Pixel: </a:t>
            </a:r>
            <a:endParaRPr lang="tr-TR" dirty="0"/>
          </a:p>
          <a:p>
            <a:pPr lvl="2"/>
            <a:r>
              <a:rPr lang="en-US" dirty="0"/>
              <a:t>A small area with associated coordinate location</a:t>
            </a:r>
          </a:p>
          <a:p>
            <a:pPr lvl="1"/>
            <a:r>
              <a:rPr lang="en-US" dirty="0"/>
              <a:t>Example:  </a:t>
            </a:r>
            <a:endParaRPr lang="tr-TR" dirty="0"/>
          </a:p>
          <a:p>
            <a:pPr lvl="2"/>
            <a:r>
              <a:rPr lang="en-US" dirty="0"/>
              <a:t>each point below represented by a 4-bit code corresponding to 1 of 16 shades of gray</a:t>
            </a:r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D8453-A5BD-D32E-3CC2-F0B04F563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19</a:t>
            </a:fld>
            <a:endParaRPr lang="en-US" altLang="tr-TR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3DE1377-9C96-F99A-5693-A4D49508E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4365104"/>
            <a:ext cx="5486400" cy="206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12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CEA4B-B072-18B8-806A-4FFC6A137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Formats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F4E1D-9400-957B-7562-0AEABF704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Computers </a:t>
            </a:r>
          </a:p>
          <a:p>
            <a:pPr lvl="1"/>
            <a:r>
              <a:rPr lang="en-US" dirty="0"/>
              <a:t>Process and store all forms of data in binary format</a:t>
            </a:r>
          </a:p>
          <a:p>
            <a:r>
              <a:rPr lang="en-US" dirty="0"/>
              <a:t>Human communication </a:t>
            </a:r>
          </a:p>
          <a:p>
            <a:pPr lvl="1"/>
            <a:r>
              <a:rPr lang="en-US" dirty="0"/>
              <a:t>Includes language, images and sounds</a:t>
            </a:r>
          </a:p>
          <a:p>
            <a:r>
              <a:rPr lang="en-US" dirty="0"/>
              <a:t>Data formats: </a:t>
            </a:r>
          </a:p>
          <a:p>
            <a:pPr lvl="1"/>
            <a:r>
              <a:rPr lang="en-US" dirty="0"/>
              <a:t>Specifications for converting data into computer-usable form</a:t>
            </a:r>
          </a:p>
          <a:p>
            <a:pPr lvl="1"/>
            <a:r>
              <a:rPr lang="en-US" dirty="0"/>
              <a:t>Define the different ways human data may be represented, stored and processed by a computer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D6793-2444-6025-D1E7-4A3E7C65E5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44765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B909E-CBDA-3A29-08AC-CE5796CFB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Bitmap Display 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FA1C6-B929-19B1-F075-07CAA4479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Monochrome:  </a:t>
            </a:r>
            <a:endParaRPr lang="tr-TR" dirty="0"/>
          </a:p>
          <a:p>
            <a:pPr lvl="1"/>
            <a:r>
              <a:rPr lang="en-US" dirty="0"/>
              <a:t>black or white</a:t>
            </a:r>
          </a:p>
          <a:p>
            <a:pPr lvl="2"/>
            <a:r>
              <a:rPr lang="en-US" dirty="0"/>
              <a:t>1 bit per pixel</a:t>
            </a:r>
          </a:p>
          <a:p>
            <a:r>
              <a:rPr lang="en-US" dirty="0"/>
              <a:t>Gray scale:  </a:t>
            </a:r>
            <a:endParaRPr lang="tr-TR" dirty="0"/>
          </a:p>
          <a:p>
            <a:pPr lvl="1"/>
            <a:r>
              <a:rPr lang="en-US" dirty="0"/>
              <a:t>black, white or 254 shades of gray</a:t>
            </a:r>
          </a:p>
          <a:p>
            <a:pPr lvl="2"/>
            <a:r>
              <a:rPr lang="en-US" dirty="0"/>
              <a:t>1 byte per pixel</a:t>
            </a:r>
          </a:p>
          <a:p>
            <a:r>
              <a:rPr lang="en-US" dirty="0"/>
              <a:t>Color graphics:  </a:t>
            </a:r>
            <a:endParaRPr lang="tr-TR" dirty="0"/>
          </a:p>
          <a:p>
            <a:pPr lvl="1"/>
            <a:r>
              <a:rPr lang="en-US" dirty="0"/>
              <a:t>16 colors, 256 colors, or 24-bit true color (16.7 million colors)</a:t>
            </a:r>
          </a:p>
          <a:p>
            <a:pPr lvl="2"/>
            <a:r>
              <a:rPr lang="en-US" dirty="0"/>
              <a:t>4, 8, and 24 bits respectively</a:t>
            </a:r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3D342-CF9F-59B0-30D3-2F9E2A1975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20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69199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C9B3D-91EE-BEC8-5D05-037141C27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Storing Bitmap Images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6DABB-CF9B-A6FF-DBAF-918A0870A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Frequently large files</a:t>
            </a:r>
          </a:p>
          <a:p>
            <a:pPr lvl="1"/>
            <a:r>
              <a:rPr lang="en-US" dirty="0"/>
              <a:t>Example: 600 rows of 800 pixels with 1 byte for each of 3 colors</a:t>
            </a:r>
            <a:r>
              <a:rPr lang="tr-TR" dirty="0"/>
              <a:t>  </a:t>
            </a:r>
            <a:r>
              <a:rPr lang="tr-TR" dirty="0">
                <a:sym typeface="Wingdings" panose="05000000000000000000" pitchFamily="2" charset="2"/>
              </a:rPr>
              <a:t></a:t>
            </a:r>
            <a:r>
              <a:rPr lang="en-US" dirty="0"/>
              <a:t>  ~1.5MB file</a:t>
            </a:r>
          </a:p>
          <a:p>
            <a:r>
              <a:rPr lang="en-US" dirty="0"/>
              <a:t>File size affected by</a:t>
            </a:r>
          </a:p>
          <a:p>
            <a:pPr lvl="1"/>
            <a:r>
              <a:rPr lang="tr-TR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Resolution</a:t>
            </a:r>
            <a:r>
              <a:rPr lang="en-US" dirty="0"/>
              <a:t> (the number of pixels per inch) </a:t>
            </a:r>
          </a:p>
          <a:p>
            <a:pPr lvl="2"/>
            <a:r>
              <a:rPr lang="en-US" dirty="0"/>
              <a:t>Amount of detail affecting clarity and sharpness of an image</a:t>
            </a:r>
          </a:p>
          <a:p>
            <a:pPr lvl="1"/>
            <a:r>
              <a:rPr lang="en-US" dirty="0"/>
              <a:t>Levels: number of bits for displaying shades of gray or multiple colors</a:t>
            </a:r>
          </a:p>
          <a:p>
            <a:pPr lvl="2"/>
            <a:r>
              <a:rPr lang="tr-TR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Palette</a:t>
            </a:r>
            <a:r>
              <a:rPr lang="en-US" dirty="0"/>
              <a:t>: color translation table that uses a code for each pixel rather than actual color value</a:t>
            </a:r>
          </a:p>
          <a:p>
            <a:r>
              <a:rPr lang="en-US" dirty="0"/>
              <a:t>Data compression</a:t>
            </a:r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6BA8D-CD4D-6520-5721-6D6ACE5B7F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21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64931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AEA1D-3E12-2A50-2C33-A0EBA9E00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4400" dirty="0"/>
              <a:t>GIF </a:t>
            </a:r>
            <a:r>
              <a:rPr lang="en-US" altLang="tr-TR" sz="4000" dirty="0"/>
              <a:t>(Graphics Interchange Format)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515E6-6F27-467F-EABD-9FBEAC1BE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developed by CompuServe in 1987</a:t>
            </a:r>
          </a:p>
          <a:p>
            <a:r>
              <a:rPr lang="en-US" dirty="0"/>
              <a:t>GIF89a enabled animated images</a:t>
            </a:r>
          </a:p>
          <a:p>
            <a:pPr lvl="1"/>
            <a:r>
              <a:rPr lang="en-US" dirty="0"/>
              <a:t>allows images to be displayed sequentially at fixed time sequences</a:t>
            </a:r>
          </a:p>
          <a:p>
            <a:r>
              <a:rPr lang="en-US" dirty="0"/>
              <a:t>Color limitation: 256</a:t>
            </a:r>
          </a:p>
          <a:p>
            <a:r>
              <a:rPr lang="en-US" dirty="0"/>
              <a:t>Image compressed by LZW (Lempel-Zif-Welch) algorithm</a:t>
            </a:r>
          </a:p>
          <a:p>
            <a:r>
              <a:rPr lang="en-US" dirty="0"/>
              <a:t>Preferred for line drawings, clip art and pictures with large blocks of solid color</a:t>
            </a:r>
          </a:p>
          <a:p>
            <a:r>
              <a:rPr lang="tr-TR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Lossless compression</a:t>
            </a:r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50CB4-1360-5F8C-BB87-C91C102E4F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22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59515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AEA1D-3E12-2A50-2C33-A0EBA9E00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4400" dirty="0"/>
              <a:t>GIF </a:t>
            </a:r>
            <a:r>
              <a:rPr lang="en-US" altLang="tr-TR" sz="4000" dirty="0"/>
              <a:t>(Graphics Interchange Format)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515E6-6F27-467F-EABD-9FBEAC1BE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50CB4-1360-5F8C-BB87-C91C102E4F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23</a:t>
            </a:fld>
            <a:endParaRPr lang="en-US" altLang="tr-TR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7CE0E43-E247-34C5-D066-9A5A91CEF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59836"/>
            <a:ext cx="7278422" cy="336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EB620ECD-78DE-D706-0E9B-4E84E51B6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4676740"/>
            <a:ext cx="7995553" cy="182190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675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10376-31E6-D2D6-BDFA-30E425958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JPEG (Joint Photographers Expert Group)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28E3B-C45A-1886-22D9-02545EDF8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more than 16 million colors</a:t>
            </a:r>
          </a:p>
          <a:p>
            <a:r>
              <a:rPr lang="en-US" dirty="0"/>
              <a:t>Suitable for highly detailed photographs and paintings</a:t>
            </a:r>
          </a:p>
          <a:p>
            <a:r>
              <a:rPr lang="en-US" dirty="0"/>
              <a:t>Employs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lossy compression </a:t>
            </a:r>
            <a:r>
              <a:rPr lang="en-US" dirty="0"/>
              <a:t>algorithm that </a:t>
            </a:r>
          </a:p>
          <a:p>
            <a:pPr lvl="1"/>
            <a:r>
              <a:rPr lang="en-US" dirty="0"/>
              <a:t>Discards data to decreases file size and transmission speed</a:t>
            </a:r>
          </a:p>
          <a:p>
            <a:pPr lvl="1"/>
            <a:r>
              <a:rPr lang="en-US" dirty="0"/>
              <a:t>May reduce image resolution, tends to distort sharp lines</a:t>
            </a:r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24522-1502-73F0-C26E-0385031800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24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27375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CD148-46C2-F83F-3861-7EB20CAF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Other</a:t>
            </a:r>
            <a:r>
              <a:rPr lang="tr-TR" dirty="0"/>
              <a:t> Bitmap </a:t>
            </a:r>
            <a:r>
              <a:rPr lang="tr-TR" dirty="0" err="1"/>
              <a:t>Formats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8061-02F9-5035-425B-896DC4187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TIFF (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tr-TR" dirty="0" err="1"/>
              <a:t>agged</a:t>
            </a:r>
            <a:r>
              <a:rPr lang="tr-TR" dirty="0"/>
              <a:t>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tr-TR" dirty="0"/>
              <a:t>mage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tr-TR" dirty="0"/>
              <a:t>ile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tr-TR" dirty="0"/>
              <a:t>ormat):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tif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/>
              <a:t>(</a:t>
            </a:r>
            <a:r>
              <a:rPr lang="tr-TR" dirty="0" err="1"/>
              <a:t>pronounced</a:t>
            </a:r>
            <a:r>
              <a:rPr lang="tr-TR" dirty="0"/>
              <a:t> </a:t>
            </a:r>
            <a:r>
              <a:rPr lang="tr-TR" dirty="0" err="1"/>
              <a:t>tif</a:t>
            </a:r>
            <a:r>
              <a:rPr lang="tr-TR" dirty="0"/>
              <a:t>)</a:t>
            </a:r>
          </a:p>
          <a:p>
            <a:pPr lvl="1"/>
            <a:r>
              <a:rPr lang="tr-TR" dirty="0" err="1"/>
              <a:t>Used</a:t>
            </a:r>
            <a:r>
              <a:rPr lang="tr-TR" dirty="0"/>
              <a:t> in </a:t>
            </a:r>
            <a:r>
              <a:rPr lang="tr-TR" dirty="0" err="1"/>
              <a:t>high-quality</a:t>
            </a:r>
            <a:r>
              <a:rPr lang="tr-TR" dirty="0"/>
              <a:t> </a:t>
            </a:r>
            <a:r>
              <a:rPr lang="tr-TR" dirty="0" err="1"/>
              <a:t>image</a:t>
            </a:r>
            <a:r>
              <a:rPr lang="tr-TR" dirty="0"/>
              <a:t> </a:t>
            </a:r>
            <a:r>
              <a:rPr lang="tr-TR" dirty="0" err="1"/>
              <a:t>processing</a:t>
            </a:r>
            <a:r>
              <a:rPr lang="tr-TR" dirty="0"/>
              <a:t>, </a:t>
            </a:r>
            <a:r>
              <a:rPr lang="tr-TR" dirty="0" err="1"/>
              <a:t>particularly</a:t>
            </a:r>
            <a:r>
              <a:rPr lang="tr-TR" dirty="0"/>
              <a:t> in </a:t>
            </a:r>
            <a:r>
              <a:rPr lang="tr-TR" dirty="0" err="1"/>
              <a:t>publishing</a:t>
            </a:r>
            <a:endParaRPr lang="tr-TR" dirty="0"/>
          </a:p>
          <a:p>
            <a:r>
              <a:rPr lang="tr-TR" dirty="0"/>
              <a:t>BMP (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tr-TR" dirty="0" err="1"/>
              <a:t>it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tr-TR" dirty="0" err="1"/>
              <a:t>a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tr-TR" dirty="0" err="1"/>
              <a:t>ped</a:t>
            </a:r>
            <a:r>
              <a:rPr lang="tr-TR" dirty="0"/>
              <a:t>):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bmp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/>
              <a:t>(</a:t>
            </a:r>
            <a:r>
              <a:rPr lang="tr-TR" dirty="0" err="1"/>
              <a:t>pronounced</a:t>
            </a:r>
            <a:r>
              <a:rPr lang="tr-TR" dirty="0"/>
              <a:t> </a:t>
            </a:r>
            <a:r>
              <a:rPr lang="tr-TR" dirty="0" err="1"/>
              <a:t>dot</a:t>
            </a:r>
            <a:r>
              <a:rPr lang="tr-TR" dirty="0"/>
              <a:t> </a:t>
            </a:r>
            <a:r>
              <a:rPr lang="tr-TR" dirty="0" err="1"/>
              <a:t>bmp</a:t>
            </a:r>
            <a:r>
              <a:rPr lang="tr-TR" dirty="0"/>
              <a:t>)</a:t>
            </a:r>
          </a:p>
          <a:p>
            <a:pPr lvl="1"/>
            <a:r>
              <a:rPr lang="tr-TR" dirty="0"/>
              <a:t>Device-</a:t>
            </a:r>
            <a:r>
              <a:rPr lang="tr-TR" dirty="0" err="1"/>
              <a:t>independent</a:t>
            </a:r>
            <a:r>
              <a:rPr lang="tr-TR" dirty="0"/>
              <a:t> format </a:t>
            </a:r>
            <a:r>
              <a:rPr lang="tr-TR" dirty="0" err="1"/>
              <a:t>for</a:t>
            </a:r>
            <a:r>
              <a:rPr lang="tr-TR" dirty="0"/>
              <a:t> Microsoft Windows </a:t>
            </a:r>
            <a:r>
              <a:rPr lang="tr-TR" dirty="0" err="1"/>
              <a:t>environment</a:t>
            </a:r>
            <a:r>
              <a:rPr lang="tr-TR" dirty="0"/>
              <a:t>: </a:t>
            </a:r>
          </a:p>
          <a:p>
            <a:pPr lvl="2"/>
            <a:r>
              <a:rPr lang="tr-TR" dirty="0" err="1"/>
              <a:t>pixel</a:t>
            </a:r>
            <a:r>
              <a:rPr lang="tr-TR" dirty="0"/>
              <a:t> </a:t>
            </a:r>
            <a:r>
              <a:rPr lang="tr-TR" dirty="0" err="1"/>
              <a:t>colors</a:t>
            </a:r>
            <a:r>
              <a:rPr lang="tr-TR" dirty="0"/>
              <a:t> </a:t>
            </a:r>
            <a:r>
              <a:rPr lang="tr-TR" dirty="0" err="1"/>
              <a:t>stored</a:t>
            </a:r>
            <a:r>
              <a:rPr lang="tr-TR" dirty="0"/>
              <a:t> </a:t>
            </a:r>
            <a:r>
              <a:rPr lang="tr-TR" dirty="0" err="1"/>
              <a:t>independent</a:t>
            </a:r>
            <a:r>
              <a:rPr lang="tr-TR" dirty="0"/>
              <a:t> of </a:t>
            </a:r>
            <a:r>
              <a:rPr lang="tr-TR" dirty="0" err="1"/>
              <a:t>output</a:t>
            </a:r>
            <a:r>
              <a:rPr lang="tr-TR" dirty="0"/>
              <a:t> </a:t>
            </a:r>
            <a:r>
              <a:rPr lang="tr-TR" dirty="0" err="1"/>
              <a:t>device</a:t>
            </a:r>
            <a:endParaRPr lang="tr-TR" dirty="0"/>
          </a:p>
          <a:p>
            <a:r>
              <a:rPr lang="tr-TR" dirty="0"/>
              <a:t>PCX: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pcx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/>
              <a:t>(</a:t>
            </a:r>
            <a:r>
              <a:rPr lang="tr-TR" dirty="0" err="1"/>
              <a:t>pronounced</a:t>
            </a:r>
            <a:r>
              <a:rPr lang="tr-TR" dirty="0"/>
              <a:t> </a:t>
            </a:r>
            <a:r>
              <a:rPr lang="tr-TR" dirty="0" err="1"/>
              <a:t>dot</a:t>
            </a:r>
            <a:r>
              <a:rPr lang="tr-TR" dirty="0"/>
              <a:t> p c x)</a:t>
            </a:r>
          </a:p>
          <a:p>
            <a:pPr lvl="1"/>
            <a:r>
              <a:rPr lang="tr-TR" dirty="0"/>
              <a:t>Windows Paintbrush software</a:t>
            </a:r>
          </a:p>
          <a:p>
            <a:r>
              <a:rPr lang="tr-TR" dirty="0"/>
              <a:t>PNG: (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tr-TR" dirty="0" err="1"/>
              <a:t>ortable</a:t>
            </a:r>
            <a:r>
              <a:rPr lang="tr-TR" dirty="0"/>
              <a:t>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tr-TR" dirty="0"/>
              <a:t>etwork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tr-TR" dirty="0"/>
              <a:t>raphics):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png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/>
              <a:t>(</a:t>
            </a:r>
            <a:r>
              <a:rPr lang="tr-TR" dirty="0" err="1"/>
              <a:t>pronounced</a:t>
            </a:r>
            <a:r>
              <a:rPr lang="tr-TR" dirty="0"/>
              <a:t> </a:t>
            </a:r>
            <a:r>
              <a:rPr lang="tr-TR" dirty="0" err="1"/>
              <a:t>ping</a:t>
            </a:r>
            <a:r>
              <a:rPr lang="tr-TR" dirty="0"/>
              <a:t>)</a:t>
            </a:r>
          </a:p>
          <a:p>
            <a:pPr lvl="1"/>
            <a:r>
              <a:rPr lang="tr-TR" dirty="0" err="1"/>
              <a:t>Designed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replace</a:t>
            </a:r>
            <a:r>
              <a:rPr lang="tr-TR" dirty="0"/>
              <a:t> GIF </a:t>
            </a:r>
            <a:r>
              <a:rPr lang="tr-TR" dirty="0" err="1"/>
              <a:t>and</a:t>
            </a:r>
            <a:r>
              <a:rPr lang="tr-TR" dirty="0"/>
              <a:t> JPEG </a:t>
            </a:r>
            <a:r>
              <a:rPr lang="tr-TR" dirty="0" err="1"/>
              <a:t>for</a:t>
            </a:r>
            <a:r>
              <a:rPr lang="tr-TR" dirty="0"/>
              <a:t> Internet </a:t>
            </a:r>
            <a:r>
              <a:rPr lang="tr-TR" dirty="0" err="1"/>
              <a:t>applications</a:t>
            </a:r>
            <a:endParaRPr lang="tr-TR" dirty="0"/>
          </a:p>
          <a:p>
            <a:pPr lvl="1"/>
            <a:r>
              <a:rPr lang="tr-TR" dirty="0"/>
              <a:t>Patent-</a:t>
            </a:r>
            <a:r>
              <a:rPr lang="tr-TR" dirty="0" err="1"/>
              <a:t>free</a:t>
            </a:r>
            <a:endParaRPr lang="tr-TR" dirty="0"/>
          </a:p>
          <a:p>
            <a:pPr lvl="1"/>
            <a:r>
              <a:rPr lang="tr-TR" dirty="0" err="1"/>
              <a:t>Improved</a:t>
            </a:r>
            <a:r>
              <a:rPr lang="tr-TR" dirty="0"/>
              <a:t> </a:t>
            </a:r>
            <a:r>
              <a:rPr lang="tr-TR" dirty="0" err="1"/>
              <a:t>lossless</a:t>
            </a:r>
            <a:r>
              <a:rPr lang="tr-TR" dirty="0"/>
              <a:t> </a:t>
            </a:r>
            <a:r>
              <a:rPr lang="tr-TR" dirty="0" err="1"/>
              <a:t>compression</a:t>
            </a:r>
            <a:endParaRPr lang="tr-TR" dirty="0"/>
          </a:p>
          <a:p>
            <a:pPr lvl="1"/>
            <a:r>
              <a:rPr lang="tr-TR" dirty="0"/>
              <a:t>No </a:t>
            </a:r>
            <a:r>
              <a:rPr lang="tr-TR" dirty="0" err="1"/>
              <a:t>animation</a:t>
            </a:r>
            <a:r>
              <a:rPr lang="tr-TR" dirty="0"/>
              <a:t> </a:t>
            </a:r>
            <a:r>
              <a:rPr lang="tr-TR" dirty="0" err="1"/>
              <a:t>support</a:t>
            </a:r>
            <a:r>
              <a:rPr lang="tr-TR" dirty="0"/>
              <a:t> </a:t>
            </a:r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410A6-3023-FF94-9585-6FE6AC7F58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25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66345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0936F-1F08-BEDD-1C4F-0C74C6B75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Object </a:t>
            </a:r>
            <a:r>
              <a:rPr lang="tr-TR" dirty="0" err="1"/>
              <a:t>Images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3D828-CE8C-D259-1559-114814ADF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Created by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drawing</a:t>
            </a:r>
            <a:r>
              <a:rPr lang="en-US" dirty="0"/>
              <a:t> packages or output from spreadsheet data graphs</a:t>
            </a:r>
          </a:p>
          <a:p>
            <a:r>
              <a:rPr lang="en-US" dirty="0"/>
              <a:t>Composed of lines and shapes in various colors</a:t>
            </a:r>
          </a:p>
          <a:p>
            <a:r>
              <a:rPr lang="en-US" dirty="0"/>
              <a:t>Computer translates geometric formulas to create the graphic</a:t>
            </a:r>
          </a:p>
          <a:p>
            <a:r>
              <a:rPr lang="en-US" dirty="0"/>
              <a:t>Storage space depends on image complexity</a:t>
            </a:r>
          </a:p>
          <a:p>
            <a:pPr lvl="1"/>
            <a:r>
              <a:rPr lang="en-US" dirty="0"/>
              <a:t>number of instructions to create lines, shapes, fill patterns</a:t>
            </a:r>
          </a:p>
          <a:p>
            <a:endParaRPr lang="tr-TR" dirty="0"/>
          </a:p>
          <a:p>
            <a:r>
              <a:rPr lang="en-US" dirty="0">
                <a:solidFill>
                  <a:srgbClr val="00B050"/>
                </a:solidFill>
              </a:rPr>
              <a:t>Movies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Shrek</a:t>
            </a:r>
            <a:r>
              <a:rPr lang="en-US" dirty="0">
                <a:solidFill>
                  <a:srgbClr val="00B050"/>
                </a:solidFill>
              </a:rPr>
              <a:t> and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Toy Story </a:t>
            </a:r>
            <a:r>
              <a:rPr lang="en-US" dirty="0">
                <a:solidFill>
                  <a:srgbClr val="00B050"/>
                </a:solidFill>
              </a:rPr>
              <a:t>use object images</a:t>
            </a:r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01120-226D-5754-2085-B9C480FBAD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26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25616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12D08-87E6-9B9F-72E2-6048BB4EB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Object </a:t>
            </a:r>
            <a:r>
              <a:rPr lang="tr-TR" dirty="0" err="1"/>
              <a:t>Images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498C7-0399-34F3-DF58-0F32370D1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mathematical formulas</a:t>
            </a:r>
          </a:p>
          <a:p>
            <a:pPr lvl="1"/>
            <a:r>
              <a:rPr lang="en-US" dirty="0"/>
              <a:t>Easy to move, scale and rotate without losing shape and identity as bitmap images may</a:t>
            </a:r>
          </a:p>
          <a:p>
            <a:r>
              <a:rPr lang="en-US" dirty="0"/>
              <a:t>Require less storage space than bitmap images </a:t>
            </a:r>
          </a:p>
          <a:p>
            <a:r>
              <a:rPr lang="en-US" dirty="0"/>
              <a:t>Cannot represent photos or paintings</a:t>
            </a:r>
          </a:p>
          <a:p>
            <a:r>
              <a:rPr lang="en-US" dirty="0"/>
              <a:t>Cannot be displayed or printed directly </a:t>
            </a:r>
          </a:p>
          <a:p>
            <a:pPr lvl="1"/>
            <a:r>
              <a:rPr lang="en-US" dirty="0"/>
              <a:t>Must be converted to bitmap since output devices except plotters are bitmap</a:t>
            </a:r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97933-D446-717F-A2F0-158EC2780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27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24445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B54A0-B891-922E-D421-5F377B4A8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4000" dirty="0"/>
              <a:t>Popular Object Graphics Software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2679C-A7D6-4248-32D5-156D43C97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object</a:t>
            </a:r>
            <a:r>
              <a:rPr lang="tr-TR" dirty="0"/>
              <a:t> </a:t>
            </a:r>
            <a:r>
              <a:rPr lang="tr-TR" dirty="0" err="1"/>
              <a:t>image</a:t>
            </a:r>
            <a:r>
              <a:rPr lang="tr-TR" dirty="0"/>
              <a:t> </a:t>
            </a:r>
            <a:r>
              <a:rPr lang="tr-TR" dirty="0" err="1"/>
              <a:t>formats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proprietary</a:t>
            </a:r>
            <a:endParaRPr lang="tr-TR" dirty="0"/>
          </a:p>
          <a:p>
            <a:pPr lvl="1"/>
            <a:r>
              <a:rPr lang="tr-TR" dirty="0" err="1"/>
              <a:t>Files</a:t>
            </a:r>
            <a:r>
              <a:rPr lang="tr-TR" dirty="0"/>
              <a:t> </a:t>
            </a:r>
            <a:r>
              <a:rPr lang="tr-TR" dirty="0" err="1"/>
              <a:t>extensions</a:t>
            </a:r>
            <a:r>
              <a:rPr lang="tr-TR" dirty="0"/>
              <a:t> </a:t>
            </a:r>
            <a:r>
              <a:rPr lang="tr-TR" dirty="0" err="1"/>
              <a:t>include</a:t>
            </a:r>
            <a:r>
              <a:rPr lang="tr-TR" dirty="0"/>
              <a:t> .</a:t>
            </a:r>
            <a:r>
              <a:rPr lang="tr-TR" dirty="0" err="1"/>
              <a:t>wmf</a:t>
            </a:r>
            <a:r>
              <a:rPr lang="tr-TR" dirty="0"/>
              <a:t>, .</a:t>
            </a:r>
            <a:r>
              <a:rPr lang="tr-TR" dirty="0" err="1"/>
              <a:t>dxf</a:t>
            </a:r>
            <a:r>
              <a:rPr lang="tr-TR" dirty="0"/>
              <a:t>, .</a:t>
            </a:r>
            <a:r>
              <a:rPr lang="tr-TR" dirty="0" err="1"/>
              <a:t>mgx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.</a:t>
            </a:r>
            <a:r>
              <a:rPr lang="tr-TR" dirty="0" err="1"/>
              <a:t>cgm</a:t>
            </a:r>
            <a:endParaRPr lang="tr-TR" dirty="0"/>
          </a:p>
          <a:p>
            <a:r>
              <a:rPr lang="tr-TR" dirty="0"/>
              <a:t>Macromedia Flash: </a:t>
            </a:r>
            <a:r>
              <a:rPr lang="tr-TR" dirty="0" err="1"/>
              <a:t>low-bandwidth</a:t>
            </a:r>
            <a:r>
              <a:rPr lang="tr-TR" dirty="0"/>
              <a:t> </a:t>
            </a:r>
            <a:r>
              <a:rPr lang="tr-TR" dirty="0" err="1"/>
              <a:t>animation</a:t>
            </a:r>
            <a:r>
              <a:rPr lang="tr-TR" dirty="0"/>
              <a:t>  </a:t>
            </a:r>
          </a:p>
          <a:p>
            <a:r>
              <a:rPr lang="tr-TR" dirty="0" err="1"/>
              <a:t>Micrographx</a:t>
            </a:r>
            <a:r>
              <a:rPr lang="tr-TR" dirty="0"/>
              <a:t> Designer: </a:t>
            </a:r>
            <a:r>
              <a:rPr lang="tr-TR" dirty="0" err="1"/>
              <a:t>technical</a:t>
            </a:r>
            <a:r>
              <a:rPr lang="tr-TR" dirty="0"/>
              <a:t> </a:t>
            </a:r>
            <a:r>
              <a:rPr lang="tr-TR" dirty="0" err="1"/>
              <a:t>drawings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illustrate</a:t>
            </a:r>
            <a:r>
              <a:rPr lang="tr-TR" dirty="0"/>
              <a:t> </a:t>
            </a:r>
            <a:r>
              <a:rPr lang="tr-TR" dirty="0" err="1"/>
              <a:t>products</a:t>
            </a:r>
            <a:r>
              <a:rPr lang="tr-TR" dirty="0"/>
              <a:t> </a:t>
            </a:r>
          </a:p>
          <a:p>
            <a:r>
              <a:rPr lang="tr-TR" dirty="0" err="1"/>
              <a:t>CorelDraw</a:t>
            </a:r>
            <a:r>
              <a:rPr lang="tr-TR" dirty="0"/>
              <a:t>: </a:t>
            </a:r>
            <a:r>
              <a:rPr lang="tr-TR" dirty="0" err="1"/>
              <a:t>vector</a:t>
            </a:r>
            <a:r>
              <a:rPr lang="tr-TR" dirty="0"/>
              <a:t> </a:t>
            </a:r>
            <a:r>
              <a:rPr lang="tr-TR" dirty="0" err="1"/>
              <a:t>illustration</a:t>
            </a:r>
            <a:r>
              <a:rPr lang="tr-TR" dirty="0"/>
              <a:t>, </a:t>
            </a:r>
            <a:r>
              <a:rPr lang="tr-TR" dirty="0" err="1"/>
              <a:t>layout</a:t>
            </a:r>
            <a:r>
              <a:rPr lang="tr-TR" dirty="0"/>
              <a:t>, </a:t>
            </a:r>
            <a:r>
              <a:rPr lang="tr-TR" dirty="0" err="1"/>
              <a:t>bitmap</a:t>
            </a:r>
            <a:r>
              <a:rPr lang="tr-TR" dirty="0"/>
              <a:t> </a:t>
            </a:r>
            <a:r>
              <a:rPr lang="tr-TR" dirty="0" err="1"/>
              <a:t>creation</a:t>
            </a:r>
            <a:r>
              <a:rPr lang="tr-TR" dirty="0"/>
              <a:t>, </a:t>
            </a:r>
            <a:r>
              <a:rPr lang="tr-TR" dirty="0" err="1"/>
              <a:t>image-editing</a:t>
            </a:r>
            <a:r>
              <a:rPr lang="tr-TR" dirty="0"/>
              <a:t>, </a:t>
            </a:r>
            <a:r>
              <a:rPr lang="tr-TR" dirty="0" err="1"/>
              <a:t>painting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animation</a:t>
            </a:r>
            <a:r>
              <a:rPr lang="tr-TR" dirty="0"/>
              <a:t> software </a:t>
            </a:r>
          </a:p>
          <a:p>
            <a:r>
              <a:rPr lang="tr-TR" dirty="0" err="1"/>
              <a:t>Autodesk</a:t>
            </a:r>
            <a:r>
              <a:rPr lang="tr-TR" dirty="0"/>
              <a:t> AutoCAD: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architects</a:t>
            </a:r>
            <a:r>
              <a:rPr lang="tr-TR" dirty="0"/>
              <a:t>, </a:t>
            </a:r>
            <a:r>
              <a:rPr lang="tr-TR" dirty="0" err="1"/>
              <a:t>engineers</a:t>
            </a:r>
            <a:r>
              <a:rPr lang="tr-TR" dirty="0"/>
              <a:t>, </a:t>
            </a:r>
            <a:r>
              <a:rPr lang="tr-TR" dirty="0" err="1"/>
              <a:t>drafters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design-related</a:t>
            </a:r>
            <a:r>
              <a:rPr lang="tr-TR" dirty="0"/>
              <a:t> </a:t>
            </a:r>
            <a:r>
              <a:rPr lang="tr-TR" dirty="0" err="1"/>
              <a:t>professionals</a:t>
            </a:r>
            <a:r>
              <a:rPr lang="tr-TR" dirty="0"/>
              <a:t> </a:t>
            </a:r>
          </a:p>
          <a:p>
            <a:r>
              <a:rPr lang="tr-TR" dirty="0"/>
              <a:t>W3C SVG (</a:t>
            </a:r>
            <a:r>
              <a:rPr lang="tr-TR" dirty="0" err="1"/>
              <a:t>Scalable</a:t>
            </a:r>
            <a:r>
              <a:rPr lang="tr-TR" dirty="0"/>
              <a:t> </a:t>
            </a:r>
            <a:r>
              <a:rPr lang="tr-TR" dirty="0" err="1"/>
              <a:t>Vector</a:t>
            </a:r>
            <a:r>
              <a:rPr lang="tr-TR" dirty="0"/>
              <a:t> Graphics) </a:t>
            </a:r>
            <a:r>
              <a:rPr lang="tr-TR" dirty="0" err="1"/>
              <a:t>based</a:t>
            </a:r>
            <a:r>
              <a:rPr lang="tr-TR" dirty="0"/>
              <a:t> on XML Web </a:t>
            </a:r>
            <a:r>
              <a:rPr lang="tr-TR" dirty="0" err="1"/>
              <a:t>description</a:t>
            </a:r>
            <a:r>
              <a:rPr lang="tr-TR" dirty="0"/>
              <a:t> </a:t>
            </a:r>
            <a:r>
              <a:rPr lang="tr-TR" dirty="0" err="1"/>
              <a:t>language</a:t>
            </a:r>
            <a:endParaRPr lang="tr-TR" dirty="0"/>
          </a:p>
          <a:p>
            <a:pPr lvl="1"/>
            <a:r>
              <a:rPr lang="tr-TR" dirty="0"/>
              <a:t>Not </a:t>
            </a:r>
            <a:r>
              <a:rPr lang="tr-TR" dirty="0" err="1"/>
              <a:t>proprietary</a:t>
            </a: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4026F-2DED-8281-8920-AC008D5856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28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73035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462A5-247F-3181-F053-D7CED1F28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PostScript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51998-1ACE-FF3E-055E-FCF2141A6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Page description language</a:t>
            </a:r>
            <a:r>
              <a:rPr lang="en-US" dirty="0"/>
              <a:t>: </a:t>
            </a:r>
            <a:endParaRPr lang="tr-TR" dirty="0"/>
          </a:p>
          <a:p>
            <a:pPr lvl="1"/>
            <a:r>
              <a:rPr lang="en-US" dirty="0"/>
              <a:t>list of procedures and statements that describe each of the objects to be printed on a page</a:t>
            </a:r>
          </a:p>
          <a:p>
            <a:pPr lvl="2"/>
            <a:r>
              <a:rPr lang="en-US" dirty="0"/>
              <a:t>Stored in ASCII or Unicode text file</a:t>
            </a:r>
          </a:p>
          <a:p>
            <a:pPr marL="6189663" lvl="2"/>
            <a:r>
              <a:rPr lang="en-US" dirty="0"/>
              <a:t>Interpreter program in computer or output device reads PostScript to generate image</a:t>
            </a:r>
          </a:p>
          <a:p>
            <a:pPr marL="6008688" lvl="1" indent="-228600"/>
            <a:r>
              <a:rPr lang="en-US" dirty="0"/>
              <a:t>Scalable font support</a:t>
            </a:r>
          </a:p>
          <a:p>
            <a:pPr marL="6280150" lvl="2"/>
            <a:r>
              <a:rPr lang="en-US" dirty="0"/>
              <a:t>Font outline objects specified like other objects</a:t>
            </a:r>
          </a:p>
          <a:p>
            <a:pPr marL="6008688" indent="-228600"/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547DA-479E-3F61-9254-BA414769A6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29</a:t>
            </a:fld>
            <a:endParaRPr lang="en-US" altLang="tr-TR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C6B28ECB-6837-95B0-E61D-CA5205E09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570549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37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29485-8DD2-66E9-36CE-1A2D0EA9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Sources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7EC7E-7A40-DC8F-AE9E-3A0411E11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input</a:t>
            </a:r>
          </a:p>
          <a:p>
            <a:pPr lvl="1"/>
            <a:r>
              <a:rPr lang="en-US" dirty="0"/>
              <a:t>Begins as discrete input </a:t>
            </a:r>
          </a:p>
          <a:p>
            <a:pPr lvl="2"/>
            <a:r>
              <a:rPr lang="en-US" dirty="0"/>
              <a:t>Example: keyboard input such as A  1+2=3 math</a:t>
            </a:r>
          </a:p>
          <a:p>
            <a:pPr lvl="3"/>
            <a:r>
              <a:rPr lang="en-US" dirty="0"/>
              <a:t>Keyboard generates a binary number code for each key</a:t>
            </a:r>
          </a:p>
          <a:p>
            <a:r>
              <a:rPr lang="en-US" dirty="0"/>
              <a:t>Analog</a:t>
            </a:r>
          </a:p>
          <a:p>
            <a:pPr lvl="1"/>
            <a:r>
              <a:rPr lang="en-US" dirty="0"/>
              <a:t>Continuous data such as sound or images</a:t>
            </a:r>
          </a:p>
          <a:p>
            <a:pPr lvl="2"/>
            <a:r>
              <a:rPr lang="en-US" dirty="0"/>
              <a:t>Requires hardware to convert data into binary numbers</a:t>
            </a:r>
            <a:endParaRPr lang="tr-TR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F8EB3-9530-DAB6-50CB-211A758121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3</a:t>
            </a:fld>
            <a:endParaRPr lang="en-US" altLang="tr-T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152E57-503C-F629-DCAB-8FA8A131F87F}"/>
              </a:ext>
            </a:extLst>
          </p:cNvPr>
          <p:cNvGrpSpPr>
            <a:grpSpLocks/>
          </p:cNvGrpSpPr>
          <p:nvPr/>
        </p:nvGrpSpPr>
        <p:grpSpPr bwMode="auto">
          <a:xfrm>
            <a:off x="1403648" y="4739033"/>
            <a:ext cx="6980238" cy="1570038"/>
            <a:chOff x="934" y="2640"/>
            <a:chExt cx="4397" cy="989"/>
          </a:xfrm>
        </p:grpSpPr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E0EAF1AB-915E-AF16-CF7B-D1736FFBB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640"/>
              <a:ext cx="1779" cy="989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bg1"/>
                  </a:solidFill>
                </a:rPr>
                <a:t>Computer</a:t>
              </a:r>
              <a:endParaRPr lang="tr-TR" altLang="en-US" b="1" dirty="0">
                <a:solidFill>
                  <a:schemeClr val="bg1"/>
                </a:solidFill>
              </a:endParaRPr>
            </a:p>
            <a:p>
              <a:pPr>
                <a:spcBef>
                  <a:spcPct val="50000"/>
                </a:spcBef>
              </a:pPr>
              <a:endParaRPr lang="tr-TR" altLang="en-US" b="1" dirty="0">
                <a:solidFill>
                  <a:schemeClr val="bg1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tr-TR" altLang="en-US" sz="1600" b="1" dirty="0" err="1">
                  <a:solidFill>
                    <a:srgbClr val="FFFF00"/>
                  </a:solidFill>
                </a:rPr>
                <a:t>Computer</a:t>
              </a:r>
              <a:r>
                <a:rPr lang="tr-TR" altLang="en-US" sz="1600" b="1" dirty="0">
                  <a:solidFill>
                    <a:srgbClr val="FFFF00"/>
                  </a:solidFill>
                </a:rPr>
                <a:t> </a:t>
              </a:r>
              <a:r>
                <a:rPr lang="tr-TR" altLang="en-US" sz="1600" b="1" dirty="0" err="1">
                  <a:solidFill>
                    <a:srgbClr val="FFFF00"/>
                  </a:solidFill>
                </a:rPr>
                <a:t>representation</a:t>
              </a:r>
              <a:r>
                <a:rPr lang="tr-TR" altLang="en-US" sz="1600" b="1" dirty="0">
                  <a:solidFill>
                    <a:srgbClr val="FFFF00"/>
                  </a:solidFill>
                </a:rPr>
                <a:t>:</a:t>
              </a:r>
              <a:endParaRPr lang="en-US" altLang="en-US" sz="1600" b="1" dirty="0">
                <a:solidFill>
                  <a:srgbClr val="FFFF00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FF00"/>
                  </a:solidFill>
                </a:rPr>
                <a:t>1101000101010101…</a:t>
              </a:r>
            </a:p>
          </p:txBody>
        </p:sp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4136B4C4-CEC5-2602-63C7-5688B866C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3" y="2920"/>
              <a:ext cx="576" cy="40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bg1"/>
                  </a:solidFill>
                </a:rPr>
                <a:t>Input device</a:t>
              </a:r>
              <a:endParaRPr lang="en-US" altLang="en-US" b="1" dirty="0">
                <a:solidFill>
                  <a:srgbClr val="FF9F11"/>
                </a:solidFill>
              </a:endParaRPr>
            </a:p>
          </p:txBody>
        </p:sp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F3413740-B243-63D8-4950-8E246D9EA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4" y="2858"/>
              <a:ext cx="1104" cy="49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altLang="en-US" b="1" dirty="0">
                  <a:solidFill>
                    <a:schemeClr val="bg1"/>
                  </a:solidFill>
                </a:rPr>
                <a:t>Human form:</a:t>
              </a:r>
            </a:p>
            <a:p>
              <a:pPr>
                <a:spcBef>
                  <a:spcPct val="50000"/>
                </a:spcBef>
              </a:pPr>
              <a:r>
                <a:rPr lang="tr-TR" altLang="en-US" b="1" dirty="0">
                  <a:solidFill>
                    <a:srgbClr val="FFFF00"/>
                  </a:solidFill>
                </a:rPr>
                <a:t>abcde1453</a:t>
              </a:r>
              <a:endParaRPr lang="en-US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278590F4-EEA2-5182-52EE-4B9F0E0F3F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8" y="3105"/>
              <a:ext cx="240" cy="0"/>
            </a:xfrm>
            <a:prstGeom prst="line">
              <a:avLst/>
            </a:prstGeom>
            <a:noFill/>
            <a:ln w="34925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4606B776-0A75-B737-4ED7-1FB0C7184C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112"/>
              <a:ext cx="240" cy="0"/>
            </a:xfrm>
            <a:prstGeom prst="line">
              <a:avLst/>
            </a:prstGeom>
            <a:noFill/>
            <a:ln w="34925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27F66C2-B17C-845B-30CB-AECD106535E2}"/>
              </a:ext>
            </a:extLst>
          </p:cNvPr>
          <p:cNvSpPr txBox="1"/>
          <p:nvPr/>
        </p:nvSpPr>
        <p:spPr>
          <a:xfrm>
            <a:off x="3203848" y="5085184"/>
            <a:ext cx="738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altLang="en-US" dirty="0">
                <a:solidFill>
                  <a:schemeClr val="tx1"/>
                </a:solidFill>
              </a:rPr>
              <a:t>data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49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547DD-406F-3EC8-CAF4-2AE80CEB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Representing</a:t>
            </a:r>
            <a:r>
              <a:rPr lang="tr-TR" dirty="0"/>
              <a:t> </a:t>
            </a:r>
            <a:r>
              <a:rPr lang="tr-TR" dirty="0" err="1"/>
              <a:t>Characters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8605A-7848-1215-8A4F-EDF5F0E6D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Characters stored in format like Unicode or ASCII</a:t>
            </a:r>
          </a:p>
          <a:p>
            <a:pPr lvl="1"/>
            <a:r>
              <a:rPr lang="en-US" dirty="0"/>
              <a:t>Text processed and stored primarily for content </a:t>
            </a:r>
          </a:p>
          <a:p>
            <a:r>
              <a:rPr lang="en-US" dirty="0"/>
              <a:t>Presentation requirements like font stored with the character </a:t>
            </a:r>
          </a:p>
          <a:p>
            <a:pPr lvl="1"/>
            <a:r>
              <a:rPr lang="en-US" dirty="0"/>
              <a:t>Text appearance is primary factor</a:t>
            </a:r>
          </a:p>
          <a:p>
            <a:pPr lvl="2"/>
            <a:r>
              <a:rPr lang="en-US" dirty="0"/>
              <a:t>Example: screen fonts in Windows</a:t>
            </a:r>
          </a:p>
          <a:p>
            <a:r>
              <a:rPr lang="tr-TR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Glyphs</a:t>
            </a:r>
            <a:r>
              <a:rPr lang="en-US" dirty="0"/>
              <a:t>:  </a:t>
            </a:r>
            <a:endParaRPr lang="tr-TR" dirty="0"/>
          </a:p>
          <a:p>
            <a:pPr lvl="1"/>
            <a:r>
              <a:rPr lang="en-US" dirty="0"/>
              <a:t>Macintosh coding scheme that includes both identification and presentation requirement for characters</a:t>
            </a:r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BD8F7-DCF6-B3A3-48FB-6FC31EBD0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30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51374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1A853-82AF-D730-A9CE-2DDECA9B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Bitmap vs. Object </a:t>
            </a:r>
            <a:r>
              <a:rPr lang="tr-TR" dirty="0" err="1"/>
              <a:t>Images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7A198-D8FC-8734-8071-522069928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A4CDA-A5A3-AE41-51C1-F66725881B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31</a:t>
            </a:fld>
            <a:endParaRPr lang="en-US" altLang="tr-TR"/>
          </a:p>
        </p:txBody>
      </p:sp>
      <p:graphicFrame>
        <p:nvGraphicFramePr>
          <p:cNvPr id="5" name="Group 100">
            <a:extLst>
              <a:ext uri="{FF2B5EF4-FFF2-40B4-BE49-F238E27FC236}">
                <a16:creationId xmlns:a16="http://schemas.microsoft.com/office/drawing/2014/main" id="{64043A7E-CE56-7E5A-1E02-379377D1DC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004640"/>
              </p:ext>
            </p:extLst>
          </p:nvPr>
        </p:nvGraphicFramePr>
        <p:xfrm>
          <a:off x="800100" y="1698928"/>
          <a:ext cx="7543800" cy="4365308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18661322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1813616302"/>
                    </a:ext>
                  </a:extLst>
                </a:gridCol>
              </a:tblGrid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Bitmap (Raster)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Object (Vector)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607995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Pixel map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Geometrically defined shapes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278520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Photographic quality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Complex drawings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145965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Paint software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Drawing software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540803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Larger storage requirements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Higher computational requirements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141946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Enlarging images produces jagged edges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Objects scale smoothly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4162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Resolution of output limited by resolution of image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Resolution of output limited by output device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2441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83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1D651-8F07-5C1B-4620-404D43E2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Video </a:t>
            </a:r>
            <a:r>
              <a:rPr lang="tr-TR" dirty="0" err="1"/>
              <a:t>Images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0B616-5FC3-BEA2-C6C8-1E4A71858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Require massive amount of data</a:t>
            </a:r>
          </a:p>
          <a:p>
            <a:pPr lvl="1"/>
            <a:r>
              <a:rPr lang="en-US" dirty="0"/>
              <a:t>Video camera producing full screen 640 x 480 pixel true color image at 30 frames/sec </a:t>
            </a:r>
            <a:r>
              <a:rPr lang="tr-TR" dirty="0"/>
              <a:t> </a:t>
            </a:r>
            <a:r>
              <a:rPr lang="tr-TR" dirty="0">
                <a:sym typeface="Wingdings" panose="05000000000000000000" pitchFamily="2" charset="2"/>
              </a:rPr>
              <a:t> </a:t>
            </a:r>
            <a:r>
              <a:rPr lang="en-US" dirty="0"/>
              <a:t>27.65 MB of data/sec </a:t>
            </a:r>
          </a:p>
          <a:p>
            <a:pPr lvl="1"/>
            <a:r>
              <a:rPr lang="en-US" dirty="0"/>
              <a:t>1-minute film clip</a:t>
            </a:r>
            <a:r>
              <a:rPr lang="tr-TR" dirty="0"/>
              <a:t> </a:t>
            </a:r>
            <a:r>
              <a:rPr lang="tr-TR" dirty="0">
                <a:sym typeface="Wingdings" panose="05000000000000000000" pitchFamily="2" charset="2"/>
              </a:rPr>
              <a:t> </a:t>
            </a:r>
            <a:r>
              <a:rPr lang="en-US" dirty="0"/>
              <a:t>1.6 GB storage</a:t>
            </a:r>
          </a:p>
          <a:p>
            <a:r>
              <a:rPr lang="en-US" dirty="0"/>
              <a:t>Options for reducing file size: decrease size of image, limit number of colors, reduce frame rate </a:t>
            </a:r>
          </a:p>
          <a:p>
            <a:r>
              <a:rPr lang="en-US" dirty="0"/>
              <a:t>Method depends on how video delivered to users</a:t>
            </a:r>
          </a:p>
          <a:p>
            <a:pPr lvl="1"/>
            <a:r>
              <a:rPr lang="tr-TR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Streaming video</a:t>
            </a:r>
            <a:r>
              <a:rPr lang="en-US" dirty="0"/>
              <a:t>: video displayed as it is downloaded from the Web server</a:t>
            </a:r>
            <a:endParaRPr lang="tr-TR" dirty="0"/>
          </a:p>
          <a:p>
            <a:pPr lvl="2"/>
            <a:r>
              <a:rPr lang="en-US" dirty="0"/>
              <a:t>Example: video conferencing</a:t>
            </a:r>
          </a:p>
          <a:p>
            <a:pPr lvl="1"/>
            <a:r>
              <a:rPr lang="en-US" dirty="0"/>
              <a:t>Local data (file on DVD or downloaded onto system) for higher quality</a:t>
            </a:r>
          </a:p>
          <a:p>
            <a:pPr lvl="2"/>
            <a:r>
              <a:rPr lang="en-US" dirty="0"/>
              <a:t>MPEG-2: movie quality images with high compression require substantial processing capability</a:t>
            </a:r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8E351-0067-3D3E-9774-D0DF3F006C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32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4105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41193-F829-C6A7-16BA-DAB0706AA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Audio Data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741AA-56C6-8E2F-6E20-01E8A45F8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dirty="0"/>
              <a:t>Transmission and processing requirements less demanding than those for video</a:t>
            </a:r>
          </a:p>
          <a:p>
            <a:pPr marL="285750" indent="-285750">
              <a:tabLst>
                <a:tab pos="4843463" algn="l"/>
              </a:tabLst>
            </a:pPr>
            <a:r>
              <a:rPr lang="tr-TR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Waveform audio</a:t>
            </a:r>
            <a:r>
              <a:rPr lang="en-US" dirty="0"/>
              <a:t>:  digital representation of sound</a:t>
            </a:r>
            <a:endParaRPr lang="tr-TR" dirty="0"/>
          </a:p>
          <a:p>
            <a:pPr marL="685800" lvl="1">
              <a:tabLst>
                <a:tab pos="4843463" algn="l"/>
              </a:tabLst>
            </a:pPr>
            <a:r>
              <a:rPr lang="en-US" dirty="0"/>
              <a:t>Audio CD sampling rate = 44.1KHz</a:t>
            </a:r>
            <a:endParaRPr lang="tr-TR" dirty="0"/>
          </a:p>
          <a:p>
            <a:pPr marL="5295900" lvl="2"/>
            <a:r>
              <a:rPr lang="en-US" dirty="0"/>
              <a:t>Height of each sample saved as:</a:t>
            </a:r>
          </a:p>
          <a:p>
            <a:pPr marL="5791200" lvl="3"/>
            <a:r>
              <a:rPr lang="en-US" dirty="0"/>
              <a:t>8-bit number for radio-quality recordings</a:t>
            </a:r>
          </a:p>
          <a:p>
            <a:pPr marL="5791200" lvl="3"/>
            <a:r>
              <a:rPr lang="en-US" dirty="0"/>
              <a:t>16-bit number for high-fidelity recordings</a:t>
            </a:r>
          </a:p>
          <a:p>
            <a:pPr marL="6248400" lvl="4"/>
            <a:r>
              <a:rPr lang="en-US" dirty="0"/>
              <a:t>2 x 16-bits for stereo</a:t>
            </a:r>
          </a:p>
          <a:p>
            <a:pPr marL="5334000" lvl="2"/>
            <a:endParaRPr lang="tr-TR" dirty="0"/>
          </a:p>
          <a:p>
            <a:pPr marL="5334000" lvl="2"/>
            <a:endParaRPr lang="tr-TR" dirty="0"/>
          </a:p>
          <a:p>
            <a:pPr marL="5334000" lvl="2"/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C31A9-6072-546C-D7FE-D1183BB0B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33</a:t>
            </a:fld>
            <a:endParaRPr lang="en-US" altLang="tr-TR"/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700CEFA5-AC6D-EDBC-E449-7FB153076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7301"/>
            <a:ext cx="4464496" cy="327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867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61789-13AC-6F48-6054-F70687B39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0A769-E065-68DB-9280-416E9DDD9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MIDI</a:t>
            </a:r>
            <a:r>
              <a:rPr lang="en-US" dirty="0"/>
              <a:t>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dirty="0"/>
              <a:t>usical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/>
              <a:t>nstrument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dirty="0"/>
              <a:t>igital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/>
              <a:t>nterface): </a:t>
            </a:r>
            <a:endParaRPr lang="tr-TR" dirty="0"/>
          </a:p>
          <a:p>
            <a:pPr lvl="1"/>
            <a:r>
              <a:rPr lang="en-US" dirty="0"/>
              <a:t>instructions to recreate or synthesize sounds</a:t>
            </a:r>
          </a:p>
          <a:p>
            <a:pPr lvl="2"/>
            <a:r>
              <a:rPr lang="en-US" dirty="0"/>
              <a:t>Analog sound converted to digital values by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A-to-D</a:t>
            </a:r>
            <a:r>
              <a:rPr lang="en-US" dirty="0"/>
              <a:t> converter</a:t>
            </a:r>
          </a:p>
          <a:p>
            <a:pPr lvl="1"/>
            <a:r>
              <a:rPr lang="en-US" dirty="0"/>
              <a:t>Music notation system that allows computers to communicate with music synthesizers </a:t>
            </a:r>
          </a:p>
          <a:p>
            <a:pPr lvl="1"/>
            <a:r>
              <a:rPr lang="en-US" dirty="0"/>
              <a:t>Instructions that MIDI instruments and MIDI sound cards use to recreate or synthesize sounds.</a:t>
            </a:r>
          </a:p>
          <a:p>
            <a:pPr lvl="2"/>
            <a:r>
              <a:rPr lang="en-US" dirty="0"/>
              <a:t>Do not store or recreate speaking or singing voices</a:t>
            </a:r>
          </a:p>
          <a:p>
            <a:pPr lvl="2"/>
            <a:r>
              <a:rPr lang="en-US" dirty="0"/>
              <a:t>More compact than waveform</a:t>
            </a:r>
          </a:p>
          <a:p>
            <a:pPr lvl="3"/>
            <a:r>
              <a:rPr lang="en-US" dirty="0"/>
              <a:t>3 minutes = 10 KB</a:t>
            </a:r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6F3AC-5F08-1F16-679B-FFD71F8AC4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34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28767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BE89C-BF7E-A756-3015-6840ED73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Audio</a:t>
            </a:r>
            <a:r>
              <a:rPr lang="tr-TR" dirty="0"/>
              <a:t> </a:t>
            </a:r>
            <a:r>
              <a:rPr lang="tr-TR" dirty="0" err="1"/>
              <a:t>Formats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9B681-3D34-C9F5-87AE-163CA7EEB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MP3 </a:t>
            </a:r>
          </a:p>
          <a:p>
            <a:pPr lvl="1"/>
            <a:r>
              <a:rPr lang="en-US" dirty="0"/>
              <a:t>Derivative of MPEG-2 (ISO Moving Picture Experts Group)</a:t>
            </a:r>
          </a:p>
          <a:p>
            <a:pPr lvl="1"/>
            <a:r>
              <a:rPr lang="en-US" dirty="0"/>
              <a:t>Uses psychoacoustic compression techniques to reduce storage requirements</a:t>
            </a:r>
          </a:p>
          <a:p>
            <a:pPr lvl="1"/>
            <a:r>
              <a:rPr lang="en-US" dirty="0"/>
              <a:t>Discards sounds outside human hearing range: lossy compression</a:t>
            </a:r>
          </a:p>
          <a:p>
            <a:r>
              <a:rPr lang="en-US" dirty="0"/>
              <a:t>WAV</a:t>
            </a:r>
          </a:p>
          <a:p>
            <a:pPr lvl="1"/>
            <a:r>
              <a:rPr lang="en-US" dirty="0"/>
              <a:t>Developed by Microsoft as part of its multimedia specification</a:t>
            </a:r>
          </a:p>
          <a:p>
            <a:pPr lvl="1"/>
            <a:r>
              <a:rPr lang="en-US" dirty="0"/>
              <a:t>General-purpose format for storing and reproducing small snippets of sound</a:t>
            </a:r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2967B-ACF8-82C9-6CA4-9C7AAC3065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35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52998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A610F-AE88-8A68-B87B-38637EE86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.WAV Sound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D9EBE-FA32-80DD-5834-78887B4D9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7B874-F513-06D7-6353-593955EBBB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36</a:t>
            </a:fld>
            <a:endParaRPr lang="en-US" altLang="tr-TR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6F3D850-8755-EA61-9506-651B0DFFC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11" y="1988840"/>
            <a:ext cx="870637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74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3A184-2113-EE98-2B54-42B23978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Data </a:t>
            </a:r>
            <a:r>
              <a:rPr lang="tr-TR" dirty="0" err="1"/>
              <a:t>Compression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8079E-A723-CEDF-09A0-75E941D75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Compression</a:t>
            </a:r>
            <a:r>
              <a:rPr lang="en-US" dirty="0"/>
              <a:t>:  recoding data so that it requires fewer bytes of storage space.</a:t>
            </a:r>
          </a:p>
          <a:p>
            <a:r>
              <a:rPr lang="tr-TR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Compression ratio</a:t>
            </a:r>
            <a:r>
              <a:rPr lang="en-US" dirty="0"/>
              <a:t>: the amount file is shrunk</a:t>
            </a:r>
          </a:p>
          <a:p>
            <a:r>
              <a:rPr lang="tr-TR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Lossless</a:t>
            </a:r>
            <a:r>
              <a:rPr lang="en-US" dirty="0"/>
              <a:t>: inverse algorithm restores data to exact original form</a:t>
            </a:r>
          </a:p>
          <a:p>
            <a:pPr lvl="1"/>
            <a:r>
              <a:rPr lang="en-US" dirty="0"/>
              <a:t>Examples:  GIF, PCX, TIFF</a:t>
            </a:r>
          </a:p>
          <a:p>
            <a:r>
              <a:rPr lang="tr-TR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Lossy</a:t>
            </a:r>
            <a:r>
              <a:rPr lang="en-US" dirty="0"/>
              <a:t>: trades off data degradation for file size and download speed</a:t>
            </a:r>
          </a:p>
          <a:p>
            <a:pPr lvl="1"/>
            <a:r>
              <a:rPr lang="en-US" dirty="0"/>
              <a:t>Much higher compression ratios, often 10 to 1</a:t>
            </a:r>
          </a:p>
          <a:p>
            <a:pPr lvl="2"/>
            <a:r>
              <a:rPr lang="en-US" dirty="0"/>
              <a:t>Example:  JPEG </a:t>
            </a:r>
          </a:p>
          <a:p>
            <a:pPr lvl="1"/>
            <a:r>
              <a:rPr lang="en-US" dirty="0"/>
              <a:t>Common in multimedia </a:t>
            </a:r>
          </a:p>
          <a:p>
            <a:r>
              <a:rPr lang="en-US" dirty="0"/>
              <a:t>MPEG-2: uses both forms for ratios of 100:1</a:t>
            </a:r>
            <a:endParaRPr lang="tr-TR" dirty="0"/>
          </a:p>
          <a:p>
            <a:endParaRPr lang="en-US" dirty="0"/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26327-8EB6-5552-8C6A-9A241B6438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37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91439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F4FE3-3480-42F1-C198-E03562D0E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Compression</a:t>
            </a:r>
            <a:r>
              <a:rPr lang="tr-TR" dirty="0"/>
              <a:t> </a:t>
            </a:r>
            <a:r>
              <a:rPr lang="tr-TR" dirty="0" err="1"/>
              <a:t>Algorithms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53C6-5360-E26A-74F1-805096A6E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Repetition</a:t>
            </a:r>
            <a:endParaRPr lang="tr-TR" dirty="0"/>
          </a:p>
          <a:p>
            <a:pPr lvl="1"/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tr-TR" dirty="0"/>
              <a:t> 5 8 7 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0 0 0 0 </a:t>
            </a:r>
            <a:r>
              <a:rPr lang="tr-TR" dirty="0"/>
              <a:t>3 4 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0 0 0  </a:t>
            </a:r>
            <a:r>
              <a:rPr lang="tr-TR" dirty="0">
                <a:sym typeface="Wingdings" panose="05000000000000000000" pitchFamily="2" charset="2"/>
              </a:rPr>
              <a:t></a:t>
            </a:r>
            <a:r>
              <a:rPr lang="tr-TR" dirty="0"/>
              <a:t> 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0 1</a:t>
            </a:r>
            <a:r>
              <a:rPr lang="tr-TR" dirty="0"/>
              <a:t> 5 8 7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0 4 </a:t>
            </a:r>
            <a:r>
              <a:rPr lang="tr-TR" dirty="0"/>
              <a:t>3 4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0 3</a:t>
            </a:r>
          </a:p>
          <a:p>
            <a:pPr lvl="1"/>
            <a:r>
              <a:rPr lang="tr-TR" dirty="0" err="1"/>
              <a:t>Example</a:t>
            </a:r>
            <a:r>
              <a:rPr lang="tr-TR" dirty="0"/>
              <a:t>:  </a:t>
            </a:r>
            <a:r>
              <a:rPr lang="tr-TR" dirty="0" err="1"/>
              <a:t>large</a:t>
            </a:r>
            <a:r>
              <a:rPr lang="tr-TR" dirty="0"/>
              <a:t> </a:t>
            </a:r>
            <a:r>
              <a:rPr lang="tr-TR" dirty="0" err="1"/>
              <a:t>blocks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same</a:t>
            </a:r>
            <a:r>
              <a:rPr lang="tr-TR" dirty="0"/>
              <a:t> </a:t>
            </a:r>
            <a:r>
              <a:rPr lang="tr-TR" dirty="0" err="1"/>
              <a:t>color</a:t>
            </a:r>
            <a:r>
              <a:rPr lang="tr-TR" dirty="0"/>
              <a:t>  </a:t>
            </a:r>
          </a:p>
          <a:p>
            <a:r>
              <a:rPr lang="tr-TR" dirty="0" err="1"/>
              <a:t>Pattern</a:t>
            </a:r>
            <a:r>
              <a:rPr lang="tr-TR" dirty="0"/>
              <a:t> </a:t>
            </a:r>
            <a:r>
              <a:rPr lang="tr-TR" dirty="0" err="1"/>
              <a:t>Substitution</a:t>
            </a:r>
            <a:r>
              <a:rPr lang="tr-TR" dirty="0"/>
              <a:t> </a:t>
            </a:r>
          </a:p>
          <a:p>
            <a:pPr lvl="1"/>
            <a:r>
              <a:rPr lang="tr-TR" dirty="0" err="1"/>
              <a:t>Scans</a:t>
            </a:r>
            <a:r>
              <a:rPr lang="tr-TR" dirty="0"/>
              <a:t> data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patterns</a:t>
            </a:r>
            <a:endParaRPr lang="tr-TR" dirty="0"/>
          </a:p>
          <a:p>
            <a:pPr lvl="1"/>
            <a:r>
              <a:rPr lang="tr-TR" dirty="0" err="1"/>
              <a:t>Substitutes</a:t>
            </a:r>
            <a:r>
              <a:rPr lang="tr-TR" dirty="0"/>
              <a:t> </a:t>
            </a:r>
            <a:r>
              <a:rPr lang="tr-TR" dirty="0" err="1"/>
              <a:t>new</a:t>
            </a:r>
            <a:r>
              <a:rPr lang="tr-TR" dirty="0"/>
              <a:t> </a:t>
            </a:r>
            <a:r>
              <a:rPr lang="tr-TR" dirty="0" err="1"/>
              <a:t>pattern</a:t>
            </a:r>
            <a:r>
              <a:rPr lang="tr-TR" dirty="0"/>
              <a:t>, </a:t>
            </a:r>
            <a:br>
              <a:rPr lang="tr-TR" dirty="0"/>
            </a:br>
            <a:r>
              <a:rPr lang="tr-TR" dirty="0" err="1"/>
              <a:t>makes</a:t>
            </a:r>
            <a:r>
              <a:rPr lang="tr-TR" dirty="0"/>
              <a:t> </a:t>
            </a:r>
            <a:r>
              <a:rPr lang="tr-TR" dirty="0" err="1"/>
              <a:t>dictionary</a:t>
            </a:r>
            <a:r>
              <a:rPr lang="tr-TR" dirty="0"/>
              <a:t> </a:t>
            </a:r>
            <a:r>
              <a:rPr lang="tr-TR" dirty="0" err="1"/>
              <a:t>entry</a:t>
            </a:r>
            <a:endParaRPr lang="tr-TR" dirty="0"/>
          </a:p>
          <a:p>
            <a:r>
              <a:rPr lang="tr-TR" dirty="0" err="1"/>
              <a:t>Example</a:t>
            </a:r>
            <a:r>
              <a:rPr lang="tr-TR" dirty="0"/>
              <a:t>: 45 </a:t>
            </a:r>
            <a:r>
              <a:rPr lang="tr-TR" dirty="0" err="1"/>
              <a:t>to</a:t>
            </a:r>
            <a:r>
              <a:rPr lang="tr-TR" dirty="0"/>
              <a:t> 30 </a:t>
            </a:r>
            <a:r>
              <a:rPr lang="tr-TR" dirty="0" err="1"/>
              <a:t>bytes</a:t>
            </a:r>
            <a:r>
              <a:rPr lang="tr-TR" dirty="0"/>
              <a:t>  </a:t>
            </a:r>
            <a:r>
              <a:rPr lang="tr-TR" dirty="0" err="1"/>
              <a:t>plus</a:t>
            </a:r>
            <a:r>
              <a:rPr lang="tr-TR" dirty="0"/>
              <a:t> </a:t>
            </a:r>
            <a:r>
              <a:rPr lang="tr-TR" dirty="0" err="1"/>
              <a:t>dictionary</a:t>
            </a:r>
            <a:endParaRPr lang="tr-TR" dirty="0"/>
          </a:p>
          <a:p>
            <a:pPr lvl="1"/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Peter 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Piper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picked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peck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pickled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peppers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lvl="1"/>
            <a:r>
              <a:rPr lang="en-US" altLang="tr-TR" sz="28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</a:t>
            </a:r>
            <a:r>
              <a:rPr lang="en-US" altLang="tr-TR" sz="2800" dirty="0">
                <a:solidFill>
                  <a:schemeClr val="accent1">
                    <a:lumMod val="75000"/>
                  </a:schemeClr>
                </a:solidFill>
              </a:rPr>
              <a:t> t </a:t>
            </a:r>
            <a:r>
              <a:rPr lang="en-US" altLang="tr-TR" sz="2800" dirty="0">
                <a:solidFill>
                  <a:schemeClr val="accent1">
                    <a:lumMod val="75000"/>
                  </a:schemeClr>
                </a:solidFill>
                <a:sym typeface="Wingdings 2" panose="05020102010507070707" pitchFamily="18" charset="2"/>
              </a:rPr>
              <a:t></a:t>
            </a:r>
            <a:r>
              <a:rPr lang="en-US" altLang="tr-TR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tr-TR" sz="28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 </a:t>
            </a:r>
            <a:r>
              <a:rPr lang="en-US" altLang="tr-TR" sz="2800" dirty="0">
                <a:solidFill>
                  <a:schemeClr val="accent1">
                    <a:lumMod val="75000"/>
                  </a:schemeClr>
                </a:solidFill>
              </a:rPr>
              <a:t>p </a:t>
            </a:r>
            <a:r>
              <a:rPr lang="en-US" altLang="tr-TR" sz="2800" dirty="0">
                <a:solidFill>
                  <a:schemeClr val="accent1">
                    <a:lumMod val="75000"/>
                  </a:schemeClr>
                </a:solidFill>
                <a:sym typeface="Wingdings 2" panose="05020102010507070707" pitchFamily="18" charset="2"/>
              </a:rPr>
              <a:t></a:t>
            </a:r>
            <a:r>
              <a:rPr lang="en-US" altLang="tr-TR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tr-TR" sz="2800" dirty="0">
                <a:solidFill>
                  <a:schemeClr val="accent1">
                    <a:lumMod val="75000"/>
                  </a:schemeClr>
                </a:solidFill>
                <a:sym typeface="ZapfDingbats" pitchFamily="82" charset="2"/>
              </a:rPr>
              <a:t>  a </a:t>
            </a:r>
            <a:r>
              <a:rPr lang="en-US" altLang="tr-TR" sz="28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</a:t>
            </a:r>
            <a:r>
              <a:rPr lang="en-US" altLang="tr-TR" sz="2800" dirty="0">
                <a:solidFill>
                  <a:schemeClr val="accent1">
                    <a:lumMod val="75000"/>
                  </a:schemeClr>
                </a:solidFill>
                <a:sym typeface="ZapfDingbats" pitchFamily="82" charset="2"/>
              </a:rPr>
              <a:t>  of  l  </a:t>
            </a:r>
            <a:r>
              <a:rPr lang="en-US" altLang="tr-TR" sz="28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 pp </a:t>
            </a:r>
            <a:r>
              <a:rPr lang="en-US" altLang="tr-TR" sz="2800" dirty="0">
                <a:solidFill>
                  <a:schemeClr val="accent1">
                    <a:lumMod val="75000"/>
                  </a:schemeClr>
                </a:solidFill>
                <a:sym typeface="Wingdings 2" panose="05020102010507070707" pitchFamily="18" charset="2"/>
              </a:rPr>
              <a:t> s</a:t>
            </a:r>
            <a:r>
              <a:rPr lang="tr-TR" altLang="tr-TR" sz="2800" dirty="0">
                <a:solidFill>
                  <a:schemeClr val="accent1">
                    <a:lumMod val="75000"/>
                  </a:schemeClr>
                </a:solidFill>
                <a:sym typeface="Wingdings 2" panose="05020102010507070707" pitchFamily="18" charset="2"/>
              </a:rPr>
              <a:t>.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C1589-62C3-098B-756C-FC7046ECE5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38</a:t>
            </a:fld>
            <a:endParaRPr lang="en-US" altLang="tr-TR"/>
          </a:p>
        </p:txBody>
      </p:sp>
      <p:graphicFrame>
        <p:nvGraphicFramePr>
          <p:cNvPr id="5" name="Group 192">
            <a:extLst>
              <a:ext uri="{FF2B5EF4-FFF2-40B4-BE49-F238E27FC236}">
                <a16:creationId xmlns:a16="http://schemas.microsoft.com/office/drawing/2014/main" id="{9442698E-D262-3B5C-C84F-07E93753D9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437581"/>
              </p:ext>
            </p:extLst>
          </p:nvPr>
        </p:nvGraphicFramePr>
        <p:xfrm>
          <a:off x="5004048" y="3249757"/>
          <a:ext cx="3429000" cy="1005840"/>
        </p:xfrm>
        <a:graphic>
          <a:graphicData uri="http://schemas.openxmlformats.org/drawingml/2006/table">
            <a:tbl>
              <a:tblPr/>
              <a:tblGrid>
                <a:gridCol w="428625">
                  <a:extLst>
                    <a:ext uri="{9D8B030D-6E8A-4147-A177-3AD203B41FA5}">
                      <a16:colId xmlns:a16="http://schemas.microsoft.com/office/drawing/2014/main" val="217412378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2260220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178668025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1559722519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30039715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357852342"/>
                    </a:ext>
                  </a:extLst>
                </a:gridCol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Wingdings" panose="05000000000000000000" pitchFamily="2" charset="2"/>
                        </a:rPr>
                        <a:t>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ZapfDingbats" pitchFamily="82" charset="2"/>
                        </a:rPr>
                        <a:t>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pi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ZapfDingbats" pitchFamily="82" charset="2"/>
                        </a:rPr>
                        <a:t>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ed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706727"/>
                  </a:ext>
                </a:extLst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Wingdings 2" panose="05020102010507070707" pitchFamily="18" charset="2"/>
                        </a:rPr>
                        <a:t>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er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ZapfDingbats" pitchFamily="82" charset="2"/>
                        </a:rPr>
                        <a:t>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ck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Wingdings" panose="05000000000000000000" pitchFamily="2" charset="2"/>
                        </a:rPr>
                        <a:t></a:t>
                      </a:r>
                      <a:endParaRPr kumimoji="0" lang="en-US" alt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13168"/>
                  </a:ext>
                </a:extLst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Wingdings" panose="05000000000000000000" pitchFamily="2" charset="2"/>
                        </a:rPr>
                        <a:t>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Pi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alt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alt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alt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altLang="tr-T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920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536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FC303-89B8-4DAC-3C21-20E6FF201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Internal</a:t>
            </a:r>
            <a:r>
              <a:rPr lang="tr-TR" dirty="0"/>
              <a:t> </a:t>
            </a:r>
            <a:r>
              <a:rPr lang="tr-TR" dirty="0" err="1"/>
              <a:t>Computer</a:t>
            </a:r>
            <a:r>
              <a:rPr lang="tr-TR" dirty="0"/>
              <a:t> Data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D552D-51CF-3532-0469-63F85A110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All data stored as binary numbers</a:t>
            </a:r>
          </a:p>
          <a:p>
            <a:pPr lvl="1"/>
            <a:r>
              <a:rPr lang="en-US" dirty="0"/>
              <a:t>Interpreted based on</a:t>
            </a:r>
          </a:p>
          <a:p>
            <a:pPr lvl="2"/>
            <a:r>
              <a:rPr lang="en-US" dirty="0"/>
              <a:t>Operations computer can perform</a:t>
            </a:r>
          </a:p>
          <a:p>
            <a:pPr lvl="2"/>
            <a:r>
              <a:rPr lang="en-US" dirty="0"/>
              <a:t>Data types supported by programming language used to create application</a:t>
            </a:r>
          </a:p>
          <a:p>
            <a:r>
              <a:rPr lang="tr-TR" dirty="0"/>
              <a:t>Simple Data </a:t>
            </a:r>
            <a:r>
              <a:rPr lang="tr-TR" dirty="0" err="1"/>
              <a:t>Types</a:t>
            </a:r>
            <a:endParaRPr lang="tr-TR" dirty="0"/>
          </a:p>
          <a:p>
            <a:pPr lvl="1"/>
            <a:r>
              <a:rPr lang="en-US" dirty="0"/>
              <a:t>Boolean: </a:t>
            </a:r>
            <a:endParaRPr lang="tr-TR" dirty="0"/>
          </a:p>
          <a:p>
            <a:pPr lvl="2"/>
            <a:r>
              <a:rPr lang="en-US" dirty="0"/>
              <a:t>2-valued variables or constants with values of true or false</a:t>
            </a:r>
          </a:p>
          <a:p>
            <a:pPr lvl="1"/>
            <a:r>
              <a:rPr lang="en-US" dirty="0"/>
              <a:t>Char: </a:t>
            </a:r>
            <a:endParaRPr lang="tr-TR" dirty="0"/>
          </a:p>
          <a:p>
            <a:pPr lvl="2"/>
            <a:r>
              <a:rPr lang="en-US" dirty="0"/>
              <a:t>Variable or constant that holds alphanumeric character</a:t>
            </a:r>
          </a:p>
          <a:p>
            <a:pPr lvl="1"/>
            <a:r>
              <a:rPr lang="en-US" dirty="0"/>
              <a:t>Enumerated</a:t>
            </a:r>
            <a:r>
              <a:rPr lang="tr-TR" dirty="0"/>
              <a:t>: </a:t>
            </a:r>
          </a:p>
          <a:p>
            <a:pPr lvl="2"/>
            <a:r>
              <a:rPr lang="en-US" dirty="0"/>
              <a:t>User-defined data types with possible values listed in definition</a:t>
            </a:r>
          </a:p>
          <a:p>
            <a:pPr lvl="3"/>
            <a:r>
              <a:rPr lang="en-US" dirty="0"/>
              <a:t>Type </a:t>
            </a:r>
            <a:r>
              <a:rPr lang="en-US" dirty="0" err="1"/>
              <a:t>DayOfWeek</a:t>
            </a:r>
            <a:r>
              <a:rPr lang="en-US" dirty="0"/>
              <a:t> = Mon, Tues, Wed, Thurs, Fri, Sat, Sun </a:t>
            </a:r>
          </a:p>
          <a:p>
            <a:pPr lvl="1"/>
            <a:r>
              <a:rPr lang="en-US" dirty="0"/>
              <a:t>Integer: </a:t>
            </a:r>
            <a:endParaRPr lang="tr-TR" dirty="0"/>
          </a:p>
          <a:p>
            <a:pPr lvl="2"/>
            <a:r>
              <a:rPr lang="en-US" dirty="0"/>
              <a:t>positive or negative whole numbers</a:t>
            </a:r>
          </a:p>
          <a:p>
            <a:pPr lvl="1"/>
            <a:r>
              <a:rPr lang="en-US" dirty="0"/>
              <a:t>Real</a:t>
            </a:r>
            <a:r>
              <a:rPr lang="tr-TR" dirty="0"/>
              <a:t> </a:t>
            </a:r>
            <a:r>
              <a:rPr lang="tr-TR"/>
              <a:t>: </a:t>
            </a:r>
          </a:p>
          <a:p>
            <a:pPr lvl="2"/>
            <a:r>
              <a:rPr lang="en-US"/>
              <a:t>Numbers </a:t>
            </a:r>
            <a:r>
              <a:rPr lang="en-US" dirty="0"/>
              <a:t>with a decimal point</a:t>
            </a:r>
            <a:r>
              <a:rPr lang="tr-TR" dirty="0"/>
              <a:t>, </a:t>
            </a:r>
            <a:r>
              <a:rPr lang="tr-TR" dirty="0" err="1"/>
              <a:t>whos</a:t>
            </a:r>
            <a:r>
              <a:rPr lang="en-US" dirty="0"/>
              <a:t>e magnitude</a:t>
            </a:r>
            <a:r>
              <a:rPr lang="tr-TR" dirty="0"/>
              <a:t> (</a:t>
            </a:r>
            <a:r>
              <a:rPr lang="en-US" dirty="0"/>
              <a:t>large or small</a:t>
            </a:r>
            <a:r>
              <a:rPr lang="tr-TR" dirty="0"/>
              <a:t>)</a:t>
            </a:r>
            <a:r>
              <a:rPr lang="en-US" dirty="0"/>
              <a:t> exceeds computer’s capability to store as an integer</a:t>
            </a:r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5E2C6-AB41-773E-654A-A0E7B1A6AA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39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0950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3D1F0-FB8D-90E9-5F8C-F5E39A14D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Data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08352-2C52-AD08-85D0-BE0970B68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EF964-4798-D645-8F81-FAED12A0D8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4</a:t>
            </a:fld>
            <a:endParaRPr lang="en-US" altLang="tr-TR"/>
          </a:p>
        </p:txBody>
      </p:sp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80071D3-E06E-8F3E-DA55-331067BEC5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58267"/>
              </p:ext>
            </p:extLst>
          </p:nvPr>
        </p:nvGraphicFramePr>
        <p:xfrm>
          <a:off x="251520" y="980729"/>
          <a:ext cx="8640960" cy="5632704"/>
        </p:xfrm>
        <a:graphic>
          <a:graphicData uri="http://schemas.openxmlformats.org/drawingml/2006/table">
            <a:tbl>
              <a:tblPr/>
              <a:tblGrid>
                <a:gridCol w="3558043">
                  <a:extLst>
                    <a:ext uri="{9D8B030D-6E8A-4147-A177-3AD203B41FA5}">
                      <a16:colId xmlns:a16="http://schemas.microsoft.com/office/drawing/2014/main" val="3406159581"/>
                    </a:ext>
                  </a:extLst>
                </a:gridCol>
                <a:gridCol w="5082917">
                  <a:extLst>
                    <a:ext uri="{9D8B030D-6E8A-4147-A177-3AD203B41FA5}">
                      <a16:colId xmlns:a16="http://schemas.microsoft.com/office/drawing/2014/main" val="214959147"/>
                    </a:ext>
                  </a:extLst>
                </a:gridCol>
              </a:tblGrid>
              <a:tr h="442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Type of Data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Standard(s)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516589"/>
                  </a:ext>
                </a:extLst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Alphanumeric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Unicode, ASCII, EDCDIC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270524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Image (bitmapped)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GIF (graphical image format)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TIF (tagged image file format)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PNG (portable network graphics)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092345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Image (object)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PostScript, JPEG, SWF (Macromedia Flash), SVG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610406"/>
                  </a:ext>
                </a:extLst>
              </a:tr>
              <a:tr h="442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Outline graphics and fonts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PostScript, TrueType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9586615"/>
                  </a:ext>
                </a:extLst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Sound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WAV, AVI, MP3, MIDI, WMA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9838954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Page description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PDF (Adobe Portable Document Format), HTML, XML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588825"/>
                  </a:ext>
                </a:extLst>
              </a:tr>
              <a:tr h="423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Video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Quicktime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MPEG-2,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RealVideo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WMV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483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4584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37E8DA-73C4-06EA-BB97-04FC7F17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tr-TR" dirty="0"/>
              <a:t>Representing Numbers</a:t>
            </a:r>
            <a:r>
              <a:rPr lang="tr-TR" altLang="tr-TR" dirty="0"/>
              <a:t> -  </a:t>
            </a:r>
            <a:r>
              <a:rPr lang="en-US" altLang="tr-TR" dirty="0"/>
              <a:t>32-bit Data Word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A90675-D8CE-4A03-A6BA-BFE3304AB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534C7F9-7A12-5F1C-1394-584BD59C6A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40</a:t>
            </a:fld>
            <a:endParaRPr lang="en-US" altLang="tr-TR"/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2BE09B7C-EA5A-E658-C0A2-9D0EFCAFB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8951"/>
            <a:ext cx="8703047" cy="450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3279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6172DD-BDD1-0E08-214C-848B87519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Unsigned Numbers: Integers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216BEA-9A62-D1F9-09D1-3BC1AE91B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Unsigned whole number or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integer</a:t>
            </a:r>
          </a:p>
          <a:p>
            <a:r>
              <a:rPr lang="en-US" dirty="0"/>
              <a:t>Direct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binary</a:t>
            </a:r>
            <a:r>
              <a:rPr lang="en-US" dirty="0"/>
              <a:t> equivalent of decimal integer</a:t>
            </a:r>
          </a:p>
          <a:p>
            <a:pPr marL="457200" lvl="1" indent="0">
              <a:buNone/>
            </a:pPr>
            <a:r>
              <a:rPr lang="en-US" dirty="0"/>
              <a:t>4 bits: 0 to 9		16 bits: 0 to 9,999</a:t>
            </a:r>
          </a:p>
          <a:p>
            <a:pPr marL="457200" lvl="1" indent="0">
              <a:buNone/>
            </a:pPr>
            <a:r>
              <a:rPr lang="en-US" dirty="0"/>
              <a:t>8 bits: 0 to 99		32 bits: 0 to 99,999,999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B97D343-8962-A40B-1060-B6D89C2881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41</a:t>
            </a:fld>
            <a:endParaRPr lang="en-US" altLang="tr-TR"/>
          </a:p>
        </p:txBody>
      </p:sp>
      <p:graphicFrame>
        <p:nvGraphicFramePr>
          <p:cNvPr id="5" name="Group 327">
            <a:extLst>
              <a:ext uri="{FF2B5EF4-FFF2-40B4-BE49-F238E27FC236}">
                <a16:creationId xmlns:a16="http://schemas.microsoft.com/office/drawing/2014/main" id="{D26024BA-4590-10FA-02F8-5F5E89F31734}"/>
              </a:ext>
            </a:extLst>
          </p:cNvPr>
          <p:cNvGraphicFramePr>
            <a:graphicFrameLocks/>
          </p:cNvGraphicFramePr>
          <p:nvPr/>
        </p:nvGraphicFramePr>
        <p:xfrm>
          <a:off x="609600" y="3270059"/>
          <a:ext cx="7924800" cy="3254566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914979037"/>
                    </a:ext>
                  </a:extLst>
                </a:gridCol>
                <a:gridCol w="3052763">
                  <a:extLst>
                    <a:ext uri="{9D8B030D-6E8A-4147-A177-3AD203B41FA5}">
                      <a16:colId xmlns:a16="http://schemas.microsoft.com/office/drawing/2014/main" val="833512294"/>
                    </a:ext>
                  </a:extLst>
                </a:gridCol>
                <a:gridCol w="2967037">
                  <a:extLst>
                    <a:ext uri="{9D8B030D-6E8A-4147-A177-3AD203B41FA5}">
                      <a16:colId xmlns:a16="http://schemas.microsoft.com/office/drawing/2014/main" val="4108355398"/>
                    </a:ext>
                  </a:extLst>
                </a:gridCol>
              </a:tblGrid>
              <a:tr h="144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Decimal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Binary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BCD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619020"/>
                  </a:ext>
                </a:extLst>
              </a:tr>
              <a:tr h="206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0100  0100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tabLst>
                          <a:tab pos="176847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tabLst>
                          <a:tab pos="176847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tabLst>
                          <a:tab pos="176847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tabLst>
                          <a:tab pos="176847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tabLst>
                          <a:tab pos="176847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tabLst>
                          <a:tab pos="176847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tabLst>
                          <a:tab pos="176847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tabLst>
                          <a:tab pos="176847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tabLst>
                          <a:tab pos="176847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1768475" algn="l"/>
                        </a:tabLst>
                      </a:pPr>
                      <a:r>
                        <a:rPr kumimoji="0" lang="en-US" alt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0110 	1000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1631241"/>
                  </a:ext>
                </a:extLst>
              </a:tr>
              <a:tr h="206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alt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2</a:t>
                      </a:r>
                      <a:r>
                        <a:rPr kumimoji="0" lang="en-US" altLang="tr-TR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 </a:t>
                      </a: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+ 2</a:t>
                      </a:r>
                      <a:r>
                        <a:rPr kumimoji="0" lang="en-US" altLang="tr-TR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 64 + 4 = </a:t>
                      </a:r>
                      <a:r>
                        <a:rPr kumimoji="0" lang="en-US" altLang="tr-TR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tabLst>
                          <a:tab pos="18288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tabLst>
                          <a:tab pos="18288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tabLst>
                          <a:tab pos="18288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tabLst>
                          <a:tab pos="18288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tabLst>
                          <a:tab pos="18288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tabLst>
                          <a:tab pos="18288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tabLst>
                          <a:tab pos="18288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tabLst>
                          <a:tab pos="18288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tabLst>
                          <a:tab pos="18288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1828800" algn="l"/>
                        </a:tabLst>
                      </a:pP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2</a:t>
                      </a:r>
                      <a:r>
                        <a:rPr kumimoji="0" lang="en-US" altLang="tr-TR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+ 2</a:t>
                      </a:r>
                      <a:r>
                        <a:rPr kumimoji="0" lang="en-US" altLang="tr-TR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 </a:t>
                      </a:r>
                      <a:r>
                        <a:rPr kumimoji="0" lang="en-US" altLang="tr-TR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	2</a:t>
                      </a:r>
                      <a:r>
                        <a:rPr kumimoji="0" lang="en-US" altLang="tr-TR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</a:t>
                      </a: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</a:t>
                      </a:r>
                      <a:r>
                        <a:rPr kumimoji="0" lang="en-US" altLang="tr-TR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055598"/>
                  </a:ext>
                </a:extLst>
              </a:tr>
              <a:tr h="20637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(largest 8-bit BCD)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0110  0011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tabLst>
                          <a:tab pos="176847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tabLst>
                          <a:tab pos="176847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tabLst>
                          <a:tab pos="176847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tabLst>
                          <a:tab pos="176847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tabLst>
                          <a:tab pos="176847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tabLst>
                          <a:tab pos="176847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tabLst>
                          <a:tab pos="176847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tabLst>
                          <a:tab pos="176847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tabLst>
                          <a:tab pos="176847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1768475" algn="l"/>
                        </a:tabLst>
                      </a:pP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1001	1001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3749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2</a:t>
                      </a:r>
                      <a:r>
                        <a:rPr kumimoji="0" lang="en-US" altLang="tr-TR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 </a:t>
                      </a: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+ 2</a:t>
                      </a:r>
                      <a:r>
                        <a:rPr kumimoji="0" lang="en-US" altLang="tr-TR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+ 2</a:t>
                      </a:r>
                      <a:r>
                        <a:rPr kumimoji="0" lang="en-US" altLang="tr-TR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+ 2</a:t>
                      </a:r>
                      <a:r>
                        <a:rPr kumimoji="0" lang="en-US" altLang="tr-TR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64 + 32 + 2 + 1 = </a:t>
                      </a:r>
                      <a:r>
                        <a:rPr kumimoji="0" lang="en-US" altLang="tr-TR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tabLst>
                          <a:tab pos="514350" algn="l"/>
                          <a:tab pos="176847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tabLst>
                          <a:tab pos="514350" algn="l"/>
                          <a:tab pos="176847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tabLst>
                          <a:tab pos="514350" algn="l"/>
                          <a:tab pos="176847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tabLst>
                          <a:tab pos="514350" algn="l"/>
                          <a:tab pos="176847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tabLst>
                          <a:tab pos="514350" algn="l"/>
                          <a:tab pos="176847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tabLst>
                          <a:tab pos="514350" algn="l"/>
                          <a:tab pos="176847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tabLst>
                          <a:tab pos="514350" algn="l"/>
                          <a:tab pos="176847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tabLst>
                          <a:tab pos="514350" algn="l"/>
                          <a:tab pos="176847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tabLst>
                          <a:tab pos="514350" algn="l"/>
                          <a:tab pos="176847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14350" algn="l"/>
                          <a:tab pos="1768475" algn="l"/>
                        </a:tabLst>
                      </a:pP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2</a:t>
                      </a:r>
                      <a:r>
                        <a:rPr kumimoji="0" lang="en-US" altLang="tr-TR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+ 2</a:t>
                      </a:r>
                      <a:r>
                        <a:rPr kumimoji="0" lang="en-US" altLang="tr-TR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	2</a:t>
                      </a:r>
                      <a:r>
                        <a:rPr kumimoji="0" lang="en-US" altLang="tr-TR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+ 2</a:t>
                      </a:r>
                      <a:r>
                        <a:rPr kumimoji="0" lang="en-US" altLang="tr-TR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14350" algn="l"/>
                          <a:tab pos="1768475" algn="l"/>
                        </a:tabLst>
                      </a:pP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	</a:t>
                      </a:r>
                      <a:r>
                        <a:rPr kumimoji="0" lang="en-US" altLang="tr-TR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9		    9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2668200"/>
                  </a:ext>
                </a:extLst>
              </a:tr>
              <a:tr h="40163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255</a:t>
                      </a: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b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(largest 8-bit binary)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1111  1111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tabLst>
                          <a:tab pos="974725" algn="l"/>
                          <a:tab pos="176847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tabLst>
                          <a:tab pos="974725" algn="l"/>
                          <a:tab pos="176847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tabLst>
                          <a:tab pos="974725" algn="l"/>
                          <a:tab pos="176847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tabLst>
                          <a:tab pos="974725" algn="l"/>
                          <a:tab pos="176847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tabLst>
                          <a:tab pos="974725" algn="l"/>
                          <a:tab pos="176847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tabLst>
                          <a:tab pos="974725" algn="l"/>
                          <a:tab pos="176847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tabLst>
                          <a:tab pos="974725" algn="l"/>
                          <a:tab pos="176847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tabLst>
                          <a:tab pos="974725" algn="l"/>
                          <a:tab pos="176847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tabLst>
                          <a:tab pos="974725" algn="l"/>
                          <a:tab pos="176847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974725" algn="l"/>
                          <a:tab pos="1768475" algn="l"/>
                        </a:tabLst>
                      </a:pP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0010  	0101  	0101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0687880"/>
                  </a:ext>
                </a:extLst>
              </a:tr>
              <a:tr h="41433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2</a:t>
                      </a:r>
                      <a:r>
                        <a:rPr kumimoji="0" lang="en-US" altLang="tr-TR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– 1 = </a:t>
                      </a:r>
                      <a:r>
                        <a:rPr kumimoji="0" lang="en-US" altLang="tr-TR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255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tabLst>
                          <a:tab pos="801688" algn="l"/>
                          <a:tab pos="176847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tabLst>
                          <a:tab pos="801688" algn="l"/>
                          <a:tab pos="176847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tabLst>
                          <a:tab pos="801688" algn="l"/>
                          <a:tab pos="176847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tabLst>
                          <a:tab pos="801688" algn="l"/>
                          <a:tab pos="176847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tabLst>
                          <a:tab pos="801688" algn="l"/>
                          <a:tab pos="176847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tabLst>
                          <a:tab pos="801688" algn="l"/>
                          <a:tab pos="176847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tabLst>
                          <a:tab pos="801688" algn="l"/>
                          <a:tab pos="176847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tabLst>
                          <a:tab pos="801688" algn="l"/>
                          <a:tab pos="176847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tabLst>
                          <a:tab pos="801688" algn="l"/>
                          <a:tab pos="176847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801688" algn="l"/>
                          <a:tab pos="1768475" algn="l"/>
                        </a:tabLst>
                      </a:pPr>
                      <a:r>
                        <a:rPr kumimoji="0" lang="en-US" alt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2</a:t>
                      </a:r>
                      <a:r>
                        <a:rPr kumimoji="0" lang="en-US" altLang="tr-T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kumimoji="0" lang="en-US" alt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	2</a:t>
                      </a:r>
                      <a:r>
                        <a:rPr kumimoji="0" lang="en-US" altLang="tr-T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r>
                        <a:rPr kumimoji="0" lang="en-US" alt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+ 2</a:t>
                      </a:r>
                      <a:r>
                        <a:rPr kumimoji="0" lang="en-US" altLang="tr-T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 	</a:t>
                      </a:r>
                      <a:r>
                        <a:rPr kumimoji="0" lang="en-US" alt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altLang="tr-T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r>
                        <a:rPr kumimoji="0" lang="en-US" alt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+ 2</a:t>
                      </a:r>
                      <a:r>
                        <a:rPr kumimoji="0" lang="en-US" altLang="tr-T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801688" algn="l"/>
                          <a:tab pos="1768475" algn="l"/>
                        </a:tabLst>
                      </a:pPr>
                      <a:r>
                        <a:rPr kumimoji="0" lang="en-US" alt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 </a:t>
                      </a:r>
                      <a:r>
                        <a:rPr kumimoji="0" lang="en-US" altLang="tr-TR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alt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	    </a:t>
                      </a:r>
                      <a:r>
                        <a:rPr kumimoji="0" lang="en-US" altLang="tr-TR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 5</a:t>
                      </a:r>
                      <a:r>
                        <a:rPr kumimoji="0" lang="en-US" alt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	    </a:t>
                      </a:r>
                      <a:r>
                        <a:rPr kumimoji="0" lang="en-US" altLang="tr-TR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48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8580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F23390-3701-74BF-C41D-1159E264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Range: Binary vs. BCD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35328F-D53E-05AD-70E9-6DA13A48D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BCD range of values &lt; conventional binary representation</a:t>
            </a:r>
          </a:p>
          <a:p>
            <a:pPr lvl="1"/>
            <a:r>
              <a:rPr lang="en-US" dirty="0"/>
              <a:t>Binary: 4 bits can hold 16 different values (0 to 15)</a:t>
            </a:r>
          </a:p>
          <a:p>
            <a:pPr lvl="1"/>
            <a:r>
              <a:rPr lang="en-US" dirty="0"/>
              <a:t>BCD: 4 bits can hold only 10 different values (0 to 9)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Binary representation generally preferred</a:t>
            </a:r>
          </a:p>
          <a:p>
            <a:pPr lvl="1"/>
            <a:r>
              <a:rPr lang="en-US" dirty="0"/>
              <a:t>Greater range of value for given number of bits</a:t>
            </a:r>
          </a:p>
          <a:p>
            <a:pPr lvl="1"/>
            <a:r>
              <a:rPr lang="en-US" dirty="0"/>
              <a:t>Calculations easier</a:t>
            </a:r>
          </a:p>
          <a:p>
            <a:r>
              <a:rPr lang="en-US" dirty="0"/>
              <a:t>BCD often used in business applications to maintain decimal rounding and decimal precision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09534F7-FF76-CF1F-FFAC-8C2BDFC18B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42</a:t>
            </a:fld>
            <a:endParaRPr lang="en-US" altLang="tr-TR"/>
          </a:p>
        </p:txBody>
      </p:sp>
      <p:graphicFrame>
        <p:nvGraphicFramePr>
          <p:cNvPr id="5" name="Group 450">
            <a:extLst>
              <a:ext uri="{FF2B5EF4-FFF2-40B4-BE49-F238E27FC236}">
                <a16:creationId xmlns:a16="http://schemas.microsoft.com/office/drawing/2014/main" id="{8E2D77CE-97F4-B98F-F142-185D232C4CA5}"/>
              </a:ext>
            </a:extLst>
          </p:cNvPr>
          <p:cNvGraphicFramePr>
            <a:graphicFrameLocks/>
          </p:cNvGraphicFramePr>
          <p:nvPr/>
        </p:nvGraphicFramePr>
        <p:xfrm>
          <a:off x="1066800" y="2057400"/>
          <a:ext cx="7010400" cy="2743200"/>
        </p:xfrm>
        <a:graphic>
          <a:graphicData uri="http://schemas.openxmlformats.org/drawingml/2006/table">
            <a:tbl>
              <a:tblPr/>
              <a:tblGrid>
                <a:gridCol w="1401763">
                  <a:extLst>
                    <a:ext uri="{9D8B030D-6E8A-4147-A177-3AD203B41FA5}">
                      <a16:colId xmlns:a16="http://schemas.microsoft.com/office/drawing/2014/main" val="4033598270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1371645094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848272204"/>
                    </a:ext>
                  </a:extLst>
                </a:gridCol>
                <a:gridCol w="1662112">
                  <a:extLst>
                    <a:ext uri="{9D8B030D-6E8A-4147-A177-3AD203B41FA5}">
                      <a16:colId xmlns:a16="http://schemas.microsoft.com/office/drawing/2014/main" val="15280605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470033199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No. of 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BCD Range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Binary Range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03079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digit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0-15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1+ digit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71542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0-99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digits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0-255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2+ digits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30025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0-999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digits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0-4,095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3+ digits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22765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0-9,999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digits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0-65,535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4+ digits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79055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0-99,999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 digits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0-1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 digits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10709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0-999,999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 digits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0-16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7+ digits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55189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0-99,999,999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 digits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0-4 billion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9+ digits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99989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0-(10</a:t>
                      </a:r>
                      <a:r>
                        <a:rPr kumimoji="0" lang="en-US" altLang="tr-TR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 digits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0-16 quintillion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19+ digits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812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1172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54FD2D-E2DB-F25A-E280-613741BE9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4000" dirty="0"/>
              <a:t>Signed-Integer Representation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FA57D6-DD66-3172-176F-170AC4120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2’s Complement</a:t>
            </a:r>
          </a:p>
          <a:p>
            <a:pPr marL="457200" lvl="1" indent="0">
              <a:buNone/>
            </a:pPr>
            <a:r>
              <a:rPr lang="tr-TR" sz="2000" dirty="0"/>
              <a:t>+3 = 00000011	+2 = 00000010 	</a:t>
            </a:r>
          </a:p>
          <a:p>
            <a:pPr marL="457200" lvl="1" indent="0">
              <a:buNone/>
            </a:pPr>
            <a:r>
              <a:rPr lang="tr-TR" sz="2000" dirty="0"/>
              <a:t>+1 = 00000001  	 +0 = 00000000	</a:t>
            </a:r>
          </a:p>
          <a:p>
            <a:pPr marL="457200" lvl="1" indent="0">
              <a:buNone/>
            </a:pPr>
            <a:r>
              <a:rPr lang="tr-TR" sz="2000" dirty="0"/>
              <a:t> -1 = 11111111 	-2 = 11111110 	</a:t>
            </a:r>
            <a:r>
              <a:rPr lang="tr-TR" sz="2400" dirty="0"/>
              <a:t>-3 = 11111101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D23C8B9-4F1D-4DFB-651C-DF500C961D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43</a:t>
            </a:fld>
            <a:endParaRPr lang="en-US" altLang="tr-TR"/>
          </a:p>
        </p:txBody>
      </p:sp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325BC085-B0F3-3D04-A876-B260A524AE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73564" y="1052736"/>
          <a:ext cx="3017936" cy="962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0588" imgH="431613" progId="Equation.3">
                  <p:embed/>
                </p:oleObj>
              </mc:Choice>
              <mc:Fallback>
                <p:oleObj name="Equation" r:id="rId2" imgW="1180588" imgH="431613" progId="Equation.3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325BC085-B0F3-3D04-A876-B260A524AE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564" y="1052736"/>
                        <a:ext cx="3017936" cy="962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">
            <a:extLst>
              <a:ext uri="{FF2B5EF4-FFF2-40B4-BE49-F238E27FC236}">
                <a16:creationId xmlns:a16="http://schemas.microsoft.com/office/drawing/2014/main" id="{2F93CEB8-674E-CBF3-1539-080563ED9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706796"/>
            <a:ext cx="82804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7981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>
            <a:extLst>
              <a:ext uri="{FF2B5EF4-FFF2-40B4-BE49-F238E27FC236}">
                <a16:creationId xmlns:a16="http://schemas.microsoft.com/office/drawing/2014/main" id="{02441CBE-CE20-935B-0019-FAD4E60087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A0D18BE-211E-4BCD-9545-A4B667545510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44</a:t>
            </a:fld>
            <a:endParaRPr kumimoji="0" lang="en-US" altLang="tr-TR" sz="12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88BD6DDB-5757-CE12-E96D-FAE11B6BF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altLang="tr-TR" dirty="0" err="1"/>
              <a:t>Floating</a:t>
            </a:r>
            <a:r>
              <a:rPr lang="tr-TR" altLang="tr-TR" dirty="0"/>
              <a:t> Point </a:t>
            </a:r>
            <a:r>
              <a:rPr lang="en-US" altLang="tr-TR" sz="4000" dirty="0"/>
              <a:t>Representation</a:t>
            </a:r>
            <a:r>
              <a:rPr lang="tr-TR" altLang="tr-TR" sz="4000" dirty="0"/>
              <a:t> (</a:t>
            </a:r>
            <a:r>
              <a:rPr lang="en-US" altLang="tr-TR" dirty="0"/>
              <a:t>IEEE-754</a:t>
            </a:r>
            <a:r>
              <a:rPr lang="tr-TR" altLang="tr-TR" dirty="0"/>
              <a:t> </a:t>
            </a:r>
            <a:r>
              <a:rPr lang="tr-TR" altLang="tr-TR" dirty="0" err="1"/>
              <a:t>fp</a:t>
            </a:r>
            <a:r>
              <a:rPr lang="tr-TR" altLang="tr-TR" dirty="0"/>
              <a:t>)</a:t>
            </a:r>
            <a:endParaRPr lang="en-US" altLang="tr-TR" dirty="0"/>
          </a:p>
        </p:txBody>
      </p:sp>
      <p:grpSp>
        <p:nvGrpSpPr>
          <p:cNvPr id="84996" name="Group 13">
            <a:extLst>
              <a:ext uri="{FF2B5EF4-FFF2-40B4-BE49-F238E27FC236}">
                <a16:creationId xmlns:a16="http://schemas.microsoft.com/office/drawing/2014/main" id="{26F162B3-FCC3-AB9D-A61F-2575CE1A0ECB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908050"/>
            <a:ext cx="6223000" cy="433388"/>
            <a:chOff x="1045" y="572"/>
            <a:chExt cx="3920" cy="273"/>
          </a:xfrm>
        </p:grpSpPr>
        <p:sp>
          <p:nvSpPr>
            <p:cNvPr id="85003" name="Rectangle 4">
              <a:extLst>
                <a:ext uri="{FF2B5EF4-FFF2-40B4-BE49-F238E27FC236}">
                  <a16:creationId xmlns:a16="http://schemas.microsoft.com/office/drawing/2014/main" id="{0F4637E6-33CF-8425-8105-C0E3D385C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" y="572"/>
              <a:ext cx="202" cy="27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2400" b="1">
                  <a:solidFill>
                    <a:schemeClr val="accent1"/>
                  </a:solidFill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85004" name="Rectangle 5">
              <a:extLst>
                <a:ext uri="{FF2B5EF4-FFF2-40B4-BE49-F238E27FC236}">
                  <a16:creationId xmlns:a16="http://schemas.microsoft.com/office/drawing/2014/main" id="{A43C6782-C306-53D5-6002-7223BF7B4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572"/>
              <a:ext cx="1172" cy="27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2400" b="1">
                  <a:solidFill>
                    <a:srgbClr val="00B0F0"/>
                  </a:solidFill>
                  <a:latin typeface="Arial" panose="020B0604020202020204" pitchFamily="34" charset="0"/>
                </a:rPr>
                <a:t>biased exp.</a:t>
              </a:r>
            </a:p>
          </p:txBody>
        </p:sp>
        <p:sp>
          <p:nvSpPr>
            <p:cNvPr id="85005" name="Rectangle 6">
              <a:extLst>
                <a:ext uri="{FF2B5EF4-FFF2-40B4-BE49-F238E27FC236}">
                  <a16:creationId xmlns:a16="http://schemas.microsoft.com/office/drawing/2014/main" id="{2B428423-6D95-CC52-84BF-D56456815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5" y="573"/>
              <a:ext cx="2550" cy="27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2400" b="1">
                  <a:solidFill>
                    <a:schemeClr val="hlink"/>
                  </a:solidFill>
                  <a:latin typeface="Arial" panose="020B0604020202020204" pitchFamily="34" charset="0"/>
                </a:rPr>
                <a:t>fraction</a:t>
              </a:r>
            </a:p>
          </p:txBody>
        </p:sp>
      </p:grpSp>
      <p:sp>
        <p:nvSpPr>
          <p:cNvPr id="84997" name="Text Box 7">
            <a:extLst>
              <a:ext uri="{FF2B5EF4-FFF2-40B4-BE49-F238E27FC236}">
                <a16:creationId xmlns:a16="http://schemas.microsoft.com/office/drawing/2014/main" id="{251A8A23-55F2-906C-255B-E3F1FEC0C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163" y="1371600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000" b="1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4998" name="Text Box 8">
            <a:extLst>
              <a:ext uri="{FF2B5EF4-FFF2-40B4-BE49-F238E27FC236}">
                <a16:creationId xmlns:a16="http://schemas.microsoft.com/office/drawing/2014/main" id="{EEA24D32-2ED0-692D-4175-A60B689A9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013" y="1376363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000" b="1">
                <a:solidFill>
                  <a:srgbClr val="FFCC00"/>
                </a:solidFill>
                <a:latin typeface="Arial" panose="020B0604020202020204" pitchFamily="34" charset="0"/>
              </a:rPr>
              <a:t>8 bits</a:t>
            </a:r>
          </a:p>
        </p:txBody>
      </p:sp>
      <p:sp>
        <p:nvSpPr>
          <p:cNvPr id="84999" name="Text Box 9">
            <a:extLst>
              <a:ext uri="{FF2B5EF4-FFF2-40B4-BE49-F238E27FC236}">
                <a16:creationId xmlns:a16="http://schemas.microsoft.com/office/drawing/2014/main" id="{56C2E3F6-8F61-BB1D-3DA1-EAA76F932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350" y="1339850"/>
            <a:ext cx="992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000" b="1">
                <a:solidFill>
                  <a:srgbClr val="FFCC00"/>
                </a:solidFill>
                <a:latin typeface="Arial" panose="020B0604020202020204" pitchFamily="34" charset="0"/>
              </a:rPr>
              <a:t>23 bits</a:t>
            </a:r>
          </a:p>
        </p:txBody>
      </p:sp>
      <p:sp>
        <p:nvSpPr>
          <p:cNvPr id="85000" name="Text Box 10">
            <a:extLst>
              <a:ext uri="{FF2B5EF4-FFF2-40B4-BE49-F238E27FC236}">
                <a16:creationId xmlns:a16="http://schemas.microsoft.com/office/drawing/2014/main" id="{4545C3F5-6DF2-F9B4-F600-A30AB3625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1849350"/>
            <a:ext cx="7104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33CC"/>
              </a:buClr>
              <a:buFont typeface="Monotype Sorts" pitchFamily="2" charset="2"/>
              <a:buNone/>
            </a:pPr>
            <a:r>
              <a:rPr lang="en-US" altLang="tr-TR" dirty="0">
                <a:latin typeface="Arial" panose="020B0604020202020204" pitchFamily="34" charset="0"/>
              </a:rPr>
              <a:t>N = (-1)</a:t>
            </a:r>
            <a:r>
              <a:rPr lang="en-US" altLang="tr-TR" b="1" baseline="30000" dirty="0">
                <a:solidFill>
                  <a:schemeClr val="accent1"/>
                </a:solidFill>
                <a:latin typeface="Arial" panose="020B0604020202020204" pitchFamily="34" charset="0"/>
              </a:rPr>
              <a:t>s</a:t>
            </a:r>
            <a:r>
              <a:rPr lang="en-US" altLang="tr-TR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tr-TR" dirty="0">
                <a:latin typeface="Arial" panose="020B0604020202020204" pitchFamily="34" charset="0"/>
              </a:rPr>
              <a:t>x 1.</a:t>
            </a:r>
            <a:r>
              <a:rPr lang="en-US" altLang="tr-TR" b="1" dirty="0">
                <a:solidFill>
                  <a:schemeClr val="hlink"/>
                </a:solidFill>
                <a:latin typeface="Arial" panose="020B0604020202020204" pitchFamily="34" charset="0"/>
              </a:rPr>
              <a:t>fraction</a:t>
            </a:r>
            <a:r>
              <a:rPr lang="en-US" altLang="tr-TR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altLang="tr-TR" dirty="0">
                <a:latin typeface="Arial" panose="020B0604020202020204" pitchFamily="34" charset="0"/>
              </a:rPr>
              <a:t>x 2</a:t>
            </a:r>
            <a:r>
              <a:rPr lang="en-US" altLang="tr-TR" baseline="30000" dirty="0">
                <a:latin typeface="Arial" panose="020B0604020202020204" pitchFamily="34" charset="0"/>
              </a:rPr>
              <a:t>(</a:t>
            </a:r>
            <a:r>
              <a:rPr kumimoji="0" lang="en-US" altLang="tr-TR" b="1" baseline="30000" dirty="0">
                <a:solidFill>
                  <a:srgbClr val="00B0F0"/>
                </a:solidFill>
                <a:latin typeface="Arial" panose="020B0604020202020204" pitchFamily="34" charset="0"/>
              </a:rPr>
              <a:t>biased exp. </a:t>
            </a:r>
            <a:r>
              <a:rPr lang="en-US" altLang="tr-TR" baseline="30000" dirty="0">
                <a:latin typeface="Arial" panose="020B0604020202020204" pitchFamily="34" charset="0"/>
              </a:rPr>
              <a:t>– 127)</a:t>
            </a:r>
          </a:p>
        </p:txBody>
      </p:sp>
      <p:sp>
        <p:nvSpPr>
          <p:cNvPr id="85001" name="Text Box 11">
            <a:extLst>
              <a:ext uri="{FF2B5EF4-FFF2-40B4-BE49-F238E27FC236}">
                <a16:creationId xmlns:a16="http://schemas.microsoft.com/office/drawing/2014/main" id="{596F7766-9D86-898E-09C4-FF7CAF1A9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1365250"/>
            <a:ext cx="1071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tr-TR" sz="2000" b="1">
                <a:solidFill>
                  <a:srgbClr val="FFCC00"/>
                </a:solidFill>
                <a:latin typeface="Arial" panose="020B0604020202020204" pitchFamily="34" charset="0"/>
              </a:rPr>
              <a:t>32 bits:</a:t>
            </a:r>
            <a:endParaRPr kumimoji="0" lang="en-US" altLang="tr-TR" sz="2400" b="1">
              <a:solidFill>
                <a:srgbClr val="FFCC00"/>
              </a:solidFill>
            </a:endParaRPr>
          </a:p>
        </p:txBody>
      </p:sp>
      <p:sp>
        <p:nvSpPr>
          <p:cNvPr id="85002" name="Rectangle 12">
            <a:extLst>
              <a:ext uri="{FF2B5EF4-FFF2-40B4-BE49-F238E27FC236}">
                <a16:creationId xmlns:a16="http://schemas.microsoft.com/office/drawing/2014/main" id="{6740710C-7AB1-305D-4CCD-D0D5C63F8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336800"/>
            <a:ext cx="8497192" cy="4116388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tr-TR" sz="2800" dirty="0"/>
              <a:t>Sign: 1 bit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tr-TR" sz="2800" dirty="0"/>
              <a:t>Mantissa: 23 bits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sz="2400" dirty="0"/>
              <a:t>We “normalize” the mantissa by dropping the leading 1 and recording only its fractional part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sz="2800" dirty="0"/>
              <a:t>Exponent: 8 bits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sz="2400" dirty="0"/>
              <a:t>In order to handle both +</a:t>
            </a:r>
            <a:r>
              <a:rPr lang="en-US" altLang="tr-TR" sz="2400" dirty="0" err="1"/>
              <a:t>ve</a:t>
            </a:r>
            <a:r>
              <a:rPr lang="en-US" altLang="tr-TR" sz="2400" dirty="0"/>
              <a:t> and -</a:t>
            </a:r>
            <a:r>
              <a:rPr lang="en-US" altLang="tr-TR" sz="2400" dirty="0" err="1"/>
              <a:t>ve</a:t>
            </a:r>
            <a:r>
              <a:rPr lang="en-US" altLang="tr-TR" sz="2400" dirty="0"/>
              <a:t> exponents, we add 127 to the actual exponent to create a “biased exponent”: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tr-TR" sz="2000" dirty="0"/>
              <a:t>2</a:t>
            </a:r>
            <a:r>
              <a:rPr lang="en-US" altLang="tr-TR" sz="2000" baseline="30000" dirty="0"/>
              <a:t>-127</a:t>
            </a:r>
            <a:r>
              <a:rPr lang="en-US" altLang="tr-TR" sz="2000" dirty="0"/>
              <a:t> =&gt; biased exponent = 0000 0000 (= 0)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tr-TR" sz="2000" dirty="0"/>
              <a:t>2</a:t>
            </a:r>
            <a:r>
              <a:rPr lang="en-US" altLang="tr-TR" sz="2000" baseline="30000" dirty="0"/>
              <a:t>0</a:t>
            </a:r>
            <a:r>
              <a:rPr lang="en-US" altLang="tr-TR" sz="2000" dirty="0"/>
              <a:t> =&gt; biased exponent = 0111 1111 (= 127)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tr-TR" sz="2000" dirty="0"/>
              <a:t>2</a:t>
            </a:r>
            <a:r>
              <a:rPr lang="en-US" altLang="tr-TR" sz="2000" baseline="30000" dirty="0"/>
              <a:t>+127</a:t>
            </a:r>
            <a:r>
              <a:rPr lang="en-US" altLang="tr-TR" sz="2000" dirty="0"/>
              <a:t> =&gt; biased exponent = 1111 1110 (= 254)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36CA4-0356-6850-6332-DD330FF24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Internal Data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F1649-35A6-E8E0-340F-664189837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Reflects the </a:t>
            </a:r>
          </a:p>
          <a:p>
            <a:pPr lvl="1"/>
            <a:r>
              <a:rPr lang="en-US" dirty="0"/>
              <a:t>Complexity of input source</a:t>
            </a:r>
          </a:p>
          <a:p>
            <a:pPr lvl="1"/>
            <a:r>
              <a:rPr lang="en-US" dirty="0"/>
              <a:t>Type of processing required</a:t>
            </a:r>
          </a:p>
          <a:p>
            <a:r>
              <a:rPr lang="en-US" dirty="0"/>
              <a:t>Trade-offs</a:t>
            </a:r>
          </a:p>
          <a:p>
            <a:pPr lvl="1"/>
            <a:r>
              <a:rPr lang="en-US" dirty="0"/>
              <a:t>Accuracy and resolution </a:t>
            </a:r>
          </a:p>
          <a:p>
            <a:pPr lvl="2"/>
            <a:r>
              <a:rPr lang="en-US" dirty="0"/>
              <a:t>Simple photo vs. painting in an art book</a:t>
            </a:r>
          </a:p>
          <a:p>
            <a:pPr lvl="1"/>
            <a:r>
              <a:rPr lang="en-US" dirty="0"/>
              <a:t>Compactness (storage and transmission)</a:t>
            </a:r>
          </a:p>
          <a:p>
            <a:pPr lvl="2"/>
            <a:r>
              <a:rPr lang="en-US" dirty="0"/>
              <a:t>More data required for improved accuracy and resolution</a:t>
            </a:r>
          </a:p>
          <a:p>
            <a:pPr lvl="2"/>
            <a:r>
              <a:rPr lang="en-US" dirty="0"/>
              <a:t>Compression represents data in a more compact form </a:t>
            </a:r>
          </a:p>
          <a:p>
            <a:pPr lvl="2"/>
            <a:r>
              <a:rPr lang="en-US" dirty="0"/>
              <a:t>Metadata: data that describes or interprets the meaning of data</a:t>
            </a:r>
          </a:p>
          <a:p>
            <a:r>
              <a:rPr lang="en-US" dirty="0"/>
              <a:t>Ease of manipulation:</a:t>
            </a:r>
          </a:p>
          <a:p>
            <a:pPr lvl="1"/>
            <a:r>
              <a:rPr lang="en-US" dirty="0"/>
              <a:t>Processing simple audio vs. high-fidelity sound</a:t>
            </a:r>
          </a:p>
          <a:p>
            <a:r>
              <a:rPr lang="en-US" dirty="0"/>
              <a:t>Standardization</a:t>
            </a:r>
          </a:p>
          <a:p>
            <a:pPr lvl="1"/>
            <a:r>
              <a:rPr lang="en-US" dirty="0"/>
              <a:t>Proprietary formats for storing and processing data (WordPerfect vs. Word)</a:t>
            </a:r>
          </a:p>
          <a:p>
            <a:pPr lvl="1"/>
            <a:r>
              <a:rPr lang="en-US" dirty="0"/>
              <a:t>De facto standards:  proprietary standards based on general user acceptance (PostScript)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E7EEC-0A1B-A4FF-02BF-3088535A8C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938209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A2B8D-9442-F372-FB8F-919E4C946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Data Types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01634-3D58-835D-59CC-EB78F340B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err="1"/>
              <a:t>Numeric</a:t>
            </a:r>
            <a:r>
              <a:rPr lang="tr-TR" dirty="0"/>
              <a:t>:</a:t>
            </a:r>
          </a:p>
          <a:p>
            <a:pPr lvl="1"/>
            <a:r>
              <a:rPr lang="en-US" dirty="0"/>
              <a:t>Used for mathematical manipulation</a:t>
            </a:r>
          </a:p>
          <a:p>
            <a:pPr lvl="1"/>
            <a:r>
              <a:rPr lang="en-US" dirty="0"/>
              <a:t>Add, subtract, multiply, divide</a:t>
            </a:r>
          </a:p>
          <a:p>
            <a:pPr lvl="1"/>
            <a:r>
              <a:rPr lang="en-US" dirty="0"/>
              <a:t>Types</a:t>
            </a:r>
          </a:p>
          <a:p>
            <a:pPr lvl="2"/>
            <a:r>
              <a:rPr lang="en-US" dirty="0"/>
              <a:t>Integer (whole number)</a:t>
            </a:r>
          </a:p>
          <a:p>
            <a:pPr lvl="2"/>
            <a:r>
              <a:rPr lang="en-US" dirty="0"/>
              <a:t>Real (contains a decimal point)</a:t>
            </a:r>
            <a:endParaRPr lang="tr-TR" dirty="0"/>
          </a:p>
          <a:p>
            <a:r>
              <a:rPr lang="en-US" dirty="0"/>
              <a:t>Alphanumeric:</a:t>
            </a:r>
            <a:endParaRPr lang="tr-TR" dirty="0"/>
          </a:p>
          <a:p>
            <a:pPr lvl="1"/>
            <a:r>
              <a:rPr lang="en-US" dirty="0"/>
              <a:t>Characters: b T</a:t>
            </a:r>
          </a:p>
          <a:p>
            <a:pPr lvl="1"/>
            <a:r>
              <a:rPr lang="en-US" dirty="0"/>
              <a:t>Number digits: 7 9</a:t>
            </a:r>
          </a:p>
          <a:p>
            <a:pPr lvl="1"/>
            <a:r>
              <a:rPr lang="en-US" dirty="0"/>
              <a:t>Punctuation marks: ! ; </a:t>
            </a:r>
          </a:p>
          <a:p>
            <a:pPr lvl="1"/>
            <a:r>
              <a:rPr lang="en-US" dirty="0"/>
              <a:t>Special-purpose characters: $ &amp;</a:t>
            </a:r>
          </a:p>
          <a:p>
            <a:r>
              <a:rPr lang="en-US" dirty="0"/>
              <a:t>Numeric characters vs. numbers</a:t>
            </a:r>
          </a:p>
          <a:p>
            <a:pPr lvl="1"/>
            <a:r>
              <a:rPr lang="en-US" dirty="0"/>
              <a:t>Both entered as ordinary characters</a:t>
            </a:r>
          </a:p>
          <a:p>
            <a:pPr lvl="1"/>
            <a:r>
              <a:rPr lang="en-US" dirty="0"/>
              <a:t>Computer converts into numbers for calculation</a:t>
            </a:r>
          </a:p>
          <a:p>
            <a:pPr lvl="2"/>
            <a:r>
              <a:rPr lang="en-US" dirty="0"/>
              <a:t>Examples: Variables declared as numbers by the programmer (Salary$ in BASIC)</a:t>
            </a:r>
          </a:p>
          <a:p>
            <a:pPr lvl="1"/>
            <a:r>
              <a:rPr lang="en-US" dirty="0"/>
              <a:t>Treated as characters if processed as text</a:t>
            </a:r>
          </a:p>
          <a:p>
            <a:pPr lvl="2"/>
            <a:r>
              <a:rPr lang="en-US" dirty="0"/>
              <a:t>Examples:  Phone numbers, ZIP codes</a:t>
            </a:r>
          </a:p>
          <a:p>
            <a:endParaRPr lang="en-US" dirty="0"/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03921-7192-7402-77E9-D49730296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4774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25C11-7805-9A32-6AED-B178E827C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Alphanumeric</a:t>
            </a:r>
            <a:r>
              <a:rPr lang="tr-TR" dirty="0"/>
              <a:t> </a:t>
            </a:r>
            <a:r>
              <a:rPr lang="tr-TR" dirty="0" err="1"/>
              <a:t>Codes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D82A0-1A1B-3449-DD29-0687F0DC8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Arbitrary choice of bits to represent characters</a:t>
            </a:r>
          </a:p>
          <a:p>
            <a:pPr lvl="1"/>
            <a:r>
              <a:rPr lang="en-US" dirty="0"/>
              <a:t>Consistency: </a:t>
            </a:r>
            <a:endParaRPr lang="tr-TR" dirty="0"/>
          </a:p>
          <a:p>
            <a:pPr lvl="2"/>
            <a:r>
              <a:rPr lang="en-US" dirty="0"/>
              <a:t>input and output device must recognize same code</a:t>
            </a:r>
          </a:p>
          <a:p>
            <a:r>
              <a:rPr lang="en-US" dirty="0"/>
              <a:t>Value of binary number representing character corresponds to placement in the alphabet</a:t>
            </a:r>
          </a:p>
          <a:p>
            <a:pPr lvl="1"/>
            <a:r>
              <a:rPr lang="en-US" dirty="0"/>
              <a:t>Facilitates sorting and searching</a:t>
            </a:r>
          </a:p>
          <a:p>
            <a:r>
              <a:rPr lang="en-US" altLang="tr-TR" dirty="0"/>
              <a:t>Representing Characters</a:t>
            </a:r>
            <a:endParaRPr lang="tr-TR" altLang="tr-TR" dirty="0"/>
          </a:p>
          <a:p>
            <a:pPr lvl="1"/>
            <a:r>
              <a:rPr lang="en-US" dirty="0"/>
              <a:t>ASCII</a:t>
            </a:r>
            <a:r>
              <a:rPr lang="tr-TR" dirty="0"/>
              <a:t>:</a:t>
            </a:r>
            <a:r>
              <a:rPr lang="en-US" dirty="0"/>
              <a:t> </a:t>
            </a:r>
            <a:endParaRPr lang="tr-TR" dirty="0"/>
          </a:p>
          <a:p>
            <a:pPr lvl="2"/>
            <a:r>
              <a:rPr lang="en-US" dirty="0"/>
              <a:t>most widely used coding scheme </a:t>
            </a:r>
          </a:p>
          <a:p>
            <a:pPr lvl="1"/>
            <a:r>
              <a:rPr lang="en-US" dirty="0"/>
              <a:t>EBCDIC:  </a:t>
            </a:r>
            <a:endParaRPr lang="tr-TR" dirty="0"/>
          </a:p>
          <a:p>
            <a:pPr lvl="2"/>
            <a:r>
              <a:rPr lang="en-US" dirty="0"/>
              <a:t>IBM mainframe  (legacy)</a:t>
            </a:r>
          </a:p>
          <a:p>
            <a:pPr lvl="1"/>
            <a:r>
              <a:rPr lang="en-US" dirty="0"/>
              <a:t>Unicode:  </a:t>
            </a:r>
            <a:endParaRPr lang="tr-TR" dirty="0"/>
          </a:p>
          <a:p>
            <a:pPr lvl="2"/>
            <a:r>
              <a:rPr lang="en-US" dirty="0"/>
              <a:t>developed for worldwide use</a:t>
            </a:r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72D3E-1D12-AEC6-4C86-096C4D2BD0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83046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72118-53A6-7467-692D-C3990420B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ASCII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F70E5-D90C-46C2-048F-0ABB1C87E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Developed by ANSI (American National Standards Institute)</a:t>
            </a:r>
          </a:p>
          <a:p>
            <a:r>
              <a:rPr lang="en-US" dirty="0"/>
              <a:t>Represents </a:t>
            </a:r>
          </a:p>
          <a:p>
            <a:pPr lvl="1"/>
            <a:r>
              <a:rPr lang="en-US" dirty="0"/>
              <a:t>Latin alphabet, Arabic numerals, standard punctuation characters </a:t>
            </a:r>
          </a:p>
          <a:p>
            <a:pPr lvl="1"/>
            <a:r>
              <a:rPr lang="en-US" dirty="0"/>
              <a:t>Plus small set of accents and other European special characters</a:t>
            </a:r>
          </a:p>
          <a:p>
            <a:r>
              <a:rPr lang="en-US" dirty="0"/>
              <a:t>ASCII</a:t>
            </a:r>
          </a:p>
          <a:p>
            <a:pPr lvl="1"/>
            <a:r>
              <a:rPr lang="en-US" dirty="0"/>
              <a:t>7-bit code: 128 characters</a:t>
            </a:r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69D5A-68D1-C4A3-5D10-4B3F92A4DB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66145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9D2E1-F23C-368D-36A8-59A4EC81F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ASCII Reference Table 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E3800-6B2D-7DFA-C92A-29F90321C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55A25-C9E8-CB77-B3A2-F0F8E0E618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6E72-87DE-42A3-B5C8-1843655DF388}" type="slidenum">
              <a:rPr lang="en-US" altLang="tr-TR" smtClean="0"/>
              <a:pPr>
                <a:defRPr/>
              </a:pPr>
              <a:t>9</a:t>
            </a:fld>
            <a:endParaRPr lang="en-US" altLang="tr-TR"/>
          </a:p>
        </p:txBody>
      </p:sp>
      <p:graphicFrame>
        <p:nvGraphicFramePr>
          <p:cNvPr id="10" name="Group 3">
            <a:extLst>
              <a:ext uri="{FF2B5EF4-FFF2-40B4-BE49-F238E27FC236}">
                <a16:creationId xmlns:a16="http://schemas.microsoft.com/office/drawing/2014/main" id="{105BEA08-F564-52E4-E386-B204EAC304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004465"/>
              </p:ext>
            </p:extLst>
          </p:nvPr>
        </p:nvGraphicFramePr>
        <p:xfrm>
          <a:off x="838200" y="980728"/>
          <a:ext cx="7086600" cy="5437632"/>
        </p:xfrm>
        <a:graphic>
          <a:graphicData uri="http://schemas.openxmlformats.org/drawingml/2006/table">
            <a:tbl>
              <a:tblPr/>
              <a:tblGrid>
                <a:gridCol w="787400">
                  <a:extLst>
                    <a:ext uri="{9D8B030D-6E8A-4147-A177-3AD203B41FA5}">
                      <a16:colId xmlns:a16="http://schemas.microsoft.com/office/drawing/2014/main" val="3777290357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553068455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638605965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60165086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409841524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223806557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533574464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824994698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199556224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MSD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LSD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784052"/>
                  </a:ext>
                </a:extLst>
              </a:tr>
              <a:tr h="23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NUL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@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26514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DC1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684064"/>
                  </a:ext>
                </a:extLst>
              </a:tr>
              <a:tr h="23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DC2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238548"/>
                  </a:ext>
                </a:extLst>
              </a:tr>
              <a:tr h="23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ETX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DC3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844651"/>
                  </a:ext>
                </a:extLst>
              </a:tr>
              <a:tr h="23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DC4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840733"/>
                  </a:ext>
                </a:extLst>
              </a:tr>
              <a:tr h="23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995453"/>
                  </a:ext>
                </a:extLst>
              </a:tr>
              <a:tr h="23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ACJ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SYN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&amp;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669779"/>
                  </a:ext>
                </a:extLst>
              </a:tr>
              <a:tr h="23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ETB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5429654"/>
                  </a:ext>
                </a:extLst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146445"/>
                  </a:ext>
                </a:extLst>
              </a:tr>
              <a:tr h="227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369190"/>
                  </a:ext>
                </a:extLst>
              </a:tr>
              <a:tr h="23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0911001"/>
                  </a:ext>
                </a:extLst>
              </a:tr>
              <a:tr h="23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ESC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[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{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738365"/>
                  </a:ext>
                </a:extLst>
              </a:tr>
              <a:tr h="23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&lt;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\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|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261553"/>
                  </a:ext>
                </a:extLst>
              </a:tr>
              <a:tr h="23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180793"/>
                  </a:ext>
                </a:extLst>
              </a:tr>
              <a:tr h="276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^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~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9890745"/>
                  </a:ext>
                </a:extLst>
              </a:tr>
              <a:tr h="23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94172"/>
                  </a:ext>
                </a:extLst>
              </a:tr>
            </a:tbl>
          </a:graphicData>
        </a:graphic>
      </p:graphicFrame>
      <p:sp>
        <p:nvSpPr>
          <p:cNvPr id="11" name="Line 211">
            <a:extLst>
              <a:ext uri="{FF2B5EF4-FFF2-40B4-BE49-F238E27FC236}">
                <a16:creationId xmlns:a16="http://schemas.microsoft.com/office/drawing/2014/main" id="{48307C22-7A7F-58A3-9020-10468D7AD6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998" y="985032"/>
            <a:ext cx="843674" cy="571759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600"/>
          </a:p>
        </p:txBody>
      </p:sp>
      <p:sp>
        <p:nvSpPr>
          <p:cNvPr id="12" name="Text Box 212">
            <a:extLst>
              <a:ext uri="{FF2B5EF4-FFF2-40B4-BE49-F238E27FC236}">
                <a16:creationId xmlns:a16="http://schemas.microsoft.com/office/drawing/2014/main" id="{5816E838-9E7A-3A15-76EC-82D3706BD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4950" y="3295511"/>
            <a:ext cx="10136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1600" b="1" dirty="0">
                <a:solidFill>
                  <a:srgbClr val="000099"/>
                </a:solidFill>
              </a:rPr>
              <a:t>74</a:t>
            </a:r>
            <a:r>
              <a:rPr lang="en-US" altLang="tr-TR" sz="1600" b="1" baseline="-25000" dirty="0">
                <a:solidFill>
                  <a:srgbClr val="000099"/>
                </a:solidFill>
              </a:rPr>
              <a:t>16</a:t>
            </a:r>
          </a:p>
          <a:p>
            <a:pPr algn="ctr">
              <a:spcBef>
                <a:spcPct val="50000"/>
              </a:spcBef>
            </a:pPr>
            <a:r>
              <a:rPr lang="en-US" altLang="tr-TR" sz="1600" b="1" dirty="0">
                <a:solidFill>
                  <a:srgbClr val="000099"/>
                </a:solidFill>
              </a:rPr>
              <a:t>111 0100</a:t>
            </a:r>
          </a:p>
        </p:txBody>
      </p:sp>
      <p:sp>
        <p:nvSpPr>
          <p:cNvPr id="13" name="Arc 213">
            <a:extLst>
              <a:ext uri="{FF2B5EF4-FFF2-40B4-BE49-F238E27FC236}">
                <a16:creationId xmlns:a16="http://schemas.microsoft.com/office/drawing/2014/main" id="{B8A76488-ACF5-2DE1-FEB8-27C7CFD5062B}"/>
              </a:ext>
            </a:extLst>
          </p:cNvPr>
          <p:cNvSpPr>
            <a:spLocks/>
          </p:cNvSpPr>
          <p:nvPr/>
        </p:nvSpPr>
        <p:spPr bwMode="auto">
          <a:xfrm rot="10413647">
            <a:off x="1369135" y="1690824"/>
            <a:ext cx="7177233" cy="2723624"/>
          </a:xfrm>
          <a:custGeom>
            <a:avLst/>
            <a:gdLst>
              <a:gd name="G0" fmla="+- 2524 0 0"/>
              <a:gd name="G1" fmla="+- 21600 0 0"/>
              <a:gd name="G2" fmla="+- 21600 0 0"/>
              <a:gd name="T0" fmla="*/ 0 w 22999"/>
              <a:gd name="T1" fmla="*/ 148 h 21600"/>
              <a:gd name="T2" fmla="*/ 22999 w 22999"/>
              <a:gd name="T3" fmla="*/ 14719 h 21600"/>
              <a:gd name="T4" fmla="*/ 2524 w 2299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999" h="21600" fill="none" extrusionOk="0">
                <a:moveTo>
                  <a:pt x="-1" y="147"/>
                </a:moveTo>
                <a:cubicBezTo>
                  <a:pt x="837" y="49"/>
                  <a:pt x="1680" y="0"/>
                  <a:pt x="2524" y="0"/>
                </a:cubicBezTo>
                <a:cubicBezTo>
                  <a:pt x="11801" y="0"/>
                  <a:pt x="20043" y="5924"/>
                  <a:pt x="22998" y="14719"/>
                </a:cubicBezTo>
              </a:path>
              <a:path w="22999" h="21600" stroke="0" extrusionOk="0">
                <a:moveTo>
                  <a:pt x="-1" y="147"/>
                </a:moveTo>
                <a:cubicBezTo>
                  <a:pt x="837" y="49"/>
                  <a:pt x="1680" y="0"/>
                  <a:pt x="2524" y="0"/>
                </a:cubicBezTo>
                <a:cubicBezTo>
                  <a:pt x="11801" y="0"/>
                  <a:pt x="20043" y="5924"/>
                  <a:pt x="22998" y="14719"/>
                </a:cubicBezTo>
                <a:lnTo>
                  <a:pt x="2524" y="21600"/>
                </a:lnTo>
                <a:close/>
              </a:path>
            </a:pathLst>
          </a:custGeom>
          <a:noFill/>
          <a:ln w="158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sz="1600"/>
          </a:p>
        </p:txBody>
      </p:sp>
      <p:sp>
        <p:nvSpPr>
          <p:cNvPr id="14" name="Line 214">
            <a:extLst>
              <a:ext uri="{FF2B5EF4-FFF2-40B4-BE49-F238E27FC236}">
                <a16:creationId xmlns:a16="http://schemas.microsoft.com/office/drawing/2014/main" id="{91A3FAE5-942A-10B0-049A-3C8FDE47D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8344" y="1340767"/>
            <a:ext cx="432048" cy="237626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600"/>
          </a:p>
        </p:txBody>
      </p:sp>
    </p:spTree>
    <p:extLst>
      <p:ext uri="{BB962C8B-B14F-4D97-AF65-F5344CB8AC3E}">
        <p14:creationId xmlns:p14="http://schemas.microsoft.com/office/powerpoint/2010/main" val="427995512"/>
      </p:ext>
    </p:extLst>
  </p:cSld>
  <p:clrMapOvr>
    <a:masterClrMapping/>
  </p:clrMapOvr>
</p:sld>
</file>

<file path=ppt/theme/theme1.xml><?xml version="1.0" encoding="utf-8"?>
<a:theme xmlns:a="http://schemas.openxmlformats.org/drawingml/2006/main" name="Bahcesehir master slide">
  <a:themeElements>
    <a:clrScheme name="Bahcesehir master slide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Bahcesehir master sli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hcesehir master slid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hcesehir master slid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hcesehir master slid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3395</TotalTime>
  <Words>2990</Words>
  <Application>Microsoft Office PowerPoint</Application>
  <PresentationFormat>Letter Paper (8.5x11 in)</PresentationFormat>
  <Paragraphs>704</Paragraphs>
  <Slides>44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Monotype Sorts</vt:lpstr>
      <vt:lpstr>Times New Roman</vt:lpstr>
      <vt:lpstr>Wingdings</vt:lpstr>
      <vt:lpstr>Bahcesehir master slide</vt:lpstr>
      <vt:lpstr>Equation</vt:lpstr>
      <vt:lpstr>BLM5207 Computer Organization</vt:lpstr>
      <vt:lpstr>Data Formats</vt:lpstr>
      <vt:lpstr>Sources of Data</vt:lpstr>
      <vt:lpstr>Common Data Representations</vt:lpstr>
      <vt:lpstr>Internal Data Representation</vt:lpstr>
      <vt:lpstr>Data Types</vt:lpstr>
      <vt:lpstr>Alphanumeric Codes</vt:lpstr>
      <vt:lpstr>ASCII</vt:lpstr>
      <vt:lpstr>ASCII Reference Table </vt:lpstr>
      <vt:lpstr>EBCDIC</vt:lpstr>
      <vt:lpstr>Unicode</vt:lpstr>
      <vt:lpstr>Unicode Assignment Table</vt:lpstr>
      <vt:lpstr>2 Classes of Codes</vt:lpstr>
      <vt:lpstr>Control Code Definitions</vt:lpstr>
      <vt:lpstr>Keyboard Input</vt:lpstr>
      <vt:lpstr>Other Alphanumeric Input</vt:lpstr>
      <vt:lpstr>Image Data</vt:lpstr>
      <vt:lpstr>Bitmap Images</vt:lpstr>
      <vt:lpstr>Bitmap Images</vt:lpstr>
      <vt:lpstr>Bitmap Display </vt:lpstr>
      <vt:lpstr>Storing Bitmap Images</vt:lpstr>
      <vt:lpstr>GIF (Graphics Interchange Format)</vt:lpstr>
      <vt:lpstr>GIF (Graphics Interchange Format)</vt:lpstr>
      <vt:lpstr>JPEG (Joint Photographers Expert Group)</vt:lpstr>
      <vt:lpstr>Other Bitmap Formats</vt:lpstr>
      <vt:lpstr>Object Images</vt:lpstr>
      <vt:lpstr>Object Images</vt:lpstr>
      <vt:lpstr>Popular Object Graphics Software</vt:lpstr>
      <vt:lpstr>PostScript</vt:lpstr>
      <vt:lpstr>Representing Characters</vt:lpstr>
      <vt:lpstr>Bitmap vs. Object Images</vt:lpstr>
      <vt:lpstr>Video Images</vt:lpstr>
      <vt:lpstr>Audio Data</vt:lpstr>
      <vt:lpstr>MIDI</vt:lpstr>
      <vt:lpstr>Audio Formats</vt:lpstr>
      <vt:lpstr>.WAV Sound Format</vt:lpstr>
      <vt:lpstr>Data Compression</vt:lpstr>
      <vt:lpstr>Compression Algorithms</vt:lpstr>
      <vt:lpstr>Internal Computer Data Format</vt:lpstr>
      <vt:lpstr>Representing Numbers -  32-bit Data Word</vt:lpstr>
      <vt:lpstr>Unsigned Numbers: Integers</vt:lpstr>
      <vt:lpstr>Value Range: Binary vs. BCD</vt:lpstr>
      <vt:lpstr>Signed-Integer Representation </vt:lpstr>
      <vt:lpstr>Floating Point Representation (IEEE-754 fp)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Bioinformatics</dc:title>
  <dc:creator>N AYDIN</dc:creator>
  <cp:lastModifiedBy>Nizamettin AYDIN</cp:lastModifiedBy>
  <cp:revision>263</cp:revision>
  <dcterms:created xsi:type="dcterms:W3CDTF">2004-11-05T11:30:37Z</dcterms:created>
  <dcterms:modified xsi:type="dcterms:W3CDTF">2022-10-26T08:51:14Z</dcterms:modified>
</cp:coreProperties>
</file>