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284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300" r:id="rId12"/>
    <p:sldId id="301" r:id="rId13"/>
    <p:sldId id="302" r:id="rId14"/>
    <p:sldId id="303" r:id="rId15"/>
  </p:sldIdLst>
  <p:sldSz cx="9144000" cy="6858000" type="screen4x3"/>
  <p:notesSz cx="6642100" cy="96535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66FF"/>
    <a:srgbClr val="006600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79" autoAdjust="0"/>
  </p:normalViewPr>
  <p:slideViewPr>
    <p:cSldViewPr snapToGrid="0">
      <p:cViewPr varScale="1">
        <p:scale>
          <a:sx n="73" d="100"/>
          <a:sy n="73" d="100"/>
        </p:scale>
        <p:origin x="121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3F9D6E-4579-4E20-9A79-4EF8AC7A1E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97480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noProof="0" smtClean="0"/>
              <a:t>Click to edit Master text styles</a:t>
            </a:r>
          </a:p>
          <a:p>
            <a:pPr lvl="1"/>
            <a:r>
              <a:rPr lang="en-US" altLang="tr-TR" noProof="0" smtClean="0"/>
              <a:t>Second level</a:t>
            </a:r>
          </a:p>
          <a:p>
            <a:pPr lvl="2"/>
            <a:r>
              <a:rPr lang="en-US" altLang="tr-TR" noProof="0" smtClean="0"/>
              <a:t>Third level</a:t>
            </a:r>
          </a:p>
          <a:p>
            <a:pPr lvl="3"/>
            <a:r>
              <a:rPr lang="en-US" altLang="tr-TR" noProof="0" smtClean="0"/>
              <a:t>Fourth level</a:t>
            </a:r>
          </a:p>
          <a:p>
            <a:pPr lvl="4"/>
            <a:r>
              <a:rPr lang="en-US" altLang="tr-TR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632E02-E1CB-411B-A0B5-941B12CFC22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76402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79C83E-7B90-4E79-8EFB-5128450337AA}" type="slidenum">
              <a:rPr lang="en-US" altLang="tr-TR" sz="1200" smtClean="0">
                <a:latin typeface="Arial" panose="020B0604020202020204" pitchFamily="34" charset="0"/>
              </a:rPr>
              <a:pPr/>
              <a:t>1</a:t>
            </a:fld>
            <a:endParaRPr lang="en-US" altLang="tr-TR" sz="1200" smtClean="0">
              <a:latin typeface="Arial" panose="020B0604020202020204" pitchFamily="34" charset="0"/>
            </a:endParaRPr>
          </a:p>
        </p:txBody>
      </p:sp>
      <p:sp>
        <p:nvSpPr>
          <p:cNvPr id="614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141465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tr-TR" noProof="0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 altLang="tr-TR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tr-T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tr-TR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CFA60FD-02D3-4B95-8ED6-7A7571C8F8BF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51099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42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13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718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178800" cy="5638800"/>
          </a:xfrm>
        </p:spPr>
        <p:txBody>
          <a:bodyPr/>
          <a:lstStyle/>
          <a:p>
            <a:pPr lvl="0"/>
            <a:endParaRPr lang="tr-TR" noProof="0" smtClean="0"/>
          </a:p>
        </p:txBody>
      </p:sp>
    </p:spTree>
    <p:extLst>
      <p:ext uri="{BB962C8B-B14F-4D97-AF65-F5344CB8AC3E}">
        <p14:creationId xmlns:p14="http://schemas.microsoft.com/office/powerpoint/2010/main" val="348948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24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83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32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69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7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27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89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5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533400"/>
            <a:ext cx="7721600" cy="1905000"/>
          </a:xfrm>
        </p:spPr>
        <p:txBody>
          <a:bodyPr/>
          <a:lstStyle/>
          <a:p>
            <a:pPr algn="ctr"/>
            <a:r>
              <a:rPr lang="en-GB" altLang="tr-TR" sz="3600" smtClean="0"/>
              <a:t/>
            </a:r>
            <a:br>
              <a:rPr lang="en-GB" altLang="tr-TR" sz="3600" smtClean="0"/>
            </a:br>
            <a:r>
              <a:rPr lang="en-GB" altLang="tr-TR" sz="3600" smtClean="0"/>
              <a:t>Computer </a:t>
            </a:r>
            <a:r>
              <a:rPr lang="tr-TR" altLang="tr-TR" sz="3600" smtClean="0"/>
              <a:t>Architecture</a:t>
            </a:r>
            <a:r>
              <a:rPr lang="tr-TR" altLang="tr-TR" sz="2400" smtClean="0"/>
              <a:t/>
            </a:r>
            <a:br>
              <a:rPr lang="tr-TR" altLang="tr-TR" sz="2400" smtClean="0"/>
            </a:br>
            <a:r>
              <a:rPr lang="tr-TR" altLang="tr-TR" sz="2400" smtClean="0"/>
              <a:t/>
            </a:r>
            <a:br>
              <a:rPr lang="tr-TR" altLang="tr-TR" sz="2400" smtClean="0"/>
            </a:br>
            <a:r>
              <a:rPr lang="tr-TR" altLang="tr-TR" sz="2400" smtClean="0">
                <a:solidFill>
                  <a:srgbClr val="00B0F0"/>
                </a:solidFill>
              </a:rPr>
              <a:t>Some questions &amp; answers</a:t>
            </a:r>
            <a:endParaRPr lang="en-GB" altLang="tr-TR" sz="2400" smtClean="0">
              <a:solidFill>
                <a:srgbClr val="00B0F0"/>
              </a:solidFill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00100" y="3028950"/>
            <a:ext cx="7429500" cy="1771650"/>
          </a:xfrm>
        </p:spPr>
        <p:txBody>
          <a:bodyPr/>
          <a:lstStyle/>
          <a:p>
            <a:pPr algn="ctr"/>
            <a:r>
              <a:rPr lang="tr-TR" altLang="tr-TR" sz="2400" smtClean="0"/>
              <a:t>Prof. Nizamettin AYDIN, PhD</a:t>
            </a:r>
          </a:p>
          <a:p>
            <a:pPr algn="ctr"/>
            <a:r>
              <a:rPr lang="tr-TR" altLang="tr-TR" sz="2400" smtClean="0">
                <a:hlinkClick r:id="rId3"/>
              </a:rPr>
              <a:t>naydin@yildiz.edu.tr</a:t>
            </a:r>
            <a:endParaRPr lang="tr-TR" altLang="tr-TR" sz="2400" smtClean="0"/>
          </a:p>
          <a:p>
            <a:pPr algn="ctr"/>
            <a:endParaRPr lang="tr-TR" altLang="tr-TR" sz="2400" smtClean="0"/>
          </a:p>
          <a:p>
            <a:pPr algn="ctr"/>
            <a:r>
              <a:rPr lang="tr-TR" altLang="tr-TR" sz="2400" smtClean="0">
                <a:solidFill>
                  <a:srgbClr val="0000CC"/>
                </a:solidFill>
              </a:rPr>
              <a:t>http://www3.yildiz.edu.tr/~naydin</a:t>
            </a:r>
            <a:endParaRPr lang="en-GB" altLang="tr-TR" sz="240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AcA-06-Data-Level </a:t>
            </a:r>
            <a:r>
              <a:rPr lang="tr-TR" dirty="0" smtClean="0"/>
              <a:t>Parallelism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Brifly describe </a:t>
            </a:r>
            <a:r>
              <a:rPr lang="en-US" dirty="0"/>
              <a:t>NVIDIA Instruction Set </a:t>
            </a:r>
            <a:r>
              <a:rPr lang="tr-TR" dirty="0" smtClean="0"/>
              <a:t>Architecture</a:t>
            </a:r>
          </a:p>
          <a:p>
            <a:r>
              <a:rPr lang="tr-TR" dirty="0" smtClean="0"/>
              <a:t>What are the </a:t>
            </a:r>
            <a:r>
              <a:rPr lang="tr-TR" dirty="0"/>
              <a:t>C</a:t>
            </a:r>
            <a:r>
              <a:rPr lang="en-US" dirty="0" err="1"/>
              <a:t>hallenge</a:t>
            </a:r>
            <a:r>
              <a:rPr lang="tr-TR" dirty="0"/>
              <a:t>s</a:t>
            </a:r>
            <a:r>
              <a:rPr lang="en-US" dirty="0"/>
              <a:t> for the GPU programmer </a:t>
            </a:r>
            <a:endParaRPr lang="tr-TR" dirty="0" smtClean="0"/>
          </a:p>
          <a:p>
            <a:r>
              <a:rPr lang="tr-TR" dirty="0" smtClean="0"/>
              <a:t>Compare </a:t>
            </a:r>
            <a:r>
              <a:rPr lang="tr-TR" dirty="0"/>
              <a:t>Graphics Processing Units</a:t>
            </a:r>
            <a:r>
              <a:rPr lang="tr-TR" dirty="0" smtClean="0"/>
              <a:t> and vector Architectures</a:t>
            </a:r>
          </a:p>
          <a:p>
            <a:r>
              <a:rPr lang="tr-TR" dirty="0" smtClean="0"/>
              <a:t>Dependences in Loop Level Parallelism</a:t>
            </a:r>
          </a:p>
          <a:p>
            <a:r>
              <a:rPr lang="tr-TR" dirty="0" smtClean="0"/>
              <a:t>How to find dependences </a:t>
            </a:r>
            <a:r>
              <a:rPr lang="tr-TR" dirty="0"/>
              <a:t>in Loop Level </a:t>
            </a:r>
            <a:r>
              <a:rPr lang="tr-TR" dirty="0" smtClean="0"/>
              <a:t>Parallelism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44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Computer Architecture 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066800"/>
                <a:ext cx="8318665" cy="563880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tr-TR" sz="1600" dirty="0" smtClean="0"/>
                  <a:t> </a:t>
                </a:r>
                <a:r>
                  <a:rPr lang="en-US" sz="1600" i="1" dirty="0" smtClean="0"/>
                  <a:t>CPU time </a:t>
                </a:r>
                <a:r>
                  <a:rPr lang="en-US" sz="1600" dirty="0" smtClean="0"/>
                  <a:t>= </a:t>
                </a:r>
                <a:endParaRPr lang="tr-TR" sz="1600" dirty="0" smtClean="0"/>
              </a:p>
              <a:p>
                <a:pPr marL="0" indent="0">
                  <a:buNone/>
                </a:pPr>
                <a:r>
                  <a:rPr lang="tr-TR" sz="1600" dirty="0" smtClean="0"/>
                  <a:t>	</a:t>
                </a:r>
                <a:r>
                  <a:rPr lang="en-US" sz="1600" dirty="0" smtClean="0"/>
                  <a:t>Instruction count × Clock cycles per instruction × Clock cycle time</a:t>
                </a:r>
                <a:endParaRPr lang="tr-TR" sz="1600" dirty="0" smtClean="0"/>
              </a:p>
              <a:p>
                <a:pPr>
                  <a:buFont typeface="+mj-lt"/>
                  <a:buAutoNum type="arabicPeriod"/>
                </a:pPr>
                <a:endParaRPr lang="tr-TR" sz="1600" dirty="0" smtClean="0"/>
              </a:p>
              <a:p>
                <a:pPr>
                  <a:buFont typeface="+mj-lt"/>
                  <a:buAutoNum type="arabicPeriod" startAt="2"/>
                </a:pPr>
                <a:r>
                  <a:rPr lang="tr-TR" sz="1600" dirty="0" smtClean="0"/>
                  <a:t> </a:t>
                </a:r>
                <a:r>
                  <a:rPr lang="en-US" sz="1600" dirty="0" smtClean="0"/>
                  <a:t>X </a:t>
                </a:r>
                <a:r>
                  <a:rPr lang="en-US" sz="1600" dirty="0"/>
                  <a:t>is </a:t>
                </a:r>
                <a:r>
                  <a:rPr lang="en-US" sz="1600" i="1" dirty="0"/>
                  <a:t>n </a:t>
                </a:r>
                <a:r>
                  <a:rPr lang="en-US" sz="1600" dirty="0"/>
                  <a:t>times faster than Y: </a:t>
                </a:r>
                <a:endParaRPr lang="tr-TR" sz="1600" dirty="0" smtClean="0"/>
              </a:p>
              <a:p>
                <a:pPr marL="0" indent="0">
                  <a:buNone/>
                </a:pPr>
                <a:r>
                  <a:rPr lang="tr-TR" sz="1600" i="1" dirty="0" smtClean="0"/>
                  <a:t>	</a:t>
                </a:r>
                <a:r>
                  <a:rPr lang="en-US" sz="1600" i="1" dirty="0" smtClean="0"/>
                  <a:t>n </a:t>
                </a:r>
                <a:r>
                  <a:rPr lang="en-US" sz="1600" dirty="0" smtClean="0"/>
                  <a:t>=</a:t>
                </a:r>
                <a:r>
                  <a:rPr lang="tr-TR" sz="1600" dirty="0" smtClean="0"/>
                  <a:t> </a:t>
                </a:r>
                <a:r>
                  <a:rPr lang="en-US" sz="1600" dirty="0" smtClean="0"/>
                  <a:t>Execution </a:t>
                </a:r>
                <a:r>
                  <a:rPr lang="en-US" sz="1600" dirty="0" err="1"/>
                  <a:t>time</a:t>
                </a:r>
                <a:r>
                  <a:rPr lang="en-US" sz="1600" baseline="-25000" dirty="0" err="1"/>
                  <a:t>Y</a:t>
                </a:r>
                <a:r>
                  <a:rPr lang="en-US" sz="1600" dirty="0"/>
                  <a:t> / Execution </a:t>
                </a:r>
                <a:r>
                  <a:rPr lang="en-US" sz="1600" dirty="0" err="1"/>
                  <a:t>time</a:t>
                </a:r>
                <a:r>
                  <a:rPr lang="en-US" sz="1600" baseline="-25000" dirty="0" err="1"/>
                  <a:t>X</a:t>
                </a:r>
                <a:r>
                  <a:rPr lang="en-US" sz="1600" dirty="0"/>
                  <a:t> </a:t>
                </a:r>
                <a:r>
                  <a:rPr lang="tr-TR" sz="1600" dirty="0" smtClean="0"/>
                  <a:t>= </a:t>
                </a:r>
                <a:r>
                  <a:rPr lang="en-US" sz="1600" dirty="0" err="1" smtClean="0"/>
                  <a:t>Performance</a:t>
                </a:r>
                <a:r>
                  <a:rPr lang="en-US" sz="1600" baseline="-25000" dirty="0" err="1" smtClean="0"/>
                  <a:t>X</a:t>
                </a:r>
                <a:r>
                  <a:rPr lang="en-US" sz="1600" dirty="0" smtClean="0"/>
                  <a:t> </a:t>
                </a:r>
                <a:r>
                  <a:rPr lang="tr-TR" sz="1600" dirty="0" smtClean="0"/>
                  <a:t>/ </a:t>
                </a:r>
                <a:r>
                  <a:rPr lang="en-US" sz="1600" dirty="0" err="1" smtClean="0"/>
                  <a:t>Performance</a:t>
                </a:r>
                <a:r>
                  <a:rPr lang="en-US" sz="1600" baseline="-25000" dirty="0" err="1" smtClean="0"/>
                  <a:t>Y</a:t>
                </a:r>
                <a:endParaRPr lang="tr-TR" sz="1600" baseline="-25000" dirty="0" smtClean="0"/>
              </a:p>
              <a:p>
                <a:pPr>
                  <a:buFont typeface="+mj-lt"/>
                  <a:buAutoNum type="arabicPeriod"/>
                </a:pPr>
                <a:endParaRPr lang="tr-TR" sz="1600" i="1" dirty="0" smtClean="0"/>
              </a:p>
              <a:p>
                <a:pPr>
                  <a:buFont typeface="+mj-lt"/>
                  <a:buAutoNum type="arabicPeriod" startAt="3"/>
                </a:pPr>
                <a:r>
                  <a:rPr lang="tr-TR" sz="1600" dirty="0" smtClean="0"/>
                  <a:t> </a:t>
                </a:r>
                <a:r>
                  <a:rPr lang="tr-TR" sz="1600" i="1" dirty="0" smtClean="0"/>
                  <a:t>Amdahl’s </a:t>
                </a:r>
                <a:r>
                  <a:rPr lang="tr-TR" sz="1600" i="1" dirty="0"/>
                  <a:t>Law</a:t>
                </a:r>
                <a:r>
                  <a:rPr lang="tr-TR" sz="16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1600" b="0" i="0" smtClean="0">
                              <a:latin typeface="Cambria Math" panose="02040503050406030204" pitchFamily="18" charset="0"/>
                            </a:rPr>
                            <m:t>Speedup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tr-TR" sz="1600" b="0" i="0" smtClean="0">
                              <a:latin typeface="Cambria Math" panose="02040503050406030204" pitchFamily="18" charset="0"/>
                            </a:rPr>
                            <m:t>overall</m:t>
                          </m:r>
                        </m:sub>
                      </m:sSub>
                      <m:r>
                        <a:rPr lang="tr-T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600" b="0" i="0" smtClean="0">
                                  <a:latin typeface="Cambria Math" panose="02040503050406030204" pitchFamily="18" charset="0"/>
                                </a:rPr>
                                <m:t>Execution</m:t>
                              </m:r>
                              <m:r>
                                <a:rPr lang="tr-TR" sz="16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tr-TR" sz="1600" b="0" i="0" smtClean="0">
                                  <a:latin typeface="Cambria Math" panose="02040503050406030204" pitchFamily="18" charset="0"/>
                                </a:rPr>
                                <m:t>time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tr-TR" sz="1600" i="0"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  <m:r>
                                <m:rPr>
                                  <m:sty m:val="p"/>
                                </m:rPr>
                                <a:rPr lang="tr-TR" sz="1600" b="0" i="0" smtClean="0">
                                  <a:latin typeface="Cambria Math" panose="02040503050406030204" pitchFamily="18" charset="0"/>
                                </a:rPr>
                                <m:t>ld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600" i="0">
                                  <a:latin typeface="Cambria Math" panose="02040503050406030204" pitchFamily="18" charset="0"/>
                                </a:rPr>
                                <m:t>Execution</m:t>
                              </m:r>
                              <m:r>
                                <a:rPr lang="tr-TR" sz="16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tr-TR" sz="1600" i="0">
                                  <a:latin typeface="Cambria Math" panose="02040503050406030204" pitchFamily="18" charset="0"/>
                                </a:rPr>
                                <m:t>time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tr-TR" sz="1600" b="0" i="0" smtClean="0">
                                  <a:latin typeface="Cambria Math" panose="02040503050406030204" pitchFamily="18" charset="0"/>
                                </a:rPr>
                                <m:t>new</m:t>
                              </m:r>
                            </m:sub>
                          </m:sSub>
                        </m:den>
                      </m:f>
                      <m:r>
                        <a:rPr lang="tr-T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tr-T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tr-T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1600" b="0" i="0" smtClean="0">
                                      <a:latin typeface="Cambria Math" panose="02040503050406030204" pitchFamily="18" charset="0"/>
                                    </a:rPr>
                                    <m:t>Frac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tr-TR" sz="1600">
                                      <a:latin typeface="Cambria Math" panose="02040503050406030204" pitchFamily="18" charset="0"/>
                                    </a:rPr>
                                    <m:t>tion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tr-TR" sz="1600" b="0" i="0" smtClean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tr-TR" sz="160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tr-TR" sz="1600" b="0" i="0" smtClean="0">
                                      <a:latin typeface="Cambria Math" panose="02040503050406030204" pitchFamily="18" charset="0"/>
                                    </a:rPr>
                                    <m:t>hanced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tr-TR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1600" b="0" i="0" smtClean="0">
                                      <a:latin typeface="Cambria Math" panose="02040503050406030204" pitchFamily="18" charset="0"/>
                                    </a:rPr>
                                    <m:t>Fraction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tr-TR" sz="1600" b="0" i="0" smtClean="0">
                                      <a:latin typeface="Cambria Math" panose="02040503050406030204" pitchFamily="18" charset="0"/>
                                    </a:rPr>
                                    <m:t>enhanced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1600" b="0" i="0" smtClean="0">
                                      <a:latin typeface="Cambria Math" panose="02040503050406030204" pitchFamily="18" charset="0"/>
                                    </a:rPr>
                                    <m:t>Speedup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tr-TR" sz="1600">
                                      <a:latin typeface="Cambria Math" panose="02040503050406030204" pitchFamily="18" charset="0"/>
                                    </a:rPr>
                                    <m:t>enhance</m:t>
                                  </m:r>
                                  <m:r>
                                    <a:rPr lang="tr-TR" sz="16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tr-TR" sz="1600" dirty="0"/>
              </a:p>
              <a:p>
                <a:pPr>
                  <a:buFont typeface="+mj-lt"/>
                  <a:buAutoNum type="arabicPeriod"/>
                </a:pPr>
                <a:endParaRPr lang="tr-TR" sz="1600" i="1" dirty="0" smtClean="0"/>
              </a:p>
              <a:p>
                <a:pPr>
                  <a:buFont typeface="+mj-lt"/>
                  <a:buAutoNum type="arabicPeriod" startAt="4"/>
                </a:pPr>
                <a:r>
                  <a:rPr lang="tr-TR" sz="1600" dirty="0" smtClean="0"/>
                  <a:t> </a:t>
                </a:r>
                <a:r>
                  <a:rPr lang="en-US" sz="1600" i="1" dirty="0" smtClean="0"/>
                  <a:t>Energy</a:t>
                </a:r>
                <a:r>
                  <a:rPr lang="en-US" sz="1600" baseline="-25000" dirty="0" smtClean="0"/>
                  <a:t>dynamic</a:t>
                </a:r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</a:t>
                </a:r>
                <a:r>
                  <a:rPr lang="tr-TR" sz="1600" dirty="0" smtClean="0">
                    <a:sym typeface="Symbol" panose="05050102010706020507" pitchFamily="18" charset="2"/>
                  </a:rPr>
                  <a:t> </a:t>
                </a:r>
                <a:r>
                  <a:rPr lang="en-US" sz="1600" dirty="0" smtClean="0"/>
                  <a:t>1/2 </a:t>
                </a:r>
                <a:r>
                  <a:rPr lang="en-US" sz="1600" dirty="0"/>
                  <a:t>× </a:t>
                </a:r>
                <a:r>
                  <a:rPr lang="en-US" sz="1600" dirty="0" smtClean="0"/>
                  <a:t>Capacitive load</a:t>
                </a:r>
                <a:r>
                  <a:rPr lang="tr-TR" sz="1600" dirty="0" smtClean="0"/>
                  <a:t> </a:t>
                </a:r>
                <a:r>
                  <a:rPr lang="en-US" sz="1600" dirty="0"/>
                  <a:t>×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Voltage</a:t>
                </a:r>
                <a:r>
                  <a:rPr lang="en-US" sz="1600" baseline="30000" dirty="0"/>
                  <a:t>2</a:t>
                </a:r>
                <a:endParaRPr lang="tr-TR" sz="1600" baseline="30000" dirty="0" smtClean="0"/>
              </a:p>
              <a:p>
                <a:pPr>
                  <a:buFont typeface="+mj-lt"/>
                  <a:buAutoNum type="arabicPeriod" startAt="4"/>
                </a:pPr>
                <a:endParaRPr lang="tr-TR" sz="1600" dirty="0"/>
              </a:p>
              <a:p>
                <a:pPr>
                  <a:buFont typeface="+mj-lt"/>
                  <a:buAutoNum type="arabicPeriod" startAt="4"/>
                </a:pPr>
                <a:r>
                  <a:rPr lang="tr-TR" sz="1600" dirty="0" smtClean="0"/>
                  <a:t> </a:t>
                </a:r>
                <a:r>
                  <a:rPr lang="tr-TR" sz="1600" i="1" dirty="0" smtClean="0"/>
                  <a:t>Power</a:t>
                </a:r>
                <a:r>
                  <a:rPr lang="en-US" sz="1600" baseline="-25000" dirty="0" smtClean="0"/>
                  <a:t>dynamic</a:t>
                </a:r>
                <a:r>
                  <a:rPr lang="en-US" sz="1600" dirty="0" smtClean="0"/>
                  <a:t> </a:t>
                </a:r>
                <a:r>
                  <a:rPr lang="en-US" sz="1600" dirty="0">
                    <a:sym typeface="Symbol" panose="05050102010706020507" pitchFamily="18" charset="2"/>
                  </a:rPr>
                  <a:t></a:t>
                </a:r>
                <a:r>
                  <a:rPr lang="tr-TR" sz="1600" dirty="0">
                    <a:sym typeface="Symbol" panose="05050102010706020507" pitchFamily="18" charset="2"/>
                  </a:rPr>
                  <a:t> </a:t>
                </a:r>
                <a:r>
                  <a:rPr lang="en-US" sz="1600" dirty="0"/>
                  <a:t>1/2 × Capacitive load</a:t>
                </a:r>
                <a:r>
                  <a:rPr lang="tr-TR" sz="1600" dirty="0"/>
                  <a:t> </a:t>
                </a:r>
                <a:r>
                  <a:rPr lang="en-US" sz="1600" dirty="0"/>
                  <a:t>× </a:t>
                </a:r>
                <a:r>
                  <a:rPr lang="en-US" sz="1600" dirty="0" smtClean="0"/>
                  <a:t>Voltage</a:t>
                </a:r>
                <a:r>
                  <a:rPr lang="en-US" sz="1600" baseline="30000" dirty="0" smtClean="0"/>
                  <a:t>2</a:t>
                </a:r>
                <a:r>
                  <a:rPr lang="en-US" sz="1600" dirty="0"/>
                  <a:t> × </a:t>
                </a:r>
                <a:r>
                  <a:rPr lang="tr-TR" sz="1600" dirty="0" smtClean="0"/>
                  <a:t>Frequency switched</a:t>
                </a:r>
              </a:p>
              <a:p>
                <a:pPr>
                  <a:buFont typeface="+mj-lt"/>
                  <a:buAutoNum type="arabicPeriod" startAt="4"/>
                </a:pPr>
                <a:endParaRPr lang="tr-TR" sz="1600" baseline="30000" dirty="0"/>
              </a:p>
              <a:p>
                <a:pPr>
                  <a:buFont typeface="+mj-lt"/>
                  <a:buAutoNum type="arabicPeriod" startAt="4"/>
                </a:pPr>
                <a:r>
                  <a:rPr lang="tr-TR" sz="1600" dirty="0" smtClean="0"/>
                  <a:t> </a:t>
                </a:r>
                <a:r>
                  <a:rPr lang="tr-TR" sz="1600" i="1" dirty="0" smtClean="0"/>
                  <a:t>Power</a:t>
                </a:r>
                <a:r>
                  <a:rPr lang="tr-TR" sz="1600" baseline="-25000" dirty="0" smtClean="0"/>
                  <a:t>static</a:t>
                </a:r>
                <a:r>
                  <a:rPr lang="en-US" sz="1600" dirty="0" smtClean="0"/>
                  <a:t> </a:t>
                </a:r>
                <a:r>
                  <a:rPr lang="en-US" sz="1600" dirty="0">
                    <a:sym typeface="Symbol" panose="05050102010706020507" pitchFamily="18" charset="2"/>
                  </a:rPr>
                  <a:t></a:t>
                </a:r>
                <a:r>
                  <a:rPr lang="tr-TR" sz="1600" dirty="0">
                    <a:sym typeface="Symbol" panose="05050102010706020507" pitchFamily="18" charset="2"/>
                  </a:rPr>
                  <a:t> </a:t>
                </a:r>
                <a:r>
                  <a:rPr lang="tr-TR" sz="1600" dirty="0" smtClean="0">
                    <a:sym typeface="Symbol" panose="05050102010706020507" pitchFamily="18" charset="2"/>
                  </a:rPr>
                  <a:t>Current</a:t>
                </a:r>
                <a:r>
                  <a:rPr lang="tr-TR" sz="1600" baseline="-25000" dirty="0" smtClean="0"/>
                  <a:t>static </a:t>
                </a:r>
                <a:r>
                  <a:rPr lang="en-US" sz="1600" dirty="0" smtClean="0"/>
                  <a:t>× Voltage</a:t>
                </a:r>
                <a:endParaRPr lang="tr-TR" sz="1600" dirty="0" smtClean="0"/>
              </a:p>
              <a:p>
                <a:pPr>
                  <a:buFont typeface="+mj-lt"/>
                  <a:buAutoNum type="arabicPeriod" startAt="4"/>
                </a:pPr>
                <a:endParaRPr lang="tr-TR" sz="1600" baseline="30000" dirty="0"/>
              </a:p>
              <a:p>
                <a:pPr>
                  <a:buFont typeface="+mj-lt"/>
                  <a:buAutoNum type="arabicPeriod" startAt="4"/>
                </a:pPr>
                <a:r>
                  <a:rPr lang="tr-TR" sz="1600" dirty="0" smtClean="0"/>
                  <a:t> </a:t>
                </a:r>
                <a:r>
                  <a:rPr lang="en-US" sz="1600" i="1" dirty="0" smtClean="0"/>
                  <a:t>Availability </a:t>
                </a:r>
                <a:r>
                  <a:rPr lang="en-US" sz="1600" dirty="0"/>
                  <a:t>= Mean time to fail / (Mean time to fail + Mean time to repair</a:t>
                </a:r>
                <a:r>
                  <a:rPr lang="en-US" sz="1600" dirty="0" smtClean="0"/>
                  <a:t>)</a:t>
                </a:r>
                <a:endParaRPr lang="tr-TR" sz="1600" dirty="0" smtClean="0"/>
              </a:p>
              <a:p>
                <a:pPr>
                  <a:buFont typeface="+mj-lt"/>
                  <a:buAutoNum type="arabicPeriod" startAt="4"/>
                </a:pPr>
                <a:endParaRPr lang="tr-TR" sz="1600" baseline="30000" dirty="0"/>
              </a:p>
              <a:p>
                <a:pPr>
                  <a:buFont typeface="+mj-lt"/>
                  <a:buAutoNum type="arabicPeriod" startAt="4"/>
                </a:pPr>
                <a:r>
                  <a:rPr lang="tr-TR" sz="1600" dirty="0" smtClean="0"/>
                  <a:t> </a:t>
                </a:r>
                <a:r>
                  <a:rPr lang="en-US" sz="1600" i="1" dirty="0" smtClean="0"/>
                  <a:t>Die </a:t>
                </a:r>
                <a:r>
                  <a:rPr lang="en-US" sz="1600" i="1" dirty="0"/>
                  <a:t>yield </a:t>
                </a:r>
                <a:r>
                  <a:rPr lang="tr-TR" sz="1600" i="1" dirty="0" smtClean="0"/>
                  <a:t>= </a:t>
                </a:r>
                <a:r>
                  <a:rPr lang="en-US" sz="1600" dirty="0" smtClean="0"/>
                  <a:t>Wafer </a:t>
                </a:r>
                <a:r>
                  <a:rPr lang="en-US" sz="1600" dirty="0"/>
                  <a:t>yield × </a:t>
                </a:r>
                <a:r>
                  <a:rPr lang="en-US" sz="1600" dirty="0" smtClean="0"/>
                  <a:t>1 </a:t>
                </a:r>
                <a:r>
                  <a:rPr lang="en-US" sz="1600" dirty="0"/>
                  <a:t>/ (1 + Defects per unit area × </a:t>
                </a:r>
                <a:r>
                  <a:rPr lang="en-US" sz="1600" dirty="0" smtClean="0"/>
                  <a:t>Die area)</a:t>
                </a:r>
                <a:r>
                  <a:rPr lang="tr-TR" sz="1600" i="1" baseline="30000" dirty="0" smtClean="0"/>
                  <a:t>N</a:t>
                </a:r>
                <a:endParaRPr lang="tr-TR" sz="1600" baseline="30000" dirty="0"/>
              </a:p>
              <a:p>
                <a:pPr marL="712788" indent="0">
                  <a:buNone/>
                </a:pPr>
                <a:r>
                  <a:rPr lang="en-US" sz="1400" dirty="0"/>
                  <a:t>where Wafer yield accounts for wafers that are so bad they need not be tested </a:t>
                </a:r>
                <a:r>
                  <a:rPr lang="en-US" sz="1400" dirty="0" smtClean="0"/>
                  <a:t>and</a:t>
                </a:r>
                <a:r>
                  <a:rPr lang="tr-TR" sz="1400" dirty="0" smtClean="0"/>
                  <a:t> </a:t>
                </a:r>
                <a:r>
                  <a:rPr lang="tr-TR" sz="1400" i="1" dirty="0" smtClean="0"/>
                  <a:t>N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is a parameter </a:t>
                </a:r>
                <a:r>
                  <a:rPr lang="en-US" sz="1400" dirty="0" smtClean="0"/>
                  <a:t>called</a:t>
                </a:r>
                <a:r>
                  <a:rPr lang="tr-TR" sz="1400" dirty="0" smtClean="0"/>
                  <a:t> </a:t>
                </a:r>
                <a:r>
                  <a:rPr lang="en-US" sz="1400" dirty="0" smtClean="0"/>
                  <a:t>the </a:t>
                </a:r>
                <a:r>
                  <a:rPr lang="en-US" sz="1400" dirty="0"/>
                  <a:t>process-complexity factor, a measure of manufacturing difficulty. </a:t>
                </a:r>
                <a:endParaRPr lang="tr-TR" sz="1400" dirty="0" smtClean="0"/>
              </a:p>
              <a:p>
                <a:pPr marL="712788" indent="0">
                  <a:buNone/>
                </a:pPr>
                <a:r>
                  <a:rPr lang="tr-TR" sz="1400" i="1" dirty="0" smtClean="0"/>
                  <a:t>N </a:t>
                </a:r>
                <a:r>
                  <a:rPr lang="en-US" sz="1400" dirty="0" smtClean="0"/>
                  <a:t>ranges </a:t>
                </a:r>
                <a:r>
                  <a:rPr lang="en-US" sz="1400" dirty="0"/>
                  <a:t>from 11.5 to 15.5 in 2011.</a:t>
                </a:r>
                <a:endParaRPr lang="tr-TR" sz="1400" baseline="30000" dirty="0"/>
              </a:p>
              <a:p>
                <a:pPr>
                  <a:buFont typeface="+mj-lt"/>
                  <a:buAutoNum type="arabicPeriod"/>
                </a:pPr>
                <a:endParaRPr lang="tr-TR" sz="160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066800"/>
                <a:ext cx="8318665" cy="5638800"/>
              </a:xfrm>
              <a:blipFill rotWithShape="0">
                <a:blip r:embed="rId2"/>
                <a:stretch>
                  <a:fillRect l="-293" t="-6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278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Computer Architecture 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066800"/>
                <a:ext cx="8318665" cy="5638800"/>
              </a:xfrm>
            </p:spPr>
            <p:txBody>
              <a:bodyPr>
                <a:normAutofit/>
              </a:bodyPr>
              <a:lstStyle/>
              <a:p>
                <a:pPr>
                  <a:buFont typeface="+mj-lt"/>
                  <a:buAutoNum type="arabicPeriod" startAt="9"/>
                </a:pPr>
                <a:r>
                  <a:rPr lang="tr-TR" sz="1600" dirty="0" smtClean="0"/>
                  <a:t> </a:t>
                </a:r>
                <a:r>
                  <a:rPr lang="en-US" sz="1600" i="1" dirty="0"/>
                  <a:t>Means—arithmetic (AM), weighted arithmetic (WAM), and geometric (GM):</a:t>
                </a:r>
                <a:endParaRPr lang="tr-TR" sz="1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sz="1600" b="0" i="0" dirty="0" smtClean="0">
                          <a:latin typeface="Cambria Math" panose="02040503050406030204" pitchFamily="18" charset="0"/>
                        </a:rPr>
                        <m:t>AM</m:t>
                      </m:r>
                      <m:r>
                        <a:rPr lang="tr-TR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tr-TR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1600" b="0" i="0" dirty="0" smtClean="0">
                                  <a:latin typeface="Cambria Math" panose="02040503050406030204" pitchFamily="18" charset="0"/>
                                </a:rPr>
                                <m:t>Time</m:t>
                              </m:r>
                            </m:e>
                            <m:sub>
                              <m:r>
                                <a:rPr lang="tr-TR" sz="16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tr-TR" sz="1600" b="0" i="1" dirty="0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tr-TR" sz="1600" b="0" i="0" dirty="0" smtClean="0">
                          <a:latin typeface="Cambria Math" panose="02040503050406030204" pitchFamily="18" charset="0"/>
                        </a:rPr>
                        <m:t>WAM</m:t>
                      </m:r>
                      <m:r>
                        <a:rPr lang="tr-TR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16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16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600" i="1" dirty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16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tr-TR" sz="16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sz="1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1600" b="0" i="0" dirty="0" smtClean="0">
                                      <a:latin typeface="Cambria Math" panose="02040503050406030204" pitchFamily="18" charset="0"/>
                                    </a:rPr>
                                    <m:t>Weight</m:t>
                                  </m:r>
                                </m:e>
                                <m:sub>
                                  <m:r>
                                    <a:rPr lang="tr-TR" sz="1600" i="1" dirty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tr-TR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tr-TR" sz="1600" i="0" dirty="0">
                                  <a:latin typeface="Cambria Math" panose="02040503050406030204" pitchFamily="18" charset="0"/>
                                </a:rPr>
                                <m:t>Time</m:t>
                              </m:r>
                            </m:e>
                            <m:sub>
                              <m:r>
                                <a:rPr lang="tr-TR" sz="1600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tr-TR" sz="1600" b="0" i="1" dirty="0" smtClean="0">
                          <a:latin typeface="Cambria Math" panose="02040503050406030204" pitchFamily="18" charset="0"/>
                        </a:rPr>
                        <m:t> ,  </m:t>
                      </m:r>
                      <m:r>
                        <m:rPr>
                          <m:sty m:val="p"/>
                        </m:rPr>
                        <a:rPr lang="tr-TR" sz="1600" b="0" i="0" dirty="0" smtClean="0">
                          <a:latin typeface="Cambria Math" panose="02040503050406030204" pitchFamily="18" charset="0"/>
                        </a:rPr>
                        <m:t>GM</m:t>
                      </m:r>
                      <m:r>
                        <a:rPr lang="tr-TR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tr-TR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nary>
                            <m:naryPr>
                              <m:chr m:val="∏"/>
                              <m:ctrlPr>
                                <a:rPr lang="tr-TR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16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tr-TR" sz="1600" b="0" i="1" dirty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tr-TR" sz="16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tr-TR" sz="1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 sz="1600" dirty="0">
                                      <a:latin typeface="Cambria Math" panose="02040503050406030204" pitchFamily="18" charset="0"/>
                                    </a:rPr>
                                    <m:t>Time</m:t>
                                  </m:r>
                                </m:e>
                                <m:sub>
                                  <m:r>
                                    <a:rPr lang="tr-TR" sz="1600" i="1" dirty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rad>
                    </m:oMath>
                  </m:oMathPara>
                </a14:m>
                <a:endParaRPr lang="tr-TR" sz="1600" dirty="0" smtClean="0"/>
              </a:p>
              <a:p>
                <a:pPr marL="446088" indent="0">
                  <a:buNone/>
                </a:pPr>
                <a:r>
                  <a:rPr lang="en-US" sz="1400" dirty="0"/>
                  <a:t>where </a:t>
                </a:r>
                <a:r>
                  <a:rPr lang="en-US" sz="1400" dirty="0" err="1"/>
                  <a:t>Time</a:t>
                </a:r>
                <a:r>
                  <a:rPr lang="en-US" sz="1400" i="1" baseline="-25000" dirty="0" err="1"/>
                  <a:t>i</a:t>
                </a:r>
                <a:r>
                  <a:rPr lang="en-US" sz="1400" i="1" dirty="0"/>
                  <a:t> </a:t>
                </a:r>
                <a:r>
                  <a:rPr lang="en-US" sz="1400" dirty="0"/>
                  <a:t>is the execution time for the </a:t>
                </a:r>
                <a:r>
                  <a:rPr lang="en-US" sz="1400" i="1" dirty="0" err="1"/>
                  <a:t>i</a:t>
                </a:r>
                <a:r>
                  <a:rPr lang="en-US" sz="1400" dirty="0" err="1"/>
                  <a:t>th</a:t>
                </a:r>
                <a:r>
                  <a:rPr lang="en-US" sz="1400" dirty="0"/>
                  <a:t> program of a total of </a:t>
                </a:r>
                <a:r>
                  <a:rPr lang="en-US" sz="1400" i="1" dirty="0"/>
                  <a:t>n </a:t>
                </a:r>
                <a:r>
                  <a:rPr lang="en-US" sz="1400" dirty="0"/>
                  <a:t>in the workload, </a:t>
                </a:r>
                <a:r>
                  <a:rPr lang="en-US" sz="1400" dirty="0" err="1"/>
                  <a:t>Weight</a:t>
                </a:r>
                <a:r>
                  <a:rPr lang="en-US" sz="1400" i="1" baseline="-25000" dirty="0" err="1"/>
                  <a:t>i</a:t>
                </a:r>
                <a:r>
                  <a:rPr lang="en-US" sz="1400" i="1" dirty="0"/>
                  <a:t> </a:t>
                </a:r>
                <a:r>
                  <a:rPr lang="en-US" sz="1400" dirty="0"/>
                  <a:t>is </a:t>
                </a:r>
                <a:r>
                  <a:rPr lang="en-US" sz="1400" dirty="0" smtClean="0"/>
                  <a:t>the</a:t>
                </a:r>
                <a:r>
                  <a:rPr lang="tr-TR" sz="1400" dirty="0" smtClean="0"/>
                  <a:t> </a:t>
                </a:r>
                <a:r>
                  <a:rPr lang="en-US" sz="1400" dirty="0" smtClean="0"/>
                  <a:t>weighting </a:t>
                </a:r>
                <a:r>
                  <a:rPr lang="en-US" sz="1400" dirty="0"/>
                  <a:t>of the </a:t>
                </a:r>
                <a:r>
                  <a:rPr lang="en-US" sz="1400" i="1" dirty="0" err="1"/>
                  <a:t>i</a:t>
                </a:r>
                <a:r>
                  <a:rPr lang="en-US" sz="1400" dirty="0" err="1"/>
                  <a:t>th</a:t>
                </a:r>
                <a:r>
                  <a:rPr lang="en-US" sz="1400" dirty="0"/>
                  <a:t> program in the workload</a:t>
                </a:r>
                <a:r>
                  <a:rPr lang="en-US" sz="1400" dirty="0" smtClean="0"/>
                  <a:t>.</a:t>
                </a:r>
                <a:endParaRPr lang="tr-TR" sz="1400" dirty="0" smtClean="0"/>
              </a:p>
              <a:p>
                <a:pPr marL="0" indent="0">
                  <a:buNone/>
                </a:pPr>
                <a:endParaRPr lang="tr-TR" sz="1600" dirty="0" smtClean="0"/>
              </a:p>
              <a:p>
                <a:pPr>
                  <a:buFont typeface="+mj-lt"/>
                  <a:buAutoNum type="arabicPeriod" startAt="10"/>
                </a:pPr>
                <a:r>
                  <a:rPr lang="tr-TR" sz="1600" dirty="0" smtClean="0"/>
                  <a:t> </a:t>
                </a:r>
                <a:r>
                  <a:rPr lang="en-US" sz="1400" i="1" dirty="0"/>
                  <a:t>Average memory-access time </a:t>
                </a:r>
                <a:r>
                  <a:rPr lang="en-US" sz="1400" dirty="0"/>
                  <a:t>= Hit time + Miss rate ×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Miss </a:t>
                </a:r>
                <a:r>
                  <a:rPr lang="en-US" sz="1400" dirty="0" smtClean="0"/>
                  <a:t>penalty</a:t>
                </a:r>
                <a:endParaRPr lang="tr-TR" sz="1400" dirty="0" smtClean="0"/>
              </a:p>
              <a:p>
                <a:pPr marL="0" indent="0">
                  <a:buNone/>
                </a:pPr>
                <a:endParaRPr lang="tr-TR" sz="1600" i="1" dirty="0" smtClean="0"/>
              </a:p>
              <a:p>
                <a:pPr>
                  <a:buFont typeface="+mj-lt"/>
                  <a:buAutoNum type="arabicPeriod" startAt="11"/>
                </a:pPr>
                <a:r>
                  <a:rPr lang="tr-TR" sz="1600" dirty="0" smtClean="0"/>
                  <a:t> </a:t>
                </a:r>
                <a:r>
                  <a:rPr lang="en-US" sz="1400" i="1" dirty="0"/>
                  <a:t>Misses per instruction </a:t>
                </a:r>
                <a:r>
                  <a:rPr lang="en-US" sz="1400" dirty="0"/>
                  <a:t>= Miss rate ×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Memory access per instruction </a:t>
                </a:r>
                <a:endParaRPr lang="tr-TR" sz="1600" dirty="0"/>
              </a:p>
              <a:p>
                <a:pPr>
                  <a:buFont typeface="+mj-lt"/>
                  <a:buAutoNum type="arabicPeriod"/>
                </a:pPr>
                <a:endParaRPr lang="tr-TR" sz="1600" i="1" dirty="0" smtClean="0"/>
              </a:p>
              <a:p>
                <a:pPr>
                  <a:buFont typeface="+mj-lt"/>
                  <a:buAutoNum type="arabicPeriod" startAt="12"/>
                </a:pPr>
                <a:r>
                  <a:rPr lang="tr-TR" sz="1600" dirty="0" smtClean="0"/>
                  <a:t> </a:t>
                </a:r>
                <a:r>
                  <a:rPr lang="en-US" sz="1600" i="1" dirty="0"/>
                  <a:t>Cache index size</a:t>
                </a:r>
                <a:r>
                  <a:rPr lang="en-US" sz="1600" dirty="0"/>
                  <a:t>:</a:t>
                </a:r>
                <a:r>
                  <a:rPr lang="en-US" sz="1600" i="1" dirty="0"/>
                  <a:t> </a:t>
                </a:r>
                <a:r>
                  <a:rPr lang="en-US" sz="1600" dirty="0"/>
                  <a:t>2</a:t>
                </a:r>
                <a:r>
                  <a:rPr lang="en-US" sz="1600" baseline="30000" dirty="0"/>
                  <a:t>index</a:t>
                </a:r>
                <a:r>
                  <a:rPr lang="en-US" sz="1600" dirty="0"/>
                  <a:t> = Cache size /(Block size ×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Set associativity</a:t>
                </a:r>
                <a:r>
                  <a:rPr lang="en-US" sz="1600" dirty="0" smtClean="0"/>
                  <a:t>)</a:t>
                </a:r>
                <a:endParaRPr lang="tr-TR" sz="1600" dirty="0" smtClean="0"/>
              </a:p>
              <a:p>
                <a:pPr marL="0" indent="0">
                  <a:buNone/>
                </a:pPr>
                <a:endParaRPr lang="tr-TR" sz="1600" dirty="0"/>
              </a:p>
              <a:p>
                <a:pPr>
                  <a:buFont typeface="+mj-lt"/>
                  <a:buAutoNum type="arabicPeriod" startAt="13"/>
                </a:pPr>
                <a:r>
                  <a:rPr lang="tr-TR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𝑃𝑜𝑤𝑒𝑟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𝑈𝑡𝑖𝑙𝑖𝑧𝑎𝑡𝑖𝑜𝑛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𝐸𝑓𝑓𝑒𝑐𝑡𝑖𝑣𝑒𝑛𝑒𝑠𝑠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𝑃𝑈𝐸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sty m:val="p"/>
                      </m:rPr>
                      <a:rPr lang="en-US" sz="1500" i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15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50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15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500" i="0">
                        <a:latin typeface="Cambria Math" panose="02040503050406030204" pitchFamily="18" charset="0"/>
                      </a:rPr>
                      <m:t>Warehouse</m:t>
                    </m:r>
                    <m:r>
                      <a:rPr lang="en-US" sz="15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500" i="0">
                        <a:latin typeface="Cambria Math" panose="02040503050406030204" pitchFamily="18" charset="0"/>
                      </a:rPr>
                      <m:t>Scale</m:t>
                    </m:r>
                    <m:r>
                      <a:rPr lang="en-US" sz="15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500" i="0">
                        <a:latin typeface="Cambria Math" panose="02040503050406030204" pitchFamily="18" charset="0"/>
                      </a:rPr>
                      <m:t>Computer</m:t>
                    </m:r>
                    <m:r>
                      <a:rPr lang="tr-TR" sz="15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tr-TR" sz="1500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tr-TR" sz="15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tr-TR" sz="1500" b="0" i="0" smtClean="0">
                            <a:latin typeface="Cambria Math" panose="02040503050406030204" pitchFamily="18" charset="0"/>
                          </a:rPr>
                          <m:t>Faciliy</m:t>
                        </m:r>
                        <m:r>
                          <a:rPr lang="tr-TR" sz="15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tr-TR" sz="1500" b="0" i="0" smtClean="0">
                            <a:latin typeface="Cambria Math" panose="02040503050406030204" pitchFamily="18" charset="0"/>
                          </a:rPr>
                          <m:t>Power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tr-TR" sz="1500" b="0" i="0" smtClean="0">
                            <a:latin typeface="Cambria Math" panose="02040503050406030204" pitchFamily="18" charset="0"/>
                          </a:rPr>
                          <m:t>IT</m:t>
                        </m:r>
                        <m:r>
                          <a:rPr lang="tr-TR" sz="15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tr-TR" sz="1500" b="0" i="0" smtClean="0">
                            <a:latin typeface="Cambria Math" panose="02040503050406030204" pitchFamily="18" charset="0"/>
                          </a:rPr>
                          <m:t>Equipment</m:t>
                        </m:r>
                        <m:r>
                          <a:rPr lang="tr-TR" sz="15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tr-TR" sz="1500" b="0" i="0" smtClean="0">
                            <a:latin typeface="Cambria Math" panose="02040503050406030204" pitchFamily="18" charset="0"/>
                          </a:rPr>
                          <m:t>Power</m:t>
                        </m:r>
                      </m:den>
                    </m:f>
                  </m:oMath>
                </a14:m>
                <a:endParaRPr lang="tr-TR" sz="1500" baseline="30000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066800"/>
                <a:ext cx="8318665" cy="5638800"/>
              </a:xfrm>
              <a:blipFill rotWithShape="0">
                <a:blip r:embed="rId2"/>
                <a:stretch>
                  <a:fillRect l="-366" t="-3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520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Thumb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Amdahl/Case </a:t>
            </a:r>
            <a:r>
              <a:rPr lang="en-US" dirty="0">
                <a:solidFill>
                  <a:srgbClr val="0000CC"/>
                </a:solidFill>
              </a:rPr>
              <a:t>Rule</a:t>
            </a:r>
            <a:r>
              <a:rPr lang="en-US" dirty="0"/>
              <a:t>:</a:t>
            </a:r>
            <a:r>
              <a:rPr lang="en-US" i="1" dirty="0"/>
              <a:t> </a:t>
            </a:r>
            <a:endParaRPr lang="tr-TR" i="1" dirty="0" smtClean="0"/>
          </a:p>
          <a:p>
            <a:pPr marL="914400" lvl="1" indent="-514350"/>
            <a:r>
              <a:rPr lang="en-US" dirty="0" smtClean="0"/>
              <a:t>A </a:t>
            </a:r>
            <a:r>
              <a:rPr lang="en-US" dirty="0"/>
              <a:t>balanced computer system needs about 1 MB of main memory capacity and </a:t>
            </a:r>
            <a:r>
              <a:rPr lang="en-US" dirty="0" smtClean="0"/>
              <a:t>1</a:t>
            </a:r>
            <a:r>
              <a:rPr lang="tr-TR" dirty="0" smtClean="0"/>
              <a:t> </a:t>
            </a:r>
            <a:r>
              <a:rPr lang="en-US" dirty="0" smtClean="0"/>
              <a:t>megabit </a:t>
            </a:r>
            <a:r>
              <a:rPr lang="en-US" dirty="0"/>
              <a:t>per second of I/O bandwidth per MIPS of CPU performance.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90/10 </a:t>
            </a:r>
            <a:r>
              <a:rPr lang="en-US" dirty="0">
                <a:solidFill>
                  <a:srgbClr val="0000CC"/>
                </a:solidFill>
              </a:rPr>
              <a:t>Locality Rule</a:t>
            </a:r>
            <a:r>
              <a:rPr lang="en-US" dirty="0"/>
              <a:t>:</a:t>
            </a:r>
            <a:r>
              <a:rPr lang="en-US" i="1" dirty="0"/>
              <a:t> </a:t>
            </a:r>
            <a:endParaRPr lang="tr-TR" i="1" dirty="0" smtClean="0"/>
          </a:p>
          <a:p>
            <a:pPr marL="914400" lvl="1" indent="-514350"/>
            <a:r>
              <a:rPr lang="en-US" dirty="0" smtClean="0"/>
              <a:t>A </a:t>
            </a:r>
            <a:r>
              <a:rPr lang="en-US" dirty="0"/>
              <a:t>program executes about 90% of its instructions in 10% of its code.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Bandwidth </a:t>
            </a:r>
            <a:r>
              <a:rPr lang="en-US" dirty="0">
                <a:solidFill>
                  <a:srgbClr val="0000CC"/>
                </a:solidFill>
              </a:rPr>
              <a:t>Rule</a:t>
            </a:r>
            <a:r>
              <a:rPr lang="en-US" dirty="0"/>
              <a:t>:</a:t>
            </a:r>
            <a:r>
              <a:rPr lang="en-US" i="1" dirty="0"/>
              <a:t> </a:t>
            </a:r>
            <a:endParaRPr lang="tr-TR" i="1" dirty="0" smtClean="0"/>
          </a:p>
          <a:p>
            <a:pPr marL="914400" lvl="1" indent="-514350"/>
            <a:r>
              <a:rPr lang="en-US" dirty="0" smtClean="0"/>
              <a:t>Bandwidth </a:t>
            </a:r>
            <a:r>
              <a:rPr lang="en-US" dirty="0"/>
              <a:t>grows by at least the square of the improvement in latency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Rules of Thumb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solidFill>
                  <a:srgbClr val="0000CC"/>
                </a:solidFill>
              </a:rPr>
              <a:t>2:1 </a:t>
            </a:r>
            <a:r>
              <a:rPr lang="en-US" dirty="0">
                <a:solidFill>
                  <a:srgbClr val="0000CC"/>
                </a:solidFill>
              </a:rPr>
              <a:t>Cache Rule</a:t>
            </a:r>
            <a:r>
              <a:rPr lang="en-US" dirty="0"/>
              <a:t>:</a:t>
            </a:r>
            <a:r>
              <a:rPr lang="en-US" i="1" dirty="0"/>
              <a:t> </a:t>
            </a:r>
            <a:endParaRPr lang="tr-TR" i="1" dirty="0" smtClean="0"/>
          </a:p>
          <a:p>
            <a:pPr marL="914400" lvl="1" indent="-514350"/>
            <a:r>
              <a:rPr lang="en-US" dirty="0" smtClean="0"/>
              <a:t>The </a:t>
            </a:r>
            <a:r>
              <a:rPr lang="en-US" dirty="0"/>
              <a:t>miss rate of a direct-mapped cache of size </a:t>
            </a:r>
            <a:r>
              <a:rPr lang="en-US" i="1" dirty="0"/>
              <a:t>N </a:t>
            </a:r>
            <a:r>
              <a:rPr lang="en-US" dirty="0"/>
              <a:t>is about the same as a two-way </a:t>
            </a:r>
            <a:r>
              <a:rPr lang="en-US" dirty="0" smtClean="0"/>
              <a:t>set</a:t>
            </a:r>
            <a:r>
              <a:rPr lang="tr-TR" dirty="0" smtClean="0"/>
              <a:t>-</a:t>
            </a:r>
            <a:r>
              <a:rPr lang="en-US" dirty="0" smtClean="0"/>
              <a:t>associative</a:t>
            </a:r>
            <a:r>
              <a:rPr lang="tr-TR" dirty="0" smtClean="0"/>
              <a:t> cache </a:t>
            </a:r>
            <a:r>
              <a:rPr lang="tr-TR" dirty="0"/>
              <a:t>of size </a:t>
            </a:r>
            <a:r>
              <a:rPr lang="tr-TR" i="1" dirty="0"/>
              <a:t>N</a:t>
            </a:r>
            <a:r>
              <a:rPr lang="tr-TR" dirty="0"/>
              <a:t>/2.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solidFill>
                  <a:srgbClr val="0000CC"/>
                </a:solidFill>
              </a:rPr>
              <a:t>Dependability </a:t>
            </a:r>
            <a:r>
              <a:rPr lang="en-US" dirty="0">
                <a:solidFill>
                  <a:srgbClr val="0000CC"/>
                </a:solidFill>
              </a:rPr>
              <a:t>Rule</a:t>
            </a:r>
            <a:r>
              <a:rPr lang="en-US" dirty="0"/>
              <a:t>:</a:t>
            </a:r>
            <a:r>
              <a:rPr lang="en-US" i="1" dirty="0"/>
              <a:t> </a:t>
            </a:r>
            <a:endParaRPr lang="tr-TR" i="1" dirty="0" smtClean="0"/>
          </a:p>
          <a:p>
            <a:pPr marL="914400" lvl="1" indent="-514350"/>
            <a:r>
              <a:rPr lang="en-US" dirty="0" smtClean="0"/>
              <a:t>Design </a:t>
            </a:r>
            <a:r>
              <a:rPr lang="en-US" dirty="0"/>
              <a:t>with no single point of failure.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solidFill>
                  <a:srgbClr val="0000CC"/>
                </a:solidFill>
              </a:rPr>
              <a:t>Watt-Year </a:t>
            </a:r>
            <a:r>
              <a:rPr lang="en-US" dirty="0">
                <a:solidFill>
                  <a:srgbClr val="0000CC"/>
                </a:solidFill>
              </a:rPr>
              <a:t>Rule</a:t>
            </a:r>
            <a:r>
              <a:rPr lang="en-US" dirty="0"/>
              <a:t>: </a:t>
            </a:r>
            <a:endParaRPr lang="tr-TR" dirty="0" smtClean="0"/>
          </a:p>
          <a:p>
            <a:pPr marL="914400" lvl="1" indent="-514350"/>
            <a:r>
              <a:rPr lang="en-US" dirty="0" smtClean="0"/>
              <a:t>The </a:t>
            </a:r>
            <a:r>
              <a:rPr lang="en-US" dirty="0"/>
              <a:t>fully burdened cost of a Watt per year in a Warehouse Scale Computer in </a:t>
            </a:r>
            <a:r>
              <a:rPr lang="en-US" dirty="0" smtClean="0"/>
              <a:t>North</a:t>
            </a:r>
            <a:r>
              <a:rPr lang="tr-TR" dirty="0" smtClean="0"/>
              <a:t> </a:t>
            </a:r>
            <a:r>
              <a:rPr lang="en-US" dirty="0" smtClean="0"/>
              <a:t>America </a:t>
            </a:r>
            <a:r>
              <a:rPr lang="en-US" dirty="0"/>
              <a:t>in 2011, including the cost of amortizing the power and cooling infrastructure, is about $2.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38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AcA-00-Introduction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What is Computer Organization?</a:t>
            </a:r>
          </a:p>
          <a:p>
            <a:r>
              <a:rPr lang="tr-TR" dirty="0"/>
              <a:t>What is Computer </a:t>
            </a:r>
            <a:r>
              <a:rPr lang="tr-TR" dirty="0" smtClean="0"/>
              <a:t>Architecture?</a:t>
            </a:r>
          </a:p>
          <a:p>
            <a:r>
              <a:rPr lang="tr-TR" dirty="0" smtClean="0"/>
              <a:t>Brief history of computing systems</a:t>
            </a:r>
          </a:p>
          <a:p>
            <a:r>
              <a:rPr lang="tr-TR" dirty="0" smtClean="0"/>
              <a:t>What are the classes of computers?</a:t>
            </a:r>
          </a:p>
          <a:p>
            <a:r>
              <a:rPr lang="tr-TR" dirty="0" smtClean="0"/>
              <a:t>What are the constituents of a computer?</a:t>
            </a:r>
          </a:p>
          <a:p>
            <a:r>
              <a:rPr lang="tr-TR" dirty="0"/>
              <a:t>What are the constituents of a </a:t>
            </a:r>
            <a:r>
              <a:rPr lang="tr-TR" dirty="0" smtClean="0"/>
              <a:t>CPU?</a:t>
            </a:r>
          </a:p>
          <a:p>
            <a:r>
              <a:rPr lang="tr-TR" dirty="0"/>
              <a:t>What are the constituents of a </a:t>
            </a:r>
            <a:r>
              <a:rPr lang="tr-TR" dirty="0" smtClean="0"/>
              <a:t>Control Unit?</a:t>
            </a:r>
            <a:endParaRPr lang="tr-TR" dirty="0"/>
          </a:p>
          <a:p>
            <a:r>
              <a:rPr lang="tr-TR" dirty="0" smtClean="0"/>
              <a:t>What are the levels </a:t>
            </a:r>
            <a:r>
              <a:rPr lang="tr-TR" dirty="0"/>
              <a:t>of </a:t>
            </a:r>
            <a:r>
              <a:rPr lang="tr-TR" dirty="0" smtClean="0"/>
              <a:t>program code?</a:t>
            </a:r>
          </a:p>
          <a:p>
            <a:r>
              <a:rPr lang="tr-TR" dirty="0" smtClean="0"/>
              <a:t>What is a program?</a:t>
            </a:r>
            <a:endParaRPr lang="tr-TR" dirty="0"/>
          </a:p>
          <a:p>
            <a:r>
              <a:rPr lang="tr-TR" dirty="0" smtClean="0"/>
              <a:t>How </a:t>
            </a:r>
            <a:r>
              <a:rPr lang="tr-TR" dirty="0" smtClean="0"/>
              <a:t>do you </a:t>
            </a:r>
            <a:r>
              <a:rPr lang="tr-TR" dirty="0" smtClean="0"/>
              <a:t>describe The </a:t>
            </a:r>
            <a:r>
              <a:rPr lang="tr-TR" dirty="0"/>
              <a:t>Computer Level </a:t>
            </a:r>
            <a:r>
              <a:rPr lang="tr-TR" dirty="0" smtClean="0"/>
              <a:t>Hierarchy?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241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AcA-01-Fundamentals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What is informatics?</a:t>
            </a:r>
          </a:p>
          <a:p>
            <a:r>
              <a:rPr lang="tr-TR" dirty="0" smtClean="0"/>
              <a:t>What is data?</a:t>
            </a:r>
          </a:p>
          <a:p>
            <a:r>
              <a:rPr lang="tr-TR" dirty="0" smtClean="0"/>
              <a:t>What is information?</a:t>
            </a:r>
          </a:p>
          <a:p>
            <a:r>
              <a:rPr lang="tr-TR" dirty="0" smtClean="0"/>
              <a:t>What is knowledge?</a:t>
            </a:r>
          </a:p>
          <a:p>
            <a:r>
              <a:rPr lang="tr-TR" dirty="0" smtClean="0"/>
              <a:t>What is a system?</a:t>
            </a:r>
          </a:p>
          <a:p>
            <a:r>
              <a:rPr lang="tr-TR" dirty="0"/>
              <a:t>What is </a:t>
            </a:r>
            <a:r>
              <a:rPr lang="tr-TR" dirty="0" smtClean="0"/>
              <a:t>an information </a:t>
            </a:r>
            <a:r>
              <a:rPr lang="tr-TR" dirty="0"/>
              <a:t>system</a:t>
            </a:r>
            <a:r>
              <a:rPr lang="tr-TR" dirty="0" smtClean="0"/>
              <a:t>?</a:t>
            </a:r>
          </a:p>
          <a:p>
            <a:r>
              <a:rPr lang="tr-TR" dirty="0" smtClean="0"/>
              <a:t>What are to components that implement information system? </a:t>
            </a:r>
          </a:p>
          <a:p>
            <a:r>
              <a:rPr lang="tr-TR" dirty="0"/>
              <a:t>What is </a:t>
            </a:r>
            <a:r>
              <a:rPr lang="tr-TR" dirty="0" smtClean="0"/>
              <a:t>a computing </a:t>
            </a:r>
            <a:r>
              <a:rPr lang="tr-TR" dirty="0"/>
              <a:t>system</a:t>
            </a:r>
            <a:r>
              <a:rPr lang="tr-TR" dirty="0" smtClean="0"/>
              <a:t>?</a:t>
            </a:r>
          </a:p>
          <a:p>
            <a:r>
              <a:rPr lang="tr-TR" dirty="0"/>
              <a:t>What is a </a:t>
            </a:r>
            <a:r>
              <a:rPr lang="tr-TR" dirty="0" smtClean="0"/>
              <a:t>digital </a:t>
            </a:r>
            <a:r>
              <a:rPr lang="tr-TR" dirty="0"/>
              <a:t>system?</a:t>
            </a:r>
          </a:p>
          <a:p>
            <a:r>
              <a:rPr lang="tr-TR" dirty="0"/>
              <a:t>What is </a:t>
            </a:r>
            <a:r>
              <a:rPr lang="tr-TR" dirty="0" smtClean="0"/>
              <a:t>a signal?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0346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AcA-01-Fundamentals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Compare analog and digital signals</a:t>
            </a:r>
          </a:p>
          <a:p>
            <a:r>
              <a:rPr lang="tr-TR" dirty="0" smtClean="0"/>
              <a:t>Why do we sample a signal?</a:t>
            </a:r>
          </a:p>
          <a:p>
            <a:r>
              <a:rPr lang="tr-TR" dirty="0"/>
              <a:t>Why do we </a:t>
            </a:r>
            <a:r>
              <a:rPr lang="tr-TR" dirty="0" smtClean="0"/>
              <a:t>quantize </a:t>
            </a:r>
            <a:r>
              <a:rPr lang="tr-TR" dirty="0"/>
              <a:t>a </a:t>
            </a:r>
            <a:r>
              <a:rPr lang="tr-TR" dirty="0" smtClean="0"/>
              <a:t>signal?</a:t>
            </a:r>
            <a:endParaRPr lang="tr-TR" dirty="0"/>
          </a:p>
          <a:p>
            <a:r>
              <a:rPr lang="tr-TR" dirty="0" smtClean="0"/>
              <a:t>Describe continuous, discrete, and digital signals.</a:t>
            </a:r>
          </a:p>
          <a:p>
            <a:r>
              <a:rPr lang="tr-TR" dirty="0" smtClean="0"/>
              <a:t>Describe the process of obtaining digital signals</a:t>
            </a:r>
          </a:p>
          <a:p>
            <a:r>
              <a:rPr lang="tr-TR" dirty="0" smtClean="0"/>
              <a:t>What is sampling theorem?</a:t>
            </a:r>
          </a:p>
          <a:p>
            <a:r>
              <a:rPr lang="tr-TR" dirty="0" smtClean="0"/>
              <a:t>What are the fundamental data types represented in a computing system?</a:t>
            </a:r>
          </a:p>
          <a:p>
            <a:r>
              <a:rPr lang="tr-TR" dirty="0" smtClean="0"/>
              <a:t>Boolean algebra, digital circuit functions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7215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AcA-02-InstructionSet-rev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What is an </a:t>
            </a:r>
            <a:r>
              <a:rPr lang="tr-TR" dirty="0" smtClean="0">
                <a:solidFill>
                  <a:srgbClr val="0000CC"/>
                </a:solidFill>
              </a:rPr>
              <a:t>instruction</a:t>
            </a:r>
            <a:r>
              <a:rPr lang="tr-TR" dirty="0" smtClean="0"/>
              <a:t>?</a:t>
            </a:r>
          </a:p>
          <a:p>
            <a:r>
              <a:rPr lang="tr-TR" dirty="0"/>
              <a:t>What is </a:t>
            </a:r>
            <a:r>
              <a:rPr lang="tr-TR" dirty="0" smtClean="0">
                <a:solidFill>
                  <a:srgbClr val="0000CC"/>
                </a:solidFill>
              </a:rPr>
              <a:t>instruction set</a:t>
            </a:r>
            <a:r>
              <a:rPr lang="tr-TR" dirty="0" smtClean="0"/>
              <a:t>?</a:t>
            </a:r>
            <a:endParaRPr lang="tr-TR" dirty="0"/>
          </a:p>
          <a:p>
            <a:r>
              <a:rPr lang="tr-TR" dirty="0" smtClean="0"/>
              <a:t>What is meant by </a:t>
            </a:r>
            <a:r>
              <a:rPr lang="tr-TR" dirty="0" smtClean="0">
                <a:solidFill>
                  <a:srgbClr val="0000CC"/>
                </a:solidFill>
              </a:rPr>
              <a:t>Instruction Set Architecture</a:t>
            </a:r>
            <a:r>
              <a:rPr lang="tr-TR" dirty="0" smtClean="0"/>
              <a:t>? Explain</a:t>
            </a:r>
          </a:p>
          <a:p>
            <a:r>
              <a:rPr lang="tr-TR" dirty="0" smtClean="0"/>
              <a:t>What are the general instruction types in a computing system?</a:t>
            </a:r>
          </a:p>
          <a:p>
            <a:r>
              <a:rPr lang="tr-TR" dirty="0" smtClean="0"/>
              <a:t>What are the elements of an instruction?</a:t>
            </a:r>
          </a:p>
          <a:p>
            <a:r>
              <a:rPr lang="tr-TR" dirty="0" smtClean="0"/>
              <a:t>Classify </a:t>
            </a:r>
            <a:r>
              <a:rPr lang="tr-TR" dirty="0" smtClean="0">
                <a:solidFill>
                  <a:srgbClr val="0000CC"/>
                </a:solidFill>
              </a:rPr>
              <a:t>instruction set </a:t>
            </a:r>
            <a:r>
              <a:rPr lang="tr-TR" dirty="0" smtClean="0"/>
              <a:t>in terms of number of operands.</a:t>
            </a:r>
          </a:p>
          <a:p>
            <a:r>
              <a:rPr lang="tr-TR" dirty="0" smtClean="0"/>
              <a:t>What types of operand an instruction can take?</a:t>
            </a:r>
          </a:p>
          <a:p>
            <a:r>
              <a:rPr lang="tr-TR" dirty="0" smtClean="0"/>
              <a:t>What is </a:t>
            </a:r>
            <a:r>
              <a:rPr lang="tr-TR" dirty="0" smtClean="0">
                <a:solidFill>
                  <a:srgbClr val="0000CC"/>
                </a:solidFill>
              </a:rPr>
              <a:t>Big/Little Endian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043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AcA-03-Performance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List common performance metrics used in a computing system.</a:t>
            </a:r>
          </a:p>
          <a:p>
            <a:r>
              <a:rPr lang="tr-TR" dirty="0"/>
              <a:t>Describe the Forces on Computer </a:t>
            </a:r>
            <a:r>
              <a:rPr lang="tr-TR" dirty="0" smtClean="0"/>
              <a:t>Architecture.</a:t>
            </a:r>
          </a:p>
          <a:p>
            <a:r>
              <a:rPr lang="tr-TR" dirty="0" smtClean="0"/>
              <a:t>What type of parallelisms exist in a computing system?</a:t>
            </a:r>
          </a:p>
          <a:p>
            <a:r>
              <a:rPr lang="tr-TR" dirty="0" smtClean="0"/>
              <a:t>What are the classes of computers?</a:t>
            </a:r>
          </a:p>
          <a:p>
            <a:r>
              <a:rPr lang="tr-TR" dirty="0" smtClean="0"/>
              <a:t>What is </a:t>
            </a:r>
            <a:r>
              <a:rPr lang="en-US" dirty="0"/>
              <a:t>Flynn’s </a:t>
            </a:r>
            <a:r>
              <a:rPr lang="en-US" dirty="0" smtClean="0"/>
              <a:t>Taxonomy</a:t>
            </a:r>
            <a:r>
              <a:rPr lang="tr-TR" dirty="0" smtClean="0"/>
              <a:t>?</a:t>
            </a:r>
          </a:p>
          <a:p>
            <a:r>
              <a:rPr lang="tr-TR" dirty="0" smtClean="0"/>
              <a:t>Power consumption in a processor</a:t>
            </a:r>
          </a:p>
          <a:p>
            <a:r>
              <a:rPr lang="tr-TR" dirty="0" smtClean="0"/>
              <a:t>How to reduce power consumption?</a:t>
            </a:r>
          </a:p>
          <a:p>
            <a:r>
              <a:rPr lang="tr-TR" dirty="0" smtClean="0"/>
              <a:t>What are the basic performance metrics?</a:t>
            </a:r>
          </a:p>
          <a:p>
            <a:r>
              <a:rPr lang="tr-TR" dirty="0"/>
              <a:t>What are the measurement tools?</a:t>
            </a:r>
          </a:p>
          <a:p>
            <a:r>
              <a:rPr lang="tr-TR" dirty="0"/>
              <a:t>What is Amdahl’ law</a:t>
            </a:r>
            <a:r>
              <a:rPr lang="tr-TR" dirty="0" smtClean="0"/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04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AcA-04-MemoryHierarchy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What is </a:t>
            </a:r>
            <a:r>
              <a:rPr lang="en-US" dirty="0" smtClean="0"/>
              <a:t>Memory Hierarchy</a:t>
            </a:r>
            <a:r>
              <a:rPr lang="tr-TR" dirty="0" smtClean="0"/>
              <a:t>?</a:t>
            </a:r>
            <a:endParaRPr lang="en-US" dirty="0"/>
          </a:p>
          <a:p>
            <a:r>
              <a:rPr lang="tr-TR" dirty="0"/>
              <a:t>What is </a:t>
            </a:r>
            <a:r>
              <a:rPr lang="tr-TR" dirty="0" smtClean="0"/>
              <a:t>the </a:t>
            </a:r>
            <a:r>
              <a:rPr lang="tr-TR" dirty="0"/>
              <a:t>Principle of </a:t>
            </a:r>
            <a:r>
              <a:rPr lang="tr-TR" dirty="0" smtClean="0"/>
              <a:t>Locality?</a:t>
            </a:r>
            <a:endParaRPr lang="tr-TR" dirty="0"/>
          </a:p>
          <a:p>
            <a:r>
              <a:rPr lang="en-US" dirty="0"/>
              <a:t>What is a Cache</a:t>
            </a:r>
            <a:r>
              <a:rPr lang="en-US" dirty="0" smtClean="0"/>
              <a:t>?</a:t>
            </a:r>
            <a:endParaRPr lang="tr-TR" dirty="0" smtClean="0"/>
          </a:p>
          <a:p>
            <a:r>
              <a:rPr lang="tr-TR" dirty="0" smtClean="0"/>
              <a:t>Why a </a:t>
            </a:r>
            <a:r>
              <a:rPr lang="en-US" dirty="0" smtClean="0"/>
              <a:t>Cache Memory</a:t>
            </a:r>
            <a:r>
              <a:rPr lang="tr-TR" dirty="0" smtClean="0"/>
              <a:t> is used?</a:t>
            </a:r>
            <a:endParaRPr lang="en-US" dirty="0"/>
          </a:p>
          <a:p>
            <a:r>
              <a:rPr lang="tr-TR" dirty="0" smtClean="0"/>
              <a:t>How many cash types exist?</a:t>
            </a:r>
            <a:endParaRPr lang="en-US" dirty="0"/>
          </a:p>
          <a:p>
            <a:r>
              <a:rPr lang="tr-TR" dirty="0" smtClean="0"/>
              <a:t>What is </a:t>
            </a:r>
            <a:r>
              <a:rPr lang="en-US" dirty="0" smtClean="0"/>
              <a:t>Main </a:t>
            </a:r>
            <a:r>
              <a:rPr lang="en-US" dirty="0"/>
              <a:t>Memory</a:t>
            </a:r>
          </a:p>
          <a:p>
            <a:r>
              <a:rPr lang="tr-TR" dirty="0" smtClean="0"/>
              <a:t>What is </a:t>
            </a:r>
            <a:r>
              <a:rPr lang="en-US" dirty="0" smtClean="0"/>
              <a:t>Virtual Memory</a:t>
            </a:r>
            <a:endParaRPr lang="tr-TR" dirty="0" smtClean="0"/>
          </a:p>
          <a:p>
            <a:r>
              <a:rPr lang="tr-TR" dirty="0"/>
              <a:t>Why a </a:t>
            </a:r>
            <a:r>
              <a:rPr lang="en-US" dirty="0"/>
              <a:t>Virtual Memory </a:t>
            </a:r>
            <a:r>
              <a:rPr lang="tr-TR" dirty="0" smtClean="0"/>
              <a:t>is </a:t>
            </a:r>
            <a:r>
              <a:rPr lang="tr-TR" dirty="0"/>
              <a:t>used?</a:t>
            </a:r>
            <a:endParaRPr lang="en-US" dirty="0"/>
          </a:p>
          <a:p>
            <a:r>
              <a:rPr lang="tr-TR" dirty="0" smtClean="0"/>
              <a:t>Classify memory types</a:t>
            </a:r>
          </a:p>
          <a:p>
            <a:r>
              <a:rPr lang="tr-TR" dirty="0" smtClean="0"/>
              <a:t>Differences between SRAM and DRAM?</a:t>
            </a:r>
          </a:p>
          <a:p>
            <a:r>
              <a:rPr lang="tr-TR" dirty="0" smtClean="0"/>
              <a:t>Memory organization</a:t>
            </a:r>
          </a:p>
          <a:p>
            <a:r>
              <a:rPr lang="tr-TR" dirty="0" smtClean="0"/>
              <a:t>Virtual machines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364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AcA-05-Instruction-Level Parallelism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Explain </a:t>
            </a:r>
            <a:r>
              <a:rPr lang="en-US" dirty="0"/>
              <a:t>Instruction-Level </a:t>
            </a:r>
            <a:r>
              <a:rPr lang="en-US" dirty="0" smtClean="0"/>
              <a:t>Parallelism</a:t>
            </a:r>
            <a:endParaRPr lang="tr-TR" dirty="0" smtClean="0"/>
          </a:p>
          <a:p>
            <a:r>
              <a:rPr lang="tr-TR" dirty="0" smtClean="0"/>
              <a:t>What is pipelining?</a:t>
            </a:r>
          </a:p>
          <a:p>
            <a:r>
              <a:rPr lang="tr-TR" dirty="0" smtClean="0"/>
              <a:t>What is main constraint in paralellism?</a:t>
            </a:r>
          </a:p>
          <a:p>
            <a:r>
              <a:rPr lang="tr-TR" dirty="0" smtClean="0"/>
              <a:t>How many dependences exist?</a:t>
            </a:r>
          </a:p>
          <a:p>
            <a:r>
              <a:rPr lang="tr-TR" dirty="0" smtClean="0"/>
              <a:t>What are data hazards?</a:t>
            </a:r>
          </a:p>
          <a:p>
            <a:r>
              <a:rPr lang="tr-TR" dirty="0" smtClean="0"/>
              <a:t>What techniques exist to avoid dependences</a:t>
            </a:r>
          </a:p>
          <a:p>
            <a:r>
              <a:rPr lang="tr-TR" dirty="0" smtClean="0"/>
              <a:t>What is purpose of Tomasulo’s algorithm?</a:t>
            </a:r>
          </a:p>
          <a:p>
            <a:r>
              <a:rPr lang="tr-TR" dirty="0" smtClean="0"/>
              <a:t>Compare the processors interms of pipelining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290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AcA-06-Data-Level </a:t>
            </a:r>
            <a:r>
              <a:rPr lang="tr-TR" dirty="0" smtClean="0"/>
              <a:t>Parallelism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What are the classes of parallelizm? Briefly explain</a:t>
            </a:r>
          </a:p>
          <a:p>
            <a:r>
              <a:rPr lang="tr-TR" dirty="0"/>
              <a:t>Classify computers in terms of the Data-Level </a:t>
            </a:r>
            <a:r>
              <a:rPr lang="tr-TR" dirty="0" smtClean="0"/>
              <a:t>Parallelism</a:t>
            </a:r>
          </a:p>
          <a:p>
            <a:r>
              <a:rPr lang="tr-TR" dirty="0" smtClean="0"/>
              <a:t>Brifly describe Vector Architecture</a:t>
            </a:r>
          </a:p>
          <a:p>
            <a:r>
              <a:rPr lang="tr-TR" dirty="0"/>
              <a:t>How Vector Processors </a:t>
            </a:r>
            <a:r>
              <a:rPr lang="tr-TR" dirty="0" smtClean="0"/>
              <a:t>work? Explain with an example</a:t>
            </a:r>
          </a:p>
          <a:p>
            <a:r>
              <a:rPr lang="tr-TR" dirty="0"/>
              <a:t>Brifly describe </a:t>
            </a:r>
            <a:r>
              <a:rPr lang="tr-TR" dirty="0" smtClean="0"/>
              <a:t>Graphics </a:t>
            </a:r>
            <a:r>
              <a:rPr lang="tr-TR" dirty="0"/>
              <a:t>Processing </a:t>
            </a:r>
            <a:r>
              <a:rPr lang="tr-TR" dirty="0" smtClean="0"/>
              <a:t>Units </a:t>
            </a:r>
            <a:r>
              <a:rPr lang="tr-TR" dirty="0"/>
              <a:t>Architecture</a:t>
            </a:r>
          </a:p>
          <a:p>
            <a:r>
              <a:rPr lang="tr-TR" dirty="0" smtClean="0"/>
              <a:t>What is heterogen computing system?</a:t>
            </a:r>
          </a:p>
        </p:txBody>
      </p:sp>
    </p:spTree>
    <p:extLst>
      <p:ext uri="{BB962C8B-B14F-4D97-AF65-F5344CB8AC3E}">
        <p14:creationId xmlns:p14="http://schemas.microsoft.com/office/powerpoint/2010/main" val="2401840850"/>
      </p:ext>
    </p:extLst>
  </p:cSld>
  <p:clrMapOvr>
    <a:masterClrMapping/>
  </p:clrMapOvr>
</p:sld>
</file>

<file path=ppt/theme/theme1.xml><?xml version="1.0" encoding="utf-8"?>
<a:theme xmlns:a="http://schemas.openxmlformats.org/drawingml/2006/main" name="Stallings COE7e">
  <a:themeElements>
    <a:clrScheme name="Stallings COE7e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 COE7e">
      <a:majorFont>
        <a:latin typeface="Arial Black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llings COE7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COE7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COE7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COE7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Data\Microsoft\Templates\Stallings COE7e.pot</Template>
  <TotalTime>2257</TotalTime>
  <Words>694</Words>
  <Application>Microsoft Office PowerPoint</Application>
  <PresentationFormat>On-screen Show (4:3)</PresentationFormat>
  <Paragraphs>141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Cambria Math</vt:lpstr>
      <vt:lpstr>Symbol</vt:lpstr>
      <vt:lpstr>Times New Roman</vt:lpstr>
      <vt:lpstr>Verdana</vt:lpstr>
      <vt:lpstr>Stallings COE7e</vt:lpstr>
      <vt:lpstr> Computer Architecture  Some questions &amp; answers</vt:lpstr>
      <vt:lpstr>AcA-00-Introduction</vt:lpstr>
      <vt:lpstr>AcA-01-Fundamentals</vt:lpstr>
      <vt:lpstr>AcA-01-Fundamentals</vt:lpstr>
      <vt:lpstr>AcA-02-InstructionSet-rev</vt:lpstr>
      <vt:lpstr>AcA-03-Performance</vt:lpstr>
      <vt:lpstr>AcA-04-MemoryHierarchy</vt:lpstr>
      <vt:lpstr>AcA-05-Instruction-Level Parallelism</vt:lpstr>
      <vt:lpstr>AcA-06-Data-Level Parallelism</vt:lpstr>
      <vt:lpstr>AcA-06-Data-Level Parallelism</vt:lpstr>
      <vt:lpstr>Computer Architecture Formulas</vt:lpstr>
      <vt:lpstr>Computer Architecture Formulas</vt:lpstr>
      <vt:lpstr>Rules of Thumb</vt:lpstr>
      <vt:lpstr>Rules of Thumb</vt:lpstr>
    </vt:vector>
  </TitlesOfParts>
  <Company>NEWI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N AYDIN</dc:creator>
  <cp:lastModifiedBy>Nizamettin AYDIN</cp:lastModifiedBy>
  <cp:revision>250</cp:revision>
  <dcterms:created xsi:type="dcterms:W3CDTF">1998-09-03T13:41:33Z</dcterms:created>
  <dcterms:modified xsi:type="dcterms:W3CDTF">2020-05-06T09:10:33Z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