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66" r:id="rId2"/>
    <p:sldId id="523" r:id="rId3"/>
    <p:sldId id="524" r:id="rId4"/>
    <p:sldId id="525" r:id="rId5"/>
    <p:sldId id="526" r:id="rId6"/>
    <p:sldId id="527" r:id="rId7"/>
    <p:sldId id="528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660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661" r:id="rId31"/>
    <p:sldId id="552" r:id="rId32"/>
    <p:sldId id="553" r:id="rId33"/>
    <p:sldId id="554" r:id="rId34"/>
    <p:sldId id="555" r:id="rId35"/>
    <p:sldId id="556" r:id="rId36"/>
    <p:sldId id="662" r:id="rId37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24" autoAdjust="0"/>
    <p:restoredTop sz="94545" autoAdjust="0"/>
  </p:normalViewPr>
  <p:slideViewPr>
    <p:cSldViewPr>
      <p:cViewPr varScale="1">
        <p:scale>
          <a:sx n="73" d="100"/>
          <a:sy n="73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97D7DB-1292-4C2B-9BEE-3D1F88C6E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820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D1B35F-4AE8-4F50-9FF3-FA55D3B14EA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4420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 smtClean="0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5F9F2C2-0C12-4DF6-B063-D80BEDA62485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4000845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46BDECD-AE4A-431D-893B-17CA633E75FC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149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13E843-C905-4913-B105-FA8DCBE9DBE3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06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9E5EAC7-CE4D-4D7D-9123-51BD9648A752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604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9A9FCE-260D-45AB-B0B4-1DB7511FA5DE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23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488BC1B-9C7E-4640-86C6-88D721B88448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811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023FBD-0325-42B6-A9F1-A3E42B7EDC92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057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C4A077-35CF-475D-80AA-90D2064B5E0D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483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F035339-9F94-47CD-A8DD-29D386833A3F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933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745BEA-EDD4-4B02-A05F-7ED9BBE0C03F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540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745BEA-EDD4-4B02-A05F-7ED9BBE0C03F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25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5AF675D-C511-49E8-82D9-BEAC30A42BF3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621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7EC08CB-8D62-4C1E-A2D8-21A5C7531C00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4001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F4F59AB-C302-476E-9AAE-92DD2AE9CF32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779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AD6252C-3F1F-434A-8CA8-7DC2AF76AA76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341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9908FAC-05C3-482C-8C62-A14C97930BA6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544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722C09-6AB7-450E-9058-2865DB1EB77F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403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C725D0C-BEBC-4778-80B2-4F6D4A8BC394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563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E5138C-E7E3-45F4-9AFF-0C21ADB991B5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601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E5138C-E7E3-45F4-9AFF-0C21ADB991B5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1789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F7CED2D-40C1-4FC7-83E0-BE84D870D65D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346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656F28-1E02-4E57-B920-63E984B240E9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5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E5F103F-51BB-471F-B1F8-E903491D5E65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057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AC4F9A4-E25A-4155-BCD6-2120A85A1DF6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315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AC4F9A4-E25A-4155-BCD6-2120A85A1DF6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2808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B98500-306E-40F9-AA23-BBFB305F7173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804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B98500-306E-40F9-AA23-BBFB305F7173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23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B7787A6-C1EC-4B66-8206-CDE9AB49E4C7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54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D9252F-3718-4877-877E-CF151F5E8C45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29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5F0E1E-AAEC-4C9B-81CD-9FB82E5240D2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29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4FB270D-E83F-4064-BC7E-4539E1EC7E7F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85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5784119-2057-43B7-A6E7-A434DCD5246A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947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008686F-C68F-4A85-9EB8-7D5483E87A2F}" type="datetime3">
              <a:rPr lang="en-US" smtClean="0"/>
              <a:t>6 May 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17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006FA-D0EA-4E89-8971-6241876F26B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2167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4A56-DE4D-4ABE-A358-2049E491923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38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341F-692B-4323-AD00-311EB5C4E9F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827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2DBC-736C-4DEC-AEAE-72DF32F5E5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081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441B-D185-4DAB-A789-31BCDEB6376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0782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5537"/>
            <a:ext cx="8424936" cy="539908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>
                <a:solidFill>
                  <a:srgbClr val="C00000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80BB-128E-4902-B3C3-D56A4AC2847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084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D5E1-54BF-4A4A-AE42-66A6189F67D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3860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06ABE-9823-4A2D-85FA-9E38D57ED23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990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AA99-5845-4832-9CA7-64C548B3A4B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7428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CA22-3DF8-4E6A-B3CE-ABF16B37C35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146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6466-14BB-4F17-B43D-F368CAF0225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590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10A5-DDD2-430D-ABDC-C4A8E43C1C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9612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3AEA0-EE63-4438-A6E8-1D10FD30B49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814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dirty="0" smtClean="0"/>
              <a:t>Click to edit Master text styles</a:t>
            </a:r>
          </a:p>
          <a:p>
            <a:pPr lvl="1"/>
            <a:r>
              <a:rPr lang="en-US" altLang="tr-TR" dirty="0" smtClean="0"/>
              <a:t>Second level</a:t>
            </a:r>
          </a:p>
          <a:p>
            <a:pPr lvl="2"/>
            <a:r>
              <a:rPr lang="en-US" altLang="tr-TR" dirty="0" smtClean="0"/>
              <a:t>Third level</a:t>
            </a:r>
          </a:p>
          <a:p>
            <a:pPr lvl="3"/>
            <a:r>
              <a:rPr lang="en-US" altLang="tr-TR" dirty="0" smtClean="0"/>
              <a:t>Fourth level</a:t>
            </a:r>
          </a:p>
          <a:p>
            <a:pPr lvl="4"/>
            <a:r>
              <a:rPr lang="en-US" altLang="tr-TR" dirty="0" smtClean="0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8C8213-E9CE-4B62-9324-B8540159252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B0F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C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tr-TR" altLang="tr-TR" smtClean="0"/>
              <a:t>BLM6112</a:t>
            </a:r>
            <a:br>
              <a:rPr lang="tr-TR" altLang="tr-TR" smtClean="0"/>
            </a:br>
            <a:r>
              <a:rPr lang="tr-TR" altLang="tr-TR" smtClean="0"/>
              <a:t>Advanced Computer Architecture</a:t>
            </a:r>
            <a:endParaRPr lang="en-US" altLang="tr-TR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solidFill>
                  <a:srgbClr val="00CCFF"/>
                </a:solidFill>
                <a:latin typeface="Arial" panose="020B0604020202020204" pitchFamily="34" charset="0"/>
              </a:rPr>
              <a:t>Thread-Level Parallelism</a:t>
            </a:r>
          </a:p>
          <a:p>
            <a:pPr algn="ctr" eaLnBrk="1" hangingPunct="1">
              <a:buFontTx/>
              <a:buNone/>
            </a:pPr>
            <a:endParaRPr lang="tr-TR" altLang="tr-TR" dirty="0" smtClean="0"/>
          </a:p>
          <a:p>
            <a:pPr algn="ctr" eaLnBrk="1" hangingPunct="1">
              <a:buFontTx/>
              <a:buNone/>
            </a:pPr>
            <a:endParaRPr lang="tr-TR" altLang="tr-TR" dirty="0" smtClean="0"/>
          </a:p>
          <a:p>
            <a:pPr algn="ctr" eaLnBrk="1" hangingPunct="1">
              <a:buFontTx/>
              <a:buNone/>
            </a:pPr>
            <a:r>
              <a:rPr lang="tr-TR" altLang="tr-TR" b="1" dirty="0" smtClean="0">
                <a:solidFill>
                  <a:srgbClr val="0070C0"/>
                </a:solidFill>
              </a:rPr>
              <a:t>Prof. </a:t>
            </a:r>
            <a:r>
              <a:rPr lang="en-US" altLang="tr-TR" b="1" dirty="0" smtClean="0">
                <a:solidFill>
                  <a:srgbClr val="0070C0"/>
                </a:solidFill>
              </a:rPr>
              <a:t>Dr. </a:t>
            </a:r>
            <a:r>
              <a:rPr lang="tr-TR" altLang="tr-TR" b="1" dirty="0" smtClean="0">
                <a:solidFill>
                  <a:srgbClr val="0070C0"/>
                </a:solidFill>
              </a:rPr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dirty="0" smtClean="0"/>
          </a:p>
          <a:p>
            <a:pPr algn="ctr">
              <a:buFontTx/>
              <a:buNone/>
            </a:pP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529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8280920" cy="43435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037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Complications for the basic MSI protocol: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Operations are not atomic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 detect miss, acquire bus, receive a response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Creates possibility of deadlock and races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One solution:  processor that sends invalidate can hold bus until other processors receive the invalidate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Extensions: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exclusive state to indicate clean block in only one cache (MESI protocol)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Prevents needing to write invalidate on a write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Owned 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816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dirty="0" smtClean="0"/>
              <a:t>Coherence Protocols:  Extensions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410381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Shared memory bus and snooping bandwidth is bottleneck for scaling symmetric multiprocessors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Duplicating tags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Place directory in outermost cache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crossbars or point-to-point networks with banked memory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77" y="1268761"/>
            <a:ext cx="4038380" cy="38164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076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Every multicore with &gt;8 processors uses an interconnect other than bus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Makes it difficult to serialize events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Write and upgrade misses are not atomic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How can the processor know when all invalidates are complete?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How can we resolve races when two processors write at the same time?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Solution:  associate each block with a single bus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17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Coherence influences cache miss rate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Coherence misses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True sharing misses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Write to shared block (transmission of invalidation)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Read an invalidated block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False sharing misses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Read an unmodified word in an invalidated block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284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833866"/>
            <a:ext cx="6623864" cy="53126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Study: Commercial Workload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57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Performance Study: Commercial Workload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36998"/>
            <a:ext cx="4752528" cy="53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878938"/>
            <a:ext cx="4896544" cy="54356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Performance Study: Commercial Workload</a:t>
            </a:r>
          </a:p>
        </p:txBody>
      </p:sp>
    </p:spTree>
    <p:extLst>
      <p:ext uri="{BB962C8B-B14F-4D97-AF65-F5344CB8AC3E}">
        <p14:creationId xmlns:p14="http://schemas.microsoft.com/office/powerpoint/2010/main" val="19489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21" y="1016608"/>
            <a:ext cx="5491158" cy="52565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Performance Study: Commercial Workload</a:t>
            </a:r>
          </a:p>
        </p:txBody>
      </p:sp>
    </p:spTree>
    <p:extLst>
      <p:ext uri="{BB962C8B-B14F-4D97-AF65-F5344CB8AC3E}">
        <p14:creationId xmlns:p14="http://schemas.microsoft.com/office/powerpoint/2010/main" val="16954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Snooping schemes require communication among all caches on every cache miss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Limits scalability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Another approach:  Use centralized directory to keep </a:t>
            </a:r>
            <a:r>
              <a:rPr lang="en-US" dirty="0" smtClean="0"/>
              <a:t>track of every block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Which caches have each block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Dirty status of each block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Implement in shared L3 cache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Keep bit vector of size = # cores for each block in L3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scalable beyond </a:t>
            </a:r>
            <a:r>
              <a:rPr lang="en-US" smtClean="0"/>
              <a:t>shared L3</a:t>
            </a: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706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Thread-Level parallelism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Have multiple program counters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MIMD</a:t>
            </a:r>
            <a:r>
              <a:rPr lang="en-US" dirty="0" smtClean="0"/>
              <a:t> model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Targeted for tightly-coupled shared-memory multiprocessors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 smtClean="0"/>
              <a:t> processors, need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 smtClean="0"/>
              <a:t> threads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Amount of computation assigned to each thread = grain size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Threads can be used for data-level parallelism, but the overheads may outweigh the benefit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339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Alternative approach: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Distribute memory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97150"/>
            <a:ext cx="7020272" cy="41122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134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each block, maintain state: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Shared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One or more nodes have the block cached, value in memory is up-to-date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Set of node IDs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Uncached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Modified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Exactly one node has a copy of the cache block, value in memory is out-of-date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Owner node ID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Directory maintains block states and sends invalidation messages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0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Messages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8" y="1394552"/>
            <a:ext cx="8388424" cy="45006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063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711" y="1602676"/>
            <a:ext cx="4400795" cy="4418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1183" y="2070721"/>
            <a:ext cx="4077281" cy="3924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142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 err="1" smtClean="0"/>
              <a:t>uncached</a:t>
            </a:r>
            <a:r>
              <a:rPr lang="en-US" dirty="0" smtClean="0"/>
              <a:t> block: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Requesting node is sent the requested data and is made the only sharing node, block is now shared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requesting node is sent the requested data and becomes the sharing node, block is now exclusive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shared block: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requesting node is sent the requested data from memory, node is added to sharing set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requesting node is sent the value, all nodes in the sharing set are sent invalidate messages, sharing set only contains requesting node, block is now exclusive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222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exclusive block: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owner is sent a data fetch message, block becomes shared, owner sends data to the directory, data written back to memory, sharers set contains old owner and requestor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write back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Block becomes </a:t>
            </a:r>
            <a:r>
              <a:rPr lang="en-US" dirty="0" err="1" smtClean="0"/>
              <a:t>uncached</a:t>
            </a:r>
            <a:r>
              <a:rPr lang="en-US" dirty="0" smtClean="0"/>
              <a:t>, sharer set is empty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Message is sent to old owner to invalidate and send the value to the directory, requestor becomes new owner, block remains exclusive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937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Synchronization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Basic building blocks: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Atomic exchange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Swaps register with memory location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Test-and-set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Sets under condition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Fetch-and-increment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Reads original value from memory and increments it in memory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Requires memory read and write in uninterruptable instruction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RISC-V:  load reserved/store conditional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the contents of the memory location specified by the load linked are changed before the store conditional to the same address, the store conditional fails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49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Atomic exchange (EXCH):</a:t>
            </a:r>
          </a:p>
          <a:p>
            <a:pPr>
              <a:buNone/>
            </a:pPr>
            <a:r>
              <a:rPr lang="tr-TR" sz="2000" dirty="0" smtClean="0"/>
              <a:t>	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try: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mov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x3,x4	;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mov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exchange value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x2,x1		;load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reserved from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x3,0(x1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	;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store conditional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bnez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x3,try	;branch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store fails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mov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x4,x2	;put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load value in x4?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 smtClean="0"/>
          </a:p>
          <a:p>
            <a:r>
              <a:rPr lang="en-US" dirty="0" smtClean="0"/>
              <a:t>Atomic increment:</a:t>
            </a:r>
          </a:p>
          <a:p>
            <a:pPr>
              <a:buNone/>
            </a:pPr>
            <a:r>
              <a:rPr lang="tr-TR" sz="2000" dirty="0" smtClean="0"/>
              <a:t>	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try: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x2,x1		;load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reserved 0(x1)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addi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x3,x2,1	;increment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x3,0(x1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	;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store conditional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bnez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x3,try	;branch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store fails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32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Lock (no cache coherence)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addi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x2,R0,#1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lockit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	EXCH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x2,0(x1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		;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atomic exchange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bnez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x2,locket		;already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locked?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 smtClean="0"/>
          </a:p>
          <a:p>
            <a:r>
              <a:rPr lang="en-US" dirty="0" smtClean="0"/>
              <a:t>Lock (cache coherence):</a:t>
            </a:r>
          </a:p>
          <a:p>
            <a:pPr marL="0" indent="0">
              <a:buNone/>
            </a:pPr>
            <a:r>
              <a:rPr lang="tr-TR" sz="2000" dirty="0" smtClean="0"/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lockit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x2,0(x1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		;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load of lock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bnez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x2,locket		;not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available-spin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addi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x2,R0,#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1		;load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locked value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EXCH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x2,0(x1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		;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swap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bnez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x2,locket		;branch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if lock wasn’t 0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66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Advantage of this scheme:  reduces memory traffic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04631"/>
            <a:ext cx="7308304" cy="44199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455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1125538"/>
            <a:ext cx="3981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Symmetric multiprocessors (SMP)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Small number of cores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Share single memory with uniform memory latency</a:t>
            </a:r>
          </a:p>
          <a:p>
            <a:pPr>
              <a:lnSpc>
                <a:spcPct val="90000"/>
              </a:lnSpc>
            </a:pPr>
            <a:endParaRPr lang="tr-TR" sz="2400" dirty="0" smtClean="0"/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Distributed shared memory (DSM)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Memory distributed among processors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Non-uniform memory access/latency (NUMA)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Processors connected via direct (switched) and non-direct (multi-hop) interconnection networks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504" y="1125538"/>
            <a:ext cx="3371853" cy="3027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302207"/>
            <a:ext cx="4223599" cy="22224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124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Models of Memory Consistency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000" dirty="0" smtClean="0"/>
              <a:t>		</a:t>
            </a:r>
            <a:r>
              <a:rPr lang="tr-TR" sz="2000" u="sng" dirty="0" smtClean="0">
                <a:solidFill>
                  <a:schemeClr val="accent1">
                    <a:lumMod val="75000"/>
                  </a:schemeClr>
                </a:solidFill>
              </a:rPr>
              <a:t>Processor 1: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tr-TR" sz="2000" u="sng" dirty="0" smtClean="0">
                <a:solidFill>
                  <a:schemeClr val="accent1">
                    <a:lumMod val="75000"/>
                  </a:schemeClr>
                </a:solidFill>
              </a:rPr>
              <a:t>Processor 2: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	A=0			B=0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	…			…</a:t>
            </a:r>
            <a:endParaRPr lang="tr-T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	A=1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B=1</a:t>
            </a:r>
            <a:endParaRPr lang="tr-T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		if 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(B==0) …		if (A==0) …</a:t>
            </a:r>
          </a:p>
          <a:p>
            <a:endParaRPr lang="tr-TR" sz="2800" dirty="0" smtClean="0"/>
          </a:p>
          <a:p>
            <a:r>
              <a:rPr lang="en-US" sz="2800" dirty="0" smtClean="0"/>
              <a:t>Should </a:t>
            </a:r>
            <a:r>
              <a:rPr lang="en-US" sz="2800" dirty="0"/>
              <a:t>be impossible for both if-statements to be evaluated as true</a:t>
            </a:r>
          </a:p>
          <a:p>
            <a:r>
              <a:rPr lang="en-US" sz="2800" dirty="0"/>
              <a:t>Delayed write invalidate?</a:t>
            </a:r>
          </a:p>
          <a:p>
            <a:endParaRPr lang="tr-TR" sz="2800" dirty="0" smtClean="0"/>
          </a:p>
          <a:p>
            <a:r>
              <a:rPr lang="en-US" sz="2800" dirty="0" smtClean="0"/>
              <a:t>Sequential </a:t>
            </a:r>
            <a:r>
              <a:rPr lang="en-US" sz="2800" dirty="0"/>
              <a:t>consistency:</a:t>
            </a:r>
          </a:p>
          <a:p>
            <a:pPr lvl="1"/>
            <a:r>
              <a:rPr lang="en-US" sz="2400" dirty="0"/>
              <a:t>Result of execution should be the same as long as:</a:t>
            </a:r>
          </a:p>
          <a:p>
            <a:pPr lvl="2"/>
            <a:r>
              <a:rPr lang="en-US" sz="2000" dirty="0"/>
              <a:t>Accesses on each processor were kept in order</a:t>
            </a:r>
          </a:p>
          <a:p>
            <a:pPr lvl="2"/>
            <a:r>
              <a:rPr lang="en-US" sz="2000" dirty="0"/>
              <a:t>Accesses on different processors were arbitrarily interleaved</a:t>
            </a:r>
            <a:endParaRPr lang="tr-TR" sz="2000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44599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implement, delay completion of all memory accesses until all invalidations caused by the access are completed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Reduces performance!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Alternatives: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Program-enforced synchronization to force write on processor to occur before read on the other processor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Requires synchronization object for A and another for B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“Unlock” after write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“Lock” after read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398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Relaxed Consistency Models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Rules: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X → 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Operation X must complete before operation Y is done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Sequential consistency requires: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R → W, R → R, W → R, W → W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W → 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“Total store ordering”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W → W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“Partial store order”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R → W and R → 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“Weak ordering” and “release consistency”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744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Relaxed Consistency Models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50" y="814590"/>
            <a:ext cx="8290815" cy="232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278259"/>
            <a:ext cx="5859728" cy="29661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385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Relaxed Consistency Models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Consistency model is multiprocessor specific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Programmers will often implement explicit synchronization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Speculation gives much of the performance advantage of relaxed models with sequential consistency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Basic idea:  if an invalidation arrives for a result that has not been committed, use speculation recovery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51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Fallacies and Pitfalls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Measuring performance of multiprocessors by linear speedup versus execution time</a:t>
            </a:r>
          </a:p>
          <a:p>
            <a:pPr>
              <a:lnSpc>
                <a:spcPct val="90000"/>
              </a:lnSpc>
            </a:pPr>
            <a:r>
              <a:rPr lang="en-US" smtClean="0"/>
              <a:t>Amdahl’s Law doesn’t apply to parallel computers</a:t>
            </a:r>
          </a:p>
          <a:p>
            <a:pPr>
              <a:lnSpc>
                <a:spcPct val="90000"/>
              </a:lnSpc>
            </a:pPr>
            <a:r>
              <a:rPr lang="en-US" smtClean="0"/>
              <a:t>Linear speedups are needed to make multiprocessors cost-effective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Doesn’t consider cost of other system components</a:t>
            </a:r>
          </a:p>
          <a:p>
            <a:pPr>
              <a:lnSpc>
                <a:spcPct val="90000"/>
              </a:lnSpc>
            </a:pPr>
            <a:r>
              <a:rPr lang="en-US" smtClean="0"/>
              <a:t>Not developing the software to take advantage of, or optimize for, a multiprocessor architecture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891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83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Processors may see different values through their caches: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64904"/>
            <a:ext cx="8301353" cy="17064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051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Coherence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reads by any processor must return the most recently written value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Writes to the same location by any two processors are seen in the same order by all processors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Consistency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When a written value will be returned by a read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a processor writes location A followed by location B, any processor that sees the new value of B must also see the new value of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55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Coherence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Coherent caches provide: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Migration</a:t>
            </a:r>
            <a:r>
              <a:rPr lang="en-US" dirty="0" smtClean="0"/>
              <a:t>:  movement of data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Replication</a:t>
            </a:r>
            <a:r>
              <a:rPr lang="en-US" dirty="0" smtClean="0"/>
              <a:t>:  multiple copies of data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Cache coherence protocols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Directory based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Sharing status of each block kept in one location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Snooping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Each core tracks sharing status of each block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696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Write invalidate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 write, invalidate all other copies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bus itself to serialize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Write cannot complete until bus access is obtained</a:t>
            </a:r>
            <a:endParaRPr lang="tr-TR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Write update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 write, update all copies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36" y="2775918"/>
            <a:ext cx="8262228" cy="24768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346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Locating an item when a read miss occurs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 write-back cache, the updated value must be sent to the requesting processor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Cache lines marked as shared or exclusive/modified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writes to shared lines need an invalidate broadcast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After this, the line is marked as exclusive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880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17563"/>
            <a:ext cx="6408712" cy="54079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492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12330</TotalTime>
  <Words>1868</Words>
  <Application>Microsoft Office PowerPoint</Application>
  <PresentationFormat>Letter Paper (8.5x11 in)</PresentationFormat>
  <Paragraphs>407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Times New Roman</vt:lpstr>
      <vt:lpstr>Bahcesehir master slide</vt:lpstr>
      <vt:lpstr>BLM6112 Advanced Computer Architecture</vt:lpstr>
      <vt:lpstr>Introduction</vt:lpstr>
      <vt:lpstr>Types</vt:lpstr>
      <vt:lpstr>Cache Coherence</vt:lpstr>
      <vt:lpstr>Cache Coherence</vt:lpstr>
      <vt:lpstr>Enforcing Coherence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Coherence Protocols:  Extensions</vt:lpstr>
      <vt:lpstr>Coherence Protocols</vt:lpstr>
      <vt:lpstr>Performance</vt:lpstr>
      <vt:lpstr>Performance Study: Commercial Workload</vt:lpstr>
      <vt:lpstr>Performance Study: Commercial Workload</vt:lpstr>
      <vt:lpstr>Performance Study: Commercial Workload</vt:lpstr>
      <vt:lpstr>Performance Study: Commercial Workload</vt:lpstr>
      <vt:lpstr>Directory Protocols</vt:lpstr>
      <vt:lpstr>Directory Protocols</vt:lpstr>
      <vt:lpstr>Directory Protocols</vt:lpstr>
      <vt:lpstr>Messages</vt:lpstr>
      <vt:lpstr>Directory Protocols</vt:lpstr>
      <vt:lpstr>Directory Protocols</vt:lpstr>
      <vt:lpstr>Directory Protocols</vt:lpstr>
      <vt:lpstr>Synchronization</vt:lpstr>
      <vt:lpstr>Implementing Locks</vt:lpstr>
      <vt:lpstr>Implementing Locks</vt:lpstr>
      <vt:lpstr>Implementing Locks</vt:lpstr>
      <vt:lpstr>Models of Memory Consistency</vt:lpstr>
      <vt:lpstr>Implementing Locks</vt:lpstr>
      <vt:lpstr>Relaxed Consistency Models</vt:lpstr>
      <vt:lpstr>Relaxed Consistency Models</vt:lpstr>
      <vt:lpstr>Relaxed Consistency Models</vt:lpstr>
      <vt:lpstr>Fallacies and Pitfalls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486</cp:revision>
  <dcterms:created xsi:type="dcterms:W3CDTF">2004-11-05T11:30:37Z</dcterms:created>
  <dcterms:modified xsi:type="dcterms:W3CDTF">2020-05-06T09:16:31Z</dcterms:modified>
</cp:coreProperties>
</file>