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7"/>
  </p:notesMasterIdLst>
  <p:handoutMasterIdLst>
    <p:handoutMasterId r:id="rId88"/>
  </p:handoutMasterIdLst>
  <p:sldIdLst>
    <p:sldId id="435" r:id="rId2"/>
    <p:sldId id="582" r:id="rId3"/>
    <p:sldId id="583" r:id="rId4"/>
    <p:sldId id="515" r:id="rId5"/>
    <p:sldId id="516" r:id="rId6"/>
    <p:sldId id="517" r:id="rId7"/>
    <p:sldId id="518" r:id="rId8"/>
    <p:sldId id="519" r:id="rId9"/>
    <p:sldId id="520" r:id="rId10"/>
    <p:sldId id="521" r:id="rId11"/>
    <p:sldId id="522" r:id="rId12"/>
    <p:sldId id="523" r:id="rId13"/>
    <p:sldId id="524" r:id="rId14"/>
    <p:sldId id="525" r:id="rId15"/>
    <p:sldId id="600" r:id="rId16"/>
    <p:sldId id="526" r:id="rId17"/>
    <p:sldId id="601" r:id="rId18"/>
    <p:sldId id="602" r:id="rId19"/>
    <p:sldId id="527" r:id="rId20"/>
    <p:sldId id="603" r:id="rId21"/>
    <p:sldId id="528" r:id="rId22"/>
    <p:sldId id="529" r:id="rId23"/>
    <p:sldId id="530" r:id="rId24"/>
    <p:sldId id="531" r:id="rId25"/>
    <p:sldId id="532" r:id="rId26"/>
    <p:sldId id="599" r:id="rId27"/>
    <p:sldId id="578" r:id="rId28"/>
    <p:sldId id="535" r:id="rId29"/>
    <p:sldId id="536" r:id="rId30"/>
    <p:sldId id="537" r:id="rId31"/>
    <p:sldId id="538" r:id="rId32"/>
    <p:sldId id="539" r:id="rId33"/>
    <p:sldId id="540" r:id="rId34"/>
    <p:sldId id="541" r:id="rId35"/>
    <p:sldId id="542" r:id="rId36"/>
    <p:sldId id="543" r:id="rId37"/>
    <p:sldId id="544" r:id="rId38"/>
    <p:sldId id="589" r:id="rId39"/>
    <p:sldId id="585" r:id="rId40"/>
    <p:sldId id="586" r:id="rId41"/>
    <p:sldId id="587" r:id="rId42"/>
    <p:sldId id="588" r:id="rId43"/>
    <p:sldId id="545" r:id="rId44"/>
    <p:sldId id="546" r:id="rId45"/>
    <p:sldId id="547" r:id="rId46"/>
    <p:sldId id="548" r:id="rId47"/>
    <p:sldId id="549" r:id="rId48"/>
    <p:sldId id="550" r:id="rId49"/>
    <p:sldId id="551" r:id="rId50"/>
    <p:sldId id="552" r:id="rId51"/>
    <p:sldId id="553" r:id="rId52"/>
    <p:sldId id="554" r:id="rId53"/>
    <p:sldId id="555" r:id="rId54"/>
    <p:sldId id="556" r:id="rId55"/>
    <p:sldId id="580" r:id="rId56"/>
    <p:sldId id="581" r:id="rId57"/>
    <p:sldId id="557" r:id="rId58"/>
    <p:sldId id="558" r:id="rId59"/>
    <p:sldId id="559" r:id="rId60"/>
    <p:sldId id="560" r:id="rId61"/>
    <p:sldId id="561" r:id="rId62"/>
    <p:sldId id="562" r:id="rId63"/>
    <p:sldId id="563" r:id="rId64"/>
    <p:sldId id="564" r:id="rId65"/>
    <p:sldId id="565" r:id="rId66"/>
    <p:sldId id="566" r:id="rId67"/>
    <p:sldId id="567" r:id="rId68"/>
    <p:sldId id="568" r:id="rId69"/>
    <p:sldId id="569" r:id="rId70"/>
    <p:sldId id="570" r:id="rId71"/>
    <p:sldId id="571" r:id="rId72"/>
    <p:sldId id="572" r:id="rId73"/>
    <p:sldId id="573" r:id="rId74"/>
    <p:sldId id="574" r:id="rId75"/>
    <p:sldId id="575" r:id="rId76"/>
    <p:sldId id="576" r:id="rId77"/>
    <p:sldId id="577" r:id="rId78"/>
    <p:sldId id="591" r:id="rId79"/>
    <p:sldId id="592" r:id="rId80"/>
    <p:sldId id="593" r:id="rId81"/>
    <p:sldId id="594" r:id="rId82"/>
    <p:sldId id="595" r:id="rId83"/>
    <p:sldId id="596" r:id="rId84"/>
    <p:sldId id="597" r:id="rId85"/>
    <p:sldId id="598" r:id="rId86"/>
  </p:sldIdLst>
  <p:sldSz cx="9144000" cy="6858000" type="letter"/>
  <p:notesSz cx="6642100" cy="9653588"/>
  <p:defaultTextStyle>
    <a:defPPr>
      <a:defRPr lang="tr-TR"/>
    </a:defPPr>
    <a:lvl1pPr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5pPr>
    <a:lvl6pPr marL="2286000" algn="l" defTabSz="914400" rtl="0" eaLnBrk="1" latinLnBrk="0" hangingPunct="1">
      <a:defRPr kern="1200">
        <a:solidFill>
          <a:schemeClr val="bg2"/>
        </a:solidFill>
        <a:latin typeface="Arial" panose="020B0604020202020204" pitchFamily="34" charset="0"/>
        <a:ea typeface="+mn-ea"/>
        <a:cs typeface="+mn-cs"/>
      </a:defRPr>
    </a:lvl6pPr>
    <a:lvl7pPr marL="2743200" algn="l" defTabSz="914400" rtl="0" eaLnBrk="1" latinLnBrk="0" hangingPunct="1">
      <a:defRPr kern="1200">
        <a:solidFill>
          <a:schemeClr val="bg2"/>
        </a:solidFill>
        <a:latin typeface="Arial" panose="020B0604020202020204" pitchFamily="34" charset="0"/>
        <a:ea typeface="+mn-ea"/>
        <a:cs typeface="+mn-cs"/>
      </a:defRPr>
    </a:lvl7pPr>
    <a:lvl8pPr marL="3200400" algn="l" defTabSz="914400" rtl="0" eaLnBrk="1" latinLnBrk="0" hangingPunct="1">
      <a:defRPr kern="1200">
        <a:solidFill>
          <a:schemeClr val="bg2"/>
        </a:solidFill>
        <a:latin typeface="Arial" panose="020B0604020202020204" pitchFamily="34" charset="0"/>
        <a:ea typeface="+mn-ea"/>
        <a:cs typeface="+mn-cs"/>
      </a:defRPr>
    </a:lvl8pPr>
    <a:lvl9pPr marL="3657600" algn="l" defTabSz="914400" rtl="0" eaLnBrk="1" latinLnBrk="0" hangingPunct="1">
      <a:defRPr kern="1200">
        <a:solidFill>
          <a:schemeClr val="bg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40">
          <p15:clr>
            <a:srgbClr val="A4A3A4"/>
          </p15:clr>
        </p15:guide>
        <p15:guide id="2" pos="209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CC0099"/>
    <a:srgbClr val="CC3300"/>
    <a:srgbClr val="FFFF99"/>
    <a:srgbClr val="00FF00"/>
    <a:srgbClr val="996633"/>
    <a:srgbClr val="FF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737" autoAdjust="0"/>
  </p:normalViewPr>
  <p:slideViewPr>
    <p:cSldViewPr>
      <p:cViewPr varScale="1">
        <p:scale>
          <a:sx n="59" d="100"/>
          <a:sy n="59" d="100"/>
        </p:scale>
        <p:origin x="1332" y="96"/>
      </p:cViewPr>
      <p:guideLst>
        <p:guide orient="horz" pos="216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66" d="100"/>
        <a:sy n="66" d="100"/>
      </p:scale>
      <p:origin x="0" y="7776"/>
    </p:cViewPr>
  </p:sorterViewPr>
  <p:notesViewPr>
    <p:cSldViewPr>
      <p:cViewPr varScale="1">
        <p:scale>
          <a:sx n="56" d="100"/>
          <a:sy n="56" d="100"/>
        </p:scale>
        <p:origin x="-2922" y="-96"/>
      </p:cViewPr>
      <p:guideLst>
        <p:guide orient="horz" pos="3040"/>
        <p:guide pos="209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878138" cy="48260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lgn="l" defTabSz="895350" eaLnBrk="1" hangingPunct="1">
              <a:defRPr sz="1200">
                <a:solidFill>
                  <a:schemeClr val="tx1"/>
                </a:solidFill>
                <a:latin typeface="Arial" charset="0"/>
              </a:defRPr>
            </a:lvl1pPr>
          </a:lstStyle>
          <a:p>
            <a:pPr>
              <a:defRPr/>
            </a:pPr>
            <a:endParaRPr lang="en-US"/>
          </a:p>
        </p:txBody>
      </p:sp>
      <p:sp>
        <p:nvSpPr>
          <p:cNvPr id="60419" name="Rectangle 3"/>
          <p:cNvSpPr>
            <a:spLocks noGrp="1" noChangeArrowheads="1"/>
          </p:cNvSpPr>
          <p:nvPr>
            <p:ph type="dt" sz="quarter" idx="1"/>
          </p:nvPr>
        </p:nvSpPr>
        <p:spPr bwMode="auto">
          <a:xfrm>
            <a:off x="3762375" y="0"/>
            <a:ext cx="2878138" cy="48260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lgn="r" defTabSz="895350" eaLnBrk="1" hangingPunct="1">
              <a:defRPr sz="1200">
                <a:solidFill>
                  <a:schemeClr val="tx1"/>
                </a:solidFill>
                <a:latin typeface="Arial" charset="0"/>
              </a:defRPr>
            </a:lvl1pPr>
          </a:lstStyle>
          <a:p>
            <a:pPr>
              <a:defRPr/>
            </a:pPr>
            <a:endParaRPr lang="en-US"/>
          </a:p>
        </p:txBody>
      </p:sp>
      <p:sp>
        <p:nvSpPr>
          <p:cNvPr id="60420" name="Rectangle 4"/>
          <p:cNvSpPr>
            <a:spLocks noGrp="1" noChangeArrowheads="1"/>
          </p:cNvSpPr>
          <p:nvPr>
            <p:ph type="ftr" sz="quarter" idx="2"/>
          </p:nvPr>
        </p:nvSpPr>
        <p:spPr bwMode="auto">
          <a:xfrm>
            <a:off x="0" y="9167813"/>
            <a:ext cx="2878138" cy="484187"/>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lgn="l" defTabSz="895350" eaLnBrk="1" hangingPunct="1">
              <a:defRPr sz="1200">
                <a:solidFill>
                  <a:schemeClr val="tx1"/>
                </a:solidFill>
                <a:latin typeface="Arial" charset="0"/>
              </a:defRPr>
            </a:lvl1pPr>
          </a:lstStyle>
          <a:p>
            <a:pPr>
              <a:defRPr/>
            </a:pPr>
            <a:r>
              <a:rPr lang="en-US"/>
              <a:t>Copyright 2000 N. AYDIN. All rights reserved.</a:t>
            </a:r>
          </a:p>
        </p:txBody>
      </p:sp>
      <p:sp>
        <p:nvSpPr>
          <p:cNvPr id="60421" name="Rectangle 5"/>
          <p:cNvSpPr>
            <a:spLocks noGrp="1" noChangeArrowheads="1"/>
          </p:cNvSpPr>
          <p:nvPr>
            <p:ph type="sldNum" sz="quarter" idx="3"/>
          </p:nvPr>
        </p:nvSpPr>
        <p:spPr bwMode="auto">
          <a:xfrm>
            <a:off x="3762375" y="9167813"/>
            <a:ext cx="2878138" cy="484187"/>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lgn="r" defTabSz="895350" eaLnBrk="1" hangingPunct="1">
              <a:defRPr sz="1200">
                <a:solidFill>
                  <a:schemeClr val="tx1"/>
                </a:solidFill>
              </a:defRPr>
            </a:lvl1pPr>
          </a:lstStyle>
          <a:p>
            <a:pPr>
              <a:defRPr/>
            </a:pPr>
            <a:fld id="{04AB6C3B-D6CA-4414-BEFA-263DAF2CCB44}" type="slidenum">
              <a:rPr lang="en-US" altLang="tr-TR"/>
              <a:pPr>
                <a:defRPr/>
              </a:pPr>
              <a:t>‹#›</a:t>
            </a:fld>
            <a:endParaRPr lang="en-US" altLang="tr-TR"/>
          </a:p>
        </p:txBody>
      </p:sp>
    </p:spTree>
    <p:extLst>
      <p:ext uri="{BB962C8B-B14F-4D97-AF65-F5344CB8AC3E}">
        <p14:creationId xmlns:p14="http://schemas.microsoft.com/office/powerpoint/2010/main" val="1616567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78138" cy="48260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lgn="l" defTabSz="895350" eaLnBrk="0" hangingPunct="0">
              <a:defRPr sz="1200">
                <a:solidFill>
                  <a:schemeClr val="tx1"/>
                </a:solidFill>
                <a:latin typeface="Arial" charset="0"/>
              </a:defRPr>
            </a:lvl1pPr>
          </a:lstStyle>
          <a:p>
            <a:pPr>
              <a:defRPr/>
            </a:pPr>
            <a:endParaRPr lang="tr-TR"/>
          </a:p>
        </p:txBody>
      </p:sp>
      <p:sp>
        <p:nvSpPr>
          <p:cNvPr id="4099" name="Rectangle 3"/>
          <p:cNvSpPr>
            <a:spLocks noGrp="1" noChangeArrowheads="1"/>
          </p:cNvSpPr>
          <p:nvPr>
            <p:ph type="dt" idx="1"/>
          </p:nvPr>
        </p:nvSpPr>
        <p:spPr bwMode="auto">
          <a:xfrm>
            <a:off x="3762375" y="0"/>
            <a:ext cx="2878138" cy="48260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lgn="r" defTabSz="895350" eaLnBrk="0" hangingPunct="0">
              <a:defRPr sz="1200">
                <a:solidFill>
                  <a:schemeClr val="tx1"/>
                </a:solidFill>
                <a:latin typeface="Arial" charset="0"/>
              </a:defRPr>
            </a:lvl1pPr>
          </a:lstStyle>
          <a:p>
            <a:pPr>
              <a:defRPr/>
            </a:pPr>
            <a:endParaRPr lang="tr-TR"/>
          </a:p>
        </p:txBody>
      </p:sp>
      <p:sp>
        <p:nvSpPr>
          <p:cNvPr id="3076" name="Rectangle 4"/>
          <p:cNvSpPr>
            <a:spLocks noGrp="1" noRot="1" noChangeAspect="1" noChangeArrowheads="1" noTextEdit="1"/>
          </p:cNvSpPr>
          <p:nvPr>
            <p:ph type="sldImg" idx="2"/>
          </p:nvPr>
        </p:nvSpPr>
        <p:spPr bwMode="auto">
          <a:xfrm>
            <a:off x="908050" y="723900"/>
            <a:ext cx="4826000" cy="3619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63575" y="4584700"/>
            <a:ext cx="5314950" cy="4344988"/>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p>
            <a:pPr lvl="0"/>
            <a:r>
              <a:rPr lang="tr-TR" noProof="0" smtClean="0"/>
              <a:t>Click to edit Master text styles</a:t>
            </a:r>
          </a:p>
          <a:p>
            <a:pPr lvl="1"/>
            <a:r>
              <a:rPr lang="tr-TR" noProof="0" smtClean="0"/>
              <a:t>Second level</a:t>
            </a:r>
          </a:p>
          <a:p>
            <a:pPr lvl="2"/>
            <a:r>
              <a:rPr lang="tr-TR" noProof="0" smtClean="0"/>
              <a:t>Third level</a:t>
            </a:r>
          </a:p>
          <a:p>
            <a:pPr lvl="3"/>
            <a:r>
              <a:rPr lang="tr-TR" noProof="0" smtClean="0"/>
              <a:t>Fourth level</a:t>
            </a:r>
          </a:p>
          <a:p>
            <a:pPr lvl="4"/>
            <a:r>
              <a:rPr lang="tr-TR" noProof="0" smtClean="0"/>
              <a:t>Fifth level</a:t>
            </a:r>
          </a:p>
        </p:txBody>
      </p:sp>
      <p:sp>
        <p:nvSpPr>
          <p:cNvPr id="4102" name="Rectangle 6"/>
          <p:cNvSpPr>
            <a:spLocks noGrp="1" noChangeArrowheads="1"/>
          </p:cNvSpPr>
          <p:nvPr>
            <p:ph type="ftr" sz="quarter" idx="4"/>
          </p:nvPr>
        </p:nvSpPr>
        <p:spPr bwMode="auto">
          <a:xfrm>
            <a:off x="0" y="9167813"/>
            <a:ext cx="2878138" cy="484187"/>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lgn="l" defTabSz="895350" eaLnBrk="0" hangingPunct="0">
              <a:defRPr sz="1200">
                <a:solidFill>
                  <a:schemeClr val="tx1"/>
                </a:solidFill>
                <a:latin typeface="Arial" charset="0"/>
              </a:defRPr>
            </a:lvl1pPr>
          </a:lstStyle>
          <a:p>
            <a:pPr>
              <a:defRPr/>
            </a:pPr>
            <a:r>
              <a:rPr lang="tr-TR"/>
              <a:t>Copyright 2000 N. AYDIN. All rights reserved.</a:t>
            </a:r>
          </a:p>
        </p:txBody>
      </p:sp>
      <p:sp>
        <p:nvSpPr>
          <p:cNvPr id="4103" name="Rectangle 7"/>
          <p:cNvSpPr>
            <a:spLocks noGrp="1" noChangeArrowheads="1"/>
          </p:cNvSpPr>
          <p:nvPr>
            <p:ph type="sldNum" sz="quarter" idx="5"/>
          </p:nvPr>
        </p:nvSpPr>
        <p:spPr bwMode="auto">
          <a:xfrm>
            <a:off x="3762375" y="9167813"/>
            <a:ext cx="2878138" cy="484187"/>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lgn="r" defTabSz="895350" eaLnBrk="0" hangingPunct="0">
              <a:defRPr sz="1200">
                <a:solidFill>
                  <a:schemeClr val="tx1"/>
                </a:solidFill>
              </a:defRPr>
            </a:lvl1pPr>
          </a:lstStyle>
          <a:p>
            <a:pPr>
              <a:defRPr/>
            </a:pPr>
            <a:fld id="{2222B72F-0250-4129-BE77-725B514670FC}" type="slidenum">
              <a:rPr lang="tr-TR" altLang="tr-TR"/>
              <a:pPr>
                <a:defRPr/>
              </a:pPr>
              <a:t>‹#›</a:t>
            </a:fld>
            <a:endParaRPr lang="tr-TR" altLang="tr-TR"/>
          </a:p>
        </p:txBody>
      </p:sp>
    </p:spTree>
    <p:extLst>
      <p:ext uri="{BB962C8B-B14F-4D97-AF65-F5344CB8AC3E}">
        <p14:creationId xmlns:p14="http://schemas.microsoft.com/office/powerpoint/2010/main" val="4116909004"/>
      </p:ext>
    </p:extLst>
  </p:cSld>
  <p:clrMap bg1="lt1" tx1="dk1" bg2="lt2" tx2="dk2" accent1="accent1" accent2="accent2" accent3="accent3" accent4="accent4" accent5="accent5" accent6="accent6" hlink="hlink" folHlink="folHlink"/>
  <p:hf hdr="0" dt="0"/>
  <p:notesStyle>
    <a:lvl1pPr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895350">
              <a:spcBef>
                <a:spcPct val="30000"/>
              </a:spcBef>
              <a:defRPr kumimoji="1" sz="1200">
                <a:solidFill>
                  <a:schemeClr val="tx1"/>
                </a:solidFill>
                <a:latin typeface="Times New Roman" panose="02020603050405020304" pitchFamily="18" charset="0"/>
              </a:defRPr>
            </a:lvl1pPr>
            <a:lvl2pPr marL="742950" indent="-285750" algn="just" defTabSz="895350">
              <a:spcBef>
                <a:spcPct val="30000"/>
              </a:spcBef>
              <a:defRPr kumimoji="1" sz="1200">
                <a:solidFill>
                  <a:schemeClr val="tx1"/>
                </a:solidFill>
                <a:latin typeface="Times New Roman" panose="02020603050405020304" pitchFamily="18" charset="0"/>
              </a:defRPr>
            </a:lvl2pPr>
            <a:lvl3pPr marL="1143000" indent="-228600" algn="just" defTabSz="895350">
              <a:spcBef>
                <a:spcPct val="30000"/>
              </a:spcBef>
              <a:defRPr kumimoji="1" sz="1200">
                <a:solidFill>
                  <a:schemeClr val="tx1"/>
                </a:solidFill>
                <a:latin typeface="Times New Roman" panose="02020603050405020304" pitchFamily="18" charset="0"/>
              </a:defRPr>
            </a:lvl3pPr>
            <a:lvl4pPr marL="1600200" indent="-228600" algn="just" defTabSz="895350">
              <a:spcBef>
                <a:spcPct val="30000"/>
              </a:spcBef>
              <a:defRPr kumimoji="1" sz="1200">
                <a:solidFill>
                  <a:schemeClr val="tx1"/>
                </a:solidFill>
                <a:latin typeface="Times New Roman" panose="02020603050405020304" pitchFamily="18" charset="0"/>
              </a:defRPr>
            </a:lvl4pPr>
            <a:lvl5pPr marL="2057400" indent="-228600" algn="just" defTabSz="895350">
              <a:spcBef>
                <a:spcPct val="30000"/>
              </a:spcBef>
              <a:defRPr kumimoji="1" sz="1200">
                <a:solidFill>
                  <a:schemeClr val="tx1"/>
                </a:solidFill>
                <a:latin typeface="Times New Roman" panose="02020603050405020304" pitchFamily="18" charset="0"/>
              </a:defRPr>
            </a:lvl5pPr>
            <a:lvl6pPr marL="25146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l">
              <a:spcBef>
                <a:spcPct val="0"/>
              </a:spcBef>
            </a:pPr>
            <a:r>
              <a:rPr kumimoji="0" lang="tr-TR" altLang="tr-TR" smtClean="0">
                <a:latin typeface="Arial" panose="020B0604020202020204" pitchFamily="34" charset="0"/>
              </a:rPr>
              <a:t>Copyright 2000 N. AYDIN. All rights reserved.</a:t>
            </a:r>
          </a:p>
        </p:txBody>
      </p:sp>
      <p:sp>
        <p:nvSpPr>
          <p:cNvPr id="61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895350">
              <a:spcBef>
                <a:spcPct val="30000"/>
              </a:spcBef>
              <a:defRPr kumimoji="1" sz="1200">
                <a:solidFill>
                  <a:schemeClr val="tx1"/>
                </a:solidFill>
                <a:latin typeface="Times New Roman" panose="02020603050405020304" pitchFamily="18" charset="0"/>
              </a:defRPr>
            </a:lvl1pPr>
            <a:lvl2pPr marL="742950" indent="-285750" algn="just" defTabSz="895350">
              <a:spcBef>
                <a:spcPct val="30000"/>
              </a:spcBef>
              <a:defRPr kumimoji="1" sz="1200">
                <a:solidFill>
                  <a:schemeClr val="tx1"/>
                </a:solidFill>
                <a:latin typeface="Times New Roman" panose="02020603050405020304" pitchFamily="18" charset="0"/>
              </a:defRPr>
            </a:lvl2pPr>
            <a:lvl3pPr marL="1143000" indent="-228600" algn="just" defTabSz="895350">
              <a:spcBef>
                <a:spcPct val="30000"/>
              </a:spcBef>
              <a:defRPr kumimoji="1" sz="1200">
                <a:solidFill>
                  <a:schemeClr val="tx1"/>
                </a:solidFill>
                <a:latin typeface="Times New Roman" panose="02020603050405020304" pitchFamily="18" charset="0"/>
              </a:defRPr>
            </a:lvl3pPr>
            <a:lvl4pPr marL="1600200" indent="-228600" algn="just" defTabSz="895350">
              <a:spcBef>
                <a:spcPct val="30000"/>
              </a:spcBef>
              <a:defRPr kumimoji="1" sz="1200">
                <a:solidFill>
                  <a:schemeClr val="tx1"/>
                </a:solidFill>
                <a:latin typeface="Times New Roman" panose="02020603050405020304" pitchFamily="18" charset="0"/>
              </a:defRPr>
            </a:lvl4pPr>
            <a:lvl5pPr marL="2057400" indent="-228600" algn="just" defTabSz="895350">
              <a:spcBef>
                <a:spcPct val="30000"/>
              </a:spcBef>
              <a:defRPr kumimoji="1" sz="1200">
                <a:solidFill>
                  <a:schemeClr val="tx1"/>
                </a:solidFill>
                <a:latin typeface="Times New Roman" panose="02020603050405020304" pitchFamily="18" charset="0"/>
              </a:defRPr>
            </a:lvl5pPr>
            <a:lvl6pPr marL="25146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7C47168D-E545-4C6F-9CAC-FD372A3F5FC0}" type="slidenum">
              <a:rPr kumimoji="0" lang="tr-TR" altLang="tr-TR" smtClean="0">
                <a:latin typeface="Arial" panose="020B0604020202020204" pitchFamily="34" charset="0"/>
              </a:rPr>
              <a:pPr algn="r">
                <a:spcBef>
                  <a:spcPct val="0"/>
                </a:spcBef>
              </a:pPr>
              <a:t>1</a:t>
            </a:fld>
            <a:endParaRPr kumimoji="0" lang="tr-TR" altLang="tr-TR" smtClean="0">
              <a:latin typeface="Arial" panose="020B0604020202020204" pitchFamily="34" charset="0"/>
            </a:endParaRPr>
          </a:p>
        </p:txBody>
      </p:sp>
      <p:sp>
        <p:nvSpPr>
          <p:cNvPr id="6148" name="Rectangle 2"/>
          <p:cNvSpPr>
            <a:spLocks noGrp="1" noRot="1" noChangeAspect="1" noChangeArrowheads="1" noTextEdit="1"/>
          </p:cNvSpPr>
          <p:nvPr>
            <p:ph type="sldImg"/>
          </p:nvPr>
        </p:nvSpPr>
        <p:spPr>
          <a:xfrm>
            <a:off x="917575" y="730250"/>
            <a:ext cx="4808538" cy="3606800"/>
          </a:xfrm>
          <a:ln/>
        </p:spPr>
      </p:sp>
      <p:sp>
        <p:nvSpPr>
          <p:cNvPr id="6149" name="Rectangle 3"/>
          <p:cNvSpPr>
            <a:spLocks noGrp="1" noChangeArrowheads="1"/>
          </p:cNvSpPr>
          <p:nvPr>
            <p:ph type="body" idx="1"/>
          </p:nvPr>
        </p:nvSpPr>
        <p:spPr>
          <a:xfrm>
            <a:off x="882650" y="4583113"/>
            <a:ext cx="4875213" cy="4344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9" tIns="45184" rIns="90369" bIns="45184"/>
          <a:lstStyle/>
          <a:p>
            <a:pPr eaLnBrk="1" hangingPunct="1"/>
            <a:endParaRPr lang="en-US" altLang="tr-TR" smtClean="0"/>
          </a:p>
        </p:txBody>
      </p:sp>
    </p:spTree>
    <p:extLst>
      <p:ext uri="{BB962C8B-B14F-4D97-AF65-F5344CB8AC3E}">
        <p14:creationId xmlns:p14="http://schemas.microsoft.com/office/powerpoint/2010/main" val="165118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F1B23102-416C-476B-9BD9-F5CF6AF030F2}" type="datetime3">
              <a:rPr lang="en-US" smtClean="0"/>
              <a:t>28 April 2021</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080516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F1B23102-416C-476B-9BD9-F5CF6AF030F2}" type="datetime3">
              <a:rPr lang="en-US" smtClean="0"/>
              <a:t>28 April 2021</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064324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F1B23102-416C-476B-9BD9-F5CF6AF030F2}" type="datetime3">
              <a:rPr lang="en-US" smtClean="0"/>
              <a:t>28 April 2021</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18</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215742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65275DF2-BB82-40AC-92F1-ED5B41E556E4}" type="datetime3">
              <a:rPr lang="en-US" smtClean="0"/>
              <a:t>28 April 2021</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178071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65275DF2-BB82-40AC-92F1-ED5B41E556E4}" type="datetime3">
              <a:rPr lang="en-US" smtClean="0"/>
              <a:t>28 April 2021</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034208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3AFFC68F-655D-47D6-A5E5-B73CCD22406A}" type="datetime3">
              <a:rPr lang="en-US" smtClean="0"/>
              <a:t>28 April 2021</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185584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1C354AD5-CB6C-491A-86DA-B01BB1DA6843}" type="datetime3">
              <a:rPr lang="en-US" smtClean="0"/>
              <a:t>28 April 2021</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624459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405DBCDA-8486-4A61-AF34-B248D509BB23}" type="datetime3">
              <a:rPr lang="en-US" smtClean="0"/>
              <a:t>28 April 2021</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272604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405DBCDA-8486-4A61-AF34-B248D509BB23}" type="datetime3">
              <a:rPr lang="en-US" smtClean="0"/>
              <a:t>28 April 2021</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572477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E1E381A1-3897-42F4-8CDB-DD9550178870}" type="datetime3">
              <a:rPr lang="en-US" smtClean="0"/>
              <a:t>28 April 2021</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28</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622687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body" idx="1"/>
          </p:nvPr>
        </p:nvSpPr>
        <p:spPr bwMode="auto">
          <a:xfrm>
            <a:off x="550863" y="4560888"/>
            <a:ext cx="6303962"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639" tIns="46979" rIns="95639" bIns="46979"/>
          <a:lstStyle/>
          <a:p>
            <a:r>
              <a:rPr lang="en-US" altLang="en-US"/>
              <a:t>History/Applications  matters because</a:t>
            </a:r>
          </a:p>
          <a:p>
            <a:r>
              <a:rPr lang="en-US" altLang="en-US"/>
              <a:t>1) People buy computers to run programs</a:t>
            </a:r>
          </a:p>
          <a:p>
            <a:r>
              <a:rPr lang="en-US" altLang="en-US"/>
              <a:t>2) Most people don;’t write own programs</a:t>
            </a:r>
          </a:p>
          <a:p>
            <a:r>
              <a:rPr lang="en-US" altLang="en-US"/>
              <a:t>3) Documented IDA interface means people ship binary machine code</a:t>
            </a:r>
          </a:p>
        </p:txBody>
      </p:sp>
      <p:sp>
        <p:nvSpPr>
          <p:cNvPr id="216067" name="Rectangle 3"/>
          <p:cNvSpPr>
            <a:spLocks noGrp="1" noRot="1" noChangeAspect="1" noChangeArrowheads="1" noTextEdit="1"/>
          </p:cNvSpPr>
          <p:nvPr>
            <p:ph type="sldImg"/>
          </p:nvPr>
        </p:nvSpPr>
        <p:spPr bwMode="auto">
          <a:xfrm>
            <a:off x="1273175" y="617538"/>
            <a:ext cx="4781550" cy="35861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1622594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C2054041-EEE1-4227-965F-DC2D19F0AD30}" type="datetime3">
              <a:rPr lang="en-US" smtClean="0"/>
              <a:t>28 April 2021</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04171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747686A5-5EF2-46AB-9064-1FA9A34D0C66}" type="datetime3">
              <a:rPr lang="en-US" smtClean="0"/>
              <a:t>28 April 2021</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802027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F8545A85-C36E-4A12-8CE8-BAC7F1B0BF8A}" type="datetime3">
              <a:rPr lang="en-US" smtClean="0"/>
              <a:t>28 April 2021</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375912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DDB11346-78A8-49A3-97AC-47C7F0A01256}" type="datetime3">
              <a:rPr lang="en-US" smtClean="0"/>
              <a:t>28 April 2021</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051891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842B9125-DC35-41DE-9172-1744FEF9173D}" type="datetime3">
              <a:rPr lang="en-US" smtClean="0"/>
              <a:t>28 April 2021</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420249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911B9752-CC17-46F8-B60D-509F2267AB5C}" type="datetime3">
              <a:rPr lang="en-US" smtClean="0"/>
              <a:t>28 April 2021</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006104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D12A10AC-6982-4C46-8F14-976F043F4720}" type="datetime3">
              <a:rPr lang="en-US" smtClean="0"/>
              <a:t>28 April 2021</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298904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7FF2F37B-66F7-445B-A1C2-B0313DA7F493}" type="datetime3">
              <a:rPr lang="en-US" smtClean="0"/>
              <a:t>28 April 2021</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460044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9A3AABA4-3639-4697-ACC5-3220CCE21E9A}" type="datetime3">
              <a:rPr lang="en-US" smtClean="0"/>
              <a:t>28 April 2021</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438597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Footer Placeholder 3"/>
          <p:cNvSpPr>
            <a:spLocks noGrp="1"/>
          </p:cNvSpPr>
          <p:nvPr>
            <p:ph type="ftr" sz="quarter" idx="10"/>
          </p:nvPr>
        </p:nvSpPr>
        <p:spPr/>
        <p:txBody>
          <a:bodyPr/>
          <a:lstStyle/>
          <a:p>
            <a:pPr>
              <a:defRPr/>
            </a:pPr>
            <a:r>
              <a:rPr lang="tr-TR" smtClean="0"/>
              <a:t>Copyright 2000 N. AYDIN. All rights reserved.</a:t>
            </a:r>
            <a:endParaRPr lang="tr-TR"/>
          </a:p>
        </p:txBody>
      </p:sp>
      <p:sp>
        <p:nvSpPr>
          <p:cNvPr id="5" name="Slide Number Placeholder 4"/>
          <p:cNvSpPr>
            <a:spLocks noGrp="1"/>
          </p:cNvSpPr>
          <p:nvPr>
            <p:ph type="sldNum" sz="quarter" idx="11"/>
          </p:nvPr>
        </p:nvSpPr>
        <p:spPr/>
        <p:txBody>
          <a:bodyPr/>
          <a:lstStyle/>
          <a:p>
            <a:pPr>
              <a:defRPr/>
            </a:pPr>
            <a:fld id="{00349A9B-B0C4-475A-B093-4422AE69793A}" type="slidenum">
              <a:rPr lang="tr-TR" altLang="tr-TR" smtClean="0"/>
              <a:pPr>
                <a:defRPr/>
              </a:pPr>
              <a:t>38</a:t>
            </a:fld>
            <a:endParaRPr lang="tr-TR" altLang="tr-TR"/>
          </a:p>
        </p:txBody>
      </p:sp>
    </p:spTree>
    <p:extLst>
      <p:ext uri="{BB962C8B-B14F-4D97-AF65-F5344CB8AC3E}">
        <p14:creationId xmlns:p14="http://schemas.microsoft.com/office/powerpoint/2010/main" val="2026574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body" idx="1"/>
          </p:nvPr>
        </p:nvSpPr>
        <p:spPr bwMode="auto">
          <a:xfrm>
            <a:off x="550863" y="4560888"/>
            <a:ext cx="6303962"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639" tIns="46979" rIns="95639" bIns="46979"/>
          <a:lstStyle/>
          <a:p>
            <a:endParaRPr lang="en-CA" altLang="en-US"/>
          </a:p>
        </p:txBody>
      </p:sp>
      <p:sp>
        <p:nvSpPr>
          <p:cNvPr id="214019" name="Rectangle 3"/>
          <p:cNvSpPr>
            <a:spLocks noGrp="1" noRot="1" noChangeAspect="1" noChangeArrowheads="1" noTextEdit="1"/>
          </p:cNvSpPr>
          <p:nvPr>
            <p:ph type="sldImg"/>
          </p:nvPr>
        </p:nvSpPr>
        <p:spPr bwMode="auto">
          <a:xfrm>
            <a:off x="1273175" y="617538"/>
            <a:ext cx="4781550" cy="35861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965460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Footer Placeholder 3"/>
          <p:cNvSpPr>
            <a:spLocks noGrp="1"/>
          </p:cNvSpPr>
          <p:nvPr>
            <p:ph type="ftr" sz="quarter" idx="10"/>
          </p:nvPr>
        </p:nvSpPr>
        <p:spPr/>
        <p:txBody>
          <a:bodyPr/>
          <a:lstStyle/>
          <a:p>
            <a:pPr>
              <a:defRPr/>
            </a:pPr>
            <a:r>
              <a:rPr lang="tr-TR" smtClean="0"/>
              <a:t>Copyright 2000 N. AYDIN. All rights reserved.</a:t>
            </a:r>
            <a:endParaRPr lang="tr-TR"/>
          </a:p>
        </p:txBody>
      </p:sp>
      <p:sp>
        <p:nvSpPr>
          <p:cNvPr id="5" name="Slide Number Placeholder 4"/>
          <p:cNvSpPr>
            <a:spLocks noGrp="1"/>
          </p:cNvSpPr>
          <p:nvPr>
            <p:ph type="sldNum" sz="quarter" idx="11"/>
          </p:nvPr>
        </p:nvSpPr>
        <p:spPr/>
        <p:txBody>
          <a:bodyPr/>
          <a:lstStyle/>
          <a:p>
            <a:pPr>
              <a:defRPr/>
            </a:pPr>
            <a:fld id="{00349A9B-B0C4-475A-B093-4422AE69793A}" type="slidenum">
              <a:rPr lang="tr-TR" altLang="tr-TR" smtClean="0"/>
              <a:pPr>
                <a:defRPr/>
              </a:pPr>
              <a:t>39</a:t>
            </a:fld>
            <a:endParaRPr lang="tr-TR" altLang="tr-TR"/>
          </a:p>
        </p:txBody>
      </p:sp>
    </p:spTree>
    <p:extLst>
      <p:ext uri="{BB962C8B-B14F-4D97-AF65-F5344CB8AC3E}">
        <p14:creationId xmlns:p14="http://schemas.microsoft.com/office/powerpoint/2010/main" val="3237888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405DBCDA-8486-4A61-AF34-B248D509BB23}" type="datetime3">
              <a:rPr lang="en-US" smtClean="0"/>
              <a:t>28 April 2021</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66734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A5A4FE0A-41B8-47C4-9B38-CA5370AB885F}" type="datetime3">
              <a:rPr lang="en-US" smtClean="0"/>
              <a:t>28 April 2021</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67554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9C1AE55C-9EED-47B5-873E-8CC2F73085AF}" type="datetime3">
              <a:rPr lang="en-US" smtClean="0"/>
              <a:t>28 April 2021</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143530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D9393252-E7FF-44C0-BB08-C14DE7648F1E}" type="datetime3">
              <a:rPr lang="en-US" smtClean="0"/>
              <a:t>28 April 2021</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5468063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a:xfrm>
            <a:off x="1277938" y="620713"/>
            <a:ext cx="4775200" cy="3581400"/>
          </a:xfrm>
          <a:ln/>
        </p:spPr>
      </p:sp>
      <p:sp>
        <p:nvSpPr>
          <p:cNvPr id="320515" name="Rectangle 3"/>
          <p:cNvSpPr>
            <a:spLocks noGrp="1" noChangeArrowheads="1"/>
          </p:cNvSpPr>
          <p:nvPr>
            <p:ph type="body" idx="1"/>
          </p:nvPr>
        </p:nvSpPr>
        <p:spPr>
          <a:xfrm>
            <a:off x="550863" y="4560888"/>
            <a:ext cx="6303962" cy="4319587"/>
          </a:xfrm>
        </p:spPr>
        <p:txBody>
          <a:bodyPr lIns="96654" tIns="48327" rIns="96654" bIns="48327"/>
          <a:lstStyle/>
          <a:p>
            <a:endParaRPr lang="en-US" altLang="en-US"/>
          </a:p>
        </p:txBody>
      </p:sp>
    </p:spTree>
    <p:extLst>
      <p:ext uri="{BB962C8B-B14F-4D97-AF65-F5344CB8AC3E}">
        <p14:creationId xmlns:p14="http://schemas.microsoft.com/office/powerpoint/2010/main" val="3592302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body" idx="1"/>
          </p:nvPr>
        </p:nvSpPr>
        <p:spPr bwMode="auto">
          <a:xfrm>
            <a:off x="550863" y="4560888"/>
            <a:ext cx="6303962"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639" tIns="46979" rIns="95639" bIns="46979"/>
          <a:lstStyle/>
          <a:p>
            <a:endParaRPr lang="en-CA" altLang="en-US"/>
          </a:p>
        </p:txBody>
      </p:sp>
      <p:sp>
        <p:nvSpPr>
          <p:cNvPr id="225283" name="Rectangle 3"/>
          <p:cNvSpPr>
            <a:spLocks noGrp="1" noRot="1" noChangeAspect="1" noChangeArrowheads="1" noTextEdit="1"/>
          </p:cNvSpPr>
          <p:nvPr>
            <p:ph type="sldImg"/>
          </p:nvPr>
        </p:nvSpPr>
        <p:spPr bwMode="auto">
          <a:xfrm>
            <a:off x="1273175" y="617538"/>
            <a:ext cx="4781550" cy="35861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8807192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body" idx="1"/>
          </p:nvPr>
        </p:nvSpPr>
        <p:spPr bwMode="auto">
          <a:xfrm>
            <a:off x="550863" y="4560888"/>
            <a:ext cx="6303962"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639" tIns="46979" rIns="95639" bIns="46979"/>
          <a:lstStyle/>
          <a:p>
            <a:endParaRPr lang="en-CA" altLang="en-US"/>
          </a:p>
        </p:txBody>
      </p:sp>
      <p:sp>
        <p:nvSpPr>
          <p:cNvPr id="238595" name="Rectangle 3"/>
          <p:cNvSpPr>
            <a:spLocks noGrp="1" noRot="1" noChangeAspect="1" noChangeArrowheads="1" noTextEdit="1"/>
          </p:cNvSpPr>
          <p:nvPr>
            <p:ph type="sldImg"/>
          </p:nvPr>
        </p:nvSpPr>
        <p:spPr bwMode="auto">
          <a:xfrm>
            <a:off x="1273175" y="617538"/>
            <a:ext cx="4781550" cy="35861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6845314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a:xfrm>
            <a:off x="1276350" y="620713"/>
            <a:ext cx="4775200" cy="3581400"/>
          </a:xfrm>
          <a:ln/>
        </p:spPr>
      </p:sp>
      <p:sp>
        <p:nvSpPr>
          <p:cNvPr id="333827" name="Rectangle 3"/>
          <p:cNvSpPr>
            <a:spLocks noGrp="1" noChangeArrowheads="1"/>
          </p:cNvSpPr>
          <p:nvPr>
            <p:ph type="body" idx="1"/>
          </p:nvPr>
        </p:nvSpPr>
        <p:spPr>
          <a:xfrm>
            <a:off x="549275" y="4560888"/>
            <a:ext cx="6305550" cy="4319587"/>
          </a:xfrm>
        </p:spPr>
        <p:txBody>
          <a:bodyPr/>
          <a:lstStyle/>
          <a:p>
            <a:endParaRPr lang="en-CA" altLang="en-US"/>
          </a:p>
        </p:txBody>
      </p:sp>
    </p:spTree>
    <p:extLst>
      <p:ext uri="{BB962C8B-B14F-4D97-AF65-F5344CB8AC3E}">
        <p14:creationId xmlns:p14="http://schemas.microsoft.com/office/powerpoint/2010/main" val="1747625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body" idx="1"/>
          </p:nvPr>
        </p:nvSpPr>
        <p:spPr>
          <a:xfrm>
            <a:off x="976313" y="4560888"/>
            <a:ext cx="5362575" cy="4319587"/>
          </a:xfrm>
          <a:ln/>
        </p:spPr>
        <p:txBody>
          <a:bodyPr lIns="95429" tIns="46877" rIns="95429" bIns="46877"/>
          <a:lstStyle/>
          <a:p>
            <a:endParaRPr lang="en-US" altLang="en-US"/>
          </a:p>
        </p:txBody>
      </p:sp>
      <p:sp>
        <p:nvSpPr>
          <p:cNvPr id="283651" name="Rectangle 3"/>
          <p:cNvSpPr>
            <a:spLocks noGrp="1" noRot="1" noChangeAspect="1" noChangeArrowheads="1" noTextEdit="1"/>
          </p:cNvSpPr>
          <p:nvPr>
            <p:ph type="sldImg"/>
          </p:nvPr>
        </p:nvSpPr>
        <p:spPr>
          <a:xfrm>
            <a:off x="1258888" y="720725"/>
            <a:ext cx="4799012" cy="3598863"/>
          </a:xfrm>
          <a:ln cap="flat"/>
        </p:spPr>
      </p:sp>
    </p:spTree>
    <p:extLst>
      <p:ext uri="{BB962C8B-B14F-4D97-AF65-F5344CB8AC3E}">
        <p14:creationId xmlns:p14="http://schemas.microsoft.com/office/powerpoint/2010/main" val="15172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bwMode="auto">
          <a:xfrm>
            <a:off x="1273175" y="617538"/>
            <a:ext cx="4781550" cy="35861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28414403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body" idx="1"/>
          </p:nvPr>
        </p:nvSpPr>
        <p:spPr>
          <a:noFill/>
          <a:ln/>
        </p:spPr>
        <p:txBody>
          <a:bodyPr lIns="95633" tIns="46976" rIns="95633" bIns="46976"/>
          <a:lstStyle/>
          <a:p>
            <a:r>
              <a:rPr lang="en-US" altLang="en-US"/>
              <a:t>Fastest for 1 person?</a:t>
            </a:r>
          </a:p>
          <a:p>
            <a:r>
              <a:rPr lang="en-US" altLang="en-US"/>
              <a:t>Which takes less time to transport 470 passengers?</a:t>
            </a:r>
          </a:p>
        </p:txBody>
      </p:sp>
      <p:sp>
        <p:nvSpPr>
          <p:cNvPr id="18329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6695746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body" idx="1"/>
          </p:nvPr>
        </p:nvSpPr>
        <p:spPr>
          <a:xfrm>
            <a:off x="550863" y="4560888"/>
            <a:ext cx="6303962" cy="4319587"/>
          </a:xfrm>
          <a:ln/>
        </p:spPr>
        <p:txBody>
          <a:bodyPr lIns="95648" tIns="46985" rIns="95648" bIns="46985"/>
          <a:lstStyle/>
          <a:p>
            <a:endParaRPr lang="en-US" altLang="en-US"/>
          </a:p>
        </p:txBody>
      </p:sp>
      <p:sp>
        <p:nvSpPr>
          <p:cNvPr id="331779" name="Rectangle 3"/>
          <p:cNvSpPr>
            <a:spLocks noGrp="1" noRot="1" noChangeAspect="1" noChangeArrowheads="1" noTextEdit="1"/>
          </p:cNvSpPr>
          <p:nvPr>
            <p:ph type="sldImg"/>
          </p:nvPr>
        </p:nvSpPr>
        <p:spPr>
          <a:xfrm>
            <a:off x="1277938" y="620713"/>
            <a:ext cx="4775200" cy="3581400"/>
          </a:xfrm>
          <a:ln>
            <a:noFill/>
          </a:ln>
          <a:extLst>
            <a:ext uri="{91240B29-F687-4F45-9708-019B960494DF}">
              <a14:hiddenLine xmlns:a14="http://schemas.microsoft.com/office/drawing/2010/main" w="12700">
                <a:solidFill>
                  <a:schemeClr val="tx1"/>
                </a:solidFill>
                <a:miter lim="800000"/>
                <a:headEnd/>
                <a:tailEnd/>
              </a14:hiddenLine>
            </a:ext>
          </a:extLst>
        </p:spPr>
      </p:sp>
    </p:spTree>
    <p:extLst>
      <p:ext uri="{BB962C8B-B14F-4D97-AF65-F5344CB8AC3E}">
        <p14:creationId xmlns:p14="http://schemas.microsoft.com/office/powerpoint/2010/main" val="32291596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body" idx="1"/>
          </p:nvPr>
        </p:nvSpPr>
        <p:spPr>
          <a:xfrm>
            <a:off x="976313" y="4560888"/>
            <a:ext cx="5362575" cy="4319587"/>
          </a:xfrm>
          <a:ln/>
        </p:spPr>
        <p:txBody>
          <a:bodyPr lIns="95429" tIns="46877" rIns="95429" bIns="46877"/>
          <a:lstStyle/>
          <a:p>
            <a:endParaRPr lang="en-US" altLang="en-US"/>
          </a:p>
        </p:txBody>
      </p:sp>
      <p:sp>
        <p:nvSpPr>
          <p:cNvPr id="293891" name="Rectangle 3"/>
          <p:cNvSpPr>
            <a:spLocks noGrp="1" noRot="1" noChangeAspect="1" noChangeArrowheads="1" noTextEdit="1"/>
          </p:cNvSpPr>
          <p:nvPr>
            <p:ph type="sldImg"/>
          </p:nvPr>
        </p:nvSpPr>
        <p:spPr>
          <a:xfrm>
            <a:off x="1258888" y="720725"/>
            <a:ext cx="4799012" cy="3598863"/>
          </a:xfrm>
          <a:ln cap="flat"/>
        </p:spPr>
      </p:sp>
    </p:spTree>
    <p:extLst>
      <p:ext uri="{BB962C8B-B14F-4D97-AF65-F5344CB8AC3E}">
        <p14:creationId xmlns:p14="http://schemas.microsoft.com/office/powerpoint/2010/main" val="9406076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7921275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xfrm>
            <a:off x="1277938" y="620713"/>
            <a:ext cx="4775200" cy="3581400"/>
          </a:xfrm>
          <a:ln>
            <a:noFill/>
          </a:ln>
          <a:extLst>
            <a:ext uri="{91240B29-F687-4F45-9708-019B960494DF}">
              <a14:hiddenLine xmlns:a14="http://schemas.microsoft.com/office/drawing/2010/main" w="12700">
                <a:solidFill>
                  <a:schemeClr val="tx1"/>
                </a:solidFill>
                <a:miter lim="800000"/>
                <a:headEnd/>
                <a:tailEnd/>
              </a14:hiddenLine>
            </a:ext>
          </a:extLst>
        </p:spPr>
      </p:sp>
    </p:spTree>
    <p:extLst>
      <p:ext uri="{BB962C8B-B14F-4D97-AF65-F5344CB8AC3E}">
        <p14:creationId xmlns:p14="http://schemas.microsoft.com/office/powerpoint/2010/main" val="1281097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body" idx="1"/>
          </p:nvPr>
        </p:nvSpPr>
        <p:spPr bwMode="auto">
          <a:xfrm>
            <a:off x="550863" y="4560888"/>
            <a:ext cx="6303962"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639" tIns="46979" rIns="95639" bIns="46979"/>
          <a:lstStyle/>
          <a:p>
            <a:endParaRPr lang="en-CA" altLang="en-US"/>
          </a:p>
        </p:txBody>
      </p:sp>
      <p:sp>
        <p:nvSpPr>
          <p:cNvPr id="209923" name="Rectangle 3"/>
          <p:cNvSpPr>
            <a:spLocks noGrp="1" noRot="1" noChangeAspect="1" noChangeArrowheads="1" noTextEdit="1"/>
          </p:cNvSpPr>
          <p:nvPr>
            <p:ph type="sldImg"/>
          </p:nvPr>
        </p:nvSpPr>
        <p:spPr bwMode="auto">
          <a:xfrm>
            <a:off x="1273175" y="617538"/>
            <a:ext cx="4781550" cy="35861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2446824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body" idx="1"/>
          </p:nvPr>
        </p:nvSpPr>
        <p:spPr bwMode="auto">
          <a:xfrm>
            <a:off x="550863" y="4560888"/>
            <a:ext cx="6303962"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639" tIns="46979" rIns="95639" bIns="46979"/>
          <a:lstStyle/>
          <a:p>
            <a:r>
              <a:rPr lang="en-US" altLang="en-US"/>
              <a:t>Design state of art organization in 1990</a:t>
            </a:r>
          </a:p>
        </p:txBody>
      </p:sp>
      <p:sp>
        <p:nvSpPr>
          <p:cNvPr id="211971" name="Rectangle 3"/>
          <p:cNvSpPr>
            <a:spLocks noGrp="1" noRot="1" noChangeAspect="1" noChangeArrowheads="1" noTextEdit="1"/>
          </p:cNvSpPr>
          <p:nvPr>
            <p:ph type="sldImg"/>
          </p:nvPr>
        </p:nvSpPr>
        <p:spPr bwMode="auto">
          <a:xfrm>
            <a:off x="1273175" y="617538"/>
            <a:ext cx="4781550" cy="35861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3280940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F0099BBB-8DDB-4FDC-B732-49E73D96D313}" type="datetime3">
              <a:rPr lang="en-US" smtClean="0"/>
              <a:t>28 April 2021</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143507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420AA92A-7272-47A4-907F-7E106B0FC202}" type="datetime3">
              <a:rPr lang="en-US" smtClean="0"/>
              <a:t>28 April 2021</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508868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AC01E9C4-4BE7-4D55-9A2A-A948AB7F9C7D}" type="datetime3">
              <a:rPr lang="en-US" smtClean="0"/>
              <a:t>28 April 2021</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244976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1F61B07E-8219-4D76-887A-B242BD31F2D1}" type="slidenum">
              <a:rPr lang="en-US" altLang="tr-TR"/>
              <a:pPr>
                <a:defRPr/>
              </a:pPr>
              <a:t>‹#›</a:t>
            </a:fld>
            <a:endParaRPr lang="en-US" altLang="tr-TR"/>
          </a:p>
        </p:txBody>
      </p:sp>
    </p:spTree>
    <p:extLst>
      <p:ext uri="{BB962C8B-B14F-4D97-AF65-F5344CB8AC3E}">
        <p14:creationId xmlns:p14="http://schemas.microsoft.com/office/powerpoint/2010/main" val="2765217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03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03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BF89DBD2-98C8-4F89-9A37-C127FCA5C5C3}" type="slidenum">
              <a:rPr lang="en-US" altLang="tr-TR"/>
              <a:pPr>
                <a:defRPr/>
              </a:pPr>
              <a:t>‹#›</a:t>
            </a:fld>
            <a:endParaRPr lang="en-US" altLang="tr-TR"/>
          </a:p>
        </p:txBody>
      </p:sp>
    </p:spTree>
    <p:extLst>
      <p:ext uri="{BB962C8B-B14F-4D97-AF65-F5344CB8AC3E}">
        <p14:creationId xmlns:p14="http://schemas.microsoft.com/office/powerpoint/2010/main" val="242077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51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95288" y="1125538"/>
            <a:ext cx="8280400" cy="4978400"/>
          </a:xfrm>
        </p:spPr>
        <p:txBody>
          <a:bodyPr/>
          <a:lstStyle/>
          <a:p>
            <a:pPr lvl="0"/>
            <a:endParaRPr lang="en-US" noProof="0" smtClean="0"/>
          </a:p>
        </p:txBody>
      </p:sp>
      <p:sp>
        <p:nvSpPr>
          <p:cNvPr id="4" name="Rectangle 12"/>
          <p:cNvSpPr>
            <a:spLocks noGrp="1" noChangeArrowheads="1"/>
          </p:cNvSpPr>
          <p:nvPr>
            <p:ph type="sldNum" sz="quarter" idx="10"/>
          </p:nvPr>
        </p:nvSpPr>
        <p:spPr>
          <a:ln/>
        </p:spPr>
        <p:txBody>
          <a:bodyPr/>
          <a:lstStyle>
            <a:lvl1pPr>
              <a:defRPr/>
            </a:lvl1pPr>
          </a:lstStyle>
          <a:p>
            <a:pPr>
              <a:defRPr/>
            </a:pPr>
            <a:fld id="{B2A3BE34-0D69-4F6F-86F1-C2ADDD69D392}" type="slidenum">
              <a:rPr lang="en-US" altLang="tr-TR"/>
              <a:pPr>
                <a:defRPr/>
              </a:pPr>
              <a:t>‹#›</a:t>
            </a:fld>
            <a:endParaRPr lang="en-US" altLang="tr-TR"/>
          </a:p>
        </p:txBody>
      </p:sp>
    </p:spTree>
    <p:extLst>
      <p:ext uri="{BB962C8B-B14F-4D97-AF65-F5344CB8AC3E}">
        <p14:creationId xmlns:p14="http://schemas.microsoft.com/office/powerpoint/2010/main" val="3671722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pPr>
              <a:defRPr/>
            </a:pPr>
            <a:fld id="{63F6B8FA-251B-47B3-9AFD-8524D8636C89}" type="slidenum">
              <a:rPr lang="en-US" altLang="tr-TR"/>
              <a:pPr>
                <a:defRPr/>
              </a:pPr>
              <a:t>‹#›</a:t>
            </a:fld>
            <a:endParaRPr lang="en-US" altLang="tr-TR"/>
          </a:p>
        </p:txBody>
      </p:sp>
    </p:spTree>
    <p:extLst>
      <p:ext uri="{BB962C8B-B14F-4D97-AF65-F5344CB8AC3E}">
        <p14:creationId xmlns:p14="http://schemas.microsoft.com/office/powerpoint/2010/main" val="2522085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1125538"/>
            <a:ext cx="4064000"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1125538"/>
            <a:ext cx="4064000"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sldNum" sz="quarter" idx="10"/>
          </p:nvPr>
        </p:nvSpPr>
        <p:spPr>
          <a:ln/>
        </p:spPr>
        <p:txBody>
          <a:bodyPr/>
          <a:lstStyle>
            <a:lvl1pPr>
              <a:defRPr/>
            </a:lvl1pPr>
          </a:lstStyle>
          <a:p>
            <a:pPr>
              <a:defRPr/>
            </a:pPr>
            <a:fld id="{8BD6E1FF-5273-4C81-9977-5DCE2614367A}" type="slidenum">
              <a:rPr lang="en-US" altLang="tr-TR"/>
              <a:pPr>
                <a:defRPr/>
              </a:pPr>
              <a:t>‹#›</a:t>
            </a:fld>
            <a:endParaRPr lang="en-US" altLang="tr-TR"/>
          </a:p>
        </p:txBody>
      </p:sp>
    </p:spTree>
    <p:extLst>
      <p:ext uri="{BB962C8B-B14F-4D97-AF65-F5344CB8AC3E}">
        <p14:creationId xmlns:p14="http://schemas.microsoft.com/office/powerpoint/2010/main" val="3753067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sldNum" sz="quarter" idx="10"/>
          </p:nvPr>
        </p:nvSpPr>
        <p:spPr>
          <a:ln/>
        </p:spPr>
        <p:txBody>
          <a:bodyPr/>
          <a:lstStyle>
            <a:lvl1pPr>
              <a:defRPr/>
            </a:lvl1pPr>
          </a:lstStyle>
          <a:p>
            <a:pPr>
              <a:defRPr/>
            </a:pPr>
            <a:fld id="{F84B419D-92EC-4584-9BB0-BAF40DAE4194}" type="slidenum">
              <a:rPr lang="en-US" altLang="tr-TR"/>
              <a:pPr>
                <a:defRPr/>
              </a:pPr>
              <a:t>‹#›</a:t>
            </a:fld>
            <a:endParaRPr lang="en-US" altLang="tr-TR"/>
          </a:p>
        </p:txBody>
      </p:sp>
    </p:spTree>
    <p:extLst>
      <p:ext uri="{BB962C8B-B14F-4D97-AF65-F5344CB8AC3E}">
        <p14:creationId xmlns:p14="http://schemas.microsoft.com/office/powerpoint/2010/main" val="1458732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sldNum" sz="quarter" idx="10"/>
          </p:nvPr>
        </p:nvSpPr>
        <p:spPr>
          <a:ln/>
        </p:spPr>
        <p:txBody>
          <a:bodyPr/>
          <a:lstStyle>
            <a:lvl1pPr>
              <a:defRPr/>
            </a:lvl1pPr>
          </a:lstStyle>
          <a:p>
            <a:pPr>
              <a:defRPr/>
            </a:pPr>
            <a:fld id="{A4F65DC0-5232-49A4-8F96-DDED222AACD5}" type="slidenum">
              <a:rPr lang="en-US" altLang="tr-TR"/>
              <a:pPr>
                <a:defRPr/>
              </a:pPr>
              <a:t>‹#›</a:t>
            </a:fld>
            <a:endParaRPr lang="en-US" altLang="tr-TR"/>
          </a:p>
        </p:txBody>
      </p:sp>
    </p:spTree>
    <p:extLst>
      <p:ext uri="{BB962C8B-B14F-4D97-AF65-F5344CB8AC3E}">
        <p14:creationId xmlns:p14="http://schemas.microsoft.com/office/powerpoint/2010/main" val="1480518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EE4E43BB-8A38-47D7-B4F7-DF2BA566DE96}" type="slidenum">
              <a:rPr lang="en-US" altLang="tr-TR"/>
              <a:pPr>
                <a:defRPr/>
              </a:pPr>
              <a:t>‹#›</a:t>
            </a:fld>
            <a:endParaRPr lang="en-US" altLang="tr-TR"/>
          </a:p>
        </p:txBody>
      </p:sp>
    </p:spTree>
    <p:extLst>
      <p:ext uri="{BB962C8B-B14F-4D97-AF65-F5344CB8AC3E}">
        <p14:creationId xmlns:p14="http://schemas.microsoft.com/office/powerpoint/2010/main" val="242312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AA821B35-34FA-459E-A0D4-F0A82C9957FB}" type="slidenum">
              <a:rPr lang="en-US" altLang="tr-TR"/>
              <a:pPr>
                <a:defRPr/>
              </a:pPr>
              <a:t>‹#›</a:t>
            </a:fld>
            <a:endParaRPr lang="en-US" altLang="tr-TR"/>
          </a:p>
        </p:txBody>
      </p:sp>
    </p:spTree>
    <p:extLst>
      <p:ext uri="{BB962C8B-B14F-4D97-AF65-F5344CB8AC3E}">
        <p14:creationId xmlns:p14="http://schemas.microsoft.com/office/powerpoint/2010/main" val="790302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A003392D-0E77-46A9-A345-F5FBEF882888}" type="slidenum">
              <a:rPr lang="en-US" altLang="tr-TR"/>
              <a:pPr>
                <a:defRPr/>
              </a:pPr>
              <a:t>‹#›</a:t>
            </a:fld>
            <a:endParaRPr lang="en-US" altLang="tr-TR"/>
          </a:p>
        </p:txBody>
      </p:sp>
    </p:spTree>
    <p:extLst>
      <p:ext uri="{BB962C8B-B14F-4D97-AF65-F5344CB8AC3E}">
        <p14:creationId xmlns:p14="http://schemas.microsoft.com/office/powerpoint/2010/main" val="426896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908343D3-9D6E-4F16-B845-661A35897192}" type="slidenum">
              <a:rPr lang="en-US" altLang="tr-TR"/>
              <a:pPr>
                <a:defRPr/>
              </a:pPr>
              <a:t>‹#›</a:t>
            </a:fld>
            <a:endParaRPr lang="en-US" altLang="tr-TR"/>
          </a:p>
        </p:txBody>
      </p:sp>
    </p:spTree>
    <p:extLst>
      <p:ext uri="{BB962C8B-B14F-4D97-AF65-F5344CB8AC3E}">
        <p14:creationId xmlns:p14="http://schemas.microsoft.com/office/powerpoint/2010/main" val="271490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body" idx="1"/>
          </p:nvPr>
        </p:nvSpPr>
        <p:spPr bwMode="auto">
          <a:xfrm>
            <a:off x="395536" y="1125537"/>
            <a:ext cx="8352928"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tr-TR" smtClean="0"/>
              <a:t>Click to edit Master text styles</a:t>
            </a:r>
          </a:p>
          <a:p>
            <a:pPr lvl="1"/>
            <a:r>
              <a:rPr lang="en-US" altLang="tr-TR" smtClean="0"/>
              <a:t>Second level</a:t>
            </a:r>
          </a:p>
          <a:p>
            <a:pPr lvl="2"/>
            <a:r>
              <a:rPr lang="en-US" altLang="tr-TR" smtClean="0"/>
              <a:t>Third level</a:t>
            </a:r>
          </a:p>
          <a:p>
            <a:pPr lvl="3"/>
            <a:r>
              <a:rPr lang="en-US" altLang="tr-TR" smtClean="0"/>
              <a:t>Fourth level</a:t>
            </a:r>
          </a:p>
          <a:p>
            <a:pPr lvl="4"/>
            <a:r>
              <a:rPr lang="en-US" altLang="tr-TR" smtClean="0"/>
              <a:t>Fifth level</a:t>
            </a:r>
          </a:p>
        </p:txBody>
      </p:sp>
      <p:sp>
        <p:nvSpPr>
          <p:cNvPr id="1036" name="Rectangle 12"/>
          <p:cNvSpPr>
            <a:spLocks noGrp="1" noChangeArrowheads="1"/>
          </p:cNvSpPr>
          <p:nvPr>
            <p:ph type="sldNum" sz="quarter" idx="4"/>
          </p:nvPr>
        </p:nvSpPr>
        <p:spPr bwMode="auto">
          <a:xfrm>
            <a:off x="7239000" y="6524625"/>
            <a:ext cx="1905000" cy="33337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spcBef>
                <a:spcPct val="50000"/>
              </a:spcBef>
              <a:defRPr sz="1200">
                <a:solidFill>
                  <a:schemeClr val="tx1"/>
                </a:solidFill>
                <a:latin typeface="Times New Roman" panose="02020603050405020304" pitchFamily="18" charset="0"/>
              </a:defRPr>
            </a:lvl1pPr>
          </a:lstStyle>
          <a:p>
            <a:pPr>
              <a:defRPr/>
            </a:pPr>
            <a:fld id="{653FC2C5-83C9-477A-9A40-0D6E017466B4}" type="slidenum">
              <a:rPr lang="en-US" altLang="tr-TR"/>
              <a:pPr>
                <a:defRPr/>
              </a:pPr>
              <a:t>‹#›</a:t>
            </a:fld>
            <a:endParaRPr lang="en-US" altLang="tr-TR"/>
          </a:p>
        </p:txBody>
      </p:sp>
      <p:sp>
        <p:nvSpPr>
          <p:cNvPr id="1028" name="Rectangle 13"/>
          <p:cNvSpPr>
            <a:spLocks noGrp="1" noChangeArrowheads="1"/>
          </p:cNvSpPr>
          <p:nvPr>
            <p:ph type="title"/>
          </p:nvPr>
        </p:nvSpPr>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tr-TR" smtClean="0"/>
              <a:t>Click to edit Master title style</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ctr" rtl="0" eaLnBrk="0" fontAlgn="base" hangingPunct="0">
        <a:spcBef>
          <a:spcPct val="0"/>
        </a:spcBef>
        <a:spcAft>
          <a:spcPct val="0"/>
        </a:spcAft>
        <a:defRPr kumimoji="1" sz="4000" b="1">
          <a:solidFill>
            <a:schemeClr val="tx2"/>
          </a:solidFill>
          <a:latin typeface="+mj-lt"/>
          <a:ea typeface="+mj-ea"/>
          <a:cs typeface="+mj-cs"/>
        </a:defRPr>
      </a:lvl1pPr>
      <a:lvl2pPr algn="ctr" rtl="0" eaLnBrk="0" fontAlgn="base" hangingPunct="0">
        <a:spcBef>
          <a:spcPct val="0"/>
        </a:spcBef>
        <a:spcAft>
          <a:spcPct val="0"/>
        </a:spcAft>
        <a:defRPr kumimoji="1" sz="4000" b="1">
          <a:solidFill>
            <a:schemeClr val="tx2"/>
          </a:solidFill>
          <a:latin typeface="Times New Roman" pitchFamily="18" charset="0"/>
        </a:defRPr>
      </a:lvl2pPr>
      <a:lvl3pPr algn="ctr" rtl="0" eaLnBrk="0" fontAlgn="base" hangingPunct="0">
        <a:spcBef>
          <a:spcPct val="0"/>
        </a:spcBef>
        <a:spcAft>
          <a:spcPct val="0"/>
        </a:spcAft>
        <a:defRPr kumimoji="1" sz="4000" b="1">
          <a:solidFill>
            <a:schemeClr val="tx2"/>
          </a:solidFill>
          <a:latin typeface="Times New Roman" pitchFamily="18" charset="0"/>
        </a:defRPr>
      </a:lvl3pPr>
      <a:lvl4pPr algn="ctr" rtl="0" eaLnBrk="0" fontAlgn="base" hangingPunct="0">
        <a:spcBef>
          <a:spcPct val="0"/>
        </a:spcBef>
        <a:spcAft>
          <a:spcPct val="0"/>
        </a:spcAft>
        <a:defRPr kumimoji="1" sz="4000" b="1">
          <a:solidFill>
            <a:schemeClr val="tx2"/>
          </a:solidFill>
          <a:latin typeface="Times New Roman" pitchFamily="18" charset="0"/>
        </a:defRPr>
      </a:lvl4pPr>
      <a:lvl5pPr algn="ctr" rtl="0" eaLnBrk="0" fontAlgn="base" hangingPunct="0">
        <a:spcBef>
          <a:spcPct val="0"/>
        </a:spcBef>
        <a:spcAft>
          <a:spcPct val="0"/>
        </a:spcAft>
        <a:defRPr kumimoji="1" sz="4000" b="1">
          <a:solidFill>
            <a:schemeClr val="tx2"/>
          </a:solidFill>
          <a:latin typeface="Times New Roman" pitchFamily="18" charset="0"/>
        </a:defRPr>
      </a:lvl5pPr>
      <a:lvl6pPr marL="457200" algn="ctr" rtl="0" fontAlgn="base">
        <a:spcBef>
          <a:spcPct val="0"/>
        </a:spcBef>
        <a:spcAft>
          <a:spcPct val="0"/>
        </a:spcAft>
        <a:defRPr kumimoji="1" sz="4000" b="1">
          <a:solidFill>
            <a:schemeClr val="tx2"/>
          </a:solidFill>
          <a:latin typeface="Times New Roman" pitchFamily="18" charset="0"/>
        </a:defRPr>
      </a:lvl6pPr>
      <a:lvl7pPr marL="914400" algn="ctr" rtl="0" fontAlgn="base">
        <a:spcBef>
          <a:spcPct val="0"/>
        </a:spcBef>
        <a:spcAft>
          <a:spcPct val="0"/>
        </a:spcAft>
        <a:defRPr kumimoji="1" sz="4000" b="1">
          <a:solidFill>
            <a:schemeClr val="tx2"/>
          </a:solidFill>
          <a:latin typeface="Times New Roman" pitchFamily="18" charset="0"/>
        </a:defRPr>
      </a:lvl7pPr>
      <a:lvl8pPr marL="1371600" algn="ctr" rtl="0" fontAlgn="base">
        <a:spcBef>
          <a:spcPct val="0"/>
        </a:spcBef>
        <a:spcAft>
          <a:spcPct val="0"/>
        </a:spcAft>
        <a:defRPr kumimoji="1" sz="4000" b="1">
          <a:solidFill>
            <a:schemeClr val="tx2"/>
          </a:solidFill>
          <a:latin typeface="Times New Roman" pitchFamily="18" charset="0"/>
        </a:defRPr>
      </a:lvl8pPr>
      <a:lvl9pPr marL="1828800" algn="ctr" rtl="0" fontAlgn="base">
        <a:spcBef>
          <a:spcPct val="0"/>
        </a:spcBef>
        <a:spcAft>
          <a:spcPct val="0"/>
        </a:spcAft>
        <a:defRPr kumimoji="1"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rgbClr val="FF3300"/>
          </a:solidFill>
          <a:latin typeface="+mn-lt"/>
        </a:defRPr>
      </a:lvl2pPr>
      <a:lvl3pPr marL="1143000" indent="-228600" algn="l" rtl="0" eaLnBrk="0" fontAlgn="base" hangingPunct="0">
        <a:spcBef>
          <a:spcPct val="20000"/>
        </a:spcBef>
        <a:spcAft>
          <a:spcPct val="0"/>
        </a:spcAft>
        <a:buChar char="•"/>
        <a:defRPr kumimoji="1" sz="2400">
          <a:solidFill>
            <a:schemeClr val="accent2"/>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fontAlgn="base">
        <a:spcBef>
          <a:spcPct val="20000"/>
        </a:spcBef>
        <a:spcAft>
          <a:spcPct val="0"/>
        </a:spcAft>
        <a:buChar char="•"/>
        <a:defRPr kumimoji="1" sz="2000">
          <a:solidFill>
            <a:schemeClr val="tx1"/>
          </a:solidFill>
          <a:latin typeface="+mn-lt"/>
        </a:defRPr>
      </a:lvl6pPr>
      <a:lvl7pPr marL="2971800" indent="-228600" algn="l" rtl="0" fontAlgn="base">
        <a:spcBef>
          <a:spcPct val="20000"/>
        </a:spcBef>
        <a:spcAft>
          <a:spcPct val="0"/>
        </a:spcAft>
        <a:buChar char="•"/>
        <a:defRPr kumimoji="1" sz="2000">
          <a:solidFill>
            <a:schemeClr val="tx1"/>
          </a:solidFill>
          <a:latin typeface="+mn-lt"/>
        </a:defRPr>
      </a:lvl7pPr>
      <a:lvl8pPr marL="3429000" indent="-228600" algn="l" rtl="0" fontAlgn="base">
        <a:spcBef>
          <a:spcPct val="20000"/>
        </a:spcBef>
        <a:spcAft>
          <a:spcPct val="0"/>
        </a:spcAft>
        <a:buChar char="•"/>
        <a:defRPr kumimoji="1" sz="2000">
          <a:solidFill>
            <a:schemeClr val="tx1"/>
          </a:solidFill>
          <a:latin typeface="+mn-lt"/>
        </a:defRPr>
      </a:lvl8pPr>
      <a:lvl9pPr marL="3886200" indent="-228600" algn="l" rtl="0" fontAlgn="base">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aydin@yildiz.edu.t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content.riscv.org/wp-content/uploads/2017/05/riscv-spec-v2.2.pdf"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3.wmf"/><Relationship Id="rId5" Type="http://schemas.openxmlformats.org/officeDocument/2006/relationships/oleObject" Target="../embeddings/oleObject2.bin"/><Relationship Id="rId4" Type="http://schemas.openxmlformats.org/officeDocument/2006/relationships/image" Target="../media/image22.w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6.wmf"/><Relationship Id="rId4" Type="http://schemas.openxmlformats.org/officeDocument/2006/relationships/oleObject" Target="../embeddings/oleObject3.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7.wmf"/></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29.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28.wmf"/><Relationship Id="rId4" Type="http://schemas.openxmlformats.org/officeDocument/2006/relationships/oleObject" Target="../embeddings/oleObject5.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30.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Grp="1" noChangeArrowheads="1"/>
          </p:cNvSpPr>
          <p:nvPr>
            <p:ph type="title"/>
          </p:nvPr>
        </p:nvSpPr>
        <p:spPr>
          <a:xfrm>
            <a:off x="0" y="0"/>
            <a:ext cx="9144000" cy="1125538"/>
          </a:xfrm>
        </p:spPr>
        <p:txBody>
          <a:bodyPr/>
          <a:lstStyle/>
          <a:p>
            <a:pPr eaLnBrk="1" hangingPunct="1"/>
            <a:r>
              <a:rPr lang="tr-TR" altLang="tr-TR" smtClean="0"/>
              <a:t>BLM6112</a:t>
            </a:r>
            <a:br>
              <a:rPr lang="tr-TR" altLang="tr-TR" smtClean="0"/>
            </a:br>
            <a:r>
              <a:rPr lang="tr-TR" altLang="tr-TR" smtClean="0"/>
              <a:t>Advanced Computer Architecture</a:t>
            </a:r>
            <a:endParaRPr lang="en-US" altLang="tr-TR" smtClean="0"/>
          </a:p>
        </p:txBody>
      </p:sp>
      <p:sp>
        <p:nvSpPr>
          <p:cNvPr id="5123" name="Rectangle 7"/>
          <p:cNvSpPr>
            <a:spLocks noGrp="1" noChangeArrowheads="1"/>
          </p:cNvSpPr>
          <p:nvPr>
            <p:ph idx="1"/>
          </p:nvPr>
        </p:nvSpPr>
        <p:spPr/>
        <p:txBody>
          <a:bodyPr/>
          <a:lstStyle/>
          <a:p>
            <a:pPr algn="ctr" eaLnBrk="1" hangingPunct="1">
              <a:buNone/>
            </a:pPr>
            <a:r>
              <a:rPr lang="en-AU" dirty="0" smtClean="0">
                <a:solidFill>
                  <a:srgbClr val="00CCFF"/>
                </a:solidFill>
                <a:latin typeface="Arial" charset="0"/>
              </a:rPr>
              <a:t>Fundamentals of Quantitative Design and Analysis</a:t>
            </a:r>
            <a:endParaRPr lang="en-GB" dirty="0" smtClean="0">
              <a:solidFill>
                <a:srgbClr val="00CCFF"/>
              </a:solidFill>
              <a:latin typeface="Arial" charset="0"/>
            </a:endParaRPr>
          </a:p>
          <a:p>
            <a:pPr algn="ctr" eaLnBrk="1" hangingPunct="1">
              <a:buFontTx/>
              <a:buNone/>
            </a:pPr>
            <a:endParaRPr lang="tr-TR" altLang="tr-TR" dirty="0" smtClean="0"/>
          </a:p>
          <a:p>
            <a:pPr algn="ctr" eaLnBrk="1" hangingPunct="1">
              <a:buFontTx/>
              <a:buNone/>
            </a:pPr>
            <a:r>
              <a:rPr lang="tr-TR" altLang="tr-TR" b="1" dirty="0" smtClean="0">
                <a:solidFill>
                  <a:srgbClr val="0070C0"/>
                </a:solidFill>
              </a:rPr>
              <a:t>Prof. </a:t>
            </a:r>
            <a:r>
              <a:rPr lang="en-US" altLang="tr-TR" b="1" dirty="0" smtClean="0">
                <a:solidFill>
                  <a:srgbClr val="0070C0"/>
                </a:solidFill>
              </a:rPr>
              <a:t>Dr. </a:t>
            </a:r>
            <a:r>
              <a:rPr lang="tr-TR" altLang="tr-TR" b="1" dirty="0" smtClean="0">
                <a:solidFill>
                  <a:srgbClr val="0070C0"/>
                </a:solidFill>
              </a:rPr>
              <a:t>Nizamettin AYDIN</a:t>
            </a:r>
          </a:p>
          <a:p>
            <a:pPr algn="ctr" eaLnBrk="1" hangingPunct="1">
              <a:buFontTx/>
              <a:buNone/>
            </a:pPr>
            <a:endParaRPr lang="en-US" altLang="tr-TR" dirty="0" smtClean="0"/>
          </a:p>
          <a:p>
            <a:pPr algn="ctr">
              <a:buFontTx/>
              <a:buNone/>
            </a:pPr>
            <a:r>
              <a:rPr lang="tr-TR" altLang="tr-TR" dirty="0" smtClean="0">
                <a:cs typeface="Times New Roman" panose="02020603050405020304" pitchFamily="18" charset="0"/>
                <a:hlinkClick r:id="rId3"/>
              </a:rPr>
              <a:t>naydin</a:t>
            </a:r>
            <a:r>
              <a:rPr lang="en-US" altLang="tr-TR" dirty="0" smtClean="0">
                <a:cs typeface="Times New Roman" panose="02020603050405020304" pitchFamily="18" charset="0"/>
                <a:hlinkClick r:id="rId3"/>
              </a:rPr>
              <a:t>@</a:t>
            </a:r>
            <a:r>
              <a:rPr lang="en-GB" altLang="tr-TR" dirty="0" err="1" smtClean="0">
                <a:cs typeface="Times New Roman" panose="02020603050405020304" pitchFamily="18" charset="0"/>
                <a:hlinkClick r:id="rId3"/>
              </a:rPr>
              <a:t>yildiz</a:t>
            </a:r>
            <a:r>
              <a:rPr lang="tr-TR" altLang="tr-TR" dirty="0" smtClean="0">
                <a:cs typeface="Times New Roman" panose="02020603050405020304" pitchFamily="18" charset="0"/>
                <a:hlinkClick r:id="rId3"/>
              </a:rPr>
              <a:t>.edu.tr</a:t>
            </a:r>
            <a:endParaRPr lang="tr-TR" altLang="tr-TR" dirty="0" smtClean="0">
              <a:cs typeface="Times New Roman" panose="02020603050405020304" pitchFamily="18" charset="0"/>
            </a:endParaRPr>
          </a:p>
          <a:p>
            <a:pPr algn="ctr" eaLnBrk="1" hangingPunct="1">
              <a:buFontTx/>
              <a:buNone/>
            </a:pPr>
            <a:endParaRPr lang="en-US" altLang="tr-TR" dirty="0" smtClean="0">
              <a:solidFill>
                <a:srgbClr val="0000FF"/>
              </a:solidFill>
              <a:cs typeface="Times New Roman" panose="02020603050405020304" pitchFamily="18" charset="0"/>
            </a:endParaRPr>
          </a:p>
          <a:p>
            <a:pPr algn="ctr" eaLnBrk="1" hangingPunct="1">
              <a:buFontTx/>
              <a:buNone/>
            </a:pPr>
            <a:r>
              <a:rPr lang="tr-TR" altLang="tr-TR" dirty="0" smtClean="0">
                <a:solidFill>
                  <a:srgbClr val="0000FF"/>
                </a:solidFill>
                <a:cs typeface="Times New Roman" panose="02020603050405020304" pitchFamily="18" charset="0"/>
              </a:rPr>
              <a:t>http://</a:t>
            </a:r>
            <a:r>
              <a:rPr lang="en-GB" altLang="tr-TR" dirty="0" smtClean="0">
                <a:solidFill>
                  <a:srgbClr val="0000FF"/>
                </a:solidFill>
                <a:cs typeface="Times New Roman" panose="02020603050405020304" pitchFamily="18" charset="0"/>
              </a:rPr>
              <a:t>www</a:t>
            </a:r>
            <a:r>
              <a:rPr lang="tr-TR" altLang="tr-TR" dirty="0" smtClean="0">
                <a:solidFill>
                  <a:srgbClr val="0000FF"/>
                </a:solidFill>
                <a:cs typeface="Times New Roman" panose="02020603050405020304" pitchFamily="18" charset="0"/>
              </a:rPr>
              <a:t>3</a:t>
            </a:r>
            <a:r>
              <a:rPr lang="en-GB" altLang="tr-TR" dirty="0" smtClean="0">
                <a:solidFill>
                  <a:srgbClr val="0000FF"/>
                </a:solidFill>
                <a:cs typeface="Times New Roman" panose="02020603050405020304" pitchFamily="18" charset="0"/>
              </a:rPr>
              <a:t>.</a:t>
            </a:r>
            <a:r>
              <a:rPr lang="en-GB" altLang="tr-TR" dirty="0" err="1" smtClean="0">
                <a:solidFill>
                  <a:srgbClr val="0000FF"/>
                </a:solidFill>
                <a:cs typeface="Times New Roman" panose="02020603050405020304" pitchFamily="18" charset="0"/>
              </a:rPr>
              <a:t>yildiz</a:t>
            </a:r>
            <a:r>
              <a:rPr lang="tr-TR" altLang="tr-TR" dirty="0" smtClean="0">
                <a:solidFill>
                  <a:srgbClr val="0000FF"/>
                </a:solidFill>
                <a:cs typeface="Times New Roman" panose="02020603050405020304" pitchFamily="18" charset="0"/>
              </a:rPr>
              <a:t>.edu.tr/~naydin</a:t>
            </a:r>
            <a:endParaRPr lang="en-US" altLang="tr-TR" dirty="0" smtClean="0">
              <a:solidFill>
                <a:srgbClr val="0000FF"/>
              </a:solidFill>
              <a:cs typeface="Times New Roman" panose="02020603050405020304" pitchFamily="18" charset="0"/>
            </a:endParaRPr>
          </a:p>
        </p:txBody>
      </p:sp>
      <p:sp>
        <p:nvSpPr>
          <p:cNvPr id="5124" name="Slide Number Placeholder 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27EBC6AC-66C1-4560-8764-4AA88845411F}" type="slidenum">
              <a:rPr kumimoji="0" lang="en-US" altLang="tr-TR" sz="1200" smtClean="0"/>
              <a:pPr>
                <a:spcBef>
                  <a:spcPct val="50000"/>
                </a:spcBef>
                <a:buFontTx/>
                <a:buNone/>
              </a:pPr>
              <a:t>1</a:t>
            </a:fld>
            <a:endParaRPr kumimoji="0" lang="en-US" altLang="tr-TR" sz="12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0" y="-20739"/>
            <a:ext cx="9144000" cy="666849"/>
          </a:xfrm>
          <a:noFill/>
          <a:ln/>
        </p:spPr>
        <p:txBody>
          <a:bodyPr wrap="square" lIns="63500" tIns="25400" rIns="63500" bIns="25400" anchor="t">
            <a:spAutoFit/>
          </a:bodyPr>
          <a:lstStyle/>
          <a:p>
            <a:r>
              <a:rPr lang="en-US" altLang="en-US" dirty="0" smtClean="0"/>
              <a:t>Computer Organization</a:t>
            </a:r>
            <a:endParaRPr lang="en-US" altLang="en-US" dirty="0"/>
          </a:p>
        </p:txBody>
      </p:sp>
      <p:sp>
        <p:nvSpPr>
          <p:cNvPr id="210952" name="Rectangle 8"/>
          <p:cNvSpPr>
            <a:spLocks noChangeArrowheads="1"/>
          </p:cNvSpPr>
          <p:nvPr/>
        </p:nvSpPr>
        <p:spPr bwMode="auto">
          <a:xfrm>
            <a:off x="647700" y="1905000"/>
            <a:ext cx="25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210953" name="Group 9"/>
          <p:cNvGrpSpPr>
            <a:grpSpLocks/>
          </p:cNvGrpSpPr>
          <p:nvPr/>
        </p:nvGrpSpPr>
        <p:grpSpPr bwMode="auto">
          <a:xfrm>
            <a:off x="5220072" y="4149080"/>
            <a:ext cx="3200400" cy="1803400"/>
            <a:chOff x="3648" y="2016"/>
            <a:chExt cx="2016" cy="1136"/>
          </a:xfrm>
        </p:grpSpPr>
        <p:sp>
          <p:nvSpPr>
            <p:cNvPr id="210954" name="Line 10"/>
            <p:cNvSpPr>
              <a:spLocks noChangeShapeType="1"/>
            </p:cNvSpPr>
            <p:nvPr/>
          </p:nvSpPr>
          <p:spPr bwMode="auto">
            <a:xfrm>
              <a:off x="3948" y="2016"/>
              <a:ext cx="17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0955" name="Rectangle 11"/>
            <p:cNvSpPr>
              <a:spLocks noChangeArrowheads="1"/>
            </p:cNvSpPr>
            <p:nvPr/>
          </p:nvSpPr>
          <p:spPr bwMode="auto">
            <a:xfrm>
              <a:off x="3652" y="2282"/>
              <a:ext cx="1795" cy="866"/>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CA"/>
            </a:p>
          </p:txBody>
        </p:sp>
        <p:sp>
          <p:nvSpPr>
            <p:cNvPr id="210956" name="Line 12"/>
            <p:cNvSpPr>
              <a:spLocks noChangeShapeType="1"/>
            </p:cNvSpPr>
            <p:nvPr/>
          </p:nvSpPr>
          <p:spPr bwMode="auto">
            <a:xfrm flipV="1">
              <a:off x="3648" y="2016"/>
              <a:ext cx="300" cy="2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0957" name="Line 13"/>
            <p:cNvSpPr>
              <a:spLocks noChangeShapeType="1"/>
            </p:cNvSpPr>
            <p:nvPr/>
          </p:nvSpPr>
          <p:spPr bwMode="auto">
            <a:xfrm flipH="1">
              <a:off x="5451" y="2016"/>
              <a:ext cx="213" cy="2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0958" name="Line 14"/>
            <p:cNvSpPr>
              <a:spLocks noChangeShapeType="1"/>
            </p:cNvSpPr>
            <p:nvPr/>
          </p:nvSpPr>
          <p:spPr bwMode="auto">
            <a:xfrm>
              <a:off x="5664" y="2016"/>
              <a:ext cx="0" cy="83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0959" name="Line 15"/>
            <p:cNvSpPr>
              <a:spLocks noChangeShapeType="1"/>
            </p:cNvSpPr>
            <p:nvPr/>
          </p:nvSpPr>
          <p:spPr bwMode="auto">
            <a:xfrm flipH="1">
              <a:off x="5451" y="2846"/>
              <a:ext cx="213" cy="30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0960" name="Oval 16"/>
            <p:cNvSpPr>
              <a:spLocks noChangeArrowheads="1"/>
            </p:cNvSpPr>
            <p:nvPr/>
          </p:nvSpPr>
          <p:spPr bwMode="auto">
            <a:xfrm>
              <a:off x="3995" y="2894"/>
              <a:ext cx="208" cy="167"/>
            </a:xfrm>
            <a:prstGeom prst="ellipse">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en-CA"/>
            </a:p>
          </p:txBody>
        </p:sp>
        <p:sp>
          <p:nvSpPr>
            <p:cNvPr id="210961" name="Oval 17"/>
            <p:cNvSpPr>
              <a:spLocks noChangeArrowheads="1"/>
            </p:cNvSpPr>
            <p:nvPr/>
          </p:nvSpPr>
          <p:spPr bwMode="auto">
            <a:xfrm>
              <a:off x="4511" y="2850"/>
              <a:ext cx="162" cy="167"/>
            </a:xfrm>
            <a:prstGeom prst="ellipse">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en-CA"/>
            </a:p>
          </p:txBody>
        </p:sp>
        <p:sp>
          <p:nvSpPr>
            <p:cNvPr id="210962" name="Oval 18"/>
            <p:cNvSpPr>
              <a:spLocks noChangeArrowheads="1"/>
            </p:cNvSpPr>
            <p:nvPr/>
          </p:nvSpPr>
          <p:spPr bwMode="auto">
            <a:xfrm>
              <a:off x="4983" y="2501"/>
              <a:ext cx="162" cy="166"/>
            </a:xfrm>
            <a:prstGeom prst="ellipse">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en-CA"/>
            </a:p>
          </p:txBody>
        </p:sp>
        <p:sp>
          <p:nvSpPr>
            <p:cNvPr id="210963" name="Line 19"/>
            <p:cNvSpPr>
              <a:spLocks noChangeShapeType="1"/>
            </p:cNvSpPr>
            <p:nvPr/>
          </p:nvSpPr>
          <p:spPr bwMode="auto">
            <a:xfrm flipV="1">
              <a:off x="4120" y="2846"/>
              <a:ext cx="472" cy="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0964" name="Line 20"/>
            <p:cNvSpPr>
              <a:spLocks noChangeShapeType="1"/>
            </p:cNvSpPr>
            <p:nvPr/>
          </p:nvSpPr>
          <p:spPr bwMode="auto">
            <a:xfrm flipV="1">
              <a:off x="4163" y="3065"/>
              <a:ext cx="514" cy="4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0965" name="Line 21"/>
            <p:cNvSpPr>
              <a:spLocks noChangeShapeType="1"/>
            </p:cNvSpPr>
            <p:nvPr/>
          </p:nvSpPr>
          <p:spPr bwMode="auto">
            <a:xfrm flipV="1">
              <a:off x="4507" y="2540"/>
              <a:ext cx="472" cy="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0966" name="Line 22"/>
            <p:cNvSpPr>
              <a:spLocks noChangeShapeType="1"/>
            </p:cNvSpPr>
            <p:nvPr/>
          </p:nvSpPr>
          <p:spPr bwMode="auto">
            <a:xfrm flipV="1">
              <a:off x="4720" y="2671"/>
              <a:ext cx="429" cy="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0967" name="Rectangle 23"/>
            <p:cNvSpPr>
              <a:spLocks noChangeArrowheads="1"/>
            </p:cNvSpPr>
            <p:nvPr/>
          </p:nvSpPr>
          <p:spPr bwMode="auto">
            <a:xfrm>
              <a:off x="4081" y="2544"/>
              <a:ext cx="464" cy="211"/>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CA"/>
            </a:p>
          </p:txBody>
        </p:sp>
        <p:sp>
          <p:nvSpPr>
            <p:cNvPr id="210968" name="Line 24"/>
            <p:cNvSpPr>
              <a:spLocks noChangeShapeType="1"/>
            </p:cNvSpPr>
            <p:nvPr/>
          </p:nvSpPr>
          <p:spPr bwMode="auto">
            <a:xfrm>
              <a:off x="4120" y="2540"/>
              <a:ext cx="0" cy="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0969" name="Line 25"/>
            <p:cNvSpPr>
              <a:spLocks noChangeShapeType="1"/>
            </p:cNvSpPr>
            <p:nvPr/>
          </p:nvSpPr>
          <p:spPr bwMode="auto">
            <a:xfrm>
              <a:off x="4207" y="2540"/>
              <a:ext cx="0" cy="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0970" name="Line 26"/>
            <p:cNvSpPr>
              <a:spLocks noChangeShapeType="1"/>
            </p:cNvSpPr>
            <p:nvPr/>
          </p:nvSpPr>
          <p:spPr bwMode="auto">
            <a:xfrm>
              <a:off x="4291" y="2540"/>
              <a:ext cx="0" cy="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0971" name="Line 27"/>
            <p:cNvSpPr>
              <a:spLocks noChangeShapeType="1"/>
            </p:cNvSpPr>
            <p:nvPr/>
          </p:nvSpPr>
          <p:spPr bwMode="auto">
            <a:xfrm>
              <a:off x="4420" y="2540"/>
              <a:ext cx="0" cy="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0972" name="Line 28"/>
            <p:cNvSpPr>
              <a:spLocks noChangeShapeType="1"/>
            </p:cNvSpPr>
            <p:nvPr/>
          </p:nvSpPr>
          <p:spPr bwMode="auto">
            <a:xfrm>
              <a:off x="4507" y="2540"/>
              <a:ext cx="0" cy="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0973" name="Line 29"/>
            <p:cNvSpPr>
              <a:spLocks noChangeShapeType="1"/>
            </p:cNvSpPr>
            <p:nvPr/>
          </p:nvSpPr>
          <p:spPr bwMode="auto">
            <a:xfrm flipV="1">
              <a:off x="5063" y="2540"/>
              <a:ext cx="44" cy="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0974" name="Line 30"/>
            <p:cNvSpPr>
              <a:spLocks noChangeShapeType="1"/>
            </p:cNvSpPr>
            <p:nvPr/>
          </p:nvSpPr>
          <p:spPr bwMode="auto">
            <a:xfrm flipH="1">
              <a:off x="4549" y="2934"/>
              <a:ext cx="4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0975" name="Line 31"/>
            <p:cNvSpPr>
              <a:spLocks noChangeShapeType="1"/>
            </p:cNvSpPr>
            <p:nvPr/>
          </p:nvSpPr>
          <p:spPr bwMode="auto">
            <a:xfrm flipV="1">
              <a:off x="4077" y="2934"/>
              <a:ext cx="130" cy="4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0976" name="Oval 32"/>
            <p:cNvSpPr>
              <a:spLocks noChangeArrowheads="1"/>
            </p:cNvSpPr>
            <p:nvPr/>
          </p:nvSpPr>
          <p:spPr bwMode="auto">
            <a:xfrm>
              <a:off x="5196" y="2763"/>
              <a:ext cx="121" cy="79"/>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10977" name="Line 33"/>
            <p:cNvSpPr>
              <a:spLocks noChangeShapeType="1"/>
            </p:cNvSpPr>
            <p:nvPr/>
          </p:nvSpPr>
          <p:spPr bwMode="auto">
            <a:xfrm>
              <a:off x="5235" y="2846"/>
              <a:ext cx="0" cy="13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0978" name="Line 34"/>
            <p:cNvSpPr>
              <a:spLocks noChangeShapeType="1"/>
            </p:cNvSpPr>
            <p:nvPr/>
          </p:nvSpPr>
          <p:spPr bwMode="auto">
            <a:xfrm flipH="1">
              <a:off x="5149" y="2977"/>
              <a:ext cx="86" cy="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0979" name="Line 35"/>
            <p:cNvSpPr>
              <a:spLocks noChangeShapeType="1"/>
            </p:cNvSpPr>
            <p:nvPr/>
          </p:nvSpPr>
          <p:spPr bwMode="auto">
            <a:xfrm>
              <a:off x="5149" y="3065"/>
              <a:ext cx="0" cy="4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0980" name="Line 36"/>
            <p:cNvSpPr>
              <a:spLocks noChangeShapeType="1"/>
            </p:cNvSpPr>
            <p:nvPr/>
          </p:nvSpPr>
          <p:spPr bwMode="auto">
            <a:xfrm>
              <a:off x="5235" y="2977"/>
              <a:ext cx="86" cy="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0981" name="Line 37"/>
            <p:cNvSpPr>
              <a:spLocks noChangeShapeType="1"/>
            </p:cNvSpPr>
            <p:nvPr/>
          </p:nvSpPr>
          <p:spPr bwMode="auto">
            <a:xfrm flipH="1">
              <a:off x="5279" y="3065"/>
              <a:ext cx="42" cy="4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0982" name="Line 38"/>
            <p:cNvSpPr>
              <a:spLocks noChangeShapeType="1"/>
            </p:cNvSpPr>
            <p:nvPr/>
          </p:nvSpPr>
          <p:spPr bwMode="auto">
            <a:xfrm flipH="1">
              <a:off x="5192" y="2890"/>
              <a:ext cx="43" cy="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0983" name="Line 39"/>
            <p:cNvSpPr>
              <a:spLocks noChangeShapeType="1"/>
            </p:cNvSpPr>
            <p:nvPr/>
          </p:nvSpPr>
          <p:spPr bwMode="auto">
            <a:xfrm flipH="1" flipV="1">
              <a:off x="5107" y="2890"/>
              <a:ext cx="85" cy="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0984" name="Line 40"/>
            <p:cNvSpPr>
              <a:spLocks noChangeShapeType="1"/>
            </p:cNvSpPr>
            <p:nvPr/>
          </p:nvSpPr>
          <p:spPr bwMode="auto">
            <a:xfrm flipH="1" flipV="1">
              <a:off x="5107" y="2802"/>
              <a:ext cx="128" cy="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210985" name="Rectangle 41"/>
          <p:cNvSpPr>
            <a:spLocks noGrp="1" noChangeArrowheads="1"/>
          </p:cNvSpPr>
          <p:nvPr>
            <p:ph type="body" idx="1"/>
          </p:nvPr>
        </p:nvSpPr>
        <p:spPr>
          <a:xfrm>
            <a:off x="563290" y="1162819"/>
            <a:ext cx="8232775" cy="4187813"/>
          </a:xfrm>
          <a:noFill/>
          <a:ln/>
        </p:spPr>
        <p:txBody>
          <a:bodyPr wrap="square" lIns="63500" tIns="25400" rIns="63500" bIns="25400">
            <a:spAutoFit/>
          </a:bodyPr>
          <a:lstStyle/>
          <a:p>
            <a:pPr marL="203200" indent="-203200"/>
            <a:r>
              <a:rPr lang="en-US" altLang="en-US" sz="2400" dirty="0" smtClean="0"/>
              <a:t>Capabilities </a:t>
            </a:r>
            <a:r>
              <a:rPr lang="en-US" altLang="en-US" sz="2400" dirty="0"/>
              <a:t>&amp; Performance Characteristics of Principal Functional Units</a:t>
            </a:r>
          </a:p>
          <a:p>
            <a:pPr lvl="1" indent="-190500"/>
            <a:r>
              <a:rPr lang="en-US" altLang="en-US" sz="2000" b="0" dirty="0"/>
              <a:t>(e.g., Registers, ALU, Shifters, Logic Units, ...)</a:t>
            </a:r>
          </a:p>
          <a:p>
            <a:pPr marL="203200" indent="-203200"/>
            <a:r>
              <a:rPr lang="en-US" altLang="en-US" sz="2400" dirty="0"/>
              <a:t>Ways in which these components are interconnected</a:t>
            </a:r>
          </a:p>
          <a:p>
            <a:pPr marL="203200" indent="-203200"/>
            <a:r>
              <a:rPr lang="en-US" altLang="en-US" sz="2400" dirty="0"/>
              <a:t>Information flows between components</a:t>
            </a:r>
          </a:p>
          <a:p>
            <a:pPr marL="203200" indent="-203200"/>
            <a:r>
              <a:rPr lang="en-US" altLang="en-US" sz="2400" dirty="0"/>
              <a:t>Logic and means by which such information flow is controlled.</a:t>
            </a:r>
          </a:p>
          <a:p>
            <a:pPr marL="203200" indent="-203200"/>
            <a:r>
              <a:rPr lang="en-US" altLang="en-US" sz="2400" dirty="0"/>
              <a:t>Choreography of FUs to realize the ISA</a:t>
            </a:r>
          </a:p>
          <a:p>
            <a:pPr marL="203200" indent="-203200"/>
            <a:r>
              <a:rPr lang="en-US" altLang="en-US" sz="2400" dirty="0"/>
              <a:t>Register Transfer Level  (RTL) </a:t>
            </a:r>
            <a:endParaRPr lang="en-US" altLang="en-US" sz="2400" dirty="0" smtClean="0"/>
          </a:p>
          <a:p>
            <a:pPr marL="0" indent="0">
              <a:spcBef>
                <a:spcPts val="0"/>
              </a:spcBef>
              <a:buNone/>
            </a:pPr>
            <a:r>
              <a:rPr lang="en-US" altLang="en-US" sz="2400" dirty="0"/>
              <a:t> </a:t>
            </a:r>
            <a:r>
              <a:rPr lang="en-US" altLang="en-US" sz="2400" dirty="0" smtClean="0"/>
              <a:t>  hardware </a:t>
            </a:r>
            <a:r>
              <a:rPr lang="en-US" altLang="en-US" sz="2400" dirty="0"/>
              <a:t>d</a:t>
            </a:r>
            <a:r>
              <a:rPr lang="en-US" altLang="en-US" sz="2400" dirty="0" smtClean="0"/>
              <a:t>esign</a:t>
            </a:r>
            <a:endParaRPr lang="en-US" altLang="en-US" dirty="0"/>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10</a:t>
            </a:fld>
            <a:endParaRPr lang="en-US" altLang="tr-TR"/>
          </a:p>
        </p:txBody>
      </p:sp>
    </p:spTree>
    <p:extLst>
      <p:ext uri="{BB962C8B-B14F-4D97-AF65-F5344CB8AC3E}">
        <p14:creationId xmlns:p14="http://schemas.microsoft.com/office/powerpoint/2010/main" val="2574126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Computer Technology</a:t>
            </a:r>
            <a:endParaRPr lang="en-AU" dirty="0"/>
          </a:p>
        </p:txBody>
      </p:sp>
      <p:sp>
        <p:nvSpPr>
          <p:cNvPr id="242691" name="Rectangle 3"/>
          <p:cNvSpPr>
            <a:spLocks noGrp="1" noChangeArrowheads="1"/>
          </p:cNvSpPr>
          <p:nvPr>
            <p:ph idx="1"/>
          </p:nvPr>
        </p:nvSpPr>
        <p:spPr/>
        <p:txBody>
          <a:bodyPr/>
          <a:lstStyle/>
          <a:p>
            <a:pPr>
              <a:lnSpc>
                <a:spcPct val="90000"/>
              </a:lnSpc>
            </a:pPr>
            <a:r>
              <a:rPr lang="en-US" smtClean="0"/>
              <a:t>Performance improvements:</a:t>
            </a:r>
          </a:p>
          <a:p>
            <a:pPr lvl="1">
              <a:lnSpc>
                <a:spcPct val="90000"/>
              </a:lnSpc>
            </a:pPr>
            <a:r>
              <a:rPr lang="en-US" smtClean="0"/>
              <a:t>Improvements in semiconductor technology</a:t>
            </a:r>
          </a:p>
          <a:p>
            <a:pPr lvl="2">
              <a:lnSpc>
                <a:spcPct val="90000"/>
              </a:lnSpc>
            </a:pPr>
            <a:r>
              <a:rPr lang="en-US" smtClean="0"/>
              <a:t>Feature size, clock speed</a:t>
            </a:r>
          </a:p>
          <a:p>
            <a:pPr lvl="1">
              <a:lnSpc>
                <a:spcPct val="90000"/>
              </a:lnSpc>
            </a:pPr>
            <a:r>
              <a:rPr lang="en-US" smtClean="0"/>
              <a:t>Improvements in computer architectures</a:t>
            </a:r>
          </a:p>
          <a:p>
            <a:pPr lvl="2">
              <a:lnSpc>
                <a:spcPct val="90000"/>
              </a:lnSpc>
            </a:pPr>
            <a:r>
              <a:rPr lang="en-US" smtClean="0"/>
              <a:t>Enabled by HLL compilers, UNIX</a:t>
            </a:r>
          </a:p>
          <a:p>
            <a:pPr lvl="2">
              <a:lnSpc>
                <a:spcPct val="90000"/>
              </a:lnSpc>
            </a:pPr>
            <a:r>
              <a:rPr lang="en-US" smtClean="0"/>
              <a:t>Lead to RISC architectures</a:t>
            </a:r>
          </a:p>
          <a:p>
            <a:pPr lvl="1">
              <a:lnSpc>
                <a:spcPct val="90000"/>
              </a:lnSpc>
            </a:pPr>
            <a:endParaRPr lang="en-US" smtClean="0"/>
          </a:p>
          <a:p>
            <a:pPr lvl="1">
              <a:lnSpc>
                <a:spcPct val="90000"/>
              </a:lnSpc>
            </a:pPr>
            <a:r>
              <a:rPr lang="en-US" smtClean="0"/>
              <a:t>Together have enabled:</a:t>
            </a:r>
          </a:p>
          <a:p>
            <a:pPr lvl="2">
              <a:lnSpc>
                <a:spcPct val="90000"/>
              </a:lnSpc>
            </a:pPr>
            <a:r>
              <a:rPr lang="en-US" smtClean="0"/>
              <a:t>Lightweight computers</a:t>
            </a:r>
          </a:p>
          <a:p>
            <a:pPr lvl="2">
              <a:lnSpc>
                <a:spcPct val="90000"/>
              </a:lnSpc>
            </a:pPr>
            <a:r>
              <a:rPr lang="en-US" smtClean="0"/>
              <a:t>Productivity-based managed/interpreted programming languages</a:t>
            </a:r>
            <a:endParaRPr lang="en-US" dirty="0" smtClean="0"/>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11</a:t>
            </a:fld>
            <a:endParaRPr lang="en-US" altLang="tr-TR"/>
          </a:p>
        </p:txBody>
      </p:sp>
    </p:spTree>
    <p:extLst>
      <p:ext uri="{BB962C8B-B14F-4D97-AF65-F5344CB8AC3E}">
        <p14:creationId xmlns:p14="http://schemas.microsoft.com/office/powerpoint/2010/main" val="1392096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sz="3200" dirty="0"/>
              <a:t>Growth in processor performance over 40 years</a:t>
            </a:r>
            <a:endParaRPr lang="en-GB" sz="3200" dirty="0"/>
          </a:p>
        </p:txBody>
      </p:sp>
      <p:pic>
        <p:nvPicPr>
          <p:cNvPr id="13" name="Picture 12"/>
          <p:cNvPicPr>
            <a:picLocks noChangeAspect="1"/>
          </p:cNvPicPr>
          <p:nvPr/>
        </p:nvPicPr>
        <p:blipFill>
          <a:blip r:embed="rId2"/>
          <a:stretch>
            <a:fillRect/>
          </a:stretch>
        </p:blipFill>
        <p:spPr>
          <a:xfrm>
            <a:off x="184666" y="1268760"/>
            <a:ext cx="8774668" cy="4902127"/>
          </a:xfrm>
          <a:prstGeom prst="rect">
            <a:avLst/>
          </a:prstGeom>
        </p:spPr>
      </p:pic>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12</a:t>
            </a:fld>
            <a:endParaRPr lang="en-US" altLang="tr-TR"/>
          </a:p>
        </p:txBody>
      </p:sp>
    </p:spTree>
    <p:extLst>
      <p:ext uri="{BB962C8B-B14F-4D97-AF65-F5344CB8AC3E}">
        <p14:creationId xmlns:p14="http://schemas.microsoft.com/office/powerpoint/2010/main" val="1334999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Current Trends in Architecture</a:t>
            </a:r>
            <a:endParaRPr lang="en-AU" dirty="0"/>
          </a:p>
        </p:txBody>
      </p:sp>
      <p:sp>
        <p:nvSpPr>
          <p:cNvPr id="242691" name="Rectangle 3"/>
          <p:cNvSpPr>
            <a:spLocks noGrp="1" noChangeArrowheads="1"/>
          </p:cNvSpPr>
          <p:nvPr>
            <p:ph type="body" idx="1"/>
          </p:nvPr>
        </p:nvSpPr>
        <p:spPr>
          <a:xfrm>
            <a:off x="395536" y="1125537"/>
            <a:ext cx="8352928" cy="5399088"/>
          </a:xfrm>
        </p:spPr>
        <p:txBody>
          <a:bodyPr/>
          <a:lstStyle/>
          <a:p>
            <a:pPr>
              <a:lnSpc>
                <a:spcPct val="90000"/>
              </a:lnSpc>
            </a:pPr>
            <a:r>
              <a:rPr lang="en-US" dirty="0" smtClean="0"/>
              <a:t>Cannot continue to leverage </a:t>
            </a:r>
            <a:r>
              <a:rPr lang="en-US" dirty="0" smtClean="0">
                <a:solidFill>
                  <a:schemeClr val="accent1">
                    <a:lumMod val="75000"/>
                  </a:schemeClr>
                </a:solidFill>
              </a:rPr>
              <a:t>Instruction-Level </a:t>
            </a:r>
            <a:r>
              <a:rPr lang="tr-TR" dirty="0" smtClean="0">
                <a:solidFill>
                  <a:schemeClr val="accent1">
                    <a:lumMod val="75000"/>
                  </a:schemeClr>
                </a:solidFill>
              </a:rPr>
              <a:t>P</a:t>
            </a:r>
            <a:r>
              <a:rPr lang="en-US" dirty="0" err="1" smtClean="0">
                <a:solidFill>
                  <a:schemeClr val="accent1">
                    <a:lumMod val="75000"/>
                  </a:schemeClr>
                </a:solidFill>
              </a:rPr>
              <a:t>arallelism</a:t>
            </a:r>
            <a:r>
              <a:rPr lang="en-US" dirty="0" smtClean="0"/>
              <a:t> (</a:t>
            </a:r>
            <a:r>
              <a:rPr lang="en-US" dirty="0" smtClean="0">
                <a:solidFill>
                  <a:schemeClr val="accent1">
                    <a:lumMod val="75000"/>
                  </a:schemeClr>
                </a:solidFill>
              </a:rPr>
              <a:t>ILP</a:t>
            </a:r>
            <a:r>
              <a:rPr lang="en-US" dirty="0" smtClean="0"/>
              <a:t>)</a:t>
            </a:r>
          </a:p>
          <a:p>
            <a:pPr lvl="1">
              <a:lnSpc>
                <a:spcPct val="90000"/>
              </a:lnSpc>
            </a:pPr>
            <a:r>
              <a:rPr lang="en-US" dirty="0" smtClean="0"/>
              <a:t>Single processor performance improvement ended in 2003</a:t>
            </a:r>
            <a:endParaRPr lang="en-US" sz="2400" dirty="0" smtClean="0"/>
          </a:p>
          <a:p>
            <a:pPr>
              <a:lnSpc>
                <a:spcPct val="90000"/>
              </a:lnSpc>
            </a:pPr>
            <a:r>
              <a:rPr lang="en-US" dirty="0" smtClean="0"/>
              <a:t>New models for performance:</a:t>
            </a:r>
          </a:p>
          <a:p>
            <a:pPr lvl="1">
              <a:lnSpc>
                <a:spcPct val="90000"/>
              </a:lnSpc>
            </a:pPr>
            <a:r>
              <a:rPr lang="tr-TR" dirty="0" smtClean="0"/>
              <a:t> </a:t>
            </a:r>
            <a:r>
              <a:rPr lang="en-US" dirty="0" smtClean="0">
                <a:solidFill>
                  <a:schemeClr val="accent1">
                    <a:lumMod val="75000"/>
                  </a:schemeClr>
                </a:solidFill>
              </a:rPr>
              <a:t>D</a:t>
            </a:r>
            <a:r>
              <a:rPr lang="en-US" dirty="0" smtClean="0"/>
              <a:t>ata-</a:t>
            </a:r>
            <a:r>
              <a:rPr lang="tr-TR" dirty="0" smtClean="0">
                <a:solidFill>
                  <a:schemeClr val="accent1">
                    <a:lumMod val="75000"/>
                  </a:schemeClr>
                </a:solidFill>
              </a:rPr>
              <a:t>L</a:t>
            </a:r>
            <a:r>
              <a:rPr lang="en-US" dirty="0" err="1" smtClean="0"/>
              <a:t>evel</a:t>
            </a:r>
            <a:r>
              <a:rPr lang="en-US" dirty="0" smtClean="0"/>
              <a:t> </a:t>
            </a:r>
            <a:r>
              <a:rPr lang="tr-TR" dirty="0" smtClean="0">
                <a:solidFill>
                  <a:schemeClr val="accent1">
                    <a:lumMod val="75000"/>
                  </a:schemeClr>
                </a:solidFill>
              </a:rPr>
              <a:t>P</a:t>
            </a:r>
            <a:r>
              <a:rPr lang="en-US" dirty="0" err="1" smtClean="0"/>
              <a:t>arallelism</a:t>
            </a:r>
            <a:r>
              <a:rPr lang="en-US" dirty="0" smtClean="0"/>
              <a:t> (</a:t>
            </a:r>
            <a:r>
              <a:rPr lang="en-US" dirty="0" smtClean="0">
                <a:solidFill>
                  <a:schemeClr val="accent1">
                    <a:lumMod val="75000"/>
                  </a:schemeClr>
                </a:solidFill>
              </a:rPr>
              <a:t>DLP</a:t>
            </a:r>
            <a:r>
              <a:rPr lang="en-US" dirty="0" smtClean="0"/>
              <a:t>)</a:t>
            </a:r>
          </a:p>
          <a:p>
            <a:pPr lvl="1">
              <a:lnSpc>
                <a:spcPct val="90000"/>
              </a:lnSpc>
            </a:pPr>
            <a:r>
              <a:rPr lang="tr-TR" dirty="0" smtClean="0"/>
              <a:t> </a:t>
            </a:r>
            <a:r>
              <a:rPr lang="en-US" dirty="0" smtClean="0">
                <a:solidFill>
                  <a:schemeClr val="accent1">
                    <a:lumMod val="75000"/>
                  </a:schemeClr>
                </a:solidFill>
              </a:rPr>
              <a:t>T</a:t>
            </a:r>
            <a:r>
              <a:rPr lang="en-US" dirty="0" smtClean="0"/>
              <a:t>hread-</a:t>
            </a:r>
            <a:r>
              <a:rPr lang="tr-TR" dirty="0" smtClean="0">
                <a:solidFill>
                  <a:schemeClr val="accent1">
                    <a:lumMod val="75000"/>
                  </a:schemeClr>
                </a:solidFill>
              </a:rPr>
              <a:t>L</a:t>
            </a:r>
            <a:r>
              <a:rPr lang="en-US" dirty="0" err="1" smtClean="0"/>
              <a:t>evel</a:t>
            </a:r>
            <a:r>
              <a:rPr lang="en-US" dirty="0" smtClean="0"/>
              <a:t> </a:t>
            </a:r>
            <a:r>
              <a:rPr lang="tr-TR" dirty="0" smtClean="0">
                <a:solidFill>
                  <a:schemeClr val="accent1">
                    <a:lumMod val="75000"/>
                  </a:schemeClr>
                </a:solidFill>
              </a:rPr>
              <a:t>P</a:t>
            </a:r>
            <a:r>
              <a:rPr lang="en-US" dirty="0" err="1" smtClean="0"/>
              <a:t>arallelism</a:t>
            </a:r>
            <a:r>
              <a:rPr lang="en-US" dirty="0" smtClean="0"/>
              <a:t> (</a:t>
            </a:r>
            <a:r>
              <a:rPr lang="en-US" dirty="0" smtClean="0">
                <a:solidFill>
                  <a:schemeClr val="accent1">
                    <a:lumMod val="75000"/>
                  </a:schemeClr>
                </a:solidFill>
              </a:rPr>
              <a:t>TLP</a:t>
            </a:r>
            <a:r>
              <a:rPr lang="en-US" dirty="0" smtClean="0"/>
              <a:t>)</a:t>
            </a:r>
          </a:p>
          <a:p>
            <a:pPr lvl="1">
              <a:lnSpc>
                <a:spcPct val="90000"/>
              </a:lnSpc>
            </a:pPr>
            <a:r>
              <a:rPr lang="tr-TR" dirty="0" smtClean="0"/>
              <a:t> </a:t>
            </a:r>
            <a:r>
              <a:rPr lang="en-US" dirty="0" smtClean="0">
                <a:solidFill>
                  <a:schemeClr val="accent1">
                    <a:lumMod val="75000"/>
                  </a:schemeClr>
                </a:solidFill>
              </a:rPr>
              <a:t>R</a:t>
            </a:r>
            <a:r>
              <a:rPr lang="en-US" dirty="0" smtClean="0"/>
              <a:t>equest-</a:t>
            </a:r>
            <a:r>
              <a:rPr lang="tr-TR" dirty="0" smtClean="0">
                <a:solidFill>
                  <a:schemeClr val="accent1">
                    <a:lumMod val="75000"/>
                  </a:schemeClr>
                </a:solidFill>
              </a:rPr>
              <a:t>L</a:t>
            </a:r>
            <a:r>
              <a:rPr lang="en-US" dirty="0" err="1" smtClean="0"/>
              <a:t>evel</a:t>
            </a:r>
            <a:r>
              <a:rPr lang="en-US" dirty="0" smtClean="0"/>
              <a:t> </a:t>
            </a:r>
            <a:r>
              <a:rPr lang="tr-TR" dirty="0" smtClean="0">
                <a:solidFill>
                  <a:schemeClr val="accent1">
                    <a:lumMod val="75000"/>
                  </a:schemeClr>
                </a:solidFill>
              </a:rPr>
              <a:t>P</a:t>
            </a:r>
            <a:r>
              <a:rPr lang="en-US" dirty="0" err="1" smtClean="0"/>
              <a:t>arallelism</a:t>
            </a:r>
            <a:r>
              <a:rPr lang="en-US" dirty="0" smtClean="0"/>
              <a:t> (</a:t>
            </a:r>
            <a:r>
              <a:rPr lang="en-US" dirty="0" smtClean="0">
                <a:solidFill>
                  <a:schemeClr val="accent1">
                    <a:lumMod val="75000"/>
                  </a:schemeClr>
                </a:solidFill>
              </a:rPr>
              <a:t>RLP</a:t>
            </a:r>
            <a:r>
              <a:rPr lang="en-US" dirty="0" smtClean="0"/>
              <a:t>)</a:t>
            </a:r>
          </a:p>
          <a:p>
            <a:pPr lvl="1">
              <a:lnSpc>
                <a:spcPct val="90000"/>
              </a:lnSpc>
            </a:pPr>
            <a:endParaRPr lang="en-US" sz="2400" dirty="0" smtClean="0"/>
          </a:p>
          <a:p>
            <a:pPr>
              <a:lnSpc>
                <a:spcPct val="90000"/>
              </a:lnSpc>
            </a:pPr>
            <a:r>
              <a:rPr lang="en-US" dirty="0" smtClean="0"/>
              <a:t>These require explicit restructuring of the application</a:t>
            </a:r>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13</a:t>
            </a:fld>
            <a:endParaRPr lang="en-US" altLang="tr-TR"/>
          </a:p>
        </p:txBody>
      </p:sp>
    </p:spTree>
    <p:extLst>
      <p:ext uri="{BB962C8B-B14F-4D97-AF65-F5344CB8AC3E}">
        <p14:creationId xmlns:p14="http://schemas.microsoft.com/office/powerpoint/2010/main" val="2564217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Classes of Computers</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400" dirty="0" smtClean="0"/>
              <a:t>Personal Mobile Device (PMD)</a:t>
            </a:r>
          </a:p>
          <a:p>
            <a:pPr lvl="1">
              <a:lnSpc>
                <a:spcPct val="90000"/>
              </a:lnSpc>
            </a:pPr>
            <a:r>
              <a:rPr lang="en-US" sz="2000" dirty="0" smtClean="0"/>
              <a:t>e.g. start phones, tablet computers</a:t>
            </a:r>
          </a:p>
          <a:p>
            <a:pPr lvl="1">
              <a:lnSpc>
                <a:spcPct val="90000"/>
              </a:lnSpc>
            </a:pPr>
            <a:r>
              <a:rPr lang="en-US" sz="2000" dirty="0" smtClean="0"/>
              <a:t>Emphasis on energy efficiency and real-time</a:t>
            </a:r>
          </a:p>
          <a:p>
            <a:pPr>
              <a:lnSpc>
                <a:spcPct val="90000"/>
              </a:lnSpc>
            </a:pPr>
            <a:r>
              <a:rPr lang="en-US" sz="2400" dirty="0" smtClean="0"/>
              <a:t>Desktop Computing</a:t>
            </a:r>
          </a:p>
          <a:p>
            <a:pPr lvl="1">
              <a:lnSpc>
                <a:spcPct val="90000"/>
              </a:lnSpc>
            </a:pPr>
            <a:r>
              <a:rPr lang="en-US" sz="2000" dirty="0" smtClean="0"/>
              <a:t>Emphasis on price-performance</a:t>
            </a:r>
          </a:p>
          <a:p>
            <a:pPr>
              <a:lnSpc>
                <a:spcPct val="90000"/>
              </a:lnSpc>
            </a:pPr>
            <a:r>
              <a:rPr lang="en-US" sz="2400" dirty="0" smtClean="0"/>
              <a:t>Servers</a:t>
            </a:r>
          </a:p>
          <a:p>
            <a:pPr lvl="1">
              <a:lnSpc>
                <a:spcPct val="90000"/>
              </a:lnSpc>
            </a:pPr>
            <a:r>
              <a:rPr lang="en-US" sz="2000" dirty="0" smtClean="0"/>
              <a:t>Emphasis on availability, scalability, throughput</a:t>
            </a:r>
          </a:p>
          <a:p>
            <a:pPr>
              <a:lnSpc>
                <a:spcPct val="90000"/>
              </a:lnSpc>
            </a:pPr>
            <a:r>
              <a:rPr lang="en-US" sz="2400" dirty="0" smtClean="0"/>
              <a:t>Clusters / Warehouse Scale Computers</a:t>
            </a:r>
          </a:p>
          <a:p>
            <a:pPr lvl="1">
              <a:lnSpc>
                <a:spcPct val="90000"/>
              </a:lnSpc>
            </a:pPr>
            <a:r>
              <a:rPr lang="en-US" sz="2000" dirty="0" smtClean="0"/>
              <a:t>Used for “Software as a Service (</a:t>
            </a:r>
            <a:r>
              <a:rPr lang="en-US" sz="2000" dirty="0" err="1" smtClean="0"/>
              <a:t>SaaS</a:t>
            </a:r>
            <a:r>
              <a:rPr lang="en-US" sz="2000" dirty="0" smtClean="0"/>
              <a:t>)”</a:t>
            </a:r>
          </a:p>
          <a:p>
            <a:pPr lvl="1">
              <a:lnSpc>
                <a:spcPct val="90000"/>
              </a:lnSpc>
            </a:pPr>
            <a:r>
              <a:rPr lang="en-US" sz="2000" dirty="0" smtClean="0"/>
              <a:t>Emphasis on availability and price-performance</a:t>
            </a:r>
          </a:p>
          <a:p>
            <a:pPr lvl="1">
              <a:lnSpc>
                <a:spcPct val="90000"/>
              </a:lnSpc>
            </a:pPr>
            <a:r>
              <a:rPr lang="en-US" sz="2000" dirty="0" smtClean="0"/>
              <a:t>Sub-class:  Supercomputers, emphasis:  floating-point performance and fast internal networks</a:t>
            </a:r>
          </a:p>
          <a:p>
            <a:pPr>
              <a:lnSpc>
                <a:spcPct val="90000"/>
              </a:lnSpc>
            </a:pPr>
            <a:r>
              <a:rPr lang="en-US" sz="2400" dirty="0" smtClean="0"/>
              <a:t>Internet of Things/Embedded Computers</a:t>
            </a:r>
          </a:p>
          <a:p>
            <a:pPr lvl="1">
              <a:lnSpc>
                <a:spcPct val="90000"/>
              </a:lnSpc>
            </a:pPr>
            <a:r>
              <a:rPr lang="en-US" sz="2000" dirty="0" smtClean="0"/>
              <a:t>Emphasis:  price</a:t>
            </a:r>
            <a:endParaRPr lang="en-US" sz="2000" dirty="0"/>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14</a:t>
            </a:fld>
            <a:endParaRPr lang="en-US" altLang="tr-TR"/>
          </a:p>
        </p:txBody>
      </p:sp>
    </p:spTree>
    <p:extLst>
      <p:ext uri="{BB962C8B-B14F-4D97-AF65-F5344CB8AC3E}">
        <p14:creationId xmlns:p14="http://schemas.microsoft.com/office/powerpoint/2010/main" val="1877986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 summary of the five mainstream computing classes and their system characteristics</a:t>
            </a:r>
            <a:endParaRPr lang="tr-TR" sz="2800" dirty="0"/>
          </a:p>
        </p:txBody>
      </p:sp>
      <p:sp>
        <p:nvSpPr>
          <p:cNvPr id="3" name="Content Placeholder 2"/>
          <p:cNvSpPr>
            <a:spLocks noGrp="1"/>
          </p:cNvSpPr>
          <p:nvPr>
            <p:ph idx="1"/>
          </p:nvPr>
        </p:nvSpPr>
        <p:spPr/>
        <p:txBody>
          <a:bodyPr>
            <a:normAutofit fontScale="77500" lnSpcReduction="20000"/>
          </a:bodyPr>
          <a:lstStyle/>
          <a:p>
            <a:endParaRPr lang="tr-TR" dirty="0" smtClean="0"/>
          </a:p>
          <a:p>
            <a:endParaRPr lang="tr-TR" dirty="0"/>
          </a:p>
          <a:p>
            <a:endParaRPr lang="tr-TR" dirty="0" smtClean="0"/>
          </a:p>
          <a:p>
            <a:endParaRPr lang="tr-TR" dirty="0" smtClean="0"/>
          </a:p>
          <a:p>
            <a:endParaRPr lang="tr-TR" dirty="0"/>
          </a:p>
          <a:p>
            <a:endParaRPr lang="tr-TR" dirty="0" smtClean="0"/>
          </a:p>
          <a:p>
            <a:endParaRPr lang="tr-TR" dirty="0"/>
          </a:p>
          <a:p>
            <a:r>
              <a:rPr lang="en-US" dirty="0"/>
              <a:t>Sales in </a:t>
            </a:r>
            <a:r>
              <a:rPr lang="en-US" dirty="0" smtClean="0"/>
              <a:t>2015</a:t>
            </a:r>
            <a:r>
              <a:rPr lang="tr-TR" dirty="0" smtClean="0"/>
              <a:t> </a:t>
            </a:r>
            <a:r>
              <a:rPr lang="en-US" dirty="0" smtClean="0"/>
              <a:t>included </a:t>
            </a:r>
            <a:r>
              <a:rPr lang="en-US" dirty="0"/>
              <a:t>about </a:t>
            </a:r>
            <a:endParaRPr lang="tr-TR" dirty="0" smtClean="0"/>
          </a:p>
          <a:p>
            <a:pPr lvl="1"/>
            <a:r>
              <a:rPr lang="en-US" dirty="0" smtClean="0"/>
              <a:t>1.6 </a:t>
            </a:r>
            <a:r>
              <a:rPr lang="en-US" dirty="0"/>
              <a:t>billion PMDs (90% cell phones), </a:t>
            </a:r>
            <a:endParaRPr lang="tr-TR" dirty="0" smtClean="0"/>
          </a:p>
          <a:p>
            <a:pPr lvl="1"/>
            <a:r>
              <a:rPr lang="en-US" dirty="0" smtClean="0"/>
              <a:t>275 </a:t>
            </a:r>
            <a:r>
              <a:rPr lang="en-US" dirty="0"/>
              <a:t>million desktop PCs, </a:t>
            </a:r>
            <a:endParaRPr lang="tr-TR" dirty="0" smtClean="0"/>
          </a:p>
          <a:p>
            <a:pPr lvl="1"/>
            <a:r>
              <a:rPr lang="en-US" dirty="0" smtClean="0"/>
              <a:t>15 </a:t>
            </a:r>
            <a:r>
              <a:rPr lang="en-US" dirty="0"/>
              <a:t>million servers. </a:t>
            </a:r>
            <a:endParaRPr lang="tr-TR" dirty="0" smtClean="0"/>
          </a:p>
          <a:p>
            <a:pPr lvl="1"/>
            <a:r>
              <a:rPr lang="en-US" dirty="0" smtClean="0"/>
              <a:t>19 billion</a:t>
            </a:r>
            <a:r>
              <a:rPr lang="tr-TR" dirty="0" smtClean="0"/>
              <a:t> </a:t>
            </a:r>
            <a:r>
              <a:rPr lang="en-US" dirty="0" smtClean="0"/>
              <a:t>embedded processors. </a:t>
            </a:r>
            <a:endParaRPr lang="tr-TR" dirty="0" smtClean="0"/>
          </a:p>
          <a:p>
            <a:r>
              <a:rPr lang="en-US" dirty="0" smtClean="0"/>
              <a:t>In </a:t>
            </a:r>
            <a:r>
              <a:rPr lang="en-US" dirty="0"/>
              <a:t>total, 14.8 billion ARM-technology-based chips were shipped </a:t>
            </a:r>
            <a:r>
              <a:rPr lang="en-US" dirty="0" smtClean="0"/>
              <a:t>in</a:t>
            </a:r>
            <a:r>
              <a:rPr lang="tr-TR" dirty="0" smtClean="0"/>
              <a:t> </a:t>
            </a:r>
            <a:r>
              <a:rPr lang="en-US" dirty="0" smtClean="0"/>
              <a:t>2015</a:t>
            </a:r>
            <a:endParaRPr lang="tr-TR" dirty="0" smtClean="0"/>
          </a:p>
          <a:p>
            <a:endParaRPr lang="tr-TR" dirty="0"/>
          </a:p>
        </p:txBody>
      </p:sp>
      <p:sp>
        <p:nvSpPr>
          <p:cNvPr id="4" name="Slide Number Placeholder 3"/>
          <p:cNvSpPr>
            <a:spLocks noGrp="1"/>
          </p:cNvSpPr>
          <p:nvPr>
            <p:ph type="sldNum" sz="quarter" idx="10"/>
          </p:nvPr>
        </p:nvSpPr>
        <p:spPr/>
        <p:txBody>
          <a:bodyPr/>
          <a:lstStyle/>
          <a:p>
            <a:pPr>
              <a:defRPr/>
            </a:pPr>
            <a:fld id="{1F61B07E-8219-4D76-887A-B242BD31F2D1}" type="slidenum">
              <a:rPr lang="en-US" altLang="tr-TR" smtClean="0"/>
              <a:pPr>
                <a:defRPr/>
              </a:pPr>
              <a:t>15</a:t>
            </a:fld>
            <a:endParaRPr lang="en-US" altLang="tr-TR"/>
          </a:p>
        </p:txBody>
      </p:sp>
      <p:pic>
        <p:nvPicPr>
          <p:cNvPr id="5" name="Picture 4"/>
          <p:cNvPicPr>
            <a:picLocks noChangeAspect="1"/>
          </p:cNvPicPr>
          <p:nvPr/>
        </p:nvPicPr>
        <p:blipFill>
          <a:blip r:embed="rId2"/>
          <a:stretch>
            <a:fillRect/>
          </a:stretch>
        </p:blipFill>
        <p:spPr>
          <a:xfrm>
            <a:off x="323528" y="1148272"/>
            <a:ext cx="8424936" cy="2420194"/>
          </a:xfrm>
          <a:prstGeom prst="rect">
            <a:avLst/>
          </a:prstGeom>
        </p:spPr>
      </p:pic>
    </p:spTree>
    <p:extLst>
      <p:ext uri="{BB962C8B-B14F-4D97-AF65-F5344CB8AC3E}">
        <p14:creationId xmlns:p14="http://schemas.microsoft.com/office/powerpoint/2010/main" val="2628585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Parallelism</a:t>
            </a:r>
            <a:endParaRPr lang="en-AU" dirty="0"/>
          </a:p>
        </p:txBody>
      </p:sp>
      <p:sp>
        <p:nvSpPr>
          <p:cNvPr id="242691" name="Rectangle 3"/>
          <p:cNvSpPr>
            <a:spLocks noGrp="1" noChangeArrowheads="1"/>
          </p:cNvSpPr>
          <p:nvPr>
            <p:ph type="body" idx="1"/>
          </p:nvPr>
        </p:nvSpPr>
        <p:spPr/>
        <p:txBody>
          <a:bodyPr/>
          <a:lstStyle/>
          <a:p>
            <a:r>
              <a:rPr lang="en-US" dirty="0"/>
              <a:t>Parallelism at multiple levels is now the driving force of computer design across </a:t>
            </a:r>
            <a:r>
              <a:rPr lang="en-US" dirty="0" smtClean="0"/>
              <a:t>all</a:t>
            </a:r>
            <a:r>
              <a:rPr lang="tr-TR" dirty="0" smtClean="0"/>
              <a:t> </a:t>
            </a:r>
            <a:r>
              <a:rPr lang="en-US" dirty="0" smtClean="0"/>
              <a:t>four </a:t>
            </a:r>
            <a:r>
              <a:rPr lang="en-US" dirty="0"/>
              <a:t>classes of computers, </a:t>
            </a:r>
            <a:endParaRPr lang="tr-TR" dirty="0" smtClean="0"/>
          </a:p>
          <a:p>
            <a:pPr lvl="1"/>
            <a:r>
              <a:rPr lang="en-US" dirty="0" smtClean="0"/>
              <a:t>with </a:t>
            </a:r>
            <a:r>
              <a:rPr lang="en-US" dirty="0"/>
              <a:t>energy and cost being the primary constraints.</a:t>
            </a:r>
            <a:endParaRPr lang="tr-TR" dirty="0" smtClean="0"/>
          </a:p>
          <a:p>
            <a:pPr>
              <a:lnSpc>
                <a:spcPct val="90000"/>
              </a:lnSpc>
            </a:pPr>
            <a:r>
              <a:rPr lang="en-US" dirty="0" smtClean="0"/>
              <a:t>Classes of parallelism in applications:</a:t>
            </a:r>
          </a:p>
          <a:p>
            <a:pPr lvl="1">
              <a:lnSpc>
                <a:spcPct val="90000"/>
              </a:lnSpc>
            </a:pPr>
            <a:r>
              <a:rPr lang="en-US" dirty="0" smtClean="0"/>
              <a:t>Data-Level Parallelism (</a:t>
            </a:r>
            <a:r>
              <a:rPr lang="en-US" dirty="0" smtClean="0">
                <a:solidFill>
                  <a:schemeClr val="accent1">
                    <a:lumMod val="75000"/>
                  </a:schemeClr>
                </a:solidFill>
              </a:rPr>
              <a:t>DLP</a:t>
            </a:r>
            <a:r>
              <a:rPr lang="en-US" dirty="0" smtClean="0"/>
              <a:t>)</a:t>
            </a:r>
            <a:endParaRPr lang="tr-TR" dirty="0" smtClean="0"/>
          </a:p>
          <a:p>
            <a:pPr lvl="2"/>
            <a:r>
              <a:rPr lang="en-US" dirty="0"/>
              <a:t>arises because there are many data items that </a:t>
            </a:r>
            <a:r>
              <a:rPr lang="en-US" dirty="0" smtClean="0"/>
              <a:t>can</a:t>
            </a:r>
            <a:r>
              <a:rPr lang="tr-TR" dirty="0" smtClean="0"/>
              <a:t> </a:t>
            </a:r>
            <a:r>
              <a:rPr lang="en-US" dirty="0" smtClean="0"/>
              <a:t>be </a:t>
            </a:r>
            <a:r>
              <a:rPr lang="en-US" dirty="0"/>
              <a:t>operated on at the same time.</a:t>
            </a:r>
            <a:endParaRPr lang="en-US" dirty="0" smtClean="0"/>
          </a:p>
          <a:p>
            <a:pPr lvl="1">
              <a:lnSpc>
                <a:spcPct val="90000"/>
              </a:lnSpc>
            </a:pPr>
            <a:r>
              <a:rPr lang="en-US" dirty="0" smtClean="0"/>
              <a:t>Task-Level Parallelism (</a:t>
            </a:r>
            <a:r>
              <a:rPr lang="en-US" dirty="0" smtClean="0">
                <a:solidFill>
                  <a:schemeClr val="accent1">
                    <a:lumMod val="75000"/>
                  </a:schemeClr>
                </a:solidFill>
              </a:rPr>
              <a:t>TLP</a:t>
            </a:r>
            <a:r>
              <a:rPr lang="en-US" dirty="0" smtClean="0"/>
              <a:t>)</a:t>
            </a:r>
            <a:endParaRPr lang="tr-TR" dirty="0" smtClean="0"/>
          </a:p>
          <a:p>
            <a:pPr lvl="2"/>
            <a:r>
              <a:rPr lang="en-US" dirty="0"/>
              <a:t>arises because tasks of work are created that </a:t>
            </a:r>
            <a:r>
              <a:rPr lang="en-US" dirty="0" smtClean="0"/>
              <a:t>can</a:t>
            </a:r>
            <a:r>
              <a:rPr lang="tr-TR" dirty="0" smtClean="0"/>
              <a:t> </a:t>
            </a:r>
            <a:r>
              <a:rPr lang="en-US" dirty="0" smtClean="0"/>
              <a:t>operate </a:t>
            </a:r>
            <a:r>
              <a:rPr lang="en-US" dirty="0"/>
              <a:t>independently and largely in parallel</a:t>
            </a:r>
            <a:r>
              <a:rPr lang="en-US" dirty="0" smtClean="0"/>
              <a:t>.</a:t>
            </a:r>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16</a:t>
            </a:fld>
            <a:endParaRPr lang="en-US" altLang="tr-TR"/>
          </a:p>
        </p:txBody>
      </p:sp>
    </p:spTree>
    <p:extLst>
      <p:ext uri="{BB962C8B-B14F-4D97-AF65-F5344CB8AC3E}">
        <p14:creationId xmlns:p14="http://schemas.microsoft.com/office/powerpoint/2010/main" val="2910394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Parallelism</a:t>
            </a:r>
            <a:endParaRPr lang="en-AU" dirty="0"/>
          </a:p>
        </p:txBody>
      </p:sp>
      <p:sp>
        <p:nvSpPr>
          <p:cNvPr id="242691" name="Rectangle 3"/>
          <p:cNvSpPr>
            <a:spLocks noGrp="1" noChangeArrowheads="1"/>
          </p:cNvSpPr>
          <p:nvPr>
            <p:ph type="body" idx="1"/>
          </p:nvPr>
        </p:nvSpPr>
        <p:spPr/>
        <p:txBody>
          <a:bodyPr/>
          <a:lstStyle/>
          <a:p>
            <a:r>
              <a:rPr lang="en-US" dirty="0"/>
              <a:t>Computer hardware in turn can exploit these two kinds of application parallelism </a:t>
            </a:r>
            <a:r>
              <a:rPr lang="en-US" dirty="0" smtClean="0"/>
              <a:t>in</a:t>
            </a:r>
            <a:r>
              <a:rPr lang="tr-TR" dirty="0" smtClean="0"/>
              <a:t> four </a:t>
            </a:r>
            <a:r>
              <a:rPr lang="tr-TR" dirty="0"/>
              <a:t>major ways</a:t>
            </a:r>
            <a:r>
              <a:rPr lang="tr-TR" dirty="0" smtClean="0"/>
              <a:t>:</a:t>
            </a:r>
            <a:endParaRPr lang="en-US" dirty="0" smtClean="0"/>
          </a:p>
          <a:p>
            <a:pPr lvl="1">
              <a:lnSpc>
                <a:spcPct val="90000"/>
              </a:lnSpc>
            </a:pPr>
            <a:r>
              <a:rPr lang="en-US" dirty="0" smtClean="0"/>
              <a:t>Instruction-Level Parallelism (</a:t>
            </a:r>
            <a:r>
              <a:rPr lang="en-US" dirty="0" smtClean="0">
                <a:solidFill>
                  <a:schemeClr val="accent1">
                    <a:lumMod val="75000"/>
                  </a:schemeClr>
                </a:solidFill>
              </a:rPr>
              <a:t>ILP</a:t>
            </a:r>
            <a:r>
              <a:rPr lang="en-US" dirty="0" smtClean="0"/>
              <a:t>)</a:t>
            </a:r>
            <a:endParaRPr lang="tr-TR" dirty="0" smtClean="0"/>
          </a:p>
          <a:p>
            <a:pPr lvl="2"/>
            <a:r>
              <a:rPr lang="en-US" dirty="0"/>
              <a:t>exploits data-level parallelism at modest </a:t>
            </a:r>
            <a:r>
              <a:rPr lang="en-US" dirty="0" smtClean="0"/>
              <a:t>levels</a:t>
            </a:r>
            <a:r>
              <a:rPr lang="tr-TR" dirty="0" smtClean="0"/>
              <a:t> </a:t>
            </a:r>
            <a:r>
              <a:rPr lang="en-US" dirty="0" smtClean="0"/>
              <a:t>with </a:t>
            </a:r>
            <a:r>
              <a:rPr lang="en-US" dirty="0"/>
              <a:t>compiler help using ideas like pipelining and at medium levels using </a:t>
            </a:r>
            <a:r>
              <a:rPr lang="en-US" dirty="0" smtClean="0"/>
              <a:t>ideas</a:t>
            </a:r>
            <a:r>
              <a:rPr lang="tr-TR" dirty="0" smtClean="0"/>
              <a:t> like </a:t>
            </a:r>
            <a:r>
              <a:rPr lang="tr-TR" dirty="0"/>
              <a:t>speculative execution.</a:t>
            </a:r>
            <a:endParaRPr lang="en-US" dirty="0" smtClean="0"/>
          </a:p>
          <a:p>
            <a:pPr lvl="1">
              <a:lnSpc>
                <a:spcPct val="90000"/>
              </a:lnSpc>
            </a:pPr>
            <a:r>
              <a:rPr lang="en-US" dirty="0" smtClean="0"/>
              <a:t>Vector architectures/Graphic Processor Units (</a:t>
            </a:r>
            <a:r>
              <a:rPr lang="en-US" dirty="0" smtClean="0">
                <a:solidFill>
                  <a:schemeClr val="accent1">
                    <a:lumMod val="75000"/>
                  </a:schemeClr>
                </a:solidFill>
              </a:rPr>
              <a:t>GPU</a:t>
            </a:r>
            <a:r>
              <a:rPr lang="en-US" dirty="0" smtClean="0"/>
              <a:t>s)</a:t>
            </a:r>
            <a:r>
              <a:rPr lang="tr-TR" dirty="0"/>
              <a:t> and multimedia </a:t>
            </a:r>
            <a:r>
              <a:rPr lang="tr-TR" dirty="0" smtClean="0"/>
              <a:t>instruction sets</a:t>
            </a:r>
          </a:p>
          <a:p>
            <a:pPr lvl="2"/>
            <a:r>
              <a:rPr lang="en-US" dirty="0"/>
              <a:t>exploit data-level parallelism by applying a single instruction to a </a:t>
            </a:r>
            <a:r>
              <a:rPr lang="en-US" dirty="0" smtClean="0"/>
              <a:t>collection</a:t>
            </a:r>
            <a:r>
              <a:rPr lang="tr-TR" dirty="0" smtClean="0"/>
              <a:t> of </a:t>
            </a:r>
            <a:r>
              <a:rPr lang="tr-TR" dirty="0"/>
              <a:t>data in parallel</a:t>
            </a:r>
            <a:r>
              <a:rPr lang="tr-TR" dirty="0" smtClean="0"/>
              <a:t>.</a:t>
            </a:r>
            <a:endParaRPr lang="en-US" dirty="0" smtClean="0"/>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17</a:t>
            </a:fld>
            <a:endParaRPr lang="en-US" altLang="tr-TR" dirty="0"/>
          </a:p>
        </p:txBody>
      </p:sp>
    </p:spTree>
    <p:extLst>
      <p:ext uri="{BB962C8B-B14F-4D97-AF65-F5344CB8AC3E}">
        <p14:creationId xmlns:p14="http://schemas.microsoft.com/office/powerpoint/2010/main" val="1957513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Parallelism</a:t>
            </a:r>
            <a:endParaRPr lang="en-AU" dirty="0"/>
          </a:p>
        </p:txBody>
      </p:sp>
      <p:sp>
        <p:nvSpPr>
          <p:cNvPr id="242691" name="Rectangle 3"/>
          <p:cNvSpPr>
            <a:spLocks noGrp="1" noChangeArrowheads="1"/>
          </p:cNvSpPr>
          <p:nvPr>
            <p:ph type="body" idx="1"/>
          </p:nvPr>
        </p:nvSpPr>
        <p:spPr/>
        <p:txBody>
          <a:bodyPr>
            <a:normAutofit fontScale="92500" lnSpcReduction="20000"/>
          </a:bodyPr>
          <a:lstStyle/>
          <a:p>
            <a:pPr lvl="1">
              <a:lnSpc>
                <a:spcPct val="90000"/>
              </a:lnSpc>
            </a:pPr>
            <a:r>
              <a:rPr lang="en-US" dirty="0" smtClean="0"/>
              <a:t>Thread-Level Parallelism</a:t>
            </a:r>
            <a:r>
              <a:rPr lang="tr-TR" dirty="0" smtClean="0"/>
              <a:t> </a:t>
            </a:r>
            <a:r>
              <a:rPr lang="en-US" dirty="0"/>
              <a:t>(</a:t>
            </a:r>
            <a:r>
              <a:rPr lang="en-US" dirty="0">
                <a:solidFill>
                  <a:schemeClr val="accent1">
                    <a:lumMod val="75000"/>
                  </a:schemeClr>
                </a:solidFill>
              </a:rPr>
              <a:t>TLP</a:t>
            </a:r>
            <a:r>
              <a:rPr lang="en-US" dirty="0" smtClean="0"/>
              <a:t>)</a:t>
            </a:r>
            <a:endParaRPr lang="tr-TR" dirty="0" smtClean="0"/>
          </a:p>
          <a:p>
            <a:pPr lvl="2"/>
            <a:r>
              <a:rPr lang="en-US" dirty="0"/>
              <a:t>exploits either data-level parallelism or task-level </a:t>
            </a:r>
            <a:r>
              <a:rPr lang="en-US" dirty="0" smtClean="0"/>
              <a:t>parallelism</a:t>
            </a:r>
            <a:r>
              <a:rPr lang="tr-TR" dirty="0" smtClean="0"/>
              <a:t> </a:t>
            </a:r>
            <a:r>
              <a:rPr lang="en-US" dirty="0" smtClean="0"/>
              <a:t>in </a:t>
            </a:r>
            <a:r>
              <a:rPr lang="en-US" dirty="0"/>
              <a:t>a tightly coupled hardware model that allows for interaction </a:t>
            </a:r>
            <a:r>
              <a:rPr lang="en-US" dirty="0" smtClean="0"/>
              <a:t>between</a:t>
            </a:r>
            <a:r>
              <a:rPr lang="tr-TR" dirty="0" smtClean="0"/>
              <a:t> parallel </a:t>
            </a:r>
            <a:r>
              <a:rPr lang="tr-TR" dirty="0"/>
              <a:t>threads.</a:t>
            </a:r>
            <a:endParaRPr lang="en-US" dirty="0" smtClean="0"/>
          </a:p>
          <a:p>
            <a:pPr lvl="1">
              <a:lnSpc>
                <a:spcPct val="90000"/>
              </a:lnSpc>
            </a:pPr>
            <a:r>
              <a:rPr lang="en-US" dirty="0" smtClean="0"/>
              <a:t>Request-Level Parallelism</a:t>
            </a:r>
            <a:r>
              <a:rPr lang="tr-TR" dirty="0" smtClean="0"/>
              <a:t> </a:t>
            </a:r>
            <a:r>
              <a:rPr lang="en-US" dirty="0" smtClean="0"/>
              <a:t>(</a:t>
            </a:r>
            <a:r>
              <a:rPr lang="tr-TR" dirty="0" smtClean="0">
                <a:solidFill>
                  <a:schemeClr val="accent1">
                    <a:lumMod val="75000"/>
                  </a:schemeClr>
                </a:solidFill>
              </a:rPr>
              <a:t>R</a:t>
            </a:r>
            <a:r>
              <a:rPr lang="en-US" dirty="0" smtClean="0">
                <a:solidFill>
                  <a:schemeClr val="accent1">
                    <a:lumMod val="75000"/>
                  </a:schemeClr>
                </a:solidFill>
              </a:rPr>
              <a:t>LP</a:t>
            </a:r>
            <a:r>
              <a:rPr lang="en-US" dirty="0" smtClean="0"/>
              <a:t>)</a:t>
            </a:r>
            <a:endParaRPr lang="tr-TR" dirty="0" smtClean="0"/>
          </a:p>
          <a:p>
            <a:pPr lvl="2"/>
            <a:r>
              <a:rPr lang="en-US" dirty="0"/>
              <a:t>exploits parallelism among largely decoupled </a:t>
            </a:r>
            <a:r>
              <a:rPr lang="en-US" dirty="0" smtClean="0"/>
              <a:t>tasks</a:t>
            </a:r>
            <a:r>
              <a:rPr lang="tr-TR" dirty="0" smtClean="0"/>
              <a:t> </a:t>
            </a:r>
            <a:r>
              <a:rPr lang="en-US" dirty="0" smtClean="0"/>
              <a:t>specified </a:t>
            </a:r>
            <a:r>
              <a:rPr lang="en-US" dirty="0"/>
              <a:t>by the programmer or the operating system</a:t>
            </a:r>
            <a:r>
              <a:rPr lang="en-US" dirty="0" smtClean="0"/>
              <a:t>.</a:t>
            </a:r>
            <a:endParaRPr lang="tr-TR" dirty="0" smtClean="0"/>
          </a:p>
          <a:p>
            <a:r>
              <a:rPr lang="en-US" dirty="0"/>
              <a:t>When Flynn (1966) studied the parallel computing efforts in the 1960s, </a:t>
            </a:r>
            <a:r>
              <a:rPr lang="en-US" dirty="0" smtClean="0"/>
              <a:t>he</a:t>
            </a:r>
            <a:r>
              <a:rPr lang="tr-TR" dirty="0" smtClean="0"/>
              <a:t> </a:t>
            </a:r>
            <a:r>
              <a:rPr lang="en-US" dirty="0" smtClean="0"/>
              <a:t>found </a:t>
            </a:r>
            <a:r>
              <a:rPr lang="en-US" dirty="0"/>
              <a:t>a simple classification whose abbreviations we still use today</a:t>
            </a:r>
            <a:r>
              <a:rPr lang="en-US" dirty="0" smtClean="0"/>
              <a:t>.</a:t>
            </a:r>
            <a:endParaRPr lang="tr-TR" dirty="0" smtClean="0"/>
          </a:p>
          <a:p>
            <a:pPr lvl="1"/>
            <a:r>
              <a:rPr lang="en-US" dirty="0"/>
              <a:t>He looked at the parallelism in </a:t>
            </a:r>
            <a:r>
              <a:rPr lang="en-US" dirty="0" smtClean="0"/>
              <a:t>the</a:t>
            </a:r>
            <a:r>
              <a:rPr lang="tr-TR" dirty="0" smtClean="0"/>
              <a:t> </a:t>
            </a:r>
            <a:r>
              <a:rPr lang="en-US" dirty="0" smtClean="0"/>
              <a:t>instruction </a:t>
            </a:r>
            <a:r>
              <a:rPr lang="en-US" dirty="0"/>
              <a:t>and data streams called for by the instructions at the most </a:t>
            </a:r>
            <a:r>
              <a:rPr lang="en-US" dirty="0" smtClean="0"/>
              <a:t>constrained</a:t>
            </a:r>
            <a:r>
              <a:rPr lang="tr-TR" dirty="0" smtClean="0"/>
              <a:t> </a:t>
            </a:r>
            <a:r>
              <a:rPr lang="en-US" dirty="0" smtClean="0"/>
              <a:t>component </a:t>
            </a:r>
            <a:r>
              <a:rPr lang="en-US" dirty="0"/>
              <a:t>of the multiprocessor and placed all computers in one of </a:t>
            </a:r>
            <a:r>
              <a:rPr lang="en-US" dirty="0" smtClean="0"/>
              <a:t>four</a:t>
            </a:r>
            <a:r>
              <a:rPr lang="tr-TR" dirty="0" smtClean="0"/>
              <a:t> categories</a:t>
            </a:r>
            <a:r>
              <a:rPr lang="tr-TR" dirty="0"/>
              <a:t>:</a:t>
            </a:r>
            <a:endParaRPr lang="en-US" dirty="0"/>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18</a:t>
            </a:fld>
            <a:endParaRPr lang="en-US" altLang="tr-TR" dirty="0"/>
          </a:p>
        </p:txBody>
      </p:sp>
    </p:spTree>
    <p:extLst>
      <p:ext uri="{BB962C8B-B14F-4D97-AF65-F5344CB8AC3E}">
        <p14:creationId xmlns:p14="http://schemas.microsoft.com/office/powerpoint/2010/main" val="3791415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Flynn’s Taxonomy</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Single instruction stream, single data stream (</a:t>
            </a:r>
            <a:r>
              <a:rPr lang="en-US" sz="2800" dirty="0" smtClean="0">
                <a:solidFill>
                  <a:schemeClr val="accent1">
                    <a:lumMod val="75000"/>
                  </a:schemeClr>
                </a:solidFill>
              </a:rPr>
              <a:t>SISD</a:t>
            </a:r>
            <a:r>
              <a:rPr lang="en-US" sz="2800" dirty="0" smtClean="0"/>
              <a:t>)</a:t>
            </a:r>
          </a:p>
          <a:p>
            <a:pPr lvl="1">
              <a:lnSpc>
                <a:spcPct val="90000"/>
              </a:lnSpc>
            </a:pPr>
            <a:r>
              <a:rPr lang="tr-TR" sz="2400" dirty="0"/>
              <a:t>the </a:t>
            </a:r>
            <a:r>
              <a:rPr lang="tr-TR" sz="2400" dirty="0" smtClean="0"/>
              <a:t>uniprocessor</a:t>
            </a:r>
          </a:p>
          <a:p>
            <a:pPr lvl="1">
              <a:lnSpc>
                <a:spcPct val="90000"/>
              </a:lnSpc>
            </a:pPr>
            <a:r>
              <a:rPr lang="tr-TR" sz="2400" dirty="0"/>
              <a:t>it can exploit ILP</a:t>
            </a:r>
            <a:endParaRPr lang="en-US" sz="2400" dirty="0" smtClean="0"/>
          </a:p>
          <a:p>
            <a:pPr>
              <a:lnSpc>
                <a:spcPct val="90000"/>
              </a:lnSpc>
            </a:pPr>
            <a:r>
              <a:rPr lang="en-US" sz="2800" dirty="0" smtClean="0"/>
              <a:t>Single instruction stream, multiple data streams (</a:t>
            </a:r>
            <a:r>
              <a:rPr lang="en-US" sz="2800" dirty="0" smtClean="0">
                <a:solidFill>
                  <a:schemeClr val="accent1">
                    <a:lumMod val="75000"/>
                  </a:schemeClr>
                </a:solidFill>
              </a:rPr>
              <a:t>SIMD</a:t>
            </a:r>
            <a:r>
              <a:rPr lang="en-US" sz="2800" dirty="0" smtClean="0"/>
              <a:t>)</a:t>
            </a:r>
            <a:endParaRPr lang="tr-TR" sz="2800" dirty="0" smtClean="0"/>
          </a:p>
          <a:p>
            <a:pPr lvl="1"/>
            <a:r>
              <a:rPr lang="tr-TR" sz="2400" dirty="0"/>
              <a:t>The same </a:t>
            </a:r>
            <a:r>
              <a:rPr lang="tr-TR" sz="2400" dirty="0" smtClean="0"/>
              <a:t>instruction </a:t>
            </a:r>
            <a:r>
              <a:rPr lang="en-US" sz="2400" dirty="0" smtClean="0"/>
              <a:t>is </a:t>
            </a:r>
            <a:r>
              <a:rPr lang="en-US" sz="2400" dirty="0"/>
              <a:t>executed by multiple processors using different data </a:t>
            </a:r>
            <a:r>
              <a:rPr lang="en-US" sz="2400" dirty="0" smtClean="0"/>
              <a:t>streams</a:t>
            </a:r>
            <a:endParaRPr lang="tr-TR" sz="2400" dirty="0" smtClean="0"/>
          </a:p>
          <a:p>
            <a:pPr lvl="1"/>
            <a:r>
              <a:rPr lang="en-US" sz="2400" dirty="0"/>
              <a:t>exploit </a:t>
            </a:r>
            <a:r>
              <a:rPr lang="tr-TR" sz="2400" dirty="0" smtClean="0"/>
              <a:t>DLP </a:t>
            </a:r>
            <a:r>
              <a:rPr lang="en-US" sz="2400" dirty="0" smtClean="0"/>
              <a:t>by </a:t>
            </a:r>
            <a:r>
              <a:rPr lang="en-US" sz="2400" dirty="0"/>
              <a:t>applying the same operations </a:t>
            </a:r>
            <a:r>
              <a:rPr lang="en-US" sz="2400" dirty="0" smtClean="0"/>
              <a:t>to</a:t>
            </a:r>
            <a:r>
              <a:rPr lang="tr-TR" sz="2400" dirty="0" smtClean="0"/>
              <a:t> </a:t>
            </a:r>
            <a:r>
              <a:rPr lang="en-US" sz="2400" dirty="0" smtClean="0"/>
              <a:t>multiple </a:t>
            </a:r>
            <a:r>
              <a:rPr lang="en-US" sz="2400" dirty="0"/>
              <a:t>items of data in parallel</a:t>
            </a:r>
            <a:endParaRPr lang="en-US" sz="2400" dirty="0" smtClean="0"/>
          </a:p>
          <a:p>
            <a:pPr lvl="2">
              <a:lnSpc>
                <a:spcPct val="90000"/>
              </a:lnSpc>
            </a:pPr>
            <a:r>
              <a:rPr lang="en-US" sz="2000" dirty="0" smtClean="0"/>
              <a:t>Vector architectures</a:t>
            </a:r>
          </a:p>
          <a:p>
            <a:pPr lvl="2">
              <a:lnSpc>
                <a:spcPct val="90000"/>
              </a:lnSpc>
            </a:pPr>
            <a:r>
              <a:rPr lang="en-US" sz="2000" dirty="0" smtClean="0"/>
              <a:t>Multimedia extensions</a:t>
            </a:r>
          </a:p>
          <a:p>
            <a:pPr lvl="2">
              <a:lnSpc>
                <a:spcPct val="90000"/>
              </a:lnSpc>
            </a:pPr>
            <a:r>
              <a:rPr lang="en-US" sz="2000" dirty="0" smtClean="0"/>
              <a:t>Graphics processor units</a:t>
            </a:r>
          </a:p>
          <a:p>
            <a:pPr lvl="1">
              <a:lnSpc>
                <a:spcPct val="90000"/>
              </a:lnSpc>
            </a:pPr>
            <a:endParaRPr lang="en-US" sz="2000" dirty="0" smtClean="0"/>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19</a:t>
            </a:fld>
            <a:endParaRPr lang="en-US" altLang="tr-TR"/>
          </a:p>
        </p:txBody>
      </p:sp>
    </p:spTree>
    <p:extLst>
      <p:ext uri="{BB962C8B-B14F-4D97-AF65-F5344CB8AC3E}">
        <p14:creationId xmlns:p14="http://schemas.microsoft.com/office/powerpoint/2010/main" val="2747741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Performance </a:t>
            </a:r>
            <a:r>
              <a:rPr lang="tr-TR" dirty="0" smtClean="0"/>
              <a:t>Metrics</a:t>
            </a:r>
            <a:endParaRPr lang="tr-TR" dirty="0"/>
          </a:p>
        </p:txBody>
      </p:sp>
      <p:sp>
        <p:nvSpPr>
          <p:cNvPr id="3" name="Content Placeholder 2"/>
          <p:cNvSpPr>
            <a:spLocks noGrp="1"/>
          </p:cNvSpPr>
          <p:nvPr>
            <p:ph idx="1"/>
          </p:nvPr>
        </p:nvSpPr>
        <p:spPr/>
        <p:txBody>
          <a:bodyPr/>
          <a:lstStyle/>
          <a:p>
            <a:r>
              <a:rPr lang="tr-TR" altLang="tr-TR" dirty="0" smtClean="0"/>
              <a:t>Objectives</a:t>
            </a:r>
          </a:p>
          <a:p>
            <a:pPr lvl="1"/>
            <a:r>
              <a:rPr lang="en-US" altLang="tr-TR" dirty="0">
                <a:solidFill>
                  <a:srgbClr val="3366FF"/>
                </a:solidFill>
              </a:rPr>
              <a:t>How can we meaningfully measure and compare</a:t>
            </a:r>
            <a:r>
              <a:rPr lang="tr-TR" altLang="tr-TR" dirty="0">
                <a:solidFill>
                  <a:srgbClr val="3366FF"/>
                </a:solidFill>
              </a:rPr>
              <a:t> </a:t>
            </a:r>
            <a:r>
              <a:rPr lang="en-US" altLang="tr-TR" dirty="0">
                <a:solidFill>
                  <a:srgbClr val="3366FF"/>
                </a:solidFill>
              </a:rPr>
              <a:t>computer performance?</a:t>
            </a:r>
          </a:p>
          <a:p>
            <a:pPr lvl="1"/>
            <a:r>
              <a:rPr lang="tr-TR" altLang="tr-TR" dirty="0">
                <a:solidFill>
                  <a:srgbClr val="3366FF"/>
                </a:solidFill>
              </a:rPr>
              <a:t>U</a:t>
            </a:r>
            <a:r>
              <a:rPr lang="en-US" altLang="tr-TR" dirty="0" err="1">
                <a:solidFill>
                  <a:srgbClr val="3366FF"/>
                </a:solidFill>
              </a:rPr>
              <a:t>nderstand</a:t>
            </a:r>
            <a:r>
              <a:rPr lang="en-US" altLang="tr-TR" dirty="0">
                <a:solidFill>
                  <a:srgbClr val="3366FF"/>
                </a:solidFill>
              </a:rPr>
              <a:t> why program performance varies</a:t>
            </a:r>
          </a:p>
          <a:p>
            <a:pPr lvl="2"/>
            <a:r>
              <a:rPr lang="en-US" altLang="tr-TR" dirty="0"/>
              <a:t>Understand how </a:t>
            </a:r>
            <a:r>
              <a:rPr lang="en-US" altLang="tr-TR" dirty="0" err="1"/>
              <a:t>applica</a:t>
            </a:r>
            <a:r>
              <a:rPr lang="tr-TR" altLang="tr-TR" dirty="0"/>
              <a:t>tio</a:t>
            </a:r>
            <a:r>
              <a:rPr lang="en-US" altLang="tr-TR" dirty="0"/>
              <a:t>ns and the compiler impact</a:t>
            </a:r>
            <a:r>
              <a:rPr lang="tr-TR" altLang="tr-TR" dirty="0"/>
              <a:t> </a:t>
            </a:r>
            <a:r>
              <a:rPr lang="en-US" altLang="tr-TR" dirty="0"/>
              <a:t>performance</a:t>
            </a:r>
          </a:p>
          <a:p>
            <a:pPr lvl="2"/>
            <a:r>
              <a:rPr lang="en-US" altLang="tr-TR" dirty="0"/>
              <a:t>Understand how CPU impacts performance</a:t>
            </a:r>
          </a:p>
          <a:p>
            <a:pPr lvl="2"/>
            <a:r>
              <a:rPr lang="en-US" altLang="tr-TR" dirty="0"/>
              <a:t>What trade-offs are involved in designing a CPU?</a:t>
            </a:r>
          </a:p>
          <a:p>
            <a:pPr lvl="1"/>
            <a:r>
              <a:rPr lang="en-US" altLang="tr-TR" dirty="0">
                <a:solidFill>
                  <a:srgbClr val="3366FF"/>
                </a:solidFill>
              </a:rPr>
              <a:t>Purchasing </a:t>
            </a:r>
            <a:r>
              <a:rPr lang="en-US" altLang="tr-TR" dirty="0" err="1">
                <a:solidFill>
                  <a:srgbClr val="3366FF"/>
                </a:solidFill>
              </a:rPr>
              <a:t>perspec</a:t>
            </a:r>
            <a:r>
              <a:rPr lang="tr-TR" altLang="tr-TR" dirty="0">
                <a:solidFill>
                  <a:srgbClr val="3366FF"/>
                </a:solidFill>
              </a:rPr>
              <a:t>ti</a:t>
            </a:r>
            <a:r>
              <a:rPr lang="en-US" altLang="tr-TR" dirty="0" err="1">
                <a:solidFill>
                  <a:srgbClr val="3366FF"/>
                </a:solidFill>
              </a:rPr>
              <a:t>ve</a:t>
            </a:r>
            <a:r>
              <a:rPr lang="en-US" altLang="tr-TR" dirty="0">
                <a:solidFill>
                  <a:srgbClr val="3366FF"/>
                </a:solidFill>
              </a:rPr>
              <a:t> </a:t>
            </a:r>
            <a:r>
              <a:rPr lang="en-US" altLang="tr-TR" dirty="0" err="1">
                <a:solidFill>
                  <a:srgbClr val="3366FF"/>
                </a:solidFill>
              </a:rPr>
              <a:t>vs</a:t>
            </a:r>
            <a:r>
              <a:rPr lang="en-US" altLang="tr-TR" dirty="0">
                <a:solidFill>
                  <a:srgbClr val="3366FF"/>
                </a:solidFill>
              </a:rPr>
              <a:t> design </a:t>
            </a:r>
            <a:r>
              <a:rPr lang="en-US" altLang="tr-TR" dirty="0" err="1">
                <a:solidFill>
                  <a:srgbClr val="3366FF"/>
                </a:solidFill>
              </a:rPr>
              <a:t>perspec</a:t>
            </a:r>
            <a:r>
              <a:rPr lang="tr-TR" altLang="tr-TR" dirty="0">
                <a:solidFill>
                  <a:srgbClr val="3366FF"/>
                </a:solidFill>
              </a:rPr>
              <a:t>ti</a:t>
            </a:r>
            <a:r>
              <a:rPr lang="en-US" altLang="tr-TR" dirty="0" err="1">
                <a:solidFill>
                  <a:srgbClr val="3366FF"/>
                </a:solidFill>
              </a:rPr>
              <a:t>ve</a:t>
            </a:r>
            <a:endParaRPr lang="tr-TR" altLang="tr-TR" dirty="0">
              <a:solidFill>
                <a:srgbClr val="3366FF"/>
              </a:solidFill>
            </a:endParaRPr>
          </a:p>
          <a:p>
            <a:endParaRPr lang="tr-TR" dirty="0"/>
          </a:p>
        </p:txBody>
      </p:sp>
      <p:sp>
        <p:nvSpPr>
          <p:cNvPr id="4" name="Slide Number Placeholder 3"/>
          <p:cNvSpPr>
            <a:spLocks noGrp="1"/>
          </p:cNvSpPr>
          <p:nvPr>
            <p:ph type="sldNum" sz="quarter" idx="10"/>
          </p:nvPr>
        </p:nvSpPr>
        <p:spPr/>
        <p:txBody>
          <a:bodyPr/>
          <a:lstStyle/>
          <a:p>
            <a:pPr>
              <a:defRPr/>
            </a:pPr>
            <a:fld id="{1F61B07E-8219-4D76-887A-B242BD31F2D1}" type="slidenum">
              <a:rPr lang="en-US" altLang="tr-TR" smtClean="0"/>
              <a:pPr>
                <a:defRPr/>
              </a:pPr>
              <a:t>2</a:t>
            </a:fld>
            <a:endParaRPr lang="en-US" altLang="tr-TR"/>
          </a:p>
        </p:txBody>
      </p:sp>
    </p:spTree>
    <p:extLst>
      <p:ext uri="{BB962C8B-B14F-4D97-AF65-F5344CB8AC3E}">
        <p14:creationId xmlns:p14="http://schemas.microsoft.com/office/powerpoint/2010/main" val="1331011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Flynn’s Taxonomy</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Multiple instruction streams, single data stream (</a:t>
            </a:r>
            <a:r>
              <a:rPr lang="en-US" sz="2800" dirty="0" smtClean="0">
                <a:solidFill>
                  <a:schemeClr val="accent1">
                    <a:lumMod val="75000"/>
                  </a:schemeClr>
                </a:solidFill>
              </a:rPr>
              <a:t>MISD</a:t>
            </a:r>
            <a:r>
              <a:rPr lang="en-US" sz="2800" dirty="0" smtClean="0"/>
              <a:t>)</a:t>
            </a:r>
          </a:p>
          <a:p>
            <a:pPr lvl="1">
              <a:lnSpc>
                <a:spcPct val="90000"/>
              </a:lnSpc>
            </a:pPr>
            <a:r>
              <a:rPr lang="en-US" sz="2400" dirty="0" smtClean="0"/>
              <a:t>No commercial implementation</a:t>
            </a:r>
          </a:p>
          <a:p>
            <a:pPr lvl="1">
              <a:lnSpc>
                <a:spcPct val="90000"/>
              </a:lnSpc>
            </a:pPr>
            <a:endParaRPr lang="en-US" sz="2000" dirty="0" smtClean="0"/>
          </a:p>
          <a:p>
            <a:pPr>
              <a:lnSpc>
                <a:spcPct val="90000"/>
              </a:lnSpc>
            </a:pPr>
            <a:r>
              <a:rPr lang="en-US" sz="2800" dirty="0" smtClean="0"/>
              <a:t>Multiple instruction streams, multiple data streams (</a:t>
            </a:r>
            <a:r>
              <a:rPr lang="en-US" sz="2800" dirty="0" smtClean="0">
                <a:solidFill>
                  <a:schemeClr val="accent1">
                    <a:lumMod val="75000"/>
                  </a:schemeClr>
                </a:solidFill>
              </a:rPr>
              <a:t>MIMD</a:t>
            </a:r>
            <a:r>
              <a:rPr lang="en-US" sz="2800" dirty="0" smtClean="0"/>
              <a:t>)</a:t>
            </a:r>
            <a:endParaRPr lang="tr-TR" sz="2800" dirty="0" smtClean="0"/>
          </a:p>
          <a:p>
            <a:pPr lvl="1"/>
            <a:r>
              <a:rPr lang="tr-TR" sz="2400" dirty="0"/>
              <a:t>Each </a:t>
            </a:r>
            <a:r>
              <a:rPr lang="tr-TR" sz="2400" dirty="0" smtClean="0"/>
              <a:t>processor </a:t>
            </a:r>
            <a:r>
              <a:rPr lang="en-US" sz="2400" dirty="0" smtClean="0"/>
              <a:t>fetches </a:t>
            </a:r>
            <a:r>
              <a:rPr lang="en-US" sz="2400" dirty="0"/>
              <a:t>its own instructions and operates on its own data, and it targets </a:t>
            </a:r>
            <a:r>
              <a:rPr lang="tr-TR" sz="2400" dirty="0" smtClean="0"/>
              <a:t>TLP</a:t>
            </a:r>
          </a:p>
          <a:p>
            <a:pPr lvl="1"/>
            <a:r>
              <a:rPr lang="en-US" sz="2400" dirty="0"/>
              <a:t>can also exploit </a:t>
            </a:r>
            <a:r>
              <a:rPr lang="tr-TR" sz="2400" dirty="0" smtClean="0"/>
              <a:t>DLP</a:t>
            </a:r>
          </a:p>
          <a:p>
            <a:pPr lvl="1"/>
            <a:r>
              <a:rPr lang="en-US" sz="2400" dirty="0" smtClean="0"/>
              <a:t>more </a:t>
            </a:r>
            <a:r>
              <a:rPr lang="en-US" sz="2400" dirty="0"/>
              <a:t>flexible than SIMD and thus more </a:t>
            </a:r>
            <a:r>
              <a:rPr lang="en-US" sz="2400" dirty="0" smtClean="0"/>
              <a:t>generally</a:t>
            </a:r>
            <a:r>
              <a:rPr lang="tr-TR" sz="2400" dirty="0" smtClean="0"/>
              <a:t> </a:t>
            </a:r>
            <a:r>
              <a:rPr lang="en-US" sz="2400" dirty="0" smtClean="0"/>
              <a:t>applicable</a:t>
            </a:r>
            <a:r>
              <a:rPr lang="en-US" sz="2400" dirty="0"/>
              <a:t>, but it is inherently more expensive than SIMD</a:t>
            </a:r>
            <a:endParaRPr lang="en-US" sz="2400" dirty="0" smtClean="0"/>
          </a:p>
          <a:p>
            <a:pPr lvl="2">
              <a:lnSpc>
                <a:spcPct val="90000"/>
              </a:lnSpc>
            </a:pPr>
            <a:r>
              <a:rPr lang="en-US" sz="2000" dirty="0" smtClean="0"/>
              <a:t>Tightly-coupled MIMD</a:t>
            </a:r>
          </a:p>
          <a:p>
            <a:pPr lvl="2">
              <a:lnSpc>
                <a:spcPct val="90000"/>
              </a:lnSpc>
            </a:pPr>
            <a:r>
              <a:rPr lang="en-US" sz="2000" dirty="0" smtClean="0"/>
              <a:t>Loosely-coupled MIMD</a:t>
            </a:r>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20</a:t>
            </a:fld>
            <a:endParaRPr lang="en-US" altLang="tr-TR"/>
          </a:p>
        </p:txBody>
      </p:sp>
    </p:spTree>
    <p:extLst>
      <p:ext uri="{BB962C8B-B14F-4D97-AF65-F5344CB8AC3E}">
        <p14:creationId xmlns:p14="http://schemas.microsoft.com/office/powerpoint/2010/main" val="3834884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Defining Computer Architecture</a:t>
            </a:r>
            <a:endParaRPr lang="en-AU" dirty="0"/>
          </a:p>
        </p:txBody>
      </p:sp>
      <p:sp>
        <p:nvSpPr>
          <p:cNvPr id="242691" name="Rectangle 3"/>
          <p:cNvSpPr>
            <a:spLocks noGrp="1" noChangeArrowheads="1"/>
          </p:cNvSpPr>
          <p:nvPr>
            <p:ph type="body" idx="1"/>
          </p:nvPr>
        </p:nvSpPr>
        <p:spPr>
          <a:xfrm>
            <a:off x="684213" y="1125538"/>
            <a:ext cx="7992243" cy="5111750"/>
          </a:xfrm>
        </p:spPr>
        <p:txBody>
          <a:bodyPr/>
          <a:lstStyle/>
          <a:p>
            <a:pPr>
              <a:lnSpc>
                <a:spcPct val="90000"/>
              </a:lnSpc>
            </a:pPr>
            <a:r>
              <a:rPr lang="en-US" sz="2800" dirty="0" smtClean="0"/>
              <a:t>“</a:t>
            </a:r>
            <a:r>
              <a:rPr lang="en-US" sz="2800" dirty="0" smtClean="0">
                <a:solidFill>
                  <a:schemeClr val="accent1"/>
                </a:solidFill>
              </a:rPr>
              <a:t>Old</a:t>
            </a:r>
            <a:r>
              <a:rPr lang="en-US" sz="2800" dirty="0" smtClean="0"/>
              <a:t>” view of computer architecture:</a:t>
            </a:r>
          </a:p>
          <a:p>
            <a:pPr lvl="1">
              <a:lnSpc>
                <a:spcPct val="90000"/>
              </a:lnSpc>
            </a:pPr>
            <a:r>
              <a:rPr lang="en-US" sz="2400" dirty="0" smtClean="0"/>
              <a:t>Instruction Set Architecture (ISA) design</a:t>
            </a:r>
          </a:p>
          <a:p>
            <a:pPr lvl="1">
              <a:lnSpc>
                <a:spcPct val="90000"/>
              </a:lnSpc>
            </a:pPr>
            <a:r>
              <a:rPr lang="en-US" sz="2400" dirty="0" smtClean="0"/>
              <a:t>i.e. decisions regarding:</a:t>
            </a:r>
          </a:p>
          <a:p>
            <a:pPr lvl="2">
              <a:lnSpc>
                <a:spcPct val="90000"/>
              </a:lnSpc>
            </a:pPr>
            <a:r>
              <a:rPr lang="en-US" sz="2000" dirty="0" smtClean="0"/>
              <a:t>registers, memory addressing, addressing modes, instruction operands, available operations, control flow instructions, instruction encoding</a:t>
            </a:r>
          </a:p>
          <a:p>
            <a:pPr lvl="2">
              <a:lnSpc>
                <a:spcPct val="90000"/>
              </a:lnSpc>
            </a:pPr>
            <a:endParaRPr lang="en-US" sz="2000" dirty="0" smtClean="0"/>
          </a:p>
          <a:p>
            <a:pPr>
              <a:lnSpc>
                <a:spcPct val="90000"/>
              </a:lnSpc>
            </a:pPr>
            <a:r>
              <a:rPr lang="en-US" sz="2800" dirty="0" smtClean="0"/>
              <a:t>“</a:t>
            </a:r>
            <a:r>
              <a:rPr lang="en-US" sz="2800" dirty="0" smtClean="0">
                <a:solidFill>
                  <a:schemeClr val="accent1"/>
                </a:solidFill>
              </a:rPr>
              <a:t>Real</a:t>
            </a:r>
            <a:r>
              <a:rPr lang="en-US" sz="2800" dirty="0" smtClean="0"/>
              <a:t>” computer architecture:</a:t>
            </a:r>
          </a:p>
          <a:p>
            <a:pPr lvl="1">
              <a:lnSpc>
                <a:spcPct val="90000"/>
              </a:lnSpc>
            </a:pPr>
            <a:r>
              <a:rPr lang="en-US" sz="2400" dirty="0" smtClean="0"/>
              <a:t>Specific requirements of the target machine</a:t>
            </a:r>
          </a:p>
          <a:p>
            <a:pPr lvl="1">
              <a:lnSpc>
                <a:spcPct val="90000"/>
              </a:lnSpc>
            </a:pPr>
            <a:r>
              <a:rPr lang="en-US" sz="2400" dirty="0" smtClean="0"/>
              <a:t>Design to maximize performance within constraints: </a:t>
            </a:r>
            <a:endParaRPr lang="tr-TR" sz="2400" dirty="0" smtClean="0"/>
          </a:p>
          <a:p>
            <a:pPr lvl="2">
              <a:lnSpc>
                <a:spcPct val="90000"/>
              </a:lnSpc>
            </a:pPr>
            <a:r>
              <a:rPr lang="en-US" sz="2000" dirty="0" smtClean="0"/>
              <a:t>cost, power, and availability</a:t>
            </a:r>
          </a:p>
          <a:p>
            <a:pPr lvl="1">
              <a:lnSpc>
                <a:spcPct val="90000"/>
              </a:lnSpc>
            </a:pPr>
            <a:r>
              <a:rPr lang="en-US" sz="2400" dirty="0" smtClean="0"/>
              <a:t>Includes ISA, microarchitecture, hardware</a:t>
            </a:r>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21</a:t>
            </a:fld>
            <a:endParaRPr lang="en-US" altLang="tr-TR"/>
          </a:p>
        </p:txBody>
      </p:sp>
    </p:spTree>
    <p:extLst>
      <p:ext uri="{BB962C8B-B14F-4D97-AF65-F5344CB8AC3E}">
        <p14:creationId xmlns:p14="http://schemas.microsoft.com/office/powerpoint/2010/main" val="14102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Instruction Set Architecture</a:t>
            </a:r>
            <a:endParaRPr lang="en-US"/>
          </a:p>
        </p:txBody>
      </p:sp>
      <p:sp>
        <p:nvSpPr>
          <p:cNvPr id="3" name="Content Placeholder 2"/>
          <p:cNvSpPr>
            <a:spLocks noGrp="1"/>
          </p:cNvSpPr>
          <p:nvPr>
            <p:ph idx="1"/>
          </p:nvPr>
        </p:nvSpPr>
        <p:spPr/>
        <p:txBody>
          <a:bodyPr/>
          <a:lstStyle/>
          <a:p>
            <a:r>
              <a:rPr lang="en-US" sz="2400" dirty="0" smtClean="0"/>
              <a:t>Class of ISA</a:t>
            </a:r>
          </a:p>
          <a:p>
            <a:pPr lvl="1"/>
            <a:r>
              <a:rPr lang="en-US" sz="2000" dirty="0" smtClean="0"/>
              <a:t>General-purpose registers</a:t>
            </a:r>
          </a:p>
          <a:p>
            <a:pPr lvl="1"/>
            <a:r>
              <a:rPr lang="en-US" sz="2000" dirty="0" smtClean="0"/>
              <a:t>Register-memory </a:t>
            </a:r>
            <a:r>
              <a:rPr lang="en-US" sz="2000" dirty="0" err="1" smtClean="0"/>
              <a:t>vs</a:t>
            </a:r>
            <a:r>
              <a:rPr lang="en-US" sz="2000" dirty="0" smtClean="0"/>
              <a:t> load-store</a:t>
            </a:r>
          </a:p>
          <a:p>
            <a:r>
              <a:rPr lang="en-US" sz="2400" dirty="0" smtClean="0"/>
              <a:t>RISC-V registers</a:t>
            </a:r>
          </a:p>
          <a:p>
            <a:pPr lvl="1"/>
            <a:r>
              <a:rPr lang="en-US" sz="2000" dirty="0" smtClean="0"/>
              <a:t>32 </a:t>
            </a:r>
            <a:r>
              <a:rPr lang="en-US" sz="2000" dirty="0" err="1" smtClean="0"/>
              <a:t>g.p</a:t>
            </a:r>
            <a:r>
              <a:rPr lang="en-US" sz="2000" dirty="0" smtClean="0"/>
              <a:t>., 32 </a:t>
            </a:r>
            <a:r>
              <a:rPr lang="en-US" sz="2000" dirty="0" err="1" smtClean="0"/>
              <a:t>f.p</a:t>
            </a:r>
            <a:r>
              <a:rPr lang="en-US" sz="2000" dirty="0" smtClean="0"/>
              <a:t>.</a:t>
            </a:r>
          </a:p>
          <a:p>
            <a:pPr lvl="1"/>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747670651"/>
              </p:ext>
            </p:extLst>
          </p:nvPr>
        </p:nvGraphicFramePr>
        <p:xfrm>
          <a:off x="323528" y="3140968"/>
          <a:ext cx="3950970" cy="2926080"/>
        </p:xfrm>
        <a:graphic>
          <a:graphicData uri="http://schemas.openxmlformats.org/drawingml/2006/table">
            <a:tbl>
              <a:tblPr firstRow="1" bandRow="1">
                <a:tableStyleId>{3C2FFA5D-87B4-456A-9821-1D502468CF0F}</a:tableStyleId>
              </a:tblPr>
              <a:tblGrid>
                <a:gridCol w="1052830">
                  <a:extLst>
                    <a:ext uri="{9D8B030D-6E8A-4147-A177-3AD203B41FA5}">
                      <a16:colId xmlns:a16="http://schemas.microsoft.com/office/drawing/2014/main" xmlns="" val="20000"/>
                    </a:ext>
                  </a:extLst>
                </a:gridCol>
                <a:gridCol w="792480">
                  <a:extLst>
                    <a:ext uri="{9D8B030D-6E8A-4147-A177-3AD203B41FA5}">
                      <a16:colId xmlns:a16="http://schemas.microsoft.com/office/drawing/2014/main" xmlns="" val="20001"/>
                    </a:ext>
                  </a:extLst>
                </a:gridCol>
                <a:gridCol w="1313180">
                  <a:extLst>
                    <a:ext uri="{9D8B030D-6E8A-4147-A177-3AD203B41FA5}">
                      <a16:colId xmlns:a16="http://schemas.microsoft.com/office/drawing/2014/main" xmlns="" val="20002"/>
                    </a:ext>
                  </a:extLst>
                </a:gridCol>
                <a:gridCol w="792480">
                  <a:extLst>
                    <a:ext uri="{9D8B030D-6E8A-4147-A177-3AD203B41FA5}">
                      <a16:colId xmlns:a16="http://schemas.microsoft.com/office/drawing/2014/main" xmlns="" val="20003"/>
                    </a:ext>
                  </a:extLst>
                </a:gridCol>
              </a:tblGrid>
              <a:tr h="150465">
                <a:tc>
                  <a:txBody>
                    <a:bodyPr/>
                    <a:lstStyle/>
                    <a:p>
                      <a:pPr algn="ctr"/>
                      <a:r>
                        <a:rPr lang="en-US" sz="1600" dirty="0" smtClean="0"/>
                        <a:t>Register</a:t>
                      </a:r>
                      <a:endParaRPr lang="en-US" sz="1600" dirty="0"/>
                    </a:p>
                  </a:txBody>
                  <a:tcPr/>
                </a:tc>
                <a:tc>
                  <a:txBody>
                    <a:bodyPr/>
                    <a:lstStyle/>
                    <a:p>
                      <a:pPr algn="ctr"/>
                      <a:r>
                        <a:rPr lang="en-US" sz="1600" smtClean="0"/>
                        <a:t>Name</a:t>
                      </a:r>
                      <a:endParaRPr lang="en-US" sz="1600"/>
                    </a:p>
                  </a:txBody>
                  <a:tcPr/>
                </a:tc>
                <a:tc>
                  <a:txBody>
                    <a:bodyPr/>
                    <a:lstStyle/>
                    <a:p>
                      <a:pPr algn="ctr"/>
                      <a:r>
                        <a:rPr lang="en-US" sz="1600" smtClean="0"/>
                        <a:t>Use</a:t>
                      </a:r>
                      <a:endParaRPr lang="en-US" sz="1600"/>
                    </a:p>
                  </a:txBody>
                  <a:tcPr/>
                </a:tc>
                <a:tc>
                  <a:txBody>
                    <a:bodyPr/>
                    <a:lstStyle/>
                    <a:p>
                      <a:pPr algn="ctr"/>
                      <a:r>
                        <a:rPr lang="en-US" sz="1600" smtClean="0"/>
                        <a:t>Saver</a:t>
                      </a:r>
                      <a:endParaRPr lang="en-US" sz="1600"/>
                    </a:p>
                  </a:txBody>
                  <a:tcPr/>
                </a:tc>
                <a:extLst>
                  <a:ext uri="{0D108BD9-81ED-4DB2-BD59-A6C34878D82A}">
                    <a16:rowId xmlns:a16="http://schemas.microsoft.com/office/drawing/2014/main" xmlns="" val="10000"/>
                  </a:ext>
                </a:extLst>
              </a:tr>
              <a:tr h="175225">
                <a:tc>
                  <a:txBody>
                    <a:bodyPr/>
                    <a:lstStyle/>
                    <a:p>
                      <a:pPr algn="ctr"/>
                      <a:r>
                        <a:rPr lang="en-US" sz="1600" b="1" dirty="0" smtClean="0"/>
                        <a:t>x0</a:t>
                      </a:r>
                      <a:endParaRPr lang="en-US" sz="1600" b="1" dirty="0"/>
                    </a:p>
                  </a:txBody>
                  <a:tcPr/>
                </a:tc>
                <a:tc>
                  <a:txBody>
                    <a:bodyPr/>
                    <a:lstStyle/>
                    <a:p>
                      <a:pPr algn="ctr"/>
                      <a:r>
                        <a:rPr lang="en-US" sz="1600" b="1" dirty="0" smtClean="0"/>
                        <a:t>zero</a:t>
                      </a:r>
                      <a:endParaRPr lang="en-US" sz="1600" b="1" dirty="0"/>
                    </a:p>
                  </a:txBody>
                  <a:tcPr/>
                </a:tc>
                <a:tc>
                  <a:txBody>
                    <a:bodyPr/>
                    <a:lstStyle/>
                    <a:p>
                      <a:pPr algn="ctr"/>
                      <a:r>
                        <a:rPr lang="en-US" sz="1600" b="1" dirty="0" smtClean="0"/>
                        <a:t>constant 0</a:t>
                      </a:r>
                      <a:endParaRPr lang="en-US" sz="1600" b="1" dirty="0"/>
                    </a:p>
                  </a:txBody>
                  <a:tcPr/>
                </a:tc>
                <a:tc>
                  <a:txBody>
                    <a:bodyPr/>
                    <a:lstStyle/>
                    <a:p>
                      <a:pPr algn="ctr"/>
                      <a:r>
                        <a:rPr lang="en-US" sz="1600" b="1" smtClean="0"/>
                        <a:t>n/a</a:t>
                      </a:r>
                      <a:endParaRPr lang="en-US" sz="1600" b="1"/>
                    </a:p>
                  </a:txBody>
                  <a:tcPr/>
                </a:tc>
                <a:extLst>
                  <a:ext uri="{0D108BD9-81ED-4DB2-BD59-A6C34878D82A}">
                    <a16:rowId xmlns:a16="http://schemas.microsoft.com/office/drawing/2014/main" xmlns="" val="10001"/>
                  </a:ext>
                </a:extLst>
              </a:tr>
              <a:tr h="127977">
                <a:tc>
                  <a:txBody>
                    <a:bodyPr/>
                    <a:lstStyle/>
                    <a:p>
                      <a:pPr algn="ctr"/>
                      <a:r>
                        <a:rPr lang="en-US" sz="1600" b="1" dirty="0" smtClean="0"/>
                        <a:t>x1</a:t>
                      </a:r>
                      <a:endParaRPr lang="en-US" sz="1600" b="1" dirty="0"/>
                    </a:p>
                  </a:txBody>
                  <a:tcPr/>
                </a:tc>
                <a:tc>
                  <a:txBody>
                    <a:bodyPr/>
                    <a:lstStyle/>
                    <a:p>
                      <a:pPr algn="ctr"/>
                      <a:r>
                        <a:rPr lang="en-US" sz="1600" b="1" dirty="0" err="1" smtClean="0"/>
                        <a:t>ra</a:t>
                      </a:r>
                      <a:endParaRPr lang="en-US" sz="1600" b="1" dirty="0"/>
                    </a:p>
                  </a:txBody>
                  <a:tcPr/>
                </a:tc>
                <a:tc>
                  <a:txBody>
                    <a:bodyPr/>
                    <a:lstStyle/>
                    <a:p>
                      <a:pPr algn="ctr"/>
                      <a:r>
                        <a:rPr lang="en-US" sz="1600" b="1" dirty="0" smtClean="0"/>
                        <a:t>return </a:t>
                      </a:r>
                      <a:r>
                        <a:rPr lang="en-US" sz="1600" b="1" dirty="0" err="1" smtClean="0"/>
                        <a:t>addr</a:t>
                      </a:r>
                      <a:endParaRPr lang="en-US" sz="1600" b="1" dirty="0"/>
                    </a:p>
                  </a:txBody>
                  <a:tcPr/>
                </a:tc>
                <a:tc>
                  <a:txBody>
                    <a:bodyPr/>
                    <a:lstStyle/>
                    <a:p>
                      <a:pPr algn="ctr"/>
                      <a:r>
                        <a:rPr lang="en-US" sz="1600" b="1" dirty="0" smtClean="0"/>
                        <a:t>caller</a:t>
                      </a:r>
                      <a:endParaRPr lang="en-US" sz="1600" b="1" dirty="0"/>
                    </a:p>
                  </a:txBody>
                  <a:tcPr/>
                </a:tc>
                <a:extLst>
                  <a:ext uri="{0D108BD9-81ED-4DB2-BD59-A6C34878D82A}">
                    <a16:rowId xmlns:a16="http://schemas.microsoft.com/office/drawing/2014/main" xmlns="" val="10002"/>
                  </a:ext>
                </a:extLst>
              </a:tr>
              <a:tr h="224745">
                <a:tc>
                  <a:txBody>
                    <a:bodyPr/>
                    <a:lstStyle/>
                    <a:p>
                      <a:pPr algn="ctr"/>
                      <a:r>
                        <a:rPr lang="en-US" sz="1600" b="1" smtClean="0"/>
                        <a:t>x2</a:t>
                      </a:r>
                      <a:endParaRPr lang="en-US" sz="1600" b="1"/>
                    </a:p>
                  </a:txBody>
                  <a:tcPr/>
                </a:tc>
                <a:tc>
                  <a:txBody>
                    <a:bodyPr/>
                    <a:lstStyle/>
                    <a:p>
                      <a:pPr algn="ctr"/>
                      <a:r>
                        <a:rPr lang="en-US" sz="1600" b="1" dirty="0" err="1" smtClean="0"/>
                        <a:t>sp</a:t>
                      </a:r>
                      <a:endParaRPr lang="en-US" sz="1600" b="1" dirty="0"/>
                    </a:p>
                  </a:txBody>
                  <a:tcPr/>
                </a:tc>
                <a:tc>
                  <a:txBody>
                    <a:bodyPr/>
                    <a:lstStyle/>
                    <a:p>
                      <a:pPr algn="ctr"/>
                      <a:r>
                        <a:rPr lang="en-US" sz="1600" b="1" smtClean="0"/>
                        <a:t>stack ptr</a:t>
                      </a:r>
                      <a:endParaRPr lang="en-US" sz="1600" b="1"/>
                    </a:p>
                  </a:txBody>
                  <a:tcPr/>
                </a:tc>
                <a:tc>
                  <a:txBody>
                    <a:bodyPr/>
                    <a:lstStyle/>
                    <a:p>
                      <a:pPr algn="ctr"/>
                      <a:r>
                        <a:rPr lang="en-US" sz="1600" b="1" dirty="0" err="1" smtClean="0"/>
                        <a:t>callee</a:t>
                      </a:r>
                      <a:endParaRPr lang="en-US" sz="1600" b="1" dirty="0"/>
                    </a:p>
                  </a:txBody>
                  <a:tcPr/>
                </a:tc>
                <a:extLst>
                  <a:ext uri="{0D108BD9-81ED-4DB2-BD59-A6C34878D82A}">
                    <a16:rowId xmlns:a16="http://schemas.microsoft.com/office/drawing/2014/main" xmlns="" val="10003"/>
                  </a:ext>
                </a:extLst>
              </a:tr>
              <a:tr h="249505">
                <a:tc>
                  <a:txBody>
                    <a:bodyPr/>
                    <a:lstStyle/>
                    <a:p>
                      <a:pPr algn="ctr"/>
                      <a:r>
                        <a:rPr lang="en-US" sz="1600" b="1" smtClean="0"/>
                        <a:t>x3</a:t>
                      </a:r>
                      <a:endParaRPr lang="en-US" sz="1600" b="1"/>
                    </a:p>
                  </a:txBody>
                  <a:tcPr/>
                </a:tc>
                <a:tc>
                  <a:txBody>
                    <a:bodyPr/>
                    <a:lstStyle/>
                    <a:p>
                      <a:pPr algn="ctr"/>
                      <a:r>
                        <a:rPr lang="en-US" sz="1600" b="1" dirty="0" err="1" smtClean="0"/>
                        <a:t>gp</a:t>
                      </a:r>
                      <a:endParaRPr lang="en-US" sz="1600" b="1" dirty="0"/>
                    </a:p>
                  </a:txBody>
                  <a:tcPr/>
                </a:tc>
                <a:tc>
                  <a:txBody>
                    <a:bodyPr/>
                    <a:lstStyle/>
                    <a:p>
                      <a:pPr algn="ctr"/>
                      <a:r>
                        <a:rPr lang="en-US" sz="1600" b="1" smtClean="0"/>
                        <a:t>gbl</a:t>
                      </a:r>
                      <a:r>
                        <a:rPr lang="en-US" sz="1600" b="1" baseline="0" smtClean="0"/>
                        <a:t> ptr</a:t>
                      </a:r>
                      <a:endParaRPr lang="en-US" sz="1600" b="1"/>
                    </a:p>
                  </a:txBody>
                  <a:tcPr/>
                </a:tc>
                <a:tc>
                  <a:txBody>
                    <a:bodyPr/>
                    <a:lstStyle/>
                    <a:p>
                      <a:pPr algn="ctr"/>
                      <a:endParaRPr lang="en-US" sz="1600" b="1" dirty="0"/>
                    </a:p>
                  </a:txBody>
                  <a:tcPr/>
                </a:tc>
                <a:extLst>
                  <a:ext uri="{0D108BD9-81ED-4DB2-BD59-A6C34878D82A}">
                    <a16:rowId xmlns:a16="http://schemas.microsoft.com/office/drawing/2014/main" xmlns="" val="10004"/>
                  </a:ext>
                </a:extLst>
              </a:tr>
              <a:tr h="274265">
                <a:tc>
                  <a:txBody>
                    <a:bodyPr/>
                    <a:lstStyle/>
                    <a:p>
                      <a:pPr algn="ctr"/>
                      <a:r>
                        <a:rPr lang="en-US" sz="1600" b="1" smtClean="0"/>
                        <a:t>x4</a:t>
                      </a:r>
                      <a:endParaRPr lang="en-US" sz="1600" b="1"/>
                    </a:p>
                  </a:txBody>
                  <a:tcPr/>
                </a:tc>
                <a:tc>
                  <a:txBody>
                    <a:bodyPr/>
                    <a:lstStyle/>
                    <a:p>
                      <a:pPr algn="ctr"/>
                      <a:r>
                        <a:rPr lang="en-US" sz="1600" b="1" dirty="0" err="1" smtClean="0"/>
                        <a:t>tp</a:t>
                      </a:r>
                      <a:endParaRPr lang="en-US" sz="1600" b="1" dirty="0"/>
                    </a:p>
                  </a:txBody>
                  <a:tcPr/>
                </a:tc>
                <a:tc>
                  <a:txBody>
                    <a:bodyPr/>
                    <a:lstStyle/>
                    <a:p>
                      <a:pPr algn="ctr"/>
                      <a:r>
                        <a:rPr lang="en-US" sz="1600" b="1" dirty="0" smtClean="0"/>
                        <a:t>thread</a:t>
                      </a:r>
                      <a:r>
                        <a:rPr lang="en-US" sz="1600" b="1" baseline="0" dirty="0" smtClean="0"/>
                        <a:t> </a:t>
                      </a:r>
                      <a:r>
                        <a:rPr lang="en-US" sz="1600" b="1" baseline="0" dirty="0" err="1" smtClean="0"/>
                        <a:t>ptr</a:t>
                      </a:r>
                      <a:endParaRPr lang="en-US" sz="1600" b="1" dirty="0"/>
                    </a:p>
                  </a:txBody>
                  <a:tcPr/>
                </a:tc>
                <a:tc>
                  <a:txBody>
                    <a:bodyPr/>
                    <a:lstStyle/>
                    <a:p>
                      <a:pPr algn="ctr"/>
                      <a:endParaRPr lang="en-US" sz="1600" b="1"/>
                    </a:p>
                  </a:txBody>
                  <a:tcPr/>
                </a:tc>
                <a:extLst>
                  <a:ext uri="{0D108BD9-81ED-4DB2-BD59-A6C34878D82A}">
                    <a16:rowId xmlns:a16="http://schemas.microsoft.com/office/drawing/2014/main" xmlns="" val="10005"/>
                  </a:ext>
                </a:extLst>
              </a:tr>
              <a:tr h="227017">
                <a:tc>
                  <a:txBody>
                    <a:bodyPr/>
                    <a:lstStyle/>
                    <a:p>
                      <a:pPr algn="ctr"/>
                      <a:r>
                        <a:rPr lang="en-US" sz="1600" b="1" smtClean="0"/>
                        <a:t>x5-x7</a:t>
                      </a:r>
                      <a:endParaRPr lang="en-US" sz="1600" b="1"/>
                    </a:p>
                  </a:txBody>
                  <a:tcPr/>
                </a:tc>
                <a:tc>
                  <a:txBody>
                    <a:bodyPr/>
                    <a:lstStyle/>
                    <a:p>
                      <a:pPr algn="ctr"/>
                      <a:r>
                        <a:rPr lang="en-US" sz="1600" b="1" smtClean="0"/>
                        <a:t>t0-t2</a:t>
                      </a:r>
                      <a:endParaRPr lang="en-US" sz="1600" b="1"/>
                    </a:p>
                  </a:txBody>
                  <a:tcPr/>
                </a:tc>
                <a:tc>
                  <a:txBody>
                    <a:bodyPr/>
                    <a:lstStyle/>
                    <a:p>
                      <a:pPr algn="ctr"/>
                      <a:r>
                        <a:rPr lang="en-US" sz="1600" b="1" dirty="0" smtClean="0"/>
                        <a:t>temporaries</a:t>
                      </a:r>
                      <a:endParaRPr lang="en-US" sz="1600" b="1" dirty="0"/>
                    </a:p>
                  </a:txBody>
                  <a:tcPr/>
                </a:tc>
                <a:tc>
                  <a:txBody>
                    <a:bodyPr/>
                    <a:lstStyle/>
                    <a:p>
                      <a:pPr algn="ctr"/>
                      <a:r>
                        <a:rPr lang="en-US" sz="1600" b="1" dirty="0" smtClean="0"/>
                        <a:t>caller</a:t>
                      </a:r>
                      <a:endParaRPr lang="en-US" sz="1600" b="1" dirty="0"/>
                    </a:p>
                  </a:txBody>
                  <a:tcPr/>
                </a:tc>
                <a:extLst>
                  <a:ext uri="{0D108BD9-81ED-4DB2-BD59-A6C34878D82A}">
                    <a16:rowId xmlns:a16="http://schemas.microsoft.com/office/drawing/2014/main" xmlns="" val="10006"/>
                  </a:ext>
                </a:extLst>
              </a:tr>
              <a:tr h="363096">
                <a:tc>
                  <a:txBody>
                    <a:bodyPr/>
                    <a:lstStyle/>
                    <a:p>
                      <a:pPr algn="ctr"/>
                      <a:r>
                        <a:rPr lang="en-US" sz="1600" b="1" smtClean="0"/>
                        <a:t>x8</a:t>
                      </a:r>
                      <a:endParaRPr lang="en-US" sz="1600" b="1"/>
                    </a:p>
                  </a:txBody>
                  <a:tcPr/>
                </a:tc>
                <a:tc>
                  <a:txBody>
                    <a:bodyPr/>
                    <a:lstStyle/>
                    <a:p>
                      <a:pPr algn="ctr"/>
                      <a:r>
                        <a:rPr lang="en-US" sz="1600" b="1" smtClean="0"/>
                        <a:t>s0/fp</a:t>
                      </a:r>
                      <a:endParaRPr lang="en-US" sz="1600" b="1"/>
                    </a:p>
                  </a:txBody>
                  <a:tcPr/>
                </a:tc>
                <a:tc>
                  <a:txBody>
                    <a:bodyPr/>
                    <a:lstStyle/>
                    <a:p>
                      <a:pPr algn="ctr"/>
                      <a:r>
                        <a:rPr lang="en-US" sz="1600" b="1" smtClean="0"/>
                        <a:t>saved/</a:t>
                      </a:r>
                    </a:p>
                    <a:p>
                      <a:pPr algn="ctr"/>
                      <a:r>
                        <a:rPr lang="en-US" sz="1600" b="1" smtClean="0"/>
                        <a:t>frame</a:t>
                      </a:r>
                      <a:r>
                        <a:rPr lang="en-US" sz="1600" b="1" baseline="0" smtClean="0"/>
                        <a:t> ptr</a:t>
                      </a:r>
                      <a:endParaRPr lang="en-US" sz="1600" b="1"/>
                    </a:p>
                  </a:txBody>
                  <a:tcPr/>
                </a:tc>
                <a:tc>
                  <a:txBody>
                    <a:bodyPr/>
                    <a:lstStyle/>
                    <a:p>
                      <a:pPr algn="ctr"/>
                      <a:r>
                        <a:rPr lang="en-US" sz="1600" b="1" dirty="0" err="1" smtClean="0"/>
                        <a:t>callee</a:t>
                      </a:r>
                      <a:endParaRPr lang="en-US" sz="1600" b="1" dirty="0"/>
                    </a:p>
                  </a:txBody>
                  <a:tcPr/>
                </a:tc>
                <a:extLst>
                  <a:ext uri="{0D108BD9-81ED-4DB2-BD59-A6C34878D82A}">
                    <a16:rowId xmlns:a16="http://schemas.microsoft.com/office/drawing/2014/main" xmlns="" val="1000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45534817"/>
              </p:ext>
            </p:extLst>
          </p:nvPr>
        </p:nvGraphicFramePr>
        <p:xfrm>
          <a:off x="4302194" y="2497292"/>
          <a:ext cx="4446270" cy="3569756"/>
        </p:xfrm>
        <a:graphic>
          <a:graphicData uri="http://schemas.openxmlformats.org/drawingml/2006/table">
            <a:tbl>
              <a:tblPr firstRow="1" bandRow="1">
                <a:tableStyleId>{3C2FFA5D-87B4-456A-9821-1D502468CF0F}</a:tableStyleId>
              </a:tblPr>
              <a:tblGrid>
                <a:gridCol w="1160780">
                  <a:extLst>
                    <a:ext uri="{9D8B030D-6E8A-4147-A177-3AD203B41FA5}">
                      <a16:colId xmlns:a16="http://schemas.microsoft.com/office/drawing/2014/main" xmlns="" val="20000"/>
                    </a:ext>
                  </a:extLst>
                </a:gridCol>
                <a:gridCol w="963930">
                  <a:extLst>
                    <a:ext uri="{9D8B030D-6E8A-4147-A177-3AD203B41FA5}">
                      <a16:colId xmlns:a16="http://schemas.microsoft.com/office/drawing/2014/main" xmlns="" val="20001"/>
                    </a:ext>
                  </a:extLst>
                </a:gridCol>
                <a:gridCol w="1452880">
                  <a:extLst>
                    <a:ext uri="{9D8B030D-6E8A-4147-A177-3AD203B41FA5}">
                      <a16:colId xmlns:a16="http://schemas.microsoft.com/office/drawing/2014/main" xmlns="" val="20002"/>
                    </a:ext>
                  </a:extLst>
                </a:gridCol>
                <a:gridCol w="868680">
                  <a:extLst>
                    <a:ext uri="{9D8B030D-6E8A-4147-A177-3AD203B41FA5}">
                      <a16:colId xmlns:a16="http://schemas.microsoft.com/office/drawing/2014/main" xmlns="" val="20003"/>
                    </a:ext>
                  </a:extLst>
                </a:gridCol>
              </a:tblGrid>
              <a:tr h="319715">
                <a:tc>
                  <a:txBody>
                    <a:bodyPr/>
                    <a:lstStyle/>
                    <a:p>
                      <a:pPr algn="ctr"/>
                      <a:r>
                        <a:rPr lang="en-US" sz="1600" b="1" dirty="0" smtClean="0"/>
                        <a:t>Register</a:t>
                      </a:r>
                      <a:endParaRPr lang="en-US" sz="1600" b="1" dirty="0"/>
                    </a:p>
                  </a:txBody>
                  <a:tcPr/>
                </a:tc>
                <a:tc>
                  <a:txBody>
                    <a:bodyPr/>
                    <a:lstStyle/>
                    <a:p>
                      <a:pPr algn="ctr"/>
                      <a:r>
                        <a:rPr lang="en-US" sz="1600" b="1" dirty="0" smtClean="0"/>
                        <a:t>Name</a:t>
                      </a:r>
                      <a:endParaRPr lang="en-US" sz="1600" b="1" dirty="0"/>
                    </a:p>
                  </a:txBody>
                  <a:tcPr/>
                </a:tc>
                <a:tc>
                  <a:txBody>
                    <a:bodyPr/>
                    <a:lstStyle/>
                    <a:p>
                      <a:pPr algn="ctr"/>
                      <a:r>
                        <a:rPr lang="en-US" sz="1600" b="1" dirty="0" smtClean="0"/>
                        <a:t>Use</a:t>
                      </a:r>
                      <a:endParaRPr lang="en-US" sz="1600" b="1" dirty="0"/>
                    </a:p>
                  </a:txBody>
                  <a:tcPr/>
                </a:tc>
                <a:tc>
                  <a:txBody>
                    <a:bodyPr/>
                    <a:lstStyle/>
                    <a:p>
                      <a:pPr algn="ctr"/>
                      <a:r>
                        <a:rPr lang="en-US" sz="1600" b="1" dirty="0" smtClean="0"/>
                        <a:t>Saver</a:t>
                      </a:r>
                      <a:endParaRPr lang="en-US" sz="1600" b="1" dirty="0"/>
                    </a:p>
                  </a:txBody>
                  <a:tcPr/>
                </a:tc>
                <a:extLst>
                  <a:ext uri="{0D108BD9-81ED-4DB2-BD59-A6C34878D82A}">
                    <a16:rowId xmlns:a16="http://schemas.microsoft.com/office/drawing/2014/main" xmlns="" val="10000"/>
                  </a:ext>
                </a:extLst>
              </a:tr>
              <a:tr h="319715">
                <a:tc>
                  <a:txBody>
                    <a:bodyPr/>
                    <a:lstStyle/>
                    <a:p>
                      <a:pPr algn="ctr"/>
                      <a:r>
                        <a:rPr lang="en-US" sz="1600" b="1" dirty="0" smtClean="0"/>
                        <a:t>x9</a:t>
                      </a:r>
                      <a:endParaRPr lang="en-US" sz="1600" b="1" dirty="0"/>
                    </a:p>
                  </a:txBody>
                  <a:tcPr/>
                </a:tc>
                <a:tc>
                  <a:txBody>
                    <a:bodyPr/>
                    <a:lstStyle/>
                    <a:p>
                      <a:pPr algn="ctr"/>
                      <a:r>
                        <a:rPr lang="en-US" sz="1600" b="1" dirty="0" smtClean="0"/>
                        <a:t>s1</a:t>
                      </a:r>
                      <a:endParaRPr lang="en-US" sz="1600" b="1" dirty="0"/>
                    </a:p>
                  </a:txBody>
                  <a:tcPr/>
                </a:tc>
                <a:tc>
                  <a:txBody>
                    <a:bodyPr/>
                    <a:lstStyle/>
                    <a:p>
                      <a:pPr algn="ctr"/>
                      <a:r>
                        <a:rPr lang="en-US" sz="1600" b="1" dirty="0" smtClean="0"/>
                        <a:t>Saved</a:t>
                      </a:r>
                      <a:endParaRPr lang="en-US" sz="1600" b="1" dirty="0"/>
                    </a:p>
                  </a:txBody>
                  <a:tcPr/>
                </a:tc>
                <a:tc>
                  <a:txBody>
                    <a:bodyPr/>
                    <a:lstStyle/>
                    <a:p>
                      <a:pPr algn="ctr"/>
                      <a:r>
                        <a:rPr lang="en-US" sz="1600" b="1" smtClean="0"/>
                        <a:t>callee</a:t>
                      </a:r>
                      <a:endParaRPr lang="en-US" sz="1600" b="1"/>
                    </a:p>
                  </a:txBody>
                  <a:tcPr/>
                </a:tc>
                <a:extLst>
                  <a:ext uri="{0D108BD9-81ED-4DB2-BD59-A6C34878D82A}">
                    <a16:rowId xmlns:a16="http://schemas.microsoft.com/office/drawing/2014/main" xmlns="" val="10001"/>
                  </a:ext>
                </a:extLst>
              </a:tr>
              <a:tr h="319715">
                <a:tc>
                  <a:txBody>
                    <a:bodyPr/>
                    <a:lstStyle/>
                    <a:p>
                      <a:pPr algn="ctr"/>
                      <a:r>
                        <a:rPr lang="en-US" sz="1600" b="1" dirty="0" smtClean="0"/>
                        <a:t>x10-x17</a:t>
                      </a:r>
                      <a:endParaRPr lang="en-US" sz="1600" b="1" dirty="0"/>
                    </a:p>
                  </a:txBody>
                  <a:tcPr/>
                </a:tc>
                <a:tc>
                  <a:txBody>
                    <a:bodyPr/>
                    <a:lstStyle/>
                    <a:p>
                      <a:pPr algn="ctr"/>
                      <a:r>
                        <a:rPr lang="en-US" sz="1600" b="1" dirty="0" smtClean="0"/>
                        <a:t>a0-a7</a:t>
                      </a:r>
                      <a:endParaRPr lang="en-US" sz="1600" b="1" dirty="0"/>
                    </a:p>
                  </a:txBody>
                  <a:tcPr/>
                </a:tc>
                <a:tc>
                  <a:txBody>
                    <a:bodyPr/>
                    <a:lstStyle/>
                    <a:p>
                      <a:pPr algn="ctr"/>
                      <a:r>
                        <a:rPr lang="en-US" sz="1600" b="1" dirty="0" smtClean="0"/>
                        <a:t>Arguments</a:t>
                      </a:r>
                      <a:endParaRPr lang="en-US" sz="1600" b="1" dirty="0"/>
                    </a:p>
                  </a:txBody>
                  <a:tcPr/>
                </a:tc>
                <a:tc>
                  <a:txBody>
                    <a:bodyPr/>
                    <a:lstStyle/>
                    <a:p>
                      <a:pPr algn="ctr"/>
                      <a:r>
                        <a:rPr lang="en-US" sz="1600" b="1" smtClean="0"/>
                        <a:t>caller</a:t>
                      </a:r>
                      <a:endParaRPr lang="en-US" sz="1600" b="1"/>
                    </a:p>
                  </a:txBody>
                  <a:tcPr/>
                </a:tc>
                <a:extLst>
                  <a:ext uri="{0D108BD9-81ED-4DB2-BD59-A6C34878D82A}">
                    <a16:rowId xmlns:a16="http://schemas.microsoft.com/office/drawing/2014/main" xmlns="" val="10002"/>
                  </a:ext>
                </a:extLst>
              </a:tr>
              <a:tr h="319715">
                <a:tc>
                  <a:txBody>
                    <a:bodyPr/>
                    <a:lstStyle/>
                    <a:p>
                      <a:pPr algn="ctr"/>
                      <a:r>
                        <a:rPr lang="en-US" sz="1600" b="1" dirty="0" smtClean="0"/>
                        <a:t>x18-x27</a:t>
                      </a:r>
                      <a:endParaRPr lang="en-US" sz="1600" b="1" dirty="0"/>
                    </a:p>
                  </a:txBody>
                  <a:tcPr/>
                </a:tc>
                <a:tc>
                  <a:txBody>
                    <a:bodyPr/>
                    <a:lstStyle/>
                    <a:p>
                      <a:pPr algn="ctr"/>
                      <a:r>
                        <a:rPr lang="en-US" sz="1600" b="1" dirty="0" smtClean="0"/>
                        <a:t>s2-s11</a:t>
                      </a:r>
                      <a:endParaRPr lang="en-US" sz="1600" b="1" dirty="0"/>
                    </a:p>
                  </a:txBody>
                  <a:tcPr/>
                </a:tc>
                <a:tc>
                  <a:txBody>
                    <a:bodyPr/>
                    <a:lstStyle/>
                    <a:p>
                      <a:pPr algn="ctr"/>
                      <a:r>
                        <a:rPr lang="en-US" sz="1600" b="1" dirty="0" smtClean="0"/>
                        <a:t>Saved</a:t>
                      </a:r>
                      <a:endParaRPr lang="en-US" sz="1600" b="1" dirty="0"/>
                    </a:p>
                  </a:txBody>
                  <a:tcPr/>
                </a:tc>
                <a:tc>
                  <a:txBody>
                    <a:bodyPr/>
                    <a:lstStyle/>
                    <a:p>
                      <a:pPr algn="ctr"/>
                      <a:r>
                        <a:rPr lang="en-US" sz="1600" b="1" smtClean="0"/>
                        <a:t>callee</a:t>
                      </a:r>
                      <a:endParaRPr lang="en-US" sz="1600" b="1"/>
                    </a:p>
                  </a:txBody>
                  <a:tcPr/>
                </a:tc>
                <a:extLst>
                  <a:ext uri="{0D108BD9-81ED-4DB2-BD59-A6C34878D82A}">
                    <a16:rowId xmlns:a16="http://schemas.microsoft.com/office/drawing/2014/main" xmlns="" val="10003"/>
                  </a:ext>
                </a:extLst>
              </a:tr>
              <a:tr h="319715">
                <a:tc>
                  <a:txBody>
                    <a:bodyPr/>
                    <a:lstStyle/>
                    <a:p>
                      <a:pPr algn="ctr"/>
                      <a:r>
                        <a:rPr lang="en-US" sz="1600" b="1" smtClean="0"/>
                        <a:t>x28-x31</a:t>
                      </a:r>
                      <a:endParaRPr lang="en-US" sz="1600" b="1"/>
                    </a:p>
                  </a:txBody>
                  <a:tcPr/>
                </a:tc>
                <a:tc>
                  <a:txBody>
                    <a:bodyPr/>
                    <a:lstStyle/>
                    <a:p>
                      <a:pPr algn="ctr"/>
                      <a:r>
                        <a:rPr lang="en-US" sz="1600" b="1" dirty="0" smtClean="0"/>
                        <a:t>t3-t6</a:t>
                      </a:r>
                      <a:endParaRPr lang="en-US" sz="1600" b="1" dirty="0"/>
                    </a:p>
                  </a:txBody>
                  <a:tcPr/>
                </a:tc>
                <a:tc>
                  <a:txBody>
                    <a:bodyPr/>
                    <a:lstStyle/>
                    <a:p>
                      <a:pPr algn="ctr"/>
                      <a:r>
                        <a:rPr lang="en-US" sz="1600" b="1" dirty="0" smtClean="0"/>
                        <a:t>Temporaries</a:t>
                      </a:r>
                      <a:endParaRPr lang="en-US" sz="1600" b="1" dirty="0"/>
                    </a:p>
                  </a:txBody>
                  <a:tcPr/>
                </a:tc>
                <a:tc>
                  <a:txBody>
                    <a:bodyPr/>
                    <a:lstStyle/>
                    <a:p>
                      <a:pPr algn="ctr"/>
                      <a:r>
                        <a:rPr lang="en-US" sz="1600" b="1" smtClean="0"/>
                        <a:t>caller</a:t>
                      </a:r>
                      <a:endParaRPr lang="en-US" sz="1600" b="1"/>
                    </a:p>
                  </a:txBody>
                  <a:tcPr/>
                </a:tc>
                <a:extLst>
                  <a:ext uri="{0D108BD9-81ED-4DB2-BD59-A6C34878D82A}">
                    <a16:rowId xmlns:a16="http://schemas.microsoft.com/office/drawing/2014/main" xmlns="" val="10004"/>
                  </a:ext>
                </a:extLst>
              </a:tr>
              <a:tr h="319715">
                <a:tc>
                  <a:txBody>
                    <a:bodyPr/>
                    <a:lstStyle/>
                    <a:p>
                      <a:pPr algn="ctr"/>
                      <a:r>
                        <a:rPr lang="en-US" sz="1600" b="1" smtClean="0"/>
                        <a:t>f0-f7</a:t>
                      </a:r>
                      <a:endParaRPr lang="en-US" sz="1600" b="1"/>
                    </a:p>
                  </a:txBody>
                  <a:tcPr/>
                </a:tc>
                <a:tc>
                  <a:txBody>
                    <a:bodyPr/>
                    <a:lstStyle/>
                    <a:p>
                      <a:pPr algn="ctr"/>
                      <a:r>
                        <a:rPr lang="en-US" sz="1600" b="1" smtClean="0"/>
                        <a:t>ft0-ft7</a:t>
                      </a:r>
                      <a:endParaRPr lang="en-US" sz="1600" b="1"/>
                    </a:p>
                  </a:txBody>
                  <a:tcPr/>
                </a:tc>
                <a:tc>
                  <a:txBody>
                    <a:bodyPr/>
                    <a:lstStyle/>
                    <a:p>
                      <a:pPr algn="ctr"/>
                      <a:r>
                        <a:rPr lang="en-US" sz="1600" b="1" dirty="0" smtClean="0"/>
                        <a:t>FP temps</a:t>
                      </a:r>
                      <a:endParaRPr lang="en-US" sz="1600" b="1" dirty="0"/>
                    </a:p>
                  </a:txBody>
                  <a:tcPr/>
                </a:tc>
                <a:tc>
                  <a:txBody>
                    <a:bodyPr/>
                    <a:lstStyle/>
                    <a:p>
                      <a:pPr algn="ctr"/>
                      <a:r>
                        <a:rPr lang="en-US" sz="1600" b="1" dirty="0" smtClean="0"/>
                        <a:t>caller</a:t>
                      </a:r>
                      <a:endParaRPr lang="en-US" sz="1600" b="1" dirty="0"/>
                    </a:p>
                  </a:txBody>
                  <a:tcPr/>
                </a:tc>
                <a:extLst>
                  <a:ext uri="{0D108BD9-81ED-4DB2-BD59-A6C34878D82A}">
                    <a16:rowId xmlns:a16="http://schemas.microsoft.com/office/drawing/2014/main" xmlns="" val="10005"/>
                  </a:ext>
                </a:extLst>
              </a:tr>
              <a:tr h="319715">
                <a:tc>
                  <a:txBody>
                    <a:bodyPr/>
                    <a:lstStyle/>
                    <a:p>
                      <a:pPr algn="ctr"/>
                      <a:r>
                        <a:rPr lang="en-US" sz="1600" b="1" smtClean="0"/>
                        <a:t>f8-f9</a:t>
                      </a:r>
                      <a:endParaRPr lang="en-US" sz="1600" b="1"/>
                    </a:p>
                  </a:txBody>
                  <a:tcPr/>
                </a:tc>
                <a:tc>
                  <a:txBody>
                    <a:bodyPr/>
                    <a:lstStyle/>
                    <a:p>
                      <a:pPr algn="ctr"/>
                      <a:r>
                        <a:rPr lang="en-US" sz="1600" b="1" smtClean="0"/>
                        <a:t>fs0-fs1</a:t>
                      </a:r>
                      <a:endParaRPr lang="en-US" sz="1600" b="1"/>
                    </a:p>
                  </a:txBody>
                  <a:tcPr/>
                </a:tc>
                <a:tc>
                  <a:txBody>
                    <a:bodyPr/>
                    <a:lstStyle/>
                    <a:p>
                      <a:pPr algn="ctr"/>
                      <a:r>
                        <a:rPr lang="en-US" sz="1600" b="1" dirty="0" smtClean="0"/>
                        <a:t>FP saved</a:t>
                      </a:r>
                      <a:endParaRPr lang="en-US" sz="1600" b="1" dirty="0"/>
                    </a:p>
                  </a:txBody>
                  <a:tcPr/>
                </a:tc>
                <a:tc>
                  <a:txBody>
                    <a:bodyPr/>
                    <a:lstStyle/>
                    <a:p>
                      <a:pPr algn="ctr"/>
                      <a:r>
                        <a:rPr lang="en-US" sz="1600" b="1" dirty="0" err="1" smtClean="0"/>
                        <a:t>callee</a:t>
                      </a:r>
                      <a:endParaRPr lang="en-US" sz="1600" b="1" dirty="0"/>
                    </a:p>
                  </a:txBody>
                  <a:tcPr/>
                </a:tc>
                <a:extLst>
                  <a:ext uri="{0D108BD9-81ED-4DB2-BD59-A6C34878D82A}">
                    <a16:rowId xmlns:a16="http://schemas.microsoft.com/office/drawing/2014/main" xmlns="" val="10006"/>
                  </a:ext>
                </a:extLst>
              </a:tr>
              <a:tr h="552236">
                <a:tc>
                  <a:txBody>
                    <a:bodyPr/>
                    <a:lstStyle/>
                    <a:p>
                      <a:pPr algn="ctr"/>
                      <a:r>
                        <a:rPr lang="en-US" sz="1600" b="1" smtClean="0"/>
                        <a:t>f10-f17</a:t>
                      </a:r>
                      <a:endParaRPr lang="en-US" sz="1600" b="1"/>
                    </a:p>
                  </a:txBody>
                  <a:tcPr/>
                </a:tc>
                <a:tc>
                  <a:txBody>
                    <a:bodyPr/>
                    <a:lstStyle/>
                    <a:p>
                      <a:pPr algn="ctr"/>
                      <a:r>
                        <a:rPr lang="en-US" sz="1600" b="1" smtClean="0"/>
                        <a:t>fa0-fa7</a:t>
                      </a:r>
                      <a:endParaRPr lang="en-US" sz="1600" b="1"/>
                    </a:p>
                  </a:txBody>
                  <a:tcPr/>
                </a:tc>
                <a:tc>
                  <a:txBody>
                    <a:bodyPr/>
                    <a:lstStyle/>
                    <a:p>
                      <a:pPr algn="ctr"/>
                      <a:r>
                        <a:rPr lang="en-US" sz="1600" b="1" dirty="0" smtClean="0"/>
                        <a:t>FP arguments</a:t>
                      </a:r>
                      <a:endParaRPr lang="en-US" sz="1600" b="1" dirty="0"/>
                    </a:p>
                  </a:txBody>
                  <a:tcPr/>
                </a:tc>
                <a:tc>
                  <a:txBody>
                    <a:bodyPr/>
                    <a:lstStyle/>
                    <a:p>
                      <a:pPr algn="ctr"/>
                      <a:r>
                        <a:rPr lang="en-US" sz="1600" b="1" dirty="0" err="1" smtClean="0"/>
                        <a:t>callee</a:t>
                      </a:r>
                      <a:endParaRPr lang="en-US" sz="1600" b="1" dirty="0"/>
                    </a:p>
                  </a:txBody>
                  <a:tcPr/>
                </a:tc>
                <a:extLst>
                  <a:ext uri="{0D108BD9-81ED-4DB2-BD59-A6C34878D82A}">
                    <a16:rowId xmlns:a16="http://schemas.microsoft.com/office/drawing/2014/main" xmlns="" val="10007"/>
                  </a:ext>
                </a:extLst>
              </a:tr>
              <a:tr h="314280">
                <a:tc>
                  <a:txBody>
                    <a:bodyPr/>
                    <a:lstStyle/>
                    <a:p>
                      <a:pPr algn="ctr"/>
                      <a:r>
                        <a:rPr lang="en-US" sz="1600" b="1" smtClean="0"/>
                        <a:t>f18-f27</a:t>
                      </a:r>
                      <a:endParaRPr lang="en-US" sz="1600" b="1"/>
                    </a:p>
                  </a:txBody>
                  <a:tcPr/>
                </a:tc>
                <a:tc>
                  <a:txBody>
                    <a:bodyPr/>
                    <a:lstStyle/>
                    <a:p>
                      <a:pPr algn="ctr"/>
                      <a:r>
                        <a:rPr lang="en-US" sz="1600" b="1" smtClean="0"/>
                        <a:t>fs2-fs21</a:t>
                      </a:r>
                      <a:endParaRPr lang="en-US" sz="1600" b="1"/>
                    </a:p>
                  </a:txBody>
                  <a:tcPr/>
                </a:tc>
                <a:tc>
                  <a:txBody>
                    <a:bodyPr/>
                    <a:lstStyle/>
                    <a:p>
                      <a:pPr algn="ctr"/>
                      <a:r>
                        <a:rPr lang="en-US" sz="1600" b="1" dirty="0" smtClean="0"/>
                        <a:t>FP saved</a:t>
                      </a:r>
                      <a:endParaRPr lang="en-US" sz="1600" b="1" dirty="0"/>
                    </a:p>
                  </a:txBody>
                  <a:tcPr/>
                </a:tc>
                <a:tc>
                  <a:txBody>
                    <a:bodyPr/>
                    <a:lstStyle/>
                    <a:p>
                      <a:pPr algn="ctr"/>
                      <a:r>
                        <a:rPr lang="en-US" sz="1600" b="1" dirty="0" err="1" smtClean="0"/>
                        <a:t>callee</a:t>
                      </a:r>
                      <a:endParaRPr lang="en-US" sz="1600" b="1" dirty="0"/>
                    </a:p>
                  </a:txBody>
                  <a:tcPr/>
                </a:tc>
                <a:extLst>
                  <a:ext uri="{0D108BD9-81ED-4DB2-BD59-A6C34878D82A}">
                    <a16:rowId xmlns:a16="http://schemas.microsoft.com/office/drawing/2014/main" xmlns="" val="10008"/>
                  </a:ext>
                </a:extLst>
              </a:tr>
              <a:tr h="123016">
                <a:tc>
                  <a:txBody>
                    <a:bodyPr/>
                    <a:lstStyle/>
                    <a:p>
                      <a:pPr algn="ctr"/>
                      <a:r>
                        <a:rPr lang="en-US" sz="1600" b="1" smtClean="0"/>
                        <a:t>f28-f31</a:t>
                      </a:r>
                      <a:endParaRPr lang="en-US" sz="1600" b="1"/>
                    </a:p>
                  </a:txBody>
                  <a:tcPr/>
                </a:tc>
                <a:tc>
                  <a:txBody>
                    <a:bodyPr/>
                    <a:lstStyle/>
                    <a:p>
                      <a:pPr algn="ctr"/>
                      <a:r>
                        <a:rPr lang="en-US" sz="1600" b="1" smtClean="0"/>
                        <a:t>ft8-ft11</a:t>
                      </a:r>
                      <a:endParaRPr lang="en-US" sz="1600" b="1"/>
                    </a:p>
                  </a:txBody>
                  <a:tcPr/>
                </a:tc>
                <a:tc>
                  <a:txBody>
                    <a:bodyPr/>
                    <a:lstStyle/>
                    <a:p>
                      <a:pPr algn="ctr"/>
                      <a:r>
                        <a:rPr lang="en-US" sz="1600" b="1" dirty="0" smtClean="0"/>
                        <a:t>FP temps</a:t>
                      </a:r>
                      <a:endParaRPr lang="en-US" sz="1600" b="1" dirty="0"/>
                    </a:p>
                  </a:txBody>
                  <a:tcPr/>
                </a:tc>
                <a:tc>
                  <a:txBody>
                    <a:bodyPr/>
                    <a:lstStyle/>
                    <a:p>
                      <a:pPr algn="ctr"/>
                      <a:r>
                        <a:rPr lang="en-US" sz="1600" b="1" dirty="0" smtClean="0"/>
                        <a:t>caller</a:t>
                      </a:r>
                      <a:endParaRPr lang="en-US" sz="1600" b="1" dirty="0"/>
                    </a:p>
                  </a:txBody>
                  <a:tcPr/>
                </a:tc>
                <a:extLst>
                  <a:ext uri="{0D108BD9-81ED-4DB2-BD59-A6C34878D82A}">
                    <a16:rowId xmlns:a16="http://schemas.microsoft.com/office/drawing/2014/main" xmlns="" val="10009"/>
                  </a:ext>
                </a:extLst>
              </a:tr>
            </a:tbl>
          </a:graphicData>
        </a:graphic>
      </p:graphicFrame>
      <p:sp>
        <p:nvSpPr>
          <p:cNvPr id="4" name="Slide Number Placeholder 3"/>
          <p:cNvSpPr>
            <a:spLocks noGrp="1"/>
          </p:cNvSpPr>
          <p:nvPr>
            <p:ph type="sldNum" sz="quarter" idx="10"/>
          </p:nvPr>
        </p:nvSpPr>
        <p:spPr/>
        <p:txBody>
          <a:bodyPr/>
          <a:lstStyle/>
          <a:p>
            <a:pPr>
              <a:defRPr/>
            </a:pPr>
            <a:fld id="{1F61B07E-8219-4D76-887A-B242BD31F2D1}" type="slidenum">
              <a:rPr lang="en-US" altLang="tr-TR" smtClean="0"/>
              <a:pPr>
                <a:defRPr/>
              </a:pPr>
              <a:t>22</a:t>
            </a:fld>
            <a:endParaRPr lang="en-US" altLang="tr-TR"/>
          </a:p>
        </p:txBody>
      </p:sp>
    </p:spTree>
    <p:extLst>
      <p:ext uri="{BB962C8B-B14F-4D97-AF65-F5344CB8AC3E}">
        <p14:creationId xmlns:p14="http://schemas.microsoft.com/office/powerpoint/2010/main" val="3143249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Instruction Set Architecture</a:t>
            </a:r>
            <a:endParaRPr lang="en-US"/>
          </a:p>
        </p:txBody>
      </p:sp>
      <p:sp>
        <p:nvSpPr>
          <p:cNvPr id="3" name="Content Placeholder 2"/>
          <p:cNvSpPr>
            <a:spLocks noGrp="1"/>
          </p:cNvSpPr>
          <p:nvPr>
            <p:ph idx="1"/>
          </p:nvPr>
        </p:nvSpPr>
        <p:spPr/>
        <p:txBody>
          <a:bodyPr/>
          <a:lstStyle/>
          <a:p>
            <a:r>
              <a:rPr lang="en-US" sz="2800" smtClean="0"/>
              <a:t>Memory addressing</a:t>
            </a:r>
          </a:p>
          <a:p>
            <a:pPr lvl="1"/>
            <a:r>
              <a:rPr lang="en-US" sz="2400" smtClean="0"/>
              <a:t>RISC-V:  byte addressed, aligned accesses faster</a:t>
            </a:r>
          </a:p>
          <a:p>
            <a:r>
              <a:rPr lang="en-US" sz="2800" smtClean="0"/>
              <a:t>Addressing modes</a:t>
            </a:r>
          </a:p>
          <a:p>
            <a:pPr lvl="1"/>
            <a:r>
              <a:rPr lang="en-US" sz="2400" smtClean="0"/>
              <a:t>RISC-V:  Register, immediate, displacement (base+offset)</a:t>
            </a:r>
          </a:p>
          <a:p>
            <a:pPr lvl="1"/>
            <a:r>
              <a:rPr lang="en-US" sz="2400" smtClean="0"/>
              <a:t>Other examples:  autoincrement, indexed, PC-relative</a:t>
            </a:r>
          </a:p>
          <a:p>
            <a:r>
              <a:rPr lang="en-US" sz="2800"/>
              <a:t>Types and size of operands</a:t>
            </a:r>
          </a:p>
          <a:p>
            <a:pPr lvl="1"/>
            <a:r>
              <a:rPr lang="en-US" sz="2400" smtClean="0"/>
              <a:t>RISC-V:  8-bit</a:t>
            </a:r>
            <a:r>
              <a:rPr lang="en-US" sz="2400"/>
              <a:t>, 32-bit, 64-bit</a:t>
            </a:r>
          </a:p>
          <a:p>
            <a:pPr lvl="1"/>
            <a:endParaRPr lang="en-US" sz="2400" smtClean="0"/>
          </a:p>
        </p:txBody>
      </p:sp>
      <p:sp>
        <p:nvSpPr>
          <p:cNvPr id="4" name="Slide Number Placeholder 3"/>
          <p:cNvSpPr>
            <a:spLocks noGrp="1"/>
          </p:cNvSpPr>
          <p:nvPr>
            <p:ph type="sldNum" sz="quarter" idx="10"/>
          </p:nvPr>
        </p:nvSpPr>
        <p:spPr/>
        <p:txBody>
          <a:bodyPr/>
          <a:lstStyle/>
          <a:p>
            <a:pPr>
              <a:defRPr/>
            </a:pPr>
            <a:fld id="{1F61B07E-8219-4D76-887A-B242BD31F2D1}" type="slidenum">
              <a:rPr lang="en-US" altLang="tr-TR" smtClean="0"/>
              <a:pPr>
                <a:defRPr/>
              </a:pPr>
              <a:t>23</a:t>
            </a:fld>
            <a:endParaRPr lang="en-US" altLang="tr-TR"/>
          </a:p>
        </p:txBody>
      </p:sp>
    </p:spTree>
    <p:extLst>
      <p:ext uri="{BB962C8B-B14F-4D97-AF65-F5344CB8AC3E}">
        <p14:creationId xmlns:p14="http://schemas.microsoft.com/office/powerpoint/2010/main" val="3056125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Instruction Set Architecture</a:t>
            </a:r>
            <a:endParaRPr lang="en-US"/>
          </a:p>
        </p:txBody>
      </p:sp>
      <p:sp>
        <p:nvSpPr>
          <p:cNvPr id="3" name="Content Placeholder 2"/>
          <p:cNvSpPr>
            <a:spLocks noGrp="1"/>
          </p:cNvSpPr>
          <p:nvPr>
            <p:ph idx="1"/>
          </p:nvPr>
        </p:nvSpPr>
        <p:spPr/>
        <p:txBody>
          <a:bodyPr/>
          <a:lstStyle/>
          <a:p>
            <a:r>
              <a:rPr lang="en-US" sz="2800" dirty="0" smtClean="0"/>
              <a:t>Operations</a:t>
            </a:r>
          </a:p>
          <a:p>
            <a:pPr lvl="1"/>
            <a:r>
              <a:rPr lang="en-US" sz="2400" dirty="0" smtClean="0"/>
              <a:t>RISC-V:  data transfer, arithmetic, logical, control, floating point</a:t>
            </a:r>
          </a:p>
          <a:p>
            <a:pPr lvl="2"/>
            <a:r>
              <a:rPr lang="en-US" sz="2000" dirty="0" smtClean="0"/>
              <a:t>See Fig. 1.5 in text</a:t>
            </a:r>
            <a:r>
              <a:rPr lang="tr-TR" sz="2000" dirty="0" smtClean="0"/>
              <a:t>, or </a:t>
            </a:r>
            <a:r>
              <a:rPr lang="en-US" sz="2000" dirty="0">
                <a:hlinkClick r:id="rId2"/>
              </a:rPr>
              <a:t>The RISC-V Instruction Set Manual</a:t>
            </a:r>
            <a:endParaRPr lang="tr-TR" sz="2000" dirty="0"/>
          </a:p>
          <a:p>
            <a:r>
              <a:rPr lang="en-US" sz="2800" dirty="0" smtClean="0"/>
              <a:t>Control flow instructions</a:t>
            </a:r>
          </a:p>
          <a:p>
            <a:pPr lvl="1"/>
            <a:r>
              <a:rPr lang="en-US" sz="2400" dirty="0" smtClean="0"/>
              <a:t>Use content of registers (RISC-V) vs. status bits (x86, ARMv7, ARMv8)</a:t>
            </a:r>
          </a:p>
          <a:p>
            <a:pPr lvl="1"/>
            <a:r>
              <a:rPr lang="en-US" sz="2400" dirty="0" smtClean="0"/>
              <a:t>Return address in register (RISC-V, ARMv7, ARMv8) vs. on stack (x86)</a:t>
            </a:r>
          </a:p>
          <a:p>
            <a:r>
              <a:rPr lang="en-US" sz="2800" dirty="0" smtClean="0"/>
              <a:t>Encoding</a:t>
            </a:r>
          </a:p>
          <a:p>
            <a:pPr lvl="1"/>
            <a:r>
              <a:rPr lang="en-US" sz="2400" dirty="0" smtClean="0"/>
              <a:t>Fixed (RISC-V, ARMv7/v8 except compact instruction set) vs. variable length (x86)</a:t>
            </a:r>
          </a:p>
        </p:txBody>
      </p:sp>
      <p:sp>
        <p:nvSpPr>
          <p:cNvPr id="4" name="Slide Number Placeholder 3"/>
          <p:cNvSpPr>
            <a:spLocks noGrp="1"/>
          </p:cNvSpPr>
          <p:nvPr>
            <p:ph type="sldNum" sz="quarter" idx="10"/>
          </p:nvPr>
        </p:nvSpPr>
        <p:spPr/>
        <p:txBody>
          <a:bodyPr/>
          <a:lstStyle/>
          <a:p>
            <a:pPr>
              <a:defRPr/>
            </a:pPr>
            <a:fld id="{1F61B07E-8219-4D76-887A-B242BD31F2D1}" type="slidenum">
              <a:rPr lang="en-US" altLang="tr-TR" smtClean="0"/>
              <a:pPr>
                <a:defRPr/>
              </a:pPr>
              <a:t>24</a:t>
            </a:fld>
            <a:endParaRPr lang="en-US" altLang="tr-TR"/>
          </a:p>
        </p:txBody>
      </p:sp>
    </p:spTree>
    <p:extLst>
      <p:ext uri="{BB962C8B-B14F-4D97-AF65-F5344CB8AC3E}">
        <p14:creationId xmlns:p14="http://schemas.microsoft.com/office/powerpoint/2010/main" val="3349101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Trends in Technology</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000" dirty="0" smtClean="0"/>
              <a:t>Integrated circuit technology (Moore’s Law)</a:t>
            </a:r>
          </a:p>
          <a:p>
            <a:pPr lvl="1">
              <a:lnSpc>
                <a:spcPct val="90000"/>
              </a:lnSpc>
            </a:pPr>
            <a:r>
              <a:rPr lang="en-US" sz="1800" dirty="0" smtClean="0"/>
              <a:t>Transistor density:  35%/year</a:t>
            </a:r>
          </a:p>
          <a:p>
            <a:pPr lvl="1">
              <a:lnSpc>
                <a:spcPct val="90000"/>
              </a:lnSpc>
            </a:pPr>
            <a:r>
              <a:rPr lang="en-US" sz="1800" dirty="0" smtClean="0"/>
              <a:t>Die size:  10-20%/year</a:t>
            </a:r>
          </a:p>
          <a:p>
            <a:pPr lvl="1">
              <a:lnSpc>
                <a:spcPct val="90000"/>
              </a:lnSpc>
            </a:pPr>
            <a:r>
              <a:rPr lang="en-US" sz="1800" dirty="0" smtClean="0"/>
              <a:t>Integration overall:  40-55%/year</a:t>
            </a:r>
          </a:p>
          <a:p>
            <a:pPr lvl="1">
              <a:lnSpc>
                <a:spcPct val="90000"/>
              </a:lnSpc>
            </a:pPr>
            <a:endParaRPr lang="en-US" sz="1800" dirty="0" smtClean="0"/>
          </a:p>
          <a:p>
            <a:pPr>
              <a:lnSpc>
                <a:spcPct val="90000"/>
              </a:lnSpc>
            </a:pPr>
            <a:r>
              <a:rPr lang="en-US" sz="2000" dirty="0" smtClean="0"/>
              <a:t>DRAM capacity:  25-40%/year (slowing)</a:t>
            </a:r>
          </a:p>
          <a:p>
            <a:pPr lvl="1">
              <a:lnSpc>
                <a:spcPct val="90000"/>
              </a:lnSpc>
            </a:pPr>
            <a:r>
              <a:rPr lang="en-US" sz="1800" dirty="0" smtClean="0"/>
              <a:t>8 Gb (2014), 16 Gb (2019), possibly no 32 Gb</a:t>
            </a:r>
          </a:p>
          <a:p>
            <a:pPr>
              <a:lnSpc>
                <a:spcPct val="90000"/>
              </a:lnSpc>
            </a:pPr>
            <a:endParaRPr lang="en-US" sz="2000" dirty="0" smtClean="0"/>
          </a:p>
          <a:p>
            <a:pPr>
              <a:lnSpc>
                <a:spcPct val="90000"/>
              </a:lnSpc>
            </a:pPr>
            <a:r>
              <a:rPr lang="en-US" sz="2000" dirty="0" smtClean="0"/>
              <a:t>Flash capacity:  50-60%/year</a:t>
            </a:r>
          </a:p>
          <a:p>
            <a:pPr lvl="1">
              <a:lnSpc>
                <a:spcPct val="90000"/>
              </a:lnSpc>
            </a:pPr>
            <a:r>
              <a:rPr lang="en-US" sz="1800" dirty="0" smtClean="0"/>
              <a:t>8-10X cheaper/bit than DRAM</a:t>
            </a:r>
          </a:p>
          <a:p>
            <a:pPr>
              <a:lnSpc>
                <a:spcPct val="90000"/>
              </a:lnSpc>
            </a:pPr>
            <a:endParaRPr lang="en-US" sz="2000" dirty="0" smtClean="0"/>
          </a:p>
          <a:p>
            <a:pPr>
              <a:lnSpc>
                <a:spcPct val="90000"/>
              </a:lnSpc>
            </a:pPr>
            <a:r>
              <a:rPr lang="en-US" sz="2000" dirty="0" smtClean="0"/>
              <a:t>Magnetic disk capacity:  recently slowed to 5%/year</a:t>
            </a:r>
          </a:p>
          <a:p>
            <a:pPr lvl="1">
              <a:lnSpc>
                <a:spcPct val="90000"/>
              </a:lnSpc>
            </a:pPr>
            <a:r>
              <a:rPr lang="en-US" sz="1800" dirty="0" smtClean="0"/>
              <a:t>Density increases may no longer be possible, </a:t>
            </a:r>
            <a:endParaRPr lang="tr-TR" sz="1800" dirty="0" smtClean="0"/>
          </a:p>
          <a:p>
            <a:pPr lvl="2">
              <a:lnSpc>
                <a:spcPct val="90000"/>
              </a:lnSpc>
            </a:pPr>
            <a:r>
              <a:rPr lang="en-US" sz="1400" dirty="0" smtClean="0"/>
              <a:t>may</a:t>
            </a:r>
            <a:r>
              <a:rPr lang="tr-TR" sz="1400" dirty="0" smtClean="0"/>
              <a:t> </a:t>
            </a:r>
            <a:r>
              <a:rPr lang="en-US" sz="1400" dirty="0" smtClean="0"/>
              <a:t>be increase from 7 to 9 platters</a:t>
            </a:r>
          </a:p>
          <a:p>
            <a:pPr lvl="1">
              <a:lnSpc>
                <a:spcPct val="90000"/>
              </a:lnSpc>
            </a:pPr>
            <a:r>
              <a:rPr lang="en-US" sz="1800" dirty="0" smtClean="0"/>
              <a:t>8-10X cheaper/bit then Flash</a:t>
            </a:r>
          </a:p>
          <a:p>
            <a:pPr lvl="1">
              <a:lnSpc>
                <a:spcPct val="90000"/>
              </a:lnSpc>
            </a:pPr>
            <a:r>
              <a:rPr lang="en-US" sz="1800" dirty="0" smtClean="0"/>
              <a:t>200-300X cheaper/bit than DRAM</a:t>
            </a:r>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25</a:t>
            </a:fld>
            <a:endParaRPr lang="en-US" altLang="tr-TR"/>
          </a:p>
        </p:txBody>
      </p:sp>
    </p:spTree>
    <p:extLst>
      <p:ext uri="{BB962C8B-B14F-4D97-AF65-F5344CB8AC3E}">
        <p14:creationId xmlns:p14="http://schemas.microsoft.com/office/powerpoint/2010/main" val="4121149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Bandwidth and Latency</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Bandwidth or throughput</a:t>
            </a:r>
          </a:p>
          <a:p>
            <a:pPr lvl="1">
              <a:lnSpc>
                <a:spcPct val="90000"/>
              </a:lnSpc>
            </a:pPr>
            <a:r>
              <a:rPr lang="en-US" sz="2400" dirty="0" smtClean="0"/>
              <a:t>Total work done in a given time</a:t>
            </a:r>
          </a:p>
          <a:p>
            <a:pPr lvl="1">
              <a:lnSpc>
                <a:spcPct val="90000"/>
              </a:lnSpc>
            </a:pPr>
            <a:r>
              <a:rPr lang="en-US" sz="2400" smtClean="0"/>
              <a:t>32,000-40,000X </a:t>
            </a:r>
            <a:r>
              <a:rPr lang="en-US" sz="2400" dirty="0" smtClean="0"/>
              <a:t>improvement for processors</a:t>
            </a:r>
          </a:p>
          <a:p>
            <a:pPr lvl="1">
              <a:lnSpc>
                <a:spcPct val="90000"/>
              </a:lnSpc>
            </a:pPr>
            <a:r>
              <a:rPr lang="en-US" sz="2400" dirty="0" smtClean="0"/>
              <a:t>300-1200X improvement for memory and disks</a:t>
            </a:r>
          </a:p>
          <a:p>
            <a:pPr lvl="1">
              <a:lnSpc>
                <a:spcPct val="90000"/>
              </a:lnSpc>
            </a:pPr>
            <a:endParaRPr lang="en-US" sz="2400" dirty="0" smtClean="0"/>
          </a:p>
          <a:p>
            <a:pPr>
              <a:lnSpc>
                <a:spcPct val="90000"/>
              </a:lnSpc>
            </a:pPr>
            <a:r>
              <a:rPr lang="en-US" sz="2800" dirty="0" smtClean="0"/>
              <a:t>Latency or response time</a:t>
            </a:r>
          </a:p>
          <a:p>
            <a:pPr lvl="1">
              <a:lnSpc>
                <a:spcPct val="90000"/>
              </a:lnSpc>
            </a:pPr>
            <a:r>
              <a:rPr lang="en-US" sz="2400" dirty="0" smtClean="0"/>
              <a:t>Time between start and completion of an event</a:t>
            </a:r>
          </a:p>
          <a:p>
            <a:pPr lvl="1">
              <a:lnSpc>
                <a:spcPct val="90000"/>
              </a:lnSpc>
            </a:pPr>
            <a:r>
              <a:rPr lang="en-US" sz="2400" smtClean="0"/>
              <a:t>50-90X </a:t>
            </a:r>
            <a:r>
              <a:rPr lang="en-US" sz="2400" dirty="0" smtClean="0"/>
              <a:t>improvement for processors</a:t>
            </a:r>
          </a:p>
          <a:p>
            <a:pPr lvl="1">
              <a:lnSpc>
                <a:spcPct val="90000"/>
              </a:lnSpc>
            </a:pPr>
            <a:r>
              <a:rPr lang="en-US" sz="2400" dirty="0" smtClean="0"/>
              <a:t>6-8X improvement for memory and disks</a:t>
            </a:r>
            <a:endParaRPr lang="en-US" dirty="0" smtClean="0"/>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26</a:t>
            </a:fld>
            <a:endParaRPr lang="en-US" altLang="tr-TR"/>
          </a:p>
        </p:txBody>
      </p:sp>
    </p:spTree>
    <p:extLst>
      <p:ext uri="{BB962C8B-B14F-4D97-AF65-F5344CB8AC3E}">
        <p14:creationId xmlns:p14="http://schemas.microsoft.com/office/powerpoint/2010/main" val="2481055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Bandwidth and Latency</a:t>
            </a:r>
            <a:endParaRPr lang="en-AU" dirty="0"/>
          </a:p>
        </p:txBody>
      </p:sp>
      <p:sp>
        <p:nvSpPr>
          <p:cNvPr id="242691" name="Rectangle 3"/>
          <p:cNvSpPr>
            <a:spLocks noGrp="1" noChangeArrowheads="1"/>
          </p:cNvSpPr>
          <p:nvPr>
            <p:ph type="body" idx="1"/>
          </p:nvPr>
        </p:nvSpPr>
        <p:spPr/>
        <p:txBody>
          <a:bodyPr/>
          <a:lstStyle/>
          <a:p>
            <a:pPr>
              <a:lnSpc>
                <a:spcPct val="90000"/>
              </a:lnSpc>
            </a:pPr>
            <a:endParaRPr lang="en-US" dirty="0" smtClean="0"/>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27</a:t>
            </a:fld>
            <a:endParaRPr lang="en-US" altLang="tr-TR"/>
          </a:p>
        </p:txBody>
      </p:sp>
      <p:sp>
        <p:nvSpPr>
          <p:cNvPr id="5" name="Text Box 8"/>
          <p:cNvSpPr txBox="1">
            <a:spLocks noChangeArrowheads="1"/>
          </p:cNvSpPr>
          <p:nvPr/>
        </p:nvSpPr>
        <p:spPr bwMode="auto">
          <a:xfrm>
            <a:off x="1437914" y="5805264"/>
            <a:ext cx="5798382" cy="400110"/>
          </a:xfrm>
          <a:prstGeom prst="rect">
            <a:avLst/>
          </a:prstGeom>
          <a:noFill/>
          <a:ln w="9525" algn="ctr">
            <a:noFill/>
            <a:miter lim="800000"/>
            <a:headEnd/>
            <a:tailEnd/>
          </a:ln>
          <a:effectLst/>
        </p:spPr>
        <p:txBody>
          <a:bodyPr wrap="none">
            <a:spAutoFit/>
          </a:bodyPr>
          <a:lstStyle/>
          <a:p>
            <a:pPr algn="ctr"/>
            <a:r>
              <a:rPr lang="en-US" sz="2000" dirty="0" smtClean="0">
                <a:solidFill>
                  <a:srgbClr val="000066"/>
                </a:solidFill>
                <a:latin typeface="Arial" charset="0"/>
              </a:rPr>
              <a:t>Log-log plot of bandwidth and latency milestones</a:t>
            </a:r>
            <a:endParaRPr lang="en-GB" sz="2000" dirty="0">
              <a:solidFill>
                <a:srgbClr val="000066"/>
              </a:solidFill>
              <a:latin typeface="Arial" charset="0"/>
            </a:endParaRPr>
          </a:p>
        </p:txBody>
      </p:sp>
      <p:pic>
        <p:nvPicPr>
          <p:cNvPr id="6" name="Picture 5"/>
          <p:cNvPicPr>
            <a:picLocks noChangeAspect="1"/>
          </p:cNvPicPr>
          <p:nvPr/>
        </p:nvPicPr>
        <p:blipFill>
          <a:blip r:embed="rId3"/>
          <a:stretch>
            <a:fillRect/>
          </a:stretch>
        </p:blipFill>
        <p:spPr>
          <a:xfrm>
            <a:off x="1636805" y="969338"/>
            <a:ext cx="5400600" cy="4835926"/>
          </a:xfrm>
          <a:prstGeom prst="rect">
            <a:avLst/>
          </a:prstGeom>
        </p:spPr>
      </p:pic>
    </p:spTree>
    <p:extLst>
      <p:ext uri="{BB962C8B-B14F-4D97-AF65-F5344CB8AC3E}">
        <p14:creationId xmlns:p14="http://schemas.microsoft.com/office/powerpoint/2010/main" val="1726126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Transistors and Wires</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Feature size</a:t>
            </a:r>
          </a:p>
          <a:p>
            <a:pPr lvl="1">
              <a:lnSpc>
                <a:spcPct val="90000"/>
              </a:lnSpc>
            </a:pPr>
            <a:r>
              <a:rPr lang="en-US" dirty="0" smtClean="0"/>
              <a:t>Minimum size of transistor or wire in </a:t>
            </a:r>
            <a:r>
              <a:rPr lang="en-US" i="1" dirty="0" smtClean="0"/>
              <a:t>x</a:t>
            </a:r>
            <a:r>
              <a:rPr lang="en-US" dirty="0" smtClean="0"/>
              <a:t> or </a:t>
            </a:r>
            <a:r>
              <a:rPr lang="en-US" i="1" dirty="0" smtClean="0"/>
              <a:t>y</a:t>
            </a:r>
            <a:r>
              <a:rPr lang="en-US" dirty="0" smtClean="0"/>
              <a:t> dimension</a:t>
            </a:r>
          </a:p>
          <a:p>
            <a:pPr lvl="2">
              <a:lnSpc>
                <a:spcPct val="90000"/>
              </a:lnSpc>
            </a:pPr>
            <a:r>
              <a:rPr lang="en-US" dirty="0" smtClean="0"/>
              <a:t>10 µ</a:t>
            </a:r>
            <a:r>
              <a:rPr lang="tr-TR" dirty="0" smtClean="0"/>
              <a:t>m</a:t>
            </a:r>
            <a:r>
              <a:rPr lang="en-US" dirty="0" smtClean="0"/>
              <a:t> in 1971 </a:t>
            </a:r>
            <a:endParaRPr lang="tr-TR" dirty="0" smtClean="0"/>
          </a:p>
          <a:p>
            <a:pPr lvl="2">
              <a:lnSpc>
                <a:spcPct val="90000"/>
              </a:lnSpc>
            </a:pPr>
            <a:r>
              <a:rPr lang="tr-TR" dirty="0" smtClean="0"/>
              <a:t>0</a:t>
            </a:r>
            <a:r>
              <a:rPr lang="en-US" dirty="0" smtClean="0"/>
              <a:t>.011 </a:t>
            </a:r>
            <a:r>
              <a:rPr lang="en-US" dirty="0"/>
              <a:t>µ</a:t>
            </a:r>
            <a:r>
              <a:rPr lang="tr-TR" dirty="0"/>
              <a:t>m</a:t>
            </a:r>
            <a:r>
              <a:rPr lang="en-US" dirty="0" smtClean="0"/>
              <a:t> in 2017</a:t>
            </a:r>
            <a:endParaRPr lang="tr-TR" dirty="0" smtClean="0"/>
          </a:p>
          <a:p>
            <a:pPr lvl="2">
              <a:lnSpc>
                <a:spcPct val="90000"/>
              </a:lnSpc>
            </a:pPr>
            <a:r>
              <a:rPr lang="tr-TR" dirty="0" smtClean="0"/>
              <a:t>0.003 </a:t>
            </a:r>
            <a:r>
              <a:rPr lang="en-US" dirty="0"/>
              <a:t>µ</a:t>
            </a:r>
            <a:r>
              <a:rPr lang="tr-TR" dirty="0"/>
              <a:t>m </a:t>
            </a:r>
            <a:r>
              <a:rPr lang="en-US" dirty="0"/>
              <a:t>in </a:t>
            </a:r>
            <a:r>
              <a:rPr lang="en-US" dirty="0" smtClean="0"/>
              <a:t>20</a:t>
            </a:r>
            <a:r>
              <a:rPr lang="tr-TR" dirty="0" smtClean="0"/>
              <a:t>21</a:t>
            </a:r>
            <a:endParaRPr lang="en-US" dirty="0" smtClean="0"/>
          </a:p>
          <a:p>
            <a:pPr lvl="1">
              <a:lnSpc>
                <a:spcPct val="90000"/>
              </a:lnSpc>
            </a:pPr>
            <a:r>
              <a:rPr lang="en-US" dirty="0" smtClean="0"/>
              <a:t>Transistor performance scales linearly</a:t>
            </a:r>
          </a:p>
          <a:p>
            <a:pPr lvl="2">
              <a:lnSpc>
                <a:spcPct val="90000"/>
              </a:lnSpc>
            </a:pPr>
            <a:r>
              <a:rPr lang="en-US" dirty="0" smtClean="0"/>
              <a:t>Wire delay does not improve with feature size!</a:t>
            </a:r>
          </a:p>
          <a:p>
            <a:pPr lvl="1">
              <a:lnSpc>
                <a:spcPct val="90000"/>
              </a:lnSpc>
            </a:pPr>
            <a:r>
              <a:rPr lang="en-US" dirty="0" smtClean="0"/>
              <a:t>Integration density scales </a:t>
            </a:r>
            <a:r>
              <a:rPr lang="en-US" dirty="0" err="1" smtClean="0"/>
              <a:t>quadratically</a:t>
            </a:r>
            <a:endParaRPr lang="en-US" dirty="0" smtClean="0"/>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28</a:t>
            </a:fld>
            <a:endParaRPr lang="en-US" altLang="tr-TR"/>
          </a:p>
        </p:txBody>
      </p:sp>
    </p:spTree>
    <p:extLst>
      <p:ext uri="{BB962C8B-B14F-4D97-AF65-F5344CB8AC3E}">
        <p14:creationId xmlns:p14="http://schemas.microsoft.com/office/powerpoint/2010/main" val="35181471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Power and Energy</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Problem:  </a:t>
            </a:r>
            <a:endParaRPr lang="tr-TR" sz="2800" dirty="0" smtClean="0"/>
          </a:p>
          <a:p>
            <a:pPr lvl="1">
              <a:lnSpc>
                <a:spcPct val="90000"/>
              </a:lnSpc>
            </a:pPr>
            <a:r>
              <a:rPr lang="en-US" sz="2400" dirty="0" smtClean="0"/>
              <a:t>Get power in, get power out</a:t>
            </a:r>
          </a:p>
          <a:p>
            <a:pPr>
              <a:lnSpc>
                <a:spcPct val="90000"/>
              </a:lnSpc>
            </a:pPr>
            <a:endParaRPr lang="en-US" sz="2800" dirty="0" smtClean="0"/>
          </a:p>
          <a:p>
            <a:pPr>
              <a:lnSpc>
                <a:spcPct val="90000"/>
              </a:lnSpc>
            </a:pPr>
            <a:r>
              <a:rPr lang="en-US" sz="2800" dirty="0" smtClean="0"/>
              <a:t>Thermal Design Power (TDP)</a:t>
            </a:r>
          </a:p>
          <a:p>
            <a:pPr lvl="1">
              <a:lnSpc>
                <a:spcPct val="90000"/>
              </a:lnSpc>
            </a:pPr>
            <a:r>
              <a:rPr lang="en-US" sz="2400" dirty="0" smtClean="0"/>
              <a:t>Characterizes sustained power consumption</a:t>
            </a:r>
          </a:p>
          <a:p>
            <a:pPr lvl="1">
              <a:lnSpc>
                <a:spcPct val="90000"/>
              </a:lnSpc>
            </a:pPr>
            <a:r>
              <a:rPr lang="en-US" sz="2400" dirty="0" smtClean="0"/>
              <a:t>Used as target for power supply and cooling system</a:t>
            </a:r>
          </a:p>
          <a:p>
            <a:pPr lvl="1">
              <a:lnSpc>
                <a:spcPct val="90000"/>
              </a:lnSpc>
            </a:pPr>
            <a:r>
              <a:rPr lang="en-US" sz="2400" dirty="0" smtClean="0"/>
              <a:t>Lower than peak power (1.5X higher), higher than average power consumption</a:t>
            </a:r>
          </a:p>
          <a:p>
            <a:pPr lvl="1">
              <a:lnSpc>
                <a:spcPct val="90000"/>
              </a:lnSpc>
            </a:pPr>
            <a:endParaRPr lang="en-US" sz="2400" dirty="0" smtClean="0"/>
          </a:p>
          <a:p>
            <a:pPr>
              <a:lnSpc>
                <a:spcPct val="90000"/>
              </a:lnSpc>
            </a:pPr>
            <a:r>
              <a:rPr lang="en-US" sz="2800" dirty="0" smtClean="0"/>
              <a:t>Clock rate can be reduced dynamically to limit power consumption</a:t>
            </a:r>
          </a:p>
          <a:p>
            <a:pPr>
              <a:lnSpc>
                <a:spcPct val="90000"/>
              </a:lnSpc>
            </a:pPr>
            <a:r>
              <a:rPr lang="en-US" sz="2800" dirty="0" smtClean="0"/>
              <a:t>Energy per task is often a better measurement</a:t>
            </a:r>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29</a:t>
            </a:fld>
            <a:endParaRPr lang="en-US" altLang="tr-TR"/>
          </a:p>
        </p:txBody>
      </p:sp>
    </p:spTree>
    <p:extLst>
      <p:ext uri="{BB962C8B-B14F-4D97-AF65-F5344CB8AC3E}">
        <p14:creationId xmlns:p14="http://schemas.microsoft.com/office/powerpoint/2010/main" val="2605318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94254654-87E5-4544-B3D5-7D96A6762877}" type="slidenum">
              <a:rPr kumimoji="0" lang="en-US" altLang="tr-TR" sz="1200" smtClean="0"/>
              <a:pPr>
                <a:spcBef>
                  <a:spcPct val="50000"/>
                </a:spcBef>
                <a:buFontTx/>
                <a:buNone/>
              </a:pPr>
              <a:t>3</a:t>
            </a:fld>
            <a:endParaRPr kumimoji="0" lang="en-US" altLang="tr-TR" sz="1200" smtClean="0"/>
          </a:p>
        </p:txBody>
      </p:sp>
      <p:sp>
        <p:nvSpPr>
          <p:cNvPr id="8195" name="Rectangle 2"/>
          <p:cNvSpPr>
            <a:spLocks noGrp="1" noChangeArrowheads="1"/>
          </p:cNvSpPr>
          <p:nvPr>
            <p:ph type="title"/>
          </p:nvPr>
        </p:nvSpPr>
        <p:spPr/>
        <p:txBody>
          <a:bodyPr/>
          <a:lstStyle/>
          <a:p>
            <a:r>
              <a:rPr lang="tr-TR" altLang="tr-TR" smtClean="0"/>
              <a:t>Outline</a:t>
            </a:r>
          </a:p>
        </p:txBody>
      </p:sp>
      <p:sp>
        <p:nvSpPr>
          <p:cNvPr id="7172" name="Rectangle 3"/>
          <p:cNvSpPr>
            <a:spLocks noGrp="1" noChangeArrowheads="1"/>
          </p:cNvSpPr>
          <p:nvPr>
            <p:ph type="body" idx="1"/>
          </p:nvPr>
        </p:nvSpPr>
        <p:spPr/>
        <p:txBody>
          <a:bodyPr/>
          <a:lstStyle/>
          <a:p>
            <a:r>
              <a:rPr lang="tr-TR" altLang="tr-TR" dirty="0" smtClean="0">
                <a:solidFill>
                  <a:schemeClr val="accent1"/>
                </a:solidFill>
              </a:rPr>
              <a:t>Latency, delay, time</a:t>
            </a:r>
          </a:p>
          <a:p>
            <a:r>
              <a:rPr lang="tr-TR" altLang="tr-TR" dirty="0" smtClean="0">
                <a:solidFill>
                  <a:schemeClr val="accent1"/>
                </a:solidFill>
              </a:rPr>
              <a:t>Throughput</a:t>
            </a:r>
          </a:p>
          <a:p>
            <a:r>
              <a:rPr lang="tr-TR" altLang="tr-TR" dirty="0" smtClean="0">
                <a:solidFill>
                  <a:schemeClr val="accent1"/>
                </a:solidFill>
              </a:rPr>
              <a:t>Cost</a:t>
            </a:r>
          </a:p>
          <a:p>
            <a:r>
              <a:rPr lang="tr-TR" altLang="tr-TR" dirty="0" smtClean="0">
                <a:solidFill>
                  <a:schemeClr val="accent1"/>
                </a:solidFill>
              </a:rPr>
              <a:t>Power</a:t>
            </a:r>
          </a:p>
          <a:p>
            <a:r>
              <a:rPr lang="tr-TR" altLang="tr-TR" dirty="0" smtClean="0">
                <a:solidFill>
                  <a:schemeClr val="accent1"/>
                </a:solidFill>
              </a:rPr>
              <a:t>Energy</a:t>
            </a:r>
          </a:p>
          <a:p>
            <a:r>
              <a:rPr lang="tr-TR" altLang="tr-TR" dirty="0" smtClean="0">
                <a:solidFill>
                  <a:schemeClr val="accent1"/>
                </a:solidFill>
              </a:rPr>
              <a:t>Reliability</a:t>
            </a:r>
          </a:p>
        </p:txBody>
      </p:sp>
    </p:spTree>
    <p:extLst>
      <p:ext uri="{BB962C8B-B14F-4D97-AF65-F5344CB8AC3E}">
        <p14:creationId xmlns:p14="http://schemas.microsoft.com/office/powerpoint/2010/main" val="1542472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Dynamic Energy and Power</a:t>
            </a:r>
            <a:endParaRPr lang="en-AU" dirty="0"/>
          </a:p>
        </p:txBody>
      </p:sp>
      <mc:AlternateContent xmlns:mc="http://schemas.openxmlformats.org/markup-compatibility/2006" xmlns:a14="http://schemas.microsoft.com/office/drawing/2010/main">
        <mc:Choice Requires="a14">
          <p:sp>
            <p:nvSpPr>
              <p:cNvPr id="242691" name="Rectangle 3"/>
              <p:cNvSpPr>
                <a:spLocks noGrp="1" noChangeArrowheads="1"/>
              </p:cNvSpPr>
              <p:nvPr>
                <p:ph type="body" idx="1"/>
              </p:nvPr>
            </p:nvSpPr>
            <p:spPr/>
            <p:txBody>
              <a:bodyPr/>
              <a:lstStyle/>
              <a:p>
                <a:pPr>
                  <a:lnSpc>
                    <a:spcPct val="90000"/>
                  </a:lnSpc>
                </a:pPr>
                <a:r>
                  <a:rPr lang="en-US" sz="2800" dirty="0" smtClean="0"/>
                  <a:t>Dynamic energy</a:t>
                </a:r>
              </a:p>
              <a:p>
                <a:pPr marL="457200" lvl="1" indent="0">
                  <a:lnSpc>
                    <a:spcPct val="90000"/>
                  </a:lnSpc>
                  <a:buNone/>
                </a:pPr>
                <a14:m>
                  <m:oMathPara xmlns:m="http://schemas.openxmlformats.org/officeDocument/2006/math">
                    <m:oMathParaPr>
                      <m:jc m:val="centerGroup"/>
                    </m:oMathParaPr>
                    <m:oMath xmlns:m="http://schemas.openxmlformats.org/officeDocument/2006/math">
                      <m:r>
                        <a:rPr lang="tr-TR" b="0" i="1" smtClean="0">
                          <a:solidFill>
                            <a:schemeClr val="accent1">
                              <a:lumMod val="75000"/>
                            </a:schemeClr>
                          </a:solidFill>
                          <a:latin typeface="Cambria Math" panose="02040503050406030204" pitchFamily="18" charset="0"/>
                        </a:rPr>
                        <m:t>=</m:t>
                      </m:r>
                      <m:f>
                        <m:fPr>
                          <m:ctrlPr>
                            <a:rPr lang="tr-TR" b="0" i="1" smtClean="0">
                              <a:solidFill>
                                <a:schemeClr val="accent1">
                                  <a:lumMod val="75000"/>
                                </a:schemeClr>
                              </a:solidFill>
                              <a:latin typeface="Cambria Math" panose="02040503050406030204" pitchFamily="18" charset="0"/>
                            </a:rPr>
                          </m:ctrlPr>
                        </m:fPr>
                        <m:num>
                          <m:r>
                            <a:rPr lang="tr-TR" i="1">
                              <a:solidFill>
                                <a:schemeClr val="accent1">
                                  <a:lumMod val="75000"/>
                                </a:schemeClr>
                              </a:solidFill>
                              <a:latin typeface="Cambria Math" panose="02040503050406030204" pitchFamily="18" charset="0"/>
                            </a:rPr>
                            <m:t>𝐶𝑎𝑝𝑎𝑐𝑖𝑡𝑖𝑣𝑒</m:t>
                          </m:r>
                          <m:r>
                            <a:rPr lang="tr-TR" b="0" i="1" smtClean="0">
                              <a:solidFill>
                                <a:schemeClr val="accent1">
                                  <a:lumMod val="75000"/>
                                </a:schemeClr>
                              </a:solidFill>
                              <a:latin typeface="Cambria Math" panose="02040503050406030204" pitchFamily="18" charset="0"/>
                            </a:rPr>
                            <m:t> </m:t>
                          </m:r>
                          <m:r>
                            <a:rPr lang="tr-TR" b="0" i="1" smtClean="0">
                              <a:solidFill>
                                <a:schemeClr val="accent1">
                                  <a:lumMod val="75000"/>
                                </a:schemeClr>
                              </a:solidFill>
                              <a:latin typeface="Cambria Math" panose="02040503050406030204" pitchFamily="18" charset="0"/>
                            </a:rPr>
                            <m:t>𝐿𝑜𝑎𝑑</m:t>
                          </m:r>
                          <m:r>
                            <a:rPr lang="tr-TR" b="0" i="1" smtClean="0">
                              <a:solidFill>
                                <a:schemeClr val="accent1">
                                  <a:lumMod val="75000"/>
                                </a:schemeClr>
                              </a:solidFill>
                              <a:latin typeface="Cambria Math" panose="02040503050406030204" pitchFamily="18" charset="0"/>
                              <a:ea typeface="Cambria Math" panose="02040503050406030204" pitchFamily="18" charset="0"/>
                            </a:rPr>
                            <m:t>×</m:t>
                          </m:r>
                          <m:sSup>
                            <m:sSupPr>
                              <m:ctrlPr>
                                <a:rPr lang="tr-TR" b="0" i="1" smtClean="0">
                                  <a:solidFill>
                                    <a:schemeClr val="accent1">
                                      <a:lumMod val="75000"/>
                                    </a:schemeClr>
                                  </a:solidFill>
                                  <a:latin typeface="Cambria Math" panose="02040503050406030204" pitchFamily="18" charset="0"/>
                                  <a:ea typeface="Cambria Math" panose="02040503050406030204" pitchFamily="18" charset="0"/>
                                </a:rPr>
                              </m:ctrlPr>
                            </m:sSupPr>
                            <m:e>
                              <m:r>
                                <a:rPr lang="tr-TR" b="0" i="1" smtClean="0">
                                  <a:solidFill>
                                    <a:schemeClr val="accent1">
                                      <a:lumMod val="75000"/>
                                    </a:schemeClr>
                                  </a:solidFill>
                                  <a:latin typeface="Cambria Math" panose="02040503050406030204" pitchFamily="18" charset="0"/>
                                  <a:ea typeface="Cambria Math" panose="02040503050406030204" pitchFamily="18" charset="0"/>
                                </a:rPr>
                                <m:t>𝑉𝑜𝑙𝑡𝑎𝑔𝑒</m:t>
                              </m:r>
                            </m:e>
                            <m:sup>
                              <m:r>
                                <a:rPr lang="tr-TR" b="0" i="1" smtClean="0">
                                  <a:solidFill>
                                    <a:schemeClr val="accent1">
                                      <a:lumMod val="75000"/>
                                    </a:schemeClr>
                                  </a:solidFill>
                                  <a:latin typeface="Cambria Math" panose="02040503050406030204" pitchFamily="18" charset="0"/>
                                  <a:ea typeface="Cambria Math" panose="02040503050406030204" pitchFamily="18" charset="0"/>
                                </a:rPr>
                                <m:t>2</m:t>
                              </m:r>
                            </m:sup>
                          </m:sSup>
                        </m:num>
                        <m:den>
                          <m:r>
                            <a:rPr lang="tr-TR" b="0" i="1" smtClean="0">
                              <a:solidFill>
                                <a:schemeClr val="accent1">
                                  <a:lumMod val="75000"/>
                                </a:schemeClr>
                              </a:solidFill>
                              <a:latin typeface="Cambria Math" panose="02040503050406030204" pitchFamily="18" charset="0"/>
                            </a:rPr>
                            <m:t>2</m:t>
                          </m:r>
                        </m:den>
                      </m:f>
                      <m:r>
                        <a:rPr lang="tr-TR" b="0" i="1" smtClean="0">
                          <a:solidFill>
                            <a:schemeClr val="accent1">
                              <a:lumMod val="75000"/>
                            </a:schemeClr>
                          </a:solidFill>
                          <a:latin typeface="Cambria Math" panose="02040503050406030204" pitchFamily="18" charset="0"/>
                        </a:rPr>
                        <m:t> </m:t>
                      </m:r>
                    </m:oMath>
                  </m:oMathPara>
                </a14:m>
                <a:endParaRPr lang="tr-TR" dirty="0" smtClean="0"/>
              </a:p>
              <a:p>
                <a:pPr marL="457200" lvl="1" indent="0">
                  <a:lnSpc>
                    <a:spcPct val="90000"/>
                  </a:lnSpc>
                  <a:buNone/>
                </a:pPr>
                <a:endParaRPr lang="en-US" dirty="0" smtClean="0"/>
              </a:p>
              <a:p>
                <a:pPr lvl="1">
                  <a:lnSpc>
                    <a:spcPct val="90000"/>
                  </a:lnSpc>
                </a:pPr>
                <a:r>
                  <a:rPr lang="en-US" sz="2400" dirty="0"/>
                  <a:t>Transistor switch from </a:t>
                </a:r>
                <a:r>
                  <a:rPr lang="en-US" sz="2400" dirty="0">
                    <a:solidFill>
                      <a:schemeClr val="accent1">
                        <a:lumMod val="75000"/>
                      </a:schemeClr>
                    </a:solidFill>
                  </a:rPr>
                  <a:t>0 </a:t>
                </a:r>
                <a:r>
                  <a:rPr lang="tr-TR" sz="2400" dirty="0">
                    <a:solidFill>
                      <a:schemeClr val="accent1">
                        <a:lumMod val="75000"/>
                      </a:schemeClr>
                    </a:solidFill>
                    <a:sym typeface="Wingdings" panose="05000000000000000000" pitchFamily="2" charset="2"/>
                  </a:rPr>
                  <a:t></a:t>
                </a:r>
                <a:r>
                  <a:rPr lang="en-US" sz="2400" dirty="0">
                    <a:solidFill>
                      <a:schemeClr val="accent1">
                        <a:lumMod val="75000"/>
                      </a:schemeClr>
                    </a:solidFill>
                  </a:rPr>
                  <a:t> 1 </a:t>
                </a:r>
                <a:r>
                  <a:rPr lang="en-US" sz="2400" dirty="0"/>
                  <a:t>or </a:t>
                </a:r>
                <a:r>
                  <a:rPr lang="en-US" sz="2400" dirty="0">
                    <a:solidFill>
                      <a:schemeClr val="accent1">
                        <a:lumMod val="75000"/>
                      </a:schemeClr>
                    </a:solidFill>
                  </a:rPr>
                  <a:t>1 </a:t>
                </a:r>
                <a:r>
                  <a:rPr lang="tr-TR" sz="2400" dirty="0">
                    <a:solidFill>
                      <a:schemeClr val="accent1">
                        <a:lumMod val="75000"/>
                      </a:schemeClr>
                    </a:solidFill>
                    <a:sym typeface="Wingdings" panose="05000000000000000000" pitchFamily="2" charset="2"/>
                  </a:rPr>
                  <a:t></a:t>
                </a:r>
                <a:r>
                  <a:rPr lang="en-US" sz="2400" dirty="0">
                    <a:solidFill>
                      <a:schemeClr val="accent1">
                        <a:lumMod val="75000"/>
                      </a:schemeClr>
                    </a:solidFill>
                  </a:rPr>
                  <a:t> 0</a:t>
                </a:r>
              </a:p>
              <a:p>
                <a:pPr>
                  <a:lnSpc>
                    <a:spcPct val="90000"/>
                  </a:lnSpc>
                </a:pPr>
                <a:endParaRPr lang="tr-TR" sz="2800" dirty="0" smtClean="0"/>
              </a:p>
              <a:p>
                <a:pPr>
                  <a:lnSpc>
                    <a:spcPct val="90000"/>
                  </a:lnSpc>
                </a:pPr>
                <a:r>
                  <a:rPr lang="en-US" sz="2800" dirty="0" smtClean="0"/>
                  <a:t>Dynamic power</a:t>
                </a:r>
                <a:endParaRPr lang="tr-TR" sz="2400" i="1" dirty="0" smtClean="0">
                  <a:solidFill>
                    <a:schemeClr val="accent1">
                      <a:lumMod val="75000"/>
                    </a:schemeClr>
                  </a:solidFill>
                  <a:latin typeface="Cambria Math" panose="02040503050406030204" pitchFamily="18" charset="0"/>
                </a:endParaRPr>
              </a:p>
              <a:p>
                <a:pPr marL="457200" lvl="1" indent="0">
                  <a:lnSpc>
                    <a:spcPct val="90000"/>
                  </a:lnSpc>
                  <a:buNone/>
                </a:pPr>
                <a14:m>
                  <m:oMathPara xmlns:m="http://schemas.openxmlformats.org/officeDocument/2006/math">
                    <m:oMathParaPr>
                      <m:jc m:val="centerGroup"/>
                    </m:oMathParaPr>
                    <m:oMath xmlns:m="http://schemas.openxmlformats.org/officeDocument/2006/math">
                      <m:r>
                        <a:rPr lang="tr-TR" sz="2400" b="0" i="1" smtClean="0">
                          <a:solidFill>
                            <a:schemeClr val="accent1">
                              <a:lumMod val="75000"/>
                            </a:schemeClr>
                          </a:solidFill>
                          <a:latin typeface="Cambria Math" panose="02040503050406030204" pitchFamily="18" charset="0"/>
                        </a:rPr>
                        <m:t>=</m:t>
                      </m:r>
                      <m:f>
                        <m:fPr>
                          <m:ctrlPr>
                            <a:rPr lang="tr-TR" sz="2400" i="1">
                              <a:solidFill>
                                <a:schemeClr val="accent1">
                                  <a:lumMod val="75000"/>
                                </a:schemeClr>
                              </a:solidFill>
                              <a:latin typeface="Cambria Math" panose="02040503050406030204" pitchFamily="18" charset="0"/>
                            </a:rPr>
                          </m:ctrlPr>
                        </m:fPr>
                        <m:num>
                          <m:r>
                            <a:rPr lang="tr-TR" sz="2400" i="1">
                              <a:solidFill>
                                <a:schemeClr val="accent1">
                                  <a:lumMod val="75000"/>
                                </a:schemeClr>
                              </a:solidFill>
                              <a:latin typeface="Cambria Math" panose="02040503050406030204" pitchFamily="18" charset="0"/>
                            </a:rPr>
                            <m:t>𝐶𝑎𝑝𝑎𝑐𝑖𝑡𝑖𝑣𝑒</m:t>
                          </m:r>
                          <m:r>
                            <a:rPr lang="tr-TR" sz="2400" i="1">
                              <a:solidFill>
                                <a:schemeClr val="accent1">
                                  <a:lumMod val="75000"/>
                                </a:schemeClr>
                              </a:solidFill>
                              <a:latin typeface="Cambria Math" panose="02040503050406030204" pitchFamily="18" charset="0"/>
                            </a:rPr>
                            <m:t> </m:t>
                          </m:r>
                          <m:r>
                            <a:rPr lang="tr-TR" sz="2400" i="1">
                              <a:solidFill>
                                <a:schemeClr val="accent1">
                                  <a:lumMod val="75000"/>
                                </a:schemeClr>
                              </a:solidFill>
                              <a:latin typeface="Cambria Math" panose="02040503050406030204" pitchFamily="18" charset="0"/>
                            </a:rPr>
                            <m:t>𝐿𝑜𝑎𝑑</m:t>
                          </m:r>
                          <m:r>
                            <a:rPr lang="tr-TR" sz="2400" i="1">
                              <a:solidFill>
                                <a:schemeClr val="accent1">
                                  <a:lumMod val="75000"/>
                                </a:schemeClr>
                              </a:solidFill>
                              <a:latin typeface="Cambria Math" panose="02040503050406030204" pitchFamily="18" charset="0"/>
                              <a:ea typeface="Cambria Math" panose="02040503050406030204" pitchFamily="18" charset="0"/>
                            </a:rPr>
                            <m:t>×</m:t>
                          </m:r>
                          <m:sSup>
                            <m:sSupPr>
                              <m:ctrlPr>
                                <a:rPr lang="tr-TR" sz="2400" i="1">
                                  <a:solidFill>
                                    <a:schemeClr val="accent1">
                                      <a:lumMod val="75000"/>
                                    </a:schemeClr>
                                  </a:solidFill>
                                  <a:latin typeface="Cambria Math" panose="02040503050406030204" pitchFamily="18" charset="0"/>
                                  <a:ea typeface="Cambria Math" panose="02040503050406030204" pitchFamily="18" charset="0"/>
                                </a:rPr>
                              </m:ctrlPr>
                            </m:sSupPr>
                            <m:e>
                              <m:r>
                                <a:rPr lang="tr-TR" sz="2400" i="1">
                                  <a:solidFill>
                                    <a:schemeClr val="accent1">
                                      <a:lumMod val="75000"/>
                                    </a:schemeClr>
                                  </a:solidFill>
                                  <a:latin typeface="Cambria Math" panose="02040503050406030204" pitchFamily="18" charset="0"/>
                                  <a:ea typeface="Cambria Math" panose="02040503050406030204" pitchFamily="18" charset="0"/>
                                </a:rPr>
                                <m:t>𝑉𝑜𝑙𝑡𝑎𝑔𝑒</m:t>
                              </m:r>
                            </m:e>
                            <m:sup>
                              <m:r>
                                <a:rPr lang="tr-TR" sz="2400" i="1">
                                  <a:solidFill>
                                    <a:schemeClr val="accent1">
                                      <a:lumMod val="75000"/>
                                    </a:schemeClr>
                                  </a:solidFill>
                                  <a:latin typeface="Cambria Math" panose="02040503050406030204" pitchFamily="18" charset="0"/>
                                  <a:ea typeface="Cambria Math" panose="02040503050406030204" pitchFamily="18" charset="0"/>
                                </a:rPr>
                                <m:t>2</m:t>
                              </m:r>
                            </m:sup>
                          </m:sSup>
                          <m:r>
                            <a:rPr lang="tr-TR" sz="2400" i="1">
                              <a:solidFill>
                                <a:schemeClr val="accent1">
                                  <a:lumMod val="75000"/>
                                </a:schemeClr>
                              </a:solidFill>
                              <a:latin typeface="Cambria Math" panose="02040503050406030204" pitchFamily="18" charset="0"/>
                              <a:ea typeface="Cambria Math" panose="02040503050406030204" pitchFamily="18" charset="0"/>
                            </a:rPr>
                            <m:t>×</m:t>
                          </m:r>
                          <m:r>
                            <a:rPr lang="tr-TR" sz="2400" i="1">
                              <a:solidFill>
                                <a:schemeClr val="accent1">
                                  <a:lumMod val="75000"/>
                                </a:schemeClr>
                              </a:solidFill>
                              <a:latin typeface="Cambria Math" panose="02040503050406030204" pitchFamily="18" charset="0"/>
                              <a:ea typeface="Cambria Math" panose="02040503050406030204" pitchFamily="18" charset="0"/>
                            </a:rPr>
                            <m:t>𝐹𝑟𝑒𝑞𝑢𝑒𝑛𝑐𝑦</m:t>
                          </m:r>
                          <m:r>
                            <a:rPr lang="tr-TR" sz="2400" i="1">
                              <a:solidFill>
                                <a:schemeClr val="accent1">
                                  <a:lumMod val="75000"/>
                                </a:schemeClr>
                              </a:solidFill>
                              <a:latin typeface="Cambria Math" panose="02040503050406030204" pitchFamily="18" charset="0"/>
                              <a:ea typeface="Cambria Math" panose="02040503050406030204" pitchFamily="18" charset="0"/>
                            </a:rPr>
                            <m:t> </m:t>
                          </m:r>
                          <m:r>
                            <a:rPr lang="tr-TR" sz="2400" i="1">
                              <a:solidFill>
                                <a:schemeClr val="accent1">
                                  <a:lumMod val="75000"/>
                                </a:schemeClr>
                              </a:solidFill>
                              <a:latin typeface="Cambria Math" panose="02040503050406030204" pitchFamily="18" charset="0"/>
                              <a:ea typeface="Cambria Math" panose="02040503050406030204" pitchFamily="18" charset="0"/>
                            </a:rPr>
                            <m:t>𝑠𝑤𝑖𝑡𝑐h𝑒𝑑</m:t>
                          </m:r>
                        </m:num>
                        <m:den>
                          <m:r>
                            <a:rPr lang="tr-TR" sz="2400" i="1">
                              <a:solidFill>
                                <a:schemeClr val="accent1">
                                  <a:lumMod val="75000"/>
                                </a:schemeClr>
                              </a:solidFill>
                              <a:latin typeface="Cambria Math" panose="02040503050406030204" pitchFamily="18" charset="0"/>
                            </a:rPr>
                            <m:t>2</m:t>
                          </m:r>
                        </m:den>
                      </m:f>
                    </m:oMath>
                  </m:oMathPara>
                </a14:m>
                <a:endParaRPr lang="en-US" sz="2400" dirty="0" smtClean="0"/>
              </a:p>
              <a:p>
                <a:pPr>
                  <a:lnSpc>
                    <a:spcPct val="90000"/>
                  </a:lnSpc>
                </a:pPr>
                <a:endParaRPr lang="tr-TR" sz="2800" dirty="0" smtClean="0"/>
              </a:p>
              <a:p>
                <a:pPr>
                  <a:lnSpc>
                    <a:spcPct val="90000"/>
                  </a:lnSpc>
                </a:pPr>
                <a:r>
                  <a:rPr lang="en-US" sz="2800" dirty="0" smtClean="0"/>
                  <a:t>Reducing clock rate reduces power, not energy</a:t>
                </a:r>
                <a:endParaRPr lang="tr-TR" sz="2800" dirty="0" smtClean="0"/>
              </a:p>
            </p:txBody>
          </p:sp>
        </mc:Choice>
        <mc:Fallback xmlns="">
          <p:sp>
            <p:nvSpPr>
              <p:cNvPr id="242691"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314" t="-2034"/>
                </a:stretch>
              </a:blipFill>
            </p:spPr>
            <p:txBody>
              <a:bodyPr/>
              <a:lstStyle/>
              <a:p>
                <a:r>
                  <a:rPr lang="en-US">
                    <a:noFill/>
                  </a:rPr>
                  <a:t> </a:t>
                </a:r>
              </a:p>
            </p:txBody>
          </p:sp>
        </mc:Fallback>
      </mc:AlternateContent>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30</a:t>
            </a:fld>
            <a:endParaRPr lang="en-US" altLang="tr-TR"/>
          </a:p>
        </p:txBody>
      </p:sp>
    </p:spTree>
    <p:extLst>
      <p:ext uri="{BB962C8B-B14F-4D97-AF65-F5344CB8AC3E}">
        <p14:creationId xmlns:p14="http://schemas.microsoft.com/office/powerpoint/2010/main" val="9031195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Power</a:t>
            </a:r>
            <a:endParaRPr lang="en-AU" dirty="0"/>
          </a:p>
        </p:txBody>
      </p:sp>
      <p:sp>
        <p:nvSpPr>
          <p:cNvPr id="242691" name="Rectangle 3"/>
          <p:cNvSpPr>
            <a:spLocks noGrp="1" noChangeArrowheads="1"/>
          </p:cNvSpPr>
          <p:nvPr>
            <p:ph type="body" idx="1"/>
          </p:nvPr>
        </p:nvSpPr>
        <p:spPr>
          <a:xfrm>
            <a:off x="395536" y="1125538"/>
            <a:ext cx="3024335" cy="5111750"/>
          </a:xfrm>
        </p:spPr>
        <p:txBody>
          <a:bodyPr/>
          <a:lstStyle/>
          <a:p>
            <a:pPr>
              <a:lnSpc>
                <a:spcPct val="90000"/>
              </a:lnSpc>
            </a:pPr>
            <a:r>
              <a:rPr lang="en-US" sz="2400" dirty="0" smtClean="0"/>
              <a:t>Intel 80386 consumed ~ 2 W</a:t>
            </a:r>
          </a:p>
          <a:p>
            <a:pPr>
              <a:lnSpc>
                <a:spcPct val="90000"/>
              </a:lnSpc>
            </a:pPr>
            <a:r>
              <a:rPr lang="en-US" sz="2400" dirty="0" smtClean="0"/>
              <a:t>3.3 GHz Intel Core i7 consumes 130 W</a:t>
            </a:r>
          </a:p>
          <a:p>
            <a:pPr>
              <a:lnSpc>
                <a:spcPct val="90000"/>
              </a:lnSpc>
            </a:pPr>
            <a:r>
              <a:rPr lang="en-US" sz="2400" dirty="0" smtClean="0"/>
              <a:t>Heat must be dissipated from 1.5 x 1.5 cm chip</a:t>
            </a:r>
          </a:p>
          <a:p>
            <a:pPr>
              <a:lnSpc>
                <a:spcPct val="90000"/>
              </a:lnSpc>
            </a:pPr>
            <a:r>
              <a:rPr lang="en-US" sz="2400" dirty="0" smtClean="0"/>
              <a:t>This is the limit of what can be cooled by air</a:t>
            </a:r>
          </a:p>
        </p:txBody>
      </p:sp>
      <p:pic>
        <p:nvPicPr>
          <p:cNvPr id="2" name="Picture 1"/>
          <p:cNvPicPr>
            <a:picLocks noChangeAspect="1"/>
          </p:cNvPicPr>
          <p:nvPr/>
        </p:nvPicPr>
        <p:blipFill>
          <a:blip r:embed="rId3"/>
          <a:stretch>
            <a:fillRect/>
          </a:stretch>
        </p:blipFill>
        <p:spPr>
          <a:xfrm>
            <a:off x="3275856" y="1268760"/>
            <a:ext cx="5465938" cy="3806428"/>
          </a:xfrm>
          <a:prstGeom prst="rect">
            <a:avLst/>
          </a:prstGeom>
        </p:spPr>
      </p:pic>
      <p:sp>
        <p:nvSpPr>
          <p:cNvPr id="3" name="Slide Number Placeholder 2"/>
          <p:cNvSpPr>
            <a:spLocks noGrp="1"/>
          </p:cNvSpPr>
          <p:nvPr>
            <p:ph type="sldNum" sz="quarter" idx="10"/>
          </p:nvPr>
        </p:nvSpPr>
        <p:spPr/>
        <p:txBody>
          <a:bodyPr/>
          <a:lstStyle/>
          <a:p>
            <a:pPr>
              <a:defRPr/>
            </a:pPr>
            <a:fld id="{1F61B07E-8219-4D76-887A-B242BD31F2D1}" type="slidenum">
              <a:rPr lang="en-US" altLang="tr-TR" smtClean="0"/>
              <a:pPr>
                <a:defRPr/>
              </a:pPr>
              <a:t>31</a:t>
            </a:fld>
            <a:endParaRPr lang="en-US" altLang="tr-TR"/>
          </a:p>
        </p:txBody>
      </p:sp>
    </p:spTree>
    <p:extLst>
      <p:ext uri="{BB962C8B-B14F-4D97-AF65-F5344CB8AC3E}">
        <p14:creationId xmlns:p14="http://schemas.microsoft.com/office/powerpoint/2010/main" val="33298156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Reducing Power</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Techniques for reducing power:</a:t>
            </a:r>
          </a:p>
          <a:p>
            <a:pPr lvl="1">
              <a:lnSpc>
                <a:spcPct val="90000"/>
              </a:lnSpc>
            </a:pPr>
            <a:r>
              <a:rPr lang="en-US" dirty="0" smtClean="0"/>
              <a:t>Do nothing well</a:t>
            </a:r>
          </a:p>
          <a:p>
            <a:pPr lvl="1">
              <a:lnSpc>
                <a:spcPct val="90000"/>
              </a:lnSpc>
            </a:pPr>
            <a:r>
              <a:rPr lang="en-US" dirty="0" smtClean="0"/>
              <a:t>Dynamic Voltage-Frequency Scaling</a:t>
            </a:r>
          </a:p>
          <a:p>
            <a:pPr lvl="1">
              <a:lnSpc>
                <a:spcPct val="90000"/>
              </a:lnSpc>
            </a:pPr>
            <a:endParaRPr lang="en-US" dirty="0" smtClean="0"/>
          </a:p>
          <a:p>
            <a:pPr lvl="1">
              <a:lnSpc>
                <a:spcPct val="90000"/>
              </a:lnSpc>
            </a:pPr>
            <a:endParaRPr lang="en-US" dirty="0"/>
          </a:p>
          <a:p>
            <a:pPr lvl="1">
              <a:lnSpc>
                <a:spcPct val="90000"/>
              </a:lnSpc>
            </a:pPr>
            <a:endParaRPr lang="en-US" dirty="0" smtClean="0"/>
          </a:p>
          <a:p>
            <a:pPr lvl="1">
              <a:lnSpc>
                <a:spcPct val="90000"/>
              </a:lnSpc>
            </a:pPr>
            <a:endParaRPr lang="en-US" dirty="0" smtClean="0"/>
          </a:p>
          <a:p>
            <a:pPr lvl="1">
              <a:lnSpc>
                <a:spcPct val="90000"/>
              </a:lnSpc>
            </a:pPr>
            <a:endParaRPr lang="en-US" dirty="0"/>
          </a:p>
          <a:p>
            <a:pPr lvl="1">
              <a:lnSpc>
                <a:spcPct val="90000"/>
              </a:lnSpc>
            </a:pPr>
            <a:endParaRPr lang="en-US" dirty="0" smtClean="0"/>
          </a:p>
          <a:p>
            <a:pPr lvl="1">
              <a:lnSpc>
                <a:spcPct val="90000"/>
              </a:lnSpc>
            </a:pPr>
            <a:r>
              <a:rPr lang="en-US" dirty="0" smtClean="0"/>
              <a:t>Low power state for DRAM, disks</a:t>
            </a:r>
          </a:p>
          <a:p>
            <a:pPr lvl="1">
              <a:lnSpc>
                <a:spcPct val="90000"/>
              </a:lnSpc>
            </a:pPr>
            <a:r>
              <a:rPr lang="en-US" dirty="0" smtClean="0"/>
              <a:t>Overclocking, turning off cores</a:t>
            </a:r>
          </a:p>
        </p:txBody>
      </p:sp>
      <p:pic>
        <p:nvPicPr>
          <p:cNvPr id="2" name="Picture 1"/>
          <p:cNvPicPr>
            <a:picLocks noChangeAspect="1"/>
          </p:cNvPicPr>
          <p:nvPr/>
        </p:nvPicPr>
        <p:blipFill>
          <a:blip r:embed="rId3"/>
          <a:stretch>
            <a:fillRect/>
          </a:stretch>
        </p:blipFill>
        <p:spPr>
          <a:xfrm>
            <a:off x="1547664" y="2564904"/>
            <a:ext cx="5940152" cy="2794072"/>
          </a:xfrm>
          <a:prstGeom prst="rect">
            <a:avLst/>
          </a:prstGeom>
        </p:spPr>
      </p:pic>
      <p:sp>
        <p:nvSpPr>
          <p:cNvPr id="3" name="Slide Number Placeholder 2"/>
          <p:cNvSpPr>
            <a:spLocks noGrp="1"/>
          </p:cNvSpPr>
          <p:nvPr>
            <p:ph type="sldNum" sz="quarter" idx="10"/>
          </p:nvPr>
        </p:nvSpPr>
        <p:spPr/>
        <p:txBody>
          <a:bodyPr/>
          <a:lstStyle/>
          <a:p>
            <a:pPr>
              <a:defRPr/>
            </a:pPr>
            <a:fld id="{1F61B07E-8219-4D76-887A-B242BD31F2D1}" type="slidenum">
              <a:rPr lang="en-US" altLang="tr-TR" smtClean="0"/>
              <a:pPr>
                <a:defRPr/>
              </a:pPr>
              <a:t>32</a:t>
            </a:fld>
            <a:endParaRPr lang="en-US" altLang="tr-TR"/>
          </a:p>
        </p:txBody>
      </p:sp>
    </p:spTree>
    <p:extLst>
      <p:ext uri="{BB962C8B-B14F-4D97-AF65-F5344CB8AC3E}">
        <p14:creationId xmlns:p14="http://schemas.microsoft.com/office/powerpoint/2010/main" val="11731374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Static Power</a:t>
            </a:r>
            <a:endParaRPr lang="en-AU" dirty="0"/>
          </a:p>
        </p:txBody>
      </p:sp>
      <mc:AlternateContent xmlns:mc="http://schemas.openxmlformats.org/markup-compatibility/2006" xmlns:a14="http://schemas.microsoft.com/office/drawing/2010/main">
        <mc:Choice Requires="a14">
          <p:sp>
            <p:nvSpPr>
              <p:cNvPr id="242691" name="Rectangle 3"/>
              <p:cNvSpPr>
                <a:spLocks noGrp="1" noChangeArrowheads="1"/>
              </p:cNvSpPr>
              <p:nvPr>
                <p:ph type="body" idx="1"/>
              </p:nvPr>
            </p:nvSpPr>
            <p:spPr/>
            <p:txBody>
              <a:bodyPr/>
              <a:lstStyle/>
              <a:p>
                <a:pPr>
                  <a:lnSpc>
                    <a:spcPct val="90000"/>
                  </a:lnSpc>
                </a:pPr>
                <a:r>
                  <a:rPr lang="en-US" sz="2800" dirty="0" smtClean="0"/>
                  <a:t>Static power consumption</a:t>
                </a:r>
              </a:p>
              <a:p>
                <a:pPr marL="457200" lvl="1" indent="0">
                  <a:lnSpc>
                    <a:spcPct val="90000"/>
                  </a:lnSpc>
                  <a:buNone/>
                </a:pPr>
                <a14:m>
                  <m:oMathPara xmlns:m="http://schemas.openxmlformats.org/officeDocument/2006/math">
                    <m:oMathParaPr>
                      <m:jc m:val="centerGroup"/>
                    </m:oMathParaPr>
                    <m:oMath xmlns:m="http://schemas.openxmlformats.org/officeDocument/2006/math">
                      <m:sSub>
                        <m:sSubPr>
                          <m:ctrlPr>
                            <a:rPr lang="en-US" sz="2400" i="1" smtClean="0">
                              <a:solidFill>
                                <a:schemeClr val="accent1">
                                  <a:lumMod val="75000"/>
                                </a:schemeClr>
                              </a:solidFill>
                              <a:latin typeface="Cambria Math" panose="02040503050406030204" pitchFamily="18" charset="0"/>
                            </a:rPr>
                          </m:ctrlPr>
                        </m:sSubPr>
                        <m:e>
                          <m:r>
                            <a:rPr lang="tr-TR" sz="2400" b="0" i="1" smtClean="0">
                              <a:solidFill>
                                <a:schemeClr val="accent1">
                                  <a:lumMod val="75000"/>
                                </a:schemeClr>
                              </a:solidFill>
                              <a:latin typeface="Cambria Math" panose="02040503050406030204" pitchFamily="18" charset="0"/>
                            </a:rPr>
                            <m:t>=</m:t>
                          </m:r>
                          <m:r>
                            <a:rPr lang="tr-TR" sz="2400" b="0" i="1" smtClean="0">
                              <a:solidFill>
                                <a:schemeClr val="accent1">
                                  <a:lumMod val="75000"/>
                                </a:schemeClr>
                              </a:solidFill>
                              <a:latin typeface="Cambria Math" panose="02040503050406030204" pitchFamily="18" charset="0"/>
                            </a:rPr>
                            <m:t>𝐶𝑢𝑟𝑟𝑒𝑛𝑡</m:t>
                          </m:r>
                        </m:e>
                        <m:sub>
                          <m:r>
                            <a:rPr lang="tr-TR" sz="2400" b="0" i="1" smtClean="0">
                              <a:solidFill>
                                <a:schemeClr val="accent1">
                                  <a:lumMod val="75000"/>
                                </a:schemeClr>
                              </a:solidFill>
                              <a:latin typeface="Cambria Math" panose="02040503050406030204" pitchFamily="18" charset="0"/>
                            </a:rPr>
                            <m:t>𝑠𝑡𝑎𝑡𝑖𝑐</m:t>
                          </m:r>
                        </m:sub>
                      </m:sSub>
                      <m:r>
                        <a:rPr lang="en-US" sz="2400" i="1" smtClean="0">
                          <a:solidFill>
                            <a:schemeClr val="accent1">
                              <a:lumMod val="75000"/>
                            </a:schemeClr>
                          </a:solidFill>
                          <a:latin typeface="Cambria Math" panose="02040503050406030204" pitchFamily="18" charset="0"/>
                          <a:ea typeface="Cambria Math" panose="02040503050406030204" pitchFamily="18" charset="0"/>
                        </a:rPr>
                        <m:t>×</m:t>
                      </m:r>
                      <m:r>
                        <a:rPr lang="tr-TR" sz="2400" b="0" i="1" smtClean="0">
                          <a:solidFill>
                            <a:schemeClr val="accent1">
                              <a:lumMod val="75000"/>
                            </a:schemeClr>
                          </a:solidFill>
                          <a:latin typeface="Cambria Math" panose="02040503050406030204" pitchFamily="18" charset="0"/>
                          <a:ea typeface="Cambria Math" panose="02040503050406030204" pitchFamily="18" charset="0"/>
                        </a:rPr>
                        <m:t>𝑉𝑜𝑙𝑡𝑎𝑔𝑒</m:t>
                      </m:r>
                    </m:oMath>
                  </m:oMathPara>
                </a14:m>
                <a:endParaRPr lang="en-US" sz="2400" dirty="0"/>
              </a:p>
              <a:p>
                <a:pPr lvl="1">
                  <a:lnSpc>
                    <a:spcPct val="90000"/>
                  </a:lnSpc>
                </a:pPr>
                <a:r>
                  <a:rPr lang="en-US" sz="2400" dirty="0" smtClean="0"/>
                  <a:t>25-50% of total power</a:t>
                </a:r>
              </a:p>
              <a:p>
                <a:pPr lvl="1">
                  <a:lnSpc>
                    <a:spcPct val="90000"/>
                  </a:lnSpc>
                </a:pPr>
                <a:r>
                  <a:rPr lang="en-US" sz="2400" dirty="0" smtClean="0"/>
                  <a:t>Scales with number of transistors</a:t>
                </a:r>
              </a:p>
              <a:p>
                <a:pPr marL="342900" lvl="1" indent="-342900">
                  <a:lnSpc>
                    <a:spcPct val="90000"/>
                  </a:lnSpc>
                  <a:buChar char="•"/>
                </a:pPr>
                <a:r>
                  <a:rPr lang="en-US" dirty="0">
                    <a:solidFill>
                      <a:schemeClr val="tx1"/>
                    </a:solidFill>
                    <a:ea typeface="+mn-ea"/>
                    <a:cs typeface="+mn-cs"/>
                  </a:rPr>
                  <a:t>To reduce:  </a:t>
                </a:r>
                <a:endParaRPr lang="tr-TR" dirty="0">
                  <a:solidFill>
                    <a:schemeClr val="tx1"/>
                  </a:solidFill>
                  <a:ea typeface="+mn-ea"/>
                  <a:cs typeface="+mn-cs"/>
                </a:endParaRPr>
              </a:p>
              <a:p>
                <a:pPr lvl="1">
                  <a:lnSpc>
                    <a:spcPct val="90000"/>
                  </a:lnSpc>
                </a:pPr>
                <a:r>
                  <a:rPr lang="en-US" sz="2400" dirty="0"/>
                  <a:t>power gating</a:t>
                </a:r>
              </a:p>
              <a:p>
                <a:pPr lvl="1">
                  <a:lnSpc>
                    <a:spcPct val="90000"/>
                  </a:lnSpc>
                </a:pPr>
                <a:endParaRPr lang="en-US" dirty="0" smtClean="0"/>
              </a:p>
            </p:txBody>
          </p:sp>
        </mc:Choice>
        <mc:Fallback xmlns="">
          <p:sp>
            <p:nvSpPr>
              <p:cNvPr id="242691"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314" t="-2034"/>
                </a:stretch>
              </a:blipFill>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1115616" y="3609085"/>
            <a:ext cx="6738540" cy="2916259"/>
          </a:xfrm>
          <a:prstGeom prst="rect">
            <a:avLst/>
          </a:prstGeom>
        </p:spPr>
      </p:pic>
      <p:sp>
        <p:nvSpPr>
          <p:cNvPr id="3" name="Slide Number Placeholder 2"/>
          <p:cNvSpPr>
            <a:spLocks noGrp="1"/>
          </p:cNvSpPr>
          <p:nvPr>
            <p:ph type="sldNum" sz="quarter" idx="10"/>
          </p:nvPr>
        </p:nvSpPr>
        <p:spPr/>
        <p:txBody>
          <a:bodyPr/>
          <a:lstStyle/>
          <a:p>
            <a:pPr>
              <a:defRPr/>
            </a:pPr>
            <a:fld id="{1F61B07E-8219-4D76-887A-B242BD31F2D1}" type="slidenum">
              <a:rPr lang="en-US" altLang="tr-TR" smtClean="0"/>
              <a:pPr>
                <a:defRPr/>
              </a:pPr>
              <a:t>33</a:t>
            </a:fld>
            <a:endParaRPr lang="en-US" altLang="tr-TR"/>
          </a:p>
        </p:txBody>
      </p:sp>
    </p:spTree>
    <p:extLst>
      <p:ext uri="{BB962C8B-B14F-4D97-AF65-F5344CB8AC3E}">
        <p14:creationId xmlns:p14="http://schemas.microsoft.com/office/powerpoint/2010/main" val="32720279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Trends in Cost</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Cost driven down by learning curve</a:t>
            </a:r>
          </a:p>
          <a:p>
            <a:pPr lvl="1">
              <a:lnSpc>
                <a:spcPct val="90000"/>
              </a:lnSpc>
            </a:pPr>
            <a:r>
              <a:rPr lang="en-US" dirty="0" smtClean="0"/>
              <a:t>Yield</a:t>
            </a:r>
          </a:p>
          <a:p>
            <a:pPr lvl="1">
              <a:lnSpc>
                <a:spcPct val="90000"/>
              </a:lnSpc>
            </a:pPr>
            <a:endParaRPr lang="en-US" dirty="0" smtClean="0"/>
          </a:p>
          <a:p>
            <a:pPr>
              <a:lnSpc>
                <a:spcPct val="90000"/>
              </a:lnSpc>
            </a:pPr>
            <a:r>
              <a:rPr lang="en-US" dirty="0" smtClean="0"/>
              <a:t>DRAM:  </a:t>
            </a:r>
            <a:endParaRPr lang="tr-TR" dirty="0" smtClean="0"/>
          </a:p>
          <a:p>
            <a:pPr lvl="1">
              <a:lnSpc>
                <a:spcPct val="90000"/>
              </a:lnSpc>
            </a:pPr>
            <a:r>
              <a:rPr lang="en-US" dirty="0" smtClean="0"/>
              <a:t>price closely tracks cost</a:t>
            </a:r>
          </a:p>
          <a:p>
            <a:pPr>
              <a:lnSpc>
                <a:spcPct val="90000"/>
              </a:lnSpc>
            </a:pPr>
            <a:endParaRPr lang="en-US" dirty="0" smtClean="0"/>
          </a:p>
          <a:p>
            <a:pPr>
              <a:lnSpc>
                <a:spcPct val="90000"/>
              </a:lnSpc>
            </a:pPr>
            <a:r>
              <a:rPr lang="en-US" dirty="0" smtClean="0"/>
              <a:t>Microprocessors:  </a:t>
            </a:r>
            <a:endParaRPr lang="tr-TR" dirty="0" smtClean="0"/>
          </a:p>
          <a:p>
            <a:pPr lvl="1">
              <a:lnSpc>
                <a:spcPct val="90000"/>
              </a:lnSpc>
            </a:pPr>
            <a:r>
              <a:rPr lang="en-US" dirty="0" smtClean="0"/>
              <a:t>price depends on volume</a:t>
            </a:r>
          </a:p>
          <a:p>
            <a:pPr lvl="2">
              <a:lnSpc>
                <a:spcPct val="90000"/>
              </a:lnSpc>
            </a:pPr>
            <a:r>
              <a:rPr lang="en-US" dirty="0" smtClean="0"/>
              <a:t>10% less for each doubling of volume</a:t>
            </a:r>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34</a:t>
            </a:fld>
            <a:endParaRPr lang="en-US" altLang="tr-TR"/>
          </a:p>
        </p:txBody>
      </p:sp>
    </p:spTree>
    <p:extLst>
      <p:ext uri="{BB962C8B-B14F-4D97-AF65-F5344CB8AC3E}">
        <p14:creationId xmlns:p14="http://schemas.microsoft.com/office/powerpoint/2010/main" val="27572129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Integrated Circuit Cost</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Integrated circuit</a:t>
            </a:r>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sz="2000" dirty="0" smtClean="0"/>
          </a:p>
          <a:p>
            <a:pPr>
              <a:lnSpc>
                <a:spcPct val="90000"/>
              </a:lnSpc>
            </a:pPr>
            <a:r>
              <a:rPr lang="en-US" sz="2000" dirty="0" smtClean="0"/>
              <a:t>Bose-Einstein formula:</a:t>
            </a:r>
          </a:p>
          <a:p>
            <a:pPr>
              <a:lnSpc>
                <a:spcPct val="90000"/>
              </a:lnSpc>
              <a:buNone/>
            </a:pPr>
            <a:endParaRPr lang="en-US" sz="2000" dirty="0" smtClean="0"/>
          </a:p>
          <a:p>
            <a:pPr>
              <a:lnSpc>
                <a:spcPct val="90000"/>
              </a:lnSpc>
            </a:pPr>
            <a:endParaRPr lang="en-US" sz="2000" dirty="0" smtClean="0"/>
          </a:p>
          <a:p>
            <a:pPr>
              <a:lnSpc>
                <a:spcPct val="90000"/>
              </a:lnSpc>
            </a:pPr>
            <a:r>
              <a:rPr lang="en-US" sz="2000" dirty="0" smtClean="0"/>
              <a:t>Defects per unit area = 0.016-0.057 defects per square cm (2010)</a:t>
            </a:r>
          </a:p>
          <a:p>
            <a:pPr>
              <a:lnSpc>
                <a:spcPct val="90000"/>
              </a:lnSpc>
            </a:pPr>
            <a:r>
              <a:rPr lang="en-US" sz="2000" dirty="0" smtClean="0"/>
              <a:t>N = process-complexity factor = 11.5-15.5 (40 nm, 2010)</a:t>
            </a:r>
          </a:p>
        </p:txBody>
      </p:sp>
      <p:sp>
        <p:nvSpPr>
          <p:cNvPr id="5099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5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59" name="Rectangle 7"/>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50996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9960"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1520" y="1544270"/>
            <a:ext cx="8496944" cy="510108"/>
          </a:xfrm>
          <a:prstGeom prst="rect">
            <a:avLst/>
          </a:prstGeom>
          <a:noFill/>
        </p:spPr>
      </p:pic>
      <p:sp>
        <p:nvSpPr>
          <p:cNvPr id="50996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9962"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4743" y="2627416"/>
            <a:ext cx="3388377" cy="504056"/>
          </a:xfrm>
          <a:prstGeom prst="rect">
            <a:avLst/>
          </a:prstGeom>
          <a:noFill/>
        </p:spPr>
      </p:pic>
      <p:sp>
        <p:nvSpPr>
          <p:cNvPr id="50996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9964"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3529" y="3704510"/>
            <a:ext cx="6160758" cy="568449"/>
          </a:xfrm>
          <a:prstGeom prst="rect">
            <a:avLst/>
          </a:prstGeom>
          <a:noFill/>
        </p:spPr>
      </p:pic>
      <p:sp>
        <p:nvSpPr>
          <p:cNvPr id="50996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9966" name="Picture 1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43608" y="5013176"/>
            <a:ext cx="6768752" cy="294292"/>
          </a:xfrm>
          <a:prstGeom prst="rect">
            <a:avLst/>
          </a:prstGeom>
          <a:noFill/>
        </p:spPr>
      </p:pic>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35</a:t>
            </a:fld>
            <a:endParaRPr lang="en-US" altLang="tr-TR"/>
          </a:p>
        </p:txBody>
      </p:sp>
    </p:spTree>
    <p:extLst>
      <p:ext uri="{BB962C8B-B14F-4D97-AF65-F5344CB8AC3E}">
        <p14:creationId xmlns:p14="http://schemas.microsoft.com/office/powerpoint/2010/main" val="9621698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Dependability</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Module reliability</a:t>
            </a:r>
          </a:p>
          <a:p>
            <a:pPr lvl="1">
              <a:lnSpc>
                <a:spcPct val="90000"/>
              </a:lnSpc>
            </a:pPr>
            <a:r>
              <a:rPr lang="en-US" sz="2400" dirty="0" smtClean="0"/>
              <a:t>Mean time to failure (MTTF)</a:t>
            </a:r>
          </a:p>
          <a:p>
            <a:pPr lvl="1">
              <a:lnSpc>
                <a:spcPct val="90000"/>
              </a:lnSpc>
            </a:pPr>
            <a:r>
              <a:rPr lang="en-US" sz="2400" dirty="0" smtClean="0"/>
              <a:t>Mean time to repair (MTTR)</a:t>
            </a:r>
          </a:p>
          <a:p>
            <a:pPr lvl="1">
              <a:lnSpc>
                <a:spcPct val="90000"/>
              </a:lnSpc>
            </a:pPr>
            <a:r>
              <a:rPr lang="en-US" sz="2400" dirty="0" smtClean="0"/>
              <a:t>Mean time between failures (MTBF) = MTTF + MTTR</a:t>
            </a:r>
          </a:p>
          <a:p>
            <a:pPr lvl="1">
              <a:lnSpc>
                <a:spcPct val="90000"/>
              </a:lnSpc>
            </a:pPr>
            <a:r>
              <a:rPr lang="en-US" sz="2400" dirty="0" smtClean="0"/>
              <a:t>Availability = MTTF / MTBF</a:t>
            </a:r>
          </a:p>
        </p:txBody>
      </p:sp>
      <p:sp>
        <p:nvSpPr>
          <p:cNvPr id="5099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5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59" name="Rectangle 7"/>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50996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6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6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36</a:t>
            </a:fld>
            <a:endParaRPr lang="en-US" altLang="tr-TR"/>
          </a:p>
        </p:txBody>
      </p:sp>
    </p:spTree>
    <p:extLst>
      <p:ext uri="{BB962C8B-B14F-4D97-AF65-F5344CB8AC3E}">
        <p14:creationId xmlns:p14="http://schemas.microsoft.com/office/powerpoint/2010/main" val="26355543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Measuring Performance</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000" dirty="0" smtClean="0"/>
              <a:t>Typical performance metrics:</a:t>
            </a:r>
          </a:p>
          <a:p>
            <a:pPr lvl="1">
              <a:lnSpc>
                <a:spcPct val="90000"/>
              </a:lnSpc>
            </a:pPr>
            <a:r>
              <a:rPr lang="en-US" sz="1800" dirty="0" smtClean="0"/>
              <a:t>Response time</a:t>
            </a:r>
          </a:p>
          <a:p>
            <a:pPr lvl="1">
              <a:lnSpc>
                <a:spcPct val="90000"/>
              </a:lnSpc>
            </a:pPr>
            <a:r>
              <a:rPr lang="en-US" sz="1800" dirty="0" smtClean="0"/>
              <a:t>Throughput</a:t>
            </a:r>
          </a:p>
          <a:p>
            <a:pPr>
              <a:lnSpc>
                <a:spcPct val="90000"/>
              </a:lnSpc>
            </a:pPr>
            <a:endParaRPr lang="en-US" sz="2000" dirty="0" smtClean="0"/>
          </a:p>
          <a:p>
            <a:pPr>
              <a:lnSpc>
                <a:spcPct val="90000"/>
              </a:lnSpc>
            </a:pPr>
            <a:r>
              <a:rPr lang="en-US" sz="2000" dirty="0" smtClean="0"/>
              <a:t>Speedup of X relative to Y</a:t>
            </a:r>
          </a:p>
          <a:p>
            <a:pPr lvl="1">
              <a:lnSpc>
                <a:spcPct val="90000"/>
              </a:lnSpc>
            </a:pPr>
            <a:r>
              <a:rPr lang="en-US" sz="1800" dirty="0" smtClean="0"/>
              <a:t>Execution </a:t>
            </a:r>
            <a:r>
              <a:rPr lang="en-US" sz="1800" dirty="0" err="1" smtClean="0"/>
              <a:t>time</a:t>
            </a:r>
            <a:r>
              <a:rPr lang="en-US" sz="1800" baseline="-25000" dirty="0" err="1" smtClean="0"/>
              <a:t>Y</a:t>
            </a:r>
            <a:r>
              <a:rPr lang="en-US" sz="1800" dirty="0" smtClean="0"/>
              <a:t> / Execution </a:t>
            </a:r>
            <a:r>
              <a:rPr lang="en-US" sz="1800" dirty="0" err="1" smtClean="0"/>
              <a:t>time</a:t>
            </a:r>
            <a:r>
              <a:rPr lang="en-US" sz="1800" baseline="-25000" dirty="0" err="1" smtClean="0"/>
              <a:t>X</a:t>
            </a:r>
            <a:endParaRPr lang="en-US" sz="1800" baseline="-25000" dirty="0" smtClean="0"/>
          </a:p>
          <a:p>
            <a:pPr lvl="1">
              <a:lnSpc>
                <a:spcPct val="90000"/>
              </a:lnSpc>
            </a:pPr>
            <a:endParaRPr lang="en-US" sz="1800" dirty="0" smtClean="0"/>
          </a:p>
          <a:p>
            <a:pPr>
              <a:lnSpc>
                <a:spcPct val="90000"/>
              </a:lnSpc>
            </a:pPr>
            <a:r>
              <a:rPr lang="en-US" sz="2000" dirty="0" smtClean="0"/>
              <a:t>Execution time</a:t>
            </a:r>
          </a:p>
          <a:p>
            <a:pPr lvl="1">
              <a:lnSpc>
                <a:spcPct val="90000"/>
              </a:lnSpc>
            </a:pPr>
            <a:r>
              <a:rPr lang="en-US" sz="1800" dirty="0" smtClean="0"/>
              <a:t>Wall clock time:  includes all system overheads</a:t>
            </a:r>
          </a:p>
          <a:p>
            <a:pPr lvl="1">
              <a:lnSpc>
                <a:spcPct val="90000"/>
              </a:lnSpc>
            </a:pPr>
            <a:r>
              <a:rPr lang="en-US" sz="1800" dirty="0" smtClean="0"/>
              <a:t>CPU time:  only computation time</a:t>
            </a:r>
          </a:p>
          <a:p>
            <a:pPr lvl="1">
              <a:lnSpc>
                <a:spcPct val="90000"/>
              </a:lnSpc>
            </a:pPr>
            <a:endParaRPr lang="en-US" sz="1800" dirty="0" smtClean="0"/>
          </a:p>
          <a:p>
            <a:pPr>
              <a:lnSpc>
                <a:spcPct val="90000"/>
              </a:lnSpc>
            </a:pPr>
            <a:r>
              <a:rPr lang="en-US" sz="2000" dirty="0" smtClean="0"/>
              <a:t>Benchmarks</a:t>
            </a:r>
          </a:p>
          <a:p>
            <a:pPr lvl="1">
              <a:lnSpc>
                <a:spcPct val="90000"/>
              </a:lnSpc>
            </a:pPr>
            <a:r>
              <a:rPr lang="en-US" sz="1800" dirty="0" smtClean="0"/>
              <a:t>Kernels (e.g. matrix multiply)</a:t>
            </a:r>
          </a:p>
          <a:p>
            <a:pPr lvl="1">
              <a:lnSpc>
                <a:spcPct val="90000"/>
              </a:lnSpc>
            </a:pPr>
            <a:r>
              <a:rPr lang="en-US" sz="1800" dirty="0" smtClean="0"/>
              <a:t>Toy programs (e.g. sorting)</a:t>
            </a:r>
          </a:p>
          <a:p>
            <a:pPr lvl="1">
              <a:lnSpc>
                <a:spcPct val="90000"/>
              </a:lnSpc>
            </a:pPr>
            <a:r>
              <a:rPr lang="en-US" sz="1800" dirty="0" smtClean="0"/>
              <a:t>Synthetic benchmarks (e.g. Dhrystone)</a:t>
            </a:r>
          </a:p>
          <a:p>
            <a:pPr lvl="1">
              <a:lnSpc>
                <a:spcPct val="90000"/>
              </a:lnSpc>
            </a:pPr>
            <a:r>
              <a:rPr lang="en-US" sz="1800" dirty="0" smtClean="0"/>
              <a:t>Benchmark suites (e.g. SPEC06fp, TPC-C)</a:t>
            </a:r>
          </a:p>
        </p:txBody>
      </p:sp>
      <p:sp>
        <p:nvSpPr>
          <p:cNvPr id="5099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5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59" name="Rectangle 7"/>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50996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6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6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37</a:t>
            </a:fld>
            <a:endParaRPr lang="en-US" altLang="tr-TR"/>
          </a:p>
        </p:txBody>
      </p:sp>
    </p:spTree>
    <p:extLst>
      <p:ext uri="{BB962C8B-B14F-4D97-AF65-F5344CB8AC3E}">
        <p14:creationId xmlns:p14="http://schemas.microsoft.com/office/powerpoint/2010/main" val="17409109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tr-TR" altLang="tr-TR" smtClean="0"/>
              <a:t>Basic Performance Metrics</a:t>
            </a:r>
          </a:p>
        </p:txBody>
      </p:sp>
      <p:sp>
        <p:nvSpPr>
          <p:cNvPr id="9219" name="Content Placeholder 2"/>
          <p:cNvSpPr>
            <a:spLocks noGrp="1"/>
          </p:cNvSpPr>
          <p:nvPr>
            <p:ph idx="1"/>
          </p:nvPr>
        </p:nvSpPr>
        <p:spPr/>
        <p:txBody>
          <a:bodyPr>
            <a:normAutofit fontScale="92500" lnSpcReduction="10000"/>
          </a:bodyPr>
          <a:lstStyle/>
          <a:p>
            <a:r>
              <a:rPr lang="en-US" altLang="tr-TR" dirty="0" smtClean="0"/>
              <a:t>Latency, delay, </a:t>
            </a:r>
            <a:r>
              <a:rPr lang="tr-TR" altLang="tr-TR" dirty="0" smtClean="0"/>
              <a:t>ti</a:t>
            </a:r>
            <a:r>
              <a:rPr lang="en-US" altLang="tr-TR" dirty="0" smtClean="0"/>
              <a:t>me </a:t>
            </a:r>
            <a:endParaRPr lang="tr-TR" altLang="tr-TR" dirty="0" smtClean="0"/>
          </a:p>
          <a:p>
            <a:pPr lvl="1"/>
            <a:r>
              <a:rPr lang="en-US" altLang="tr-TR" dirty="0" smtClean="0"/>
              <a:t>Lower is</a:t>
            </a:r>
            <a:r>
              <a:rPr lang="tr-TR" altLang="tr-TR" dirty="0" smtClean="0"/>
              <a:t> </a:t>
            </a:r>
            <a:r>
              <a:rPr lang="en-US" altLang="tr-TR" dirty="0" smtClean="0"/>
              <a:t>be</a:t>
            </a:r>
            <a:r>
              <a:rPr lang="tr-TR" altLang="tr-TR" dirty="0" err="1" smtClean="0"/>
              <a:t>tt</a:t>
            </a:r>
            <a:r>
              <a:rPr lang="en-US" altLang="tr-TR" dirty="0" err="1" smtClean="0"/>
              <a:t>er</a:t>
            </a:r>
            <a:endParaRPr lang="en-US" altLang="tr-TR" dirty="0" smtClean="0"/>
          </a:p>
          <a:p>
            <a:pPr lvl="2"/>
            <a:r>
              <a:rPr lang="en-US" altLang="tr-TR" dirty="0" smtClean="0"/>
              <a:t>Complete a task as soon as</a:t>
            </a:r>
            <a:r>
              <a:rPr lang="tr-TR" altLang="tr-TR" dirty="0" smtClean="0"/>
              <a:t> </a:t>
            </a:r>
            <a:r>
              <a:rPr lang="en-US" altLang="tr-TR" dirty="0" smtClean="0"/>
              <a:t>possible</a:t>
            </a:r>
          </a:p>
          <a:p>
            <a:pPr lvl="1"/>
            <a:r>
              <a:rPr lang="en-US" altLang="tr-TR" dirty="0" smtClean="0"/>
              <a:t>Measured in </a:t>
            </a:r>
            <a:r>
              <a:rPr lang="en-US" altLang="tr-TR" dirty="0" smtClean="0">
                <a:solidFill>
                  <a:schemeClr val="accent1"/>
                </a:solidFill>
              </a:rPr>
              <a:t>sec</a:t>
            </a:r>
            <a:r>
              <a:rPr lang="en-US" altLang="tr-TR" dirty="0" smtClean="0"/>
              <a:t>, </a:t>
            </a:r>
            <a:r>
              <a:rPr lang="en-US" altLang="tr-TR" dirty="0" smtClean="0">
                <a:solidFill>
                  <a:schemeClr val="accent1"/>
                </a:solidFill>
                <a:sym typeface="Symbol" panose="05050102010706020507" pitchFamily="18" charset="2"/>
              </a:rPr>
              <a:t></a:t>
            </a:r>
            <a:r>
              <a:rPr lang="en-US" altLang="tr-TR" dirty="0" smtClean="0">
                <a:solidFill>
                  <a:schemeClr val="accent1"/>
                </a:solidFill>
              </a:rPr>
              <a:t>s</a:t>
            </a:r>
            <a:r>
              <a:rPr lang="en-US" altLang="tr-TR" dirty="0" smtClean="0"/>
              <a:t>, </a:t>
            </a:r>
            <a:r>
              <a:rPr lang="en-US" altLang="tr-TR" dirty="0" smtClean="0">
                <a:solidFill>
                  <a:schemeClr val="accent1"/>
                </a:solidFill>
              </a:rPr>
              <a:t>ns</a:t>
            </a:r>
          </a:p>
          <a:p>
            <a:r>
              <a:rPr lang="en-US" altLang="tr-TR" dirty="0" smtClean="0"/>
              <a:t>Throughput </a:t>
            </a:r>
            <a:r>
              <a:rPr lang="tr-TR" altLang="tr-TR" dirty="0" smtClean="0"/>
              <a:t>(</a:t>
            </a:r>
            <a:r>
              <a:rPr lang="tr-TR" altLang="tr-TR" dirty="0" err="1" smtClean="0"/>
              <a:t>bandwith</a:t>
            </a:r>
            <a:r>
              <a:rPr lang="tr-TR" altLang="tr-TR" dirty="0" smtClean="0"/>
              <a:t>)</a:t>
            </a:r>
          </a:p>
          <a:p>
            <a:pPr lvl="1"/>
            <a:r>
              <a:rPr lang="en-US" altLang="tr-TR" dirty="0" smtClean="0"/>
              <a:t>Higher is be</a:t>
            </a:r>
            <a:r>
              <a:rPr lang="tr-TR" altLang="tr-TR" dirty="0" err="1" smtClean="0"/>
              <a:t>tt</a:t>
            </a:r>
            <a:r>
              <a:rPr lang="en-US" altLang="tr-TR" dirty="0" err="1" smtClean="0"/>
              <a:t>er</a:t>
            </a:r>
            <a:endParaRPr lang="en-US" altLang="tr-TR" dirty="0" smtClean="0"/>
          </a:p>
          <a:p>
            <a:pPr lvl="2"/>
            <a:r>
              <a:rPr lang="en-US" altLang="tr-TR" dirty="0" smtClean="0"/>
              <a:t>Complete as many tasks per</a:t>
            </a:r>
            <a:r>
              <a:rPr lang="tr-TR" altLang="tr-TR" dirty="0" smtClean="0"/>
              <a:t> ti</a:t>
            </a:r>
            <a:r>
              <a:rPr lang="en-US" altLang="tr-TR" dirty="0" smtClean="0"/>
              <a:t>me as possible</a:t>
            </a:r>
          </a:p>
          <a:p>
            <a:pPr lvl="1"/>
            <a:r>
              <a:rPr lang="en-US" altLang="tr-TR" dirty="0" smtClean="0"/>
              <a:t>Measured in </a:t>
            </a:r>
            <a:r>
              <a:rPr lang="en-US" altLang="tr-TR" dirty="0" smtClean="0">
                <a:solidFill>
                  <a:schemeClr val="accent1"/>
                </a:solidFill>
              </a:rPr>
              <a:t>bytes/sec</a:t>
            </a:r>
            <a:r>
              <a:rPr lang="en-US" altLang="tr-TR" dirty="0" smtClean="0"/>
              <a:t>,</a:t>
            </a:r>
            <a:r>
              <a:rPr lang="tr-TR" altLang="tr-TR" dirty="0" smtClean="0"/>
              <a:t> </a:t>
            </a:r>
            <a:r>
              <a:rPr lang="en-US" altLang="tr-TR" dirty="0" smtClean="0">
                <a:solidFill>
                  <a:schemeClr val="accent1"/>
                </a:solidFill>
              </a:rPr>
              <a:t>instruc</a:t>
            </a:r>
            <a:r>
              <a:rPr lang="tr-TR" altLang="tr-TR" dirty="0" err="1" smtClean="0">
                <a:solidFill>
                  <a:schemeClr val="accent1"/>
                </a:solidFill>
              </a:rPr>
              <a:t>tio</a:t>
            </a:r>
            <a:r>
              <a:rPr lang="en-US" altLang="tr-TR" dirty="0" smtClean="0">
                <a:solidFill>
                  <a:schemeClr val="accent1"/>
                </a:solidFill>
              </a:rPr>
              <a:t>ns/sec</a:t>
            </a:r>
          </a:p>
          <a:p>
            <a:r>
              <a:rPr lang="en-US" altLang="tr-TR" dirty="0" smtClean="0"/>
              <a:t>Cost </a:t>
            </a:r>
            <a:endParaRPr lang="tr-TR" altLang="tr-TR" dirty="0" smtClean="0"/>
          </a:p>
          <a:p>
            <a:pPr lvl="1"/>
            <a:r>
              <a:rPr lang="en-US" altLang="tr-TR" dirty="0" smtClean="0"/>
              <a:t>Lower is be</a:t>
            </a:r>
            <a:r>
              <a:rPr lang="tr-TR" altLang="tr-TR" dirty="0" err="1" smtClean="0"/>
              <a:t>tt</a:t>
            </a:r>
            <a:r>
              <a:rPr lang="en-US" altLang="tr-TR" dirty="0" err="1" smtClean="0"/>
              <a:t>er</a:t>
            </a:r>
            <a:endParaRPr lang="en-US" altLang="tr-TR" dirty="0" smtClean="0"/>
          </a:p>
          <a:p>
            <a:pPr lvl="2"/>
            <a:r>
              <a:rPr lang="en-US" altLang="tr-TR" dirty="0" smtClean="0"/>
              <a:t>Complete tasks for as li</a:t>
            </a:r>
            <a:r>
              <a:rPr lang="tr-TR" altLang="tr-TR" dirty="0" err="1" smtClean="0"/>
              <a:t>tt</a:t>
            </a:r>
            <a:r>
              <a:rPr lang="en-US" altLang="tr-TR" dirty="0" smtClean="0"/>
              <a:t>le</a:t>
            </a:r>
            <a:r>
              <a:rPr lang="tr-TR" altLang="tr-TR" dirty="0" smtClean="0"/>
              <a:t> </a:t>
            </a:r>
            <a:r>
              <a:rPr lang="en-US" altLang="tr-TR" dirty="0" smtClean="0"/>
              <a:t>money as possible</a:t>
            </a:r>
          </a:p>
          <a:p>
            <a:pPr lvl="1"/>
            <a:r>
              <a:rPr lang="en-US" altLang="tr-TR" dirty="0" smtClean="0"/>
              <a:t>Measured in </a:t>
            </a:r>
            <a:r>
              <a:rPr lang="en-US" altLang="tr-TR" dirty="0" smtClean="0">
                <a:solidFill>
                  <a:schemeClr val="accent1"/>
                </a:solidFill>
              </a:rPr>
              <a:t>$</a:t>
            </a:r>
            <a:r>
              <a:rPr lang="en-US" altLang="tr-TR" dirty="0" smtClean="0"/>
              <a:t>, </a:t>
            </a:r>
            <a:r>
              <a:rPr lang="en-US" altLang="tr-TR" dirty="0" smtClean="0">
                <a:solidFill>
                  <a:schemeClr val="accent1"/>
                </a:solidFill>
              </a:rPr>
              <a:t>TL</a:t>
            </a:r>
            <a:r>
              <a:rPr lang="tr-TR" altLang="tr-TR" dirty="0" smtClean="0">
                <a:solidFill>
                  <a:schemeClr val="accent1"/>
                </a:solidFill>
              </a:rPr>
              <a:t>, </a:t>
            </a:r>
            <a:r>
              <a:rPr lang="tr-TR" altLang="tr-TR" dirty="0" err="1"/>
              <a:t>etc</a:t>
            </a:r>
            <a:r>
              <a:rPr lang="tr-TR" altLang="tr-TR" dirty="0"/>
              <a:t>.</a:t>
            </a:r>
          </a:p>
        </p:txBody>
      </p:sp>
      <p:sp>
        <p:nvSpPr>
          <p:cNvPr id="922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fld id="{7254CC91-82C0-4002-9299-A443EFD1E958}" type="slidenum">
              <a:rPr lang="en-US" altLang="tr-TR" smtClean="0">
                <a:solidFill>
                  <a:schemeClr val="tx1"/>
                </a:solidFill>
                <a:latin typeface="Times New Roman" panose="02020603050405020304" pitchFamily="18" charset="0"/>
              </a:rPr>
              <a:pPr/>
              <a:t>38</a:t>
            </a:fld>
            <a:endParaRPr lang="en-US" altLang="tr-TR" smtClean="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5645043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tr-TR" altLang="tr-TR" smtClean="0"/>
              <a:t>Basic Performance Metrics</a:t>
            </a:r>
          </a:p>
        </p:txBody>
      </p:sp>
      <p:sp>
        <p:nvSpPr>
          <p:cNvPr id="9219" name="Content Placeholder 2"/>
          <p:cNvSpPr>
            <a:spLocks noGrp="1"/>
          </p:cNvSpPr>
          <p:nvPr>
            <p:ph idx="1"/>
          </p:nvPr>
        </p:nvSpPr>
        <p:spPr/>
        <p:txBody>
          <a:bodyPr>
            <a:normAutofit fontScale="92500" lnSpcReduction="10000"/>
          </a:bodyPr>
          <a:lstStyle/>
          <a:p>
            <a:r>
              <a:rPr lang="en-US" altLang="tr-TR" dirty="0" smtClean="0"/>
              <a:t>Power </a:t>
            </a:r>
            <a:endParaRPr lang="tr-TR" altLang="tr-TR" dirty="0" smtClean="0"/>
          </a:p>
          <a:p>
            <a:pPr lvl="1"/>
            <a:r>
              <a:rPr lang="en-US" altLang="tr-TR" dirty="0" smtClean="0"/>
              <a:t>Lower is be</a:t>
            </a:r>
            <a:r>
              <a:rPr lang="tr-TR" altLang="tr-TR" dirty="0" err="1" smtClean="0"/>
              <a:t>tt</a:t>
            </a:r>
            <a:r>
              <a:rPr lang="en-US" altLang="tr-TR" dirty="0" err="1" smtClean="0"/>
              <a:t>er</a:t>
            </a:r>
            <a:endParaRPr lang="en-US" altLang="tr-TR" dirty="0" smtClean="0"/>
          </a:p>
          <a:p>
            <a:pPr lvl="2"/>
            <a:r>
              <a:rPr lang="en-US" altLang="tr-TR" dirty="0" smtClean="0"/>
              <a:t>Complete tasks while</a:t>
            </a:r>
            <a:r>
              <a:rPr lang="tr-TR" altLang="tr-TR" dirty="0" smtClean="0"/>
              <a:t> </a:t>
            </a:r>
            <a:r>
              <a:rPr lang="en-US" altLang="tr-TR" dirty="0" err="1" smtClean="0"/>
              <a:t>dissipa</a:t>
            </a:r>
            <a:r>
              <a:rPr lang="tr-TR" altLang="tr-TR" dirty="0" smtClean="0"/>
              <a:t>ti</a:t>
            </a:r>
            <a:r>
              <a:rPr lang="en-US" altLang="tr-TR" dirty="0" smtClean="0"/>
              <a:t>ng as few </a:t>
            </a:r>
            <a:r>
              <a:rPr lang="en-US" altLang="tr-TR" dirty="0" smtClean="0">
                <a:solidFill>
                  <a:schemeClr val="accent1"/>
                </a:solidFill>
              </a:rPr>
              <a:t>joules/sec</a:t>
            </a:r>
            <a:r>
              <a:rPr lang="en-US" altLang="tr-TR" dirty="0" smtClean="0"/>
              <a:t> as</a:t>
            </a:r>
            <a:r>
              <a:rPr lang="tr-TR" altLang="tr-TR" dirty="0" smtClean="0"/>
              <a:t> </a:t>
            </a:r>
            <a:r>
              <a:rPr lang="en-US" altLang="tr-TR" dirty="0" smtClean="0"/>
              <a:t>possible</a:t>
            </a:r>
          </a:p>
          <a:p>
            <a:r>
              <a:rPr lang="en-US" altLang="tr-TR" dirty="0" smtClean="0"/>
              <a:t>Energy </a:t>
            </a:r>
            <a:endParaRPr lang="tr-TR" altLang="tr-TR" dirty="0" smtClean="0"/>
          </a:p>
          <a:p>
            <a:pPr lvl="1"/>
            <a:r>
              <a:rPr lang="en-US" altLang="tr-TR" dirty="0" smtClean="0"/>
              <a:t>Lower is be</a:t>
            </a:r>
            <a:r>
              <a:rPr lang="tr-TR" altLang="tr-TR" dirty="0" err="1" smtClean="0"/>
              <a:t>tt</a:t>
            </a:r>
            <a:r>
              <a:rPr lang="en-US" altLang="tr-TR" dirty="0" err="1" smtClean="0"/>
              <a:t>er</a:t>
            </a:r>
            <a:endParaRPr lang="en-US" altLang="tr-TR" dirty="0" smtClean="0"/>
          </a:p>
          <a:p>
            <a:pPr lvl="2"/>
            <a:r>
              <a:rPr lang="en-US" altLang="tr-TR" dirty="0" smtClean="0"/>
              <a:t>Complete tasks using as few</a:t>
            </a:r>
            <a:r>
              <a:rPr lang="tr-TR" altLang="tr-TR" dirty="0" smtClean="0"/>
              <a:t> </a:t>
            </a:r>
            <a:r>
              <a:rPr lang="en-US" altLang="tr-TR" dirty="0" smtClean="0">
                <a:solidFill>
                  <a:schemeClr val="accent1"/>
                </a:solidFill>
              </a:rPr>
              <a:t>joules</a:t>
            </a:r>
            <a:r>
              <a:rPr lang="en-US" altLang="tr-TR" dirty="0" smtClean="0"/>
              <a:t> as possible</a:t>
            </a:r>
          </a:p>
          <a:p>
            <a:pPr lvl="1"/>
            <a:r>
              <a:rPr lang="en-US" altLang="tr-TR" dirty="0" smtClean="0"/>
              <a:t>Measured in </a:t>
            </a:r>
            <a:r>
              <a:rPr lang="en-US" altLang="tr-TR" dirty="0" smtClean="0">
                <a:solidFill>
                  <a:schemeClr val="accent1"/>
                </a:solidFill>
              </a:rPr>
              <a:t>Joules</a:t>
            </a:r>
            <a:r>
              <a:rPr lang="en-US" altLang="tr-TR" dirty="0" smtClean="0"/>
              <a:t>, </a:t>
            </a:r>
            <a:r>
              <a:rPr lang="en-US" altLang="tr-TR" dirty="0" smtClean="0">
                <a:solidFill>
                  <a:schemeClr val="accent1"/>
                </a:solidFill>
              </a:rPr>
              <a:t>Joules/instruc</a:t>
            </a:r>
            <a:r>
              <a:rPr lang="tr-TR" altLang="tr-TR" dirty="0" smtClean="0">
                <a:solidFill>
                  <a:schemeClr val="accent1"/>
                </a:solidFill>
              </a:rPr>
              <a:t>ti</a:t>
            </a:r>
            <a:r>
              <a:rPr lang="en-US" altLang="tr-TR" dirty="0" smtClean="0">
                <a:solidFill>
                  <a:schemeClr val="accent1"/>
                </a:solidFill>
              </a:rPr>
              <a:t>on</a:t>
            </a:r>
          </a:p>
          <a:p>
            <a:r>
              <a:rPr lang="en-US" altLang="tr-TR" dirty="0" smtClean="0"/>
              <a:t>Reliability </a:t>
            </a:r>
            <a:endParaRPr lang="tr-TR" altLang="tr-TR" dirty="0" smtClean="0"/>
          </a:p>
          <a:p>
            <a:pPr lvl="1"/>
            <a:r>
              <a:rPr lang="en-US" altLang="tr-TR" dirty="0" smtClean="0"/>
              <a:t>Higher is be</a:t>
            </a:r>
            <a:r>
              <a:rPr lang="tr-TR" altLang="tr-TR" dirty="0" err="1" smtClean="0"/>
              <a:t>tt</a:t>
            </a:r>
            <a:r>
              <a:rPr lang="en-US" altLang="tr-TR" dirty="0" err="1" smtClean="0"/>
              <a:t>er</a:t>
            </a:r>
            <a:endParaRPr lang="en-US" altLang="tr-TR" dirty="0" smtClean="0"/>
          </a:p>
          <a:p>
            <a:pPr lvl="2"/>
            <a:r>
              <a:rPr lang="en-US" altLang="tr-TR" dirty="0" smtClean="0"/>
              <a:t>Complete tasks with low</a:t>
            </a:r>
            <a:r>
              <a:rPr lang="tr-TR" altLang="tr-TR" dirty="0" smtClean="0"/>
              <a:t> </a:t>
            </a:r>
            <a:r>
              <a:rPr lang="en-US" altLang="tr-TR" dirty="0" smtClean="0"/>
              <a:t>probability of failure</a:t>
            </a:r>
          </a:p>
          <a:p>
            <a:pPr lvl="1"/>
            <a:r>
              <a:rPr lang="en-US" altLang="tr-TR" dirty="0" smtClean="0"/>
              <a:t>Measured in </a:t>
            </a:r>
            <a:r>
              <a:rPr lang="en-US" altLang="tr-TR" dirty="0" smtClean="0">
                <a:solidFill>
                  <a:schemeClr val="accent1"/>
                </a:solidFill>
              </a:rPr>
              <a:t>Mean </a:t>
            </a:r>
            <a:r>
              <a:rPr lang="tr-TR" altLang="tr-TR" dirty="0" smtClean="0">
                <a:solidFill>
                  <a:schemeClr val="accent1"/>
                </a:solidFill>
              </a:rPr>
              <a:t>ti</a:t>
            </a:r>
            <a:r>
              <a:rPr lang="en-US" altLang="tr-TR" dirty="0" smtClean="0">
                <a:solidFill>
                  <a:schemeClr val="accent1"/>
                </a:solidFill>
              </a:rPr>
              <a:t>me to</a:t>
            </a:r>
            <a:r>
              <a:rPr lang="tr-TR" altLang="tr-TR" dirty="0" smtClean="0">
                <a:solidFill>
                  <a:schemeClr val="accent1"/>
                </a:solidFill>
              </a:rPr>
              <a:t> </a:t>
            </a:r>
            <a:r>
              <a:rPr lang="en-US" altLang="tr-TR" dirty="0" smtClean="0">
                <a:solidFill>
                  <a:schemeClr val="accent1"/>
                </a:solidFill>
              </a:rPr>
              <a:t>failure</a:t>
            </a:r>
            <a:r>
              <a:rPr lang="tr-TR" altLang="tr-TR" dirty="0" smtClean="0"/>
              <a:t> (</a:t>
            </a:r>
            <a:r>
              <a:rPr lang="en-US" altLang="tr-TR" dirty="0" smtClean="0">
                <a:solidFill>
                  <a:schemeClr val="accent1"/>
                </a:solidFill>
              </a:rPr>
              <a:t>MTTF</a:t>
            </a:r>
            <a:r>
              <a:rPr lang="tr-TR" altLang="tr-TR" dirty="0" smtClean="0"/>
              <a:t>)</a:t>
            </a:r>
            <a:r>
              <a:rPr lang="en-US" altLang="tr-TR" dirty="0" smtClean="0"/>
              <a:t> </a:t>
            </a:r>
            <a:endParaRPr lang="tr-TR" altLang="tr-TR" dirty="0" smtClean="0"/>
          </a:p>
          <a:p>
            <a:pPr lvl="2"/>
            <a:r>
              <a:rPr lang="tr-TR" altLang="tr-TR" dirty="0" smtClean="0"/>
              <a:t>MTTF: </a:t>
            </a:r>
            <a:r>
              <a:rPr lang="en-US" altLang="tr-TR" dirty="0" smtClean="0"/>
              <a:t>the average</a:t>
            </a:r>
            <a:r>
              <a:rPr lang="tr-TR" altLang="tr-TR" dirty="0" smtClean="0"/>
              <a:t> ti</a:t>
            </a:r>
            <a:r>
              <a:rPr lang="en-US" altLang="tr-TR" dirty="0" smtClean="0"/>
              <a:t>me un</a:t>
            </a:r>
            <a:r>
              <a:rPr lang="tr-TR" altLang="tr-TR" dirty="0" smtClean="0"/>
              <a:t>ti</a:t>
            </a:r>
            <a:r>
              <a:rPr lang="en-US" altLang="tr-TR" dirty="0" smtClean="0"/>
              <a:t>l a failure occurs</a:t>
            </a:r>
            <a:endParaRPr lang="tr-TR" altLang="tr-TR" dirty="0"/>
          </a:p>
        </p:txBody>
      </p:sp>
      <p:sp>
        <p:nvSpPr>
          <p:cNvPr id="922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fld id="{7254CC91-82C0-4002-9299-A443EFD1E958}" type="slidenum">
              <a:rPr lang="en-US" altLang="tr-TR" smtClean="0">
                <a:solidFill>
                  <a:schemeClr val="tx1"/>
                </a:solidFill>
                <a:latin typeface="Times New Roman" panose="02020603050405020304" pitchFamily="18" charset="0"/>
              </a:rPr>
              <a:pPr/>
              <a:t>39</a:t>
            </a:fld>
            <a:endParaRPr lang="en-US" altLang="tr-TR" smtClean="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162741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0" y="-1154"/>
            <a:ext cx="9143999" cy="666849"/>
          </a:xfrm>
          <a:noFill/>
          <a:ln/>
        </p:spPr>
        <p:txBody>
          <a:bodyPr wrap="square" lIns="63500" tIns="25400" rIns="63500" bIns="25400" anchor="t">
            <a:spAutoFit/>
          </a:bodyPr>
          <a:lstStyle/>
          <a:p>
            <a:r>
              <a:rPr lang="en-US" altLang="en-US" dirty="0"/>
              <a:t>Forces on Computer Architecture</a:t>
            </a:r>
          </a:p>
        </p:txBody>
      </p:sp>
      <p:sp>
        <p:nvSpPr>
          <p:cNvPr id="215043" name="AutoShape 3"/>
          <p:cNvSpPr>
            <a:spLocks noChangeArrowheads="1"/>
          </p:cNvSpPr>
          <p:nvPr/>
        </p:nvSpPr>
        <p:spPr bwMode="auto">
          <a:xfrm>
            <a:off x="3621088" y="3065694"/>
            <a:ext cx="1999208" cy="898883"/>
          </a:xfrm>
          <a:prstGeom prst="roundRect">
            <a:avLst>
              <a:gd name="adj" fmla="val 12495"/>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p>
            <a:pPr>
              <a:lnSpc>
                <a:spcPct val="106000"/>
              </a:lnSpc>
            </a:pPr>
            <a:r>
              <a:rPr lang="en-US" altLang="en-US" sz="2400" b="1" dirty="0">
                <a:solidFill>
                  <a:srgbClr val="00B0F0"/>
                </a:solidFill>
                <a:latin typeface="Arial" panose="020B0604020202020204" pitchFamily="34" charset="0"/>
              </a:rPr>
              <a:t>Computer</a:t>
            </a:r>
          </a:p>
          <a:p>
            <a:pPr>
              <a:lnSpc>
                <a:spcPct val="106000"/>
              </a:lnSpc>
            </a:pPr>
            <a:r>
              <a:rPr lang="en-US" altLang="en-US" sz="2400" b="1" dirty="0">
                <a:solidFill>
                  <a:srgbClr val="00B0F0"/>
                </a:solidFill>
                <a:latin typeface="Arial" panose="020B0604020202020204" pitchFamily="34" charset="0"/>
              </a:rPr>
              <a:t>Architecture</a:t>
            </a:r>
          </a:p>
        </p:txBody>
      </p:sp>
      <p:sp>
        <p:nvSpPr>
          <p:cNvPr id="215044" name="Rectangle 4"/>
          <p:cNvSpPr>
            <a:spLocks noChangeArrowheads="1"/>
          </p:cNvSpPr>
          <p:nvPr/>
        </p:nvSpPr>
        <p:spPr bwMode="auto">
          <a:xfrm>
            <a:off x="1763688" y="1651312"/>
            <a:ext cx="2119747" cy="46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102000"/>
              </a:lnSpc>
            </a:pPr>
            <a:r>
              <a:rPr lang="en-US" altLang="en-US" sz="2800" b="1" dirty="0">
                <a:solidFill>
                  <a:srgbClr val="0070C0"/>
                </a:solidFill>
                <a:latin typeface="Arial" panose="020B0604020202020204" pitchFamily="34" charset="0"/>
              </a:rPr>
              <a:t>Technology</a:t>
            </a:r>
          </a:p>
        </p:txBody>
      </p:sp>
      <p:sp>
        <p:nvSpPr>
          <p:cNvPr id="215045" name="Rectangle 5"/>
          <p:cNvSpPr>
            <a:spLocks noChangeArrowheads="1"/>
          </p:cNvSpPr>
          <p:nvPr/>
        </p:nvSpPr>
        <p:spPr bwMode="auto">
          <a:xfrm>
            <a:off x="4978400" y="1617386"/>
            <a:ext cx="2213748" cy="80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nSpc>
                <a:spcPct val="102000"/>
              </a:lnSpc>
            </a:pPr>
            <a:r>
              <a:rPr lang="en-US" altLang="en-US" sz="2400" b="1" dirty="0" smtClean="0">
                <a:solidFill>
                  <a:srgbClr val="7030A0"/>
                </a:solidFill>
                <a:latin typeface="Arial" panose="020B0604020202020204" pitchFamily="34" charset="0"/>
              </a:rPr>
              <a:t>Programming</a:t>
            </a:r>
            <a:r>
              <a:rPr lang="tr-TR" altLang="en-US" sz="2400" b="1" dirty="0" smtClean="0">
                <a:solidFill>
                  <a:srgbClr val="7030A0"/>
                </a:solidFill>
                <a:latin typeface="Arial" panose="020B0604020202020204" pitchFamily="34" charset="0"/>
              </a:rPr>
              <a:t> </a:t>
            </a:r>
          </a:p>
          <a:p>
            <a:pPr>
              <a:lnSpc>
                <a:spcPct val="102000"/>
              </a:lnSpc>
            </a:pPr>
            <a:r>
              <a:rPr lang="en-US" altLang="en-US" sz="2400" b="1" dirty="0" smtClean="0">
                <a:solidFill>
                  <a:srgbClr val="7030A0"/>
                </a:solidFill>
              </a:rPr>
              <a:t>Languages</a:t>
            </a:r>
            <a:endParaRPr lang="en-US" altLang="en-US" sz="2400" b="1" dirty="0">
              <a:solidFill>
                <a:srgbClr val="7030A0"/>
              </a:solidFill>
            </a:endParaRPr>
          </a:p>
        </p:txBody>
      </p:sp>
      <p:sp>
        <p:nvSpPr>
          <p:cNvPr id="215047" name="Rectangle 7"/>
          <p:cNvSpPr>
            <a:spLocks noChangeArrowheads="1"/>
          </p:cNvSpPr>
          <p:nvPr/>
        </p:nvSpPr>
        <p:spPr bwMode="auto">
          <a:xfrm>
            <a:off x="1651000" y="4480336"/>
            <a:ext cx="1665521" cy="80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102000"/>
              </a:lnSpc>
            </a:pPr>
            <a:r>
              <a:rPr lang="en-US" altLang="en-US" sz="2400" b="1" dirty="0" smtClean="0">
                <a:solidFill>
                  <a:schemeClr val="tx2">
                    <a:lumMod val="65000"/>
                    <a:lumOff val="35000"/>
                  </a:schemeClr>
                </a:solidFill>
                <a:latin typeface="Arial" panose="020B0604020202020204" pitchFamily="34" charset="0"/>
              </a:rPr>
              <a:t>Operating</a:t>
            </a:r>
            <a:r>
              <a:rPr lang="tr-TR" altLang="en-US" sz="2400" b="1" dirty="0" smtClean="0">
                <a:solidFill>
                  <a:schemeClr val="tx2">
                    <a:lumMod val="65000"/>
                    <a:lumOff val="35000"/>
                  </a:schemeClr>
                </a:solidFill>
                <a:latin typeface="Arial" panose="020B0604020202020204" pitchFamily="34" charset="0"/>
              </a:rPr>
              <a:t> </a:t>
            </a:r>
          </a:p>
          <a:p>
            <a:pPr>
              <a:lnSpc>
                <a:spcPct val="102000"/>
              </a:lnSpc>
            </a:pPr>
            <a:r>
              <a:rPr lang="en-US" altLang="en-US" sz="2400" b="1" dirty="0" smtClean="0">
                <a:solidFill>
                  <a:schemeClr val="tx2">
                    <a:lumMod val="65000"/>
                    <a:lumOff val="35000"/>
                  </a:schemeClr>
                </a:solidFill>
              </a:rPr>
              <a:t>Systems</a:t>
            </a:r>
            <a:endParaRPr lang="en-US" altLang="en-US" sz="2400" b="1" dirty="0">
              <a:solidFill>
                <a:schemeClr val="tx2">
                  <a:lumMod val="65000"/>
                  <a:lumOff val="35000"/>
                </a:schemeClr>
              </a:solidFill>
            </a:endParaRPr>
          </a:p>
        </p:txBody>
      </p:sp>
      <p:sp>
        <p:nvSpPr>
          <p:cNvPr id="215049" name="Rectangle 9"/>
          <p:cNvSpPr>
            <a:spLocks noChangeArrowheads="1"/>
          </p:cNvSpPr>
          <p:nvPr/>
        </p:nvSpPr>
        <p:spPr bwMode="auto">
          <a:xfrm>
            <a:off x="5830844" y="4963680"/>
            <a:ext cx="1189428" cy="40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97000"/>
              </a:lnSpc>
            </a:pPr>
            <a:r>
              <a:rPr lang="en-US" altLang="en-US" sz="2400" b="1" i="1" dirty="0">
                <a:solidFill>
                  <a:srgbClr val="FFC000"/>
                </a:solidFill>
                <a:latin typeface="Arial" panose="020B0604020202020204" pitchFamily="34" charset="0"/>
              </a:rPr>
              <a:t>History</a:t>
            </a:r>
          </a:p>
        </p:txBody>
      </p:sp>
      <p:sp>
        <p:nvSpPr>
          <p:cNvPr id="215050" name="Rectangle 10"/>
          <p:cNvSpPr>
            <a:spLocks noChangeArrowheads="1"/>
          </p:cNvSpPr>
          <p:nvPr/>
        </p:nvSpPr>
        <p:spPr bwMode="auto">
          <a:xfrm>
            <a:off x="838200" y="2746786"/>
            <a:ext cx="1973297" cy="403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102000"/>
              </a:lnSpc>
            </a:pPr>
            <a:r>
              <a:rPr lang="en-US" altLang="en-US" sz="2400" b="1" i="1" dirty="0">
                <a:solidFill>
                  <a:srgbClr val="00B050"/>
                </a:solidFill>
                <a:latin typeface="Arial" panose="020B0604020202020204" pitchFamily="34" charset="0"/>
              </a:rPr>
              <a:t>Applications</a:t>
            </a:r>
          </a:p>
        </p:txBody>
      </p:sp>
      <p:sp>
        <p:nvSpPr>
          <p:cNvPr id="215051" name="Line 11"/>
          <p:cNvSpPr>
            <a:spLocks noChangeShapeType="1"/>
          </p:cNvSpPr>
          <p:nvPr/>
        </p:nvSpPr>
        <p:spPr bwMode="auto">
          <a:xfrm>
            <a:off x="2654300" y="3134136"/>
            <a:ext cx="914400" cy="215900"/>
          </a:xfrm>
          <a:prstGeom prst="line">
            <a:avLst/>
          </a:prstGeom>
          <a:ln>
            <a:headEnd/>
            <a:tailEnd type="triangle" w="med" len="med"/>
          </a:ln>
          <a:extLst/>
        </p:spPr>
        <p:style>
          <a:lnRef idx="3">
            <a:schemeClr val="accent2"/>
          </a:lnRef>
          <a:fillRef idx="0">
            <a:schemeClr val="accent2"/>
          </a:fillRef>
          <a:effectRef idx="2">
            <a:schemeClr val="accent2"/>
          </a:effectRef>
          <a:fontRef idx="minor">
            <a:schemeClr val="tx1"/>
          </a:fontRef>
        </p:style>
        <p:txBody>
          <a:bodyPr/>
          <a:lstStyle/>
          <a:p>
            <a:endParaRPr lang="en-CA"/>
          </a:p>
        </p:txBody>
      </p:sp>
      <p:sp>
        <p:nvSpPr>
          <p:cNvPr id="215052" name="Line 12"/>
          <p:cNvSpPr>
            <a:spLocks noChangeShapeType="1"/>
          </p:cNvSpPr>
          <p:nvPr/>
        </p:nvSpPr>
        <p:spPr bwMode="auto">
          <a:xfrm flipV="1">
            <a:off x="2882900" y="3819936"/>
            <a:ext cx="647700" cy="749300"/>
          </a:xfrm>
          <a:prstGeom prst="line">
            <a:avLst/>
          </a:prstGeom>
          <a:ln>
            <a:headEnd/>
            <a:tailEnd type="triangle" w="med" len="med"/>
          </a:ln>
          <a:extLst/>
        </p:spPr>
        <p:style>
          <a:lnRef idx="3">
            <a:schemeClr val="dk1"/>
          </a:lnRef>
          <a:fillRef idx="0">
            <a:schemeClr val="dk1"/>
          </a:fillRef>
          <a:effectRef idx="2">
            <a:schemeClr val="dk1"/>
          </a:effectRef>
          <a:fontRef idx="minor">
            <a:schemeClr val="tx1"/>
          </a:fontRef>
        </p:style>
        <p:txBody>
          <a:bodyPr/>
          <a:lstStyle/>
          <a:p>
            <a:endParaRPr lang="en-CA"/>
          </a:p>
        </p:txBody>
      </p:sp>
      <p:sp>
        <p:nvSpPr>
          <p:cNvPr id="215053" name="Line 13"/>
          <p:cNvSpPr>
            <a:spLocks noChangeShapeType="1"/>
          </p:cNvSpPr>
          <p:nvPr/>
        </p:nvSpPr>
        <p:spPr bwMode="auto">
          <a:xfrm>
            <a:off x="3200400" y="2083360"/>
            <a:ext cx="558800" cy="901700"/>
          </a:xfrm>
          <a:prstGeom prst="line">
            <a:avLst/>
          </a:prstGeom>
          <a:ln>
            <a:headEnd/>
            <a:tailEnd type="triangle" w="med" len="med"/>
          </a:ln>
          <a:extLst/>
        </p:spPr>
        <p:style>
          <a:lnRef idx="3">
            <a:schemeClr val="accent1"/>
          </a:lnRef>
          <a:fillRef idx="0">
            <a:schemeClr val="accent1"/>
          </a:fillRef>
          <a:effectRef idx="2">
            <a:schemeClr val="accent1"/>
          </a:effectRef>
          <a:fontRef idx="minor">
            <a:schemeClr val="tx1"/>
          </a:fontRef>
        </p:style>
        <p:txBody>
          <a:bodyPr/>
          <a:lstStyle/>
          <a:p>
            <a:endParaRPr lang="en-CA"/>
          </a:p>
        </p:txBody>
      </p:sp>
      <p:sp>
        <p:nvSpPr>
          <p:cNvPr id="215054" name="Line 14"/>
          <p:cNvSpPr>
            <a:spLocks noChangeShapeType="1"/>
          </p:cNvSpPr>
          <p:nvPr/>
        </p:nvSpPr>
        <p:spPr bwMode="auto">
          <a:xfrm flipH="1">
            <a:off x="4920876" y="2410330"/>
            <a:ext cx="762000" cy="584200"/>
          </a:xfrm>
          <a:prstGeom prst="line">
            <a:avLst/>
          </a:prstGeom>
          <a:ln>
            <a:solidFill>
              <a:srgbClr val="7030A0"/>
            </a:solidFill>
            <a:headEnd/>
            <a:tailEnd type="triangle" w="med" len="med"/>
          </a:ln>
          <a:extLst/>
        </p:spPr>
        <p:style>
          <a:lnRef idx="3">
            <a:schemeClr val="dk1"/>
          </a:lnRef>
          <a:fillRef idx="0">
            <a:schemeClr val="dk1"/>
          </a:fillRef>
          <a:effectRef idx="2">
            <a:schemeClr val="dk1"/>
          </a:effectRef>
          <a:fontRef idx="minor">
            <a:schemeClr val="tx1"/>
          </a:fontRef>
        </p:style>
        <p:txBody>
          <a:bodyPr/>
          <a:lstStyle/>
          <a:p>
            <a:endParaRPr lang="en-CA"/>
          </a:p>
        </p:txBody>
      </p:sp>
      <p:sp>
        <p:nvSpPr>
          <p:cNvPr id="215055" name="Line 15"/>
          <p:cNvSpPr>
            <a:spLocks noChangeShapeType="1"/>
          </p:cNvSpPr>
          <p:nvPr/>
        </p:nvSpPr>
        <p:spPr bwMode="auto">
          <a:xfrm flipH="1" flipV="1">
            <a:off x="4940300" y="4070488"/>
            <a:ext cx="927100" cy="965200"/>
          </a:xfrm>
          <a:prstGeom prst="line">
            <a:avLst/>
          </a:prstGeom>
          <a:ln>
            <a:solidFill>
              <a:srgbClr val="FFC000"/>
            </a:solidFill>
            <a:headEnd/>
            <a:tailEnd type="triangle" w="med" len="med"/>
          </a:ln>
          <a:extLst/>
        </p:spPr>
        <p:style>
          <a:lnRef idx="3">
            <a:schemeClr val="dk1"/>
          </a:lnRef>
          <a:fillRef idx="0">
            <a:schemeClr val="dk1"/>
          </a:fillRef>
          <a:effectRef idx="2">
            <a:schemeClr val="dk1"/>
          </a:effectRef>
          <a:fontRef idx="minor">
            <a:schemeClr val="tx1"/>
          </a:fontRef>
        </p:style>
        <p:txBody>
          <a:bodyPr/>
          <a:lstStyle/>
          <a:p>
            <a:endParaRPr lang="en-CA"/>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4</a:t>
            </a:fld>
            <a:endParaRPr lang="en-US" altLang="tr-TR"/>
          </a:p>
        </p:txBody>
      </p:sp>
    </p:spTree>
    <p:extLst>
      <p:ext uri="{BB962C8B-B14F-4D97-AF65-F5344CB8AC3E}">
        <p14:creationId xmlns:p14="http://schemas.microsoft.com/office/powerpoint/2010/main" val="4177874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Bandwidth and Latency</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Bandwidth or throughput</a:t>
            </a:r>
          </a:p>
          <a:p>
            <a:pPr lvl="1">
              <a:lnSpc>
                <a:spcPct val="90000"/>
              </a:lnSpc>
            </a:pPr>
            <a:r>
              <a:rPr lang="en-US" sz="2400" dirty="0" smtClean="0"/>
              <a:t>Total work done in a given time</a:t>
            </a:r>
          </a:p>
          <a:p>
            <a:pPr lvl="2">
              <a:lnSpc>
                <a:spcPct val="90000"/>
              </a:lnSpc>
            </a:pPr>
            <a:r>
              <a:rPr lang="en-US" sz="2000" dirty="0" smtClean="0"/>
              <a:t>32,000-40,000X improvement for processors</a:t>
            </a:r>
          </a:p>
          <a:p>
            <a:pPr lvl="2">
              <a:lnSpc>
                <a:spcPct val="90000"/>
              </a:lnSpc>
            </a:pPr>
            <a:r>
              <a:rPr lang="en-US" sz="2000" dirty="0" smtClean="0"/>
              <a:t>300-1200X improvement for memory and disks</a:t>
            </a:r>
          </a:p>
          <a:p>
            <a:pPr lvl="1">
              <a:lnSpc>
                <a:spcPct val="90000"/>
              </a:lnSpc>
            </a:pPr>
            <a:endParaRPr lang="en-US" sz="2400" dirty="0" smtClean="0"/>
          </a:p>
          <a:p>
            <a:pPr>
              <a:lnSpc>
                <a:spcPct val="90000"/>
              </a:lnSpc>
            </a:pPr>
            <a:r>
              <a:rPr lang="en-US" sz="2800" dirty="0" smtClean="0"/>
              <a:t>Latency or response time</a:t>
            </a:r>
          </a:p>
          <a:p>
            <a:pPr lvl="1">
              <a:lnSpc>
                <a:spcPct val="90000"/>
              </a:lnSpc>
            </a:pPr>
            <a:r>
              <a:rPr lang="en-US" sz="2400" dirty="0" smtClean="0"/>
              <a:t>Time between start and completion of an event</a:t>
            </a:r>
          </a:p>
          <a:p>
            <a:pPr lvl="2">
              <a:lnSpc>
                <a:spcPct val="90000"/>
              </a:lnSpc>
            </a:pPr>
            <a:r>
              <a:rPr lang="en-US" sz="2000" dirty="0" smtClean="0"/>
              <a:t>50-90X improvement for processors</a:t>
            </a:r>
          </a:p>
          <a:p>
            <a:pPr lvl="2">
              <a:lnSpc>
                <a:spcPct val="90000"/>
              </a:lnSpc>
            </a:pPr>
            <a:r>
              <a:rPr lang="en-US" sz="2000" dirty="0" smtClean="0"/>
              <a:t>6-8X improvement for memory and disks</a:t>
            </a:r>
            <a:endParaRPr lang="en-US" dirty="0" smtClean="0"/>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40</a:t>
            </a:fld>
            <a:endParaRPr lang="en-US" altLang="tr-TR"/>
          </a:p>
        </p:txBody>
      </p:sp>
    </p:spTree>
    <p:extLst>
      <p:ext uri="{BB962C8B-B14F-4D97-AF65-F5344CB8AC3E}">
        <p14:creationId xmlns:p14="http://schemas.microsoft.com/office/powerpoint/2010/main" val="934118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Latency</a:t>
            </a:r>
            <a:r>
              <a:rPr lang="tr-TR" dirty="0" smtClean="0"/>
              <a:t> </a:t>
            </a:r>
            <a:r>
              <a:rPr lang="tr-TR" dirty="0" err="1" smtClean="0"/>
              <a:t>vs</a:t>
            </a:r>
            <a:r>
              <a:rPr lang="tr-TR" dirty="0" smtClean="0"/>
              <a:t> </a:t>
            </a:r>
            <a:r>
              <a:rPr lang="tr-TR" dirty="0" err="1" smtClean="0"/>
              <a:t>Throughput</a:t>
            </a:r>
            <a:endParaRPr lang="tr-TR" dirty="0"/>
          </a:p>
        </p:txBody>
      </p:sp>
      <p:sp>
        <p:nvSpPr>
          <p:cNvPr id="3" name="Content Placeholder 2"/>
          <p:cNvSpPr>
            <a:spLocks noGrp="1"/>
          </p:cNvSpPr>
          <p:nvPr>
            <p:ph idx="1"/>
          </p:nvPr>
        </p:nvSpPr>
        <p:spPr>
          <a:xfrm>
            <a:off x="431800" y="3333828"/>
            <a:ext cx="8280400" cy="3047499"/>
          </a:xfrm>
        </p:spPr>
        <p:txBody>
          <a:bodyPr>
            <a:normAutofit fontScale="77500" lnSpcReduction="20000"/>
          </a:bodyPr>
          <a:lstStyle/>
          <a:p>
            <a:r>
              <a:rPr lang="en-US" dirty="0" smtClean="0"/>
              <a:t>Madrid to Istanbul is about 3600 km</a:t>
            </a:r>
          </a:p>
          <a:p>
            <a:endParaRPr lang="tr-TR" dirty="0" smtClean="0"/>
          </a:p>
          <a:p>
            <a:r>
              <a:rPr lang="en-US" dirty="0" smtClean="0"/>
              <a:t>Time</a:t>
            </a:r>
            <a:r>
              <a:rPr lang="tr-TR" dirty="0" smtClean="0"/>
              <a:t>:</a:t>
            </a:r>
          </a:p>
          <a:p>
            <a:pPr lvl="1"/>
            <a:r>
              <a:rPr lang="en-US" dirty="0" err="1" smtClean="0"/>
              <a:t>Aircra</a:t>
            </a:r>
            <a:r>
              <a:rPr lang="tr-TR" dirty="0" err="1" smtClean="0"/>
              <a:t>ft</a:t>
            </a:r>
            <a:r>
              <a:rPr lang="en-US" dirty="0" smtClean="0"/>
              <a:t> 1 is faster than </a:t>
            </a:r>
            <a:r>
              <a:rPr lang="en-US" dirty="0" err="1" smtClean="0"/>
              <a:t>Aircra</a:t>
            </a:r>
            <a:r>
              <a:rPr lang="tr-TR" dirty="0" err="1" smtClean="0"/>
              <a:t>ft</a:t>
            </a:r>
            <a:r>
              <a:rPr lang="en-US" dirty="0" smtClean="0"/>
              <a:t> 2</a:t>
            </a:r>
          </a:p>
          <a:p>
            <a:pPr lvl="2"/>
            <a:r>
              <a:rPr lang="en-US" dirty="0" smtClean="0"/>
              <a:t>900/750 = 1.2 </a:t>
            </a:r>
            <a:r>
              <a:rPr lang="tr-TR" dirty="0" smtClean="0"/>
              <a:t>ti</a:t>
            </a:r>
            <a:r>
              <a:rPr lang="en-US" dirty="0" err="1" smtClean="0"/>
              <a:t>mes</a:t>
            </a:r>
            <a:r>
              <a:rPr lang="en-US" dirty="0" smtClean="0"/>
              <a:t> or 20% faster</a:t>
            </a:r>
          </a:p>
          <a:p>
            <a:r>
              <a:rPr lang="en-US" dirty="0" smtClean="0"/>
              <a:t>Throughput: </a:t>
            </a:r>
            <a:endParaRPr lang="tr-TR" dirty="0" smtClean="0"/>
          </a:p>
          <a:p>
            <a:pPr lvl="1"/>
            <a:r>
              <a:rPr lang="en-US" dirty="0" err="1" smtClean="0"/>
              <a:t>Aircra</a:t>
            </a:r>
            <a:r>
              <a:rPr lang="tr-TR" dirty="0" err="1" smtClean="0"/>
              <a:t>ft</a:t>
            </a:r>
            <a:r>
              <a:rPr lang="en-US" dirty="0" smtClean="0"/>
              <a:t> 2 has a higher </a:t>
            </a:r>
            <a:r>
              <a:rPr lang="en-US" dirty="0" smtClean="0">
                <a:solidFill>
                  <a:schemeClr val="accent1"/>
                </a:solidFill>
              </a:rPr>
              <a:t>throughput</a:t>
            </a:r>
          </a:p>
          <a:p>
            <a:pPr lvl="2"/>
            <a:r>
              <a:rPr lang="en-US" dirty="0" smtClean="0"/>
              <a:t>(750*600)/(900*400) = 1.25 </a:t>
            </a:r>
            <a:r>
              <a:rPr lang="tr-TR" dirty="0" smtClean="0"/>
              <a:t>ti</a:t>
            </a:r>
            <a:r>
              <a:rPr lang="en-US" dirty="0" err="1" smtClean="0"/>
              <a:t>mes</a:t>
            </a:r>
            <a:r>
              <a:rPr lang="en-US" dirty="0" smtClean="0"/>
              <a:t> the </a:t>
            </a:r>
            <a:r>
              <a:rPr lang="en-US" dirty="0" smtClean="0">
                <a:solidFill>
                  <a:schemeClr val="accent1"/>
                </a:solidFill>
              </a:rPr>
              <a:t>throughput</a:t>
            </a:r>
            <a:r>
              <a:rPr lang="en-US" dirty="0" smtClean="0"/>
              <a:t> or 25% more</a:t>
            </a:r>
            <a:r>
              <a:rPr lang="tr-TR" dirty="0" smtClean="0"/>
              <a:t> </a:t>
            </a:r>
            <a:r>
              <a:rPr lang="en-US" dirty="0" smtClean="0"/>
              <a:t>throughput</a:t>
            </a:r>
            <a:endParaRPr lang="tr-TR" dirty="0"/>
          </a:p>
        </p:txBody>
      </p:sp>
      <p:sp>
        <p:nvSpPr>
          <p:cNvPr id="4" name="Slide Number Placeholder 3"/>
          <p:cNvSpPr>
            <a:spLocks noGrp="1"/>
          </p:cNvSpPr>
          <p:nvPr>
            <p:ph type="sldNum" sz="quarter" idx="10"/>
          </p:nvPr>
        </p:nvSpPr>
        <p:spPr/>
        <p:txBody>
          <a:bodyPr/>
          <a:lstStyle/>
          <a:p>
            <a:pPr>
              <a:defRPr/>
            </a:pPr>
            <a:fld id="{276D419C-D3F8-421F-893F-574FABEF0127}" type="slidenum">
              <a:rPr lang="en-US" altLang="tr-TR" smtClean="0"/>
              <a:pPr>
                <a:defRPr/>
              </a:pPr>
              <a:t>41</a:t>
            </a:fld>
            <a:endParaRPr lang="en-US" altLang="tr-TR"/>
          </a:p>
        </p:txBody>
      </p:sp>
      <p:pic>
        <p:nvPicPr>
          <p:cNvPr id="5" name="Picture 4"/>
          <p:cNvPicPr>
            <a:picLocks noChangeAspect="1"/>
          </p:cNvPicPr>
          <p:nvPr/>
        </p:nvPicPr>
        <p:blipFill rotWithShape="1">
          <a:blip r:embed="rId2"/>
          <a:srcRect l="1" r="170"/>
          <a:stretch/>
        </p:blipFill>
        <p:spPr>
          <a:xfrm>
            <a:off x="611560" y="963255"/>
            <a:ext cx="7698081" cy="2111386"/>
          </a:xfrm>
          <a:prstGeom prst="rect">
            <a:avLst/>
          </a:prstGeom>
        </p:spPr>
      </p:pic>
    </p:spTree>
    <p:extLst>
      <p:ext uri="{BB962C8B-B14F-4D97-AF65-F5344CB8AC3E}">
        <p14:creationId xmlns:p14="http://schemas.microsoft.com/office/powerpoint/2010/main" val="2654723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Response</a:t>
            </a:r>
            <a:r>
              <a:rPr lang="tr-TR" dirty="0" smtClean="0"/>
              <a:t> Time </a:t>
            </a:r>
            <a:r>
              <a:rPr lang="tr-TR" dirty="0" err="1" smtClean="0"/>
              <a:t>vs</a:t>
            </a:r>
            <a:r>
              <a:rPr lang="tr-TR" dirty="0" smtClean="0"/>
              <a:t> </a:t>
            </a:r>
            <a:r>
              <a:rPr lang="tr-TR" dirty="0" err="1" smtClean="0"/>
              <a:t>Throughput</a:t>
            </a:r>
            <a:endParaRPr lang="tr-TR" dirty="0"/>
          </a:p>
        </p:txBody>
      </p:sp>
      <p:sp>
        <p:nvSpPr>
          <p:cNvPr id="3" name="Content Placeholder 2"/>
          <p:cNvSpPr>
            <a:spLocks noGrp="1"/>
          </p:cNvSpPr>
          <p:nvPr>
            <p:ph idx="1"/>
          </p:nvPr>
        </p:nvSpPr>
        <p:spPr/>
        <p:txBody>
          <a:bodyPr>
            <a:normAutofit fontScale="92500" lnSpcReduction="10000"/>
          </a:bodyPr>
          <a:lstStyle/>
          <a:p>
            <a:r>
              <a:rPr lang="en-US" dirty="0" smtClean="0"/>
              <a:t>Response </a:t>
            </a:r>
            <a:r>
              <a:rPr lang="tr-TR" dirty="0" smtClean="0"/>
              <a:t>ti</a:t>
            </a:r>
            <a:r>
              <a:rPr lang="en-US" dirty="0" smtClean="0"/>
              <a:t>me (latency) </a:t>
            </a:r>
            <a:endParaRPr lang="tr-TR" dirty="0" smtClean="0"/>
          </a:p>
          <a:p>
            <a:pPr lvl="1"/>
            <a:r>
              <a:rPr lang="en-US" dirty="0" smtClean="0"/>
              <a:t>the </a:t>
            </a:r>
            <a:r>
              <a:rPr lang="tr-TR" dirty="0" smtClean="0"/>
              <a:t>ti</a:t>
            </a:r>
            <a:r>
              <a:rPr lang="en-US" dirty="0" smtClean="0"/>
              <a:t>me between the start</a:t>
            </a:r>
            <a:r>
              <a:rPr lang="tr-TR" dirty="0" smtClean="0"/>
              <a:t> </a:t>
            </a:r>
            <a:r>
              <a:rPr lang="en-US" dirty="0" smtClean="0"/>
              <a:t>and the </a:t>
            </a:r>
            <a:r>
              <a:rPr lang="en-US" dirty="0" err="1" smtClean="0"/>
              <a:t>comple</a:t>
            </a:r>
            <a:r>
              <a:rPr lang="tr-TR" dirty="0" smtClean="0"/>
              <a:t>ti</a:t>
            </a:r>
            <a:r>
              <a:rPr lang="en-US" dirty="0" smtClean="0"/>
              <a:t>on of a task</a:t>
            </a:r>
          </a:p>
          <a:p>
            <a:pPr lvl="2"/>
            <a:r>
              <a:rPr lang="en-US" dirty="0" smtClean="0"/>
              <a:t>Important to individual users ( passengers)</a:t>
            </a:r>
          </a:p>
          <a:p>
            <a:r>
              <a:rPr lang="en-US" dirty="0" smtClean="0"/>
              <a:t>Throughput (bandwidth) </a:t>
            </a:r>
            <a:endParaRPr lang="tr-TR" dirty="0" smtClean="0"/>
          </a:p>
          <a:p>
            <a:pPr lvl="1"/>
            <a:r>
              <a:rPr lang="en-US" dirty="0" smtClean="0"/>
              <a:t>the total amount of work</a:t>
            </a:r>
            <a:r>
              <a:rPr lang="tr-TR" dirty="0" smtClean="0"/>
              <a:t> </a:t>
            </a:r>
            <a:r>
              <a:rPr lang="en-US" dirty="0" smtClean="0"/>
              <a:t>done in a given </a:t>
            </a:r>
            <a:r>
              <a:rPr lang="tr-TR" dirty="0" smtClean="0"/>
              <a:t>ti</a:t>
            </a:r>
            <a:r>
              <a:rPr lang="en-US" dirty="0" smtClean="0"/>
              <a:t>me</a:t>
            </a:r>
          </a:p>
          <a:p>
            <a:pPr lvl="2"/>
            <a:r>
              <a:rPr lang="en-US" dirty="0" smtClean="0"/>
              <a:t>Important to data center managers (airline)</a:t>
            </a:r>
          </a:p>
          <a:p>
            <a:endParaRPr lang="tr-TR" dirty="0" smtClean="0"/>
          </a:p>
          <a:p>
            <a:r>
              <a:rPr lang="en-US" dirty="0" smtClean="0"/>
              <a:t>Different performance metrics are required</a:t>
            </a:r>
          </a:p>
          <a:p>
            <a:pPr lvl="1"/>
            <a:r>
              <a:rPr lang="en-US" dirty="0" smtClean="0"/>
              <a:t>to benchmark </a:t>
            </a:r>
            <a:r>
              <a:rPr lang="en-US" dirty="0" smtClean="0">
                <a:solidFill>
                  <a:schemeClr val="accent1"/>
                </a:solidFill>
              </a:rPr>
              <a:t>embedded</a:t>
            </a:r>
            <a:r>
              <a:rPr lang="en-US" dirty="0" smtClean="0"/>
              <a:t> and </a:t>
            </a:r>
            <a:r>
              <a:rPr lang="en-US" dirty="0" smtClean="0">
                <a:solidFill>
                  <a:schemeClr val="accent1"/>
                </a:solidFill>
              </a:rPr>
              <a:t>desktop</a:t>
            </a:r>
            <a:r>
              <a:rPr lang="en-US" dirty="0" smtClean="0"/>
              <a:t> computers, </a:t>
            </a:r>
            <a:endParaRPr lang="tr-TR" dirty="0" smtClean="0"/>
          </a:p>
          <a:p>
            <a:pPr lvl="2"/>
            <a:r>
              <a:rPr lang="en-US" dirty="0" smtClean="0"/>
              <a:t>which</a:t>
            </a:r>
            <a:r>
              <a:rPr lang="tr-TR" dirty="0" smtClean="0"/>
              <a:t> </a:t>
            </a:r>
            <a:r>
              <a:rPr lang="en-US" dirty="0" smtClean="0"/>
              <a:t>are more focused on response </a:t>
            </a:r>
            <a:r>
              <a:rPr lang="tr-TR" dirty="0" smtClean="0"/>
              <a:t>ti</a:t>
            </a:r>
            <a:r>
              <a:rPr lang="en-US" dirty="0" smtClean="0"/>
              <a:t>me,</a:t>
            </a:r>
          </a:p>
          <a:p>
            <a:pPr lvl="1"/>
            <a:r>
              <a:rPr lang="en-US" dirty="0" smtClean="0"/>
              <a:t>to benchmark </a:t>
            </a:r>
            <a:r>
              <a:rPr lang="en-US" dirty="0" smtClean="0">
                <a:solidFill>
                  <a:schemeClr val="accent1"/>
                </a:solidFill>
              </a:rPr>
              <a:t>servers</a:t>
            </a:r>
            <a:r>
              <a:rPr lang="en-US" dirty="0" smtClean="0"/>
              <a:t>, </a:t>
            </a:r>
            <a:endParaRPr lang="tr-TR" dirty="0" smtClean="0"/>
          </a:p>
          <a:p>
            <a:pPr lvl="2"/>
            <a:r>
              <a:rPr lang="en-US" dirty="0" smtClean="0"/>
              <a:t>which are more focused on</a:t>
            </a:r>
            <a:r>
              <a:rPr lang="tr-TR" dirty="0" smtClean="0"/>
              <a:t> </a:t>
            </a:r>
            <a:r>
              <a:rPr lang="en-US" dirty="0" smtClean="0"/>
              <a:t>throughput</a:t>
            </a:r>
            <a:endParaRPr lang="tr-TR" dirty="0"/>
          </a:p>
        </p:txBody>
      </p:sp>
      <p:sp>
        <p:nvSpPr>
          <p:cNvPr id="4" name="Slide Number Placeholder 3"/>
          <p:cNvSpPr>
            <a:spLocks noGrp="1"/>
          </p:cNvSpPr>
          <p:nvPr>
            <p:ph type="sldNum" sz="quarter" idx="10"/>
          </p:nvPr>
        </p:nvSpPr>
        <p:spPr/>
        <p:txBody>
          <a:bodyPr/>
          <a:lstStyle/>
          <a:p>
            <a:pPr>
              <a:defRPr/>
            </a:pPr>
            <a:fld id="{276D419C-D3F8-421F-893F-574FABEF0127}" type="slidenum">
              <a:rPr lang="en-US" altLang="tr-TR" smtClean="0"/>
              <a:pPr>
                <a:defRPr/>
              </a:pPr>
              <a:t>42</a:t>
            </a:fld>
            <a:endParaRPr lang="en-US" altLang="tr-TR"/>
          </a:p>
        </p:txBody>
      </p:sp>
    </p:spTree>
    <p:extLst>
      <p:ext uri="{BB962C8B-B14F-4D97-AF65-F5344CB8AC3E}">
        <p14:creationId xmlns:p14="http://schemas.microsoft.com/office/powerpoint/2010/main" val="2896139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0" y="0"/>
            <a:ext cx="9144000" cy="707886"/>
          </a:xfrm>
        </p:spPr>
        <p:txBody>
          <a:bodyPr/>
          <a:lstStyle/>
          <a:p>
            <a:r>
              <a:rPr lang="en-AU" dirty="0" smtClean="0"/>
              <a:t>Principles of Computer Design</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Take Advantage of Parallelism</a:t>
            </a:r>
          </a:p>
          <a:p>
            <a:pPr lvl="1">
              <a:lnSpc>
                <a:spcPct val="90000"/>
              </a:lnSpc>
            </a:pPr>
            <a:r>
              <a:rPr lang="en-US" sz="2400" dirty="0" smtClean="0"/>
              <a:t>e.g. multiple processors, disks, memory banks, pipelining, multiple functional units</a:t>
            </a:r>
          </a:p>
          <a:p>
            <a:pPr lvl="1">
              <a:lnSpc>
                <a:spcPct val="90000"/>
              </a:lnSpc>
            </a:pPr>
            <a:endParaRPr lang="en-US" sz="2400" dirty="0" smtClean="0"/>
          </a:p>
          <a:p>
            <a:pPr>
              <a:lnSpc>
                <a:spcPct val="90000"/>
              </a:lnSpc>
            </a:pPr>
            <a:r>
              <a:rPr lang="en-US" sz="2800" dirty="0" smtClean="0"/>
              <a:t>Principle of Locality</a:t>
            </a:r>
          </a:p>
          <a:p>
            <a:pPr lvl="1">
              <a:lnSpc>
                <a:spcPct val="90000"/>
              </a:lnSpc>
            </a:pPr>
            <a:r>
              <a:rPr lang="en-US" sz="2400" dirty="0" smtClean="0"/>
              <a:t>Reuse of data and instructions</a:t>
            </a:r>
          </a:p>
          <a:p>
            <a:pPr lvl="1">
              <a:lnSpc>
                <a:spcPct val="90000"/>
              </a:lnSpc>
            </a:pPr>
            <a:endParaRPr lang="en-US" sz="2400" dirty="0" smtClean="0"/>
          </a:p>
          <a:p>
            <a:pPr>
              <a:lnSpc>
                <a:spcPct val="90000"/>
              </a:lnSpc>
            </a:pPr>
            <a:r>
              <a:rPr lang="en-US" sz="2800" dirty="0" smtClean="0"/>
              <a:t>Focus on the Common Case</a:t>
            </a:r>
          </a:p>
          <a:p>
            <a:pPr lvl="1">
              <a:lnSpc>
                <a:spcPct val="90000"/>
              </a:lnSpc>
            </a:pPr>
            <a:r>
              <a:rPr lang="en-US" sz="2400" dirty="0" smtClean="0"/>
              <a:t>Amdahl’s Law</a:t>
            </a:r>
          </a:p>
        </p:txBody>
      </p:sp>
      <p:sp>
        <p:nvSpPr>
          <p:cNvPr id="5099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5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59" name="Rectangle 7"/>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50996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6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6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7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4784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63688" y="4869160"/>
            <a:ext cx="5692388" cy="491108"/>
          </a:xfrm>
          <a:prstGeom prst="rect">
            <a:avLst/>
          </a:prstGeom>
          <a:noFill/>
        </p:spPr>
      </p:pic>
      <p:sp>
        <p:nvSpPr>
          <p:cNvPr id="547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4784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11761" y="5560645"/>
            <a:ext cx="4032447" cy="557802"/>
          </a:xfrm>
          <a:prstGeom prst="rect">
            <a:avLst/>
          </a:prstGeom>
          <a:noFill/>
        </p:spPr>
      </p:pic>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43</a:t>
            </a:fld>
            <a:endParaRPr lang="en-US" altLang="tr-TR"/>
          </a:p>
        </p:txBody>
      </p:sp>
    </p:spTree>
    <p:extLst>
      <p:ext uri="{BB962C8B-B14F-4D97-AF65-F5344CB8AC3E}">
        <p14:creationId xmlns:p14="http://schemas.microsoft.com/office/powerpoint/2010/main" val="5477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0" y="-8383"/>
            <a:ext cx="9144000" cy="707886"/>
          </a:xfrm>
        </p:spPr>
        <p:txBody>
          <a:bodyPr/>
          <a:lstStyle/>
          <a:p>
            <a:r>
              <a:rPr lang="en-AU" dirty="0" smtClean="0"/>
              <a:t>Principles of Computer Design</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The Processor Performance Equation</a:t>
            </a:r>
          </a:p>
          <a:p>
            <a:pPr>
              <a:lnSpc>
                <a:spcPct val="90000"/>
              </a:lnSpc>
              <a:buNone/>
            </a:pPr>
            <a:endParaRPr lang="en-US" sz="2400" dirty="0" smtClean="0"/>
          </a:p>
        </p:txBody>
      </p:sp>
      <p:sp>
        <p:nvSpPr>
          <p:cNvPr id="5099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5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59" name="Rectangle 7"/>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50996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6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6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7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7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1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193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5576" y="1700808"/>
            <a:ext cx="7560840" cy="360040"/>
          </a:xfrm>
          <a:prstGeom prst="rect">
            <a:avLst/>
          </a:prstGeom>
          <a:noFill/>
        </p:spPr>
      </p:pic>
      <p:sp>
        <p:nvSpPr>
          <p:cNvPr id="551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193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03648" y="2420888"/>
            <a:ext cx="5415355" cy="674365"/>
          </a:xfrm>
          <a:prstGeom prst="rect">
            <a:avLst/>
          </a:prstGeom>
          <a:noFill/>
        </p:spPr>
      </p:pic>
      <p:sp>
        <p:nvSpPr>
          <p:cNvPr id="5519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194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07704" y="3501008"/>
            <a:ext cx="4720555" cy="674365"/>
          </a:xfrm>
          <a:prstGeom prst="rect">
            <a:avLst/>
          </a:prstGeom>
          <a:noFill/>
        </p:spPr>
      </p:pic>
      <p:sp>
        <p:nvSpPr>
          <p:cNvPr id="5519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1943"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3568" y="4509120"/>
            <a:ext cx="7848872" cy="318197"/>
          </a:xfrm>
          <a:prstGeom prst="rect">
            <a:avLst/>
          </a:prstGeom>
          <a:noFill/>
        </p:spPr>
      </p:pic>
      <p:sp>
        <p:nvSpPr>
          <p:cNvPr id="55194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1945"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475656" y="5229200"/>
            <a:ext cx="6086061" cy="558924"/>
          </a:xfrm>
          <a:prstGeom prst="rect">
            <a:avLst/>
          </a:prstGeom>
          <a:noFill/>
        </p:spPr>
      </p:pic>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44</a:t>
            </a:fld>
            <a:endParaRPr lang="en-US" altLang="tr-TR"/>
          </a:p>
        </p:txBody>
      </p:sp>
    </p:spTree>
    <p:extLst>
      <p:ext uri="{BB962C8B-B14F-4D97-AF65-F5344CB8AC3E}">
        <p14:creationId xmlns:p14="http://schemas.microsoft.com/office/powerpoint/2010/main" val="19759658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0" y="0"/>
            <a:ext cx="9144000" cy="707886"/>
          </a:xfrm>
        </p:spPr>
        <p:txBody>
          <a:bodyPr/>
          <a:lstStyle/>
          <a:p>
            <a:r>
              <a:rPr lang="en-AU" dirty="0" smtClean="0"/>
              <a:t>Principles of Computer Design</a:t>
            </a:r>
            <a:endParaRPr lang="en-AU" dirty="0"/>
          </a:p>
        </p:txBody>
      </p:sp>
      <p:sp>
        <p:nvSpPr>
          <p:cNvPr id="5099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5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59" name="Rectangle 7"/>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50996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6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6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7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7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1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1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19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19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194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3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398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27784" y="2708920"/>
            <a:ext cx="3669966" cy="870198"/>
          </a:xfrm>
          <a:prstGeom prst="rect">
            <a:avLst/>
          </a:prstGeom>
          <a:noFill/>
        </p:spPr>
      </p:pic>
      <p:sp>
        <p:nvSpPr>
          <p:cNvPr id="26" name="Content Placeholder 25"/>
          <p:cNvSpPr>
            <a:spLocks noGrp="1"/>
          </p:cNvSpPr>
          <p:nvPr>
            <p:ph idx="1"/>
          </p:nvPr>
        </p:nvSpPr>
        <p:spPr/>
        <p:txBody>
          <a:bodyPr/>
          <a:lstStyle/>
          <a:p>
            <a:r>
              <a:rPr lang="en-US" dirty="0" smtClean="0"/>
              <a:t>Different instruction types having different CPIs</a:t>
            </a:r>
            <a:endParaRPr lang="en-US" dirty="0"/>
          </a:p>
        </p:txBody>
      </p:sp>
      <p:sp>
        <p:nvSpPr>
          <p:cNvPr id="553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398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79712" y="4077072"/>
            <a:ext cx="5091475" cy="845815"/>
          </a:xfrm>
          <a:prstGeom prst="rect">
            <a:avLst/>
          </a:prstGeom>
          <a:noFill/>
        </p:spPr>
      </p:pic>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45</a:t>
            </a:fld>
            <a:endParaRPr lang="en-US" altLang="tr-TR"/>
          </a:p>
        </p:txBody>
      </p:sp>
    </p:spTree>
    <p:extLst>
      <p:ext uri="{BB962C8B-B14F-4D97-AF65-F5344CB8AC3E}">
        <p14:creationId xmlns:p14="http://schemas.microsoft.com/office/powerpoint/2010/main" val="15798276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0" y="0"/>
            <a:ext cx="9144000" cy="692696"/>
          </a:xfrm>
          <a:noFill/>
          <a:ln/>
        </p:spPr>
        <p:txBody>
          <a:bodyPr wrap="square" lIns="63500" tIns="25400" rIns="63500" bIns="25400" anchor="t">
            <a:spAutoFit/>
          </a:bodyPr>
          <a:lstStyle/>
          <a:p>
            <a:r>
              <a:rPr lang="en-US" altLang="en-US" dirty="0" smtClean="0"/>
              <a:t>What is Performance</a:t>
            </a:r>
            <a:r>
              <a:rPr lang="en-US" altLang="en-US" dirty="0"/>
              <a:t>?</a:t>
            </a:r>
          </a:p>
        </p:txBody>
      </p:sp>
      <p:sp>
        <p:nvSpPr>
          <p:cNvPr id="319491" name="Rectangle 3"/>
          <p:cNvSpPr>
            <a:spLocks noGrp="1" noChangeArrowheads="1"/>
          </p:cNvSpPr>
          <p:nvPr>
            <p:ph type="body" idx="1"/>
          </p:nvPr>
        </p:nvSpPr>
        <p:spPr>
          <a:xfrm>
            <a:off x="395536" y="836712"/>
            <a:ext cx="8001000" cy="5320431"/>
          </a:xfrm>
          <a:noFill/>
          <a:ln/>
        </p:spPr>
        <p:txBody>
          <a:bodyPr lIns="63500" tIns="25400" rIns="63500" bIns="25400">
            <a:spAutoFit/>
          </a:bodyPr>
          <a:lstStyle/>
          <a:p>
            <a:pPr marL="225425" indent="-225425"/>
            <a:r>
              <a:rPr lang="en-US" altLang="en-US" sz="2000" dirty="0"/>
              <a:t>Purchasing perspective </a:t>
            </a:r>
          </a:p>
          <a:p>
            <a:pPr marL="561975" lvl="1" indent="-222250"/>
            <a:r>
              <a:rPr lang="en-US" altLang="en-US" sz="1800" dirty="0"/>
              <a:t>given a collection of machines, which has the </a:t>
            </a:r>
          </a:p>
          <a:p>
            <a:pPr marL="908050" lvl="2" indent="-231775"/>
            <a:r>
              <a:rPr lang="en-US" altLang="en-US" sz="2000" dirty="0"/>
              <a:t>best performance ?</a:t>
            </a:r>
          </a:p>
          <a:p>
            <a:pPr marL="908050" lvl="2" indent="-231775"/>
            <a:r>
              <a:rPr lang="en-US" altLang="en-US" sz="2000" dirty="0"/>
              <a:t>least cost ?</a:t>
            </a:r>
          </a:p>
          <a:p>
            <a:pPr marL="908050" lvl="2" indent="-231775"/>
            <a:r>
              <a:rPr lang="en-US" altLang="en-US" sz="2000" dirty="0"/>
              <a:t>best performance / cost ?</a:t>
            </a:r>
          </a:p>
          <a:p>
            <a:pPr marL="225425" indent="-225425"/>
            <a:r>
              <a:rPr lang="en-US" altLang="en-US" sz="2000" dirty="0"/>
              <a:t>Design perspective</a:t>
            </a:r>
          </a:p>
          <a:p>
            <a:pPr marL="561975" lvl="1" indent="-222250"/>
            <a:r>
              <a:rPr lang="en-US" altLang="en-US" sz="1800" dirty="0"/>
              <a:t>faced with design options, which has the </a:t>
            </a:r>
            <a:endParaRPr lang="en-US" altLang="en-US" sz="1800" dirty="0" smtClean="0"/>
          </a:p>
          <a:p>
            <a:pPr marL="908050" lvl="2" indent="-231775"/>
            <a:r>
              <a:rPr lang="en-US" altLang="en-US" sz="2000" dirty="0"/>
              <a:t>best performance improvement ?</a:t>
            </a:r>
          </a:p>
          <a:p>
            <a:pPr marL="908050" lvl="2" indent="-231775"/>
            <a:r>
              <a:rPr lang="en-US" altLang="en-US" sz="2000" dirty="0" smtClean="0"/>
              <a:t>least </a:t>
            </a:r>
            <a:r>
              <a:rPr lang="en-US" altLang="en-US" sz="2000" dirty="0"/>
              <a:t>cost ?</a:t>
            </a:r>
          </a:p>
          <a:p>
            <a:pPr marL="908050" lvl="2" indent="-231775"/>
            <a:r>
              <a:rPr lang="en-US" altLang="en-US" sz="2000" dirty="0"/>
              <a:t>best performance / cost ?</a:t>
            </a:r>
          </a:p>
          <a:p>
            <a:pPr marL="225425" indent="-225425"/>
            <a:r>
              <a:rPr lang="en-US" altLang="en-US" sz="2000" dirty="0"/>
              <a:t>Both require</a:t>
            </a:r>
          </a:p>
          <a:p>
            <a:pPr marL="561975" lvl="1" indent="-222250"/>
            <a:r>
              <a:rPr lang="en-US" altLang="en-US" sz="1800" dirty="0"/>
              <a:t>basis for comparison</a:t>
            </a:r>
          </a:p>
          <a:p>
            <a:pPr marL="561975" lvl="1" indent="-222250"/>
            <a:r>
              <a:rPr lang="en-US" altLang="en-US" sz="1800" dirty="0"/>
              <a:t>metric for evaluation</a:t>
            </a:r>
          </a:p>
          <a:p>
            <a:pPr marL="225425" indent="-225425"/>
            <a:r>
              <a:rPr lang="en-US" altLang="en-US" sz="2000" dirty="0"/>
              <a:t>Our goal is to understand cost &amp; performance implications of architectural choices</a:t>
            </a:r>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46</a:t>
            </a:fld>
            <a:endParaRPr lang="en-US" altLang="tr-TR"/>
          </a:p>
        </p:txBody>
      </p:sp>
    </p:spTree>
    <p:extLst>
      <p:ext uri="{BB962C8B-B14F-4D97-AF65-F5344CB8AC3E}">
        <p14:creationId xmlns:p14="http://schemas.microsoft.com/office/powerpoint/2010/main" val="4030516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0" y="6055"/>
            <a:ext cx="9143999" cy="666849"/>
          </a:xfrm>
          <a:noFill/>
          <a:ln/>
        </p:spPr>
        <p:txBody>
          <a:bodyPr wrap="square" lIns="63500" tIns="25400" rIns="63500" bIns="25400" anchor="t">
            <a:spAutoFit/>
          </a:bodyPr>
          <a:lstStyle/>
          <a:p>
            <a:r>
              <a:rPr lang="en-US" altLang="en-US" dirty="0"/>
              <a:t>Measurement and Evaluation</a:t>
            </a:r>
          </a:p>
        </p:txBody>
      </p:sp>
      <p:sp>
        <p:nvSpPr>
          <p:cNvPr id="224259" name="Rectangle 3"/>
          <p:cNvSpPr>
            <a:spLocks noChangeArrowheads="1"/>
          </p:cNvSpPr>
          <p:nvPr/>
        </p:nvSpPr>
        <p:spPr bwMode="auto">
          <a:xfrm>
            <a:off x="3025870" y="990600"/>
            <a:ext cx="5650586" cy="83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85000"/>
              </a:lnSpc>
            </a:pPr>
            <a:r>
              <a:rPr lang="en-US" altLang="en-US" sz="2000" b="1" dirty="0">
                <a:solidFill>
                  <a:schemeClr val="tx2"/>
                </a:solidFill>
                <a:latin typeface="Arial" panose="020B0604020202020204" pitchFamily="34" charset="0"/>
              </a:rPr>
              <a:t>Architecture is an iterative process</a:t>
            </a:r>
          </a:p>
          <a:p>
            <a:pPr algn="l">
              <a:lnSpc>
                <a:spcPct val="85000"/>
              </a:lnSpc>
            </a:pPr>
            <a:r>
              <a:rPr lang="en-US" altLang="en-US" sz="2000" b="1" dirty="0">
                <a:solidFill>
                  <a:schemeClr val="tx2"/>
                </a:solidFill>
                <a:latin typeface="Arial" panose="020B0604020202020204" pitchFamily="34" charset="0"/>
              </a:rPr>
              <a:t>    -- searching the space  of possible designs</a:t>
            </a:r>
          </a:p>
          <a:p>
            <a:pPr algn="l">
              <a:lnSpc>
                <a:spcPct val="85000"/>
              </a:lnSpc>
            </a:pPr>
            <a:r>
              <a:rPr lang="en-US" altLang="en-US" sz="2000" b="1" dirty="0">
                <a:solidFill>
                  <a:schemeClr val="tx2"/>
                </a:solidFill>
                <a:latin typeface="Arial" panose="020B0604020202020204" pitchFamily="34" charset="0"/>
              </a:rPr>
              <a:t>    -- at all levels of computer systems</a:t>
            </a:r>
          </a:p>
        </p:txBody>
      </p:sp>
      <p:sp>
        <p:nvSpPr>
          <p:cNvPr id="224260" name="Line 4"/>
          <p:cNvSpPr>
            <a:spLocks noChangeShapeType="1"/>
          </p:cNvSpPr>
          <p:nvPr/>
        </p:nvSpPr>
        <p:spPr bwMode="auto">
          <a:xfrm>
            <a:off x="6150070" y="2049016"/>
            <a:ext cx="0" cy="304800"/>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000"/>
          </a:p>
        </p:txBody>
      </p:sp>
      <p:sp>
        <p:nvSpPr>
          <p:cNvPr id="224261" name="Line 5"/>
          <p:cNvSpPr>
            <a:spLocks noChangeShapeType="1"/>
          </p:cNvSpPr>
          <p:nvPr/>
        </p:nvSpPr>
        <p:spPr bwMode="auto">
          <a:xfrm flipH="1">
            <a:off x="5845270" y="2353816"/>
            <a:ext cx="304800" cy="228600"/>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000"/>
          </a:p>
        </p:txBody>
      </p:sp>
      <p:sp>
        <p:nvSpPr>
          <p:cNvPr id="224262" name="Line 6"/>
          <p:cNvSpPr>
            <a:spLocks noChangeShapeType="1"/>
          </p:cNvSpPr>
          <p:nvPr/>
        </p:nvSpPr>
        <p:spPr bwMode="auto">
          <a:xfrm>
            <a:off x="5845270" y="2582416"/>
            <a:ext cx="304800" cy="228600"/>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000"/>
          </a:p>
        </p:txBody>
      </p:sp>
      <p:sp>
        <p:nvSpPr>
          <p:cNvPr id="224263" name="Line 7"/>
          <p:cNvSpPr>
            <a:spLocks noChangeShapeType="1"/>
          </p:cNvSpPr>
          <p:nvPr/>
        </p:nvSpPr>
        <p:spPr bwMode="auto">
          <a:xfrm flipH="1">
            <a:off x="5921470" y="2811016"/>
            <a:ext cx="228600" cy="381000"/>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000"/>
          </a:p>
        </p:txBody>
      </p:sp>
      <p:sp>
        <p:nvSpPr>
          <p:cNvPr id="224264" name="Line 8"/>
          <p:cNvSpPr>
            <a:spLocks noChangeShapeType="1"/>
          </p:cNvSpPr>
          <p:nvPr/>
        </p:nvSpPr>
        <p:spPr bwMode="auto">
          <a:xfrm>
            <a:off x="5948536" y="3192016"/>
            <a:ext cx="304800" cy="228600"/>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4265" name="Line 9"/>
          <p:cNvSpPr>
            <a:spLocks noChangeShapeType="1"/>
          </p:cNvSpPr>
          <p:nvPr/>
        </p:nvSpPr>
        <p:spPr bwMode="auto">
          <a:xfrm flipH="1">
            <a:off x="6177136" y="3420616"/>
            <a:ext cx="76200" cy="152400"/>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4266" name="Line 10"/>
          <p:cNvSpPr>
            <a:spLocks noChangeShapeType="1"/>
          </p:cNvSpPr>
          <p:nvPr/>
        </p:nvSpPr>
        <p:spPr bwMode="auto">
          <a:xfrm flipH="1">
            <a:off x="5769070" y="3192016"/>
            <a:ext cx="15240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4267" name="Line 11"/>
          <p:cNvSpPr>
            <a:spLocks noChangeShapeType="1"/>
          </p:cNvSpPr>
          <p:nvPr/>
        </p:nvSpPr>
        <p:spPr bwMode="auto">
          <a:xfrm>
            <a:off x="6150070" y="2811016"/>
            <a:ext cx="30480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000"/>
          </a:p>
        </p:txBody>
      </p:sp>
      <p:sp>
        <p:nvSpPr>
          <p:cNvPr id="224268" name="Line 12"/>
          <p:cNvSpPr>
            <a:spLocks noChangeShapeType="1"/>
          </p:cNvSpPr>
          <p:nvPr/>
        </p:nvSpPr>
        <p:spPr bwMode="auto">
          <a:xfrm flipH="1">
            <a:off x="5235670" y="2582416"/>
            <a:ext cx="60960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000"/>
          </a:p>
        </p:txBody>
      </p:sp>
      <p:sp>
        <p:nvSpPr>
          <p:cNvPr id="224269" name="Line 13"/>
          <p:cNvSpPr>
            <a:spLocks noChangeShapeType="1"/>
          </p:cNvSpPr>
          <p:nvPr/>
        </p:nvSpPr>
        <p:spPr bwMode="auto">
          <a:xfrm>
            <a:off x="5228456" y="2887216"/>
            <a:ext cx="38100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4270" name="Line 14"/>
          <p:cNvSpPr>
            <a:spLocks noChangeShapeType="1"/>
          </p:cNvSpPr>
          <p:nvPr/>
        </p:nvSpPr>
        <p:spPr bwMode="auto">
          <a:xfrm>
            <a:off x="6150070" y="2353816"/>
            <a:ext cx="8382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000"/>
          </a:p>
        </p:txBody>
      </p:sp>
      <p:sp>
        <p:nvSpPr>
          <p:cNvPr id="224271" name="Line 15"/>
          <p:cNvSpPr>
            <a:spLocks noChangeShapeType="1"/>
          </p:cNvSpPr>
          <p:nvPr/>
        </p:nvSpPr>
        <p:spPr bwMode="auto">
          <a:xfrm flipH="1">
            <a:off x="6759670" y="2582416"/>
            <a:ext cx="22860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000"/>
          </a:p>
        </p:txBody>
      </p:sp>
      <p:sp>
        <p:nvSpPr>
          <p:cNvPr id="224272" name="Line 16"/>
          <p:cNvSpPr>
            <a:spLocks noChangeShapeType="1"/>
          </p:cNvSpPr>
          <p:nvPr/>
        </p:nvSpPr>
        <p:spPr bwMode="auto">
          <a:xfrm>
            <a:off x="6988270" y="2582416"/>
            <a:ext cx="45720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000"/>
          </a:p>
        </p:txBody>
      </p:sp>
      <p:sp>
        <p:nvSpPr>
          <p:cNvPr id="224273" name="Line 17"/>
          <p:cNvSpPr>
            <a:spLocks noChangeShapeType="1"/>
          </p:cNvSpPr>
          <p:nvPr/>
        </p:nvSpPr>
        <p:spPr bwMode="auto">
          <a:xfrm flipH="1">
            <a:off x="5076056" y="2887216"/>
            <a:ext cx="15240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4274" name="Line 18"/>
          <p:cNvSpPr>
            <a:spLocks noChangeShapeType="1"/>
          </p:cNvSpPr>
          <p:nvPr/>
        </p:nvSpPr>
        <p:spPr bwMode="auto">
          <a:xfrm>
            <a:off x="6253336" y="3420616"/>
            <a:ext cx="22860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4275" name="Oval 19"/>
          <p:cNvSpPr>
            <a:spLocks noChangeArrowheads="1"/>
          </p:cNvSpPr>
          <p:nvPr/>
        </p:nvSpPr>
        <p:spPr bwMode="auto">
          <a:xfrm>
            <a:off x="2520950" y="3511550"/>
            <a:ext cx="1206500" cy="1206500"/>
          </a:xfrm>
          <a:prstGeom prst="ellipse">
            <a:avLst/>
          </a:prstGeom>
          <a:pattFill prst="pct20">
            <a:fgClr>
              <a:schemeClr val="accent1"/>
            </a:fgClr>
            <a:bgClr>
              <a:schemeClr val="bg1"/>
            </a:bgClr>
          </a:pattFill>
          <a:ln w="12700">
            <a:solidFill>
              <a:schemeClr val="tx1"/>
            </a:solidFill>
            <a:round/>
            <a:headEnd/>
            <a:tailEnd/>
          </a:ln>
          <a:effectLst>
            <a:outerShdw dist="107763" dir="2700000" algn="ctr" rotWithShape="0">
              <a:schemeClr val="bg2"/>
            </a:outerShdw>
          </a:effectLst>
        </p:spPr>
        <p:txBody>
          <a:bodyPr wrap="none" anchor="ctr"/>
          <a:lstStyle/>
          <a:p>
            <a:endParaRPr lang="en-CA"/>
          </a:p>
        </p:txBody>
      </p:sp>
      <p:sp>
        <p:nvSpPr>
          <p:cNvPr id="224276" name="Oval 20"/>
          <p:cNvSpPr>
            <a:spLocks noChangeArrowheads="1"/>
          </p:cNvSpPr>
          <p:nvPr/>
        </p:nvSpPr>
        <p:spPr bwMode="auto">
          <a:xfrm>
            <a:off x="3816350" y="3892550"/>
            <a:ext cx="749300" cy="749300"/>
          </a:xfrm>
          <a:prstGeom prst="ellipse">
            <a:avLst/>
          </a:prstGeom>
          <a:pattFill prst="pct20">
            <a:fgClr>
              <a:schemeClr val="accent1"/>
            </a:fgClr>
            <a:bgClr>
              <a:schemeClr val="bg1"/>
            </a:bgClr>
          </a:pattFill>
          <a:ln w="12700">
            <a:solidFill>
              <a:schemeClr val="tx1"/>
            </a:solidFill>
            <a:round/>
            <a:headEnd/>
            <a:tailEnd/>
          </a:ln>
          <a:effectLst>
            <a:outerShdw dist="107763" dir="2700000" algn="ctr" rotWithShape="0">
              <a:schemeClr val="bg2"/>
            </a:outerShdw>
          </a:effectLst>
        </p:spPr>
        <p:txBody>
          <a:bodyPr wrap="none" anchor="ctr"/>
          <a:lstStyle/>
          <a:p>
            <a:endParaRPr lang="en-CA" sz="2000"/>
          </a:p>
        </p:txBody>
      </p:sp>
      <p:sp>
        <p:nvSpPr>
          <p:cNvPr id="224277" name="Oval 21"/>
          <p:cNvSpPr>
            <a:spLocks noChangeArrowheads="1"/>
          </p:cNvSpPr>
          <p:nvPr/>
        </p:nvSpPr>
        <p:spPr bwMode="auto">
          <a:xfrm>
            <a:off x="4654550" y="4197350"/>
            <a:ext cx="520700" cy="444500"/>
          </a:xfrm>
          <a:prstGeom prst="ellipse">
            <a:avLst/>
          </a:prstGeom>
          <a:pattFill prst="pct20">
            <a:fgClr>
              <a:schemeClr val="accent1"/>
            </a:fgClr>
            <a:bgClr>
              <a:schemeClr val="bg1"/>
            </a:bgClr>
          </a:pattFill>
          <a:ln w="12700">
            <a:solidFill>
              <a:schemeClr val="tx1"/>
            </a:solidFill>
            <a:round/>
            <a:headEnd/>
            <a:tailEnd/>
          </a:ln>
          <a:effectLst>
            <a:outerShdw dist="107763" dir="2700000" algn="ctr" rotWithShape="0">
              <a:schemeClr val="bg2"/>
            </a:outerShdw>
          </a:effectLst>
        </p:spPr>
        <p:txBody>
          <a:bodyPr wrap="none" anchor="ctr"/>
          <a:lstStyle/>
          <a:p>
            <a:endParaRPr lang="en-CA" sz="2000"/>
          </a:p>
        </p:txBody>
      </p:sp>
      <p:sp>
        <p:nvSpPr>
          <p:cNvPr id="224278" name="Line 22"/>
          <p:cNvSpPr>
            <a:spLocks noChangeShapeType="1"/>
          </p:cNvSpPr>
          <p:nvPr/>
        </p:nvSpPr>
        <p:spPr bwMode="auto">
          <a:xfrm>
            <a:off x="2209800" y="3352800"/>
            <a:ext cx="609600" cy="152400"/>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4279" name="Line 23"/>
          <p:cNvSpPr>
            <a:spLocks noChangeShapeType="1"/>
          </p:cNvSpPr>
          <p:nvPr/>
        </p:nvSpPr>
        <p:spPr bwMode="auto">
          <a:xfrm>
            <a:off x="3810000" y="4495800"/>
            <a:ext cx="0" cy="1143000"/>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000"/>
          </a:p>
        </p:txBody>
      </p:sp>
      <p:sp>
        <p:nvSpPr>
          <p:cNvPr id="224280" name="Line 24"/>
          <p:cNvSpPr>
            <a:spLocks noChangeShapeType="1"/>
          </p:cNvSpPr>
          <p:nvPr/>
        </p:nvSpPr>
        <p:spPr bwMode="auto">
          <a:xfrm>
            <a:off x="4648200" y="4495800"/>
            <a:ext cx="0" cy="914400"/>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000"/>
          </a:p>
        </p:txBody>
      </p:sp>
      <p:sp>
        <p:nvSpPr>
          <p:cNvPr id="224281" name="Line 25"/>
          <p:cNvSpPr>
            <a:spLocks noChangeShapeType="1"/>
          </p:cNvSpPr>
          <p:nvPr/>
        </p:nvSpPr>
        <p:spPr bwMode="auto">
          <a:xfrm>
            <a:off x="5257800" y="4495800"/>
            <a:ext cx="0" cy="685800"/>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000"/>
          </a:p>
        </p:txBody>
      </p:sp>
      <p:sp>
        <p:nvSpPr>
          <p:cNvPr id="224282" name="AutoShape 26"/>
          <p:cNvSpPr>
            <a:spLocks noChangeArrowheads="1"/>
          </p:cNvSpPr>
          <p:nvPr/>
        </p:nvSpPr>
        <p:spPr bwMode="auto">
          <a:xfrm>
            <a:off x="2762250" y="4819650"/>
            <a:ext cx="2857500" cy="114300"/>
          </a:xfrm>
          <a:prstGeom prst="roundRect">
            <a:avLst>
              <a:gd name="adj" fmla="val 12495"/>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000"/>
          </a:p>
        </p:txBody>
      </p:sp>
      <p:sp>
        <p:nvSpPr>
          <p:cNvPr id="224283" name="Rectangle 27"/>
          <p:cNvSpPr>
            <a:spLocks noChangeArrowheads="1"/>
          </p:cNvSpPr>
          <p:nvPr/>
        </p:nvSpPr>
        <p:spPr bwMode="auto">
          <a:xfrm>
            <a:off x="5346700" y="5118100"/>
            <a:ext cx="1524456" cy="34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97000"/>
              </a:lnSpc>
            </a:pPr>
            <a:r>
              <a:rPr lang="en-US" altLang="en-US" sz="2000" b="1" i="1" dirty="0">
                <a:solidFill>
                  <a:schemeClr val="tx2"/>
                </a:solidFill>
                <a:effectLst>
                  <a:outerShdw blurRad="38100" dist="38100" dir="2700000" algn="tl">
                    <a:srgbClr val="C0C0C0"/>
                  </a:outerShdw>
                </a:effectLst>
                <a:latin typeface="Arial" panose="020B0604020202020204" pitchFamily="34" charset="0"/>
              </a:rPr>
              <a:t>Good Ideas</a:t>
            </a:r>
          </a:p>
        </p:txBody>
      </p:sp>
      <p:sp>
        <p:nvSpPr>
          <p:cNvPr id="224284" name="Rectangle 28"/>
          <p:cNvSpPr>
            <a:spLocks noChangeArrowheads="1"/>
          </p:cNvSpPr>
          <p:nvPr/>
        </p:nvSpPr>
        <p:spPr bwMode="auto">
          <a:xfrm>
            <a:off x="4127500" y="5448300"/>
            <a:ext cx="1979709" cy="31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87000"/>
              </a:lnSpc>
            </a:pPr>
            <a:r>
              <a:rPr lang="en-US" altLang="en-US" sz="2000" b="1" dirty="0">
                <a:solidFill>
                  <a:schemeClr val="tx2"/>
                </a:solidFill>
                <a:latin typeface="Arial" panose="020B0604020202020204" pitchFamily="34" charset="0"/>
              </a:rPr>
              <a:t>Mediocre Ideas</a:t>
            </a:r>
          </a:p>
        </p:txBody>
      </p:sp>
      <p:sp>
        <p:nvSpPr>
          <p:cNvPr id="224285" name="Rectangle 29"/>
          <p:cNvSpPr>
            <a:spLocks noChangeArrowheads="1"/>
          </p:cNvSpPr>
          <p:nvPr/>
        </p:nvSpPr>
        <p:spPr bwMode="auto">
          <a:xfrm>
            <a:off x="2693498" y="5649744"/>
            <a:ext cx="1340110" cy="31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85000"/>
              </a:lnSpc>
            </a:pPr>
            <a:r>
              <a:rPr lang="en-US" altLang="en-US" sz="2000" b="1" dirty="0">
                <a:solidFill>
                  <a:schemeClr val="tx2"/>
                </a:solidFill>
                <a:latin typeface="Arial" panose="020B0604020202020204" pitchFamily="34" charset="0"/>
              </a:rPr>
              <a:t>Bad Ideas</a:t>
            </a:r>
          </a:p>
        </p:txBody>
      </p:sp>
      <p:sp>
        <p:nvSpPr>
          <p:cNvPr id="224286" name="Rectangle 30"/>
          <p:cNvSpPr>
            <a:spLocks noChangeArrowheads="1"/>
          </p:cNvSpPr>
          <p:nvPr/>
        </p:nvSpPr>
        <p:spPr bwMode="auto">
          <a:xfrm>
            <a:off x="2679700" y="3759200"/>
            <a:ext cx="1538883" cy="75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85000"/>
              </a:lnSpc>
            </a:pPr>
            <a:r>
              <a:rPr lang="en-US" altLang="en-US" sz="1800" b="1" dirty="0">
                <a:solidFill>
                  <a:schemeClr val="tx2"/>
                </a:solidFill>
                <a:latin typeface="Arial" panose="020B0604020202020204" pitchFamily="34" charset="0"/>
              </a:rPr>
              <a:t>Cost /</a:t>
            </a:r>
          </a:p>
          <a:p>
            <a:pPr algn="l">
              <a:lnSpc>
                <a:spcPct val="85000"/>
              </a:lnSpc>
            </a:pPr>
            <a:r>
              <a:rPr lang="en-US" altLang="en-US" sz="1800" b="1" dirty="0">
                <a:solidFill>
                  <a:schemeClr val="tx2"/>
                </a:solidFill>
                <a:latin typeface="Arial" panose="020B0604020202020204" pitchFamily="34" charset="0"/>
              </a:rPr>
              <a:t>Performance</a:t>
            </a:r>
          </a:p>
          <a:p>
            <a:pPr algn="l">
              <a:lnSpc>
                <a:spcPct val="85000"/>
              </a:lnSpc>
            </a:pPr>
            <a:r>
              <a:rPr lang="en-US" altLang="en-US" sz="1800" b="1" dirty="0">
                <a:solidFill>
                  <a:schemeClr val="tx2"/>
                </a:solidFill>
                <a:latin typeface="Arial" panose="020B0604020202020204" pitchFamily="34" charset="0"/>
              </a:rPr>
              <a:t>Analysis</a:t>
            </a:r>
          </a:p>
        </p:txBody>
      </p:sp>
      <p:grpSp>
        <p:nvGrpSpPr>
          <p:cNvPr id="224287" name="Group 31"/>
          <p:cNvGrpSpPr>
            <a:grpSpLocks/>
          </p:cNvGrpSpPr>
          <p:nvPr/>
        </p:nvGrpSpPr>
        <p:grpSpPr bwMode="auto">
          <a:xfrm>
            <a:off x="670020" y="992188"/>
            <a:ext cx="1822450" cy="1827212"/>
            <a:chOff x="820" y="625"/>
            <a:chExt cx="1148" cy="1151"/>
          </a:xfrm>
        </p:grpSpPr>
        <p:sp>
          <p:nvSpPr>
            <p:cNvPr id="224288" name="Oval 32"/>
            <p:cNvSpPr>
              <a:spLocks noChangeArrowheads="1"/>
            </p:cNvSpPr>
            <p:nvPr/>
          </p:nvSpPr>
          <p:spPr bwMode="auto">
            <a:xfrm>
              <a:off x="820" y="628"/>
              <a:ext cx="1144" cy="1144"/>
            </a:xfrm>
            <a:prstGeom prst="ellipse">
              <a:avLst/>
            </a:prstGeom>
            <a:pattFill prst="ltDnDiag">
              <a:fgClr>
                <a:srgbClr val="000000"/>
              </a:fgClr>
              <a:bgClr>
                <a:srgbClr val="FFFFFF"/>
              </a:bgClr>
            </a:patt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000"/>
            </a:p>
          </p:txBody>
        </p:sp>
        <p:grpSp>
          <p:nvGrpSpPr>
            <p:cNvPr id="224289" name="Group 33"/>
            <p:cNvGrpSpPr>
              <a:grpSpLocks/>
            </p:cNvGrpSpPr>
            <p:nvPr/>
          </p:nvGrpSpPr>
          <p:grpSpPr bwMode="auto">
            <a:xfrm>
              <a:off x="1105" y="625"/>
              <a:ext cx="288" cy="575"/>
              <a:chOff x="1105" y="625"/>
              <a:chExt cx="288" cy="575"/>
            </a:xfrm>
          </p:grpSpPr>
          <p:sp>
            <p:nvSpPr>
              <p:cNvPr id="224290" name="Arc 34"/>
              <p:cNvSpPr>
                <a:spLocks/>
              </p:cNvSpPr>
              <p:nvPr/>
            </p:nvSpPr>
            <p:spPr bwMode="auto">
              <a:xfrm>
                <a:off x="1105" y="625"/>
                <a:ext cx="288" cy="288"/>
              </a:xfrm>
              <a:custGeom>
                <a:avLst/>
                <a:gdLst>
                  <a:gd name="G0" fmla="+- 21600 0 0"/>
                  <a:gd name="G1" fmla="+- 21600 0 0"/>
                  <a:gd name="G2" fmla="+- 21600 0 0"/>
                  <a:gd name="T0" fmla="*/ 0 w 21600"/>
                  <a:gd name="T1" fmla="*/ 21600 h 21600"/>
                  <a:gd name="T2" fmla="*/ 21525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99"/>
                      <a:pt x="9625" y="41"/>
                      <a:pt x="21525" y="0"/>
                    </a:cubicBezTo>
                  </a:path>
                  <a:path w="21600" h="21600" stroke="0" extrusionOk="0">
                    <a:moveTo>
                      <a:pt x="0" y="21600"/>
                    </a:moveTo>
                    <a:cubicBezTo>
                      <a:pt x="0" y="9699"/>
                      <a:pt x="9625" y="41"/>
                      <a:pt x="21525" y="0"/>
                    </a:cubicBezTo>
                    <a:lnTo>
                      <a:pt x="21600" y="21600"/>
                    </a:lnTo>
                    <a:close/>
                  </a:path>
                </a:pathLst>
              </a:custGeom>
              <a:solidFill>
                <a:srgbClr val="FFFFFF"/>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000"/>
              </a:p>
            </p:txBody>
          </p:sp>
          <p:sp>
            <p:nvSpPr>
              <p:cNvPr id="224291" name="Arc 35"/>
              <p:cNvSpPr>
                <a:spLocks/>
              </p:cNvSpPr>
              <p:nvPr/>
            </p:nvSpPr>
            <p:spPr bwMode="auto">
              <a:xfrm>
                <a:off x="1105" y="912"/>
                <a:ext cx="288" cy="28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solidFill>
                <a:srgbClr val="FFFFFF"/>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000"/>
              </a:p>
            </p:txBody>
          </p:sp>
        </p:grpSp>
        <p:sp>
          <p:nvSpPr>
            <p:cNvPr id="224292" name="Arc 36"/>
            <p:cNvSpPr>
              <a:spLocks/>
            </p:cNvSpPr>
            <p:nvPr/>
          </p:nvSpPr>
          <p:spPr bwMode="auto">
            <a:xfrm>
              <a:off x="1391" y="625"/>
              <a:ext cx="577" cy="576"/>
            </a:xfrm>
            <a:custGeom>
              <a:avLst/>
              <a:gdLst>
                <a:gd name="G0" fmla="+- 38 0 0"/>
                <a:gd name="G1" fmla="+- 21600 0 0"/>
                <a:gd name="G2" fmla="+- 21600 0 0"/>
                <a:gd name="T0" fmla="*/ 0 w 21638"/>
                <a:gd name="T1" fmla="*/ 0 h 21600"/>
                <a:gd name="T2" fmla="*/ 21638 w 21638"/>
                <a:gd name="T3" fmla="*/ 21600 h 21600"/>
                <a:gd name="T4" fmla="*/ 38 w 21638"/>
                <a:gd name="T5" fmla="*/ 21600 h 21600"/>
              </a:gdLst>
              <a:ahLst/>
              <a:cxnLst>
                <a:cxn ang="0">
                  <a:pos x="T0" y="T1"/>
                </a:cxn>
                <a:cxn ang="0">
                  <a:pos x="T2" y="T3"/>
                </a:cxn>
                <a:cxn ang="0">
                  <a:pos x="T4" y="T5"/>
                </a:cxn>
              </a:cxnLst>
              <a:rect l="0" t="0" r="r" b="b"/>
              <a:pathLst>
                <a:path w="21638" h="21600" fill="none" extrusionOk="0">
                  <a:moveTo>
                    <a:pt x="0" y="0"/>
                  </a:moveTo>
                  <a:cubicBezTo>
                    <a:pt x="12" y="0"/>
                    <a:pt x="25" y="0"/>
                    <a:pt x="38" y="0"/>
                  </a:cubicBezTo>
                  <a:cubicBezTo>
                    <a:pt x="11967" y="0"/>
                    <a:pt x="21638" y="9670"/>
                    <a:pt x="21638" y="21600"/>
                  </a:cubicBezTo>
                </a:path>
                <a:path w="21638" h="21600" stroke="0" extrusionOk="0">
                  <a:moveTo>
                    <a:pt x="0" y="0"/>
                  </a:moveTo>
                  <a:cubicBezTo>
                    <a:pt x="12" y="0"/>
                    <a:pt x="25" y="0"/>
                    <a:pt x="38" y="0"/>
                  </a:cubicBezTo>
                  <a:cubicBezTo>
                    <a:pt x="11967" y="0"/>
                    <a:pt x="21638" y="9670"/>
                    <a:pt x="21638" y="21600"/>
                  </a:cubicBezTo>
                  <a:lnTo>
                    <a:pt x="38" y="21600"/>
                  </a:lnTo>
                  <a:close/>
                </a:path>
              </a:pathLst>
            </a:custGeom>
            <a:solidFill>
              <a:srgbClr val="FFFFFF"/>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000"/>
            </a:p>
          </p:txBody>
        </p:sp>
        <p:sp>
          <p:nvSpPr>
            <p:cNvPr id="224293" name="Arc 37"/>
            <p:cNvSpPr>
              <a:spLocks/>
            </p:cNvSpPr>
            <p:nvPr/>
          </p:nvSpPr>
          <p:spPr bwMode="auto">
            <a:xfrm>
              <a:off x="1392" y="1200"/>
              <a:ext cx="576" cy="576"/>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600"/>
                    <a:pt x="0" y="21600"/>
                  </a:cubicBezTo>
                </a:path>
                <a:path w="21600" h="21600" stroke="0" extrusionOk="0">
                  <a:moveTo>
                    <a:pt x="21600" y="0"/>
                  </a:moveTo>
                  <a:cubicBezTo>
                    <a:pt x="21600" y="11929"/>
                    <a:pt x="11929" y="21600"/>
                    <a:pt x="0" y="21600"/>
                  </a:cubicBezTo>
                  <a:lnTo>
                    <a:pt x="0" y="0"/>
                  </a:lnTo>
                  <a:close/>
                </a:path>
              </a:pathLst>
            </a:custGeom>
            <a:solidFill>
              <a:srgbClr val="FFFFFF"/>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000"/>
            </a:p>
          </p:txBody>
        </p:sp>
        <p:grpSp>
          <p:nvGrpSpPr>
            <p:cNvPr id="224294" name="Group 38"/>
            <p:cNvGrpSpPr>
              <a:grpSpLocks/>
            </p:cNvGrpSpPr>
            <p:nvPr/>
          </p:nvGrpSpPr>
          <p:grpSpPr bwMode="auto">
            <a:xfrm>
              <a:off x="1392" y="1201"/>
              <a:ext cx="289" cy="575"/>
              <a:chOff x="1392" y="1201"/>
              <a:chExt cx="289" cy="575"/>
            </a:xfrm>
          </p:grpSpPr>
          <p:sp>
            <p:nvSpPr>
              <p:cNvPr id="224295" name="Arc 39"/>
              <p:cNvSpPr>
                <a:spLocks/>
              </p:cNvSpPr>
              <p:nvPr/>
            </p:nvSpPr>
            <p:spPr bwMode="auto">
              <a:xfrm>
                <a:off x="1392" y="1488"/>
                <a:ext cx="288" cy="28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600"/>
                      <a:pt x="0" y="21600"/>
                    </a:cubicBezTo>
                  </a:path>
                  <a:path w="21600" h="21600" stroke="0" extrusionOk="0">
                    <a:moveTo>
                      <a:pt x="21600" y="0"/>
                    </a:moveTo>
                    <a:cubicBezTo>
                      <a:pt x="21600" y="11929"/>
                      <a:pt x="11929" y="21600"/>
                      <a:pt x="0" y="21600"/>
                    </a:cubicBezTo>
                    <a:lnTo>
                      <a:pt x="0" y="0"/>
                    </a:lnTo>
                    <a:close/>
                  </a:path>
                </a:pathLst>
              </a:custGeom>
              <a:pattFill prst="ltDnDiag">
                <a:fgClr>
                  <a:srgbClr val="000000"/>
                </a:fgClr>
                <a:bgClr>
                  <a:srgbClr val="FFFFFF"/>
                </a:bgClr>
              </a:patt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000"/>
              </a:p>
            </p:txBody>
          </p:sp>
          <p:sp>
            <p:nvSpPr>
              <p:cNvPr id="224296" name="Arc 40"/>
              <p:cNvSpPr>
                <a:spLocks/>
              </p:cNvSpPr>
              <p:nvPr/>
            </p:nvSpPr>
            <p:spPr bwMode="auto">
              <a:xfrm>
                <a:off x="1392" y="1201"/>
                <a:ext cx="289" cy="288"/>
              </a:xfrm>
              <a:custGeom>
                <a:avLst/>
                <a:gdLst>
                  <a:gd name="G0" fmla="+- 75 0 0"/>
                  <a:gd name="G1" fmla="+- 21600 0 0"/>
                  <a:gd name="G2" fmla="+- 21600 0 0"/>
                  <a:gd name="T0" fmla="*/ 0 w 21675"/>
                  <a:gd name="T1" fmla="*/ 0 h 21600"/>
                  <a:gd name="T2" fmla="*/ 21675 w 21675"/>
                  <a:gd name="T3" fmla="*/ 21600 h 21600"/>
                  <a:gd name="T4" fmla="*/ 75 w 21675"/>
                  <a:gd name="T5" fmla="*/ 21600 h 21600"/>
                </a:gdLst>
                <a:ahLst/>
                <a:cxnLst>
                  <a:cxn ang="0">
                    <a:pos x="T0" y="T1"/>
                  </a:cxn>
                  <a:cxn ang="0">
                    <a:pos x="T2" y="T3"/>
                  </a:cxn>
                  <a:cxn ang="0">
                    <a:pos x="T4" y="T5"/>
                  </a:cxn>
                </a:cxnLst>
                <a:rect l="0" t="0" r="r" b="b"/>
                <a:pathLst>
                  <a:path w="21675" h="21600" fill="none" extrusionOk="0">
                    <a:moveTo>
                      <a:pt x="0" y="0"/>
                    </a:moveTo>
                    <a:cubicBezTo>
                      <a:pt x="25" y="0"/>
                      <a:pt x="50" y="0"/>
                      <a:pt x="75" y="0"/>
                    </a:cubicBezTo>
                    <a:cubicBezTo>
                      <a:pt x="12004" y="0"/>
                      <a:pt x="21675" y="9670"/>
                      <a:pt x="21675" y="21600"/>
                    </a:cubicBezTo>
                  </a:path>
                  <a:path w="21675" h="21600" stroke="0" extrusionOk="0">
                    <a:moveTo>
                      <a:pt x="0" y="0"/>
                    </a:moveTo>
                    <a:cubicBezTo>
                      <a:pt x="25" y="0"/>
                      <a:pt x="50" y="0"/>
                      <a:pt x="75" y="0"/>
                    </a:cubicBezTo>
                    <a:cubicBezTo>
                      <a:pt x="12004" y="0"/>
                      <a:pt x="21675" y="9670"/>
                      <a:pt x="21675" y="21600"/>
                    </a:cubicBezTo>
                    <a:lnTo>
                      <a:pt x="75" y="21600"/>
                    </a:lnTo>
                    <a:close/>
                  </a:path>
                </a:pathLst>
              </a:custGeom>
              <a:pattFill prst="ltDnDiag">
                <a:fgClr>
                  <a:srgbClr val="000000"/>
                </a:fgClr>
                <a:bgClr>
                  <a:srgbClr val="FFFFFF"/>
                </a:bgClr>
              </a:patt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000"/>
              </a:p>
            </p:txBody>
          </p:sp>
        </p:grpSp>
        <p:sp>
          <p:nvSpPr>
            <p:cNvPr id="224297" name="Rectangle 41"/>
            <p:cNvSpPr>
              <a:spLocks noChangeArrowheads="1"/>
            </p:cNvSpPr>
            <p:nvPr/>
          </p:nvSpPr>
          <p:spPr bwMode="auto">
            <a:xfrm>
              <a:off x="1287" y="850"/>
              <a:ext cx="6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000" b="1" dirty="0">
                  <a:solidFill>
                    <a:schemeClr val="tx2"/>
                  </a:solidFill>
                  <a:latin typeface="Arial" panose="020B0604020202020204" pitchFamily="34" charset="0"/>
                </a:rPr>
                <a:t>Design</a:t>
              </a:r>
            </a:p>
          </p:txBody>
        </p:sp>
        <p:sp>
          <p:nvSpPr>
            <p:cNvPr id="224298" name="Rectangle 42"/>
            <p:cNvSpPr>
              <a:spLocks noChangeArrowheads="1"/>
            </p:cNvSpPr>
            <p:nvPr/>
          </p:nvSpPr>
          <p:spPr bwMode="auto">
            <a:xfrm>
              <a:off x="903" y="1330"/>
              <a:ext cx="7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000" b="1" dirty="0">
                  <a:solidFill>
                    <a:schemeClr val="tx2"/>
                  </a:solidFill>
                  <a:latin typeface="Arial" panose="020B0604020202020204" pitchFamily="34" charset="0"/>
                </a:rPr>
                <a:t>Analysis</a:t>
              </a:r>
            </a:p>
          </p:txBody>
        </p:sp>
      </p:grpSp>
      <p:sp>
        <p:nvSpPr>
          <p:cNvPr id="224299" name="Rectangle 43"/>
          <p:cNvSpPr>
            <a:spLocks noChangeArrowheads="1"/>
          </p:cNvSpPr>
          <p:nvPr/>
        </p:nvSpPr>
        <p:spPr bwMode="auto">
          <a:xfrm>
            <a:off x="671513" y="3109913"/>
            <a:ext cx="1586974"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b="1" dirty="0">
                <a:solidFill>
                  <a:schemeClr val="tx2"/>
                </a:solidFill>
                <a:latin typeface="Arial" panose="020B0604020202020204" pitchFamily="34" charset="0"/>
              </a:rPr>
              <a:t>Creativity</a:t>
            </a:r>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47</a:t>
            </a:fld>
            <a:endParaRPr lang="en-US" altLang="tr-TR"/>
          </a:p>
        </p:txBody>
      </p:sp>
    </p:spTree>
    <p:extLst>
      <p:ext uri="{BB962C8B-B14F-4D97-AF65-F5344CB8AC3E}">
        <p14:creationId xmlns:p14="http://schemas.microsoft.com/office/powerpoint/2010/main" val="1140706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6902" y="-15243"/>
            <a:ext cx="9137098" cy="666849"/>
          </a:xfrm>
          <a:noFill/>
          <a:ln/>
        </p:spPr>
        <p:txBody>
          <a:bodyPr wrap="square" lIns="63500" tIns="25400" rIns="63500" bIns="25400" anchor="t">
            <a:spAutoFit/>
          </a:bodyPr>
          <a:lstStyle/>
          <a:p>
            <a:r>
              <a:rPr lang="en-US" altLang="en-US" dirty="0"/>
              <a:t>Levels of Representation</a:t>
            </a:r>
          </a:p>
        </p:txBody>
      </p:sp>
      <p:sp>
        <p:nvSpPr>
          <p:cNvPr id="237571" name="Rectangle 3"/>
          <p:cNvSpPr>
            <a:spLocks noChangeArrowheads="1"/>
          </p:cNvSpPr>
          <p:nvPr/>
        </p:nvSpPr>
        <p:spPr bwMode="auto">
          <a:xfrm>
            <a:off x="596900" y="1054100"/>
            <a:ext cx="74295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37572" name="Rectangle 4"/>
          <p:cNvSpPr>
            <a:spLocks noChangeArrowheads="1"/>
          </p:cNvSpPr>
          <p:nvPr/>
        </p:nvSpPr>
        <p:spPr bwMode="auto">
          <a:xfrm>
            <a:off x="857250" y="1196752"/>
            <a:ext cx="2590800" cy="60529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marL="342900" indent="-342900" algn="l">
              <a:defRPr sz="2400">
                <a:solidFill>
                  <a:schemeClr val="tx1"/>
                </a:solidFill>
                <a:latin typeface="Times New Roman" panose="02020603050405020304" pitchFamily="18" charset="0"/>
              </a:defRPr>
            </a:lvl1pPr>
            <a:lvl2pPr marL="800100" indent="-342900" algn="l">
              <a:defRPr sz="2400">
                <a:solidFill>
                  <a:schemeClr val="tx1"/>
                </a:solidFill>
                <a:latin typeface="Times New Roman" panose="02020603050405020304" pitchFamily="18" charset="0"/>
              </a:defRPr>
            </a:lvl2pPr>
            <a:lvl3pPr marL="1257300" indent="-342900" algn="l">
              <a:defRPr sz="2400">
                <a:solidFill>
                  <a:schemeClr val="tx1"/>
                </a:solidFill>
                <a:latin typeface="Times New Roman" panose="02020603050405020304" pitchFamily="18" charset="0"/>
              </a:defRPr>
            </a:lvl3pPr>
            <a:lvl4pPr marL="1714500" indent="-342900" algn="l">
              <a:defRPr sz="2400">
                <a:solidFill>
                  <a:schemeClr val="tx1"/>
                </a:solidFill>
                <a:latin typeface="Times New Roman" panose="02020603050405020304" pitchFamily="18" charset="0"/>
              </a:defRPr>
            </a:lvl4pPr>
            <a:lvl5pPr marL="2171700" indent="-342900" algn="l">
              <a:defRPr sz="24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4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4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4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0"/>
              </a:spcBef>
            </a:pPr>
            <a:r>
              <a:rPr lang="en-US" altLang="en-US" sz="1800" b="1" dirty="0">
                <a:latin typeface="Arial" panose="020B0604020202020204" pitchFamily="34" charset="0"/>
              </a:rPr>
              <a:t>High Level </a:t>
            </a:r>
            <a:r>
              <a:rPr lang="en-US" altLang="en-US" sz="1800" b="1" dirty="0" smtClean="0">
                <a:latin typeface="Arial" panose="020B0604020202020204" pitchFamily="34" charset="0"/>
              </a:rPr>
              <a:t>Language </a:t>
            </a:r>
          </a:p>
          <a:p>
            <a:pPr>
              <a:spcBef>
                <a:spcPts val="0"/>
              </a:spcBef>
            </a:pPr>
            <a:r>
              <a:rPr lang="en-US" altLang="en-US" sz="1800" b="1" dirty="0" smtClean="0">
                <a:latin typeface="Arial" panose="020B0604020202020204" pitchFamily="34" charset="0"/>
              </a:rPr>
              <a:t>Program</a:t>
            </a:r>
            <a:endParaRPr lang="en-US" altLang="en-US" sz="1800" b="1" dirty="0">
              <a:latin typeface="Arial" panose="020B0604020202020204" pitchFamily="34" charset="0"/>
            </a:endParaRPr>
          </a:p>
        </p:txBody>
      </p:sp>
      <p:sp>
        <p:nvSpPr>
          <p:cNvPr id="237573" name="Rectangle 5"/>
          <p:cNvSpPr>
            <a:spLocks noChangeArrowheads="1"/>
          </p:cNvSpPr>
          <p:nvPr/>
        </p:nvSpPr>
        <p:spPr bwMode="auto">
          <a:xfrm>
            <a:off x="857250" y="2559050"/>
            <a:ext cx="2590800" cy="60529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marL="342900" indent="-342900" algn="l">
              <a:defRPr sz="2400">
                <a:solidFill>
                  <a:schemeClr val="tx1"/>
                </a:solidFill>
                <a:latin typeface="Times New Roman" panose="02020603050405020304" pitchFamily="18" charset="0"/>
              </a:defRPr>
            </a:lvl1pPr>
            <a:lvl2pPr marL="800100" indent="-342900" algn="l">
              <a:defRPr sz="2400">
                <a:solidFill>
                  <a:schemeClr val="tx1"/>
                </a:solidFill>
                <a:latin typeface="Times New Roman" panose="02020603050405020304" pitchFamily="18" charset="0"/>
              </a:defRPr>
            </a:lvl2pPr>
            <a:lvl3pPr marL="1257300" indent="-342900" algn="l">
              <a:defRPr sz="2400">
                <a:solidFill>
                  <a:schemeClr val="tx1"/>
                </a:solidFill>
                <a:latin typeface="Times New Roman" panose="02020603050405020304" pitchFamily="18" charset="0"/>
              </a:defRPr>
            </a:lvl3pPr>
            <a:lvl4pPr marL="1714500" indent="-342900" algn="l">
              <a:defRPr sz="2400">
                <a:solidFill>
                  <a:schemeClr val="tx1"/>
                </a:solidFill>
                <a:latin typeface="Times New Roman" panose="02020603050405020304" pitchFamily="18" charset="0"/>
              </a:defRPr>
            </a:lvl4pPr>
            <a:lvl5pPr marL="2171700" indent="-342900" algn="l">
              <a:defRPr sz="24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4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4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4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400">
                <a:solidFill>
                  <a:schemeClr val="tx1"/>
                </a:solidFill>
                <a:latin typeface="Times New Roman" panose="02020603050405020304" pitchFamily="18" charset="0"/>
              </a:defRPr>
            </a:lvl9pPr>
          </a:lstStyle>
          <a:p>
            <a:pPr marL="0">
              <a:spcBef>
                <a:spcPts val="0"/>
              </a:spcBef>
            </a:pPr>
            <a:r>
              <a:rPr lang="en-US" altLang="en-US" sz="1800" b="1" dirty="0">
                <a:solidFill>
                  <a:srgbClr val="FF0000"/>
                </a:solidFill>
                <a:latin typeface="Arial" panose="020B0604020202020204" pitchFamily="34" charset="0"/>
              </a:rPr>
              <a:t>Assembly  </a:t>
            </a:r>
            <a:r>
              <a:rPr lang="en-US" altLang="en-US" sz="1800" b="1" dirty="0" smtClean="0">
                <a:solidFill>
                  <a:srgbClr val="FF0000"/>
                </a:solidFill>
                <a:latin typeface="Arial" panose="020B0604020202020204" pitchFamily="34" charset="0"/>
              </a:rPr>
              <a:t>Language Program</a:t>
            </a:r>
            <a:endParaRPr lang="en-US" altLang="en-US" sz="1800" b="1" dirty="0">
              <a:solidFill>
                <a:srgbClr val="FF0000"/>
              </a:solidFill>
              <a:latin typeface="Arial" panose="020B0604020202020204" pitchFamily="34" charset="0"/>
            </a:endParaRPr>
          </a:p>
        </p:txBody>
      </p:sp>
      <p:sp>
        <p:nvSpPr>
          <p:cNvPr id="237574" name="Rectangle 6"/>
          <p:cNvSpPr>
            <a:spLocks noChangeArrowheads="1"/>
          </p:cNvSpPr>
          <p:nvPr/>
        </p:nvSpPr>
        <p:spPr bwMode="auto">
          <a:xfrm>
            <a:off x="901080" y="3933056"/>
            <a:ext cx="2590800" cy="60529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marL="342900" indent="-342900" algn="l">
              <a:defRPr sz="2400">
                <a:solidFill>
                  <a:schemeClr val="tx1"/>
                </a:solidFill>
                <a:latin typeface="Times New Roman" panose="02020603050405020304" pitchFamily="18" charset="0"/>
              </a:defRPr>
            </a:lvl1pPr>
            <a:lvl2pPr marL="800100" indent="-342900" algn="l">
              <a:defRPr sz="2400">
                <a:solidFill>
                  <a:schemeClr val="tx1"/>
                </a:solidFill>
                <a:latin typeface="Times New Roman" panose="02020603050405020304" pitchFamily="18" charset="0"/>
              </a:defRPr>
            </a:lvl2pPr>
            <a:lvl3pPr marL="1257300" indent="-342900" algn="l">
              <a:defRPr sz="2400">
                <a:solidFill>
                  <a:schemeClr val="tx1"/>
                </a:solidFill>
                <a:latin typeface="Times New Roman" panose="02020603050405020304" pitchFamily="18" charset="0"/>
              </a:defRPr>
            </a:lvl3pPr>
            <a:lvl4pPr marL="1714500" indent="-342900" algn="l">
              <a:defRPr sz="2400">
                <a:solidFill>
                  <a:schemeClr val="tx1"/>
                </a:solidFill>
                <a:latin typeface="Times New Roman" panose="02020603050405020304" pitchFamily="18" charset="0"/>
              </a:defRPr>
            </a:lvl4pPr>
            <a:lvl5pPr marL="2171700" indent="-342900" algn="l">
              <a:defRPr sz="24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4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4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4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400">
                <a:solidFill>
                  <a:schemeClr val="tx1"/>
                </a:solidFill>
                <a:latin typeface="Times New Roman" panose="02020603050405020304" pitchFamily="18" charset="0"/>
              </a:defRPr>
            </a:lvl9pPr>
          </a:lstStyle>
          <a:p>
            <a:pPr marL="0">
              <a:spcBef>
                <a:spcPts val="0"/>
              </a:spcBef>
            </a:pPr>
            <a:r>
              <a:rPr lang="en-US" altLang="en-US" sz="1800" b="1" dirty="0">
                <a:solidFill>
                  <a:srgbClr val="00B050"/>
                </a:solidFill>
                <a:latin typeface="Arial" panose="020B0604020202020204" pitchFamily="34" charset="0"/>
              </a:rPr>
              <a:t>Machine  Language Program</a:t>
            </a:r>
          </a:p>
        </p:txBody>
      </p:sp>
      <p:sp>
        <p:nvSpPr>
          <p:cNvPr id="237575" name="Rectangle 7"/>
          <p:cNvSpPr>
            <a:spLocks noChangeArrowheads="1"/>
          </p:cNvSpPr>
          <p:nvPr/>
        </p:nvSpPr>
        <p:spPr bwMode="auto">
          <a:xfrm>
            <a:off x="908050" y="5353050"/>
            <a:ext cx="2590800" cy="60529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marL="342900" indent="-342900" algn="l">
              <a:defRPr sz="2400">
                <a:solidFill>
                  <a:schemeClr val="tx1"/>
                </a:solidFill>
                <a:latin typeface="Times New Roman" panose="02020603050405020304" pitchFamily="18" charset="0"/>
              </a:defRPr>
            </a:lvl1pPr>
            <a:lvl2pPr marL="800100" indent="-342900" algn="l">
              <a:defRPr sz="2400">
                <a:solidFill>
                  <a:schemeClr val="tx1"/>
                </a:solidFill>
                <a:latin typeface="Times New Roman" panose="02020603050405020304" pitchFamily="18" charset="0"/>
              </a:defRPr>
            </a:lvl2pPr>
            <a:lvl3pPr marL="1257300" indent="-342900" algn="l">
              <a:defRPr sz="2400">
                <a:solidFill>
                  <a:schemeClr val="tx1"/>
                </a:solidFill>
                <a:latin typeface="Times New Roman" panose="02020603050405020304" pitchFamily="18" charset="0"/>
              </a:defRPr>
            </a:lvl3pPr>
            <a:lvl4pPr marL="1714500" indent="-342900" algn="l">
              <a:defRPr sz="2400">
                <a:solidFill>
                  <a:schemeClr val="tx1"/>
                </a:solidFill>
                <a:latin typeface="Times New Roman" panose="02020603050405020304" pitchFamily="18" charset="0"/>
              </a:defRPr>
            </a:lvl4pPr>
            <a:lvl5pPr marL="2171700" indent="-342900" algn="l">
              <a:defRPr sz="24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4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4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4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400">
                <a:solidFill>
                  <a:schemeClr val="tx1"/>
                </a:solidFill>
                <a:latin typeface="Times New Roman" panose="02020603050405020304" pitchFamily="18" charset="0"/>
              </a:defRPr>
            </a:lvl9pPr>
          </a:lstStyle>
          <a:p>
            <a:pPr marL="0">
              <a:spcBef>
                <a:spcPts val="0"/>
              </a:spcBef>
            </a:pPr>
            <a:r>
              <a:rPr lang="en-US" altLang="en-US" sz="1800" b="1" dirty="0" smtClean="0">
                <a:solidFill>
                  <a:srgbClr val="003399"/>
                </a:solidFill>
                <a:latin typeface="Arial" panose="020B0604020202020204" pitchFamily="34" charset="0"/>
              </a:rPr>
              <a:t>Control Signal Specification</a:t>
            </a:r>
            <a:endParaRPr lang="en-US" altLang="en-US" sz="1800" b="1" dirty="0">
              <a:solidFill>
                <a:srgbClr val="003399"/>
              </a:solidFill>
              <a:latin typeface="Arial" panose="020B0604020202020204" pitchFamily="34" charset="0"/>
            </a:endParaRPr>
          </a:p>
        </p:txBody>
      </p:sp>
      <p:sp>
        <p:nvSpPr>
          <p:cNvPr id="237576" name="Line 8"/>
          <p:cNvSpPr>
            <a:spLocks noChangeShapeType="1"/>
          </p:cNvSpPr>
          <p:nvPr/>
        </p:nvSpPr>
        <p:spPr bwMode="auto">
          <a:xfrm>
            <a:off x="2057400" y="1802046"/>
            <a:ext cx="0" cy="73795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37577" name="Line 9"/>
          <p:cNvSpPr>
            <a:spLocks noChangeShapeType="1"/>
          </p:cNvSpPr>
          <p:nvPr/>
        </p:nvSpPr>
        <p:spPr bwMode="auto">
          <a:xfrm>
            <a:off x="2057400" y="3139852"/>
            <a:ext cx="0" cy="79320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37578" name="Rectangle 10"/>
          <p:cNvSpPr>
            <a:spLocks noChangeArrowheads="1"/>
          </p:cNvSpPr>
          <p:nvPr/>
        </p:nvSpPr>
        <p:spPr bwMode="auto">
          <a:xfrm>
            <a:off x="2183780" y="2035974"/>
            <a:ext cx="1308100" cy="31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algn="l">
              <a:lnSpc>
                <a:spcPct val="85000"/>
              </a:lnSpc>
            </a:pPr>
            <a:r>
              <a:rPr lang="en-US" altLang="en-US" sz="2000" b="1" i="1" dirty="0">
                <a:solidFill>
                  <a:schemeClr val="tx2"/>
                </a:solidFill>
                <a:latin typeface="Arial" panose="020B0604020202020204" pitchFamily="34" charset="0"/>
              </a:rPr>
              <a:t>Compiler</a:t>
            </a:r>
            <a:endParaRPr lang="en-US" altLang="en-US" b="1" i="1" dirty="0">
              <a:solidFill>
                <a:schemeClr val="tx2"/>
              </a:solidFill>
              <a:latin typeface="Arial" panose="020B0604020202020204" pitchFamily="34" charset="0"/>
            </a:endParaRPr>
          </a:p>
        </p:txBody>
      </p:sp>
      <p:sp>
        <p:nvSpPr>
          <p:cNvPr id="237579" name="Rectangle 11"/>
          <p:cNvSpPr>
            <a:spLocks noChangeArrowheads="1"/>
          </p:cNvSpPr>
          <p:nvPr/>
        </p:nvSpPr>
        <p:spPr bwMode="auto">
          <a:xfrm>
            <a:off x="2195736" y="3404126"/>
            <a:ext cx="1435100" cy="31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algn="l">
              <a:lnSpc>
                <a:spcPct val="85000"/>
              </a:lnSpc>
            </a:pPr>
            <a:r>
              <a:rPr lang="en-US" altLang="en-US" sz="2000" b="1" i="1" dirty="0">
                <a:solidFill>
                  <a:schemeClr val="tx2"/>
                </a:solidFill>
                <a:latin typeface="Arial" panose="020B0604020202020204" pitchFamily="34" charset="0"/>
              </a:rPr>
              <a:t>Assembler</a:t>
            </a:r>
          </a:p>
        </p:txBody>
      </p:sp>
      <p:sp>
        <p:nvSpPr>
          <p:cNvPr id="237580" name="Line 12"/>
          <p:cNvSpPr>
            <a:spLocks noChangeShapeType="1"/>
          </p:cNvSpPr>
          <p:nvPr/>
        </p:nvSpPr>
        <p:spPr bwMode="auto">
          <a:xfrm>
            <a:off x="2108200" y="4495800"/>
            <a:ext cx="0" cy="863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37581" name="Rectangle 13"/>
          <p:cNvSpPr>
            <a:spLocks noChangeArrowheads="1"/>
          </p:cNvSpPr>
          <p:nvPr/>
        </p:nvSpPr>
        <p:spPr bwMode="auto">
          <a:xfrm>
            <a:off x="2226940" y="4869160"/>
            <a:ext cx="2916560" cy="31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500" tIns="25400" rIns="63500" bIns="25400">
            <a:spAutoFit/>
          </a:bodyPr>
          <a:lstStyle/>
          <a:p>
            <a:pPr algn="l">
              <a:lnSpc>
                <a:spcPct val="85000"/>
              </a:lnSpc>
            </a:pPr>
            <a:r>
              <a:rPr lang="en-US" altLang="en-US" sz="2000" b="1" i="1" dirty="0">
                <a:solidFill>
                  <a:schemeClr val="tx2"/>
                </a:solidFill>
                <a:latin typeface="Arial" panose="020B0604020202020204" pitchFamily="34" charset="0"/>
              </a:rPr>
              <a:t>Machine Interpretation</a:t>
            </a:r>
          </a:p>
        </p:txBody>
      </p:sp>
      <p:sp>
        <p:nvSpPr>
          <p:cNvPr id="237582" name="Rectangle 14"/>
          <p:cNvSpPr>
            <a:spLocks noChangeArrowheads="1"/>
          </p:cNvSpPr>
          <p:nvPr/>
        </p:nvSpPr>
        <p:spPr bwMode="auto">
          <a:xfrm>
            <a:off x="5143500" y="876300"/>
            <a:ext cx="30861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marL="342900" indent="-342900" algn="l">
              <a:defRPr sz="2400">
                <a:solidFill>
                  <a:schemeClr val="tx1"/>
                </a:solidFill>
                <a:latin typeface="Times New Roman" panose="02020603050405020304" pitchFamily="18" charset="0"/>
              </a:defRPr>
            </a:lvl1pPr>
            <a:lvl2pPr marL="800100" indent="-342900" algn="l">
              <a:defRPr sz="2400">
                <a:solidFill>
                  <a:schemeClr val="tx1"/>
                </a:solidFill>
                <a:latin typeface="Times New Roman" panose="02020603050405020304" pitchFamily="18" charset="0"/>
              </a:defRPr>
            </a:lvl2pPr>
            <a:lvl3pPr marL="1257300" indent="-342900" algn="l">
              <a:defRPr sz="2400">
                <a:solidFill>
                  <a:schemeClr val="tx1"/>
                </a:solidFill>
                <a:latin typeface="Times New Roman" panose="02020603050405020304" pitchFamily="18" charset="0"/>
              </a:defRPr>
            </a:lvl3pPr>
            <a:lvl4pPr marL="1714500" indent="-342900" algn="l">
              <a:defRPr sz="2400">
                <a:solidFill>
                  <a:schemeClr val="tx1"/>
                </a:solidFill>
                <a:latin typeface="Times New Roman" panose="02020603050405020304" pitchFamily="18" charset="0"/>
              </a:defRPr>
            </a:lvl4pPr>
            <a:lvl5pPr marL="2171700" indent="-342900" algn="l">
              <a:defRPr sz="24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4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4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4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8000"/>
              </a:lnSpc>
              <a:spcBef>
                <a:spcPct val="42000"/>
              </a:spcBef>
            </a:pPr>
            <a:r>
              <a:rPr lang="en-US" altLang="en-US" sz="1800">
                <a:latin typeface="Arial" panose="020B0604020202020204" pitchFamily="34" charset="0"/>
              </a:rPr>
              <a:t>temp = v[k];</a:t>
            </a:r>
          </a:p>
          <a:p>
            <a:pPr>
              <a:lnSpc>
                <a:spcPct val="88000"/>
              </a:lnSpc>
              <a:spcBef>
                <a:spcPct val="42000"/>
              </a:spcBef>
            </a:pPr>
            <a:r>
              <a:rPr lang="en-US" altLang="en-US" sz="1800">
                <a:latin typeface="Arial" panose="020B0604020202020204" pitchFamily="34" charset="0"/>
              </a:rPr>
              <a:t>v[k] = v[k+1];</a:t>
            </a:r>
          </a:p>
          <a:p>
            <a:pPr>
              <a:lnSpc>
                <a:spcPct val="88000"/>
              </a:lnSpc>
              <a:spcBef>
                <a:spcPct val="42000"/>
              </a:spcBef>
            </a:pPr>
            <a:r>
              <a:rPr lang="en-US" altLang="en-US" sz="1800">
                <a:latin typeface="Arial" panose="020B0604020202020204" pitchFamily="34" charset="0"/>
              </a:rPr>
              <a:t>v[k+1] = temp;</a:t>
            </a:r>
          </a:p>
        </p:txBody>
      </p:sp>
      <p:sp>
        <p:nvSpPr>
          <p:cNvPr id="237583" name="Rectangle 15"/>
          <p:cNvSpPr>
            <a:spLocks noGrp="1" noChangeArrowheads="1"/>
          </p:cNvSpPr>
          <p:nvPr>
            <p:ph type="body" idx="1"/>
          </p:nvPr>
        </p:nvSpPr>
        <p:spPr>
          <a:xfrm>
            <a:off x="4940300" y="2171023"/>
            <a:ext cx="3086100" cy="1282402"/>
          </a:xfrm>
          <a:noFill/>
          <a:ln/>
        </p:spPr>
        <p:txBody>
          <a:bodyPr lIns="63500" tIns="25400" rIns="63500" bIns="25400">
            <a:spAutoFit/>
          </a:bodyPr>
          <a:lstStyle/>
          <a:p>
            <a:pPr marL="342900" indent="-342900">
              <a:lnSpc>
                <a:spcPct val="100000"/>
              </a:lnSpc>
              <a:spcBef>
                <a:spcPct val="0"/>
              </a:spcBef>
              <a:buFontTx/>
              <a:buNone/>
              <a:tabLst>
                <a:tab pos="1066800" algn="l"/>
              </a:tabLst>
            </a:pPr>
            <a:r>
              <a:rPr lang="en-US" altLang="en-US" sz="2000" dirty="0" err="1">
                <a:solidFill>
                  <a:srgbClr val="FF0000"/>
                </a:solidFill>
              </a:rPr>
              <a:t>lw</a:t>
            </a:r>
            <a:r>
              <a:rPr lang="en-US" altLang="en-US" sz="2000" dirty="0">
                <a:solidFill>
                  <a:srgbClr val="FF0000"/>
                </a:solidFill>
              </a:rPr>
              <a:t>	$15,	0($2)</a:t>
            </a:r>
          </a:p>
          <a:p>
            <a:pPr marL="342900" indent="-342900">
              <a:lnSpc>
                <a:spcPct val="100000"/>
              </a:lnSpc>
              <a:spcBef>
                <a:spcPct val="0"/>
              </a:spcBef>
              <a:buFontTx/>
              <a:buNone/>
              <a:tabLst>
                <a:tab pos="1066800" algn="l"/>
              </a:tabLst>
            </a:pPr>
            <a:r>
              <a:rPr lang="en-US" altLang="en-US" sz="2000" dirty="0" err="1">
                <a:solidFill>
                  <a:srgbClr val="FF0000"/>
                </a:solidFill>
              </a:rPr>
              <a:t>lw</a:t>
            </a:r>
            <a:r>
              <a:rPr lang="en-US" altLang="en-US" sz="2000" dirty="0">
                <a:solidFill>
                  <a:srgbClr val="FF0000"/>
                </a:solidFill>
              </a:rPr>
              <a:t>	$16,	4($2)</a:t>
            </a:r>
          </a:p>
          <a:p>
            <a:pPr marL="342900" indent="-342900">
              <a:lnSpc>
                <a:spcPct val="100000"/>
              </a:lnSpc>
              <a:spcBef>
                <a:spcPct val="0"/>
              </a:spcBef>
              <a:buFontTx/>
              <a:buNone/>
              <a:tabLst>
                <a:tab pos="1066800" algn="l"/>
              </a:tabLst>
            </a:pPr>
            <a:r>
              <a:rPr lang="en-US" altLang="en-US" sz="2000" dirty="0" err="1">
                <a:solidFill>
                  <a:srgbClr val="FF0000"/>
                </a:solidFill>
              </a:rPr>
              <a:t>sw</a:t>
            </a:r>
            <a:r>
              <a:rPr lang="en-US" altLang="en-US" sz="2000" dirty="0">
                <a:solidFill>
                  <a:srgbClr val="FF0000"/>
                </a:solidFill>
              </a:rPr>
              <a:t>	$16,	0($2)</a:t>
            </a:r>
          </a:p>
          <a:p>
            <a:pPr marL="342900" indent="-342900">
              <a:spcBef>
                <a:spcPct val="0"/>
              </a:spcBef>
              <a:buFontTx/>
              <a:buNone/>
              <a:tabLst>
                <a:tab pos="1066800" algn="l"/>
              </a:tabLst>
            </a:pPr>
            <a:r>
              <a:rPr lang="en-US" altLang="en-US" sz="2000" dirty="0" err="1">
                <a:solidFill>
                  <a:srgbClr val="FF0000"/>
                </a:solidFill>
              </a:rPr>
              <a:t>sw</a:t>
            </a:r>
            <a:r>
              <a:rPr lang="en-US" altLang="en-US" sz="2000" dirty="0">
                <a:solidFill>
                  <a:srgbClr val="FF0000"/>
                </a:solidFill>
              </a:rPr>
              <a:t>	$15,	4($2)</a:t>
            </a:r>
          </a:p>
        </p:txBody>
      </p:sp>
      <p:sp>
        <p:nvSpPr>
          <p:cNvPr id="237584" name="Rectangle 16"/>
          <p:cNvSpPr>
            <a:spLocks noChangeArrowheads="1"/>
          </p:cNvSpPr>
          <p:nvPr/>
        </p:nvSpPr>
        <p:spPr bwMode="auto">
          <a:xfrm>
            <a:off x="5270500" y="4051300"/>
            <a:ext cx="29845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37585" name="Rectangle 17"/>
          <p:cNvSpPr>
            <a:spLocks noChangeArrowheads="1"/>
          </p:cNvSpPr>
          <p:nvPr/>
        </p:nvSpPr>
        <p:spPr bwMode="auto">
          <a:xfrm>
            <a:off x="4176713" y="3757613"/>
            <a:ext cx="4478791" cy="108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1400" b="1" dirty="0">
                <a:solidFill>
                  <a:srgbClr val="00B050"/>
                </a:solidFill>
                <a:latin typeface="Courier New" panose="02070309020205020404" pitchFamily="49" charset="0"/>
              </a:rPr>
              <a:t>0000 1001 1100 0110 1010 1111 0101 1000</a:t>
            </a:r>
          </a:p>
          <a:p>
            <a:pPr algn="l"/>
            <a:r>
              <a:rPr lang="en-US" altLang="en-US" sz="1400" b="1" dirty="0">
                <a:solidFill>
                  <a:srgbClr val="00B050"/>
                </a:solidFill>
                <a:latin typeface="Courier New" panose="02070309020205020404" pitchFamily="49" charset="0"/>
              </a:rPr>
              <a:t>1010 1111 0101 1000 0000 1001 1100 0110 </a:t>
            </a:r>
          </a:p>
          <a:p>
            <a:pPr algn="l"/>
            <a:r>
              <a:rPr lang="en-US" altLang="en-US" sz="1400" b="1" dirty="0">
                <a:solidFill>
                  <a:srgbClr val="00B050"/>
                </a:solidFill>
                <a:latin typeface="Courier New" panose="02070309020205020404" pitchFamily="49" charset="0"/>
              </a:rPr>
              <a:t>1100 0110 1010 1111 0101 1000 0000 1001 </a:t>
            </a:r>
          </a:p>
          <a:p>
            <a:pPr algn="l"/>
            <a:r>
              <a:rPr lang="en-US" altLang="en-US" sz="1400" b="1" dirty="0">
                <a:solidFill>
                  <a:srgbClr val="00B050"/>
                </a:solidFill>
                <a:latin typeface="Courier New" panose="02070309020205020404" pitchFamily="49" charset="0"/>
              </a:rPr>
              <a:t>0101 1000 0000 1001 1100 0110 1010 1111 </a:t>
            </a:r>
          </a:p>
        </p:txBody>
      </p:sp>
      <p:sp>
        <p:nvSpPr>
          <p:cNvPr id="237586" name="Rectangle 18"/>
          <p:cNvSpPr>
            <a:spLocks noChangeArrowheads="1"/>
          </p:cNvSpPr>
          <p:nvPr/>
        </p:nvSpPr>
        <p:spPr bwMode="auto">
          <a:xfrm>
            <a:off x="2043113" y="5943600"/>
            <a:ext cx="261937"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1600">
                <a:solidFill>
                  <a:schemeClr val="accent1"/>
                </a:solidFill>
                <a:latin typeface="Arial" panose="020B0604020202020204" pitchFamily="34" charset="0"/>
              </a:rPr>
              <a:t>°</a:t>
            </a:r>
          </a:p>
          <a:p>
            <a:pPr algn="l"/>
            <a:r>
              <a:rPr lang="en-US" altLang="en-US" sz="1600">
                <a:solidFill>
                  <a:schemeClr val="accent1"/>
                </a:solidFill>
                <a:latin typeface="Arial" panose="020B0604020202020204" pitchFamily="34" charset="0"/>
              </a:rPr>
              <a:t>°</a:t>
            </a:r>
          </a:p>
        </p:txBody>
      </p:sp>
      <p:sp>
        <p:nvSpPr>
          <p:cNvPr id="237587" name="Rectangle 19"/>
          <p:cNvSpPr>
            <a:spLocks noChangeArrowheads="1"/>
          </p:cNvSpPr>
          <p:nvPr/>
        </p:nvSpPr>
        <p:spPr bwMode="auto">
          <a:xfrm>
            <a:off x="4499992" y="5470096"/>
            <a:ext cx="36512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1600" dirty="0">
                <a:solidFill>
                  <a:schemeClr val="tx2"/>
                </a:solidFill>
                <a:latin typeface="Arial" panose="020B0604020202020204" pitchFamily="34" charset="0"/>
              </a:rPr>
              <a:t>ALUOP[0:3] &lt;= </a:t>
            </a:r>
            <a:r>
              <a:rPr lang="en-US" altLang="en-US" sz="1600" dirty="0" err="1">
                <a:solidFill>
                  <a:schemeClr val="tx2"/>
                </a:solidFill>
                <a:latin typeface="Arial" panose="020B0604020202020204" pitchFamily="34" charset="0"/>
              </a:rPr>
              <a:t>InstReg</a:t>
            </a:r>
            <a:r>
              <a:rPr lang="en-US" altLang="en-US" sz="1600" dirty="0">
                <a:solidFill>
                  <a:schemeClr val="tx2"/>
                </a:solidFill>
                <a:latin typeface="Arial" panose="020B0604020202020204" pitchFamily="34" charset="0"/>
              </a:rPr>
              <a:t>[9:11] &amp; MASK</a:t>
            </a:r>
          </a:p>
        </p:txBody>
      </p:sp>
      <p:sp>
        <p:nvSpPr>
          <p:cNvPr id="237588" name="Rectangle 20"/>
          <p:cNvSpPr>
            <a:spLocks noChangeArrowheads="1"/>
          </p:cNvSpPr>
          <p:nvPr/>
        </p:nvSpPr>
        <p:spPr bwMode="auto">
          <a:xfrm>
            <a:off x="844550" y="4502150"/>
            <a:ext cx="2730500" cy="139700"/>
          </a:xfrm>
          <a:prstGeom prst="rect">
            <a:avLst/>
          </a:prstGeom>
          <a:pattFill prst="horzBrick">
            <a:fgClr>
              <a:schemeClr val="accent1"/>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48</a:t>
            </a:fld>
            <a:endParaRPr lang="en-US" altLang="tr-TR"/>
          </a:p>
        </p:txBody>
      </p:sp>
    </p:spTree>
    <p:extLst>
      <p:ext uri="{BB962C8B-B14F-4D97-AF65-F5344CB8AC3E}">
        <p14:creationId xmlns:p14="http://schemas.microsoft.com/office/powerpoint/2010/main" val="707491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Freeform 2"/>
          <p:cNvSpPr>
            <a:spLocks/>
          </p:cNvSpPr>
          <p:nvPr/>
        </p:nvSpPr>
        <p:spPr bwMode="auto">
          <a:xfrm>
            <a:off x="467544" y="3626768"/>
            <a:ext cx="3430588" cy="1373188"/>
          </a:xfrm>
          <a:custGeom>
            <a:avLst/>
            <a:gdLst>
              <a:gd name="T0" fmla="*/ 864 w 2161"/>
              <a:gd name="T1" fmla="*/ 0 h 865"/>
              <a:gd name="T2" fmla="*/ 0 w 2161"/>
              <a:gd name="T3" fmla="*/ 864 h 865"/>
              <a:gd name="T4" fmla="*/ 2160 w 2161"/>
              <a:gd name="T5" fmla="*/ 864 h 865"/>
              <a:gd name="T6" fmla="*/ 1296 w 2161"/>
              <a:gd name="T7" fmla="*/ 0 h 865"/>
              <a:gd name="T8" fmla="*/ 864 w 2161"/>
              <a:gd name="T9" fmla="*/ 0 h 865"/>
            </a:gdLst>
            <a:ahLst/>
            <a:cxnLst>
              <a:cxn ang="0">
                <a:pos x="T0" y="T1"/>
              </a:cxn>
              <a:cxn ang="0">
                <a:pos x="T2" y="T3"/>
              </a:cxn>
              <a:cxn ang="0">
                <a:pos x="T4" y="T5"/>
              </a:cxn>
              <a:cxn ang="0">
                <a:pos x="T6" y="T7"/>
              </a:cxn>
              <a:cxn ang="0">
                <a:pos x="T8" y="T9"/>
              </a:cxn>
            </a:cxnLst>
            <a:rect l="0" t="0" r="r" b="b"/>
            <a:pathLst>
              <a:path w="2161" h="865">
                <a:moveTo>
                  <a:pt x="864" y="0"/>
                </a:moveTo>
                <a:lnTo>
                  <a:pt x="0" y="864"/>
                </a:lnTo>
                <a:lnTo>
                  <a:pt x="2160" y="864"/>
                </a:lnTo>
                <a:lnTo>
                  <a:pt x="1296" y="0"/>
                </a:lnTo>
                <a:lnTo>
                  <a:pt x="864" y="0"/>
                </a:lnTo>
              </a:path>
            </a:pathLst>
          </a:custGeom>
          <a:solidFill>
            <a:schemeClr val="bg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000"/>
          </a:p>
        </p:txBody>
      </p:sp>
      <p:sp>
        <p:nvSpPr>
          <p:cNvPr id="297987" name="Rectangle 3"/>
          <p:cNvSpPr>
            <a:spLocks noGrp="1" noChangeArrowheads="1"/>
          </p:cNvSpPr>
          <p:nvPr>
            <p:ph type="title"/>
          </p:nvPr>
        </p:nvSpPr>
        <p:spPr>
          <a:xfrm>
            <a:off x="0" y="-14803"/>
            <a:ext cx="9138288" cy="707886"/>
          </a:xfrm>
          <a:noFill/>
          <a:ln/>
        </p:spPr>
        <p:txBody>
          <a:bodyPr/>
          <a:lstStyle/>
          <a:p>
            <a:r>
              <a:rPr lang="en-US" altLang="en-US" dirty="0"/>
              <a:t>Metrics of Performance</a:t>
            </a:r>
          </a:p>
        </p:txBody>
      </p:sp>
      <p:sp>
        <p:nvSpPr>
          <p:cNvPr id="297988" name="Freeform 4"/>
          <p:cNvSpPr>
            <a:spLocks/>
          </p:cNvSpPr>
          <p:nvPr/>
        </p:nvSpPr>
        <p:spPr bwMode="auto">
          <a:xfrm>
            <a:off x="658044" y="1340768"/>
            <a:ext cx="2973388" cy="1982788"/>
          </a:xfrm>
          <a:custGeom>
            <a:avLst/>
            <a:gdLst>
              <a:gd name="T0" fmla="*/ 768 w 1873"/>
              <a:gd name="T1" fmla="*/ 1248 h 1249"/>
              <a:gd name="T2" fmla="*/ 0 w 1873"/>
              <a:gd name="T3" fmla="*/ 0 h 1249"/>
              <a:gd name="T4" fmla="*/ 1872 w 1873"/>
              <a:gd name="T5" fmla="*/ 0 h 1249"/>
              <a:gd name="T6" fmla="*/ 1152 w 1873"/>
              <a:gd name="T7" fmla="*/ 1248 h 1249"/>
              <a:gd name="T8" fmla="*/ 768 w 1873"/>
              <a:gd name="T9" fmla="*/ 1248 h 1249"/>
            </a:gdLst>
            <a:ahLst/>
            <a:cxnLst>
              <a:cxn ang="0">
                <a:pos x="T0" y="T1"/>
              </a:cxn>
              <a:cxn ang="0">
                <a:pos x="T2" y="T3"/>
              </a:cxn>
              <a:cxn ang="0">
                <a:pos x="T4" y="T5"/>
              </a:cxn>
              <a:cxn ang="0">
                <a:pos x="T6" y="T7"/>
              </a:cxn>
              <a:cxn ang="0">
                <a:pos x="T8" y="T9"/>
              </a:cxn>
            </a:cxnLst>
            <a:rect l="0" t="0" r="r" b="b"/>
            <a:pathLst>
              <a:path w="1873" h="1249">
                <a:moveTo>
                  <a:pt x="768" y="1248"/>
                </a:moveTo>
                <a:lnTo>
                  <a:pt x="0" y="0"/>
                </a:lnTo>
                <a:lnTo>
                  <a:pt x="1872" y="0"/>
                </a:lnTo>
                <a:lnTo>
                  <a:pt x="1152" y="1248"/>
                </a:lnTo>
                <a:lnTo>
                  <a:pt x="768" y="1248"/>
                </a:lnTo>
              </a:path>
            </a:pathLst>
          </a:custGeom>
          <a:solidFill>
            <a:schemeClr val="bg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000"/>
          </a:p>
        </p:txBody>
      </p:sp>
      <p:sp>
        <p:nvSpPr>
          <p:cNvPr id="297989" name="Rectangle 5"/>
          <p:cNvSpPr>
            <a:spLocks noChangeArrowheads="1"/>
          </p:cNvSpPr>
          <p:nvPr/>
        </p:nvSpPr>
        <p:spPr bwMode="auto">
          <a:xfrm>
            <a:off x="1550183" y="2612356"/>
            <a:ext cx="1293625" cy="3975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000" b="1" dirty="0">
                <a:solidFill>
                  <a:schemeClr val="tx2"/>
                </a:solidFill>
                <a:latin typeface="Arial" panose="020B0604020202020204" pitchFamily="34" charset="0"/>
              </a:rPr>
              <a:t>Compiler</a:t>
            </a:r>
          </a:p>
        </p:txBody>
      </p:sp>
      <p:sp>
        <p:nvSpPr>
          <p:cNvPr id="297990" name="Rectangle 6"/>
          <p:cNvSpPr>
            <a:spLocks noChangeArrowheads="1"/>
          </p:cNvSpPr>
          <p:nvPr/>
        </p:nvSpPr>
        <p:spPr bwMode="auto">
          <a:xfrm>
            <a:off x="1354957" y="1787575"/>
            <a:ext cx="1920399" cy="7053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spcBef>
                <a:spcPts val="0"/>
              </a:spcBef>
            </a:pPr>
            <a:r>
              <a:rPr lang="en-US" altLang="en-US" sz="2000" b="1" dirty="0">
                <a:solidFill>
                  <a:schemeClr val="tx2"/>
                </a:solidFill>
                <a:latin typeface="Arial" panose="020B0604020202020204" pitchFamily="34" charset="0"/>
              </a:rPr>
              <a:t>Programming </a:t>
            </a:r>
          </a:p>
          <a:p>
            <a:pPr>
              <a:spcBef>
                <a:spcPts val="0"/>
              </a:spcBef>
            </a:pPr>
            <a:r>
              <a:rPr lang="en-US" altLang="en-US" sz="2000" b="1" dirty="0">
                <a:solidFill>
                  <a:schemeClr val="tx2"/>
                </a:solidFill>
                <a:latin typeface="Arial" panose="020B0604020202020204" pitchFamily="34" charset="0"/>
              </a:rPr>
              <a:t>Language</a:t>
            </a:r>
          </a:p>
        </p:txBody>
      </p:sp>
      <p:sp>
        <p:nvSpPr>
          <p:cNvPr id="297991" name="Rectangle 7"/>
          <p:cNvSpPr>
            <a:spLocks noChangeArrowheads="1"/>
          </p:cNvSpPr>
          <p:nvPr/>
        </p:nvSpPr>
        <p:spPr bwMode="auto">
          <a:xfrm>
            <a:off x="1403648" y="1393156"/>
            <a:ext cx="1578959" cy="3975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000" b="1" dirty="0">
                <a:solidFill>
                  <a:schemeClr val="tx2"/>
                </a:solidFill>
                <a:latin typeface="Arial" panose="020B0604020202020204" pitchFamily="34" charset="0"/>
              </a:rPr>
              <a:t>Application</a:t>
            </a:r>
          </a:p>
        </p:txBody>
      </p:sp>
      <p:sp>
        <p:nvSpPr>
          <p:cNvPr id="297992" name="Rectangle 8"/>
          <p:cNvSpPr>
            <a:spLocks noChangeArrowheads="1"/>
          </p:cNvSpPr>
          <p:nvPr/>
        </p:nvSpPr>
        <p:spPr bwMode="auto">
          <a:xfrm>
            <a:off x="1583557" y="3717032"/>
            <a:ext cx="1280801" cy="3975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000" b="1" dirty="0" err="1">
                <a:solidFill>
                  <a:schemeClr val="tx2"/>
                </a:solidFill>
                <a:latin typeface="Arial" panose="020B0604020202020204" pitchFamily="34" charset="0"/>
              </a:rPr>
              <a:t>Datapath</a:t>
            </a:r>
            <a:endParaRPr lang="en-US" altLang="en-US" sz="2000" b="1" dirty="0">
              <a:solidFill>
                <a:schemeClr val="tx2"/>
              </a:solidFill>
              <a:latin typeface="Arial" panose="020B0604020202020204" pitchFamily="34" charset="0"/>
            </a:endParaRPr>
          </a:p>
        </p:txBody>
      </p:sp>
      <p:sp>
        <p:nvSpPr>
          <p:cNvPr id="297993" name="Rectangle 9"/>
          <p:cNvSpPr>
            <a:spLocks noChangeArrowheads="1"/>
          </p:cNvSpPr>
          <p:nvPr/>
        </p:nvSpPr>
        <p:spPr bwMode="auto">
          <a:xfrm>
            <a:off x="1979712" y="3983956"/>
            <a:ext cx="1094853" cy="3975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000" b="1" dirty="0">
                <a:solidFill>
                  <a:schemeClr val="tx2"/>
                </a:solidFill>
                <a:latin typeface="Arial" panose="020B0604020202020204" pitchFamily="34" charset="0"/>
              </a:rPr>
              <a:t>Control</a:t>
            </a:r>
          </a:p>
        </p:txBody>
      </p:sp>
      <p:sp>
        <p:nvSpPr>
          <p:cNvPr id="297994" name="Rectangle 10"/>
          <p:cNvSpPr>
            <a:spLocks noChangeArrowheads="1"/>
          </p:cNvSpPr>
          <p:nvPr/>
        </p:nvSpPr>
        <p:spPr bwMode="auto">
          <a:xfrm>
            <a:off x="721544" y="4593556"/>
            <a:ext cx="1564788" cy="3975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000" b="1" dirty="0">
                <a:solidFill>
                  <a:schemeClr val="tx2"/>
                </a:solidFill>
                <a:latin typeface="Arial" panose="020B0604020202020204" pitchFamily="34" charset="0"/>
              </a:rPr>
              <a:t>Transistors</a:t>
            </a:r>
          </a:p>
        </p:txBody>
      </p:sp>
      <p:sp>
        <p:nvSpPr>
          <p:cNvPr id="297995" name="Rectangle 11"/>
          <p:cNvSpPr>
            <a:spLocks noChangeArrowheads="1"/>
          </p:cNvSpPr>
          <p:nvPr/>
        </p:nvSpPr>
        <p:spPr bwMode="auto">
          <a:xfrm>
            <a:off x="2093144" y="4593556"/>
            <a:ext cx="948338" cy="3975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000" b="1" dirty="0" smtClean="0">
                <a:latin typeface="Arial" panose="020B0604020202020204" pitchFamily="34" charset="0"/>
              </a:rPr>
              <a:t> </a:t>
            </a:r>
            <a:r>
              <a:rPr lang="en-US" altLang="en-US" sz="2000" b="1" dirty="0" smtClean="0">
                <a:solidFill>
                  <a:schemeClr val="tx2"/>
                </a:solidFill>
                <a:latin typeface="Arial" panose="020B0604020202020204" pitchFamily="34" charset="0"/>
              </a:rPr>
              <a:t>Wires</a:t>
            </a:r>
            <a:endParaRPr lang="en-US" altLang="en-US" sz="2000" b="1" dirty="0">
              <a:solidFill>
                <a:schemeClr val="tx2"/>
              </a:solidFill>
              <a:latin typeface="Arial" panose="020B0604020202020204" pitchFamily="34" charset="0"/>
            </a:endParaRPr>
          </a:p>
        </p:txBody>
      </p:sp>
      <p:sp>
        <p:nvSpPr>
          <p:cNvPr id="297996" name="Rectangle 12"/>
          <p:cNvSpPr>
            <a:spLocks noChangeArrowheads="1"/>
          </p:cNvSpPr>
          <p:nvPr/>
        </p:nvSpPr>
        <p:spPr bwMode="auto">
          <a:xfrm>
            <a:off x="2911338" y="4593556"/>
            <a:ext cx="724558" cy="3975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000" b="1" dirty="0">
                <a:solidFill>
                  <a:schemeClr val="tx2"/>
                </a:solidFill>
                <a:latin typeface="Arial" panose="020B0604020202020204" pitchFamily="34" charset="0"/>
              </a:rPr>
              <a:t>Pins</a:t>
            </a:r>
          </a:p>
        </p:txBody>
      </p:sp>
      <p:sp>
        <p:nvSpPr>
          <p:cNvPr id="297997" name="Rectangle 13"/>
          <p:cNvSpPr>
            <a:spLocks noChangeArrowheads="1"/>
          </p:cNvSpPr>
          <p:nvPr/>
        </p:nvSpPr>
        <p:spPr bwMode="auto">
          <a:xfrm>
            <a:off x="1845494" y="3404518"/>
            <a:ext cx="596900" cy="139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000"/>
          </a:p>
        </p:txBody>
      </p:sp>
      <p:sp>
        <p:nvSpPr>
          <p:cNvPr id="297998" name="Rectangle 14"/>
          <p:cNvSpPr>
            <a:spLocks noChangeArrowheads="1"/>
          </p:cNvSpPr>
          <p:nvPr/>
        </p:nvSpPr>
        <p:spPr bwMode="auto">
          <a:xfrm>
            <a:off x="1899469" y="3330704"/>
            <a:ext cx="482505"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1400" b="1" dirty="0">
                <a:solidFill>
                  <a:srgbClr val="FF0000"/>
                </a:solidFill>
                <a:latin typeface="Arial" panose="020B0604020202020204" pitchFamily="34" charset="0"/>
              </a:rPr>
              <a:t>ISA</a:t>
            </a:r>
            <a:endParaRPr lang="en-US" altLang="en-US" sz="1100" b="1" dirty="0">
              <a:solidFill>
                <a:srgbClr val="FF0000"/>
              </a:solidFill>
              <a:latin typeface="Arial" panose="020B0604020202020204" pitchFamily="34" charset="0"/>
            </a:endParaRPr>
          </a:p>
        </p:txBody>
      </p:sp>
      <p:sp>
        <p:nvSpPr>
          <p:cNvPr id="297999" name="Rectangle 15"/>
          <p:cNvSpPr>
            <a:spLocks noChangeArrowheads="1"/>
          </p:cNvSpPr>
          <p:nvPr/>
        </p:nvSpPr>
        <p:spPr bwMode="auto">
          <a:xfrm>
            <a:off x="1289869" y="4288756"/>
            <a:ext cx="1978107" cy="3975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000" b="1" dirty="0">
                <a:solidFill>
                  <a:schemeClr val="tx2"/>
                </a:solidFill>
                <a:latin typeface="Arial" panose="020B0604020202020204" pitchFamily="34" charset="0"/>
              </a:rPr>
              <a:t>Function Units</a:t>
            </a:r>
          </a:p>
        </p:txBody>
      </p:sp>
      <p:sp>
        <p:nvSpPr>
          <p:cNvPr id="298000" name="Line 16"/>
          <p:cNvSpPr>
            <a:spLocks noChangeShapeType="1"/>
          </p:cNvSpPr>
          <p:nvPr/>
        </p:nvSpPr>
        <p:spPr bwMode="auto">
          <a:xfrm>
            <a:off x="2546982" y="3474720"/>
            <a:ext cx="381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000"/>
          </a:p>
        </p:txBody>
      </p:sp>
      <p:sp>
        <p:nvSpPr>
          <p:cNvPr id="298001" name="Rectangle 17"/>
          <p:cNvSpPr>
            <a:spLocks noChangeArrowheads="1"/>
          </p:cNvSpPr>
          <p:nvPr/>
        </p:nvSpPr>
        <p:spPr bwMode="auto">
          <a:xfrm>
            <a:off x="2982144" y="3039393"/>
            <a:ext cx="5766320" cy="6437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n-US" altLang="en-US" b="1" dirty="0">
                <a:solidFill>
                  <a:schemeClr val="tx2"/>
                </a:solidFill>
                <a:latin typeface="Arial" panose="020B0604020202020204" pitchFamily="34" charset="0"/>
              </a:rPr>
              <a:t>(millions) of Instructions per second: MIPS</a:t>
            </a:r>
          </a:p>
          <a:p>
            <a:pPr algn="l"/>
            <a:r>
              <a:rPr lang="en-US" altLang="en-US" b="1" dirty="0">
                <a:solidFill>
                  <a:schemeClr val="tx2"/>
                </a:solidFill>
                <a:latin typeface="Arial" panose="020B0604020202020204" pitchFamily="34" charset="0"/>
              </a:rPr>
              <a:t>(millions) of (FP) operations per second: MFLOP/s</a:t>
            </a:r>
          </a:p>
        </p:txBody>
      </p:sp>
      <p:sp>
        <p:nvSpPr>
          <p:cNvPr id="298002" name="Rectangle 18"/>
          <p:cNvSpPr>
            <a:spLocks noChangeArrowheads="1"/>
          </p:cNvSpPr>
          <p:nvPr/>
        </p:nvSpPr>
        <p:spPr bwMode="auto">
          <a:xfrm>
            <a:off x="3996114" y="4433672"/>
            <a:ext cx="3885680" cy="3975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000" b="1" dirty="0">
                <a:solidFill>
                  <a:schemeClr val="tx2"/>
                </a:solidFill>
                <a:latin typeface="Arial" panose="020B0604020202020204" pitchFamily="34" charset="0"/>
              </a:rPr>
              <a:t>Cycles per second (clock rate)</a:t>
            </a:r>
          </a:p>
        </p:txBody>
      </p:sp>
      <p:sp>
        <p:nvSpPr>
          <p:cNvPr id="298003" name="Line 19"/>
          <p:cNvSpPr>
            <a:spLocks noChangeShapeType="1"/>
          </p:cNvSpPr>
          <p:nvPr/>
        </p:nvSpPr>
        <p:spPr bwMode="auto">
          <a:xfrm flipH="1">
            <a:off x="3563888" y="4641180"/>
            <a:ext cx="332656" cy="119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000"/>
          </a:p>
        </p:txBody>
      </p:sp>
      <p:sp>
        <p:nvSpPr>
          <p:cNvPr id="298004" name="Rectangle 20"/>
          <p:cNvSpPr>
            <a:spLocks noChangeArrowheads="1"/>
          </p:cNvSpPr>
          <p:nvPr/>
        </p:nvSpPr>
        <p:spPr bwMode="auto">
          <a:xfrm>
            <a:off x="3503502" y="3867388"/>
            <a:ext cx="2947924" cy="3975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000" b="1" dirty="0">
                <a:solidFill>
                  <a:schemeClr val="tx2"/>
                </a:solidFill>
                <a:latin typeface="Arial" panose="020B0604020202020204" pitchFamily="34" charset="0"/>
              </a:rPr>
              <a:t>Megabytes per second</a:t>
            </a:r>
          </a:p>
        </p:txBody>
      </p:sp>
      <p:sp>
        <p:nvSpPr>
          <p:cNvPr id="298005" name="Line 21"/>
          <p:cNvSpPr>
            <a:spLocks noChangeShapeType="1"/>
          </p:cNvSpPr>
          <p:nvPr/>
        </p:nvSpPr>
        <p:spPr bwMode="auto">
          <a:xfrm>
            <a:off x="3439344" y="1721768"/>
            <a:ext cx="457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000"/>
          </a:p>
        </p:txBody>
      </p:sp>
      <p:sp>
        <p:nvSpPr>
          <p:cNvPr id="298006" name="Rectangle 22"/>
          <p:cNvSpPr>
            <a:spLocks noChangeArrowheads="1"/>
          </p:cNvSpPr>
          <p:nvPr/>
        </p:nvSpPr>
        <p:spPr bwMode="auto">
          <a:xfrm>
            <a:off x="4109269" y="1393156"/>
            <a:ext cx="2975174" cy="7053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000" b="1" dirty="0">
                <a:solidFill>
                  <a:schemeClr val="tx2"/>
                </a:solidFill>
                <a:latin typeface="Arial" panose="020B0604020202020204" pitchFamily="34" charset="0"/>
              </a:rPr>
              <a:t>Answers per month</a:t>
            </a:r>
          </a:p>
          <a:p>
            <a:pPr algn="l"/>
            <a:r>
              <a:rPr lang="en-US" altLang="en-US" sz="2000" b="1" dirty="0">
                <a:solidFill>
                  <a:schemeClr val="tx2"/>
                </a:solidFill>
                <a:latin typeface="Arial" panose="020B0604020202020204" pitchFamily="34" charset="0"/>
              </a:rPr>
              <a:t>Operations per second</a:t>
            </a:r>
          </a:p>
        </p:txBody>
      </p:sp>
      <p:sp>
        <p:nvSpPr>
          <p:cNvPr id="298007" name="Line 23"/>
          <p:cNvSpPr>
            <a:spLocks noChangeShapeType="1"/>
          </p:cNvSpPr>
          <p:nvPr/>
        </p:nvSpPr>
        <p:spPr bwMode="auto">
          <a:xfrm>
            <a:off x="2987824" y="4077072"/>
            <a:ext cx="381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000"/>
          </a:p>
        </p:txBody>
      </p:sp>
      <p:sp>
        <p:nvSpPr>
          <p:cNvPr id="298008" name="Rectangle 24"/>
          <p:cNvSpPr>
            <a:spLocks noChangeArrowheads="1"/>
          </p:cNvSpPr>
          <p:nvPr/>
        </p:nvSpPr>
        <p:spPr bwMode="auto">
          <a:xfrm>
            <a:off x="467544" y="5504895"/>
            <a:ext cx="8280920"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n-US" altLang="en-US" sz="2000" dirty="0">
                <a:solidFill>
                  <a:srgbClr val="003399"/>
                </a:solidFill>
                <a:latin typeface="Arial" panose="020B0604020202020204" pitchFamily="34" charset="0"/>
              </a:rPr>
              <a:t>Each metric has a place and a purpose, and each can be misused</a:t>
            </a:r>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49</a:t>
            </a:fld>
            <a:endParaRPr lang="en-US" altLang="tr-TR"/>
          </a:p>
        </p:txBody>
      </p:sp>
    </p:spTree>
    <p:extLst>
      <p:ext uri="{BB962C8B-B14F-4D97-AF65-F5344CB8AC3E}">
        <p14:creationId xmlns:p14="http://schemas.microsoft.com/office/powerpoint/2010/main" val="2875652310"/>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12108" y="15776"/>
            <a:ext cx="9156107" cy="666849"/>
          </a:xfrm>
          <a:noFill/>
          <a:ln/>
        </p:spPr>
        <p:txBody>
          <a:bodyPr wrap="square" lIns="63500" tIns="25400" rIns="63500" bIns="25400" anchor="t">
            <a:spAutoFit/>
          </a:bodyPr>
          <a:lstStyle/>
          <a:p>
            <a:r>
              <a:rPr lang="en-US" altLang="en-US" dirty="0"/>
              <a:t>What is </a:t>
            </a:r>
            <a:r>
              <a:rPr lang="en-US" altLang="en-US" dirty="0" smtClean="0">
                <a:solidFill>
                  <a:schemeClr val="accent1">
                    <a:lumMod val="75000"/>
                  </a:schemeClr>
                </a:solidFill>
              </a:rPr>
              <a:t>Computer Architecture</a:t>
            </a:r>
            <a:r>
              <a:rPr lang="en-US" altLang="en-US" dirty="0" smtClean="0"/>
              <a:t>?</a:t>
            </a:r>
            <a:endParaRPr lang="en-US" altLang="en-US" dirty="0"/>
          </a:p>
        </p:txBody>
      </p:sp>
      <p:sp>
        <p:nvSpPr>
          <p:cNvPr id="212995" name="Rectangle 3"/>
          <p:cNvSpPr>
            <a:spLocks noChangeArrowheads="1"/>
          </p:cNvSpPr>
          <p:nvPr/>
        </p:nvSpPr>
        <p:spPr bwMode="auto">
          <a:xfrm>
            <a:off x="4330700" y="2679700"/>
            <a:ext cx="1168590" cy="28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102000"/>
              </a:lnSpc>
            </a:pPr>
            <a:r>
              <a:rPr lang="en-US" altLang="en-US" sz="1600" b="1" dirty="0">
                <a:solidFill>
                  <a:schemeClr val="tx1"/>
                </a:solidFill>
                <a:latin typeface="Arial" panose="020B0604020202020204" pitchFamily="34" charset="0"/>
              </a:rPr>
              <a:t>I/O system</a:t>
            </a:r>
          </a:p>
        </p:txBody>
      </p:sp>
      <p:sp>
        <p:nvSpPr>
          <p:cNvPr id="212996" name="Rectangle 4"/>
          <p:cNvSpPr>
            <a:spLocks noChangeArrowheads="1"/>
          </p:cNvSpPr>
          <p:nvPr/>
        </p:nvSpPr>
        <p:spPr bwMode="auto">
          <a:xfrm>
            <a:off x="2908300" y="4089400"/>
            <a:ext cx="25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12997" name="Rectangle 5"/>
          <p:cNvSpPr>
            <a:spLocks noChangeArrowheads="1"/>
          </p:cNvSpPr>
          <p:nvPr/>
        </p:nvSpPr>
        <p:spPr bwMode="auto">
          <a:xfrm>
            <a:off x="2514600" y="2679700"/>
            <a:ext cx="1567609" cy="28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102000"/>
              </a:lnSpc>
            </a:pPr>
            <a:r>
              <a:rPr lang="en-US" altLang="en-US" sz="1600" b="1" dirty="0">
                <a:solidFill>
                  <a:schemeClr val="tx1"/>
                </a:solidFill>
                <a:latin typeface="Arial" panose="020B0604020202020204" pitchFamily="34" charset="0"/>
              </a:rPr>
              <a:t>Instr. Set Proc.</a:t>
            </a:r>
          </a:p>
        </p:txBody>
      </p:sp>
      <p:sp>
        <p:nvSpPr>
          <p:cNvPr id="212998" name="Rectangle 6"/>
          <p:cNvSpPr>
            <a:spLocks noChangeArrowheads="1"/>
          </p:cNvSpPr>
          <p:nvPr/>
        </p:nvSpPr>
        <p:spPr bwMode="auto">
          <a:xfrm>
            <a:off x="2482850" y="2660650"/>
            <a:ext cx="3111500" cy="381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600"/>
          </a:p>
        </p:txBody>
      </p:sp>
      <p:sp>
        <p:nvSpPr>
          <p:cNvPr id="212999" name="Line 7"/>
          <p:cNvSpPr>
            <a:spLocks noChangeShapeType="1"/>
          </p:cNvSpPr>
          <p:nvPr/>
        </p:nvSpPr>
        <p:spPr bwMode="auto">
          <a:xfrm>
            <a:off x="4305300" y="2654300"/>
            <a:ext cx="0" cy="419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1600"/>
          </a:p>
        </p:txBody>
      </p:sp>
      <p:sp>
        <p:nvSpPr>
          <p:cNvPr id="213000" name="Rectangle 8"/>
          <p:cNvSpPr>
            <a:spLocks noChangeArrowheads="1"/>
          </p:cNvSpPr>
          <p:nvPr/>
        </p:nvSpPr>
        <p:spPr bwMode="auto">
          <a:xfrm>
            <a:off x="2921000" y="2120900"/>
            <a:ext cx="1128514" cy="31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102000"/>
              </a:lnSpc>
            </a:pPr>
            <a:r>
              <a:rPr lang="en-US" altLang="en-US" sz="1800" b="1" dirty="0">
                <a:solidFill>
                  <a:schemeClr val="tx1"/>
                </a:solidFill>
                <a:latin typeface="Arial" panose="020B0604020202020204" pitchFamily="34" charset="0"/>
              </a:rPr>
              <a:t>Compiler</a:t>
            </a:r>
          </a:p>
        </p:txBody>
      </p:sp>
      <p:sp>
        <p:nvSpPr>
          <p:cNvPr id="213001" name="Rectangle 9"/>
          <p:cNvSpPr>
            <a:spLocks noChangeArrowheads="1"/>
          </p:cNvSpPr>
          <p:nvPr/>
        </p:nvSpPr>
        <p:spPr bwMode="auto">
          <a:xfrm>
            <a:off x="2876550" y="2139950"/>
            <a:ext cx="1130300" cy="330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800"/>
          </a:p>
        </p:txBody>
      </p:sp>
      <p:sp>
        <p:nvSpPr>
          <p:cNvPr id="213002" name="Rectangle 10"/>
          <p:cNvSpPr>
            <a:spLocks noChangeArrowheads="1"/>
          </p:cNvSpPr>
          <p:nvPr/>
        </p:nvSpPr>
        <p:spPr bwMode="auto">
          <a:xfrm>
            <a:off x="4025900" y="1435100"/>
            <a:ext cx="1218282" cy="61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102000"/>
              </a:lnSpc>
            </a:pPr>
            <a:r>
              <a:rPr lang="en-US" altLang="en-US" sz="1800" b="1" dirty="0" smtClean="0">
                <a:solidFill>
                  <a:schemeClr val="tx1"/>
                </a:solidFill>
                <a:latin typeface="Arial" panose="020B0604020202020204" pitchFamily="34" charset="0"/>
              </a:rPr>
              <a:t>Operating</a:t>
            </a:r>
            <a:endParaRPr lang="tr-TR" altLang="en-US" sz="1800" b="1" dirty="0" smtClean="0">
              <a:solidFill>
                <a:schemeClr val="tx1"/>
              </a:solidFill>
              <a:latin typeface="Arial" panose="020B0604020202020204" pitchFamily="34" charset="0"/>
            </a:endParaRPr>
          </a:p>
          <a:p>
            <a:pPr>
              <a:lnSpc>
                <a:spcPct val="102000"/>
              </a:lnSpc>
            </a:pPr>
            <a:r>
              <a:rPr lang="en-US" altLang="en-US" b="1" dirty="0" smtClean="0">
                <a:solidFill>
                  <a:schemeClr val="tx1"/>
                </a:solidFill>
              </a:rPr>
              <a:t>System</a:t>
            </a:r>
            <a:endParaRPr lang="en-US" altLang="en-US" b="1" dirty="0">
              <a:solidFill>
                <a:schemeClr val="tx1"/>
              </a:solidFill>
            </a:endParaRPr>
          </a:p>
        </p:txBody>
      </p:sp>
      <p:sp>
        <p:nvSpPr>
          <p:cNvPr id="213004" name="Line 12"/>
          <p:cNvSpPr>
            <a:spLocks noChangeShapeType="1"/>
          </p:cNvSpPr>
          <p:nvPr/>
        </p:nvSpPr>
        <p:spPr bwMode="auto">
          <a:xfrm flipV="1">
            <a:off x="3505200" y="1447800"/>
            <a:ext cx="0" cy="685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1800"/>
          </a:p>
        </p:txBody>
      </p:sp>
      <p:sp>
        <p:nvSpPr>
          <p:cNvPr id="213005" name="Line 13"/>
          <p:cNvSpPr>
            <a:spLocks noChangeShapeType="1"/>
          </p:cNvSpPr>
          <p:nvPr/>
        </p:nvSpPr>
        <p:spPr bwMode="auto">
          <a:xfrm>
            <a:off x="3505200" y="1447800"/>
            <a:ext cx="1981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1800"/>
          </a:p>
        </p:txBody>
      </p:sp>
      <p:sp>
        <p:nvSpPr>
          <p:cNvPr id="213006" name="Line 14"/>
          <p:cNvSpPr>
            <a:spLocks noChangeShapeType="1"/>
          </p:cNvSpPr>
          <p:nvPr/>
        </p:nvSpPr>
        <p:spPr bwMode="auto">
          <a:xfrm>
            <a:off x="5486400" y="1447800"/>
            <a:ext cx="0" cy="1066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1800"/>
          </a:p>
        </p:txBody>
      </p:sp>
      <p:sp>
        <p:nvSpPr>
          <p:cNvPr id="213007" name="Rectangle 15"/>
          <p:cNvSpPr>
            <a:spLocks noChangeArrowheads="1"/>
          </p:cNvSpPr>
          <p:nvPr/>
        </p:nvSpPr>
        <p:spPr bwMode="auto">
          <a:xfrm>
            <a:off x="2667000" y="1092200"/>
            <a:ext cx="1384995" cy="33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102000"/>
              </a:lnSpc>
            </a:pPr>
            <a:r>
              <a:rPr lang="en-US" altLang="en-US" sz="1800" b="1" dirty="0">
                <a:solidFill>
                  <a:schemeClr val="tx1"/>
                </a:solidFill>
                <a:latin typeface="Arial" panose="020B0604020202020204" pitchFamily="34" charset="0"/>
              </a:rPr>
              <a:t>Application</a:t>
            </a:r>
          </a:p>
        </p:txBody>
      </p:sp>
      <p:sp>
        <p:nvSpPr>
          <p:cNvPr id="213008" name="Line 16"/>
          <p:cNvSpPr>
            <a:spLocks noChangeShapeType="1"/>
          </p:cNvSpPr>
          <p:nvPr/>
        </p:nvSpPr>
        <p:spPr bwMode="auto">
          <a:xfrm flipV="1">
            <a:off x="2438400" y="990600"/>
            <a:ext cx="0" cy="1447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1800"/>
          </a:p>
        </p:txBody>
      </p:sp>
      <p:sp>
        <p:nvSpPr>
          <p:cNvPr id="213009" name="Line 17"/>
          <p:cNvSpPr>
            <a:spLocks noChangeShapeType="1"/>
          </p:cNvSpPr>
          <p:nvPr/>
        </p:nvSpPr>
        <p:spPr bwMode="auto">
          <a:xfrm>
            <a:off x="5257800" y="9906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1800"/>
          </a:p>
        </p:txBody>
      </p:sp>
      <p:sp>
        <p:nvSpPr>
          <p:cNvPr id="213010" name="Rectangle 18"/>
          <p:cNvSpPr>
            <a:spLocks noChangeArrowheads="1"/>
          </p:cNvSpPr>
          <p:nvPr/>
        </p:nvSpPr>
        <p:spPr bwMode="auto">
          <a:xfrm>
            <a:off x="3187700" y="3568700"/>
            <a:ext cx="1497205" cy="28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102000"/>
              </a:lnSpc>
            </a:pPr>
            <a:r>
              <a:rPr lang="en-US" altLang="en-US" sz="1600" b="1" dirty="0">
                <a:solidFill>
                  <a:schemeClr val="tx1"/>
                </a:solidFill>
                <a:latin typeface="Arial" panose="020B0604020202020204" pitchFamily="34" charset="0"/>
              </a:rPr>
              <a:t>Digital Design</a:t>
            </a:r>
          </a:p>
        </p:txBody>
      </p:sp>
      <p:sp>
        <p:nvSpPr>
          <p:cNvPr id="213011" name="Rectangle 19"/>
          <p:cNvSpPr>
            <a:spLocks noChangeArrowheads="1"/>
          </p:cNvSpPr>
          <p:nvPr/>
        </p:nvSpPr>
        <p:spPr bwMode="auto">
          <a:xfrm>
            <a:off x="2724150" y="3536950"/>
            <a:ext cx="2654300" cy="342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600"/>
          </a:p>
        </p:txBody>
      </p:sp>
      <p:sp>
        <p:nvSpPr>
          <p:cNvPr id="213012" name="Rectangle 20"/>
          <p:cNvSpPr>
            <a:spLocks noChangeArrowheads="1"/>
          </p:cNvSpPr>
          <p:nvPr/>
        </p:nvSpPr>
        <p:spPr bwMode="auto">
          <a:xfrm>
            <a:off x="3124200" y="3860800"/>
            <a:ext cx="1519647" cy="28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102000"/>
              </a:lnSpc>
            </a:pPr>
            <a:r>
              <a:rPr lang="en-US" altLang="en-US" sz="1600" b="1" dirty="0">
                <a:solidFill>
                  <a:schemeClr val="tx1"/>
                </a:solidFill>
                <a:latin typeface="Arial" panose="020B0604020202020204" pitchFamily="34" charset="0"/>
              </a:rPr>
              <a:t>Circuit Design</a:t>
            </a:r>
          </a:p>
        </p:txBody>
      </p:sp>
      <p:sp>
        <p:nvSpPr>
          <p:cNvPr id="213013" name="Rectangle 21"/>
          <p:cNvSpPr>
            <a:spLocks noChangeArrowheads="1"/>
          </p:cNvSpPr>
          <p:nvPr/>
        </p:nvSpPr>
        <p:spPr bwMode="auto">
          <a:xfrm>
            <a:off x="2876550" y="3892550"/>
            <a:ext cx="2247900" cy="215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000"/>
          </a:p>
        </p:txBody>
      </p:sp>
      <p:sp>
        <p:nvSpPr>
          <p:cNvPr id="213014" name="Rectangle 22"/>
          <p:cNvSpPr>
            <a:spLocks noChangeArrowheads="1"/>
          </p:cNvSpPr>
          <p:nvPr/>
        </p:nvSpPr>
        <p:spPr bwMode="auto">
          <a:xfrm>
            <a:off x="2216150" y="2495550"/>
            <a:ext cx="3924300" cy="139700"/>
          </a:xfrm>
          <a:prstGeom prst="rect">
            <a:avLst/>
          </a:prstGeom>
          <a:pattFill prst="pct50">
            <a:fgClr>
              <a:schemeClr val="accent1"/>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600"/>
          </a:p>
        </p:txBody>
      </p:sp>
      <p:sp>
        <p:nvSpPr>
          <p:cNvPr id="213015" name="Rectangle 23"/>
          <p:cNvSpPr>
            <a:spLocks noChangeArrowheads="1"/>
          </p:cNvSpPr>
          <p:nvPr/>
        </p:nvSpPr>
        <p:spPr bwMode="auto">
          <a:xfrm>
            <a:off x="6184900" y="2336800"/>
            <a:ext cx="1744067" cy="577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85000"/>
              </a:lnSpc>
            </a:pPr>
            <a:r>
              <a:rPr lang="en-US" altLang="en-US" sz="1800" b="1" dirty="0">
                <a:solidFill>
                  <a:srgbClr val="FF0000"/>
                </a:solidFill>
                <a:latin typeface="Arial" panose="020B0604020202020204" pitchFamily="34" charset="0"/>
              </a:rPr>
              <a:t>Instruction Set</a:t>
            </a:r>
          </a:p>
          <a:p>
            <a:pPr algn="l">
              <a:lnSpc>
                <a:spcPct val="85000"/>
              </a:lnSpc>
            </a:pPr>
            <a:r>
              <a:rPr lang="en-US" altLang="en-US" sz="1800" b="1" dirty="0">
                <a:solidFill>
                  <a:srgbClr val="FF0000"/>
                </a:solidFill>
                <a:latin typeface="Arial" panose="020B0604020202020204" pitchFamily="34" charset="0"/>
              </a:rPr>
              <a:t> Architecture</a:t>
            </a:r>
          </a:p>
        </p:txBody>
      </p:sp>
      <p:sp>
        <p:nvSpPr>
          <p:cNvPr id="213016" name="Rectangle 24"/>
          <p:cNvSpPr>
            <a:spLocks noChangeArrowheads="1"/>
          </p:cNvSpPr>
          <p:nvPr/>
        </p:nvSpPr>
        <p:spPr bwMode="auto">
          <a:xfrm>
            <a:off x="4292600" y="2120900"/>
            <a:ext cx="1154162" cy="31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102000"/>
              </a:lnSpc>
            </a:pPr>
            <a:r>
              <a:rPr lang="en-US" altLang="en-US" sz="1800" b="1" dirty="0">
                <a:solidFill>
                  <a:schemeClr val="tx1"/>
                </a:solidFill>
                <a:latin typeface="Arial" panose="020B0604020202020204" pitchFamily="34" charset="0"/>
              </a:rPr>
              <a:t>Firmware</a:t>
            </a:r>
          </a:p>
        </p:txBody>
      </p:sp>
      <p:sp>
        <p:nvSpPr>
          <p:cNvPr id="213017" name="Rectangle 25"/>
          <p:cNvSpPr>
            <a:spLocks noChangeArrowheads="1"/>
          </p:cNvSpPr>
          <p:nvPr/>
        </p:nvSpPr>
        <p:spPr bwMode="auto">
          <a:xfrm>
            <a:off x="4248150" y="2139950"/>
            <a:ext cx="1130300" cy="330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800"/>
          </a:p>
        </p:txBody>
      </p:sp>
      <p:sp>
        <p:nvSpPr>
          <p:cNvPr id="213018" name="Rectangle 26"/>
          <p:cNvSpPr>
            <a:spLocks noGrp="1" noChangeArrowheads="1"/>
          </p:cNvSpPr>
          <p:nvPr>
            <p:ph type="body" idx="1"/>
          </p:nvPr>
        </p:nvSpPr>
        <p:spPr>
          <a:xfrm>
            <a:off x="609600" y="4648200"/>
            <a:ext cx="7848600" cy="1442446"/>
          </a:xfrm>
          <a:noFill/>
          <a:ln/>
        </p:spPr>
        <p:txBody>
          <a:bodyPr lIns="63500" tIns="25400" rIns="63500" bIns="25400">
            <a:spAutoFit/>
          </a:bodyPr>
          <a:lstStyle/>
          <a:p>
            <a:pPr marL="203200" indent="-203200"/>
            <a:r>
              <a:rPr lang="en-US" altLang="en-US" sz="2800" dirty="0"/>
              <a:t>Coordination of many </a:t>
            </a:r>
            <a:r>
              <a:rPr lang="en-US" altLang="en-US" sz="2800" i="1" dirty="0">
                <a:solidFill>
                  <a:schemeClr val="accent1"/>
                </a:solidFill>
              </a:rPr>
              <a:t>levels of abstraction</a:t>
            </a:r>
            <a:endParaRPr lang="en-US" altLang="en-US" sz="2800" dirty="0">
              <a:solidFill>
                <a:schemeClr val="accent1"/>
              </a:solidFill>
            </a:endParaRPr>
          </a:p>
          <a:p>
            <a:pPr marL="603250" lvl="1" indent="-203200"/>
            <a:r>
              <a:rPr lang="en-US" altLang="en-US" sz="2400" dirty="0"/>
              <a:t>Under a rapidly </a:t>
            </a:r>
            <a:r>
              <a:rPr lang="en-US" altLang="en-US" sz="2400" dirty="0">
                <a:solidFill>
                  <a:schemeClr val="accent1"/>
                </a:solidFill>
              </a:rPr>
              <a:t>changing set of forces</a:t>
            </a:r>
          </a:p>
          <a:p>
            <a:pPr marL="203200" indent="-203200"/>
            <a:r>
              <a:rPr lang="en-US" altLang="en-US" sz="2800" dirty="0"/>
              <a:t>Design, Measurement, and   Evaluation</a:t>
            </a:r>
          </a:p>
        </p:txBody>
      </p:sp>
      <p:sp>
        <p:nvSpPr>
          <p:cNvPr id="213019" name="Line 27"/>
          <p:cNvSpPr>
            <a:spLocks noChangeShapeType="1"/>
          </p:cNvSpPr>
          <p:nvPr/>
        </p:nvSpPr>
        <p:spPr bwMode="auto">
          <a:xfrm>
            <a:off x="2438400" y="990600"/>
            <a:ext cx="2819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1800"/>
          </a:p>
        </p:txBody>
      </p:sp>
      <p:sp>
        <p:nvSpPr>
          <p:cNvPr id="213020" name="Rectangle 28"/>
          <p:cNvSpPr>
            <a:spLocks noChangeArrowheads="1"/>
          </p:cNvSpPr>
          <p:nvPr/>
        </p:nvSpPr>
        <p:spPr bwMode="auto">
          <a:xfrm>
            <a:off x="2881313" y="3101975"/>
            <a:ext cx="2109553"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1600" b="1" dirty="0" err="1">
                <a:solidFill>
                  <a:schemeClr val="tx1"/>
                </a:solidFill>
                <a:latin typeface="Arial" panose="020B0604020202020204" pitchFamily="34" charset="0"/>
              </a:rPr>
              <a:t>Datapath</a:t>
            </a:r>
            <a:r>
              <a:rPr lang="en-US" altLang="en-US" sz="1600" b="1" dirty="0">
                <a:solidFill>
                  <a:schemeClr val="tx1"/>
                </a:solidFill>
                <a:latin typeface="Arial" panose="020B0604020202020204" pitchFamily="34" charset="0"/>
              </a:rPr>
              <a:t> &amp; Control </a:t>
            </a:r>
          </a:p>
        </p:txBody>
      </p:sp>
      <p:sp>
        <p:nvSpPr>
          <p:cNvPr id="213021" name="Rectangle 29"/>
          <p:cNvSpPr>
            <a:spLocks noChangeArrowheads="1"/>
          </p:cNvSpPr>
          <p:nvPr/>
        </p:nvSpPr>
        <p:spPr bwMode="auto">
          <a:xfrm>
            <a:off x="2597150" y="3054350"/>
            <a:ext cx="2882900" cy="444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600"/>
          </a:p>
        </p:txBody>
      </p:sp>
      <p:sp>
        <p:nvSpPr>
          <p:cNvPr id="213022" name="Rectangle 30"/>
          <p:cNvSpPr>
            <a:spLocks noChangeArrowheads="1"/>
          </p:cNvSpPr>
          <p:nvPr/>
        </p:nvSpPr>
        <p:spPr bwMode="auto">
          <a:xfrm>
            <a:off x="3444815" y="4048806"/>
            <a:ext cx="854402"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1600" b="1" dirty="0">
                <a:solidFill>
                  <a:schemeClr val="tx1"/>
                </a:solidFill>
                <a:latin typeface="Arial" panose="020B0604020202020204" pitchFamily="34" charset="0"/>
              </a:rPr>
              <a:t>Layout</a:t>
            </a:r>
          </a:p>
        </p:txBody>
      </p:sp>
      <p:sp>
        <p:nvSpPr>
          <p:cNvPr id="213023" name="Rectangle 31"/>
          <p:cNvSpPr>
            <a:spLocks noChangeArrowheads="1"/>
          </p:cNvSpPr>
          <p:nvPr/>
        </p:nvSpPr>
        <p:spPr bwMode="auto">
          <a:xfrm>
            <a:off x="2978150" y="4121150"/>
            <a:ext cx="2044700" cy="215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4400"/>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5</a:t>
            </a:fld>
            <a:endParaRPr lang="en-US" altLang="tr-TR"/>
          </a:p>
        </p:txBody>
      </p:sp>
    </p:spTree>
    <p:extLst>
      <p:ext uri="{BB962C8B-B14F-4D97-AF65-F5344CB8AC3E}">
        <p14:creationId xmlns:p14="http://schemas.microsoft.com/office/powerpoint/2010/main" val="638725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30580" y="-7723"/>
            <a:ext cx="9144000" cy="666849"/>
          </a:xfrm>
          <a:noFill/>
          <a:ln/>
        </p:spPr>
        <p:txBody>
          <a:bodyPr wrap="square" lIns="63500" tIns="25400" rIns="63500" bIns="25400" anchor="t">
            <a:spAutoFit/>
          </a:bodyPr>
          <a:lstStyle/>
          <a:p>
            <a:r>
              <a:rPr lang="en-US" altLang="en-US" dirty="0"/>
              <a:t>Basis of Evaluation</a:t>
            </a:r>
          </a:p>
        </p:txBody>
      </p:sp>
      <p:sp>
        <p:nvSpPr>
          <p:cNvPr id="332803" name="Rectangle 3"/>
          <p:cNvSpPr>
            <a:spLocks noChangeArrowheads="1"/>
          </p:cNvSpPr>
          <p:nvPr/>
        </p:nvSpPr>
        <p:spPr bwMode="auto">
          <a:xfrm>
            <a:off x="2838453" y="1888031"/>
            <a:ext cx="2751908"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1800" b="1" dirty="0">
                <a:solidFill>
                  <a:srgbClr val="3399FF"/>
                </a:solidFill>
                <a:latin typeface="Arial" panose="020B0604020202020204" pitchFamily="34" charset="0"/>
              </a:rPr>
              <a:t>Actual Target Workload</a:t>
            </a:r>
          </a:p>
        </p:txBody>
      </p:sp>
      <p:sp>
        <p:nvSpPr>
          <p:cNvPr id="332804" name="Rectangle 4"/>
          <p:cNvSpPr>
            <a:spLocks noChangeArrowheads="1"/>
          </p:cNvSpPr>
          <p:nvPr/>
        </p:nvSpPr>
        <p:spPr bwMode="auto">
          <a:xfrm>
            <a:off x="2378894" y="1606550"/>
            <a:ext cx="3873500" cy="10541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800"/>
          </a:p>
        </p:txBody>
      </p:sp>
      <p:sp>
        <p:nvSpPr>
          <p:cNvPr id="332805" name="Rectangle 5"/>
          <p:cNvSpPr>
            <a:spLocks noChangeArrowheads="1"/>
          </p:cNvSpPr>
          <p:nvPr/>
        </p:nvSpPr>
        <p:spPr bwMode="auto">
          <a:xfrm>
            <a:off x="2623369" y="3254375"/>
            <a:ext cx="335450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1800" b="1" dirty="0">
                <a:solidFill>
                  <a:srgbClr val="3399FF"/>
                </a:solidFill>
                <a:latin typeface="Arial" panose="020B0604020202020204" pitchFamily="34" charset="0"/>
              </a:rPr>
              <a:t>Full Application Benchmarks</a:t>
            </a:r>
          </a:p>
        </p:txBody>
      </p:sp>
      <p:sp>
        <p:nvSpPr>
          <p:cNvPr id="332806" name="Rectangle 6"/>
          <p:cNvSpPr>
            <a:spLocks noChangeArrowheads="1"/>
          </p:cNvSpPr>
          <p:nvPr/>
        </p:nvSpPr>
        <p:spPr bwMode="auto">
          <a:xfrm>
            <a:off x="3482254" y="4344988"/>
            <a:ext cx="1875514" cy="69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1800" b="1" dirty="0">
                <a:solidFill>
                  <a:srgbClr val="3399FF"/>
                </a:solidFill>
                <a:latin typeface="Arial" panose="020B0604020202020204" pitchFamily="34" charset="0"/>
              </a:rPr>
              <a:t>Small “Kernel” </a:t>
            </a:r>
          </a:p>
          <a:p>
            <a:pPr algn="l"/>
            <a:r>
              <a:rPr lang="en-US" altLang="en-US" sz="1800" b="1" dirty="0">
                <a:solidFill>
                  <a:srgbClr val="3399FF"/>
                </a:solidFill>
                <a:latin typeface="Arial" panose="020B0604020202020204" pitchFamily="34" charset="0"/>
              </a:rPr>
              <a:t>Benchmarks</a:t>
            </a:r>
          </a:p>
        </p:txBody>
      </p:sp>
      <p:sp>
        <p:nvSpPr>
          <p:cNvPr id="332807" name="Rectangle 7"/>
          <p:cNvSpPr>
            <a:spLocks noChangeArrowheads="1"/>
          </p:cNvSpPr>
          <p:nvPr/>
        </p:nvSpPr>
        <p:spPr bwMode="auto">
          <a:xfrm>
            <a:off x="3283769" y="5562600"/>
            <a:ext cx="2157643"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1800" b="1" dirty="0" err="1">
                <a:solidFill>
                  <a:srgbClr val="3399FF"/>
                </a:solidFill>
                <a:latin typeface="Arial" panose="020B0604020202020204" pitchFamily="34" charset="0"/>
              </a:rPr>
              <a:t>Microbenchmarks</a:t>
            </a:r>
            <a:endParaRPr lang="en-US" altLang="en-US" sz="1800" b="1" dirty="0">
              <a:solidFill>
                <a:srgbClr val="3399FF"/>
              </a:solidFill>
              <a:latin typeface="Arial" panose="020B0604020202020204" pitchFamily="34" charset="0"/>
            </a:endParaRPr>
          </a:p>
        </p:txBody>
      </p:sp>
      <p:sp>
        <p:nvSpPr>
          <p:cNvPr id="332808" name="Rectangle 8"/>
          <p:cNvSpPr>
            <a:spLocks noChangeArrowheads="1"/>
          </p:cNvSpPr>
          <p:nvPr/>
        </p:nvSpPr>
        <p:spPr bwMode="auto">
          <a:xfrm>
            <a:off x="2683694" y="2978150"/>
            <a:ext cx="3270250" cy="977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800"/>
          </a:p>
        </p:txBody>
      </p:sp>
      <p:sp>
        <p:nvSpPr>
          <p:cNvPr id="332809" name="Rectangle 9"/>
          <p:cNvSpPr>
            <a:spLocks noChangeArrowheads="1"/>
          </p:cNvSpPr>
          <p:nvPr/>
        </p:nvSpPr>
        <p:spPr bwMode="auto">
          <a:xfrm>
            <a:off x="3140894" y="4273550"/>
            <a:ext cx="2349500" cy="8255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800"/>
          </a:p>
        </p:txBody>
      </p:sp>
      <p:sp>
        <p:nvSpPr>
          <p:cNvPr id="332810" name="Rectangle 10"/>
          <p:cNvSpPr>
            <a:spLocks noChangeArrowheads="1"/>
          </p:cNvSpPr>
          <p:nvPr/>
        </p:nvSpPr>
        <p:spPr bwMode="auto">
          <a:xfrm>
            <a:off x="3293294" y="5492750"/>
            <a:ext cx="2127250" cy="5207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800"/>
          </a:p>
        </p:txBody>
      </p:sp>
      <p:sp>
        <p:nvSpPr>
          <p:cNvPr id="332811" name="Rectangle 11"/>
          <p:cNvSpPr>
            <a:spLocks noChangeArrowheads="1"/>
          </p:cNvSpPr>
          <p:nvPr/>
        </p:nvSpPr>
        <p:spPr bwMode="auto">
          <a:xfrm>
            <a:off x="986657" y="1044575"/>
            <a:ext cx="981039"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b="1" dirty="0">
                <a:solidFill>
                  <a:srgbClr val="00B050"/>
                </a:solidFill>
                <a:latin typeface="Arial" panose="020B0604020202020204" pitchFamily="34" charset="0"/>
              </a:rPr>
              <a:t>Pros</a:t>
            </a:r>
            <a:endParaRPr lang="en-US" altLang="en-US" sz="2000" b="1" dirty="0">
              <a:solidFill>
                <a:srgbClr val="00B050"/>
              </a:solidFill>
              <a:latin typeface="Arial" panose="020B0604020202020204" pitchFamily="34" charset="0"/>
            </a:endParaRPr>
          </a:p>
        </p:txBody>
      </p:sp>
      <p:sp>
        <p:nvSpPr>
          <p:cNvPr id="332812" name="Rectangle 12"/>
          <p:cNvSpPr>
            <a:spLocks noChangeArrowheads="1"/>
          </p:cNvSpPr>
          <p:nvPr/>
        </p:nvSpPr>
        <p:spPr bwMode="auto">
          <a:xfrm>
            <a:off x="6930257" y="968375"/>
            <a:ext cx="1082028"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b="1" dirty="0">
                <a:solidFill>
                  <a:srgbClr val="FF0000"/>
                </a:solidFill>
                <a:latin typeface="Arial" panose="020B0604020202020204" pitchFamily="34" charset="0"/>
              </a:rPr>
              <a:t>Cons</a:t>
            </a:r>
            <a:endParaRPr lang="en-US" altLang="en-US" sz="2000" b="1" dirty="0">
              <a:solidFill>
                <a:srgbClr val="FF0000"/>
              </a:solidFill>
              <a:latin typeface="Arial" panose="020B0604020202020204" pitchFamily="34" charset="0"/>
            </a:endParaRPr>
          </a:p>
        </p:txBody>
      </p:sp>
      <p:sp>
        <p:nvSpPr>
          <p:cNvPr id="332813" name="Rectangle 13"/>
          <p:cNvSpPr>
            <a:spLocks noChangeArrowheads="1"/>
          </p:cNvSpPr>
          <p:nvPr/>
        </p:nvSpPr>
        <p:spPr bwMode="auto">
          <a:xfrm>
            <a:off x="467544" y="1916832"/>
            <a:ext cx="1904368"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buSzPct val="100000"/>
              <a:buFontTx/>
              <a:buChar char="•"/>
            </a:pPr>
            <a:r>
              <a:rPr lang="en-US" altLang="en-US" sz="1800" b="1" dirty="0">
                <a:solidFill>
                  <a:schemeClr val="tx2"/>
                </a:solidFill>
                <a:latin typeface="Arial" panose="020B0604020202020204" pitchFamily="34" charset="0"/>
              </a:rPr>
              <a:t> representative</a:t>
            </a:r>
          </a:p>
        </p:txBody>
      </p:sp>
      <p:sp>
        <p:nvSpPr>
          <p:cNvPr id="332814" name="Rectangle 14"/>
          <p:cNvSpPr>
            <a:spLocks noChangeArrowheads="1"/>
          </p:cNvSpPr>
          <p:nvPr/>
        </p:nvSpPr>
        <p:spPr bwMode="auto">
          <a:xfrm>
            <a:off x="6244456" y="1488973"/>
            <a:ext cx="2899544" cy="119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buSzPct val="100000"/>
              <a:buFontTx/>
              <a:buChar char="•"/>
            </a:pPr>
            <a:r>
              <a:rPr lang="en-US" altLang="en-US" sz="1800" b="1" dirty="0">
                <a:solidFill>
                  <a:schemeClr val="tx2"/>
                </a:solidFill>
                <a:latin typeface="Arial" panose="020B0604020202020204" pitchFamily="34" charset="0"/>
              </a:rPr>
              <a:t> very specific</a:t>
            </a:r>
          </a:p>
          <a:p>
            <a:pPr algn="l">
              <a:buSzPct val="100000"/>
              <a:buFontTx/>
              <a:buChar char="•"/>
            </a:pPr>
            <a:r>
              <a:rPr lang="en-US" altLang="en-US" sz="1800" b="1" dirty="0">
                <a:solidFill>
                  <a:schemeClr val="tx2"/>
                </a:solidFill>
                <a:latin typeface="Arial" panose="020B0604020202020204" pitchFamily="34" charset="0"/>
              </a:rPr>
              <a:t> non-portable</a:t>
            </a:r>
          </a:p>
          <a:p>
            <a:pPr algn="l">
              <a:buSzPct val="100000"/>
              <a:buFontTx/>
              <a:buChar char="•"/>
            </a:pPr>
            <a:r>
              <a:rPr lang="en-US" altLang="en-US" sz="1800" b="1" dirty="0" smtClean="0">
                <a:solidFill>
                  <a:schemeClr val="tx2"/>
                </a:solidFill>
                <a:latin typeface="Arial" panose="020B0604020202020204" pitchFamily="34" charset="0"/>
              </a:rPr>
              <a:t> difficult </a:t>
            </a:r>
            <a:r>
              <a:rPr lang="en-US" altLang="en-US" sz="1800" b="1" dirty="0">
                <a:solidFill>
                  <a:schemeClr val="tx2"/>
                </a:solidFill>
                <a:latin typeface="Arial" panose="020B0604020202020204" pitchFamily="34" charset="0"/>
              </a:rPr>
              <a:t>to </a:t>
            </a:r>
            <a:r>
              <a:rPr lang="en-US" altLang="en-US" sz="1800" b="1" dirty="0" smtClean="0">
                <a:solidFill>
                  <a:schemeClr val="tx2"/>
                </a:solidFill>
                <a:latin typeface="Arial" panose="020B0604020202020204" pitchFamily="34" charset="0"/>
              </a:rPr>
              <a:t>run/measure</a:t>
            </a:r>
            <a:endParaRPr lang="en-US" altLang="en-US" sz="1800" b="1" dirty="0">
              <a:solidFill>
                <a:schemeClr val="tx2"/>
              </a:solidFill>
              <a:latin typeface="Arial" panose="020B0604020202020204" pitchFamily="34" charset="0"/>
            </a:endParaRPr>
          </a:p>
          <a:p>
            <a:pPr algn="l">
              <a:buSzPct val="100000"/>
              <a:buFontTx/>
              <a:buChar char="•"/>
            </a:pPr>
            <a:r>
              <a:rPr lang="en-US" altLang="en-US" sz="1800" b="1" dirty="0">
                <a:solidFill>
                  <a:schemeClr val="tx2"/>
                </a:solidFill>
                <a:latin typeface="Arial" panose="020B0604020202020204" pitchFamily="34" charset="0"/>
              </a:rPr>
              <a:t> hard to identify cause</a:t>
            </a:r>
          </a:p>
        </p:txBody>
      </p:sp>
      <p:sp>
        <p:nvSpPr>
          <p:cNvPr id="332815" name="Rectangle 15"/>
          <p:cNvSpPr>
            <a:spLocks noChangeArrowheads="1"/>
          </p:cNvSpPr>
          <p:nvPr/>
        </p:nvSpPr>
        <p:spPr bwMode="auto">
          <a:xfrm>
            <a:off x="469132" y="2668588"/>
            <a:ext cx="2282825" cy="119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buSzPct val="100000"/>
              <a:buFontTx/>
              <a:buChar char="•"/>
            </a:pPr>
            <a:r>
              <a:rPr lang="en-US" altLang="en-US" sz="1800" b="1" dirty="0">
                <a:solidFill>
                  <a:schemeClr val="tx2"/>
                </a:solidFill>
                <a:latin typeface="Arial" panose="020B0604020202020204" pitchFamily="34" charset="0"/>
              </a:rPr>
              <a:t> portable</a:t>
            </a:r>
          </a:p>
          <a:p>
            <a:pPr algn="l">
              <a:buSzPct val="100000"/>
              <a:buFontTx/>
              <a:buChar char="•"/>
            </a:pPr>
            <a:r>
              <a:rPr lang="en-US" altLang="en-US" sz="1800" b="1" dirty="0">
                <a:solidFill>
                  <a:schemeClr val="tx2"/>
                </a:solidFill>
                <a:latin typeface="Arial" panose="020B0604020202020204" pitchFamily="34" charset="0"/>
              </a:rPr>
              <a:t> widely used</a:t>
            </a:r>
          </a:p>
          <a:p>
            <a:pPr algn="l">
              <a:buSzPct val="100000"/>
              <a:buFontTx/>
              <a:buChar char="•"/>
            </a:pPr>
            <a:r>
              <a:rPr lang="en-US" altLang="en-US" sz="1800" b="1" dirty="0">
                <a:solidFill>
                  <a:schemeClr val="tx2"/>
                </a:solidFill>
                <a:latin typeface="Arial" panose="020B0604020202020204" pitchFamily="34" charset="0"/>
              </a:rPr>
              <a:t> improvements   </a:t>
            </a:r>
          </a:p>
          <a:p>
            <a:pPr algn="l">
              <a:buSzPct val="100000"/>
            </a:pPr>
            <a:r>
              <a:rPr lang="en-US" altLang="en-US" sz="1800" b="1" dirty="0">
                <a:solidFill>
                  <a:schemeClr val="tx2"/>
                </a:solidFill>
                <a:latin typeface="Arial" panose="020B0604020202020204" pitchFamily="34" charset="0"/>
              </a:rPr>
              <a:t>   useful in reality</a:t>
            </a:r>
          </a:p>
        </p:txBody>
      </p:sp>
      <p:sp>
        <p:nvSpPr>
          <p:cNvPr id="332816" name="Rectangle 16"/>
          <p:cNvSpPr>
            <a:spLocks noChangeArrowheads="1"/>
          </p:cNvSpPr>
          <p:nvPr/>
        </p:nvSpPr>
        <p:spPr bwMode="auto">
          <a:xfrm>
            <a:off x="469132" y="4344988"/>
            <a:ext cx="2359025"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buSzPct val="100000"/>
              <a:buFontTx/>
              <a:buChar char="•"/>
            </a:pPr>
            <a:r>
              <a:rPr lang="en-US" altLang="en-US" sz="1800" b="1" dirty="0">
                <a:solidFill>
                  <a:schemeClr val="tx2"/>
                </a:solidFill>
                <a:latin typeface="Arial" panose="020B0604020202020204" pitchFamily="34" charset="0"/>
              </a:rPr>
              <a:t> easy to run, early  </a:t>
            </a:r>
          </a:p>
          <a:p>
            <a:pPr algn="l">
              <a:buSzPct val="100000"/>
            </a:pPr>
            <a:r>
              <a:rPr lang="en-US" altLang="en-US" sz="1800" b="1" dirty="0">
                <a:solidFill>
                  <a:schemeClr val="tx2"/>
                </a:solidFill>
                <a:latin typeface="Arial" panose="020B0604020202020204" pitchFamily="34" charset="0"/>
              </a:rPr>
              <a:t>   in design cycle</a:t>
            </a:r>
          </a:p>
        </p:txBody>
      </p:sp>
      <p:sp>
        <p:nvSpPr>
          <p:cNvPr id="332817" name="Rectangle 17"/>
          <p:cNvSpPr>
            <a:spLocks noChangeArrowheads="1"/>
          </p:cNvSpPr>
          <p:nvPr/>
        </p:nvSpPr>
        <p:spPr bwMode="auto">
          <a:xfrm>
            <a:off x="467544" y="5334000"/>
            <a:ext cx="2667000" cy="92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buSzPct val="100000"/>
              <a:buFontTx/>
              <a:buChar char="•"/>
            </a:pPr>
            <a:r>
              <a:rPr lang="en-US" altLang="en-US" sz="1800" b="1" dirty="0">
                <a:solidFill>
                  <a:schemeClr val="tx2"/>
                </a:solidFill>
                <a:latin typeface="Arial" panose="020B0604020202020204" pitchFamily="34" charset="0"/>
              </a:rPr>
              <a:t> identify peak</a:t>
            </a:r>
          </a:p>
          <a:p>
            <a:pPr algn="l">
              <a:buSzPct val="100000"/>
            </a:pPr>
            <a:r>
              <a:rPr lang="en-US" altLang="en-US" sz="1800" b="1" dirty="0">
                <a:solidFill>
                  <a:schemeClr val="tx2"/>
                </a:solidFill>
                <a:latin typeface="Arial" panose="020B0604020202020204" pitchFamily="34" charset="0"/>
              </a:rPr>
              <a:t>  capability and</a:t>
            </a:r>
          </a:p>
          <a:p>
            <a:pPr algn="l">
              <a:buSzPct val="100000"/>
            </a:pPr>
            <a:r>
              <a:rPr lang="en-US" altLang="en-US" sz="1800" b="1" dirty="0">
                <a:solidFill>
                  <a:schemeClr val="tx2"/>
                </a:solidFill>
                <a:latin typeface="Arial" panose="020B0604020202020204" pitchFamily="34" charset="0"/>
              </a:rPr>
              <a:t>  potential bottlenecks</a:t>
            </a:r>
          </a:p>
        </p:txBody>
      </p:sp>
      <p:sp>
        <p:nvSpPr>
          <p:cNvPr id="332818" name="Rectangle 18"/>
          <p:cNvSpPr>
            <a:spLocks noChangeArrowheads="1"/>
          </p:cNvSpPr>
          <p:nvPr/>
        </p:nvSpPr>
        <p:spPr bwMode="auto">
          <a:xfrm>
            <a:off x="6282557" y="3212976"/>
            <a:ext cx="241732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buSzPct val="100000"/>
              <a:buFontTx/>
              <a:buChar char="•"/>
            </a:pPr>
            <a:r>
              <a:rPr lang="en-US" altLang="en-US" sz="1800" b="1" dirty="0">
                <a:solidFill>
                  <a:schemeClr val="tx2"/>
                </a:solidFill>
                <a:latin typeface="Arial" panose="020B0604020202020204" pitchFamily="34" charset="0"/>
              </a:rPr>
              <a:t> less representative</a:t>
            </a:r>
          </a:p>
        </p:txBody>
      </p:sp>
      <p:sp>
        <p:nvSpPr>
          <p:cNvPr id="332819" name="Rectangle 19"/>
          <p:cNvSpPr>
            <a:spLocks noChangeArrowheads="1"/>
          </p:cNvSpPr>
          <p:nvPr/>
        </p:nvSpPr>
        <p:spPr bwMode="auto">
          <a:xfrm>
            <a:off x="6336532" y="4430385"/>
            <a:ext cx="2206625"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buSzPct val="100000"/>
              <a:buFontTx/>
              <a:buChar char="•"/>
            </a:pPr>
            <a:r>
              <a:rPr lang="en-US" altLang="en-US" sz="1800" b="1" dirty="0">
                <a:solidFill>
                  <a:schemeClr val="tx2"/>
                </a:solidFill>
                <a:latin typeface="Arial" panose="020B0604020202020204" pitchFamily="34" charset="0"/>
              </a:rPr>
              <a:t> easy to “fool”</a:t>
            </a:r>
          </a:p>
        </p:txBody>
      </p:sp>
      <p:sp>
        <p:nvSpPr>
          <p:cNvPr id="332820" name="Rectangle 20"/>
          <p:cNvSpPr>
            <a:spLocks noChangeArrowheads="1"/>
          </p:cNvSpPr>
          <p:nvPr/>
        </p:nvSpPr>
        <p:spPr bwMode="auto">
          <a:xfrm>
            <a:off x="6107932" y="5259388"/>
            <a:ext cx="2663825" cy="92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buSzPct val="100000"/>
              <a:buFontTx/>
              <a:buChar char="•"/>
            </a:pPr>
            <a:r>
              <a:rPr lang="en-US" altLang="en-US" sz="1800" b="1" dirty="0">
                <a:solidFill>
                  <a:schemeClr val="tx2"/>
                </a:solidFill>
                <a:latin typeface="Arial" panose="020B0604020202020204" pitchFamily="34" charset="0"/>
              </a:rPr>
              <a:t> “peak” may be a long way from application performance</a:t>
            </a:r>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50</a:t>
            </a:fld>
            <a:endParaRPr lang="en-US" altLang="tr-TR"/>
          </a:p>
        </p:txBody>
      </p:sp>
    </p:spTree>
    <p:extLst>
      <p:ext uri="{BB962C8B-B14F-4D97-AF65-F5344CB8AC3E}">
        <p14:creationId xmlns:p14="http://schemas.microsoft.com/office/powerpoint/2010/main" val="570394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0" y="13060"/>
            <a:ext cx="9144000" cy="607628"/>
          </a:xfrm>
          <a:noFill/>
          <a:ln/>
        </p:spPr>
        <p:txBody>
          <a:bodyPr/>
          <a:lstStyle/>
          <a:p>
            <a:r>
              <a:rPr lang="en-US" altLang="en-US" dirty="0"/>
              <a:t>Measurement Tools</a:t>
            </a:r>
          </a:p>
        </p:txBody>
      </p:sp>
      <p:sp>
        <p:nvSpPr>
          <p:cNvPr id="282627" name="Rectangle 3"/>
          <p:cNvSpPr>
            <a:spLocks noGrp="1" noChangeArrowheads="1"/>
          </p:cNvSpPr>
          <p:nvPr>
            <p:ph type="body" idx="1"/>
          </p:nvPr>
        </p:nvSpPr>
        <p:spPr>
          <a:xfrm>
            <a:off x="990600" y="1295400"/>
            <a:ext cx="7239000" cy="4800600"/>
          </a:xfrm>
          <a:noFill/>
          <a:ln/>
        </p:spPr>
        <p:txBody>
          <a:bodyPr/>
          <a:lstStyle/>
          <a:p>
            <a:r>
              <a:rPr lang="en-US" altLang="en-US" dirty="0"/>
              <a:t>Benchmarks, Traces, Mixes</a:t>
            </a:r>
          </a:p>
          <a:p>
            <a:r>
              <a:rPr lang="en-US" altLang="en-US" dirty="0"/>
              <a:t>Hardware: </a:t>
            </a:r>
            <a:endParaRPr lang="tr-TR" altLang="en-US" dirty="0" smtClean="0"/>
          </a:p>
          <a:p>
            <a:pPr lvl="1"/>
            <a:r>
              <a:rPr lang="en-US" altLang="en-US" dirty="0" smtClean="0"/>
              <a:t>Cost</a:t>
            </a:r>
            <a:r>
              <a:rPr lang="en-US" altLang="en-US" dirty="0"/>
              <a:t>, delay, area, power estimation</a:t>
            </a:r>
          </a:p>
          <a:p>
            <a:r>
              <a:rPr lang="en-US" altLang="en-US" dirty="0"/>
              <a:t>Simulation  (many  levels)</a:t>
            </a:r>
          </a:p>
          <a:p>
            <a:pPr lvl="1"/>
            <a:r>
              <a:rPr lang="en-US" altLang="en-US" dirty="0"/>
              <a:t>ISA, RT, Gate, Circuit</a:t>
            </a:r>
          </a:p>
          <a:p>
            <a:r>
              <a:rPr lang="en-US" altLang="en-US" dirty="0"/>
              <a:t>Queuing Theory</a:t>
            </a:r>
          </a:p>
          <a:p>
            <a:r>
              <a:rPr lang="en-US" altLang="en-US" dirty="0"/>
              <a:t>Rules of Thumb</a:t>
            </a:r>
          </a:p>
          <a:p>
            <a:r>
              <a:rPr lang="en-US" altLang="en-US" dirty="0"/>
              <a:t>Fundamental “Laws”/Principles</a:t>
            </a:r>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51</a:t>
            </a:fld>
            <a:endParaRPr lang="en-US" altLang="tr-TR"/>
          </a:p>
        </p:txBody>
      </p:sp>
    </p:spTree>
    <p:extLst>
      <p:ext uri="{BB962C8B-B14F-4D97-AF65-F5344CB8AC3E}">
        <p14:creationId xmlns:p14="http://schemas.microsoft.com/office/powerpoint/2010/main" val="1452470857"/>
      </p:ext>
    </p:extLst>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0" y="0"/>
            <a:ext cx="9144000" cy="707886"/>
          </a:xfrm>
          <a:noFill/>
          <a:ln/>
        </p:spPr>
        <p:txBody>
          <a:bodyPr/>
          <a:lstStyle/>
          <a:p>
            <a:r>
              <a:rPr lang="en-US" altLang="en-US" dirty="0" smtClean="0"/>
              <a:t>Which has Higher </a:t>
            </a:r>
            <a:r>
              <a:rPr lang="en-US" altLang="en-US" dirty="0"/>
              <a:t>Performance?</a:t>
            </a:r>
          </a:p>
        </p:txBody>
      </p:sp>
      <p:sp>
        <p:nvSpPr>
          <p:cNvPr id="182275" name="Rectangle 3"/>
          <p:cNvSpPr>
            <a:spLocks noChangeArrowheads="1"/>
          </p:cNvSpPr>
          <p:nvPr/>
        </p:nvSpPr>
        <p:spPr bwMode="auto">
          <a:xfrm>
            <a:off x="251520" y="4293096"/>
            <a:ext cx="8208912" cy="1600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5750" indent="-285750" algn="l">
              <a:tabLst>
                <a:tab pos="2286000" algn="l"/>
              </a:tabLst>
              <a:defRPr sz="2400">
                <a:solidFill>
                  <a:schemeClr val="tx1"/>
                </a:solidFill>
                <a:latin typeface="Times New Roman" panose="02020603050405020304" pitchFamily="18" charset="0"/>
              </a:defRPr>
            </a:lvl1pPr>
            <a:lvl2pPr marL="685800" indent="-228600" algn="l">
              <a:tabLst>
                <a:tab pos="2286000" algn="l"/>
              </a:tabLst>
              <a:defRPr sz="2400">
                <a:solidFill>
                  <a:schemeClr val="tx1"/>
                </a:solidFill>
                <a:latin typeface="Times New Roman" panose="02020603050405020304" pitchFamily="18" charset="0"/>
              </a:defRPr>
            </a:lvl2pPr>
            <a:lvl3pPr marL="1143000" indent="-228600" algn="l">
              <a:tabLst>
                <a:tab pos="2286000" algn="l"/>
              </a:tabLst>
              <a:defRPr sz="2400">
                <a:solidFill>
                  <a:schemeClr val="tx1"/>
                </a:solidFill>
                <a:latin typeface="Times New Roman" panose="02020603050405020304" pitchFamily="18" charset="0"/>
              </a:defRPr>
            </a:lvl3pPr>
            <a:lvl4pPr marL="1543050" indent="-171450" algn="l">
              <a:tabLst>
                <a:tab pos="2286000" algn="l"/>
              </a:tabLst>
              <a:defRPr sz="2400">
                <a:solidFill>
                  <a:schemeClr val="tx1"/>
                </a:solidFill>
                <a:latin typeface="Times New Roman" panose="02020603050405020304" pitchFamily="18" charset="0"/>
              </a:defRPr>
            </a:lvl4pPr>
            <a:lvl5pPr marL="2000250" indent="-171450" algn="l">
              <a:tabLst>
                <a:tab pos="2286000" algn="l"/>
              </a:tabLst>
              <a:defRPr sz="2400">
                <a:solidFill>
                  <a:schemeClr val="tx1"/>
                </a:solidFill>
                <a:latin typeface="Times New Roman" panose="02020603050405020304" pitchFamily="18" charset="0"/>
              </a:defRPr>
            </a:lvl5pPr>
            <a:lvl6pPr marL="2457450" indent="-171450" eaLnBrk="0" fontAlgn="base" hangingPunct="0">
              <a:spcBef>
                <a:spcPct val="0"/>
              </a:spcBef>
              <a:spcAft>
                <a:spcPct val="0"/>
              </a:spcAft>
              <a:tabLst>
                <a:tab pos="2286000" algn="l"/>
              </a:tabLst>
              <a:defRPr sz="2400">
                <a:solidFill>
                  <a:schemeClr val="tx1"/>
                </a:solidFill>
                <a:latin typeface="Times New Roman" panose="02020603050405020304" pitchFamily="18" charset="0"/>
              </a:defRPr>
            </a:lvl6pPr>
            <a:lvl7pPr marL="2914650" indent="-171450" eaLnBrk="0" fontAlgn="base" hangingPunct="0">
              <a:spcBef>
                <a:spcPct val="0"/>
              </a:spcBef>
              <a:spcAft>
                <a:spcPct val="0"/>
              </a:spcAft>
              <a:tabLst>
                <a:tab pos="2286000" algn="l"/>
              </a:tabLst>
              <a:defRPr sz="2400">
                <a:solidFill>
                  <a:schemeClr val="tx1"/>
                </a:solidFill>
                <a:latin typeface="Times New Roman" panose="02020603050405020304" pitchFamily="18" charset="0"/>
              </a:defRPr>
            </a:lvl7pPr>
            <a:lvl8pPr marL="3371850" indent="-171450" eaLnBrk="0" fontAlgn="base" hangingPunct="0">
              <a:spcBef>
                <a:spcPct val="0"/>
              </a:spcBef>
              <a:spcAft>
                <a:spcPct val="0"/>
              </a:spcAft>
              <a:tabLst>
                <a:tab pos="2286000" algn="l"/>
              </a:tabLst>
              <a:defRPr sz="2400">
                <a:solidFill>
                  <a:schemeClr val="tx1"/>
                </a:solidFill>
                <a:latin typeface="Times New Roman" panose="02020603050405020304" pitchFamily="18" charset="0"/>
              </a:defRPr>
            </a:lvl8pPr>
            <a:lvl9pPr marL="3829050" indent="-171450" eaLnBrk="0" fontAlgn="base" hangingPunct="0">
              <a:spcBef>
                <a:spcPct val="0"/>
              </a:spcBef>
              <a:spcAft>
                <a:spcPct val="0"/>
              </a:spcAft>
              <a:tabLst>
                <a:tab pos="2286000" algn="l"/>
              </a:tabLst>
              <a:defRPr sz="2400">
                <a:solidFill>
                  <a:schemeClr val="tx1"/>
                </a:solidFill>
                <a:latin typeface="Times New Roman" panose="02020603050405020304" pitchFamily="18" charset="0"/>
              </a:defRPr>
            </a:lvl9pPr>
          </a:lstStyle>
          <a:p>
            <a:pPr marL="457200" indent="-457200">
              <a:lnSpc>
                <a:spcPct val="90000"/>
              </a:lnSpc>
              <a:buClr>
                <a:srgbClr val="0033CC"/>
              </a:buClr>
              <a:buFont typeface="Arial" panose="020B0604020202020204" pitchFamily="34" charset="0"/>
              <a:buChar char="•"/>
            </a:pPr>
            <a:r>
              <a:rPr lang="en-US" altLang="en-US" sz="2800" dirty="0">
                <a:solidFill>
                  <a:srgbClr val="003399"/>
                </a:solidFill>
                <a:latin typeface="+mn-lt"/>
              </a:rPr>
              <a:t>Time to run the task  (Execution </a:t>
            </a:r>
            <a:r>
              <a:rPr lang="en-US" altLang="en-US" sz="2800" dirty="0" smtClean="0">
                <a:solidFill>
                  <a:srgbClr val="003399"/>
                </a:solidFill>
                <a:latin typeface="+mn-lt"/>
              </a:rPr>
              <a:t>Time)</a:t>
            </a:r>
            <a:endParaRPr lang="tr-TR" altLang="en-US" sz="2800" dirty="0" smtClean="0">
              <a:solidFill>
                <a:srgbClr val="003399"/>
              </a:solidFill>
              <a:latin typeface="+mn-lt"/>
            </a:endParaRPr>
          </a:p>
          <a:p>
            <a:pPr marL="742950" lvl="1" indent="-285750">
              <a:lnSpc>
                <a:spcPct val="90000"/>
              </a:lnSpc>
              <a:spcBef>
                <a:spcPct val="20000"/>
              </a:spcBef>
              <a:buClr>
                <a:srgbClr val="0033CC"/>
              </a:buClr>
              <a:buFont typeface="Arial" panose="020B0604020202020204" pitchFamily="34" charset="0"/>
              <a:buChar char="–"/>
            </a:pPr>
            <a:r>
              <a:rPr kumimoji="1" lang="en-US" altLang="en-US" dirty="0">
                <a:solidFill>
                  <a:srgbClr val="FF3300"/>
                </a:solidFill>
                <a:latin typeface="+mn-lt"/>
              </a:rPr>
              <a:t>Execution time, response time, latency</a:t>
            </a:r>
          </a:p>
          <a:p>
            <a:pPr marL="457200" indent="-457200">
              <a:lnSpc>
                <a:spcPct val="90000"/>
              </a:lnSpc>
              <a:buClr>
                <a:srgbClr val="0033CC"/>
              </a:buClr>
              <a:buFont typeface="Arial" panose="020B0604020202020204" pitchFamily="34" charset="0"/>
              <a:buChar char="•"/>
            </a:pPr>
            <a:r>
              <a:rPr lang="en-US" altLang="en-US" sz="2800" dirty="0">
                <a:solidFill>
                  <a:srgbClr val="003399"/>
                </a:solidFill>
                <a:latin typeface="+mn-lt"/>
              </a:rPr>
              <a:t>Tasks per day, hour, week, sec, ns … (Performance)</a:t>
            </a:r>
          </a:p>
          <a:p>
            <a:pPr marL="742950" lvl="1" indent="-285750">
              <a:lnSpc>
                <a:spcPct val="90000"/>
              </a:lnSpc>
              <a:spcBef>
                <a:spcPct val="20000"/>
              </a:spcBef>
              <a:buClr>
                <a:srgbClr val="0033CC"/>
              </a:buClr>
              <a:buFont typeface="Arial" panose="020B0604020202020204" pitchFamily="34" charset="0"/>
              <a:buChar char="–"/>
            </a:pPr>
            <a:r>
              <a:rPr kumimoji="1" lang="en-US" altLang="en-US" dirty="0">
                <a:solidFill>
                  <a:srgbClr val="FF3300"/>
                </a:solidFill>
                <a:latin typeface="+mn-lt"/>
              </a:rPr>
              <a:t>Throughput, bandwidth</a:t>
            </a:r>
          </a:p>
        </p:txBody>
      </p:sp>
      <p:sp>
        <p:nvSpPr>
          <p:cNvPr id="182276" name="Rectangle 4"/>
          <p:cNvSpPr>
            <a:spLocks noChangeArrowheads="1"/>
          </p:cNvSpPr>
          <p:nvPr/>
        </p:nvSpPr>
        <p:spPr bwMode="auto">
          <a:xfrm>
            <a:off x="611560" y="1228411"/>
            <a:ext cx="1579116" cy="528615"/>
          </a:xfrm>
          <a:prstGeom prst="rect">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nSpc>
                <a:spcPct val="90000"/>
              </a:lnSpc>
            </a:pPr>
            <a:r>
              <a:rPr lang="en-US" altLang="en-US" sz="1900" b="1">
                <a:solidFill>
                  <a:srgbClr val="000000"/>
                </a:solidFill>
                <a:latin typeface="+mj-lt"/>
              </a:rPr>
              <a:t>Plane</a:t>
            </a:r>
          </a:p>
        </p:txBody>
      </p:sp>
      <p:sp>
        <p:nvSpPr>
          <p:cNvPr id="182277" name="Rectangle 5"/>
          <p:cNvSpPr>
            <a:spLocks noChangeArrowheads="1"/>
          </p:cNvSpPr>
          <p:nvPr/>
        </p:nvSpPr>
        <p:spPr bwMode="auto">
          <a:xfrm>
            <a:off x="611560" y="1765560"/>
            <a:ext cx="1579116" cy="1070124"/>
          </a:xfrm>
          <a:prstGeom prst="rect">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nSpc>
                <a:spcPct val="90000"/>
              </a:lnSpc>
            </a:pPr>
            <a:r>
              <a:rPr lang="en-US" altLang="en-US" sz="1900" b="1" dirty="0">
                <a:solidFill>
                  <a:srgbClr val="000000"/>
                </a:solidFill>
                <a:latin typeface="+mj-lt"/>
              </a:rPr>
              <a:t>Boeing 747</a:t>
            </a:r>
          </a:p>
        </p:txBody>
      </p:sp>
      <p:sp>
        <p:nvSpPr>
          <p:cNvPr id="182278" name="Rectangle 6"/>
          <p:cNvSpPr>
            <a:spLocks noChangeArrowheads="1"/>
          </p:cNvSpPr>
          <p:nvPr/>
        </p:nvSpPr>
        <p:spPr bwMode="auto">
          <a:xfrm>
            <a:off x="611560" y="2852936"/>
            <a:ext cx="1579116" cy="1070124"/>
          </a:xfrm>
          <a:prstGeom prst="rect">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nSpc>
                <a:spcPct val="90000"/>
              </a:lnSpc>
            </a:pPr>
            <a:r>
              <a:rPr lang="en-US" altLang="en-US" sz="1900" b="1">
                <a:solidFill>
                  <a:srgbClr val="000000"/>
                </a:solidFill>
                <a:latin typeface="+mj-lt"/>
              </a:rPr>
              <a:t>Concorde</a:t>
            </a:r>
          </a:p>
        </p:txBody>
      </p:sp>
      <p:grpSp>
        <p:nvGrpSpPr>
          <p:cNvPr id="182279" name="Group 7"/>
          <p:cNvGrpSpPr>
            <a:grpSpLocks/>
          </p:cNvGrpSpPr>
          <p:nvPr/>
        </p:nvGrpSpPr>
        <p:grpSpPr bwMode="auto">
          <a:xfrm>
            <a:off x="3592626" y="1228410"/>
            <a:ext cx="1411422" cy="2694650"/>
            <a:chOff x="2404" y="1156"/>
            <a:chExt cx="808" cy="1672"/>
          </a:xfrm>
        </p:grpSpPr>
        <p:sp>
          <p:nvSpPr>
            <p:cNvPr id="182280" name="Rectangle 8"/>
            <p:cNvSpPr>
              <a:spLocks noChangeArrowheads="1"/>
            </p:cNvSpPr>
            <p:nvPr/>
          </p:nvSpPr>
          <p:spPr bwMode="auto">
            <a:xfrm>
              <a:off x="2404" y="1156"/>
              <a:ext cx="808" cy="328"/>
            </a:xfrm>
            <a:prstGeom prst="rect">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nSpc>
                  <a:spcPct val="90000"/>
                </a:lnSpc>
              </a:pPr>
              <a:r>
                <a:rPr lang="en-US" altLang="en-US" sz="1900" b="1" dirty="0" smtClean="0">
                  <a:solidFill>
                    <a:srgbClr val="000000"/>
                  </a:solidFill>
                  <a:latin typeface="+mj-lt"/>
                </a:rPr>
                <a:t> Speed</a:t>
              </a:r>
              <a:endParaRPr lang="en-US" altLang="en-US" sz="1900" b="1" dirty="0">
                <a:solidFill>
                  <a:srgbClr val="000000"/>
                </a:solidFill>
                <a:latin typeface="+mj-lt"/>
              </a:endParaRPr>
            </a:p>
          </p:txBody>
        </p:sp>
        <p:sp>
          <p:nvSpPr>
            <p:cNvPr id="182281" name="Rectangle 9"/>
            <p:cNvSpPr>
              <a:spLocks noChangeArrowheads="1"/>
            </p:cNvSpPr>
            <p:nvPr/>
          </p:nvSpPr>
          <p:spPr bwMode="auto">
            <a:xfrm>
              <a:off x="2404" y="1492"/>
              <a:ext cx="808" cy="66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nSpc>
                  <a:spcPct val="90000"/>
                </a:lnSpc>
              </a:pPr>
              <a:r>
                <a:rPr lang="en-US" altLang="en-US" sz="1900">
                  <a:solidFill>
                    <a:srgbClr val="000000"/>
                  </a:solidFill>
                  <a:latin typeface="+mj-lt"/>
                </a:rPr>
                <a:t>610 mph</a:t>
              </a:r>
            </a:p>
          </p:txBody>
        </p:sp>
        <p:sp>
          <p:nvSpPr>
            <p:cNvPr id="182282" name="Rectangle 10"/>
            <p:cNvSpPr>
              <a:spLocks noChangeArrowheads="1"/>
            </p:cNvSpPr>
            <p:nvPr/>
          </p:nvSpPr>
          <p:spPr bwMode="auto">
            <a:xfrm>
              <a:off x="2404" y="2164"/>
              <a:ext cx="808" cy="66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nSpc>
                  <a:spcPct val="90000"/>
                </a:lnSpc>
              </a:pPr>
              <a:r>
                <a:rPr lang="en-US" altLang="en-US" sz="1900">
                  <a:solidFill>
                    <a:srgbClr val="000000"/>
                  </a:solidFill>
                  <a:latin typeface="+mj-lt"/>
                </a:rPr>
                <a:t>1350 mph</a:t>
              </a:r>
            </a:p>
          </p:txBody>
        </p:sp>
      </p:grpSp>
      <p:grpSp>
        <p:nvGrpSpPr>
          <p:cNvPr id="182283" name="Group 11"/>
          <p:cNvGrpSpPr>
            <a:grpSpLocks/>
          </p:cNvGrpSpPr>
          <p:nvPr/>
        </p:nvGrpSpPr>
        <p:grpSpPr bwMode="auto">
          <a:xfrm>
            <a:off x="2059360" y="1228410"/>
            <a:ext cx="1579116" cy="2694650"/>
            <a:chOff x="1492" y="1156"/>
            <a:chExt cx="904" cy="1672"/>
          </a:xfrm>
        </p:grpSpPr>
        <p:sp>
          <p:nvSpPr>
            <p:cNvPr id="182284" name="Rectangle 12"/>
            <p:cNvSpPr>
              <a:spLocks noChangeArrowheads="1"/>
            </p:cNvSpPr>
            <p:nvPr/>
          </p:nvSpPr>
          <p:spPr bwMode="auto">
            <a:xfrm>
              <a:off x="1492" y="1156"/>
              <a:ext cx="904" cy="328"/>
            </a:xfrm>
            <a:prstGeom prst="rect">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nSpc>
                  <a:spcPct val="90000"/>
                </a:lnSpc>
              </a:pPr>
              <a:r>
                <a:rPr lang="en-US" altLang="en-US" sz="1900" b="1" dirty="0">
                  <a:solidFill>
                    <a:srgbClr val="000000"/>
                  </a:solidFill>
                  <a:latin typeface="+mj-lt"/>
                </a:rPr>
                <a:t>DC to Paris</a:t>
              </a:r>
            </a:p>
          </p:txBody>
        </p:sp>
        <p:sp>
          <p:nvSpPr>
            <p:cNvPr id="182285" name="Rectangle 13"/>
            <p:cNvSpPr>
              <a:spLocks noChangeArrowheads="1"/>
            </p:cNvSpPr>
            <p:nvPr/>
          </p:nvSpPr>
          <p:spPr bwMode="auto">
            <a:xfrm>
              <a:off x="1492" y="1492"/>
              <a:ext cx="904" cy="66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nSpc>
                  <a:spcPct val="90000"/>
                </a:lnSpc>
              </a:pPr>
              <a:r>
                <a:rPr lang="en-US" altLang="en-US" sz="1900">
                  <a:solidFill>
                    <a:srgbClr val="000000"/>
                  </a:solidFill>
                  <a:latin typeface="+mj-lt"/>
                </a:rPr>
                <a:t>6.5 hours</a:t>
              </a:r>
            </a:p>
          </p:txBody>
        </p:sp>
        <p:sp>
          <p:nvSpPr>
            <p:cNvPr id="182286" name="Rectangle 14"/>
            <p:cNvSpPr>
              <a:spLocks noChangeArrowheads="1"/>
            </p:cNvSpPr>
            <p:nvPr/>
          </p:nvSpPr>
          <p:spPr bwMode="auto">
            <a:xfrm>
              <a:off x="1492" y="2164"/>
              <a:ext cx="904" cy="66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nSpc>
                  <a:spcPct val="90000"/>
                </a:lnSpc>
              </a:pPr>
              <a:r>
                <a:rPr lang="en-US" altLang="en-US" sz="1900">
                  <a:solidFill>
                    <a:srgbClr val="000000"/>
                  </a:solidFill>
                  <a:latin typeface="+mj-lt"/>
                </a:rPr>
                <a:t>3 hours</a:t>
              </a:r>
            </a:p>
          </p:txBody>
        </p:sp>
      </p:grpSp>
      <p:grpSp>
        <p:nvGrpSpPr>
          <p:cNvPr id="182287" name="Group 15"/>
          <p:cNvGrpSpPr>
            <a:grpSpLocks/>
          </p:cNvGrpSpPr>
          <p:nvPr/>
        </p:nvGrpSpPr>
        <p:grpSpPr bwMode="auto">
          <a:xfrm>
            <a:off x="4788024" y="1228410"/>
            <a:ext cx="1746810" cy="2694650"/>
            <a:chOff x="3220" y="1156"/>
            <a:chExt cx="1000" cy="1672"/>
          </a:xfrm>
        </p:grpSpPr>
        <p:sp>
          <p:nvSpPr>
            <p:cNvPr id="182288" name="Rectangle 16"/>
            <p:cNvSpPr>
              <a:spLocks noChangeArrowheads="1"/>
            </p:cNvSpPr>
            <p:nvPr/>
          </p:nvSpPr>
          <p:spPr bwMode="auto">
            <a:xfrm>
              <a:off x="3220" y="1156"/>
              <a:ext cx="1000" cy="328"/>
            </a:xfrm>
            <a:prstGeom prst="rect">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nSpc>
                  <a:spcPct val="90000"/>
                </a:lnSpc>
              </a:pPr>
              <a:r>
                <a:rPr lang="en-US" altLang="en-US" sz="1900" b="1">
                  <a:solidFill>
                    <a:srgbClr val="000000"/>
                  </a:solidFill>
                  <a:latin typeface="+mj-lt"/>
                </a:rPr>
                <a:t>Passengers</a:t>
              </a:r>
            </a:p>
          </p:txBody>
        </p:sp>
        <p:sp>
          <p:nvSpPr>
            <p:cNvPr id="182289" name="Rectangle 17"/>
            <p:cNvSpPr>
              <a:spLocks noChangeArrowheads="1"/>
            </p:cNvSpPr>
            <p:nvPr/>
          </p:nvSpPr>
          <p:spPr bwMode="auto">
            <a:xfrm>
              <a:off x="3220" y="1492"/>
              <a:ext cx="1000" cy="66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nSpc>
                  <a:spcPct val="90000"/>
                </a:lnSpc>
              </a:pPr>
              <a:r>
                <a:rPr lang="en-US" altLang="en-US" sz="1900">
                  <a:solidFill>
                    <a:srgbClr val="000000"/>
                  </a:solidFill>
                  <a:latin typeface="+mj-lt"/>
                </a:rPr>
                <a:t>470</a:t>
              </a:r>
            </a:p>
          </p:txBody>
        </p:sp>
        <p:sp>
          <p:nvSpPr>
            <p:cNvPr id="182290" name="Rectangle 18"/>
            <p:cNvSpPr>
              <a:spLocks noChangeArrowheads="1"/>
            </p:cNvSpPr>
            <p:nvPr/>
          </p:nvSpPr>
          <p:spPr bwMode="auto">
            <a:xfrm>
              <a:off x="3220" y="2164"/>
              <a:ext cx="1000" cy="66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nSpc>
                  <a:spcPct val="90000"/>
                </a:lnSpc>
              </a:pPr>
              <a:r>
                <a:rPr lang="en-US" altLang="en-US" sz="1900">
                  <a:solidFill>
                    <a:srgbClr val="000000"/>
                  </a:solidFill>
                  <a:latin typeface="+mj-lt"/>
                </a:rPr>
                <a:t>132</a:t>
              </a:r>
            </a:p>
          </p:txBody>
        </p:sp>
      </p:grpSp>
      <p:grpSp>
        <p:nvGrpSpPr>
          <p:cNvPr id="182291" name="Group 19"/>
          <p:cNvGrpSpPr>
            <a:grpSpLocks/>
          </p:cNvGrpSpPr>
          <p:nvPr/>
        </p:nvGrpSpPr>
        <p:grpSpPr bwMode="auto">
          <a:xfrm>
            <a:off x="6387466" y="1228410"/>
            <a:ext cx="1746810" cy="2694650"/>
            <a:chOff x="4228" y="1156"/>
            <a:chExt cx="1000" cy="1672"/>
          </a:xfrm>
        </p:grpSpPr>
        <p:sp>
          <p:nvSpPr>
            <p:cNvPr id="182292" name="Rectangle 20"/>
            <p:cNvSpPr>
              <a:spLocks noChangeArrowheads="1"/>
            </p:cNvSpPr>
            <p:nvPr/>
          </p:nvSpPr>
          <p:spPr bwMode="auto">
            <a:xfrm>
              <a:off x="4228" y="1156"/>
              <a:ext cx="1000" cy="328"/>
            </a:xfrm>
            <a:prstGeom prst="rect">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nSpc>
                  <a:spcPct val="90000"/>
                </a:lnSpc>
              </a:pPr>
              <a:r>
                <a:rPr lang="en-US" altLang="en-US" sz="1900" b="1">
                  <a:solidFill>
                    <a:srgbClr val="000000"/>
                  </a:solidFill>
                  <a:latin typeface="+mj-lt"/>
                </a:rPr>
                <a:t>Throughput (pmph)</a:t>
              </a:r>
            </a:p>
          </p:txBody>
        </p:sp>
        <p:sp>
          <p:nvSpPr>
            <p:cNvPr id="182293" name="Rectangle 21"/>
            <p:cNvSpPr>
              <a:spLocks noChangeArrowheads="1"/>
            </p:cNvSpPr>
            <p:nvPr/>
          </p:nvSpPr>
          <p:spPr bwMode="auto">
            <a:xfrm>
              <a:off x="4228" y="1492"/>
              <a:ext cx="1000" cy="66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nSpc>
                  <a:spcPct val="90000"/>
                </a:lnSpc>
              </a:pPr>
              <a:r>
                <a:rPr lang="en-US" altLang="en-US" sz="1900">
                  <a:solidFill>
                    <a:srgbClr val="000000"/>
                  </a:solidFill>
                  <a:latin typeface="+mj-lt"/>
                </a:rPr>
                <a:t>286,700</a:t>
              </a:r>
            </a:p>
          </p:txBody>
        </p:sp>
        <p:sp>
          <p:nvSpPr>
            <p:cNvPr id="182294" name="Rectangle 22"/>
            <p:cNvSpPr>
              <a:spLocks noChangeArrowheads="1"/>
            </p:cNvSpPr>
            <p:nvPr/>
          </p:nvSpPr>
          <p:spPr bwMode="auto">
            <a:xfrm>
              <a:off x="4228" y="2164"/>
              <a:ext cx="1000" cy="66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nSpc>
                  <a:spcPct val="90000"/>
                </a:lnSpc>
              </a:pPr>
              <a:r>
                <a:rPr lang="en-US" altLang="en-US" sz="1900">
                  <a:solidFill>
                    <a:srgbClr val="000000"/>
                  </a:solidFill>
                  <a:latin typeface="+mj-lt"/>
                </a:rPr>
                <a:t>178,200</a:t>
              </a:r>
            </a:p>
          </p:txBody>
        </p:sp>
      </p:gr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52</a:t>
            </a:fld>
            <a:endParaRPr lang="en-US" altLang="tr-TR"/>
          </a:p>
        </p:txBody>
      </p:sp>
    </p:spTree>
    <p:extLst>
      <p:ext uri="{BB962C8B-B14F-4D97-AF65-F5344CB8AC3E}">
        <p14:creationId xmlns:p14="http://schemas.microsoft.com/office/powerpoint/2010/main" val="1281577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0" y="0"/>
            <a:ext cx="9144000" cy="666849"/>
          </a:xfrm>
          <a:noFill/>
          <a:ln/>
        </p:spPr>
        <p:txBody>
          <a:bodyPr wrap="square" lIns="63500" tIns="25400" rIns="63500" bIns="25400" anchor="t">
            <a:spAutoFit/>
          </a:bodyPr>
          <a:lstStyle/>
          <a:p>
            <a:r>
              <a:rPr lang="en-US" altLang="en-US" dirty="0" smtClean="0"/>
              <a:t>Performance Definition</a:t>
            </a:r>
            <a:endParaRPr lang="en-US" altLang="en-US" dirty="0"/>
          </a:p>
        </p:txBody>
      </p:sp>
      <p:sp>
        <p:nvSpPr>
          <p:cNvPr id="204803" name="Rectangle 3"/>
          <p:cNvSpPr>
            <a:spLocks noChangeArrowheads="1"/>
          </p:cNvSpPr>
          <p:nvPr/>
        </p:nvSpPr>
        <p:spPr bwMode="auto">
          <a:xfrm>
            <a:off x="533400" y="896938"/>
            <a:ext cx="8382000" cy="130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marL="203200" indent="-203200" algn="l">
              <a:lnSpc>
                <a:spcPct val="90000"/>
              </a:lnSpc>
              <a:spcBef>
                <a:spcPct val="30000"/>
              </a:spcBef>
              <a:buSzPct val="100000"/>
              <a:buChar char="•"/>
              <a:tabLst>
                <a:tab pos="2628900" algn="l"/>
              </a:tabLst>
              <a:defRPr sz="2400" b="1">
                <a:solidFill>
                  <a:schemeClr val="tx1"/>
                </a:solidFill>
                <a:latin typeface="Comic Sans MS" panose="030F0702030302020204" pitchFamily="66" charset="0"/>
              </a:defRPr>
            </a:lvl1pPr>
            <a:lvl2pPr marL="685800" indent="-190500" algn="l">
              <a:lnSpc>
                <a:spcPct val="90000"/>
              </a:lnSpc>
              <a:spcBef>
                <a:spcPct val="30000"/>
              </a:spcBef>
              <a:buSzPct val="100000"/>
              <a:buChar char="–"/>
              <a:tabLst>
                <a:tab pos="2628900" algn="l"/>
              </a:tabLst>
              <a:defRPr b="1">
                <a:solidFill>
                  <a:schemeClr val="tx1"/>
                </a:solidFill>
                <a:latin typeface="Comic Sans MS" panose="030F0702030302020204" pitchFamily="66" charset="0"/>
              </a:defRPr>
            </a:lvl2pPr>
            <a:lvl3pPr marL="1257300" indent="-342900" algn="l">
              <a:lnSpc>
                <a:spcPct val="90000"/>
              </a:lnSpc>
              <a:spcBef>
                <a:spcPct val="30000"/>
              </a:spcBef>
              <a:buSzPct val="100000"/>
              <a:buChar char="»"/>
              <a:tabLst>
                <a:tab pos="2628900" algn="l"/>
              </a:tabLst>
              <a:defRPr b="1">
                <a:solidFill>
                  <a:schemeClr val="tx1"/>
                </a:solidFill>
                <a:latin typeface="Comic Sans MS" panose="030F0702030302020204" pitchFamily="66" charset="0"/>
              </a:defRPr>
            </a:lvl3pPr>
            <a:lvl4pPr marL="1714500" indent="-342900" algn="l">
              <a:lnSpc>
                <a:spcPct val="90000"/>
              </a:lnSpc>
              <a:spcBef>
                <a:spcPct val="30000"/>
              </a:spcBef>
              <a:buSzPct val="100000"/>
              <a:buChar char="•"/>
              <a:tabLst>
                <a:tab pos="2628900" algn="l"/>
              </a:tabLst>
              <a:defRPr sz="1400" b="1">
                <a:solidFill>
                  <a:schemeClr val="tx1"/>
                </a:solidFill>
                <a:latin typeface="Comic Sans MS" panose="030F0702030302020204" pitchFamily="66" charset="0"/>
              </a:defRPr>
            </a:lvl4pPr>
            <a:lvl5pPr marL="2171700" indent="-342900" algn="l">
              <a:lnSpc>
                <a:spcPct val="90000"/>
              </a:lnSpc>
              <a:spcBef>
                <a:spcPct val="30000"/>
              </a:spcBef>
              <a:buSzPct val="100000"/>
              <a:buChar char="–"/>
              <a:tabLst>
                <a:tab pos="2628900" algn="l"/>
              </a:tabLst>
              <a:defRPr sz="1400" b="1">
                <a:solidFill>
                  <a:schemeClr val="tx1"/>
                </a:solidFill>
                <a:latin typeface="Comic Sans MS" panose="030F0702030302020204" pitchFamily="66" charset="0"/>
              </a:defRPr>
            </a:lvl5pPr>
            <a:lvl6pPr marL="2628900" indent="-342900" eaLnBrk="0" fontAlgn="base" hangingPunct="0">
              <a:lnSpc>
                <a:spcPct val="90000"/>
              </a:lnSpc>
              <a:spcBef>
                <a:spcPct val="30000"/>
              </a:spcBef>
              <a:spcAft>
                <a:spcPct val="0"/>
              </a:spcAft>
              <a:buSzPct val="100000"/>
              <a:buChar char="–"/>
              <a:tabLst>
                <a:tab pos="2628900" algn="l"/>
              </a:tabLst>
              <a:defRPr sz="1400" b="1">
                <a:solidFill>
                  <a:schemeClr val="tx1"/>
                </a:solidFill>
                <a:latin typeface="Comic Sans MS" panose="030F0702030302020204" pitchFamily="66" charset="0"/>
              </a:defRPr>
            </a:lvl6pPr>
            <a:lvl7pPr marL="3086100" indent="-342900" eaLnBrk="0" fontAlgn="base" hangingPunct="0">
              <a:lnSpc>
                <a:spcPct val="90000"/>
              </a:lnSpc>
              <a:spcBef>
                <a:spcPct val="30000"/>
              </a:spcBef>
              <a:spcAft>
                <a:spcPct val="0"/>
              </a:spcAft>
              <a:buSzPct val="100000"/>
              <a:buChar char="–"/>
              <a:tabLst>
                <a:tab pos="2628900" algn="l"/>
              </a:tabLst>
              <a:defRPr sz="1400" b="1">
                <a:solidFill>
                  <a:schemeClr val="tx1"/>
                </a:solidFill>
                <a:latin typeface="Comic Sans MS" panose="030F0702030302020204" pitchFamily="66" charset="0"/>
              </a:defRPr>
            </a:lvl7pPr>
            <a:lvl8pPr marL="3543300" indent="-342900" eaLnBrk="0" fontAlgn="base" hangingPunct="0">
              <a:lnSpc>
                <a:spcPct val="90000"/>
              </a:lnSpc>
              <a:spcBef>
                <a:spcPct val="30000"/>
              </a:spcBef>
              <a:spcAft>
                <a:spcPct val="0"/>
              </a:spcAft>
              <a:buSzPct val="100000"/>
              <a:buChar char="–"/>
              <a:tabLst>
                <a:tab pos="2628900" algn="l"/>
              </a:tabLst>
              <a:defRPr sz="1400" b="1">
                <a:solidFill>
                  <a:schemeClr val="tx1"/>
                </a:solidFill>
                <a:latin typeface="Comic Sans MS" panose="030F0702030302020204" pitchFamily="66" charset="0"/>
              </a:defRPr>
            </a:lvl8pPr>
            <a:lvl9pPr marL="4000500" indent="-342900" eaLnBrk="0" fontAlgn="base" hangingPunct="0">
              <a:lnSpc>
                <a:spcPct val="90000"/>
              </a:lnSpc>
              <a:spcBef>
                <a:spcPct val="30000"/>
              </a:spcBef>
              <a:spcAft>
                <a:spcPct val="0"/>
              </a:spcAft>
              <a:buSzPct val="100000"/>
              <a:buChar char="–"/>
              <a:tabLst>
                <a:tab pos="2628900" algn="l"/>
              </a:tabLst>
              <a:defRPr sz="1400" b="1">
                <a:solidFill>
                  <a:schemeClr val="tx1"/>
                </a:solidFill>
                <a:latin typeface="Comic Sans MS" panose="030F0702030302020204" pitchFamily="66" charset="0"/>
              </a:defRPr>
            </a:lvl9pPr>
          </a:lstStyle>
          <a:p>
            <a:pPr>
              <a:spcBef>
                <a:spcPct val="20000"/>
              </a:spcBef>
              <a:buClr>
                <a:srgbClr val="0033CC"/>
              </a:buClr>
              <a:buSzPct val="60000"/>
            </a:pPr>
            <a:r>
              <a:rPr lang="en-US" altLang="en-US" sz="2800" b="0" dirty="0" smtClean="0">
                <a:solidFill>
                  <a:srgbClr val="003399"/>
                </a:solidFill>
                <a:latin typeface="+mn-lt"/>
              </a:rPr>
              <a:t>Performance </a:t>
            </a:r>
            <a:r>
              <a:rPr lang="en-US" altLang="en-US" sz="2800" b="0" dirty="0">
                <a:solidFill>
                  <a:srgbClr val="003399"/>
                </a:solidFill>
                <a:latin typeface="+mn-lt"/>
              </a:rPr>
              <a:t>is in units of things per </a:t>
            </a:r>
            <a:r>
              <a:rPr lang="en-US" altLang="en-US" sz="2800" b="0" dirty="0" smtClean="0">
                <a:solidFill>
                  <a:srgbClr val="003399"/>
                </a:solidFill>
                <a:latin typeface="+mn-lt"/>
              </a:rPr>
              <a:t>sec </a:t>
            </a:r>
            <a:r>
              <a:rPr lang="en-US" altLang="en-US" sz="2800" b="0" dirty="0">
                <a:solidFill>
                  <a:srgbClr val="003399"/>
                </a:solidFill>
                <a:latin typeface="+mn-lt"/>
              </a:rPr>
              <a:t>(bigger is better)</a:t>
            </a:r>
          </a:p>
          <a:p>
            <a:pPr>
              <a:spcBef>
                <a:spcPct val="20000"/>
              </a:spcBef>
              <a:buClr>
                <a:srgbClr val="0033CC"/>
              </a:buClr>
              <a:buSzPct val="60000"/>
            </a:pPr>
            <a:r>
              <a:rPr lang="en-US" altLang="en-US" sz="2800" b="0" dirty="0" smtClean="0">
                <a:solidFill>
                  <a:srgbClr val="003399"/>
                </a:solidFill>
                <a:latin typeface="+mn-lt"/>
              </a:rPr>
              <a:t>If </a:t>
            </a:r>
            <a:r>
              <a:rPr lang="en-US" altLang="en-US" sz="2800" b="0" dirty="0">
                <a:solidFill>
                  <a:srgbClr val="003399"/>
                </a:solidFill>
                <a:latin typeface="+mn-lt"/>
              </a:rPr>
              <a:t>we are primarily concerned with response time</a:t>
            </a:r>
          </a:p>
        </p:txBody>
      </p:sp>
      <p:sp>
        <p:nvSpPr>
          <p:cNvPr id="204807" name="Rectangle 7"/>
          <p:cNvSpPr>
            <a:spLocks noChangeArrowheads="1"/>
          </p:cNvSpPr>
          <p:nvPr/>
        </p:nvSpPr>
        <p:spPr bwMode="auto">
          <a:xfrm>
            <a:off x="179512" y="3258431"/>
            <a:ext cx="8382000" cy="383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marL="203200" indent="-203200" algn="l">
              <a:lnSpc>
                <a:spcPct val="90000"/>
              </a:lnSpc>
              <a:spcBef>
                <a:spcPct val="30000"/>
              </a:spcBef>
              <a:buSzPct val="100000"/>
              <a:buChar char="•"/>
              <a:tabLst>
                <a:tab pos="2628900" algn="l"/>
              </a:tabLst>
              <a:defRPr sz="2400" b="1">
                <a:solidFill>
                  <a:schemeClr val="tx1"/>
                </a:solidFill>
                <a:latin typeface="Comic Sans MS" panose="030F0702030302020204" pitchFamily="66" charset="0"/>
              </a:defRPr>
            </a:lvl1pPr>
            <a:lvl2pPr marL="685800" indent="-190500" algn="l">
              <a:lnSpc>
                <a:spcPct val="90000"/>
              </a:lnSpc>
              <a:spcBef>
                <a:spcPct val="30000"/>
              </a:spcBef>
              <a:buSzPct val="100000"/>
              <a:buChar char="–"/>
              <a:tabLst>
                <a:tab pos="2628900" algn="l"/>
              </a:tabLst>
              <a:defRPr b="1">
                <a:solidFill>
                  <a:schemeClr val="tx1"/>
                </a:solidFill>
                <a:latin typeface="Comic Sans MS" panose="030F0702030302020204" pitchFamily="66" charset="0"/>
              </a:defRPr>
            </a:lvl2pPr>
            <a:lvl3pPr marL="1257300" indent="-342900" algn="l">
              <a:lnSpc>
                <a:spcPct val="90000"/>
              </a:lnSpc>
              <a:spcBef>
                <a:spcPct val="30000"/>
              </a:spcBef>
              <a:buSzPct val="100000"/>
              <a:buChar char="»"/>
              <a:tabLst>
                <a:tab pos="2628900" algn="l"/>
              </a:tabLst>
              <a:defRPr b="1">
                <a:solidFill>
                  <a:schemeClr val="tx1"/>
                </a:solidFill>
                <a:latin typeface="Comic Sans MS" panose="030F0702030302020204" pitchFamily="66" charset="0"/>
              </a:defRPr>
            </a:lvl3pPr>
            <a:lvl4pPr marL="1714500" indent="-342900" algn="l">
              <a:lnSpc>
                <a:spcPct val="90000"/>
              </a:lnSpc>
              <a:spcBef>
                <a:spcPct val="30000"/>
              </a:spcBef>
              <a:buSzPct val="100000"/>
              <a:buChar char="•"/>
              <a:tabLst>
                <a:tab pos="2628900" algn="l"/>
              </a:tabLst>
              <a:defRPr sz="1400" b="1">
                <a:solidFill>
                  <a:schemeClr val="tx1"/>
                </a:solidFill>
                <a:latin typeface="Comic Sans MS" panose="030F0702030302020204" pitchFamily="66" charset="0"/>
              </a:defRPr>
            </a:lvl4pPr>
            <a:lvl5pPr marL="2171700" indent="-342900" algn="l">
              <a:lnSpc>
                <a:spcPct val="90000"/>
              </a:lnSpc>
              <a:spcBef>
                <a:spcPct val="30000"/>
              </a:spcBef>
              <a:buSzPct val="100000"/>
              <a:buChar char="–"/>
              <a:tabLst>
                <a:tab pos="2628900" algn="l"/>
              </a:tabLst>
              <a:defRPr sz="1400" b="1">
                <a:solidFill>
                  <a:schemeClr val="tx1"/>
                </a:solidFill>
                <a:latin typeface="Comic Sans MS" panose="030F0702030302020204" pitchFamily="66" charset="0"/>
              </a:defRPr>
            </a:lvl5pPr>
            <a:lvl6pPr marL="2628900" indent="-342900" eaLnBrk="0" fontAlgn="base" hangingPunct="0">
              <a:lnSpc>
                <a:spcPct val="90000"/>
              </a:lnSpc>
              <a:spcBef>
                <a:spcPct val="30000"/>
              </a:spcBef>
              <a:spcAft>
                <a:spcPct val="0"/>
              </a:spcAft>
              <a:buSzPct val="100000"/>
              <a:buChar char="–"/>
              <a:tabLst>
                <a:tab pos="2628900" algn="l"/>
              </a:tabLst>
              <a:defRPr sz="1400" b="1">
                <a:solidFill>
                  <a:schemeClr val="tx1"/>
                </a:solidFill>
                <a:latin typeface="Comic Sans MS" panose="030F0702030302020204" pitchFamily="66" charset="0"/>
              </a:defRPr>
            </a:lvl6pPr>
            <a:lvl7pPr marL="3086100" indent="-342900" eaLnBrk="0" fontAlgn="base" hangingPunct="0">
              <a:lnSpc>
                <a:spcPct val="90000"/>
              </a:lnSpc>
              <a:spcBef>
                <a:spcPct val="30000"/>
              </a:spcBef>
              <a:spcAft>
                <a:spcPct val="0"/>
              </a:spcAft>
              <a:buSzPct val="100000"/>
              <a:buChar char="–"/>
              <a:tabLst>
                <a:tab pos="2628900" algn="l"/>
              </a:tabLst>
              <a:defRPr sz="1400" b="1">
                <a:solidFill>
                  <a:schemeClr val="tx1"/>
                </a:solidFill>
                <a:latin typeface="Comic Sans MS" panose="030F0702030302020204" pitchFamily="66" charset="0"/>
              </a:defRPr>
            </a:lvl7pPr>
            <a:lvl8pPr marL="3543300" indent="-342900" eaLnBrk="0" fontAlgn="base" hangingPunct="0">
              <a:lnSpc>
                <a:spcPct val="90000"/>
              </a:lnSpc>
              <a:spcBef>
                <a:spcPct val="30000"/>
              </a:spcBef>
              <a:spcAft>
                <a:spcPct val="0"/>
              </a:spcAft>
              <a:buSzPct val="100000"/>
              <a:buChar char="–"/>
              <a:tabLst>
                <a:tab pos="2628900" algn="l"/>
              </a:tabLst>
              <a:defRPr sz="1400" b="1">
                <a:solidFill>
                  <a:schemeClr val="tx1"/>
                </a:solidFill>
                <a:latin typeface="Comic Sans MS" panose="030F0702030302020204" pitchFamily="66" charset="0"/>
              </a:defRPr>
            </a:lvl8pPr>
            <a:lvl9pPr marL="4000500" indent="-342900" eaLnBrk="0" fontAlgn="base" hangingPunct="0">
              <a:lnSpc>
                <a:spcPct val="90000"/>
              </a:lnSpc>
              <a:spcBef>
                <a:spcPct val="30000"/>
              </a:spcBef>
              <a:spcAft>
                <a:spcPct val="0"/>
              </a:spcAft>
              <a:buSzPct val="100000"/>
              <a:buChar char="–"/>
              <a:tabLst>
                <a:tab pos="2628900" algn="l"/>
              </a:tabLst>
              <a:defRPr sz="1400" b="1">
                <a:solidFill>
                  <a:schemeClr val="tx1"/>
                </a:solidFill>
                <a:latin typeface="Comic Sans MS" panose="030F0702030302020204" pitchFamily="66" charset="0"/>
              </a:defRPr>
            </a:lvl9pPr>
          </a:lstStyle>
          <a:p>
            <a:pPr lvl="1">
              <a:buFontTx/>
              <a:buNone/>
            </a:pPr>
            <a:r>
              <a:rPr lang="en-US" altLang="en-US" sz="2400" dirty="0">
                <a:latin typeface="+mj-lt"/>
              </a:rPr>
              <a:t>" </a:t>
            </a:r>
            <a:r>
              <a:rPr lang="en-US" altLang="en-US" sz="2400" u="sng" dirty="0">
                <a:solidFill>
                  <a:srgbClr val="FF0000"/>
                </a:solidFill>
                <a:latin typeface="+mj-lt"/>
              </a:rPr>
              <a:t>X is n times faster than Y</a:t>
            </a:r>
            <a:r>
              <a:rPr lang="en-US" altLang="en-US" sz="2400" dirty="0">
                <a:latin typeface="+mj-lt"/>
              </a:rPr>
              <a:t>"  means</a:t>
            </a:r>
            <a:endParaRPr lang="en-US" altLang="en-US" sz="2000" dirty="0">
              <a:latin typeface="+mj-lt"/>
            </a:endParaRPr>
          </a:p>
        </p:txBody>
      </p:sp>
      <p:sp>
        <p:nvSpPr>
          <p:cNvPr id="204813" name="Rectangle 13"/>
          <p:cNvSpPr>
            <a:spLocks noChangeArrowheads="1"/>
          </p:cNvSpPr>
          <p:nvPr/>
        </p:nvSpPr>
        <p:spPr bwMode="auto">
          <a:xfrm>
            <a:off x="899592" y="4922363"/>
            <a:ext cx="7543800" cy="838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5750" indent="-285750" algn="l">
              <a:tabLst>
                <a:tab pos="2286000" algn="l"/>
              </a:tabLst>
              <a:defRPr sz="2400">
                <a:solidFill>
                  <a:schemeClr val="tx1"/>
                </a:solidFill>
                <a:latin typeface="Times New Roman" panose="02020603050405020304" pitchFamily="18" charset="0"/>
              </a:defRPr>
            </a:lvl1pPr>
            <a:lvl2pPr marL="685800" indent="-228600" algn="l">
              <a:tabLst>
                <a:tab pos="2286000" algn="l"/>
              </a:tabLst>
              <a:defRPr sz="2400">
                <a:solidFill>
                  <a:schemeClr val="tx1"/>
                </a:solidFill>
                <a:latin typeface="Times New Roman" panose="02020603050405020304" pitchFamily="18" charset="0"/>
              </a:defRPr>
            </a:lvl2pPr>
            <a:lvl3pPr marL="1143000" indent="-228600" algn="l">
              <a:tabLst>
                <a:tab pos="2286000" algn="l"/>
              </a:tabLst>
              <a:defRPr sz="2400">
                <a:solidFill>
                  <a:schemeClr val="tx1"/>
                </a:solidFill>
                <a:latin typeface="Times New Roman" panose="02020603050405020304" pitchFamily="18" charset="0"/>
              </a:defRPr>
            </a:lvl3pPr>
            <a:lvl4pPr marL="1543050" indent="-171450" algn="l">
              <a:tabLst>
                <a:tab pos="2286000" algn="l"/>
              </a:tabLst>
              <a:defRPr sz="2400">
                <a:solidFill>
                  <a:schemeClr val="tx1"/>
                </a:solidFill>
                <a:latin typeface="Times New Roman" panose="02020603050405020304" pitchFamily="18" charset="0"/>
              </a:defRPr>
            </a:lvl4pPr>
            <a:lvl5pPr marL="2000250" indent="-171450" algn="l">
              <a:tabLst>
                <a:tab pos="2286000" algn="l"/>
              </a:tabLst>
              <a:defRPr sz="2400">
                <a:solidFill>
                  <a:schemeClr val="tx1"/>
                </a:solidFill>
                <a:latin typeface="Times New Roman" panose="02020603050405020304" pitchFamily="18" charset="0"/>
              </a:defRPr>
            </a:lvl5pPr>
            <a:lvl6pPr marL="2457450" indent="-171450" eaLnBrk="0" fontAlgn="base" hangingPunct="0">
              <a:spcBef>
                <a:spcPct val="0"/>
              </a:spcBef>
              <a:spcAft>
                <a:spcPct val="0"/>
              </a:spcAft>
              <a:tabLst>
                <a:tab pos="2286000" algn="l"/>
              </a:tabLst>
              <a:defRPr sz="2400">
                <a:solidFill>
                  <a:schemeClr val="tx1"/>
                </a:solidFill>
                <a:latin typeface="Times New Roman" panose="02020603050405020304" pitchFamily="18" charset="0"/>
              </a:defRPr>
            </a:lvl6pPr>
            <a:lvl7pPr marL="2914650" indent="-171450" eaLnBrk="0" fontAlgn="base" hangingPunct="0">
              <a:spcBef>
                <a:spcPct val="0"/>
              </a:spcBef>
              <a:spcAft>
                <a:spcPct val="0"/>
              </a:spcAft>
              <a:tabLst>
                <a:tab pos="2286000" algn="l"/>
              </a:tabLst>
              <a:defRPr sz="2400">
                <a:solidFill>
                  <a:schemeClr val="tx1"/>
                </a:solidFill>
                <a:latin typeface="Times New Roman" panose="02020603050405020304" pitchFamily="18" charset="0"/>
              </a:defRPr>
            </a:lvl7pPr>
            <a:lvl8pPr marL="3371850" indent="-171450" eaLnBrk="0" fontAlgn="base" hangingPunct="0">
              <a:spcBef>
                <a:spcPct val="0"/>
              </a:spcBef>
              <a:spcAft>
                <a:spcPct val="0"/>
              </a:spcAft>
              <a:tabLst>
                <a:tab pos="2286000" algn="l"/>
              </a:tabLst>
              <a:defRPr sz="2400">
                <a:solidFill>
                  <a:schemeClr val="tx1"/>
                </a:solidFill>
                <a:latin typeface="Times New Roman" panose="02020603050405020304" pitchFamily="18" charset="0"/>
              </a:defRPr>
            </a:lvl8pPr>
            <a:lvl9pPr marL="3829050" indent="-171450" eaLnBrk="0" fontAlgn="base" hangingPunct="0">
              <a:spcBef>
                <a:spcPct val="0"/>
              </a:spcBef>
              <a:spcAft>
                <a:spcPct val="0"/>
              </a:spcAft>
              <a:tabLst>
                <a:tab pos="2286000" algn="l"/>
              </a:tabLst>
              <a:defRPr sz="2400">
                <a:solidFill>
                  <a:schemeClr val="tx1"/>
                </a:solidFill>
                <a:latin typeface="Times New Roman" panose="02020603050405020304" pitchFamily="18" charset="0"/>
              </a:defRPr>
            </a:lvl9pPr>
          </a:lstStyle>
          <a:p>
            <a:pPr marL="342900" indent="-342900">
              <a:lnSpc>
                <a:spcPct val="90000"/>
              </a:lnSpc>
              <a:spcBef>
                <a:spcPct val="30000"/>
              </a:spcBef>
              <a:buSzPct val="100000"/>
              <a:buFont typeface="Arial" panose="020B0604020202020204" pitchFamily="34" charset="0"/>
              <a:buChar char="•"/>
            </a:pPr>
            <a:r>
              <a:rPr lang="en-US" altLang="en-US" sz="2000" dirty="0">
                <a:latin typeface="+mj-lt"/>
              </a:rPr>
              <a:t>Speed of Concorde vs. Boeing 747</a:t>
            </a:r>
          </a:p>
          <a:p>
            <a:pPr marL="342900" indent="-342900">
              <a:lnSpc>
                <a:spcPct val="90000"/>
              </a:lnSpc>
              <a:spcBef>
                <a:spcPct val="30000"/>
              </a:spcBef>
              <a:buSzPct val="100000"/>
              <a:buFont typeface="Arial" panose="020B0604020202020204" pitchFamily="34" charset="0"/>
              <a:buChar char="•"/>
            </a:pPr>
            <a:r>
              <a:rPr lang="en-US" altLang="en-US" sz="2000" dirty="0">
                <a:latin typeface="+mj-lt"/>
              </a:rPr>
              <a:t>Throughput of Boeing 747 vs. Concorde</a:t>
            </a:r>
          </a:p>
          <a:p>
            <a:pPr marL="342900" indent="-342900">
              <a:lnSpc>
                <a:spcPct val="90000"/>
              </a:lnSpc>
              <a:spcBef>
                <a:spcPct val="30000"/>
              </a:spcBef>
              <a:buFont typeface="Wingdings" panose="05000000000000000000" pitchFamily="2" charset="2"/>
              <a:buChar char="§"/>
            </a:pPr>
            <a:endParaRPr lang="en-US" altLang="en-US" sz="2000" dirty="0" smtClean="0">
              <a:latin typeface="+mj-lt"/>
            </a:endParaRPr>
          </a:p>
          <a:p>
            <a:pPr marL="342900" indent="-342900" latinLnBrk="1">
              <a:lnSpc>
                <a:spcPct val="90000"/>
              </a:lnSpc>
              <a:spcBef>
                <a:spcPct val="30000"/>
              </a:spcBef>
              <a:buFont typeface="Wingdings" panose="05000000000000000000" pitchFamily="2" charset="2"/>
              <a:buChar char="§"/>
            </a:pPr>
            <a:endParaRPr lang="en-US" altLang="en-US" sz="2000" dirty="0">
              <a:latin typeface="+mj-lt"/>
            </a:endParaRPr>
          </a:p>
        </p:txBody>
      </p:sp>
      <p:graphicFrame>
        <p:nvGraphicFramePr>
          <p:cNvPr id="13" name="Object 8"/>
          <p:cNvGraphicFramePr>
            <a:graphicFrameLocks noChangeAspect="1"/>
          </p:cNvGraphicFramePr>
          <p:nvPr>
            <p:extLst/>
          </p:nvPr>
        </p:nvGraphicFramePr>
        <p:xfrm>
          <a:off x="2085975" y="2308225"/>
          <a:ext cx="5507038" cy="839788"/>
        </p:xfrm>
        <a:graphic>
          <a:graphicData uri="http://schemas.openxmlformats.org/presentationml/2006/ole">
            <mc:AlternateContent xmlns:mc="http://schemas.openxmlformats.org/markup-compatibility/2006">
              <mc:Choice xmlns:v="urn:schemas-microsoft-com:vml" Requires="v">
                <p:oleObj spid="_x0000_s135238" name="Equation" r:id="rId3" imgW="2743200" imgH="419040" progId="Equation.3">
                  <p:embed/>
                </p:oleObj>
              </mc:Choice>
              <mc:Fallback>
                <p:oleObj name="Equation" r:id="rId3" imgW="2743200" imgH="419040" progId="Equation.3">
                  <p:embed/>
                  <p:pic>
                    <p:nvPicPr>
                      <p:cNvPr id="0" name=""/>
                      <p:cNvPicPr>
                        <a:picLocks noChangeAspect="1" noChangeArrowheads="1"/>
                      </p:cNvPicPr>
                      <p:nvPr/>
                    </p:nvPicPr>
                    <p:blipFill>
                      <a:blip r:embed="rId4"/>
                      <a:srcRect/>
                      <a:stretch>
                        <a:fillRect/>
                      </a:stretch>
                    </p:blipFill>
                    <p:spPr bwMode="auto">
                      <a:xfrm>
                        <a:off x="2085975" y="2308225"/>
                        <a:ext cx="5507038" cy="839788"/>
                      </a:xfrm>
                      <a:prstGeom prst="rect">
                        <a:avLst/>
                      </a:prstGeom>
                      <a:noFill/>
                      <a:ln>
                        <a:noFill/>
                      </a:ln>
                      <a:effectLst/>
                    </p:spPr>
                  </p:pic>
                </p:oleObj>
              </mc:Fallback>
            </mc:AlternateContent>
          </a:graphicData>
        </a:graphic>
      </p:graphicFrame>
      <p:graphicFrame>
        <p:nvGraphicFramePr>
          <p:cNvPr id="14" name="Object 8"/>
          <p:cNvGraphicFramePr>
            <a:graphicFrameLocks noChangeAspect="1"/>
          </p:cNvGraphicFramePr>
          <p:nvPr>
            <p:extLst>
              <p:ext uri="{D42A27DB-BD31-4B8C-83A1-F6EECF244321}">
                <p14:modId xmlns:p14="http://schemas.microsoft.com/office/powerpoint/2010/main" val="3265181466"/>
              </p:ext>
            </p:extLst>
          </p:nvPr>
        </p:nvGraphicFramePr>
        <p:xfrm>
          <a:off x="1447007" y="3923218"/>
          <a:ext cx="6043612" cy="839788"/>
        </p:xfrm>
        <a:graphic>
          <a:graphicData uri="http://schemas.openxmlformats.org/presentationml/2006/ole">
            <mc:AlternateContent xmlns:mc="http://schemas.openxmlformats.org/markup-compatibility/2006">
              <mc:Choice xmlns:v="urn:schemas-microsoft-com:vml" Requires="v">
                <p:oleObj spid="_x0000_s135239" name="Equation" r:id="rId5" imgW="3009600" imgH="419040" progId="Equation.3">
                  <p:embed/>
                </p:oleObj>
              </mc:Choice>
              <mc:Fallback>
                <p:oleObj name="Equation" r:id="rId5" imgW="3009600" imgH="419040" progId="Equation.3">
                  <p:embed/>
                  <p:pic>
                    <p:nvPicPr>
                      <p:cNvPr id="0" name=""/>
                      <p:cNvPicPr>
                        <a:picLocks noChangeAspect="1" noChangeArrowheads="1"/>
                      </p:cNvPicPr>
                      <p:nvPr/>
                    </p:nvPicPr>
                    <p:blipFill>
                      <a:blip r:embed="rId6"/>
                      <a:srcRect/>
                      <a:stretch>
                        <a:fillRect/>
                      </a:stretch>
                    </p:blipFill>
                    <p:spPr bwMode="auto">
                      <a:xfrm>
                        <a:off x="1447007" y="3923218"/>
                        <a:ext cx="6043612" cy="839788"/>
                      </a:xfrm>
                      <a:prstGeom prst="rect">
                        <a:avLst/>
                      </a:prstGeom>
                      <a:noFill/>
                      <a:ln>
                        <a:noFill/>
                      </a:ln>
                      <a:effec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53</a:t>
            </a:fld>
            <a:endParaRPr lang="en-US" altLang="tr-TR"/>
          </a:p>
        </p:txBody>
      </p:sp>
    </p:spTree>
    <p:extLst>
      <p:ext uri="{BB962C8B-B14F-4D97-AF65-F5344CB8AC3E}">
        <p14:creationId xmlns:p14="http://schemas.microsoft.com/office/powerpoint/2010/main" val="3385522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0" y="0"/>
            <a:ext cx="9144000" cy="666849"/>
          </a:xfrm>
          <a:noFill/>
          <a:ln/>
        </p:spPr>
        <p:txBody>
          <a:bodyPr wrap="square" lIns="63500" tIns="25400" rIns="63500" bIns="25400" anchor="t">
            <a:spAutoFit/>
          </a:bodyPr>
          <a:lstStyle/>
          <a:p>
            <a:r>
              <a:rPr lang="en-US" altLang="en-US" dirty="0" smtClean="0"/>
              <a:t>Performance: Example</a:t>
            </a:r>
            <a:endParaRPr lang="en-US" altLang="en-US" dirty="0"/>
          </a:p>
        </p:txBody>
      </p:sp>
      <p:sp>
        <p:nvSpPr>
          <p:cNvPr id="330755" name="Rectangle 3"/>
          <p:cNvSpPr>
            <a:spLocks noChangeArrowheads="1"/>
          </p:cNvSpPr>
          <p:nvPr/>
        </p:nvSpPr>
        <p:spPr bwMode="auto">
          <a:xfrm>
            <a:off x="251520" y="836712"/>
            <a:ext cx="8947720"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5750" indent="-285750" algn="l">
              <a:defRPr sz="2400">
                <a:solidFill>
                  <a:schemeClr val="tx1"/>
                </a:solidFill>
                <a:latin typeface="Times New Roman" panose="02020603050405020304" pitchFamily="18" charset="0"/>
              </a:defRPr>
            </a:lvl1pPr>
            <a:lvl2pPr marL="685800" indent="-22860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543050" indent="-171450" algn="l">
              <a:defRPr sz="2400">
                <a:solidFill>
                  <a:schemeClr val="tx1"/>
                </a:solidFill>
                <a:latin typeface="Times New Roman" panose="02020603050405020304" pitchFamily="18" charset="0"/>
              </a:defRPr>
            </a:lvl4pPr>
            <a:lvl5pPr marL="2000250" indent="-171450" algn="l">
              <a:defRPr sz="2400">
                <a:solidFill>
                  <a:schemeClr val="tx1"/>
                </a:solidFill>
                <a:latin typeface="Times New Roman" panose="02020603050405020304" pitchFamily="18" charset="0"/>
              </a:defRPr>
            </a:lvl5pPr>
            <a:lvl6pPr marL="2457450" indent="-171450" eaLnBrk="0" fontAlgn="base" hangingPunct="0">
              <a:spcBef>
                <a:spcPct val="0"/>
              </a:spcBef>
              <a:spcAft>
                <a:spcPct val="0"/>
              </a:spcAft>
              <a:defRPr sz="2400">
                <a:solidFill>
                  <a:schemeClr val="tx1"/>
                </a:solidFill>
                <a:latin typeface="Times New Roman" panose="02020603050405020304" pitchFamily="18" charset="0"/>
              </a:defRPr>
            </a:lvl6pPr>
            <a:lvl7pPr marL="2914650" indent="-171450" eaLnBrk="0" fontAlgn="base" hangingPunct="0">
              <a:spcBef>
                <a:spcPct val="0"/>
              </a:spcBef>
              <a:spcAft>
                <a:spcPct val="0"/>
              </a:spcAft>
              <a:defRPr sz="2400">
                <a:solidFill>
                  <a:schemeClr val="tx1"/>
                </a:solidFill>
                <a:latin typeface="Times New Roman" panose="02020603050405020304" pitchFamily="18" charset="0"/>
              </a:defRPr>
            </a:lvl7pPr>
            <a:lvl8pPr marL="3371850" indent="-171450" eaLnBrk="0" fontAlgn="base" hangingPunct="0">
              <a:spcBef>
                <a:spcPct val="0"/>
              </a:spcBef>
              <a:spcAft>
                <a:spcPct val="0"/>
              </a:spcAft>
              <a:defRPr sz="2400">
                <a:solidFill>
                  <a:schemeClr val="tx1"/>
                </a:solidFill>
                <a:latin typeface="Times New Roman" panose="02020603050405020304" pitchFamily="18" charset="0"/>
              </a:defRPr>
            </a:lvl8pPr>
            <a:lvl9pPr marL="3829050" indent="-17145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a:lnSpc>
                <a:spcPct val="90000"/>
              </a:lnSpc>
              <a:buClr>
                <a:srgbClr val="0033CC"/>
              </a:buClr>
              <a:buFont typeface="Arial" panose="020B0604020202020204" pitchFamily="34" charset="0"/>
              <a:buChar char="•"/>
              <a:tabLst>
                <a:tab pos="2628900" algn="l"/>
              </a:tabLst>
            </a:pPr>
            <a:r>
              <a:rPr lang="en-US" altLang="en-US" sz="2800" b="1" dirty="0" smtClean="0">
                <a:solidFill>
                  <a:srgbClr val="003399"/>
                </a:solidFill>
                <a:latin typeface="+mn-lt"/>
              </a:rPr>
              <a:t>Time </a:t>
            </a:r>
            <a:r>
              <a:rPr lang="en-US" altLang="en-US" sz="2800" b="1" dirty="0">
                <a:solidFill>
                  <a:srgbClr val="003399"/>
                </a:solidFill>
                <a:latin typeface="+mn-lt"/>
              </a:rPr>
              <a:t>of Concorde vs. Boeing 747?</a:t>
            </a:r>
          </a:p>
          <a:p>
            <a:pPr marL="800100" lvl="1" indent="-342900">
              <a:lnSpc>
                <a:spcPct val="90000"/>
              </a:lnSpc>
              <a:spcBef>
                <a:spcPct val="30000"/>
              </a:spcBef>
              <a:buSzPct val="100000"/>
              <a:buFont typeface="Arial" panose="020B0604020202020204" pitchFamily="34" charset="0"/>
              <a:buChar char="•"/>
            </a:pPr>
            <a:r>
              <a:rPr lang="en-US" altLang="en-US" dirty="0">
                <a:latin typeface="+mj-lt"/>
              </a:rPr>
              <a:t>Concorde is 1350 mph / 610 mph </a:t>
            </a:r>
            <a:r>
              <a:rPr lang="en-US" altLang="en-US" dirty="0" smtClean="0">
                <a:latin typeface="+mj-lt"/>
              </a:rPr>
              <a:t>	= </a:t>
            </a:r>
            <a:r>
              <a:rPr lang="en-US" altLang="en-US" dirty="0">
                <a:latin typeface="+mj-lt"/>
              </a:rPr>
              <a:t>2.2 </a:t>
            </a:r>
            <a:r>
              <a:rPr lang="en-US" altLang="en-US" dirty="0">
                <a:solidFill>
                  <a:srgbClr val="FF0000"/>
                </a:solidFill>
                <a:latin typeface="+mj-lt"/>
              </a:rPr>
              <a:t>times faster</a:t>
            </a:r>
          </a:p>
          <a:p>
            <a:pPr lvl="1">
              <a:lnSpc>
                <a:spcPct val="90000"/>
              </a:lnSpc>
              <a:spcBef>
                <a:spcPct val="30000"/>
              </a:spcBef>
            </a:pPr>
            <a:r>
              <a:rPr lang="en-US" altLang="en-US" dirty="0">
                <a:latin typeface="+mj-lt"/>
              </a:rPr>
              <a:t>                                                        </a:t>
            </a:r>
            <a:r>
              <a:rPr lang="en-US" altLang="en-US" dirty="0" smtClean="0">
                <a:latin typeface="+mj-lt"/>
              </a:rPr>
              <a:t>  	= </a:t>
            </a:r>
            <a:r>
              <a:rPr lang="en-US" altLang="en-US" dirty="0">
                <a:latin typeface="+mj-lt"/>
              </a:rPr>
              <a:t>6.5 hours / 3 hours</a:t>
            </a:r>
          </a:p>
          <a:p>
            <a:pPr>
              <a:lnSpc>
                <a:spcPct val="90000"/>
              </a:lnSpc>
              <a:spcBef>
                <a:spcPct val="30000"/>
              </a:spcBef>
            </a:pPr>
            <a:endParaRPr lang="en-US" altLang="en-US" sz="2000" dirty="0">
              <a:latin typeface="+mj-lt"/>
            </a:endParaRPr>
          </a:p>
          <a:p>
            <a:pPr marL="457200" indent="-457200">
              <a:lnSpc>
                <a:spcPct val="90000"/>
              </a:lnSpc>
              <a:buClr>
                <a:srgbClr val="0033CC"/>
              </a:buClr>
              <a:buFont typeface="Arial" panose="020B0604020202020204" pitchFamily="34" charset="0"/>
              <a:buChar char="•"/>
              <a:tabLst>
                <a:tab pos="2628900" algn="l"/>
              </a:tabLst>
            </a:pPr>
            <a:r>
              <a:rPr lang="en-US" altLang="en-US" sz="2800" b="1" dirty="0">
                <a:solidFill>
                  <a:srgbClr val="003399"/>
                </a:solidFill>
                <a:latin typeface="+mn-lt"/>
              </a:rPr>
              <a:t>Throughput of Concorde vs. Boeing 747 ?</a:t>
            </a:r>
          </a:p>
          <a:p>
            <a:pPr marL="800100" lvl="1" indent="-342900">
              <a:lnSpc>
                <a:spcPct val="90000"/>
              </a:lnSpc>
              <a:spcBef>
                <a:spcPct val="30000"/>
              </a:spcBef>
              <a:buSzPct val="100000"/>
              <a:buFont typeface="Arial" panose="020B0604020202020204" pitchFamily="34" charset="0"/>
              <a:buChar char="•"/>
            </a:pPr>
            <a:r>
              <a:rPr lang="en-US" altLang="en-US" sz="2200" dirty="0">
                <a:latin typeface="+mj-lt"/>
              </a:rPr>
              <a:t>Concorde is 178,200 </a:t>
            </a:r>
            <a:r>
              <a:rPr lang="en-US" altLang="en-US" sz="2200" dirty="0" err="1">
                <a:latin typeface="+mj-lt"/>
              </a:rPr>
              <a:t>pmph</a:t>
            </a:r>
            <a:r>
              <a:rPr lang="en-US" altLang="en-US" sz="2200" dirty="0">
                <a:latin typeface="+mj-lt"/>
              </a:rPr>
              <a:t> / 286,700 </a:t>
            </a:r>
            <a:r>
              <a:rPr lang="en-US" altLang="en-US" sz="2200" dirty="0" err="1">
                <a:latin typeface="+mj-lt"/>
              </a:rPr>
              <a:t>pmph</a:t>
            </a:r>
            <a:r>
              <a:rPr lang="en-US" altLang="en-US" sz="2200" dirty="0">
                <a:latin typeface="+mj-lt"/>
              </a:rPr>
              <a:t> = 0.62 </a:t>
            </a:r>
            <a:r>
              <a:rPr lang="en-US" altLang="en-US" sz="2200" dirty="0">
                <a:solidFill>
                  <a:srgbClr val="FF0000"/>
                </a:solidFill>
                <a:latin typeface="+mj-lt"/>
              </a:rPr>
              <a:t>“times faster”</a:t>
            </a:r>
          </a:p>
          <a:p>
            <a:pPr marL="800100" lvl="1" indent="-342900">
              <a:lnSpc>
                <a:spcPct val="90000"/>
              </a:lnSpc>
              <a:spcBef>
                <a:spcPct val="30000"/>
              </a:spcBef>
              <a:buSzPct val="100000"/>
              <a:buFont typeface="Arial" panose="020B0604020202020204" pitchFamily="34" charset="0"/>
              <a:buChar char="•"/>
            </a:pPr>
            <a:r>
              <a:rPr lang="en-US" altLang="en-US" sz="2200" dirty="0">
                <a:latin typeface="+mj-lt"/>
              </a:rPr>
              <a:t>Boeing  is 286,700 </a:t>
            </a:r>
            <a:r>
              <a:rPr lang="en-US" altLang="en-US" sz="2200" dirty="0" err="1">
                <a:latin typeface="+mj-lt"/>
              </a:rPr>
              <a:t>pmph</a:t>
            </a:r>
            <a:r>
              <a:rPr lang="en-US" altLang="en-US" sz="2200" dirty="0">
                <a:latin typeface="+mj-lt"/>
              </a:rPr>
              <a:t> / 178,200 </a:t>
            </a:r>
            <a:r>
              <a:rPr lang="en-US" altLang="en-US" sz="2200" dirty="0" err="1">
                <a:latin typeface="+mj-lt"/>
              </a:rPr>
              <a:t>pmph</a:t>
            </a:r>
            <a:r>
              <a:rPr lang="en-US" altLang="en-US" sz="2200" dirty="0">
                <a:latin typeface="+mj-lt"/>
              </a:rPr>
              <a:t> = 1.6   </a:t>
            </a:r>
            <a:r>
              <a:rPr lang="en-US" altLang="en-US" sz="2200" dirty="0">
                <a:solidFill>
                  <a:srgbClr val="FF0000"/>
                </a:solidFill>
                <a:latin typeface="+mj-lt"/>
              </a:rPr>
              <a:t>“times faster</a:t>
            </a:r>
            <a:r>
              <a:rPr lang="en-US" altLang="en-US" sz="2200" dirty="0" smtClean="0">
                <a:solidFill>
                  <a:srgbClr val="FF0000"/>
                </a:solidFill>
                <a:latin typeface="+mj-lt"/>
              </a:rPr>
              <a:t>”</a:t>
            </a:r>
          </a:p>
          <a:p>
            <a:pPr marL="457200" lvl="1" indent="0">
              <a:lnSpc>
                <a:spcPct val="90000"/>
              </a:lnSpc>
              <a:spcBef>
                <a:spcPct val="30000"/>
              </a:spcBef>
            </a:pPr>
            <a:endParaRPr lang="en-US" altLang="en-US" sz="2000" dirty="0" smtClean="0">
              <a:solidFill>
                <a:schemeClr val="accent2"/>
              </a:solidFill>
              <a:latin typeface="+mj-lt"/>
            </a:endParaRPr>
          </a:p>
          <a:p>
            <a:pPr marL="342900" indent="-342900">
              <a:lnSpc>
                <a:spcPct val="90000"/>
              </a:lnSpc>
              <a:spcBef>
                <a:spcPct val="30000"/>
              </a:spcBef>
              <a:buSzPct val="100000"/>
              <a:buFont typeface="Arial" panose="020B0604020202020204" pitchFamily="34" charset="0"/>
              <a:buChar char="•"/>
            </a:pPr>
            <a:r>
              <a:rPr lang="en-US" altLang="en-US" dirty="0" smtClean="0">
                <a:latin typeface="+mj-lt"/>
              </a:rPr>
              <a:t>Boeing </a:t>
            </a:r>
            <a:r>
              <a:rPr lang="en-US" altLang="en-US" dirty="0">
                <a:latin typeface="+mj-lt"/>
              </a:rPr>
              <a:t>is 1.6 times (“60</a:t>
            </a:r>
            <a:r>
              <a:rPr lang="en-US" altLang="en-US" dirty="0" smtClean="0">
                <a:latin typeface="+mj-lt"/>
              </a:rPr>
              <a:t>%”) faster </a:t>
            </a:r>
            <a:r>
              <a:rPr lang="en-US" altLang="en-US" dirty="0">
                <a:latin typeface="+mj-lt"/>
              </a:rPr>
              <a:t>in terms of throughput</a:t>
            </a:r>
          </a:p>
          <a:p>
            <a:pPr marL="342900" indent="-342900">
              <a:lnSpc>
                <a:spcPct val="90000"/>
              </a:lnSpc>
              <a:spcBef>
                <a:spcPct val="30000"/>
              </a:spcBef>
              <a:buSzPct val="100000"/>
              <a:buFont typeface="Arial" panose="020B0604020202020204" pitchFamily="34" charset="0"/>
              <a:buChar char="•"/>
            </a:pPr>
            <a:r>
              <a:rPr lang="en-US" altLang="en-US" dirty="0">
                <a:latin typeface="+mj-lt"/>
              </a:rPr>
              <a:t>Concorde is 2.2 times (“120%”) faster in terms of flying time</a:t>
            </a:r>
          </a:p>
          <a:p>
            <a:pPr>
              <a:lnSpc>
                <a:spcPct val="90000"/>
              </a:lnSpc>
              <a:spcBef>
                <a:spcPct val="30000"/>
              </a:spcBef>
            </a:pPr>
            <a:endParaRPr lang="en-US" altLang="en-US" sz="2000" dirty="0">
              <a:latin typeface="+mj-lt"/>
            </a:endParaRPr>
          </a:p>
          <a:p>
            <a:pPr marL="457200" indent="-457200">
              <a:lnSpc>
                <a:spcPct val="90000"/>
              </a:lnSpc>
              <a:buClr>
                <a:srgbClr val="0033CC"/>
              </a:buClr>
              <a:buFont typeface="Arial" panose="020B0604020202020204" pitchFamily="34" charset="0"/>
              <a:buChar char="•"/>
              <a:tabLst>
                <a:tab pos="2628900" algn="l"/>
              </a:tabLst>
            </a:pPr>
            <a:r>
              <a:rPr lang="en-US" altLang="en-US" sz="2800" b="1" dirty="0">
                <a:solidFill>
                  <a:srgbClr val="003399"/>
                </a:solidFill>
                <a:latin typeface="+mn-lt"/>
              </a:rPr>
              <a:t>We will focus primarily on </a:t>
            </a:r>
            <a:r>
              <a:rPr lang="en-US" altLang="en-US" sz="2800" b="1" dirty="0">
                <a:solidFill>
                  <a:srgbClr val="FF0000"/>
                </a:solidFill>
                <a:latin typeface="+mn-lt"/>
              </a:rPr>
              <a:t>execution time </a:t>
            </a:r>
            <a:r>
              <a:rPr lang="en-US" altLang="en-US" sz="2800" b="1" dirty="0">
                <a:solidFill>
                  <a:srgbClr val="003399"/>
                </a:solidFill>
                <a:latin typeface="+mn-lt"/>
              </a:rPr>
              <a:t>for a single job</a:t>
            </a:r>
          </a:p>
          <a:p>
            <a:pPr eaLnBrk="1">
              <a:lnSpc>
                <a:spcPct val="90000"/>
              </a:lnSpc>
              <a:spcBef>
                <a:spcPct val="30000"/>
              </a:spcBef>
            </a:pPr>
            <a:endParaRPr lang="en-US" altLang="en-US" sz="2000" b="1" dirty="0">
              <a:latin typeface="+mj-lt"/>
            </a:endParaRPr>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54</a:t>
            </a:fld>
            <a:endParaRPr lang="en-US" altLang="tr-TR"/>
          </a:p>
        </p:txBody>
      </p:sp>
    </p:spTree>
    <p:extLst>
      <p:ext uri="{BB962C8B-B14F-4D97-AF65-F5344CB8AC3E}">
        <p14:creationId xmlns:p14="http://schemas.microsoft.com/office/powerpoint/2010/main" val="2493506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Amdahl’s Law</a:t>
            </a:r>
            <a:endParaRPr lang="tr-TR" dirty="0"/>
          </a:p>
        </p:txBody>
      </p:sp>
      <p:sp>
        <p:nvSpPr>
          <p:cNvPr id="3" name="Content Placeholder 2"/>
          <p:cNvSpPr>
            <a:spLocks noGrp="1"/>
          </p:cNvSpPr>
          <p:nvPr>
            <p:ph idx="1"/>
          </p:nvPr>
        </p:nvSpPr>
        <p:spPr/>
        <p:txBody>
          <a:bodyPr/>
          <a:lstStyle/>
          <a:p>
            <a:r>
              <a:rPr lang="en-US" dirty="0"/>
              <a:t>The performance gain that can be obtained by improving some portion of a </a:t>
            </a:r>
            <a:r>
              <a:rPr lang="en-US" dirty="0" smtClean="0"/>
              <a:t>computer</a:t>
            </a:r>
            <a:r>
              <a:rPr lang="tr-TR" dirty="0" smtClean="0"/>
              <a:t> </a:t>
            </a:r>
            <a:r>
              <a:rPr lang="en-US" dirty="0" smtClean="0"/>
              <a:t>can </a:t>
            </a:r>
            <a:r>
              <a:rPr lang="en-US" dirty="0"/>
              <a:t>be calculated using Amdahl’s Law. </a:t>
            </a:r>
            <a:endParaRPr lang="tr-TR" dirty="0" smtClean="0"/>
          </a:p>
          <a:p>
            <a:r>
              <a:rPr lang="en-US" dirty="0" smtClean="0"/>
              <a:t>Amdahl’s </a:t>
            </a:r>
            <a:r>
              <a:rPr lang="en-US" dirty="0"/>
              <a:t>Law states that the </a:t>
            </a:r>
            <a:r>
              <a:rPr lang="en-US" dirty="0" smtClean="0"/>
              <a:t>performance</a:t>
            </a:r>
            <a:r>
              <a:rPr lang="tr-TR" dirty="0" smtClean="0"/>
              <a:t> </a:t>
            </a:r>
            <a:r>
              <a:rPr lang="en-US" dirty="0" smtClean="0"/>
              <a:t>improvement </a:t>
            </a:r>
            <a:r>
              <a:rPr lang="en-US" dirty="0"/>
              <a:t>to be gained from using some faster mode of execution </a:t>
            </a:r>
            <a:r>
              <a:rPr lang="en-US" dirty="0" smtClean="0"/>
              <a:t>is</a:t>
            </a:r>
            <a:r>
              <a:rPr lang="tr-TR" dirty="0" smtClean="0"/>
              <a:t> </a:t>
            </a:r>
            <a:r>
              <a:rPr lang="en-US" dirty="0" smtClean="0"/>
              <a:t>limited </a:t>
            </a:r>
            <a:r>
              <a:rPr lang="en-US" dirty="0"/>
              <a:t>by the fraction of the time the faster mode can be used</a:t>
            </a:r>
            <a:r>
              <a:rPr lang="en-US" dirty="0" smtClean="0"/>
              <a:t>.</a:t>
            </a:r>
            <a:endParaRPr lang="tr-TR" dirty="0" smtClean="0"/>
          </a:p>
          <a:p>
            <a:r>
              <a:rPr lang="en-US" dirty="0"/>
              <a:t>Amdahl’s Law defines the speedup that can be gained by using a particular</a:t>
            </a:r>
            <a:r>
              <a:rPr lang="tr-TR" dirty="0"/>
              <a:t> </a:t>
            </a:r>
            <a:r>
              <a:rPr lang="en-US" dirty="0"/>
              <a:t>feature.</a:t>
            </a:r>
          </a:p>
        </p:txBody>
      </p:sp>
      <p:sp>
        <p:nvSpPr>
          <p:cNvPr id="4" name="Slide Number Placeholder 3"/>
          <p:cNvSpPr>
            <a:spLocks noGrp="1"/>
          </p:cNvSpPr>
          <p:nvPr>
            <p:ph type="sldNum" sz="quarter" idx="10"/>
          </p:nvPr>
        </p:nvSpPr>
        <p:spPr/>
        <p:txBody>
          <a:bodyPr/>
          <a:lstStyle/>
          <a:p>
            <a:pPr>
              <a:defRPr/>
            </a:pPr>
            <a:fld id="{1F61B07E-8219-4D76-887A-B242BD31F2D1}" type="slidenum">
              <a:rPr lang="en-US" altLang="tr-TR" smtClean="0"/>
              <a:pPr>
                <a:defRPr/>
              </a:pPr>
              <a:t>55</a:t>
            </a:fld>
            <a:endParaRPr lang="en-US" altLang="tr-TR"/>
          </a:p>
        </p:txBody>
      </p:sp>
    </p:spTree>
    <p:extLst>
      <p:ext uri="{BB962C8B-B14F-4D97-AF65-F5344CB8AC3E}">
        <p14:creationId xmlns:p14="http://schemas.microsoft.com/office/powerpoint/2010/main" val="32214896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Amdahl’s Law</a:t>
            </a:r>
            <a:endParaRPr lang="tr-TR" dirty="0"/>
          </a:p>
        </p:txBody>
      </p:sp>
      <p:sp>
        <p:nvSpPr>
          <p:cNvPr id="3" name="Content Placeholder 2"/>
          <p:cNvSpPr>
            <a:spLocks noGrp="1"/>
          </p:cNvSpPr>
          <p:nvPr>
            <p:ph idx="1"/>
          </p:nvPr>
        </p:nvSpPr>
        <p:spPr/>
        <p:txBody>
          <a:bodyPr/>
          <a:lstStyle/>
          <a:p>
            <a:r>
              <a:rPr lang="en-US" dirty="0" smtClean="0"/>
              <a:t>What </a:t>
            </a:r>
            <a:r>
              <a:rPr lang="en-US" dirty="0"/>
              <a:t>is speedup? </a:t>
            </a:r>
            <a:endParaRPr lang="tr-TR" dirty="0" smtClean="0"/>
          </a:p>
          <a:p>
            <a:r>
              <a:rPr lang="en-US" dirty="0" smtClean="0"/>
              <a:t>Suppose </a:t>
            </a:r>
            <a:r>
              <a:rPr lang="en-US" dirty="0"/>
              <a:t>that we can make an enhancement to a </a:t>
            </a:r>
            <a:r>
              <a:rPr lang="en-US" dirty="0" smtClean="0"/>
              <a:t>computer</a:t>
            </a:r>
            <a:r>
              <a:rPr lang="tr-TR" dirty="0" smtClean="0"/>
              <a:t> </a:t>
            </a:r>
            <a:r>
              <a:rPr lang="en-US" dirty="0" smtClean="0"/>
              <a:t>that </a:t>
            </a:r>
            <a:r>
              <a:rPr lang="en-US" dirty="0"/>
              <a:t>will improve performance when it is used. </a:t>
            </a:r>
            <a:endParaRPr lang="tr-TR" dirty="0" smtClean="0"/>
          </a:p>
          <a:p>
            <a:r>
              <a:rPr lang="en-US" dirty="0" smtClean="0"/>
              <a:t>Speedup </a:t>
            </a:r>
            <a:r>
              <a:rPr lang="en-US" dirty="0"/>
              <a:t>is the </a:t>
            </a:r>
            <a:r>
              <a:rPr lang="en-US" dirty="0" smtClean="0"/>
              <a:t>ratio</a:t>
            </a:r>
            <a:endParaRPr lang="tr-TR" dirty="0" smtClean="0"/>
          </a:p>
          <a:p>
            <a:endParaRPr lang="tr-TR" dirty="0"/>
          </a:p>
          <a:p>
            <a:r>
              <a:rPr lang="tr-TR" dirty="0" smtClean="0"/>
              <a:t>Alternatively</a:t>
            </a:r>
            <a:endParaRPr lang="tr-TR" dirty="0"/>
          </a:p>
        </p:txBody>
      </p:sp>
      <p:sp>
        <p:nvSpPr>
          <p:cNvPr id="4" name="Slide Number Placeholder 3"/>
          <p:cNvSpPr>
            <a:spLocks noGrp="1"/>
          </p:cNvSpPr>
          <p:nvPr>
            <p:ph type="sldNum" sz="quarter" idx="10"/>
          </p:nvPr>
        </p:nvSpPr>
        <p:spPr/>
        <p:txBody>
          <a:bodyPr/>
          <a:lstStyle/>
          <a:p>
            <a:pPr>
              <a:defRPr/>
            </a:pPr>
            <a:fld id="{1F61B07E-8219-4D76-887A-B242BD31F2D1}" type="slidenum">
              <a:rPr lang="en-US" altLang="tr-TR" smtClean="0"/>
              <a:pPr>
                <a:defRPr/>
              </a:pPr>
              <a:t>56</a:t>
            </a:fld>
            <a:endParaRPr lang="en-US" altLang="tr-TR"/>
          </a:p>
        </p:txBody>
      </p:sp>
      <p:pic>
        <p:nvPicPr>
          <p:cNvPr id="5" name="Picture 4"/>
          <p:cNvPicPr>
            <a:picLocks noChangeAspect="1"/>
          </p:cNvPicPr>
          <p:nvPr/>
        </p:nvPicPr>
        <p:blipFill rotWithShape="1">
          <a:blip r:embed="rId2"/>
          <a:srcRect t="9091" b="9091"/>
          <a:stretch/>
        </p:blipFill>
        <p:spPr>
          <a:xfrm>
            <a:off x="1115616" y="3796724"/>
            <a:ext cx="7452584" cy="720080"/>
          </a:xfrm>
          <a:prstGeom prst="rect">
            <a:avLst/>
          </a:prstGeom>
        </p:spPr>
      </p:pic>
      <p:pic>
        <p:nvPicPr>
          <p:cNvPr id="6" name="Picture 5"/>
          <p:cNvPicPr>
            <a:picLocks noChangeAspect="1"/>
          </p:cNvPicPr>
          <p:nvPr/>
        </p:nvPicPr>
        <p:blipFill>
          <a:blip r:embed="rId3"/>
          <a:stretch>
            <a:fillRect/>
          </a:stretch>
        </p:blipFill>
        <p:spPr>
          <a:xfrm>
            <a:off x="1022165" y="5085184"/>
            <a:ext cx="7099670" cy="718331"/>
          </a:xfrm>
          <a:prstGeom prst="rect">
            <a:avLst/>
          </a:prstGeom>
        </p:spPr>
      </p:pic>
    </p:spTree>
    <p:extLst>
      <p:ext uri="{BB962C8B-B14F-4D97-AF65-F5344CB8AC3E}">
        <p14:creationId xmlns:p14="http://schemas.microsoft.com/office/powerpoint/2010/main" val="17133909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0" y="-14758"/>
            <a:ext cx="9144000" cy="606740"/>
          </a:xfrm>
          <a:noFill/>
          <a:ln/>
        </p:spPr>
        <p:txBody>
          <a:bodyPr/>
          <a:lstStyle/>
          <a:p>
            <a:r>
              <a:rPr lang="en-US" altLang="en-US" dirty="0"/>
              <a:t>Amdahl's Law</a:t>
            </a:r>
          </a:p>
        </p:txBody>
      </p:sp>
      <p:sp>
        <p:nvSpPr>
          <p:cNvPr id="292867" name="Rectangle 3"/>
          <p:cNvSpPr>
            <a:spLocks noGrp="1" noChangeArrowheads="1"/>
          </p:cNvSpPr>
          <p:nvPr>
            <p:ph type="body" idx="1"/>
          </p:nvPr>
        </p:nvSpPr>
        <p:spPr>
          <a:xfrm>
            <a:off x="609600" y="1196752"/>
            <a:ext cx="8153400" cy="4800600"/>
          </a:xfrm>
          <a:noFill/>
          <a:ln/>
        </p:spPr>
        <p:txBody>
          <a:bodyPr/>
          <a:lstStyle/>
          <a:p>
            <a:pPr>
              <a:spcBef>
                <a:spcPct val="100000"/>
              </a:spcBef>
              <a:buFontTx/>
              <a:buNone/>
            </a:pPr>
            <a:r>
              <a:rPr lang="en-US" altLang="en-US" dirty="0"/>
              <a:t>Speedup due to enhancement E:</a:t>
            </a:r>
          </a:p>
          <a:p>
            <a:pPr>
              <a:spcBef>
                <a:spcPct val="100000"/>
              </a:spcBef>
              <a:buFontTx/>
              <a:buNone/>
            </a:pPr>
            <a:endParaRPr lang="en-US" altLang="en-US" sz="800" dirty="0"/>
          </a:p>
          <a:p>
            <a:pPr>
              <a:buFontTx/>
              <a:buNone/>
            </a:pPr>
            <a:r>
              <a:rPr lang="en-US" altLang="en-US" sz="2000" b="0" dirty="0">
                <a:latin typeface="Courier New" panose="02070309020205020404" pitchFamily="49" charset="0"/>
              </a:rPr>
              <a:t>			</a:t>
            </a:r>
            <a:endParaRPr lang="en-US" altLang="en-US" sz="2000" b="0" dirty="0" smtClean="0">
              <a:latin typeface="Courier New" panose="02070309020205020404" pitchFamily="49" charset="0"/>
            </a:endParaRPr>
          </a:p>
          <a:p>
            <a:pPr>
              <a:buFontTx/>
              <a:buNone/>
            </a:pPr>
            <a:endParaRPr lang="en-US" altLang="en-US" sz="2000" dirty="0">
              <a:latin typeface="Courier New" panose="02070309020205020404" pitchFamily="49" charset="0"/>
            </a:endParaRPr>
          </a:p>
          <a:p>
            <a:pPr>
              <a:buFontTx/>
              <a:buNone/>
            </a:pPr>
            <a:endParaRPr lang="en-US" altLang="en-US" dirty="0"/>
          </a:p>
          <a:p>
            <a:pPr>
              <a:buFontTx/>
              <a:buNone/>
            </a:pPr>
            <a:endParaRPr lang="en-US" altLang="en-US" dirty="0"/>
          </a:p>
          <a:p>
            <a:pPr marL="0" indent="0">
              <a:lnSpc>
                <a:spcPct val="100000"/>
              </a:lnSpc>
              <a:buFontTx/>
              <a:buNone/>
            </a:pPr>
            <a:r>
              <a:rPr lang="en-US" altLang="en-US" sz="2800" dirty="0" smtClean="0"/>
              <a:t>Suppose </a:t>
            </a:r>
            <a:r>
              <a:rPr lang="en-US" altLang="en-US" sz="2800" dirty="0"/>
              <a:t>that enhancement </a:t>
            </a:r>
            <a:r>
              <a:rPr lang="en-US" altLang="en-US" sz="2800" dirty="0">
                <a:solidFill>
                  <a:schemeClr val="accent1"/>
                </a:solidFill>
              </a:rPr>
              <a:t>E</a:t>
            </a:r>
            <a:r>
              <a:rPr lang="en-US" altLang="en-US" sz="2800" dirty="0"/>
              <a:t> accelerates a fraction </a:t>
            </a:r>
            <a:r>
              <a:rPr lang="en-US" altLang="en-US" sz="2800" dirty="0">
                <a:solidFill>
                  <a:schemeClr val="accent1"/>
                </a:solidFill>
              </a:rPr>
              <a:t>F</a:t>
            </a:r>
            <a:r>
              <a:rPr lang="en-US" altLang="en-US" sz="2800" dirty="0"/>
              <a:t> of the task by a factor </a:t>
            </a:r>
            <a:r>
              <a:rPr lang="en-US" altLang="en-US" sz="2800" dirty="0">
                <a:solidFill>
                  <a:schemeClr val="accent1"/>
                </a:solidFill>
              </a:rPr>
              <a:t>S</a:t>
            </a:r>
            <a:r>
              <a:rPr lang="en-US" altLang="en-US" sz="2800" dirty="0"/>
              <a:t>, and the remainder of the task is unaffected</a:t>
            </a:r>
          </a:p>
        </p:txBody>
      </p:sp>
      <p:sp>
        <p:nvSpPr>
          <p:cNvPr id="292868" name="Rectangle 4"/>
          <p:cNvSpPr>
            <a:spLocks noChangeArrowheads="1"/>
          </p:cNvSpPr>
          <p:nvPr/>
        </p:nvSpPr>
        <p:spPr bwMode="auto">
          <a:xfrm>
            <a:off x="1149350" y="3284984"/>
            <a:ext cx="1054100" cy="3683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92869" name="Rectangle 5"/>
          <p:cNvSpPr>
            <a:spLocks noChangeArrowheads="1"/>
          </p:cNvSpPr>
          <p:nvPr/>
        </p:nvSpPr>
        <p:spPr bwMode="auto">
          <a:xfrm>
            <a:off x="2216150" y="3284984"/>
            <a:ext cx="1054100" cy="36830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92870" name="Rectangle 6"/>
          <p:cNvSpPr>
            <a:spLocks noChangeArrowheads="1"/>
          </p:cNvSpPr>
          <p:nvPr/>
        </p:nvSpPr>
        <p:spPr bwMode="auto">
          <a:xfrm>
            <a:off x="3282950" y="3284984"/>
            <a:ext cx="1054100" cy="3683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92871" name="Rectangle 7"/>
          <p:cNvSpPr>
            <a:spLocks noChangeArrowheads="1"/>
          </p:cNvSpPr>
          <p:nvPr/>
        </p:nvSpPr>
        <p:spPr bwMode="auto">
          <a:xfrm>
            <a:off x="5416550" y="3284984"/>
            <a:ext cx="1054100" cy="3683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92872" name="Rectangle 8"/>
          <p:cNvSpPr>
            <a:spLocks noChangeArrowheads="1"/>
          </p:cNvSpPr>
          <p:nvPr/>
        </p:nvSpPr>
        <p:spPr bwMode="auto">
          <a:xfrm>
            <a:off x="6483350" y="3284984"/>
            <a:ext cx="596900" cy="36830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92873" name="Rectangle 9"/>
          <p:cNvSpPr>
            <a:spLocks noChangeArrowheads="1"/>
          </p:cNvSpPr>
          <p:nvPr/>
        </p:nvSpPr>
        <p:spPr bwMode="auto">
          <a:xfrm>
            <a:off x="7092950" y="3284984"/>
            <a:ext cx="1054100" cy="3683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92874" name="Line 10"/>
          <p:cNvSpPr>
            <a:spLocks noChangeShapeType="1"/>
          </p:cNvSpPr>
          <p:nvPr/>
        </p:nvSpPr>
        <p:spPr bwMode="auto">
          <a:xfrm>
            <a:off x="4572000" y="3507234"/>
            <a:ext cx="533400" cy="0"/>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2875" name="Rectangle 11"/>
          <p:cNvSpPr>
            <a:spLocks noChangeArrowheads="1"/>
          </p:cNvSpPr>
          <p:nvPr/>
        </p:nvSpPr>
        <p:spPr bwMode="auto">
          <a:xfrm>
            <a:off x="545765" y="5526617"/>
            <a:ext cx="8052469"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dirty="0" err="1" smtClean="0">
                <a:solidFill>
                  <a:schemeClr val="tx2"/>
                </a:solidFill>
                <a:latin typeface="+mj-lt"/>
              </a:rPr>
              <a:t>ExTime</a:t>
            </a:r>
            <a:r>
              <a:rPr lang="en-US" altLang="en-US" sz="2400" b="1" dirty="0" smtClean="0">
                <a:solidFill>
                  <a:schemeClr val="tx2"/>
                </a:solidFill>
                <a:latin typeface="+mj-lt"/>
              </a:rPr>
              <a:t>(w/E</a:t>
            </a:r>
            <a:r>
              <a:rPr lang="en-US" altLang="en-US" sz="2400" b="1" dirty="0">
                <a:solidFill>
                  <a:schemeClr val="tx2"/>
                </a:solidFill>
                <a:latin typeface="+mj-lt"/>
              </a:rPr>
              <a:t>)  = (1-F) </a:t>
            </a:r>
            <a:r>
              <a:rPr lang="en-US" altLang="en-US" sz="2400" b="1" dirty="0" smtClean="0">
                <a:solidFill>
                  <a:schemeClr val="tx2"/>
                </a:solidFill>
                <a:latin typeface="+mj-lt"/>
              </a:rPr>
              <a:t>x </a:t>
            </a:r>
            <a:r>
              <a:rPr lang="en-US" altLang="en-US" sz="2400" b="1" dirty="0" err="1">
                <a:solidFill>
                  <a:schemeClr val="tx2"/>
                </a:solidFill>
                <a:latin typeface="+mj-lt"/>
              </a:rPr>
              <a:t>ExTime</a:t>
            </a:r>
            <a:r>
              <a:rPr lang="en-US" altLang="en-US" sz="2400" b="1" dirty="0">
                <a:solidFill>
                  <a:schemeClr val="tx2"/>
                </a:solidFill>
                <a:latin typeface="+mj-lt"/>
              </a:rPr>
              <a:t>(w/o E) + F/S </a:t>
            </a:r>
            <a:r>
              <a:rPr lang="en-US" altLang="en-US" sz="2400" b="1" dirty="0" smtClean="0">
                <a:solidFill>
                  <a:schemeClr val="tx2"/>
                </a:solidFill>
                <a:latin typeface="+mj-lt"/>
              </a:rPr>
              <a:t>x </a:t>
            </a:r>
            <a:r>
              <a:rPr lang="en-US" altLang="en-US" sz="2400" b="1" dirty="0" err="1" smtClean="0">
                <a:solidFill>
                  <a:schemeClr val="tx2"/>
                </a:solidFill>
                <a:latin typeface="+mj-lt"/>
              </a:rPr>
              <a:t>ExTime</a:t>
            </a:r>
            <a:r>
              <a:rPr lang="en-US" altLang="en-US" sz="2400" b="1" dirty="0" smtClean="0">
                <a:solidFill>
                  <a:schemeClr val="tx2"/>
                </a:solidFill>
                <a:latin typeface="+mj-lt"/>
              </a:rPr>
              <a:t>(w/E</a:t>
            </a:r>
            <a:r>
              <a:rPr lang="en-US" altLang="en-US" sz="2400" b="1" dirty="0">
                <a:solidFill>
                  <a:schemeClr val="tx2"/>
                </a:solidFill>
                <a:latin typeface="+mj-lt"/>
              </a:rPr>
              <a:t>) </a:t>
            </a:r>
          </a:p>
        </p:txBody>
      </p:sp>
      <p:graphicFrame>
        <p:nvGraphicFramePr>
          <p:cNvPr id="12" name="Object 8"/>
          <p:cNvGraphicFramePr>
            <a:graphicFrameLocks noChangeAspect="1"/>
          </p:cNvGraphicFramePr>
          <p:nvPr>
            <p:extLst/>
          </p:nvPr>
        </p:nvGraphicFramePr>
        <p:xfrm>
          <a:off x="988218" y="2052471"/>
          <a:ext cx="7396163" cy="788988"/>
        </p:xfrm>
        <a:graphic>
          <a:graphicData uri="http://schemas.openxmlformats.org/presentationml/2006/ole">
            <mc:AlternateContent xmlns:mc="http://schemas.openxmlformats.org/markup-compatibility/2006">
              <mc:Choice xmlns:v="urn:schemas-microsoft-com:vml" Requires="v">
                <p:oleObj spid="_x0000_s136229" name="Equation" r:id="rId4" imgW="3682800" imgH="393480" progId="Equation.3">
                  <p:embed/>
                </p:oleObj>
              </mc:Choice>
              <mc:Fallback>
                <p:oleObj name="Equation" r:id="rId4" imgW="3682800" imgH="393480" progId="Equation.3">
                  <p:embed/>
                  <p:pic>
                    <p:nvPicPr>
                      <p:cNvPr id="0" name=""/>
                      <p:cNvPicPr>
                        <a:picLocks noChangeAspect="1" noChangeArrowheads="1"/>
                      </p:cNvPicPr>
                      <p:nvPr/>
                    </p:nvPicPr>
                    <p:blipFill>
                      <a:blip r:embed="rId5"/>
                      <a:srcRect/>
                      <a:stretch>
                        <a:fillRect/>
                      </a:stretch>
                    </p:blipFill>
                    <p:spPr bwMode="auto">
                      <a:xfrm>
                        <a:off x="988218" y="2052471"/>
                        <a:ext cx="7396163" cy="788988"/>
                      </a:xfrm>
                      <a:prstGeom prst="rect">
                        <a:avLst/>
                      </a:prstGeom>
                      <a:noFill/>
                      <a:ln>
                        <a:noFill/>
                      </a:ln>
                      <a:effec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57</a:t>
            </a:fld>
            <a:endParaRPr lang="en-US" altLang="tr-TR"/>
          </a:p>
        </p:txBody>
      </p:sp>
    </p:spTree>
    <p:extLst>
      <p:ext uri="{BB962C8B-B14F-4D97-AF65-F5344CB8AC3E}">
        <p14:creationId xmlns:p14="http://schemas.microsoft.com/office/powerpoint/2010/main" val="2314897522"/>
      </p:ext>
    </p:extLst>
  </p:cSld>
  <p:clrMapOvr>
    <a:masterClrMapping/>
  </p:clrMapOvr>
  <p:transition>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0" y="0"/>
            <a:ext cx="9143999" cy="701675"/>
          </a:xfrm>
          <a:noFill/>
          <a:ln/>
        </p:spPr>
        <p:txBody>
          <a:bodyPr/>
          <a:lstStyle/>
          <a:p>
            <a:r>
              <a:rPr lang="en-US" altLang="en-US" dirty="0"/>
              <a:t>Amdahl’s Law</a:t>
            </a:r>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58</a:t>
            </a:fld>
            <a:endParaRPr lang="en-US" altLang="tr-TR"/>
          </a:p>
        </p:txBody>
      </p:sp>
      <p:grpSp>
        <p:nvGrpSpPr>
          <p:cNvPr id="6" name="Group 5"/>
          <p:cNvGrpSpPr/>
          <p:nvPr/>
        </p:nvGrpSpPr>
        <p:grpSpPr>
          <a:xfrm>
            <a:off x="441325" y="1880394"/>
            <a:ext cx="7987506" cy="838200"/>
            <a:chOff x="441325" y="1880394"/>
            <a:chExt cx="7987506" cy="838200"/>
          </a:xfrm>
        </p:grpSpPr>
        <p:sp>
          <p:nvSpPr>
            <p:cNvPr id="294915" name="Rectangle 3"/>
            <p:cNvSpPr>
              <a:spLocks noChangeArrowheads="1"/>
            </p:cNvSpPr>
            <p:nvPr/>
          </p:nvSpPr>
          <p:spPr bwMode="auto">
            <a:xfrm>
              <a:off x="441325" y="2011363"/>
              <a:ext cx="5843332" cy="3975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000" b="1" dirty="0" err="1">
                  <a:solidFill>
                    <a:schemeClr val="tx1"/>
                  </a:solidFill>
                  <a:latin typeface="Arial" panose="020B0604020202020204" pitchFamily="34" charset="0"/>
                </a:rPr>
                <a:t>ExTime</a:t>
              </a:r>
              <a:r>
                <a:rPr lang="en-US" altLang="en-US" sz="2000" b="1" baseline="-25000" dirty="0" err="1">
                  <a:solidFill>
                    <a:schemeClr val="tx1"/>
                  </a:solidFill>
                  <a:latin typeface="Arial" panose="020B0604020202020204" pitchFamily="34" charset="0"/>
                </a:rPr>
                <a:t>new</a:t>
              </a:r>
              <a:r>
                <a:rPr lang="en-US" altLang="en-US" sz="2000" b="1" baseline="-25000" dirty="0">
                  <a:solidFill>
                    <a:schemeClr val="tx1"/>
                  </a:solidFill>
                  <a:latin typeface="Arial" panose="020B0604020202020204" pitchFamily="34" charset="0"/>
                </a:rPr>
                <a:t> </a:t>
              </a:r>
              <a:r>
                <a:rPr lang="en-US" altLang="en-US" sz="2000" b="1" dirty="0">
                  <a:solidFill>
                    <a:schemeClr val="tx1"/>
                  </a:solidFill>
                  <a:latin typeface="Arial" panose="020B0604020202020204" pitchFamily="34" charset="0"/>
                </a:rPr>
                <a:t>= </a:t>
              </a:r>
              <a:r>
                <a:rPr lang="en-US" altLang="en-US" sz="2000" b="1" dirty="0" err="1">
                  <a:solidFill>
                    <a:schemeClr val="tx1"/>
                  </a:solidFill>
                  <a:latin typeface="Arial" panose="020B0604020202020204" pitchFamily="34" charset="0"/>
                </a:rPr>
                <a:t>ExTime</a:t>
              </a:r>
              <a:r>
                <a:rPr lang="en-US" altLang="en-US" sz="2000" b="1" baseline="-25000" dirty="0" err="1">
                  <a:solidFill>
                    <a:schemeClr val="tx1"/>
                  </a:solidFill>
                  <a:latin typeface="Arial" panose="020B0604020202020204" pitchFamily="34" charset="0"/>
                </a:rPr>
                <a:t>old</a:t>
              </a:r>
              <a:r>
                <a:rPr lang="en-US" altLang="en-US" sz="2000" b="1" dirty="0">
                  <a:solidFill>
                    <a:schemeClr val="tx1"/>
                  </a:solidFill>
                  <a:latin typeface="Arial" panose="020B0604020202020204" pitchFamily="34" charset="0"/>
                </a:rPr>
                <a:t> x   (1 - </a:t>
              </a:r>
              <a:r>
                <a:rPr lang="en-US" altLang="en-US" sz="2000" b="1" dirty="0" err="1">
                  <a:solidFill>
                    <a:schemeClr val="tx1"/>
                  </a:solidFill>
                  <a:latin typeface="Arial" panose="020B0604020202020204" pitchFamily="34" charset="0"/>
                </a:rPr>
                <a:t>Fraction</a:t>
              </a:r>
              <a:r>
                <a:rPr lang="en-US" altLang="en-US" sz="2000" b="1" baseline="-25000" dirty="0" err="1">
                  <a:solidFill>
                    <a:schemeClr val="tx1"/>
                  </a:solidFill>
                  <a:latin typeface="Arial" panose="020B0604020202020204" pitchFamily="34" charset="0"/>
                </a:rPr>
                <a:t>enhanced</a:t>
              </a:r>
              <a:r>
                <a:rPr lang="en-US" altLang="en-US" sz="2000" b="1" dirty="0">
                  <a:solidFill>
                    <a:schemeClr val="tx1"/>
                  </a:solidFill>
                  <a:latin typeface="Arial" panose="020B0604020202020204" pitchFamily="34" charset="0"/>
                </a:rPr>
                <a:t>) </a:t>
              </a:r>
              <a:r>
                <a:rPr lang="en-US" altLang="en-US" sz="2000" b="1" dirty="0" smtClean="0">
                  <a:solidFill>
                    <a:schemeClr val="tx1"/>
                  </a:solidFill>
                  <a:latin typeface="Arial" panose="020B0604020202020204" pitchFamily="34" charset="0"/>
                </a:rPr>
                <a:t>+</a:t>
              </a:r>
              <a:endParaRPr lang="en-US" altLang="en-US" sz="2000" b="1" baseline="-25000" dirty="0">
                <a:solidFill>
                  <a:schemeClr val="tx1"/>
                </a:solidFill>
                <a:latin typeface="Arial" panose="020B0604020202020204" pitchFamily="34" charset="0"/>
              </a:endParaRPr>
            </a:p>
          </p:txBody>
        </p:sp>
        <p:grpSp>
          <p:nvGrpSpPr>
            <p:cNvPr id="294916" name="Group 4"/>
            <p:cNvGrpSpPr>
              <a:grpSpLocks/>
            </p:cNvGrpSpPr>
            <p:nvPr/>
          </p:nvGrpSpPr>
          <p:grpSpPr bwMode="auto">
            <a:xfrm>
              <a:off x="3491880" y="1880394"/>
              <a:ext cx="304800" cy="838200"/>
              <a:chOff x="2208" y="1248"/>
              <a:chExt cx="192" cy="528"/>
            </a:xfrm>
          </p:grpSpPr>
          <p:sp>
            <p:nvSpPr>
              <p:cNvPr id="294917" name="Line 5"/>
              <p:cNvSpPr>
                <a:spLocks noChangeShapeType="1"/>
              </p:cNvSpPr>
              <p:nvPr/>
            </p:nvSpPr>
            <p:spPr bwMode="auto">
              <a:xfrm>
                <a:off x="2208" y="1248"/>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4918" name="Line 6"/>
              <p:cNvSpPr>
                <a:spLocks noChangeShapeType="1"/>
              </p:cNvSpPr>
              <p:nvPr/>
            </p:nvSpPr>
            <p:spPr bwMode="auto">
              <a:xfrm>
                <a:off x="2208" y="1248"/>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4919" name="Line 7"/>
              <p:cNvSpPr>
                <a:spLocks noChangeShapeType="1"/>
              </p:cNvSpPr>
              <p:nvPr/>
            </p:nvSpPr>
            <p:spPr bwMode="auto">
              <a:xfrm>
                <a:off x="2208" y="1776"/>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294920" name="Group 8"/>
            <p:cNvGrpSpPr>
              <a:grpSpLocks/>
            </p:cNvGrpSpPr>
            <p:nvPr/>
          </p:nvGrpSpPr>
          <p:grpSpPr bwMode="auto">
            <a:xfrm>
              <a:off x="8124031" y="1880394"/>
              <a:ext cx="304800" cy="838200"/>
              <a:chOff x="5088" y="1296"/>
              <a:chExt cx="192" cy="528"/>
            </a:xfrm>
          </p:grpSpPr>
          <p:sp>
            <p:nvSpPr>
              <p:cNvPr id="294921" name="Line 9"/>
              <p:cNvSpPr>
                <a:spLocks noChangeShapeType="1"/>
              </p:cNvSpPr>
              <p:nvPr/>
            </p:nvSpPr>
            <p:spPr bwMode="auto">
              <a:xfrm>
                <a:off x="5280" y="1296"/>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4922" name="Line 10"/>
              <p:cNvSpPr>
                <a:spLocks noChangeShapeType="1"/>
              </p:cNvSpPr>
              <p:nvPr/>
            </p:nvSpPr>
            <p:spPr bwMode="auto">
              <a:xfrm flipH="1">
                <a:off x="5088" y="1296"/>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4923" name="Line 11"/>
              <p:cNvSpPr>
                <a:spLocks noChangeShapeType="1"/>
              </p:cNvSpPr>
              <p:nvPr/>
            </p:nvSpPr>
            <p:spPr bwMode="auto">
              <a:xfrm flipH="1">
                <a:off x="5088" y="1824"/>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294928" name="Line 16"/>
            <p:cNvSpPr>
              <a:spLocks noChangeShapeType="1"/>
            </p:cNvSpPr>
            <p:nvPr/>
          </p:nvSpPr>
          <p:spPr bwMode="auto">
            <a:xfrm>
              <a:off x="6219031" y="2259294"/>
              <a:ext cx="1905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 name="Rectangle 2"/>
            <p:cNvSpPr/>
            <p:nvPr/>
          </p:nvSpPr>
          <p:spPr>
            <a:xfrm>
              <a:off x="6133424" y="1880394"/>
              <a:ext cx="2064989" cy="707886"/>
            </a:xfrm>
            <a:prstGeom prst="rect">
              <a:avLst/>
            </a:prstGeom>
          </p:spPr>
          <p:txBody>
            <a:bodyPr wrap="none">
              <a:spAutoFit/>
            </a:bodyPr>
            <a:lstStyle/>
            <a:p>
              <a:r>
                <a:rPr lang="en-US" altLang="en-US" sz="2000" b="1" dirty="0" err="1" smtClean="0">
                  <a:solidFill>
                    <a:schemeClr val="tx1"/>
                  </a:solidFill>
                </a:rPr>
                <a:t>Fraction</a:t>
              </a:r>
              <a:r>
                <a:rPr lang="en-US" altLang="en-US" sz="2000" b="1" baseline="-25000" dirty="0" err="1" smtClean="0">
                  <a:solidFill>
                    <a:schemeClr val="tx1"/>
                  </a:solidFill>
                </a:rPr>
                <a:t>enhanced</a:t>
              </a:r>
              <a:endParaRPr lang="tr-TR" altLang="en-US" sz="2000" b="1" baseline="-25000" dirty="0" smtClean="0">
                <a:solidFill>
                  <a:schemeClr val="tx1"/>
                </a:solidFill>
              </a:endParaRPr>
            </a:p>
            <a:p>
              <a:r>
                <a:rPr lang="en-US" altLang="en-US" sz="2000" b="1" dirty="0" err="1">
                  <a:solidFill>
                    <a:schemeClr val="tx1"/>
                  </a:solidFill>
                </a:rPr>
                <a:t>Speedup</a:t>
              </a:r>
              <a:r>
                <a:rPr lang="en-US" altLang="en-US" sz="2000" b="1" baseline="-25000" dirty="0" err="1">
                  <a:solidFill>
                    <a:schemeClr val="tx1"/>
                  </a:solidFill>
                </a:rPr>
                <a:t>enhanced</a:t>
              </a:r>
              <a:endParaRPr lang="en-US" altLang="en-US" sz="2000" b="1" baseline="-25000" dirty="0">
                <a:solidFill>
                  <a:schemeClr val="tx1"/>
                </a:solidFill>
              </a:endParaRPr>
            </a:p>
          </p:txBody>
        </p:sp>
      </p:grpSp>
      <p:grpSp>
        <p:nvGrpSpPr>
          <p:cNvPr id="5" name="Group 4"/>
          <p:cNvGrpSpPr/>
          <p:nvPr/>
        </p:nvGrpSpPr>
        <p:grpSpPr>
          <a:xfrm>
            <a:off x="365125" y="3316918"/>
            <a:ext cx="8491739" cy="1701691"/>
            <a:chOff x="365125" y="3316918"/>
            <a:chExt cx="8491739" cy="1701691"/>
          </a:xfrm>
        </p:grpSpPr>
        <p:sp>
          <p:nvSpPr>
            <p:cNvPr id="294924" name="Rectangle 12"/>
            <p:cNvSpPr>
              <a:spLocks noChangeArrowheads="1"/>
            </p:cNvSpPr>
            <p:nvPr/>
          </p:nvSpPr>
          <p:spPr bwMode="auto">
            <a:xfrm>
              <a:off x="365125" y="3611563"/>
              <a:ext cx="2112759" cy="3975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000" b="1" dirty="0" err="1">
                  <a:solidFill>
                    <a:schemeClr val="tx1"/>
                  </a:solidFill>
                  <a:latin typeface="Arial" panose="020B0604020202020204" pitchFamily="34" charset="0"/>
                </a:rPr>
                <a:t>Speedup</a:t>
              </a:r>
              <a:r>
                <a:rPr lang="en-US" altLang="en-US" sz="2000" b="1" baseline="-25000" dirty="0" err="1">
                  <a:solidFill>
                    <a:schemeClr val="tx1"/>
                  </a:solidFill>
                  <a:latin typeface="Arial" panose="020B0604020202020204" pitchFamily="34" charset="0"/>
                </a:rPr>
                <a:t>overall</a:t>
              </a:r>
              <a:r>
                <a:rPr lang="en-US" altLang="en-US" sz="2000" b="1" baseline="-25000" dirty="0">
                  <a:solidFill>
                    <a:schemeClr val="tx1"/>
                  </a:solidFill>
                  <a:latin typeface="Arial" panose="020B0604020202020204" pitchFamily="34" charset="0"/>
                </a:rPr>
                <a:t>   </a:t>
              </a:r>
              <a:r>
                <a:rPr lang="en-US" altLang="en-US" sz="2000" b="1" dirty="0">
                  <a:solidFill>
                    <a:schemeClr val="tx1"/>
                  </a:solidFill>
                  <a:latin typeface="Arial" panose="020B0604020202020204" pitchFamily="34" charset="0"/>
                </a:rPr>
                <a:t>=</a:t>
              </a:r>
            </a:p>
          </p:txBody>
        </p:sp>
        <p:sp>
          <p:nvSpPr>
            <p:cNvPr id="294925" name="Rectangle 13"/>
            <p:cNvSpPr>
              <a:spLocks noChangeArrowheads="1"/>
            </p:cNvSpPr>
            <p:nvPr/>
          </p:nvSpPr>
          <p:spPr bwMode="auto">
            <a:xfrm>
              <a:off x="2479675" y="3316918"/>
              <a:ext cx="1422057" cy="8745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lnSpc>
                  <a:spcPct val="85000"/>
                </a:lnSpc>
              </a:pPr>
              <a:r>
                <a:rPr lang="en-US" altLang="en-US" sz="2000" b="1" dirty="0" err="1">
                  <a:solidFill>
                    <a:schemeClr val="tx1"/>
                  </a:solidFill>
                  <a:latin typeface="Arial" panose="020B0604020202020204" pitchFamily="34" charset="0"/>
                </a:rPr>
                <a:t>ExTime</a:t>
              </a:r>
              <a:r>
                <a:rPr lang="en-US" altLang="en-US" sz="2000" b="1" baseline="-25000" dirty="0" err="1">
                  <a:solidFill>
                    <a:schemeClr val="tx1"/>
                  </a:solidFill>
                  <a:latin typeface="Arial" panose="020B0604020202020204" pitchFamily="34" charset="0"/>
                </a:rPr>
                <a:t>old</a:t>
              </a:r>
              <a:endParaRPr lang="en-US" altLang="en-US" sz="2000" b="1" dirty="0">
                <a:solidFill>
                  <a:schemeClr val="tx1"/>
                </a:solidFill>
                <a:latin typeface="Arial" panose="020B0604020202020204" pitchFamily="34" charset="0"/>
              </a:endParaRPr>
            </a:p>
            <a:p>
              <a:pPr algn="l">
                <a:lnSpc>
                  <a:spcPct val="85000"/>
                </a:lnSpc>
              </a:pPr>
              <a:endParaRPr lang="en-US" altLang="en-US" sz="2000" b="1" dirty="0">
                <a:solidFill>
                  <a:schemeClr val="tx1"/>
                </a:solidFill>
                <a:latin typeface="Arial" panose="020B0604020202020204" pitchFamily="34" charset="0"/>
              </a:endParaRPr>
            </a:p>
            <a:p>
              <a:pPr algn="l">
                <a:lnSpc>
                  <a:spcPct val="85000"/>
                </a:lnSpc>
              </a:pPr>
              <a:r>
                <a:rPr lang="en-US" altLang="en-US" sz="2000" b="1" dirty="0" err="1">
                  <a:solidFill>
                    <a:schemeClr val="tx1"/>
                  </a:solidFill>
                  <a:latin typeface="Arial" panose="020B0604020202020204" pitchFamily="34" charset="0"/>
                </a:rPr>
                <a:t>ExTime</a:t>
              </a:r>
              <a:r>
                <a:rPr lang="en-US" altLang="en-US" sz="2000" b="1" baseline="-25000" dirty="0" err="1">
                  <a:solidFill>
                    <a:schemeClr val="tx1"/>
                  </a:solidFill>
                  <a:latin typeface="Arial" panose="020B0604020202020204" pitchFamily="34" charset="0"/>
                </a:rPr>
                <a:t>new</a:t>
              </a:r>
              <a:endParaRPr lang="en-US" altLang="en-US" sz="2000" b="1" baseline="-25000" dirty="0">
                <a:solidFill>
                  <a:schemeClr val="tx1"/>
                </a:solidFill>
                <a:latin typeface="Arial" panose="020B0604020202020204" pitchFamily="34" charset="0"/>
              </a:endParaRPr>
            </a:p>
          </p:txBody>
        </p:sp>
        <p:sp>
          <p:nvSpPr>
            <p:cNvPr id="294926" name="Line 14"/>
            <p:cNvSpPr>
              <a:spLocks noChangeShapeType="1"/>
            </p:cNvSpPr>
            <p:nvPr/>
          </p:nvSpPr>
          <p:spPr bwMode="auto">
            <a:xfrm>
              <a:off x="2590800" y="3810000"/>
              <a:ext cx="1295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4929" name="Rectangle 17"/>
            <p:cNvSpPr>
              <a:spLocks noChangeArrowheads="1"/>
            </p:cNvSpPr>
            <p:nvPr/>
          </p:nvSpPr>
          <p:spPr bwMode="auto">
            <a:xfrm>
              <a:off x="3870325" y="3611563"/>
              <a:ext cx="33178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000" b="1" dirty="0">
                  <a:solidFill>
                    <a:schemeClr val="tx1"/>
                  </a:solidFill>
                  <a:latin typeface="Arial" panose="020B0604020202020204" pitchFamily="34" charset="0"/>
                </a:rPr>
                <a:t>=</a:t>
              </a:r>
            </a:p>
          </p:txBody>
        </p:sp>
        <p:sp>
          <p:nvSpPr>
            <p:cNvPr id="294930" name="Rectangle 18"/>
            <p:cNvSpPr>
              <a:spLocks noChangeArrowheads="1"/>
            </p:cNvSpPr>
            <p:nvPr/>
          </p:nvSpPr>
          <p:spPr bwMode="auto">
            <a:xfrm>
              <a:off x="6003925" y="3412852"/>
              <a:ext cx="32543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000" b="1">
                  <a:latin typeface="Arial" panose="020B0604020202020204" pitchFamily="34" charset="0"/>
                </a:rPr>
                <a:t>1</a:t>
              </a:r>
            </a:p>
          </p:txBody>
        </p:sp>
        <p:sp>
          <p:nvSpPr>
            <p:cNvPr id="294931" name="Line 19"/>
            <p:cNvSpPr>
              <a:spLocks noChangeShapeType="1"/>
            </p:cNvSpPr>
            <p:nvPr/>
          </p:nvSpPr>
          <p:spPr bwMode="auto">
            <a:xfrm>
              <a:off x="4191000" y="3839889"/>
              <a:ext cx="4495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4932" name="Rectangle 20"/>
            <p:cNvSpPr>
              <a:spLocks noChangeArrowheads="1"/>
            </p:cNvSpPr>
            <p:nvPr/>
          </p:nvSpPr>
          <p:spPr bwMode="auto">
            <a:xfrm>
              <a:off x="4173547" y="4158657"/>
              <a:ext cx="2757697" cy="3975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n-US" altLang="en-US" sz="2000" b="1" dirty="0">
                  <a:solidFill>
                    <a:schemeClr val="tx1"/>
                  </a:solidFill>
                  <a:latin typeface="Arial" panose="020B0604020202020204" pitchFamily="34" charset="0"/>
                </a:rPr>
                <a:t>(1 - </a:t>
              </a:r>
              <a:r>
                <a:rPr lang="en-US" altLang="en-US" sz="2000" b="1" dirty="0" err="1">
                  <a:solidFill>
                    <a:schemeClr val="tx1"/>
                  </a:solidFill>
                  <a:latin typeface="Arial" panose="020B0604020202020204" pitchFamily="34" charset="0"/>
                </a:rPr>
                <a:t>Fraction</a:t>
              </a:r>
              <a:r>
                <a:rPr lang="en-US" altLang="en-US" sz="2000" b="1" baseline="-25000" dirty="0" err="1">
                  <a:solidFill>
                    <a:schemeClr val="tx1"/>
                  </a:solidFill>
                  <a:latin typeface="Arial" panose="020B0604020202020204" pitchFamily="34" charset="0"/>
                </a:rPr>
                <a:t>enhanced</a:t>
              </a:r>
              <a:r>
                <a:rPr lang="en-US" altLang="en-US" sz="2000" b="1" dirty="0">
                  <a:solidFill>
                    <a:schemeClr val="tx1"/>
                  </a:solidFill>
                  <a:latin typeface="Arial" panose="020B0604020202020204" pitchFamily="34" charset="0"/>
                </a:rPr>
                <a:t>) </a:t>
              </a:r>
              <a:r>
                <a:rPr lang="en-US" altLang="en-US" sz="2000" b="1" dirty="0" smtClean="0">
                  <a:solidFill>
                    <a:schemeClr val="tx1"/>
                  </a:solidFill>
                  <a:latin typeface="Arial" panose="020B0604020202020204" pitchFamily="34" charset="0"/>
                </a:rPr>
                <a:t>+</a:t>
              </a:r>
              <a:endParaRPr lang="en-US" altLang="en-US" sz="2000" b="1" baseline="-25000" dirty="0">
                <a:solidFill>
                  <a:schemeClr val="tx1"/>
                </a:solidFill>
                <a:latin typeface="Arial" panose="020B0604020202020204" pitchFamily="34" charset="0"/>
              </a:endParaRPr>
            </a:p>
          </p:txBody>
        </p:sp>
        <p:sp>
          <p:nvSpPr>
            <p:cNvPr id="294934" name="Line 22"/>
            <p:cNvSpPr>
              <a:spLocks noChangeShapeType="1"/>
            </p:cNvSpPr>
            <p:nvPr/>
          </p:nvSpPr>
          <p:spPr bwMode="auto">
            <a:xfrm>
              <a:off x="6871870" y="4373471"/>
              <a:ext cx="1905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 name="Rectangle 3"/>
            <p:cNvSpPr/>
            <p:nvPr/>
          </p:nvSpPr>
          <p:spPr>
            <a:xfrm>
              <a:off x="6791875" y="4002946"/>
              <a:ext cx="2064989" cy="1015663"/>
            </a:xfrm>
            <a:prstGeom prst="rect">
              <a:avLst/>
            </a:prstGeom>
          </p:spPr>
          <p:txBody>
            <a:bodyPr wrap="none">
              <a:spAutoFit/>
            </a:bodyPr>
            <a:lstStyle/>
            <a:p>
              <a:r>
                <a:rPr lang="en-US" altLang="en-US" sz="2000" b="1" dirty="0" err="1" smtClean="0">
                  <a:solidFill>
                    <a:schemeClr val="tx1"/>
                  </a:solidFill>
                </a:rPr>
                <a:t>Fraction</a:t>
              </a:r>
              <a:r>
                <a:rPr lang="en-US" altLang="en-US" sz="2000" b="1" baseline="-25000" dirty="0" err="1" smtClean="0">
                  <a:solidFill>
                    <a:schemeClr val="tx1"/>
                  </a:solidFill>
                </a:rPr>
                <a:t>enhanced</a:t>
              </a:r>
              <a:endParaRPr lang="tr-TR" altLang="en-US" sz="2000" b="1" baseline="-25000" dirty="0" smtClean="0">
                <a:solidFill>
                  <a:schemeClr val="tx1"/>
                </a:solidFill>
              </a:endParaRPr>
            </a:p>
            <a:p>
              <a:r>
                <a:rPr lang="en-US" altLang="en-US" sz="2000" b="1" dirty="0" err="1">
                  <a:solidFill>
                    <a:schemeClr val="tx1"/>
                  </a:solidFill>
                </a:rPr>
                <a:t>Speedup</a:t>
              </a:r>
              <a:r>
                <a:rPr lang="en-US" altLang="en-US" sz="2000" b="1" baseline="-25000" dirty="0" err="1">
                  <a:solidFill>
                    <a:schemeClr val="tx1"/>
                  </a:solidFill>
                </a:rPr>
                <a:t>enhanced</a:t>
              </a:r>
              <a:endParaRPr lang="en-US" altLang="en-US" sz="2000" b="1" baseline="-25000" dirty="0">
                <a:solidFill>
                  <a:schemeClr val="tx1"/>
                </a:solidFill>
              </a:endParaRPr>
            </a:p>
            <a:p>
              <a:endParaRPr lang="tr-TR" sz="2000" dirty="0">
                <a:solidFill>
                  <a:schemeClr val="tx1"/>
                </a:solidFill>
              </a:endParaRPr>
            </a:p>
          </p:txBody>
        </p:sp>
      </p:grpSp>
    </p:spTree>
    <p:extLst>
      <p:ext uri="{BB962C8B-B14F-4D97-AF65-F5344CB8AC3E}">
        <p14:creationId xmlns:p14="http://schemas.microsoft.com/office/powerpoint/2010/main" val="3586674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0" y="0"/>
            <a:ext cx="9144000" cy="701675"/>
          </a:xfrm>
          <a:noFill/>
          <a:ln/>
        </p:spPr>
        <p:txBody>
          <a:bodyPr/>
          <a:lstStyle/>
          <a:p>
            <a:r>
              <a:rPr lang="en-US" altLang="en-US" dirty="0"/>
              <a:t>Amdahl’s </a:t>
            </a:r>
            <a:r>
              <a:rPr lang="en-US" altLang="en-US" dirty="0" smtClean="0"/>
              <a:t>Law: </a:t>
            </a:r>
            <a:r>
              <a:rPr lang="en-US" altLang="en-US" dirty="0"/>
              <a:t>Example </a:t>
            </a:r>
            <a:r>
              <a:rPr lang="en-US" altLang="en-US" dirty="0" smtClean="0"/>
              <a:t>1</a:t>
            </a:r>
            <a:endParaRPr lang="en-US" altLang="en-US" dirty="0"/>
          </a:p>
        </p:txBody>
      </p:sp>
      <p:sp>
        <p:nvSpPr>
          <p:cNvPr id="296963" name="Rectangle 3"/>
          <p:cNvSpPr>
            <a:spLocks noGrp="1" noChangeArrowheads="1"/>
          </p:cNvSpPr>
          <p:nvPr>
            <p:ph type="body" idx="1"/>
          </p:nvPr>
        </p:nvSpPr>
        <p:spPr>
          <a:xfrm>
            <a:off x="822325" y="1127178"/>
            <a:ext cx="7620000" cy="1818872"/>
          </a:xfrm>
          <a:noFill/>
          <a:ln/>
        </p:spPr>
        <p:txBody>
          <a:bodyPr/>
          <a:lstStyle/>
          <a:p>
            <a:pPr marL="0" indent="0">
              <a:buNone/>
            </a:pPr>
            <a:r>
              <a:rPr lang="en-US" altLang="en-US" sz="2800" dirty="0" smtClean="0"/>
              <a:t>Suppose that Floating </a:t>
            </a:r>
            <a:r>
              <a:rPr lang="en-US" altLang="en-US" sz="2800" dirty="0"/>
              <a:t>point instructions </a:t>
            </a:r>
            <a:r>
              <a:rPr lang="en-US" altLang="en-US" sz="2800" dirty="0" smtClean="0"/>
              <a:t>are improved </a:t>
            </a:r>
            <a:r>
              <a:rPr lang="en-US" altLang="en-US" sz="2800" dirty="0"/>
              <a:t>to run 2X; but only 10% of actual instructions are </a:t>
            </a:r>
            <a:r>
              <a:rPr lang="en-US" altLang="en-US" sz="2800" dirty="0" smtClean="0"/>
              <a:t>FP. What’s </a:t>
            </a:r>
            <a:r>
              <a:rPr lang="en-US" altLang="en-US" sz="2800" dirty="0"/>
              <a:t>the overall speedup </a:t>
            </a:r>
            <a:r>
              <a:rPr lang="en-US" altLang="en-US" sz="2800" dirty="0" smtClean="0"/>
              <a:t>gained?</a:t>
            </a:r>
            <a:endParaRPr lang="en-US" altLang="en-US" sz="2800" dirty="0"/>
          </a:p>
        </p:txBody>
      </p:sp>
      <p:sp>
        <p:nvSpPr>
          <p:cNvPr id="296964" name="Rectangle 4"/>
          <p:cNvSpPr>
            <a:spLocks noChangeArrowheads="1"/>
          </p:cNvSpPr>
          <p:nvPr/>
        </p:nvSpPr>
        <p:spPr bwMode="auto">
          <a:xfrm>
            <a:off x="974725" y="4971256"/>
            <a:ext cx="2322753" cy="7053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b="1" dirty="0" err="1" smtClean="0">
                <a:solidFill>
                  <a:schemeClr val="tx1"/>
                </a:solidFill>
                <a:latin typeface="Arial" panose="020B0604020202020204" pitchFamily="34" charset="0"/>
              </a:rPr>
              <a:t>Speedup</a:t>
            </a:r>
            <a:r>
              <a:rPr lang="en-US" altLang="en-US" sz="2400" b="1" baseline="-25000" dirty="0" err="1" smtClean="0">
                <a:solidFill>
                  <a:schemeClr val="tx1"/>
                </a:solidFill>
                <a:latin typeface="Arial" panose="020B0604020202020204" pitchFamily="34" charset="0"/>
              </a:rPr>
              <a:t>overall</a:t>
            </a:r>
            <a:r>
              <a:rPr lang="en-US" altLang="en-US" sz="2400" b="1" dirty="0">
                <a:solidFill>
                  <a:schemeClr val="tx1"/>
                </a:solidFill>
              </a:rPr>
              <a:t>=</a:t>
            </a:r>
          </a:p>
          <a:p>
            <a:pPr algn="l"/>
            <a:endParaRPr lang="en-US" altLang="en-US" sz="2400" b="1" baseline="-25000" dirty="0">
              <a:solidFill>
                <a:schemeClr val="tx1"/>
              </a:solidFill>
              <a:latin typeface="Arial" panose="020B0604020202020204" pitchFamily="34" charset="0"/>
            </a:endParaRPr>
          </a:p>
        </p:txBody>
      </p:sp>
      <p:sp>
        <p:nvSpPr>
          <p:cNvPr id="296971" name="Rectangle 11"/>
          <p:cNvSpPr>
            <a:spLocks noChangeArrowheads="1"/>
          </p:cNvSpPr>
          <p:nvPr/>
        </p:nvSpPr>
        <p:spPr bwMode="auto">
          <a:xfrm>
            <a:off x="669925" y="4133056"/>
            <a:ext cx="1868333" cy="459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b="1" dirty="0" err="1">
                <a:solidFill>
                  <a:schemeClr val="tx1"/>
                </a:solidFill>
                <a:latin typeface="Arial" panose="020B0604020202020204" pitchFamily="34" charset="0"/>
              </a:rPr>
              <a:t>ExTime</a:t>
            </a:r>
            <a:r>
              <a:rPr lang="en-US" altLang="en-US" sz="2400" b="1" baseline="-25000" dirty="0" err="1">
                <a:solidFill>
                  <a:schemeClr val="tx1"/>
                </a:solidFill>
                <a:latin typeface="Arial" panose="020B0604020202020204" pitchFamily="34" charset="0"/>
              </a:rPr>
              <a:t>new</a:t>
            </a:r>
            <a:r>
              <a:rPr lang="en-US" altLang="en-US" sz="2000" b="1" baseline="-25000" dirty="0">
                <a:solidFill>
                  <a:schemeClr val="tx1"/>
                </a:solidFill>
                <a:latin typeface="Arial" panose="020B0604020202020204" pitchFamily="34" charset="0"/>
              </a:rPr>
              <a:t> </a:t>
            </a:r>
            <a:r>
              <a:rPr lang="en-US" altLang="en-US" sz="2000" b="1" dirty="0" smtClean="0">
                <a:solidFill>
                  <a:schemeClr val="tx1"/>
                </a:solidFill>
                <a:latin typeface="Arial" panose="020B0604020202020204" pitchFamily="34" charset="0"/>
              </a:rPr>
              <a:t>=</a:t>
            </a:r>
            <a:endParaRPr lang="en-US" altLang="en-US" sz="2400" b="1" baseline="-25000" dirty="0">
              <a:solidFill>
                <a:schemeClr val="tx1"/>
              </a:solidFill>
              <a:latin typeface="Arial" panose="020B0604020202020204" pitchFamily="34" charset="0"/>
            </a:endParaRPr>
          </a:p>
        </p:txBody>
      </p:sp>
      <p:sp>
        <p:nvSpPr>
          <p:cNvPr id="13" name="Text Box 4"/>
          <p:cNvSpPr txBox="1">
            <a:spLocks noChangeArrowheads="1"/>
          </p:cNvSpPr>
          <p:nvPr/>
        </p:nvSpPr>
        <p:spPr bwMode="auto">
          <a:xfrm>
            <a:off x="2782509" y="3300675"/>
            <a:ext cx="31131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400" b="1" dirty="0">
                <a:solidFill>
                  <a:srgbClr val="FF0000"/>
                </a:solidFill>
                <a:latin typeface="+mj-lt"/>
              </a:rPr>
              <a:t>F</a:t>
            </a:r>
            <a:r>
              <a:rPr lang="en-US" altLang="en-US" sz="2400" b="1" dirty="0">
                <a:solidFill>
                  <a:schemeClr val="tx2"/>
                </a:solidFill>
                <a:latin typeface="+mj-lt"/>
              </a:rPr>
              <a:t> = </a:t>
            </a:r>
            <a:r>
              <a:rPr lang="en-US" altLang="en-US" sz="2400" b="1" dirty="0" smtClean="0">
                <a:solidFill>
                  <a:schemeClr val="tx1"/>
                </a:solidFill>
                <a:latin typeface="+mj-lt"/>
              </a:rPr>
              <a:t>0.1  </a:t>
            </a:r>
            <a:r>
              <a:rPr lang="en-US" altLang="en-US" sz="2400" b="1" dirty="0" smtClean="0">
                <a:solidFill>
                  <a:srgbClr val="FF0000"/>
                </a:solidFill>
                <a:latin typeface="+mj-lt"/>
              </a:rPr>
              <a:t>                S </a:t>
            </a:r>
            <a:r>
              <a:rPr lang="en-US" altLang="en-US" sz="2400" b="1" dirty="0" smtClean="0">
                <a:solidFill>
                  <a:schemeClr val="tx1"/>
                </a:solidFill>
                <a:latin typeface="+mj-lt"/>
              </a:rPr>
              <a:t>= 2</a:t>
            </a:r>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59</a:t>
            </a:fld>
            <a:endParaRPr lang="en-US" altLang="tr-TR"/>
          </a:p>
        </p:txBody>
      </p:sp>
    </p:spTree>
    <p:extLst>
      <p:ext uri="{BB962C8B-B14F-4D97-AF65-F5344CB8AC3E}">
        <p14:creationId xmlns:p14="http://schemas.microsoft.com/office/powerpoint/2010/main" val="1854378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0" y="-11621"/>
            <a:ext cx="9144000" cy="707886"/>
          </a:xfrm>
          <a:noFill/>
          <a:ln/>
        </p:spPr>
        <p:txBody>
          <a:bodyPr/>
          <a:lstStyle/>
          <a:p>
            <a:r>
              <a:rPr lang="en-US" altLang="en-US" dirty="0"/>
              <a:t>Computer Architecture </a:t>
            </a:r>
            <a:r>
              <a:rPr lang="en-US" altLang="en-US" dirty="0" smtClean="0"/>
              <a:t>is</a:t>
            </a:r>
            <a:endParaRPr lang="en-US" altLang="en-US" dirty="0"/>
          </a:p>
        </p:txBody>
      </p:sp>
      <p:sp>
        <p:nvSpPr>
          <p:cNvPr id="305155" name="Rectangle 3"/>
          <p:cNvSpPr>
            <a:spLocks noGrp="1" noChangeArrowheads="1"/>
          </p:cNvSpPr>
          <p:nvPr>
            <p:ph type="body" idx="1"/>
          </p:nvPr>
        </p:nvSpPr>
        <p:spPr>
          <a:xfrm>
            <a:off x="582960" y="1254125"/>
            <a:ext cx="7978080" cy="4800600"/>
          </a:xfrm>
          <a:noFill/>
          <a:ln/>
        </p:spPr>
        <p:txBody>
          <a:bodyPr/>
          <a:lstStyle/>
          <a:p>
            <a:pPr>
              <a:buFontTx/>
              <a:buNone/>
            </a:pPr>
            <a:r>
              <a:rPr lang="en-US" altLang="en-US" sz="2400" dirty="0"/>
              <a:t>	</a:t>
            </a:r>
            <a:r>
              <a:rPr lang="en-US" altLang="en-US" sz="2400" dirty="0" smtClean="0">
                <a:solidFill>
                  <a:schemeClr val="accent1">
                    <a:lumMod val="75000"/>
                  </a:schemeClr>
                </a:solidFill>
              </a:rPr>
              <a:t>The </a:t>
            </a:r>
            <a:r>
              <a:rPr lang="en-US" altLang="en-US" sz="2400" dirty="0">
                <a:solidFill>
                  <a:schemeClr val="accent1">
                    <a:lumMod val="75000"/>
                  </a:schemeClr>
                </a:solidFill>
              </a:rPr>
              <a:t>attributes of a [computing] system as seen by the programmer, i.e., the conceptual structure and functional behavior, as distinct from the organization of the data flows and controls the logic design, and the physical implementation.</a:t>
            </a:r>
          </a:p>
          <a:p>
            <a:pPr>
              <a:buFontTx/>
              <a:buNone/>
            </a:pPr>
            <a:r>
              <a:rPr lang="en-US" altLang="en-US" sz="2400" dirty="0"/>
              <a:t>              Amdahl, </a:t>
            </a:r>
            <a:r>
              <a:rPr lang="en-US" altLang="en-US" sz="2400" dirty="0" err="1"/>
              <a:t>Blaaw</a:t>
            </a:r>
            <a:r>
              <a:rPr lang="en-US" altLang="en-US" sz="2400" dirty="0"/>
              <a:t>, and Brooks,  1964</a:t>
            </a:r>
          </a:p>
        </p:txBody>
      </p:sp>
      <p:grpSp>
        <p:nvGrpSpPr>
          <p:cNvPr id="3" name="Group 2"/>
          <p:cNvGrpSpPr/>
          <p:nvPr/>
        </p:nvGrpSpPr>
        <p:grpSpPr>
          <a:xfrm>
            <a:off x="2411760" y="3933056"/>
            <a:ext cx="3581400" cy="1981200"/>
            <a:chOff x="3581400" y="4005064"/>
            <a:chExt cx="3581400" cy="1981200"/>
          </a:xfrm>
        </p:grpSpPr>
        <p:sp>
          <p:nvSpPr>
            <p:cNvPr id="305156" name="Rectangle 4"/>
            <p:cNvSpPr>
              <a:spLocks noChangeArrowheads="1"/>
            </p:cNvSpPr>
            <p:nvPr/>
          </p:nvSpPr>
          <p:spPr bwMode="auto">
            <a:xfrm>
              <a:off x="3587750" y="4468614"/>
              <a:ext cx="3187700" cy="1511300"/>
            </a:xfrm>
            <a:prstGeom prst="rect">
              <a:avLst/>
            </a:prstGeom>
            <a:pattFill prst="pct20">
              <a:fgClr>
                <a:schemeClr val="accent1"/>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05157" name="Line 5"/>
            <p:cNvSpPr>
              <a:spLocks noChangeShapeType="1"/>
            </p:cNvSpPr>
            <p:nvPr/>
          </p:nvSpPr>
          <p:spPr bwMode="auto">
            <a:xfrm flipV="1">
              <a:off x="3581400" y="4005064"/>
              <a:ext cx="53340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5158" name="Line 6"/>
            <p:cNvSpPr>
              <a:spLocks noChangeShapeType="1"/>
            </p:cNvSpPr>
            <p:nvPr/>
          </p:nvSpPr>
          <p:spPr bwMode="auto">
            <a:xfrm>
              <a:off x="4114800" y="4005064"/>
              <a:ext cx="3048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5159" name="Line 7"/>
            <p:cNvSpPr>
              <a:spLocks noChangeShapeType="1"/>
            </p:cNvSpPr>
            <p:nvPr/>
          </p:nvSpPr>
          <p:spPr bwMode="auto">
            <a:xfrm flipH="1">
              <a:off x="6781800" y="4005064"/>
              <a:ext cx="38100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5160" name="Line 8"/>
            <p:cNvSpPr>
              <a:spLocks noChangeShapeType="1"/>
            </p:cNvSpPr>
            <p:nvPr/>
          </p:nvSpPr>
          <p:spPr bwMode="auto">
            <a:xfrm>
              <a:off x="7162800" y="4005064"/>
              <a:ext cx="0" cy="1447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5161" name="Line 9"/>
            <p:cNvSpPr>
              <a:spLocks noChangeShapeType="1"/>
            </p:cNvSpPr>
            <p:nvPr/>
          </p:nvSpPr>
          <p:spPr bwMode="auto">
            <a:xfrm flipH="1">
              <a:off x="6781800" y="5452864"/>
              <a:ext cx="38100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5162" name="Rectangle 10"/>
            <p:cNvSpPr>
              <a:spLocks noChangeArrowheads="1"/>
            </p:cNvSpPr>
            <p:nvPr/>
          </p:nvSpPr>
          <p:spPr bwMode="auto">
            <a:xfrm>
              <a:off x="4432300" y="4030464"/>
              <a:ext cx="1871663"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97000"/>
                </a:lnSpc>
              </a:pPr>
              <a:r>
                <a:rPr lang="en-US" altLang="en-US" sz="2400" b="1" dirty="0">
                  <a:effectLst>
                    <a:outerShdw blurRad="38100" dist="38100" dir="2700000" algn="tl">
                      <a:srgbClr val="C0C0C0"/>
                    </a:outerShdw>
                  </a:effectLst>
                  <a:latin typeface="Arial" panose="020B0604020202020204" pitchFamily="34" charset="0"/>
                </a:rPr>
                <a:t>SOFTWARE</a:t>
              </a:r>
            </a:p>
          </p:txBody>
        </p:sp>
        <p:sp>
          <p:nvSpPr>
            <p:cNvPr id="305163" name="Oval 11"/>
            <p:cNvSpPr>
              <a:spLocks noChangeArrowheads="1"/>
            </p:cNvSpPr>
            <p:nvPr/>
          </p:nvSpPr>
          <p:spPr bwMode="auto">
            <a:xfrm>
              <a:off x="4197350" y="5535414"/>
              <a:ext cx="368300" cy="292100"/>
            </a:xfrm>
            <a:prstGeom prst="ellipse">
              <a:avLst/>
            </a:prstGeom>
            <a:solidFill>
              <a:schemeClr val="bg1"/>
            </a:solidFill>
            <a:ln w="12700">
              <a:solidFill>
                <a:schemeClr val="tx1"/>
              </a:solidFill>
              <a:round/>
              <a:headEnd/>
              <a:tailEnd/>
            </a:ln>
            <a:effectLst>
              <a:outerShdw dist="107763" dir="2700000" algn="ctr" rotWithShape="0">
                <a:schemeClr val="bg2">
                  <a:alpha val="50000"/>
                </a:schemeClr>
              </a:outerShdw>
            </a:effectLst>
          </p:spPr>
          <p:txBody>
            <a:bodyPr wrap="none" anchor="ctr"/>
            <a:lstStyle/>
            <a:p>
              <a:endParaRPr lang="en-CA"/>
            </a:p>
          </p:txBody>
        </p:sp>
        <p:sp>
          <p:nvSpPr>
            <p:cNvPr id="305164" name="Oval 12"/>
            <p:cNvSpPr>
              <a:spLocks noChangeArrowheads="1"/>
            </p:cNvSpPr>
            <p:nvPr/>
          </p:nvSpPr>
          <p:spPr bwMode="auto">
            <a:xfrm>
              <a:off x="5111750" y="5459214"/>
              <a:ext cx="292100" cy="292100"/>
            </a:xfrm>
            <a:prstGeom prst="ellipse">
              <a:avLst/>
            </a:prstGeom>
            <a:solidFill>
              <a:schemeClr val="bg1"/>
            </a:solidFill>
            <a:ln w="12700">
              <a:solidFill>
                <a:schemeClr val="tx1"/>
              </a:solidFill>
              <a:round/>
              <a:headEnd/>
              <a:tailEnd/>
            </a:ln>
            <a:effectLst>
              <a:outerShdw dist="107763" dir="2700000" algn="ctr" rotWithShape="0">
                <a:schemeClr val="bg2">
                  <a:alpha val="50000"/>
                </a:schemeClr>
              </a:outerShdw>
            </a:effectLst>
          </p:spPr>
          <p:txBody>
            <a:bodyPr wrap="none" anchor="ctr"/>
            <a:lstStyle/>
            <a:p>
              <a:endParaRPr lang="en-CA"/>
            </a:p>
          </p:txBody>
        </p:sp>
        <p:sp>
          <p:nvSpPr>
            <p:cNvPr id="305165" name="Oval 13"/>
            <p:cNvSpPr>
              <a:spLocks noChangeArrowheads="1"/>
            </p:cNvSpPr>
            <p:nvPr/>
          </p:nvSpPr>
          <p:spPr bwMode="auto">
            <a:xfrm>
              <a:off x="5949950" y="4849614"/>
              <a:ext cx="292100" cy="292100"/>
            </a:xfrm>
            <a:prstGeom prst="ellipse">
              <a:avLst/>
            </a:prstGeom>
            <a:solidFill>
              <a:schemeClr val="bg1"/>
            </a:solidFill>
            <a:ln w="12700">
              <a:solidFill>
                <a:schemeClr val="tx1"/>
              </a:solidFill>
              <a:round/>
              <a:headEnd/>
              <a:tailEnd/>
            </a:ln>
            <a:effectLst>
              <a:outerShdw dist="107763" dir="2700000" algn="ctr" rotWithShape="0">
                <a:schemeClr val="bg2">
                  <a:alpha val="50000"/>
                </a:schemeClr>
              </a:outerShdw>
            </a:effectLst>
          </p:spPr>
          <p:txBody>
            <a:bodyPr wrap="none" anchor="ctr"/>
            <a:lstStyle/>
            <a:p>
              <a:endParaRPr lang="en-CA"/>
            </a:p>
          </p:txBody>
        </p:sp>
        <p:sp>
          <p:nvSpPr>
            <p:cNvPr id="305166" name="Line 14"/>
            <p:cNvSpPr>
              <a:spLocks noChangeShapeType="1"/>
            </p:cNvSpPr>
            <p:nvPr/>
          </p:nvSpPr>
          <p:spPr bwMode="auto">
            <a:xfrm flipV="1">
              <a:off x="4419600" y="5452864"/>
              <a:ext cx="838200" cy="7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5167" name="Line 15"/>
            <p:cNvSpPr>
              <a:spLocks noChangeShapeType="1"/>
            </p:cNvSpPr>
            <p:nvPr/>
          </p:nvSpPr>
          <p:spPr bwMode="auto">
            <a:xfrm flipV="1">
              <a:off x="4495800" y="5833864"/>
              <a:ext cx="914400" cy="7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5168" name="Line 16"/>
            <p:cNvSpPr>
              <a:spLocks noChangeShapeType="1"/>
            </p:cNvSpPr>
            <p:nvPr/>
          </p:nvSpPr>
          <p:spPr bwMode="auto">
            <a:xfrm flipV="1">
              <a:off x="5105400" y="4919464"/>
              <a:ext cx="838200" cy="609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5169" name="Line 17"/>
            <p:cNvSpPr>
              <a:spLocks noChangeShapeType="1"/>
            </p:cNvSpPr>
            <p:nvPr/>
          </p:nvSpPr>
          <p:spPr bwMode="auto">
            <a:xfrm flipV="1">
              <a:off x="5486400" y="5148064"/>
              <a:ext cx="762000" cy="609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5170" name="Rectangle 18"/>
            <p:cNvSpPr>
              <a:spLocks noChangeArrowheads="1"/>
            </p:cNvSpPr>
            <p:nvPr/>
          </p:nvSpPr>
          <p:spPr bwMode="auto">
            <a:xfrm>
              <a:off x="4349750" y="4925814"/>
              <a:ext cx="825500" cy="368300"/>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CA"/>
            </a:p>
          </p:txBody>
        </p:sp>
        <p:sp>
          <p:nvSpPr>
            <p:cNvPr id="305171" name="Line 19"/>
            <p:cNvSpPr>
              <a:spLocks noChangeShapeType="1"/>
            </p:cNvSpPr>
            <p:nvPr/>
          </p:nvSpPr>
          <p:spPr bwMode="auto">
            <a:xfrm>
              <a:off x="4419600" y="4919464"/>
              <a:ext cx="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5172" name="Line 20"/>
            <p:cNvSpPr>
              <a:spLocks noChangeShapeType="1"/>
            </p:cNvSpPr>
            <p:nvPr/>
          </p:nvSpPr>
          <p:spPr bwMode="auto">
            <a:xfrm>
              <a:off x="4572000" y="4919464"/>
              <a:ext cx="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5173" name="Line 21"/>
            <p:cNvSpPr>
              <a:spLocks noChangeShapeType="1"/>
            </p:cNvSpPr>
            <p:nvPr/>
          </p:nvSpPr>
          <p:spPr bwMode="auto">
            <a:xfrm>
              <a:off x="4724400" y="4919464"/>
              <a:ext cx="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5174" name="Line 22"/>
            <p:cNvSpPr>
              <a:spLocks noChangeShapeType="1"/>
            </p:cNvSpPr>
            <p:nvPr/>
          </p:nvSpPr>
          <p:spPr bwMode="auto">
            <a:xfrm>
              <a:off x="4953000" y="4919464"/>
              <a:ext cx="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5175" name="Line 23"/>
            <p:cNvSpPr>
              <a:spLocks noChangeShapeType="1"/>
            </p:cNvSpPr>
            <p:nvPr/>
          </p:nvSpPr>
          <p:spPr bwMode="auto">
            <a:xfrm>
              <a:off x="5105400" y="4919464"/>
              <a:ext cx="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5176" name="Line 24"/>
            <p:cNvSpPr>
              <a:spLocks noChangeShapeType="1"/>
            </p:cNvSpPr>
            <p:nvPr/>
          </p:nvSpPr>
          <p:spPr bwMode="auto">
            <a:xfrm flipV="1">
              <a:off x="6096000" y="4919464"/>
              <a:ext cx="76200" cy="7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5177" name="Line 25"/>
            <p:cNvSpPr>
              <a:spLocks noChangeShapeType="1"/>
            </p:cNvSpPr>
            <p:nvPr/>
          </p:nvSpPr>
          <p:spPr bwMode="auto">
            <a:xfrm flipH="1">
              <a:off x="5181600" y="5605264"/>
              <a:ext cx="76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5178" name="Line 26"/>
            <p:cNvSpPr>
              <a:spLocks noChangeShapeType="1"/>
            </p:cNvSpPr>
            <p:nvPr/>
          </p:nvSpPr>
          <p:spPr bwMode="auto">
            <a:xfrm flipV="1">
              <a:off x="4343400" y="5605264"/>
              <a:ext cx="228600" cy="7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5179" name="Oval 27"/>
            <p:cNvSpPr>
              <a:spLocks noChangeArrowheads="1"/>
            </p:cNvSpPr>
            <p:nvPr/>
          </p:nvSpPr>
          <p:spPr bwMode="auto">
            <a:xfrm>
              <a:off x="6330950" y="5306814"/>
              <a:ext cx="215900" cy="1397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05180" name="Line 28"/>
            <p:cNvSpPr>
              <a:spLocks noChangeShapeType="1"/>
            </p:cNvSpPr>
            <p:nvPr/>
          </p:nvSpPr>
          <p:spPr bwMode="auto">
            <a:xfrm>
              <a:off x="6400800" y="5452864"/>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5181" name="Line 29"/>
            <p:cNvSpPr>
              <a:spLocks noChangeShapeType="1"/>
            </p:cNvSpPr>
            <p:nvPr/>
          </p:nvSpPr>
          <p:spPr bwMode="auto">
            <a:xfrm flipH="1">
              <a:off x="6248400" y="5681464"/>
              <a:ext cx="15240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5182" name="Line 30"/>
            <p:cNvSpPr>
              <a:spLocks noChangeShapeType="1"/>
            </p:cNvSpPr>
            <p:nvPr/>
          </p:nvSpPr>
          <p:spPr bwMode="auto">
            <a:xfrm>
              <a:off x="6248400" y="5833864"/>
              <a:ext cx="0" cy="7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5183" name="Line 31"/>
            <p:cNvSpPr>
              <a:spLocks noChangeShapeType="1"/>
            </p:cNvSpPr>
            <p:nvPr/>
          </p:nvSpPr>
          <p:spPr bwMode="auto">
            <a:xfrm>
              <a:off x="6400800" y="5681464"/>
              <a:ext cx="15240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5184" name="Line 32"/>
            <p:cNvSpPr>
              <a:spLocks noChangeShapeType="1"/>
            </p:cNvSpPr>
            <p:nvPr/>
          </p:nvSpPr>
          <p:spPr bwMode="auto">
            <a:xfrm flipH="1">
              <a:off x="6477000" y="5833864"/>
              <a:ext cx="76200" cy="7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5185" name="Line 33"/>
            <p:cNvSpPr>
              <a:spLocks noChangeShapeType="1"/>
            </p:cNvSpPr>
            <p:nvPr/>
          </p:nvSpPr>
          <p:spPr bwMode="auto">
            <a:xfrm flipH="1">
              <a:off x="6324600" y="5529064"/>
              <a:ext cx="76200" cy="7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5186" name="Line 34"/>
            <p:cNvSpPr>
              <a:spLocks noChangeShapeType="1"/>
            </p:cNvSpPr>
            <p:nvPr/>
          </p:nvSpPr>
          <p:spPr bwMode="auto">
            <a:xfrm flipH="1" flipV="1">
              <a:off x="6172200" y="5529064"/>
              <a:ext cx="152400" cy="7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5187" name="Line 35"/>
            <p:cNvSpPr>
              <a:spLocks noChangeShapeType="1"/>
            </p:cNvSpPr>
            <p:nvPr/>
          </p:nvSpPr>
          <p:spPr bwMode="auto">
            <a:xfrm flipH="1" flipV="1">
              <a:off x="6172200" y="5376664"/>
              <a:ext cx="22860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6</a:t>
            </a:fld>
            <a:endParaRPr lang="en-US" altLang="tr-TR"/>
          </a:p>
        </p:txBody>
      </p:sp>
    </p:spTree>
    <p:extLst>
      <p:ext uri="{BB962C8B-B14F-4D97-AF65-F5344CB8AC3E}">
        <p14:creationId xmlns:p14="http://schemas.microsoft.com/office/powerpoint/2010/main" val="971224807"/>
      </p:ext>
    </p:extLst>
  </p:cSld>
  <p:clrMapOvr>
    <a:masterClrMapping/>
  </p:clrMapOvr>
  <p:transition>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0" y="-19704"/>
            <a:ext cx="9144000" cy="701675"/>
          </a:xfrm>
          <a:noFill/>
          <a:ln/>
        </p:spPr>
        <p:txBody>
          <a:bodyPr/>
          <a:lstStyle/>
          <a:p>
            <a:r>
              <a:rPr lang="en-US" altLang="en-US" dirty="0"/>
              <a:t>Amdahl’s </a:t>
            </a:r>
            <a:r>
              <a:rPr lang="en-US" altLang="en-US" dirty="0" smtClean="0"/>
              <a:t>Law: </a:t>
            </a:r>
            <a:r>
              <a:rPr lang="en-US" altLang="en-US" dirty="0"/>
              <a:t>Example </a:t>
            </a:r>
            <a:r>
              <a:rPr lang="en-US" altLang="en-US" dirty="0" smtClean="0"/>
              <a:t>1</a:t>
            </a:r>
            <a:endParaRPr lang="en-US" altLang="en-US" dirty="0"/>
          </a:p>
        </p:txBody>
      </p:sp>
      <p:sp>
        <p:nvSpPr>
          <p:cNvPr id="296963" name="Rectangle 3"/>
          <p:cNvSpPr>
            <a:spLocks noGrp="1" noChangeArrowheads="1"/>
          </p:cNvSpPr>
          <p:nvPr>
            <p:ph type="body" idx="1"/>
          </p:nvPr>
        </p:nvSpPr>
        <p:spPr>
          <a:xfrm>
            <a:off x="822325" y="1127178"/>
            <a:ext cx="7620000" cy="1818872"/>
          </a:xfrm>
          <a:noFill/>
          <a:ln/>
        </p:spPr>
        <p:txBody>
          <a:bodyPr/>
          <a:lstStyle/>
          <a:p>
            <a:pPr marL="0" indent="0">
              <a:buNone/>
            </a:pPr>
            <a:r>
              <a:rPr lang="en-US" altLang="en-US" sz="2800" dirty="0" smtClean="0"/>
              <a:t>Suppose that Floating </a:t>
            </a:r>
            <a:r>
              <a:rPr lang="en-US" altLang="en-US" sz="2800" dirty="0"/>
              <a:t>point instructions </a:t>
            </a:r>
            <a:r>
              <a:rPr lang="en-US" altLang="en-US" sz="2800" dirty="0" smtClean="0"/>
              <a:t>are improved </a:t>
            </a:r>
            <a:r>
              <a:rPr lang="en-US" altLang="en-US" sz="2800" dirty="0"/>
              <a:t>to run 2X; but only 10% of actual instructions are </a:t>
            </a:r>
            <a:r>
              <a:rPr lang="en-US" altLang="en-US" sz="2800" dirty="0" smtClean="0"/>
              <a:t>FP. What’s </a:t>
            </a:r>
            <a:r>
              <a:rPr lang="en-US" altLang="en-US" sz="2800" dirty="0"/>
              <a:t>the overall speedup </a:t>
            </a:r>
            <a:r>
              <a:rPr lang="en-US" altLang="en-US" sz="2800" dirty="0" smtClean="0"/>
              <a:t>gained?</a:t>
            </a:r>
            <a:endParaRPr lang="en-US" altLang="en-US" sz="2800" dirty="0"/>
          </a:p>
        </p:txBody>
      </p:sp>
      <p:sp>
        <p:nvSpPr>
          <p:cNvPr id="296964" name="Rectangle 4"/>
          <p:cNvSpPr>
            <a:spLocks noChangeArrowheads="1"/>
          </p:cNvSpPr>
          <p:nvPr/>
        </p:nvSpPr>
        <p:spPr bwMode="auto">
          <a:xfrm>
            <a:off x="974725" y="4971256"/>
            <a:ext cx="2322753" cy="7053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b="1" dirty="0" err="1" smtClean="0">
                <a:solidFill>
                  <a:schemeClr val="tx1"/>
                </a:solidFill>
                <a:latin typeface="Arial" panose="020B0604020202020204" pitchFamily="34" charset="0"/>
              </a:rPr>
              <a:t>Speedup</a:t>
            </a:r>
            <a:r>
              <a:rPr lang="en-US" altLang="en-US" sz="2400" b="1" baseline="-25000" dirty="0" err="1" smtClean="0">
                <a:solidFill>
                  <a:schemeClr val="tx1"/>
                </a:solidFill>
                <a:latin typeface="Arial" panose="020B0604020202020204" pitchFamily="34" charset="0"/>
              </a:rPr>
              <a:t>overall</a:t>
            </a:r>
            <a:r>
              <a:rPr lang="en-US" altLang="en-US" sz="2400" b="1" dirty="0">
                <a:solidFill>
                  <a:schemeClr val="tx1"/>
                </a:solidFill>
              </a:rPr>
              <a:t>=</a:t>
            </a:r>
          </a:p>
          <a:p>
            <a:pPr algn="l"/>
            <a:endParaRPr lang="en-US" altLang="en-US" sz="2400" b="1" baseline="-25000" dirty="0">
              <a:solidFill>
                <a:schemeClr val="tx1"/>
              </a:solidFill>
              <a:latin typeface="Arial" panose="020B0604020202020204" pitchFamily="34" charset="0"/>
            </a:endParaRPr>
          </a:p>
        </p:txBody>
      </p:sp>
      <p:sp>
        <p:nvSpPr>
          <p:cNvPr id="296966" name="Rectangle 6"/>
          <p:cNvSpPr>
            <a:spLocks noChangeArrowheads="1"/>
          </p:cNvSpPr>
          <p:nvPr/>
        </p:nvSpPr>
        <p:spPr bwMode="auto">
          <a:xfrm>
            <a:off x="4632325" y="4818856"/>
            <a:ext cx="35401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b="1" dirty="0">
                <a:solidFill>
                  <a:schemeClr val="tx1"/>
                </a:solidFill>
                <a:latin typeface="Arial" panose="020B0604020202020204" pitchFamily="34" charset="0"/>
              </a:rPr>
              <a:t>1</a:t>
            </a:r>
          </a:p>
        </p:txBody>
      </p:sp>
      <p:sp>
        <p:nvSpPr>
          <p:cNvPr id="296967" name="Line 7"/>
          <p:cNvSpPr>
            <a:spLocks noChangeShapeType="1"/>
          </p:cNvSpPr>
          <p:nvPr/>
        </p:nvSpPr>
        <p:spPr bwMode="auto">
          <a:xfrm>
            <a:off x="4343400" y="5215731"/>
            <a:ext cx="914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6968" name="Rectangle 8"/>
          <p:cNvSpPr>
            <a:spLocks noChangeArrowheads="1"/>
          </p:cNvSpPr>
          <p:nvPr/>
        </p:nvSpPr>
        <p:spPr bwMode="auto">
          <a:xfrm>
            <a:off x="4403725" y="5276056"/>
            <a:ext cx="77787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b="1" dirty="0">
                <a:solidFill>
                  <a:schemeClr val="tx1"/>
                </a:solidFill>
                <a:latin typeface="Arial" panose="020B0604020202020204" pitchFamily="34" charset="0"/>
              </a:rPr>
              <a:t>0.95</a:t>
            </a:r>
          </a:p>
        </p:txBody>
      </p:sp>
      <p:sp>
        <p:nvSpPr>
          <p:cNvPr id="296969" name="Rectangle 9"/>
          <p:cNvSpPr>
            <a:spLocks noChangeArrowheads="1"/>
          </p:cNvSpPr>
          <p:nvPr/>
        </p:nvSpPr>
        <p:spPr bwMode="auto">
          <a:xfrm>
            <a:off x="6308725" y="4971256"/>
            <a:ext cx="3619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b="1" dirty="0">
                <a:solidFill>
                  <a:schemeClr val="tx1"/>
                </a:solidFill>
                <a:latin typeface="Arial" panose="020B0604020202020204" pitchFamily="34" charset="0"/>
              </a:rPr>
              <a:t>=</a:t>
            </a:r>
          </a:p>
        </p:txBody>
      </p:sp>
      <p:sp>
        <p:nvSpPr>
          <p:cNvPr id="296970" name="Rectangle 10"/>
          <p:cNvSpPr>
            <a:spLocks noChangeArrowheads="1"/>
          </p:cNvSpPr>
          <p:nvPr/>
        </p:nvSpPr>
        <p:spPr bwMode="auto">
          <a:xfrm>
            <a:off x="6842125" y="4971256"/>
            <a:ext cx="946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b="1" dirty="0">
                <a:solidFill>
                  <a:schemeClr val="tx1"/>
                </a:solidFill>
                <a:latin typeface="Arial" panose="020B0604020202020204" pitchFamily="34" charset="0"/>
              </a:rPr>
              <a:t>1.053</a:t>
            </a:r>
          </a:p>
        </p:txBody>
      </p:sp>
      <p:sp>
        <p:nvSpPr>
          <p:cNvPr id="296971" name="Rectangle 11"/>
          <p:cNvSpPr>
            <a:spLocks noChangeArrowheads="1"/>
          </p:cNvSpPr>
          <p:nvPr/>
        </p:nvSpPr>
        <p:spPr bwMode="auto">
          <a:xfrm>
            <a:off x="669925" y="4133056"/>
            <a:ext cx="8201862" cy="459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b="1" dirty="0" err="1">
                <a:solidFill>
                  <a:schemeClr val="tx1"/>
                </a:solidFill>
                <a:latin typeface="Arial" panose="020B0604020202020204" pitchFamily="34" charset="0"/>
              </a:rPr>
              <a:t>ExTime</a:t>
            </a:r>
            <a:r>
              <a:rPr lang="en-US" altLang="en-US" sz="2400" b="1" baseline="-25000" dirty="0" err="1">
                <a:solidFill>
                  <a:schemeClr val="tx1"/>
                </a:solidFill>
                <a:latin typeface="Arial" panose="020B0604020202020204" pitchFamily="34" charset="0"/>
              </a:rPr>
              <a:t>new</a:t>
            </a:r>
            <a:r>
              <a:rPr lang="en-US" altLang="en-US" sz="2000" b="1" baseline="-25000" dirty="0">
                <a:solidFill>
                  <a:schemeClr val="tx1"/>
                </a:solidFill>
                <a:latin typeface="Arial" panose="020B0604020202020204" pitchFamily="34" charset="0"/>
              </a:rPr>
              <a:t> </a:t>
            </a:r>
            <a:r>
              <a:rPr lang="en-US" altLang="en-US" sz="2000" b="1" dirty="0">
                <a:solidFill>
                  <a:schemeClr val="tx1"/>
                </a:solidFill>
                <a:latin typeface="Arial" panose="020B0604020202020204" pitchFamily="34" charset="0"/>
              </a:rPr>
              <a:t>= </a:t>
            </a:r>
            <a:r>
              <a:rPr lang="en-US" altLang="en-US" sz="2400" b="1" dirty="0" err="1">
                <a:solidFill>
                  <a:schemeClr val="tx1"/>
                </a:solidFill>
                <a:latin typeface="Arial" panose="020B0604020202020204" pitchFamily="34" charset="0"/>
              </a:rPr>
              <a:t>ExTime</a:t>
            </a:r>
            <a:r>
              <a:rPr lang="en-US" altLang="en-US" sz="2400" b="1" baseline="-25000" dirty="0" err="1">
                <a:solidFill>
                  <a:schemeClr val="tx1"/>
                </a:solidFill>
                <a:latin typeface="Arial" panose="020B0604020202020204" pitchFamily="34" charset="0"/>
              </a:rPr>
              <a:t>old</a:t>
            </a:r>
            <a:r>
              <a:rPr lang="en-US" altLang="en-US" sz="2400" b="1" dirty="0">
                <a:solidFill>
                  <a:schemeClr val="tx1"/>
                </a:solidFill>
                <a:latin typeface="Arial" panose="020B0604020202020204" pitchFamily="34" charset="0"/>
              </a:rPr>
              <a:t> x  (0.9 +  </a:t>
            </a:r>
            <a:r>
              <a:rPr lang="en-US" altLang="en-US" sz="2400" b="1" dirty="0" smtClean="0">
                <a:solidFill>
                  <a:schemeClr val="tx1"/>
                </a:solidFill>
                <a:latin typeface="Arial" panose="020B0604020202020204" pitchFamily="34" charset="0"/>
              </a:rPr>
              <a:t>0.1/2</a:t>
            </a:r>
            <a:r>
              <a:rPr lang="en-US" altLang="en-US" sz="2400" b="1" dirty="0">
                <a:solidFill>
                  <a:schemeClr val="tx1"/>
                </a:solidFill>
                <a:latin typeface="Arial" panose="020B0604020202020204" pitchFamily="34" charset="0"/>
              </a:rPr>
              <a:t>) = 0.95 x </a:t>
            </a:r>
            <a:r>
              <a:rPr lang="en-US" altLang="en-US" sz="2400" b="1" dirty="0" err="1">
                <a:solidFill>
                  <a:schemeClr val="tx1"/>
                </a:solidFill>
                <a:latin typeface="Arial" panose="020B0604020202020204" pitchFamily="34" charset="0"/>
              </a:rPr>
              <a:t>ExTime</a:t>
            </a:r>
            <a:r>
              <a:rPr lang="en-US" altLang="en-US" sz="2400" b="1" baseline="-25000" dirty="0" err="1">
                <a:solidFill>
                  <a:schemeClr val="tx1"/>
                </a:solidFill>
                <a:latin typeface="Arial" panose="020B0604020202020204" pitchFamily="34" charset="0"/>
              </a:rPr>
              <a:t>old</a:t>
            </a:r>
            <a:endParaRPr lang="en-US" altLang="en-US" sz="2400" b="1" baseline="-25000" dirty="0">
              <a:solidFill>
                <a:schemeClr val="tx1"/>
              </a:solidFill>
              <a:latin typeface="Arial" panose="020B0604020202020204" pitchFamily="34" charset="0"/>
            </a:endParaRPr>
          </a:p>
        </p:txBody>
      </p:sp>
      <p:sp>
        <p:nvSpPr>
          <p:cNvPr id="12" name="Text Box 4"/>
          <p:cNvSpPr txBox="1">
            <a:spLocks noChangeArrowheads="1"/>
          </p:cNvSpPr>
          <p:nvPr/>
        </p:nvSpPr>
        <p:spPr bwMode="auto">
          <a:xfrm>
            <a:off x="2782509" y="3300675"/>
            <a:ext cx="34050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400" b="1" dirty="0">
                <a:solidFill>
                  <a:srgbClr val="FF0000"/>
                </a:solidFill>
                <a:latin typeface="+mj-lt"/>
              </a:rPr>
              <a:t>F</a:t>
            </a:r>
            <a:r>
              <a:rPr lang="en-US" altLang="en-US" sz="2400" b="1" dirty="0">
                <a:solidFill>
                  <a:schemeClr val="tx2"/>
                </a:solidFill>
                <a:latin typeface="+mj-lt"/>
              </a:rPr>
              <a:t> = </a:t>
            </a:r>
            <a:r>
              <a:rPr lang="en-US" altLang="en-US" sz="2400" b="1" dirty="0" smtClean="0">
                <a:solidFill>
                  <a:schemeClr val="tx2"/>
                </a:solidFill>
                <a:latin typeface="+mj-lt"/>
              </a:rPr>
              <a:t>0.1                 </a:t>
            </a:r>
            <a:r>
              <a:rPr lang="en-US" altLang="en-US" sz="2400" b="1" dirty="0" smtClean="0">
                <a:solidFill>
                  <a:srgbClr val="FF0000"/>
                </a:solidFill>
                <a:latin typeface="+mj-lt"/>
              </a:rPr>
              <a:t> S </a:t>
            </a:r>
            <a:r>
              <a:rPr lang="en-US" altLang="en-US" sz="2400" b="1" dirty="0" smtClean="0">
                <a:solidFill>
                  <a:schemeClr val="tx2"/>
                </a:solidFill>
                <a:latin typeface="+mj-lt"/>
              </a:rPr>
              <a:t>= 2</a:t>
            </a:r>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60</a:t>
            </a:fld>
            <a:endParaRPr lang="en-US" altLang="tr-TR"/>
          </a:p>
        </p:txBody>
      </p:sp>
    </p:spTree>
    <p:extLst>
      <p:ext uri="{BB962C8B-B14F-4D97-AF65-F5344CB8AC3E}">
        <p14:creationId xmlns:p14="http://schemas.microsoft.com/office/powerpoint/2010/main" val="377765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0" y="0"/>
            <a:ext cx="9144000" cy="707886"/>
          </a:xfrm>
        </p:spPr>
        <p:txBody>
          <a:bodyPr/>
          <a:lstStyle/>
          <a:p>
            <a:r>
              <a:rPr lang="en-US" altLang="en-US" dirty="0"/>
              <a:t> Amdahl’s </a:t>
            </a:r>
            <a:r>
              <a:rPr lang="en-US" altLang="en-US" dirty="0" smtClean="0"/>
              <a:t>Law</a:t>
            </a:r>
            <a:r>
              <a:rPr lang="en-US" altLang="en-US" dirty="0"/>
              <a:t>: Example </a:t>
            </a:r>
            <a:r>
              <a:rPr lang="en-US" altLang="en-US" dirty="0" smtClean="0"/>
              <a:t>2</a:t>
            </a:r>
            <a:endParaRPr lang="en-US" altLang="en-US" dirty="0"/>
          </a:p>
        </p:txBody>
      </p:sp>
      <p:sp>
        <p:nvSpPr>
          <p:cNvPr id="348163" name="Rectangle 3"/>
          <p:cNvSpPr>
            <a:spLocks noGrp="1" noChangeArrowheads="1"/>
          </p:cNvSpPr>
          <p:nvPr>
            <p:ph type="body" idx="1"/>
          </p:nvPr>
        </p:nvSpPr>
        <p:spPr>
          <a:xfrm>
            <a:off x="228600" y="1295400"/>
            <a:ext cx="8610600" cy="2819400"/>
          </a:xfrm>
        </p:spPr>
        <p:txBody>
          <a:bodyPr/>
          <a:lstStyle/>
          <a:p>
            <a:pPr marL="225425" indent="-225425">
              <a:lnSpc>
                <a:spcPct val="100000"/>
              </a:lnSpc>
              <a:buFontTx/>
              <a:buNone/>
            </a:pPr>
            <a:r>
              <a:rPr lang="en-US" altLang="en-US" sz="2000" b="0" dirty="0"/>
              <a:t>   </a:t>
            </a:r>
            <a:r>
              <a:rPr lang="en-US" altLang="en-US" sz="2200" b="0" dirty="0"/>
              <a:t>Suppose that we are considering an enhancement to the processor of a server system used for web serving. The new CPU is 10 times faster on computation in web serving application than the original processor. Assuming that </a:t>
            </a:r>
            <a:r>
              <a:rPr lang="en-US" altLang="en-US" sz="2200" b="0" dirty="0">
                <a:solidFill>
                  <a:schemeClr val="tx2"/>
                </a:solidFill>
              </a:rPr>
              <a:t>the original CPU is busy with computation 40%</a:t>
            </a:r>
            <a:r>
              <a:rPr lang="en-US" altLang="en-US" sz="2200" b="0" dirty="0"/>
              <a:t> of the time and is waiting for I/0 60% of time. What’s the overall speedup gained by incorporating the enhancement?</a:t>
            </a:r>
          </a:p>
        </p:txBody>
      </p:sp>
      <p:sp>
        <p:nvSpPr>
          <p:cNvPr id="348164" name="Text Box 4"/>
          <p:cNvSpPr txBox="1">
            <a:spLocks noChangeArrowheads="1"/>
          </p:cNvSpPr>
          <p:nvPr/>
        </p:nvSpPr>
        <p:spPr bwMode="auto">
          <a:xfrm>
            <a:off x="2014538" y="4191000"/>
            <a:ext cx="467948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400" b="1" dirty="0">
                <a:solidFill>
                  <a:srgbClr val="FF0000"/>
                </a:solidFill>
                <a:latin typeface="+mj-lt"/>
              </a:rPr>
              <a:t>F</a:t>
            </a:r>
            <a:r>
              <a:rPr lang="en-US" altLang="en-US" sz="2400" b="1" dirty="0">
                <a:solidFill>
                  <a:schemeClr val="tx2"/>
                </a:solidFill>
                <a:latin typeface="+mj-lt"/>
              </a:rPr>
              <a:t> = 0.4                 </a:t>
            </a:r>
            <a:r>
              <a:rPr lang="en-US" altLang="en-US" sz="2400" b="1" dirty="0">
                <a:solidFill>
                  <a:srgbClr val="FF0000"/>
                </a:solidFill>
                <a:latin typeface="+mj-lt"/>
              </a:rPr>
              <a:t> S </a:t>
            </a:r>
            <a:r>
              <a:rPr lang="en-US" altLang="en-US" sz="2400" b="1" dirty="0">
                <a:solidFill>
                  <a:schemeClr val="tx2"/>
                </a:solidFill>
                <a:latin typeface="+mj-lt"/>
              </a:rPr>
              <a:t>= 10</a:t>
            </a:r>
          </a:p>
          <a:p>
            <a:pPr algn="l"/>
            <a:endParaRPr lang="en-US" altLang="en-US" sz="2400" b="1" dirty="0">
              <a:solidFill>
                <a:schemeClr val="tx2"/>
              </a:solidFill>
              <a:latin typeface="+mj-lt"/>
            </a:endParaRPr>
          </a:p>
          <a:p>
            <a:pPr algn="l"/>
            <a:r>
              <a:rPr lang="en-US" altLang="en-US" sz="2400" b="1" dirty="0">
                <a:solidFill>
                  <a:schemeClr val="tx1"/>
                </a:solidFill>
                <a:latin typeface="+mj-lt"/>
              </a:rPr>
              <a:t>Speedup(E) </a:t>
            </a:r>
            <a:r>
              <a:rPr lang="en-US" altLang="en-US" sz="2400" b="1" dirty="0" smtClean="0">
                <a:solidFill>
                  <a:schemeClr val="tx1"/>
                </a:solidFill>
                <a:latin typeface="+mj-lt"/>
              </a:rPr>
              <a:t>	= </a:t>
            </a:r>
            <a:r>
              <a:rPr lang="en-US" altLang="en-US" sz="2400" b="1" dirty="0">
                <a:solidFill>
                  <a:schemeClr val="tx1"/>
                </a:solidFill>
                <a:latin typeface="+mj-lt"/>
              </a:rPr>
              <a:t>1/((1-0.4) + 0.4/10)</a:t>
            </a:r>
          </a:p>
          <a:p>
            <a:pPr algn="l"/>
            <a:r>
              <a:rPr lang="en-US" altLang="en-US" sz="2400" b="1" dirty="0">
                <a:solidFill>
                  <a:schemeClr val="tx1"/>
                </a:solidFill>
                <a:latin typeface="+mj-lt"/>
              </a:rPr>
              <a:t>                   </a:t>
            </a:r>
            <a:r>
              <a:rPr lang="en-US" altLang="en-US" sz="2400" b="1" dirty="0" smtClean="0">
                <a:solidFill>
                  <a:schemeClr val="tx1"/>
                </a:solidFill>
                <a:latin typeface="+mj-lt"/>
              </a:rPr>
              <a:t>  	= </a:t>
            </a:r>
            <a:r>
              <a:rPr lang="en-US" altLang="en-US" sz="2400" b="1" dirty="0">
                <a:solidFill>
                  <a:schemeClr val="tx1"/>
                </a:solidFill>
                <a:latin typeface="+mj-lt"/>
              </a:rPr>
              <a:t>1.56</a:t>
            </a:r>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61</a:t>
            </a:fld>
            <a:endParaRPr lang="en-US" altLang="tr-TR"/>
          </a:p>
        </p:txBody>
      </p:sp>
    </p:spTree>
    <p:extLst>
      <p:ext uri="{BB962C8B-B14F-4D97-AF65-F5344CB8AC3E}">
        <p14:creationId xmlns:p14="http://schemas.microsoft.com/office/powerpoint/2010/main" val="31487862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1" y="0"/>
            <a:ext cx="9144000" cy="756280"/>
          </a:xfrm>
        </p:spPr>
        <p:txBody>
          <a:bodyPr/>
          <a:lstStyle/>
          <a:p>
            <a:r>
              <a:rPr lang="en-US" altLang="en-US" dirty="0"/>
              <a:t>Amdahl’s law: Example 2 </a:t>
            </a:r>
          </a:p>
        </p:txBody>
      </p:sp>
      <p:sp>
        <p:nvSpPr>
          <p:cNvPr id="349187" name="Rectangle 3"/>
          <p:cNvSpPr>
            <a:spLocks noGrp="1" noChangeArrowheads="1"/>
          </p:cNvSpPr>
          <p:nvPr>
            <p:ph type="body" idx="1"/>
          </p:nvPr>
        </p:nvSpPr>
        <p:spPr>
          <a:xfrm>
            <a:off x="438580" y="910712"/>
            <a:ext cx="7992888" cy="4191000"/>
          </a:xfrm>
        </p:spPr>
        <p:txBody>
          <a:bodyPr/>
          <a:lstStyle/>
          <a:p>
            <a:pPr marL="225425" indent="-225425">
              <a:lnSpc>
                <a:spcPct val="100000"/>
              </a:lnSpc>
              <a:buFontTx/>
              <a:buNone/>
            </a:pPr>
            <a:r>
              <a:rPr lang="en-US" altLang="en-US" sz="2200" b="0" dirty="0"/>
              <a:t>   Suppose we want to design a processor for graphic applications. Suppose that FP square root (FPSQR) computation is responsible for 20% of execution time and all FP instructions are responsible for 50% of execution time.</a:t>
            </a:r>
          </a:p>
          <a:p>
            <a:pPr marL="225425" indent="-225425">
              <a:lnSpc>
                <a:spcPct val="100000"/>
              </a:lnSpc>
              <a:buFontTx/>
              <a:buNone/>
            </a:pPr>
            <a:endParaRPr lang="en-US" altLang="en-US" sz="2200" b="0" dirty="0"/>
          </a:p>
          <a:p>
            <a:pPr marL="561975" lvl="1" indent="-222250">
              <a:lnSpc>
                <a:spcPct val="80000"/>
              </a:lnSpc>
            </a:pPr>
            <a:r>
              <a:rPr lang="en-US" altLang="en-US" sz="2400" dirty="0"/>
              <a:t>Alternative 1</a:t>
            </a:r>
            <a:r>
              <a:rPr lang="en-US" altLang="en-US" sz="2400" b="0" dirty="0"/>
              <a:t>: Enhance FPSQR hardware  by a factor of 10. </a:t>
            </a:r>
          </a:p>
          <a:p>
            <a:pPr marL="561975" lvl="1" indent="-222250">
              <a:lnSpc>
                <a:spcPct val="80000"/>
              </a:lnSpc>
              <a:buFontTx/>
              <a:buNone/>
            </a:pPr>
            <a:endParaRPr lang="en-US" altLang="en-US" sz="400" b="0" dirty="0"/>
          </a:p>
          <a:p>
            <a:pPr marL="561975" lvl="1" indent="-222250">
              <a:lnSpc>
                <a:spcPct val="80000"/>
              </a:lnSpc>
              <a:buFontTx/>
              <a:buNone/>
            </a:pPr>
            <a:r>
              <a:rPr lang="en-US" altLang="en-US" sz="1600" b="1" dirty="0">
                <a:solidFill>
                  <a:schemeClr val="tx1"/>
                </a:solidFill>
              </a:rPr>
              <a:t>      </a:t>
            </a:r>
            <a:r>
              <a:rPr lang="en-US" altLang="en-US" sz="2400" b="1" dirty="0">
                <a:solidFill>
                  <a:schemeClr val="tx1"/>
                </a:solidFill>
              </a:rPr>
              <a:t>Speedup(FPSQR) = 1/((1-0.2)+ 0.2/10)  = 1.22</a:t>
            </a:r>
          </a:p>
          <a:p>
            <a:pPr marL="561975" lvl="1" indent="-222250">
              <a:lnSpc>
                <a:spcPct val="80000"/>
              </a:lnSpc>
              <a:buFontTx/>
              <a:buNone/>
            </a:pPr>
            <a:endParaRPr lang="en-US" altLang="en-US" sz="1000" b="0" dirty="0"/>
          </a:p>
          <a:p>
            <a:pPr marL="561975" lvl="1" indent="-222250">
              <a:lnSpc>
                <a:spcPct val="80000"/>
              </a:lnSpc>
            </a:pPr>
            <a:endParaRPr lang="en-US" altLang="en-US" sz="400" b="0" dirty="0"/>
          </a:p>
          <a:p>
            <a:pPr marL="561975" lvl="1" indent="-222250">
              <a:lnSpc>
                <a:spcPct val="80000"/>
              </a:lnSpc>
            </a:pPr>
            <a:endParaRPr lang="en-US" altLang="en-US" sz="400" b="0" dirty="0"/>
          </a:p>
          <a:p>
            <a:pPr marL="561975" lvl="1" indent="-222250">
              <a:lnSpc>
                <a:spcPct val="80000"/>
              </a:lnSpc>
            </a:pPr>
            <a:r>
              <a:rPr lang="en-US" altLang="en-US" sz="2400" dirty="0"/>
              <a:t>Alternative 2</a:t>
            </a:r>
            <a:r>
              <a:rPr lang="en-US" altLang="en-US" sz="2400" b="0" dirty="0"/>
              <a:t>: Enhance the speedup of all FP operations by a factor of 1.6.</a:t>
            </a:r>
          </a:p>
          <a:p>
            <a:pPr marL="561975" lvl="1" indent="-222250">
              <a:lnSpc>
                <a:spcPct val="80000"/>
              </a:lnSpc>
              <a:buFontTx/>
              <a:buNone/>
            </a:pPr>
            <a:endParaRPr lang="en-US" altLang="en-US" sz="400" b="0" dirty="0"/>
          </a:p>
          <a:p>
            <a:pPr marL="561975" lvl="1" indent="-222250">
              <a:lnSpc>
                <a:spcPct val="80000"/>
              </a:lnSpc>
              <a:buFontTx/>
              <a:buNone/>
            </a:pPr>
            <a:r>
              <a:rPr lang="en-US" altLang="en-US" sz="1600" b="1" dirty="0">
                <a:solidFill>
                  <a:schemeClr val="tx1"/>
                </a:solidFill>
              </a:rPr>
              <a:t>     </a:t>
            </a:r>
            <a:r>
              <a:rPr lang="en-US" altLang="en-US" sz="2400" b="1" dirty="0">
                <a:solidFill>
                  <a:schemeClr val="tx1"/>
                </a:solidFill>
              </a:rPr>
              <a:t>Speedup(FP)  = 1/((1-0.5) + 0.5/1.6) = 1.28</a:t>
            </a:r>
          </a:p>
        </p:txBody>
      </p:sp>
      <p:sp>
        <p:nvSpPr>
          <p:cNvPr id="349189" name="Text Box 5"/>
          <p:cNvSpPr txBox="1">
            <a:spLocks noChangeArrowheads="1"/>
          </p:cNvSpPr>
          <p:nvPr/>
        </p:nvSpPr>
        <p:spPr bwMode="auto">
          <a:xfrm>
            <a:off x="748447" y="5256144"/>
            <a:ext cx="7639977" cy="83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200" b="1" dirty="0">
                <a:solidFill>
                  <a:srgbClr val="FF0000"/>
                </a:solidFill>
                <a:latin typeface="+mj-lt"/>
              </a:rPr>
              <a:t>Improving the performance of the FP operations overall</a:t>
            </a:r>
          </a:p>
          <a:p>
            <a:pPr algn="l"/>
            <a:r>
              <a:rPr lang="en-US" altLang="en-US" sz="2200" b="1" dirty="0">
                <a:solidFill>
                  <a:srgbClr val="FF0000"/>
                </a:solidFill>
                <a:latin typeface="+mj-lt"/>
              </a:rPr>
              <a:t>is slightly better because of the higher frequency!</a:t>
            </a:r>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62</a:t>
            </a:fld>
            <a:endParaRPr lang="en-US" altLang="tr-TR"/>
          </a:p>
        </p:txBody>
      </p:sp>
    </p:spTree>
    <p:extLst>
      <p:ext uri="{BB962C8B-B14F-4D97-AF65-F5344CB8AC3E}">
        <p14:creationId xmlns:p14="http://schemas.microsoft.com/office/powerpoint/2010/main" val="11048299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593504" y="12052"/>
            <a:ext cx="4842592" cy="824659"/>
          </a:xfrm>
          <a:noFill/>
          <a:ln/>
        </p:spPr>
        <p:txBody>
          <a:bodyPr/>
          <a:lstStyle/>
          <a:p>
            <a:pPr algn="l"/>
            <a:r>
              <a:rPr lang="en-US" altLang="en-US" dirty="0"/>
              <a:t>CPU Equation </a:t>
            </a:r>
          </a:p>
        </p:txBody>
      </p:sp>
      <p:sp>
        <p:nvSpPr>
          <p:cNvPr id="184324" name="Rectangle 4"/>
          <p:cNvSpPr>
            <a:spLocks noChangeArrowheads="1"/>
          </p:cNvSpPr>
          <p:nvPr/>
        </p:nvSpPr>
        <p:spPr bwMode="auto">
          <a:xfrm>
            <a:off x="838200" y="1700808"/>
            <a:ext cx="7696200" cy="638508"/>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lIns="63500" tIns="25400" rIns="63500" bIns="25400">
            <a:spAutoFit/>
          </a:bodyPr>
          <a:lstStyle>
            <a:lvl1pPr marL="342900" indent="-342900" algn="l">
              <a:tabLst>
                <a:tab pos="1371600" algn="l"/>
                <a:tab pos="3073400" algn="l"/>
              </a:tabLst>
              <a:defRPr sz="2400">
                <a:solidFill>
                  <a:schemeClr val="tx1"/>
                </a:solidFill>
                <a:latin typeface="Times New Roman" panose="02020603050405020304" pitchFamily="18" charset="0"/>
              </a:defRPr>
            </a:lvl1pPr>
            <a:lvl2pPr marL="800100" indent="-342900" algn="l">
              <a:tabLst>
                <a:tab pos="1371600" algn="l"/>
                <a:tab pos="3073400" algn="l"/>
              </a:tabLst>
              <a:defRPr sz="2400">
                <a:solidFill>
                  <a:schemeClr val="tx1"/>
                </a:solidFill>
                <a:latin typeface="Times New Roman" panose="02020603050405020304" pitchFamily="18" charset="0"/>
              </a:defRPr>
            </a:lvl2pPr>
            <a:lvl3pPr marL="1257300" indent="-342900" algn="l">
              <a:tabLst>
                <a:tab pos="1371600" algn="l"/>
                <a:tab pos="3073400" algn="l"/>
              </a:tabLst>
              <a:defRPr sz="2400">
                <a:solidFill>
                  <a:schemeClr val="tx1"/>
                </a:solidFill>
                <a:latin typeface="Times New Roman" panose="02020603050405020304" pitchFamily="18" charset="0"/>
              </a:defRPr>
            </a:lvl3pPr>
            <a:lvl4pPr marL="1714500" indent="-342900" algn="l">
              <a:tabLst>
                <a:tab pos="1371600" algn="l"/>
                <a:tab pos="3073400" algn="l"/>
              </a:tabLst>
              <a:defRPr sz="2400">
                <a:solidFill>
                  <a:schemeClr val="tx1"/>
                </a:solidFill>
                <a:latin typeface="Times New Roman" panose="02020603050405020304" pitchFamily="18" charset="0"/>
              </a:defRPr>
            </a:lvl4pPr>
            <a:lvl5pPr marL="2171700" indent="-342900" algn="l">
              <a:tabLst>
                <a:tab pos="1371600" algn="l"/>
                <a:tab pos="3073400" algn="l"/>
              </a:tabLst>
              <a:defRPr sz="2400">
                <a:solidFill>
                  <a:schemeClr val="tx1"/>
                </a:solidFill>
                <a:latin typeface="Times New Roman" panose="02020603050405020304" pitchFamily="18" charset="0"/>
              </a:defRPr>
            </a:lvl5pPr>
            <a:lvl6pPr marL="2628900" indent="-342900" eaLnBrk="0" fontAlgn="base" hangingPunct="0">
              <a:spcBef>
                <a:spcPct val="0"/>
              </a:spcBef>
              <a:spcAft>
                <a:spcPct val="0"/>
              </a:spcAft>
              <a:tabLst>
                <a:tab pos="1371600" algn="l"/>
                <a:tab pos="3073400" algn="l"/>
              </a:tabLst>
              <a:defRPr sz="2400">
                <a:solidFill>
                  <a:schemeClr val="tx1"/>
                </a:solidFill>
                <a:latin typeface="Times New Roman" panose="02020603050405020304" pitchFamily="18" charset="0"/>
              </a:defRPr>
            </a:lvl6pPr>
            <a:lvl7pPr marL="3086100" indent="-342900" eaLnBrk="0" fontAlgn="base" hangingPunct="0">
              <a:spcBef>
                <a:spcPct val="0"/>
              </a:spcBef>
              <a:spcAft>
                <a:spcPct val="0"/>
              </a:spcAft>
              <a:tabLst>
                <a:tab pos="1371600" algn="l"/>
                <a:tab pos="3073400" algn="l"/>
              </a:tabLst>
              <a:defRPr sz="2400">
                <a:solidFill>
                  <a:schemeClr val="tx1"/>
                </a:solidFill>
                <a:latin typeface="Times New Roman" panose="02020603050405020304" pitchFamily="18" charset="0"/>
              </a:defRPr>
            </a:lvl7pPr>
            <a:lvl8pPr marL="3543300" indent="-342900" eaLnBrk="0" fontAlgn="base" hangingPunct="0">
              <a:spcBef>
                <a:spcPct val="0"/>
              </a:spcBef>
              <a:spcAft>
                <a:spcPct val="0"/>
              </a:spcAft>
              <a:tabLst>
                <a:tab pos="1371600" algn="l"/>
                <a:tab pos="3073400" algn="l"/>
              </a:tabLst>
              <a:defRPr sz="2400">
                <a:solidFill>
                  <a:schemeClr val="tx1"/>
                </a:solidFill>
                <a:latin typeface="Times New Roman" panose="02020603050405020304" pitchFamily="18" charset="0"/>
              </a:defRPr>
            </a:lvl8pPr>
            <a:lvl9pPr marL="4000500" indent="-342900" eaLnBrk="0" fontAlgn="base" hangingPunct="0">
              <a:spcBef>
                <a:spcPct val="0"/>
              </a:spcBef>
              <a:spcAft>
                <a:spcPct val="0"/>
              </a:spcAft>
              <a:tabLst>
                <a:tab pos="1371600" algn="l"/>
                <a:tab pos="3073400" algn="l"/>
              </a:tabLst>
              <a:defRPr sz="2400">
                <a:solidFill>
                  <a:schemeClr val="tx1"/>
                </a:solidFill>
                <a:latin typeface="Times New Roman" panose="02020603050405020304" pitchFamily="18" charset="0"/>
              </a:defRPr>
            </a:lvl9pPr>
          </a:lstStyle>
          <a:p>
            <a:pPr>
              <a:lnSpc>
                <a:spcPct val="86000"/>
              </a:lnSpc>
              <a:spcBef>
                <a:spcPct val="40000"/>
              </a:spcBef>
            </a:pPr>
            <a:endParaRPr lang="en-US" altLang="en-US" sz="1800" b="1" dirty="0">
              <a:latin typeface="Arial" panose="020B0604020202020204" pitchFamily="34" charset="0"/>
            </a:endParaRPr>
          </a:p>
          <a:p>
            <a:pPr>
              <a:lnSpc>
                <a:spcPct val="86000"/>
              </a:lnSpc>
              <a:spcBef>
                <a:spcPct val="40000"/>
              </a:spcBef>
            </a:pPr>
            <a:endParaRPr lang="en-US" altLang="en-US" sz="1800" b="1" dirty="0" smtClean="0">
              <a:latin typeface="Arial" panose="020B0604020202020204" pitchFamily="34" charset="0"/>
            </a:endParaRPr>
          </a:p>
        </p:txBody>
      </p:sp>
      <p:sp>
        <p:nvSpPr>
          <p:cNvPr id="184340" name="Freeform 20"/>
          <p:cNvSpPr>
            <a:spLocks/>
          </p:cNvSpPr>
          <p:nvPr/>
        </p:nvSpPr>
        <p:spPr bwMode="auto">
          <a:xfrm>
            <a:off x="6966411" y="281399"/>
            <a:ext cx="968375" cy="838200"/>
          </a:xfrm>
          <a:custGeom>
            <a:avLst/>
            <a:gdLst>
              <a:gd name="T0" fmla="*/ 0 w 610"/>
              <a:gd name="T1" fmla="*/ 528 h 528"/>
              <a:gd name="T2" fmla="*/ 305 w 610"/>
              <a:gd name="T3" fmla="*/ 0 h 528"/>
              <a:gd name="T4" fmla="*/ 610 w 610"/>
              <a:gd name="T5" fmla="*/ 528 h 528"/>
              <a:gd name="T6" fmla="*/ 0 w 610"/>
              <a:gd name="T7" fmla="*/ 528 h 528"/>
            </a:gdLst>
            <a:ahLst/>
            <a:cxnLst>
              <a:cxn ang="0">
                <a:pos x="T0" y="T1"/>
              </a:cxn>
              <a:cxn ang="0">
                <a:pos x="T2" y="T3"/>
              </a:cxn>
              <a:cxn ang="0">
                <a:pos x="T4" y="T5"/>
              </a:cxn>
              <a:cxn ang="0">
                <a:pos x="T6" y="T7"/>
              </a:cxn>
            </a:cxnLst>
            <a:rect l="0" t="0" r="r" b="b"/>
            <a:pathLst>
              <a:path w="610" h="528">
                <a:moveTo>
                  <a:pt x="0" y="528"/>
                </a:moveTo>
                <a:lnTo>
                  <a:pt x="305" y="0"/>
                </a:lnTo>
                <a:lnTo>
                  <a:pt x="610" y="528"/>
                </a:lnTo>
                <a:lnTo>
                  <a:pt x="0" y="528"/>
                </a:lnTo>
                <a:close/>
              </a:path>
            </a:pathLst>
          </a:custGeom>
          <a:noFill/>
          <a:ln w="28575"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CA"/>
          </a:p>
        </p:txBody>
      </p:sp>
      <p:sp>
        <p:nvSpPr>
          <p:cNvPr id="184341" name="Text Box 21"/>
          <p:cNvSpPr txBox="1">
            <a:spLocks noChangeArrowheads="1"/>
          </p:cNvSpPr>
          <p:nvPr/>
        </p:nvSpPr>
        <p:spPr bwMode="auto">
          <a:xfrm>
            <a:off x="6045661" y="1084674"/>
            <a:ext cx="1409360"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rgbClr val="FF0000"/>
                </a:solidFill>
                <a:latin typeface="+mj-lt"/>
              </a:rPr>
              <a:t>inst count</a:t>
            </a:r>
          </a:p>
        </p:txBody>
      </p:sp>
      <p:sp>
        <p:nvSpPr>
          <p:cNvPr id="184342" name="Text Box 22"/>
          <p:cNvSpPr txBox="1">
            <a:spLocks noChangeArrowheads="1"/>
          </p:cNvSpPr>
          <p:nvPr/>
        </p:nvSpPr>
        <p:spPr bwMode="auto">
          <a:xfrm>
            <a:off x="7195011" y="-23401"/>
            <a:ext cx="612668"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latin typeface="+mj-lt"/>
              </a:rPr>
              <a:t>CPI</a:t>
            </a:r>
          </a:p>
        </p:txBody>
      </p:sp>
      <p:sp>
        <p:nvSpPr>
          <p:cNvPr id="184343" name="Text Box 23"/>
          <p:cNvSpPr txBox="1">
            <a:spLocks noChangeArrowheads="1"/>
          </p:cNvSpPr>
          <p:nvPr/>
        </p:nvSpPr>
        <p:spPr bwMode="auto">
          <a:xfrm>
            <a:off x="7643038" y="1084674"/>
            <a:ext cx="1465466"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latin typeface="+mj-lt"/>
              </a:rPr>
              <a:t>Cycle time</a:t>
            </a:r>
          </a:p>
        </p:txBody>
      </p:sp>
      <p:sp>
        <p:nvSpPr>
          <p:cNvPr id="25" name="Rectangle 9"/>
          <p:cNvSpPr txBox="1">
            <a:spLocks noChangeArrowheads="1"/>
          </p:cNvSpPr>
          <p:nvPr/>
        </p:nvSpPr>
        <p:spPr bwMode="auto">
          <a:xfrm>
            <a:off x="1066800" y="2708920"/>
            <a:ext cx="75438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33CC"/>
              </a:buClr>
              <a:buSzPct val="60000"/>
              <a:buFont typeface="Wingdings" pitchFamily="2" charset="2"/>
              <a:buChar char="n"/>
              <a:defRPr sz="3200">
                <a:solidFill>
                  <a:srgbClr val="003399"/>
                </a:solidFill>
                <a:latin typeface="+mn-lt"/>
                <a:ea typeface="+mn-ea"/>
                <a:cs typeface="+mn-cs"/>
              </a:defRPr>
            </a:lvl1pPr>
            <a:lvl2pPr marL="742950" indent="-285750" algn="l" rtl="0" fontAlgn="base">
              <a:spcBef>
                <a:spcPct val="20000"/>
              </a:spcBef>
              <a:spcAft>
                <a:spcPct val="0"/>
              </a:spcAft>
              <a:buClr>
                <a:srgbClr val="003399"/>
              </a:buClr>
              <a:buSzPct val="55000"/>
              <a:buFont typeface="Wingdings" pitchFamily="2" charset="2"/>
              <a:buChar char="n"/>
              <a:defRPr sz="2800">
                <a:solidFill>
                  <a:srgbClr val="0033CC"/>
                </a:solidFill>
                <a:latin typeface="+mn-lt"/>
              </a:defRPr>
            </a:lvl2pPr>
            <a:lvl3pPr marL="1143000" indent="-228600" algn="l" rtl="0" fontAlgn="base">
              <a:spcBef>
                <a:spcPct val="20000"/>
              </a:spcBef>
              <a:spcAft>
                <a:spcPct val="0"/>
              </a:spcAft>
              <a:buClr>
                <a:srgbClr val="0033CC"/>
              </a:buClr>
              <a:buSzPct val="50000"/>
              <a:buFont typeface="Wingdings" pitchFamily="2" charset="2"/>
              <a:buChar char="n"/>
              <a:defRPr sz="2400">
                <a:solidFill>
                  <a:srgbClr val="000066"/>
                </a:solidFill>
                <a:latin typeface="+mn-lt"/>
              </a:defRPr>
            </a:lvl3pPr>
            <a:lvl4pPr marL="1600200" indent="-228600" algn="l" rtl="0" fontAlgn="base">
              <a:spcBef>
                <a:spcPct val="20000"/>
              </a:spcBef>
              <a:spcAft>
                <a:spcPct val="0"/>
              </a:spcAft>
              <a:buClr>
                <a:srgbClr val="000066"/>
              </a:buClr>
              <a:buSzPct val="55000"/>
              <a:buFont typeface="Wingdings" pitchFamily="2" charset="2"/>
              <a:buChar char="n"/>
              <a:defRPr sz="2000">
                <a:solidFill>
                  <a:srgbClr val="0066FF"/>
                </a:solidFill>
                <a:latin typeface="+mn-lt"/>
              </a:defRPr>
            </a:lvl4pPr>
            <a:lvl5pPr marL="20574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5pPr>
            <a:lvl6pPr marL="25146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6pPr>
            <a:lvl7pPr marL="29718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7pPr>
            <a:lvl8pPr marL="34290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8pPr>
            <a:lvl9pPr marL="38862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9pPr>
          </a:lstStyle>
          <a:p>
            <a:pPr>
              <a:spcBef>
                <a:spcPts val="0"/>
              </a:spcBef>
              <a:buFontTx/>
              <a:buNone/>
              <a:tabLst>
                <a:tab pos="1828800" algn="l"/>
                <a:tab pos="3657600" algn="l"/>
                <a:tab pos="5029200" algn="l"/>
              </a:tabLst>
            </a:pPr>
            <a:r>
              <a:rPr lang="en-US" altLang="en-US" sz="2400" kern="0" dirty="0" smtClean="0">
                <a:solidFill>
                  <a:srgbClr val="FF0000"/>
                </a:solidFill>
                <a:latin typeface="Arial" panose="020B0604020202020204" pitchFamily="34" charset="0"/>
              </a:rPr>
              <a:t>		   Inst. Count	   CPI	Clock Rate</a:t>
            </a:r>
          </a:p>
          <a:p>
            <a:pPr>
              <a:lnSpc>
                <a:spcPct val="65000"/>
              </a:lnSpc>
              <a:spcBef>
                <a:spcPts val="1800"/>
              </a:spcBef>
              <a:buFontTx/>
              <a:buNone/>
              <a:tabLst>
                <a:tab pos="1828800" algn="l"/>
                <a:tab pos="3657600" algn="l"/>
                <a:tab pos="5029200" algn="l"/>
              </a:tabLst>
            </a:pPr>
            <a:r>
              <a:rPr lang="en-US" altLang="en-US" sz="2400" kern="0" dirty="0" smtClean="0">
                <a:latin typeface="Arial" panose="020B0604020202020204" pitchFamily="34" charset="0"/>
              </a:rPr>
              <a:t>Program	          X	</a:t>
            </a:r>
          </a:p>
          <a:p>
            <a:pPr>
              <a:lnSpc>
                <a:spcPct val="65000"/>
              </a:lnSpc>
              <a:spcBef>
                <a:spcPts val="800"/>
              </a:spcBef>
              <a:buFontTx/>
              <a:buNone/>
              <a:tabLst>
                <a:tab pos="1828800" algn="l"/>
                <a:tab pos="3657600" algn="l"/>
                <a:tab pos="5029200" algn="l"/>
              </a:tabLst>
            </a:pPr>
            <a:endParaRPr lang="en-US" altLang="en-US" sz="2400" kern="0" dirty="0" smtClean="0">
              <a:latin typeface="Arial" panose="020B0604020202020204" pitchFamily="34" charset="0"/>
            </a:endParaRPr>
          </a:p>
          <a:p>
            <a:pPr>
              <a:lnSpc>
                <a:spcPct val="65000"/>
              </a:lnSpc>
              <a:spcBef>
                <a:spcPts val="800"/>
              </a:spcBef>
              <a:buFontTx/>
              <a:buNone/>
              <a:tabLst>
                <a:tab pos="1828800" algn="l"/>
                <a:tab pos="3657600" algn="l"/>
                <a:tab pos="5029200" algn="l"/>
              </a:tabLst>
            </a:pPr>
            <a:r>
              <a:rPr lang="en-US" altLang="en-US" sz="2400" kern="0" dirty="0" smtClean="0">
                <a:latin typeface="Arial" panose="020B0604020202020204" pitchFamily="34" charset="0"/>
              </a:rPr>
              <a:t>Compiler	          X	    (X)</a:t>
            </a:r>
          </a:p>
          <a:p>
            <a:pPr>
              <a:lnSpc>
                <a:spcPct val="65000"/>
              </a:lnSpc>
              <a:spcBef>
                <a:spcPts val="800"/>
              </a:spcBef>
              <a:buFontTx/>
              <a:buNone/>
              <a:tabLst>
                <a:tab pos="1828800" algn="l"/>
                <a:tab pos="3657600" algn="l"/>
                <a:tab pos="5029200" algn="l"/>
              </a:tabLst>
            </a:pPr>
            <a:endParaRPr lang="en-US" altLang="en-US" sz="2400" kern="0" dirty="0" smtClean="0">
              <a:latin typeface="Arial" panose="020B0604020202020204" pitchFamily="34" charset="0"/>
            </a:endParaRPr>
          </a:p>
          <a:p>
            <a:pPr>
              <a:lnSpc>
                <a:spcPct val="65000"/>
              </a:lnSpc>
              <a:spcBef>
                <a:spcPts val="0"/>
              </a:spcBef>
              <a:buFontTx/>
              <a:buNone/>
              <a:tabLst>
                <a:tab pos="1828800" algn="l"/>
                <a:tab pos="3657600" algn="l"/>
                <a:tab pos="5029200" algn="l"/>
              </a:tabLst>
            </a:pPr>
            <a:r>
              <a:rPr lang="en-US" altLang="en-US" sz="2400" kern="0" dirty="0" smtClean="0">
                <a:latin typeface="Arial" panose="020B0604020202020204" pitchFamily="34" charset="0"/>
              </a:rPr>
              <a:t>Inst. Set.	          X	     X</a:t>
            </a:r>
          </a:p>
          <a:p>
            <a:pPr>
              <a:lnSpc>
                <a:spcPct val="65000"/>
              </a:lnSpc>
              <a:spcBef>
                <a:spcPts val="800"/>
              </a:spcBef>
              <a:buFontTx/>
              <a:buNone/>
              <a:tabLst>
                <a:tab pos="1828800" algn="l"/>
                <a:tab pos="3657600" algn="l"/>
                <a:tab pos="5029200" algn="l"/>
              </a:tabLst>
            </a:pPr>
            <a:endParaRPr lang="en-US" altLang="en-US" sz="2400" kern="0" dirty="0" smtClean="0">
              <a:latin typeface="Arial" panose="020B0604020202020204" pitchFamily="34" charset="0"/>
            </a:endParaRPr>
          </a:p>
          <a:p>
            <a:pPr>
              <a:lnSpc>
                <a:spcPct val="65000"/>
              </a:lnSpc>
              <a:spcBef>
                <a:spcPts val="0"/>
              </a:spcBef>
              <a:buFontTx/>
              <a:buNone/>
              <a:tabLst>
                <a:tab pos="1828800" algn="l"/>
                <a:tab pos="3657600" algn="l"/>
                <a:tab pos="5029200" algn="l"/>
              </a:tabLst>
            </a:pPr>
            <a:r>
              <a:rPr lang="en-US" altLang="en-US" sz="2400" kern="0" dirty="0" smtClean="0">
                <a:latin typeface="Arial" panose="020B0604020202020204" pitchFamily="34" charset="0"/>
              </a:rPr>
              <a:t>Organization	     	     X		  X</a:t>
            </a:r>
          </a:p>
          <a:p>
            <a:pPr>
              <a:lnSpc>
                <a:spcPct val="65000"/>
              </a:lnSpc>
              <a:spcBef>
                <a:spcPts val="800"/>
              </a:spcBef>
              <a:buFontTx/>
              <a:buNone/>
              <a:tabLst>
                <a:tab pos="1828800" algn="l"/>
                <a:tab pos="3657600" algn="l"/>
                <a:tab pos="5029200" algn="l"/>
              </a:tabLst>
            </a:pPr>
            <a:endParaRPr lang="en-US" altLang="en-US" sz="2400" kern="0" dirty="0" smtClean="0">
              <a:latin typeface="Arial" panose="020B0604020202020204" pitchFamily="34" charset="0"/>
            </a:endParaRPr>
          </a:p>
          <a:p>
            <a:pPr>
              <a:lnSpc>
                <a:spcPct val="65000"/>
              </a:lnSpc>
              <a:spcBef>
                <a:spcPts val="0"/>
              </a:spcBef>
              <a:buFontTx/>
              <a:buNone/>
              <a:tabLst>
                <a:tab pos="1828800" algn="l"/>
                <a:tab pos="3657600" algn="l"/>
                <a:tab pos="5029200" algn="l"/>
              </a:tabLst>
            </a:pPr>
            <a:r>
              <a:rPr lang="en-US" altLang="en-US" sz="2400" kern="0" dirty="0" smtClean="0">
                <a:latin typeface="Arial" panose="020B0604020202020204" pitchFamily="34" charset="0"/>
              </a:rPr>
              <a:t>Technology				  X</a:t>
            </a:r>
            <a:endParaRPr lang="en-US" altLang="en-US" sz="2400" kern="0" dirty="0">
              <a:latin typeface="Arial" panose="020B0604020202020204" pitchFamily="34" charset="0"/>
            </a:endParaRPr>
          </a:p>
        </p:txBody>
      </p:sp>
      <p:sp>
        <p:nvSpPr>
          <p:cNvPr id="26" name="Line 10"/>
          <p:cNvSpPr>
            <a:spLocks noChangeShapeType="1"/>
          </p:cNvSpPr>
          <p:nvPr/>
        </p:nvSpPr>
        <p:spPr bwMode="auto">
          <a:xfrm flipH="1" flipV="1">
            <a:off x="3092450" y="2636912"/>
            <a:ext cx="39390" cy="351403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p>
        </p:txBody>
      </p:sp>
      <p:sp>
        <p:nvSpPr>
          <p:cNvPr id="27" name="Line 11"/>
          <p:cNvSpPr>
            <a:spLocks noChangeShapeType="1"/>
          </p:cNvSpPr>
          <p:nvPr/>
        </p:nvSpPr>
        <p:spPr bwMode="auto">
          <a:xfrm>
            <a:off x="4851400" y="2687712"/>
            <a:ext cx="8632" cy="346323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p>
        </p:txBody>
      </p:sp>
      <p:sp>
        <p:nvSpPr>
          <p:cNvPr id="28" name="Line 12"/>
          <p:cNvSpPr>
            <a:spLocks noChangeShapeType="1"/>
          </p:cNvSpPr>
          <p:nvPr/>
        </p:nvSpPr>
        <p:spPr bwMode="auto">
          <a:xfrm flipH="1">
            <a:off x="5940152" y="2649612"/>
            <a:ext cx="3448" cy="350133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p>
        </p:txBody>
      </p:sp>
      <p:sp>
        <p:nvSpPr>
          <p:cNvPr id="29" name="Line 13"/>
          <p:cNvSpPr>
            <a:spLocks noChangeShapeType="1"/>
          </p:cNvSpPr>
          <p:nvPr/>
        </p:nvSpPr>
        <p:spPr bwMode="auto">
          <a:xfrm>
            <a:off x="8028384" y="2649612"/>
            <a:ext cx="31751" cy="350133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p>
        </p:txBody>
      </p:sp>
      <p:sp>
        <p:nvSpPr>
          <p:cNvPr id="30" name="Line 14"/>
          <p:cNvSpPr>
            <a:spLocks noChangeShapeType="1"/>
          </p:cNvSpPr>
          <p:nvPr/>
        </p:nvSpPr>
        <p:spPr bwMode="auto">
          <a:xfrm>
            <a:off x="1168400" y="3735462"/>
            <a:ext cx="690245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p>
        </p:txBody>
      </p:sp>
      <p:sp>
        <p:nvSpPr>
          <p:cNvPr id="31" name="Line 15"/>
          <p:cNvSpPr>
            <a:spLocks noChangeShapeType="1"/>
          </p:cNvSpPr>
          <p:nvPr/>
        </p:nvSpPr>
        <p:spPr bwMode="auto">
          <a:xfrm>
            <a:off x="1149350" y="4338712"/>
            <a:ext cx="69215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p>
        </p:txBody>
      </p:sp>
      <p:sp>
        <p:nvSpPr>
          <p:cNvPr id="32" name="Line 16"/>
          <p:cNvSpPr>
            <a:spLocks noChangeShapeType="1"/>
          </p:cNvSpPr>
          <p:nvPr/>
        </p:nvSpPr>
        <p:spPr bwMode="auto">
          <a:xfrm>
            <a:off x="1149350" y="4926806"/>
            <a:ext cx="69215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p>
        </p:txBody>
      </p:sp>
      <p:sp>
        <p:nvSpPr>
          <p:cNvPr id="33" name="Line 17"/>
          <p:cNvSpPr>
            <a:spLocks noChangeShapeType="1"/>
          </p:cNvSpPr>
          <p:nvPr/>
        </p:nvSpPr>
        <p:spPr bwMode="auto">
          <a:xfrm>
            <a:off x="1168400" y="5574878"/>
            <a:ext cx="690245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p>
        </p:txBody>
      </p:sp>
      <p:sp>
        <p:nvSpPr>
          <p:cNvPr id="34" name="Line 18"/>
          <p:cNvSpPr>
            <a:spLocks noChangeShapeType="1"/>
          </p:cNvSpPr>
          <p:nvPr/>
        </p:nvSpPr>
        <p:spPr bwMode="auto">
          <a:xfrm>
            <a:off x="1187450" y="6150942"/>
            <a:ext cx="68834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p>
        </p:txBody>
      </p:sp>
      <p:sp>
        <p:nvSpPr>
          <p:cNvPr id="35" name="Line 19"/>
          <p:cNvSpPr>
            <a:spLocks noChangeShapeType="1"/>
          </p:cNvSpPr>
          <p:nvPr/>
        </p:nvSpPr>
        <p:spPr bwMode="auto">
          <a:xfrm>
            <a:off x="1130300" y="3198614"/>
            <a:ext cx="694055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p>
        </p:txBody>
      </p:sp>
      <p:graphicFrame>
        <p:nvGraphicFramePr>
          <p:cNvPr id="37" name="Object 8"/>
          <p:cNvGraphicFramePr>
            <a:graphicFrameLocks noChangeAspect="1"/>
          </p:cNvGraphicFramePr>
          <p:nvPr>
            <p:extLst/>
          </p:nvPr>
        </p:nvGraphicFramePr>
        <p:xfrm>
          <a:off x="1032496" y="1702363"/>
          <a:ext cx="7387233" cy="659218"/>
        </p:xfrm>
        <a:graphic>
          <a:graphicData uri="http://schemas.openxmlformats.org/presentationml/2006/ole">
            <mc:AlternateContent xmlns:mc="http://schemas.openxmlformats.org/markup-compatibility/2006">
              <mc:Choice xmlns:v="urn:schemas-microsoft-com:vml" Requires="v">
                <p:oleObj spid="_x0000_s137251" name="Equation" r:id="rId3" imgW="4686120" imgH="419040" progId="Equation.3">
                  <p:embed/>
                </p:oleObj>
              </mc:Choice>
              <mc:Fallback>
                <p:oleObj name="Equation" r:id="rId3" imgW="4686120" imgH="419040" progId="Equation.3">
                  <p:embed/>
                  <p:pic>
                    <p:nvPicPr>
                      <p:cNvPr id="0" name=""/>
                      <p:cNvPicPr>
                        <a:picLocks noChangeAspect="1" noChangeArrowheads="1"/>
                      </p:cNvPicPr>
                      <p:nvPr/>
                    </p:nvPicPr>
                    <p:blipFill>
                      <a:blip r:embed="rId4"/>
                      <a:srcRect/>
                      <a:stretch>
                        <a:fillRect/>
                      </a:stretch>
                    </p:blipFill>
                    <p:spPr bwMode="auto">
                      <a:xfrm>
                        <a:off x="1032496" y="1702363"/>
                        <a:ext cx="7387233" cy="659218"/>
                      </a:xfrm>
                      <a:prstGeom prst="rect">
                        <a:avLst/>
                      </a:prstGeom>
                      <a:noFill/>
                      <a:ln>
                        <a:noFill/>
                      </a:ln>
                      <a:effec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63</a:t>
            </a:fld>
            <a:endParaRPr lang="en-US" altLang="tr-TR"/>
          </a:p>
        </p:txBody>
      </p:sp>
    </p:spTree>
    <p:extLst>
      <p:ext uri="{BB962C8B-B14F-4D97-AF65-F5344CB8AC3E}">
        <p14:creationId xmlns:p14="http://schemas.microsoft.com/office/powerpoint/2010/main" val="686805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323528" y="-27384"/>
            <a:ext cx="8136904" cy="707886"/>
          </a:xfrm>
          <a:noFill/>
          <a:ln/>
        </p:spPr>
        <p:txBody>
          <a:bodyPr/>
          <a:lstStyle/>
          <a:p>
            <a:r>
              <a:rPr lang="en-US" altLang="en-US" dirty="0"/>
              <a:t>CPI: Cycles Per </a:t>
            </a:r>
            <a:r>
              <a:rPr lang="en-US" altLang="en-US" dirty="0" smtClean="0"/>
              <a:t>Instruction</a:t>
            </a:r>
            <a:endParaRPr lang="en-US" altLang="en-US" dirty="0"/>
          </a:p>
        </p:txBody>
      </p:sp>
      <p:sp>
        <p:nvSpPr>
          <p:cNvPr id="185347" name="Rectangle 3"/>
          <p:cNvSpPr>
            <a:spLocks noChangeArrowheads="1"/>
          </p:cNvSpPr>
          <p:nvPr/>
        </p:nvSpPr>
        <p:spPr bwMode="auto">
          <a:xfrm>
            <a:off x="609600" y="3962400"/>
            <a:ext cx="4414606" cy="4390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marL="457200" indent="-457200">
              <a:lnSpc>
                <a:spcPct val="90000"/>
              </a:lnSpc>
              <a:buClr>
                <a:srgbClr val="0033CC"/>
              </a:buClr>
              <a:buFont typeface="Arial" panose="020B0604020202020204" pitchFamily="34" charset="0"/>
              <a:buChar char="•"/>
              <a:tabLst>
                <a:tab pos="2628900" algn="l"/>
              </a:tabLst>
            </a:pPr>
            <a:r>
              <a:rPr lang="en-US" altLang="en-US" sz="2800" b="1" dirty="0">
                <a:solidFill>
                  <a:srgbClr val="003399"/>
                </a:solidFill>
                <a:latin typeface="+mn-lt"/>
              </a:rPr>
              <a:t>Instruction Frequency F</a:t>
            </a:r>
            <a:r>
              <a:rPr lang="en-US" altLang="en-US" sz="2800" b="1" baseline="-25000" dirty="0">
                <a:solidFill>
                  <a:srgbClr val="003399"/>
                </a:solidFill>
                <a:latin typeface="+mn-lt"/>
              </a:rPr>
              <a:t>j</a:t>
            </a:r>
          </a:p>
        </p:txBody>
      </p:sp>
      <p:sp>
        <p:nvSpPr>
          <p:cNvPr id="185349" name="Rectangle 5"/>
          <p:cNvSpPr>
            <a:spLocks noChangeArrowheads="1"/>
          </p:cNvSpPr>
          <p:nvPr/>
        </p:nvSpPr>
        <p:spPr bwMode="auto">
          <a:xfrm>
            <a:off x="1691680" y="1994222"/>
            <a:ext cx="6545575" cy="834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200" dirty="0">
                <a:solidFill>
                  <a:srgbClr val="003399"/>
                </a:solidFill>
                <a:latin typeface="+mn-lt"/>
              </a:rPr>
              <a:t>CPI = (CPU Time * Clock Rate) / Instruction Count </a:t>
            </a:r>
          </a:p>
          <a:p>
            <a:pPr lvl="1" algn="l"/>
            <a:r>
              <a:rPr lang="en-US" altLang="en-US" sz="2200" dirty="0">
                <a:solidFill>
                  <a:srgbClr val="003399"/>
                </a:solidFill>
                <a:latin typeface="+mn-lt"/>
              </a:rPr>
              <a:t>=  Cycles / Instruction Count    </a:t>
            </a:r>
          </a:p>
        </p:txBody>
      </p:sp>
      <p:sp>
        <p:nvSpPr>
          <p:cNvPr id="185350" name="Rectangle 6"/>
          <p:cNvSpPr>
            <a:spLocks noChangeArrowheads="1"/>
          </p:cNvSpPr>
          <p:nvPr/>
        </p:nvSpPr>
        <p:spPr bwMode="auto">
          <a:xfrm>
            <a:off x="519113" y="1340768"/>
            <a:ext cx="5385001" cy="4775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457200" indent="-457200">
              <a:lnSpc>
                <a:spcPct val="90000"/>
              </a:lnSpc>
              <a:buClr>
                <a:srgbClr val="0033CC"/>
              </a:buClr>
              <a:buFont typeface="Arial" panose="020B0604020202020204" pitchFamily="34" charset="0"/>
              <a:buChar char="•"/>
              <a:tabLst>
                <a:tab pos="2628900" algn="l"/>
              </a:tabLst>
            </a:pPr>
            <a:r>
              <a:rPr lang="en-US" altLang="en-US" sz="2800" b="1" dirty="0">
                <a:solidFill>
                  <a:srgbClr val="003399"/>
                </a:solidFill>
                <a:latin typeface="+mn-lt"/>
              </a:rPr>
              <a:t>Average Cycles per Instruction</a:t>
            </a:r>
          </a:p>
        </p:txBody>
      </p:sp>
      <p:graphicFrame>
        <p:nvGraphicFramePr>
          <p:cNvPr id="185351" name="Object 7"/>
          <p:cNvGraphicFramePr>
            <a:graphicFrameLocks noChangeAspect="1"/>
          </p:cNvGraphicFramePr>
          <p:nvPr>
            <p:extLst/>
          </p:nvPr>
        </p:nvGraphicFramePr>
        <p:xfrm>
          <a:off x="1763688" y="2811425"/>
          <a:ext cx="4804415" cy="857152"/>
        </p:xfrm>
        <a:graphic>
          <a:graphicData uri="http://schemas.openxmlformats.org/presentationml/2006/ole">
            <mc:AlternateContent xmlns:mc="http://schemas.openxmlformats.org/markup-compatibility/2006">
              <mc:Choice xmlns:v="urn:schemas-microsoft-com:vml" Requires="v">
                <p:oleObj spid="_x0000_s138308" name="Equation" r:id="rId4" imgW="2489040" imgH="444240" progId="Equation.3">
                  <p:embed/>
                </p:oleObj>
              </mc:Choice>
              <mc:Fallback>
                <p:oleObj name="Equation" r:id="rId4" imgW="2489040" imgH="444240" progId="Equation.3">
                  <p:embed/>
                  <p:pic>
                    <p:nvPicPr>
                      <p:cNvPr id="0" name=""/>
                      <p:cNvPicPr>
                        <a:picLocks noChangeAspect="1" noChangeArrowheads="1"/>
                      </p:cNvPicPr>
                      <p:nvPr/>
                    </p:nvPicPr>
                    <p:blipFill>
                      <a:blip r:embed="rId5"/>
                      <a:srcRect/>
                      <a:stretch>
                        <a:fillRect/>
                      </a:stretch>
                    </p:blipFill>
                    <p:spPr bwMode="auto">
                      <a:xfrm>
                        <a:off x="1763688" y="2811425"/>
                        <a:ext cx="4804415" cy="857152"/>
                      </a:xfrm>
                      <a:prstGeom prst="rect">
                        <a:avLst/>
                      </a:prstGeom>
                      <a:noFill/>
                      <a:ln>
                        <a:noFill/>
                      </a:ln>
                      <a:effectLst/>
                    </p:spPr>
                  </p:pic>
                </p:oleObj>
              </mc:Fallback>
            </mc:AlternateContent>
          </a:graphicData>
        </a:graphic>
      </p:graphicFrame>
      <p:graphicFrame>
        <p:nvGraphicFramePr>
          <p:cNvPr id="185352" name="Object 8"/>
          <p:cNvGraphicFramePr>
            <a:graphicFrameLocks noChangeAspect="1"/>
          </p:cNvGraphicFramePr>
          <p:nvPr>
            <p:extLst/>
          </p:nvPr>
        </p:nvGraphicFramePr>
        <p:xfrm>
          <a:off x="1598613" y="4687888"/>
          <a:ext cx="6883400" cy="915987"/>
        </p:xfrm>
        <a:graphic>
          <a:graphicData uri="http://schemas.openxmlformats.org/presentationml/2006/ole">
            <mc:AlternateContent xmlns:mc="http://schemas.openxmlformats.org/markup-compatibility/2006">
              <mc:Choice xmlns:v="urn:schemas-microsoft-com:vml" Requires="v">
                <p:oleObj spid="_x0000_s138309" name="Equation" r:id="rId6" imgW="3429000" imgH="457200" progId="Equation.3">
                  <p:embed/>
                </p:oleObj>
              </mc:Choice>
              <mc:Fallback>
                <p:oleObj name="Equation" r:id="rId6" imgW="3429000" imgH="457200" progId="Equation.3">
                  <p:embed/>
                  <p:pic>
                    <p:nvPicPr>
                      <p:cNvPr id="0" name=""/>
                      <p:cNvPicPr>
                        <a:picLocks noChangeAspect="1" noChangeArrowheads="1"/>
                      </p:cNvPicPr>
                      <p:nvPr/>
                    </p:nvPicPr>
                    <p:blipFill>
                      <a:blip r:embed="rId7"/>
                      <a:srcRect/>
                      <a:stretch>
                        <a:fillRect/>
                      </a:stretch>
                    </p:blipFill>
                    <p:spPr bwMode="auto">
                      <a:xfrm>
                        <a:off x="1598613" y="4687888"/>
                        <a:ext cx="6883400" cy="915987"/>
                      </a:xfrm>
                      <a:prstGeom prst="rect">
                        <a:avLst/>
                      </a:prstGeom>
                      <a:noFill/>
                      <a:ln>
                        <a:noFill/>
                      </a:ln>
                      <a:effec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64</a:t>
            </a:fld>
            <a:endParaRPr lang="en-US" altLang="tr-TR"/>
          </a:p>
        </p:txBody>
      </p:sp>
    </p:spTree>
    <p:extLst>
      <p:ext uri="{BB962C8B-B14F-4D97-AF65-F5344CB8AC3E}">
        <p14:creationId xmlns:p14="http://schemas.microsoft.com/office/powerpoint/2010/main" val="2030282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12824" y="-8640"/>
            <a:ext cx="9144000" cy="666849"/>
          </a:xfrm>
          <a:noFill/>
          <a:ln/>
        </p:spPr>
        <p:txBody>
          <a:bodyPr wrap="square" lIns="63500" tIns="25400" rIns="63500" bIns="25400" anchor="t">
            <a:spAutoFit/>
          </a:bodyPr>
          <a:lstStyle/>
          <a:p>
            <a:r>
              <a:rPr lang="en-US" altLang="en-US" dirty="0"/>
              <a:t>CPU Equation: Example 1</a:t>
            </a:r>
          </a:p>
        </p:txBody>
      </p:sp>
      <p:sp>
        <p:nvSpPr>
          <p:cNvPr id="350211" name="Line 3"/>
          <p:cNvSpPr>
            <a:spLocks noChangeShapeType="1"/>
          </p:cNvSpPr>
          <p:nvPr/>
        </p:nvSpPr>
        <p:spPr bwMode="auto">
          <a:xfrm flipH="1">
            <a:off x="2743200" y="3700322"/>
            <a:ext cx="2286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50212" name="Rectangle 4"/>
          <p:cNvSpPr>
            <a:spLocks noChangeArrowheads="1"/>
          </p:cNvSpPr>
          <p:nvPr/>
        </p:nvSpPr>
        <p:spPr bwMode="auto">
          <a:xfrm>
            <a:off x="2146300" y="3903522"/>
            <a:ext cx="1269643" cy="30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90000"/>
              </a:lnSpc>
            </a:pPr>
            <a:r>
              <a:rPr lang="en-US" altLang="en-US" sz="1800" dirty="0">
                <a:solidFill>
                  <a:schemeClr val="tx1"/>
                </a:solidFill>
              </a:rPr>
              <a:t>Typical Mix</a:t>
            </a:r>
          </a:p>
        </p:txBody>
      </p:sp>
      <p:sp>
        <p:nvSpPr>
          <p:cNvPr id="350213" name="Rectangle 5"/>
          <p:cNvSpPr>
            <a:spLocks noChangeArrowheads="1"/>
          </p:cNvSpPr>
          <p:nvPr/>
        </p:nvSpPr>
        <p:spPr bwMode="auto">
          <a:xfrm>
            <a:off x="827584" y="1065865"/>
            <a:ext cx="7007225" cy="315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a:tabLst>
                <a:tab pos="1828800" algn="l"/>
                <a:tab pos="2743200" algn="l"/>
                <a:tab pos="3771900" algn="l"/>
                <a:tab pos="4800600" algn="l"/>
              </a:tabLst>
              <a:defRPr sz="2400">
                <a:solidFill>
                  <a:schemeClr val="tx1"/>
                </a:solidFill>
                <a:latin typeface="Times New Roman" panose="02020603050405020304" pitchFamily="18" charset="0"/>
              </a:defRPr>
            </a:lvl1pPr>
            <a:lvl2pPr algn="l">
              <a:tabLst>
                <a:tab pos="1828800" algn="l"/>
                <a:tab pos="2743200" algn="l"/>
                <a:tab pos="3771900" algn="l"/>
                <a:tab pos="4800600" algn="l"/>
              </a:tabLst>
              <a:defRPr sz="2400">
                <a:solidFill>
                  <a:schemeClr val="tx1"/>
                </a:solidFill>
                <a:latin typeface="Times New Roman" panose="02020603050405020304" pitchFamily="18" charset="0"/>
              </a:defRPr>
            </a:lvl2pPr>
            <a:lvl3pPr algn="l">
              <a:tabLst>
                <a:tab pos="1828800" algn="l"/>
                <a:tab pos="2743200" algn="l"/>
                <a:tab pos="3771900" algn="l"/>
                <a:tab pos="4800600" algn="l"/>
              </a:tabLst>
              <a:defRPr sz="2400">
                <a:solidFill>
                  <a:schemeClr val="tx1"/>
                </a:solidFill>
                <a:latin typeface="Times New Roman" panose="02020603050405020304" pitchFamily="18" charset="0"/>
              </a:defRPr>
            </a:lvl3pPr>
            <a:lvl4pPr algn="l">
              <a:tabLst>
                <a:tab pos="1828800" algn="l"/>
                <a:tab pos="2743200" algn="l"/>
                <a:tab pos="3771900" algn="l"/>
                <a:tab pos="4800600" algn="l"/>
              </a:tabLst>
              <a:defRPr sz="2400">
                <a:solidFill>
                  <a:schemeClr val="tx1"/>
                </a:solidFill>
                <a:latin typeface="Times New Roman" panose="02020603050405020304" pitchFamily="18" charset="0"/>
              </a:defRPr>
            </a:lvl4pPr>
            <a:lvl5pPr algn="l">
              <a:tabLst>
                <a:tab pos="1828800" algn="l"/>
                <a:tab pos="2743200" algn="l"/>
                <a:tab pos="3771900" algn="l"/>
                <a:tab pos="48006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828800" algn="l"/>
                <a:tab pos="2743200" algn="l"/>
                <a:tab pos="3771900" algn="l"/>
                <a:tab pos="48006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828800" algn="l"/>
                <a:tab pos="2743200" algn="l"/>
                <a:tab pos="3771900" algn="l"/>
                <a:tab pos="48006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828800" algn="l"/>
                <a:tab pos="2743200" algn="l"/>
                <a:tab pos="3771900" algn="l"/>
                <a:tab pos="48006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828800" algn="l"/>
                <a:tab pos="2743200" algn="l"/>
                <a:tab pos="3771900" algn="l"/>
                <a:tab pos="4800600" algn="l"/>
              </a:tabLst>
              <a:defRPr sz="2400">
                <a:solidFill>
                  <a:schemeClr val="tx1"/>
                </a:solidFill>
                <a:latin typeface="Times New Roman" panose="02020603050405020304" pitchFamily="18" charset="0"/>
              </a:defRPr>
            </a:lvl9pPr>
          </a:lstStyle>
          <a:p>
            <a:pPr>
              <a:lnSpc>
                <a:spcPct val="90000"/>
              </a:lnSpc>
              <a:spcBef>
                <a:spcPct val="30000"/>
              </a:spcBef>
            </a:pPr>
            <a:r>
              <a:rPr lang="en-US" altLang="en-US" b="1" dirty="0" err="1">
                <a:solidFill>
                  <a:srgbClr val="003399"/>
                </a:solidFill>
                <a:latin typeface="+mn-lt"/>
              </a:rPr>
              <a:t>Reg-Reg</a:t>
            </a:r>
            <a:r>
              <a:rPr lang="en-US" altLang="en-US" b="1" dirty="0">
                <a:solidFill>
                  <a:srgbClr val="003399"/>
                </a:solidFill>
                <a:latin typeface="+mn-lt"/>
              </a:rPr>
              <a:t> Architecture</a:t>
            </a:r>
          </a:p>
          <a:p>
            <a:pPr>
              <a:lnSpc>
                <a:spcPct val="90000"/>
              </a:lnSpc>
              <a:spcBef>
                <a:spcPct val="30000"/>
              </a:spcBef>
            </a:pPr>
            <a:r>
              <a:rPr lang="en-US" altLang="en-US" b="1" dirty="0" smtClean="0">
                <a:solidFill>
                  <a:srgbClr val="FF0000"/>
                </a:solidFill>
                <a:latin typeface="+mn-lt"/>
              </a:rPr>
              <a:t>Op                </a:t>
            </a:r>
            <a:r>
              <a:rPr lang="en-US" altLang="en-US" b="1" dirty="0" err="1" smtClean="0">
                <a:solidFill>
                  <a:srgbClr val="FF0000"/>
                </a:solidFill>
                <a:latin typeface="+mn-lt"/>
              </a:rPr>
              <a:t>Freq</a:t>
            </a:r>
            <a:r>
              <a:rPr lang="en-US" altLang="en-US" b="1" dirty="0">
                <a:solidFill>
                  <a:srgbClr val="FF0000"/>
                </a:solidFill>
                <a:latin typeface="+mn-lt"/>
              </a:rPr>
              <a:t>	Cycles	</a:t>
            </a:r>
            <a:r>
              <a:rPr lang="en-US" altLang="en-US" b="1" dirty="0" smtClean="0">
                <a:solidFill>
                  <a:srgbClr val="FF0000"/>
                </a:solidFill>
                <a:latin typeface="+mn-lt"/>
              </a:rPr>
              <a:t>   CPI(</a:t>
            </a:r>
            <a:r>
              <a:rPr lang="en-US" altLang="en-US" b="1" dirty="0" err="1" smtClean="0">
                <a:solidFill>
                  <a:srgbClr val="FF0000"/>
                </a:solidFill>
                <a:latin typeface="+mn-lt"/>
              </a:rPr>
              <a:t>i</a:t>
            </a:r>
            <a:r>
              <a:rPr lang="en-US" altLang="en-US" b="1" dirty="0" smtClean="0">
                <a:solidFill>
                  <a:srgbClr val="FF0000"/>
                </a:solidFill>
                <a:latin typeface="+mn-lt"/>
              </a:rPr>
              <a:t>)     % </a:t>
            </a:r>
            <a:r>
              <a:rPr lang="en-US" altLang="en-US" b="1" dirty="0">
                <a:solidFill>
                  <a:srgbClr val="FF0000"/>
                </a:solidFill>
                <a:latin typeface="+mn-lt"/>
              </a:rPr>
              <a:t>Time</a:t>
            </a:r>
          </a:p>
          <a:p>
            <a:pPr>
              <a:lnSpc>
                <a:spcPct val="90000"/>
              </a:lnSpc>
              <a:spcBef>
                <a:spcPct val="30000"/>
              </a:spcBef>
            </a:pPr>
            <a:r>
              <a:rPr lang="en-US" altLang="en-US" b="1" dirty="0" smtClean="0">
                <a:latin typeface="+mn-lt"/>
              </a:rPr>
              <a:t>ALU	50</a:t>
            </a:r>
            <a:r>
              <a:rPr lang="en-US" altLang="en-US" b="1" dirty="0">
                <a:latin typeface="+mn-lt"/>
              </a:rPr>
              <a:t>%	  </a:t>
            </a:r>
            <a:r>
              <a:rPr lang="en-US" altLang="en-US" b="1" dirty="0" smtClean="0">
                <a:latin typeface="+mn-lt"/>
              </a:rPr>
              <a:t>  1</a:t>
            </a:r>
            <a:r>
              <a:rPr lang="en-US" altLang="en-US" b="1" dirty="0">
                <a:latin typeface="+mn-lt"/>
              </a:rPr>
              <a:t>	 </a:t>
            </a:r>
            <a:r>
              <a:rPr lang="en-US" altLang="en-US" b="1" dirty="0" smtClean="0">
                <a:latin typeface="+mn-lt"/>
              </a:rPr>
              <a:t>    0.5</a:t>
            </a:r>
            <a:r>
              <a:rPr lang="en-US" altLang="en-US" b="1" dirty="0">
                <a:latin typeface="+mn-lt"/>
              </a:rPr>
              <a:t>	 </a:t>
            </a:r>
            <a:r>
              <a:rPr lang="en-US" altLang="en-US" b="1" dirty="0" smtClean="0">
                <a:latin typeface="+mn-lt"/>
              </a:rPr>
              <a:t>       23</a:t>
            </a:r>
            <a:r>
              <a:rPr lang="en-US" altLang="en-US" b="1" dirty="0">
                <a:latin typeface="+mn-lt"/>
              </a:rPr>
              <a:t>%</a:t>
            </a:r>
          </a:p>
          <a:p>
            <a:pPr>
              <a:lnSpc>
                <a:spcPct val="90000"/>
              </a:lnSpc>
              <a:spcBef>
                <a:spcPct val="30000"/>
              </a:spcBef>
            </a:pPr>
            <a:r>
              <a:rPr lang="en-US" altLang="en-US" b="1" dirty="0">
                <a:latin typeface="+mn-lt"/>
              </a:rPr>
              <a:t>Load	20%	 </a:t>
            </a:r>
            <a:r>
              <a:rPr lang="en-US" altLang="en-US" b="1" dirty="0" smtClean="0">
                <a:latin typeface="+mn-lt"/>
              </a:rPr>
              <a:t>   5</a:t>
            </a:r>
            <a:r>
              <a:rPr lang="en-US" altLang="en-US" b="1" dirty="0">
                <a:latin typeface="+mn-lt"/>
              </a:rPr>
              <a:t>	 </a:t>
            </a:r>
            <a:r>
              <a:rPr lang="en-US" altLang="en-US" b="1" dirty="0" smtClean="0">
                <a:latin typeface="+mn-lt"/>
              </a:rPr>
              <a:t>    1.0</a:t>
            </a:r>
            <a:r>
              <a:rPr lang="en-US" altLang="en-US" b="1" dirty="0">
                <a:latin typeface="+mn-lt"/>
              </a:rPr>
              <a:t>	 </a:t>
            </a:r>
            <a:r>
              <a:rPr lang="en-US" altLang="en-US" b="1" dirty="0" smtClean="0">
                <a:latin typeface="+mn-lt"/>
              </a:rPr>
              <a:t>       45</a:t>
            </a:r>
            <a:r>
              <a:rPr lang="en-US" altLang="en-US" b="1" dirty="0">
                <a:latin typeface="+mn-lt"/>
              </a:rPr>
              <a:t>%</a:t>
            </a:r>
          </a:p>
          <a:p>
            <a:pPr>
              <a:lnSpc>
                <a:spcPct val="90000"/>
              </a:lnSpc>
              <a:spcBef>
                <a:spcPct val="30000"/>
              </a:spcBef>
            </a:pPr>
            <a:r>
              <a:rPr lang="en-US" altLang="en-US" b="1" dirty="0">
                <a:latin typeface="+mn-lt"/>
              </a:rPr>
              <a:t>Store	10%	</a:t>
            </a:r>
            <a:r>
              <a:rPr lang="en-US" altLang="en-US" b="1" dirty="0" smtClean="0">
                <a:latin typeface="+mn-lt"/>
              </a:rPr>
              <a:t>    </a:t>
            </a:r>
            <a:r>
              <a:rPr lang="en-US" altLang="en-US" b="1" dirty="0">
                <a:latin typeface="+mn-lt"/>
              </a:rPr>
              <a:t>3	 </a:t>
            </a:r>
            <a:r>
              <a:rPr lang="en-US" altLang="en-US" b="1" dirty="0" smtClean="0">
                <a:latin typeface="+mn-lt"/>
              </a:rPr>
              <a:t>    0.3</a:t>
            </a:r>
            <a:r>
              <a:rPr lang="en-US" altLang="en-US" b="1" dirty="0">
                <a:latin typeface="+mn-lt"/>
              </a:rPr>
              <a:t>	 </a:t>
            </a:r>
            <a:r>
              <a:rPr lang="en-US" altLang="en-US" b="1" dirty="0" smtClean="0">
                <a:latin typeface="+mn-lt"/>
              </a:rPr>
              <a:t>       14</a:t>
            </a:r>
            <a:r>
              <a:rPr lang="en-US" altLang="en-US" b="1" dirty="0">
                <a:latin typeface="+mn-lt"/>
              </a:rPr>
              <a:t>%</a:t>
            </a:r>
          </a:p>
          <a:p>
            <a:pPr>
              <a:lnSpc>
                <a:spcPct val="90000"/>
              </a:lnSpc>
              <a:spcBef>
                <a:spcPct val="30000"/>
              </a:spcBef>
            </a:pPr>
            <a:r>
              <a:rPr lang="en-US" altLang="en-US" b="1" dirty="0">
                <a:latin typeface="+mn-lt"/>
              </a:rPr>
              <a:t>Branch	20%	 </a:t>
            </a:r>
            <a:r>
              <a:rPr lang="en-US" altLang="en-US" b="1" dirty="0" smtClean="0">
                <a:latin typeface="+mn-lt"/>
              </a:rPr>
              <a:t>   2</a:t>
            </a:r>
            <a:r>
              <a:rPr lang="en-US" altLang="en-US" b="1" dirty="0">
                <a:latin typeface="+mn-lt"/>
              </a:rPr>
              <a:t>	 </a:t>
            </a:r>
            <a:r>
              <a:rPr lang="en-US" altLang="en-US" b="1" dirty="0" smtClean="0">
                <a:latin typeface="+mn-lt"/>
              </a:rPr>
              <a:t>    0.4</a:t>
            </a:r>
            <a:r>
              <a:rPr lang="en-US" altLang="en-US" b="1" dirty="0">
                <a:latin typeface="+mn-lt"/>
              </a:rPr>
              <a:t>	 </a:t>
            </a:r>
            <a:r>
              <a:rPr lang="en-US" altLang="en-US" b="1" dirty="0" smtClean="0">
                <a:latin typeface="+mn-lt"/>
              </a:rPr>
              <a:t>       18</a:t>
            </a:r>
            <a:r>
              <a:rPr lang="en-US" altLang="en-US" b="1" dirty="0">
                <a:latin typeface="+mn-lt"/>
              </a:rPr>
              <a:t>%</a:t>
            </a:r>
          </a:p>
          <a:p>
            <a:pPr>
              <a:lnSpc>
                <a:spcPct val="90000"/>
              </a:lnSpc>
              <a:spcBef>
                <a:spcPct val="50000"/>
              </a:spcBef>
            </a:pPr>
            <a:r>
              <a:rPr lang="en-US" altLang="en-US" b="1" dirty="0">
                <a:latin typeface="+mn-lt"/>
              </a:rPr>
              <a:t> 			 </a:t>
            </a:r>
            <a:r>
              <a:rPr lang="en-US" altLang="en-US" b="1" dirty="0" smtClean="0">
                <a:latin typeface="+mn-lt"/>
              </a:rPr>
              <a:t>    2.2</a:t>
            </a:r>
            <a:endParaRPr lang="en-US" altLang="en-US" b="1" dirty="0">
              <a:latin typeface="+mn-lt"/>
            </a:endParaRPr>
          </a:p>
        </p:txBody>
      </p:sp>
      <p:sp>
        <p:nvSpPr>
          <p:cNvPr id="350214" name="Line 6"/>
          <p:cNvSpPr>
            <a:spLocks noChangeShapeType="1"/>
          </p:cNvSpPr>
          <p:nvPr/>
        </p:nvSpPr>
        <p:spPr bwMode="auto">
          <a:xfrm>
            <a:off x="5122912" y="3700322"/>
            <a:ext cx="4572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50215" name="Rectangle 7"/>
          <p:cNvSpPr>
            <a:spLocks noChangeArrowheads="1"/>
          </p:cNvSpPr>
          <p:nvPr/>
        </p:nvSpPr>
        <p:spPr bwMode="auto">
          <a:xfrm>
            <a:off x="323528" y="4407273"/>
            <a:ext cx="8428607" cy="175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marL="342900" indent="-342900">
              <a:lnSpc>
                <a:spcPct val="90000"/>
              </a:lnSpc>
              <a:buClr>
                <a:srgbClr val="0033CC"/>
              </a:buClr>
              <a:buFont typeface="Arial" panose="020B0604020202020204" pitchFamily="34" charset="0"/>
              <a:buChar char="•"/>
              <a:tabLst>
                <a:tab pos="2628900" algn="l"/>
              </a:tabLst>
            </a:pPr>
            <a:r>
              <a:rPr lang="en-US" altLang="en-US" sz="2400" dirty="0">
                <a:solidFill>
                  <a:srgbClr val="003399"/>
                </a:solidFill>
                <a:latin typeface="+mn-lt"/>
              </a:rPr>
              <a:t>How much faster would the machine be if a better data cache  reduced the average load time to 2 cycles?</a:t>
            </a:r>
          </a:p>
          <a:p>
            <a:pPr marL="342900" indent="-342900">
              <a:lnSpc>
                <a:spcPct val="90000"/>
              </a:lnSpc>
              <a:buClr>
                <a:srgbClr val="0033CC"/>
              </a:buClr>
              <a:buFont typeface="Arial" panose="020B0604020202020204" pitchFamily="34" charset="0"/>
              <a:buChar char="•"/>
              <a:tabLst>
                <a:tab pos="2628900" algn="l"/>
              </a:tabLst>
            </a:pPr>
            <a:r>
              <a:rPr lang="en-US" altLang="en-US" sz="2400" dirty="0">
                <a:solidFill>
                  <a:srgbClr val="003399"/>
                </a:solidFill>
                <a:latin typeface="+mn-lt"/>
              </a:rPr>
              <a:t>How does this compare with using branch prediction to save a cycle off the branch time?</a:t>
            </a:r>
          </a:p>
          <a:p>
            <a:pPr marL="342900" indent="-342900">
              <a:lnSpc>
                <a:spcPct val="90000"/>
              </a:lnSpc>
              <a:buClr>
                <a:srgbClr val="0033CC"/>
              </a:buClr>
              <a:buFont typeface="Arial" panose="020B0604020202020204" pitchFamily="34" charset="0"/>
              <a:buChar char="•"/>
              <a:tabLst>
                <a:tab pos="2628900" algn="l"/>
              </a:tabLst>
            </a:pPr>
            <a:r>
              <a:rPr lang="en-US" altLang="en-US" sz="2400" dirty="0">
                <a:solidFill>
                  <a:srgbClr val="003399"/>
                </a:solidFill>
                <a:latin typeface="+mn-lt"/>
              </a:rPr>
              <a:t>What if two ALU instructions could be executed at once?</a:t>
            </a:r>
          </a:p>
        </p:txBody>
      </p:sp>
      <p:sp>
        <p:nvSpPr>
          <p:cNvPr id="350216" name="Rectangle 8"/>
          <p:cNvSpPr>
            <a:spLocks noChangeArrowheads="1"/>
          </p:cNvSpPr>
          <p:nvPr/>
        </p:nvSpPr>
        <p:spPr bwMode="auto">
          <a:xfrm>
            <a:off x="2667000" y="1891738"/>
            <a:ext cx="752872" cy="180858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65</a:t>
            </a:fld>
            <a:endParaRPr lang="en-US" altLang="tr-TR"/>
          </a:p>
        </p:txBody>
      </p:sp>
    </p:spTree>
    <p:extLst>
      <p:ext uri="{BB962C8B-B14F-4D97-AF65-F5344CB8AC3E}">
        <p14:creationId xmlns:p14="http://schemas.microsoft.com/office/powerpoint/2010/main" val="1697012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0" y="0"/>
            <a:ext cx="9144000" cy="679872"/>
          </a:xfrm>
        </p:spPr>
        <p:txBody>
          <a:bodyPr/>
          <a:lstStyle/>
          <a:p>
            <a:r>
              <a:rPr lang="en-US" altLang="en-US" dirty="0"/>
              <a:t>CPU Equation: Example 2</a:t>
            </a:r>
          </a:p>
        </p:txBody>
      </p:sp>
      <p:sp>
        <p:nvSpPr>
          <p:cNvPr id="336899" name="Rectangle 3"/>
          <p:cNvSpPr>
            <a:spLocks noGrp="1" noChangeArrowheads="1"/>
          </p:cNvSpPr>
          <p:nvPr>
            <p:ph type="body" idx="1"/>
          </p:nvPr>
        </p:nvSpPr>
        <p:spPr>
          <a:xfrm>
            <a:off x="375011" y="980728"/>
            <a:ext cx="8458200" cy="4114800"/>
          </a:xfrm>
        </p:spPr>
        <p:txBody>
          <a:bodyPr/>
          <a:lstStyle/>
          <a:p>
            <a:pPr marL="225425" indent="-225425"/>
            <a:r>
              <a:rPr lang="en-US" altLang="en-US" sz="2800" dirty="0"/>
              <a:t>Suppose we have the following measurements:</a:t>
            </a:r>
          </a:p>
          <a:p>
            <a:pPr marL="561975" lvl="1" indent="-222250"/>
            <a:r>
              <a:rPr lang="en-US" altLang="en-US" sz="2200" b="0" dirty="0"/>
              <a:t>Frequency of FP operations (others than FPSQR) = 25%</a:t>
            </a:r>
          </a:p>
          <a:p>
            <a:pPr marL="561975" lvl="1" indent="-222250"/>
            <a:r>
              <a:rPr lang="en-US" altLang="en-US" sz="2200" b="0" dirty="0"/>
              <a:t>Average CPI of FP operations                               </a:t>
            </a:r>
            <a:r>
              <a:rPr lang="en-US" altLang="en-US" sz="2200" b="0" dirty="0" smtClean="0"/>
              <a:t>  = </a:t>
            </a:r>
            <a:r>
              <a:rPr lang="en-US" altLang="en-US" sz="2200" b="0" dirty="0"/>
              <a:t>4</a:t>
            </a:r>
          </a:p>
          <a:p>
            <a:pPr marL="561975" lvl="1" indent="-222250"/>
            <a:r>
              <a:rPr lang="en-US" altLang="en-US" sz="2200" b="0" dirty="0"/>
              <a:t>Average CPI of others instructions                     </a:t>
            </a:r>
            <a:r>
              <a:rPr lang="en-US" altLang="en-US" sz="2200" b="0" dirty="0" smtClean="0"/>
              <a:t>     = </a:t>
            </a:r>
            <a:r>
              <a:rPr lang="en-US" altLang="en-US" sz="2200" b="0" dirty="0"/>
              <a:t>1.33</a:t>
            </a:r>
          </a:p>
          <a:p>
            <a:pPr marL="561975" lvl="1" indent="-222250"/>
            <a:r>
              <a:rPr lang="en-US" altLang="en-US" sz="2200" b="0" dirty="0"/>
              <a:t>Frequency of FPSQR                                            </a:t>
            </a:r>
            <a:r>
              <a:rPr lang="en-US" altLang="en-US" sz="2200" b="0" dirty="0" smtClean="0"/>
              <a:t>   = </a:t>
            </a:r>
            <a:r>
              <a:rPr lang="en-US" altLang="en-US" sz="2200" b="0" dirty="0"/>
              <a:t>2%</a:t>
            </a:r>
          </a:p>
          <a:p>
            <a:pPr marL="561975" lvl="1" indent="-222250"/>
            <a:r>
              <a:rPr lang="en-US" altLang="en-US" sz="2200" b="0" dirty="0"/>
              <a:t>CPI of FPSQR</a:t>
            </a:r>
            <a:r>
              <a:rPr lang="en-US" altLang="en-US" sz="2200" dirty="0"/>
              <a:t>                                     </a:t>
            </a:r>
            <a:r>
              <a:rPr lang="en-US" altLang="en-US" sz="2200" dirty="0" smtClean="0"/>
              <a:t>                     </a:t>
            </a:r>
            <a:r>
              <a:rPr lang="en-US" altLang="en-US" sz="2200" b="0" dirty="0" smtClean="0"/>
              <a:t>= </a:t>
            </a:r>
            <a:r>
              <a:rPr lang="en-US" altLang="en-US" sz="2200" b="0" dirty="0"/>
              <a:t>20</a:t>
            </a:r>
          </a:p>
          <a:p>
            <a:pPr marL="561975" lvl="1" indent="-222250"/>
            <a:endParaRPr lang="en-US" altLang="en-US" sz="900" b="0" dirty="0"/>
          </a:p>
          <a:p>
            <a:pPr marL="225425" indent="-225425"/>
            <a:r>
              <a:rPr lang="en-US" altLang="en-US" sz="2800" dirty="0"/>
              <a:t>Assume</a:t>
            </a:r>
            <a:r>
              <a:rPr lang="en-US" altLang="en-US" dirty="0"/>
              <a:t>:</a:t>
            </a:r>
          </a:p>
          <a:p>
            <a:pPr marL="561975" lvl="1" indent="-222250"/>
            <a:r>
              <a:rPr lang="en-US" altLang="en-US" sz="2200" dirty="0"/>
              <a:t>Alternative 1: </a:t>
            </a:r>
            <a:r>
              <a:rPr lang="en-US" altLang="en-US" sz="2200" b="0" dirty="0"/>
              <a:t>decrease the CPI of FPSQR to 2</a:t>
            </a:r>
          </a:p>
          <a:p>
            <a:pPr marL="561975" lvl="1" indent="-222250"/>
            <a:r>
              <a:rPr lang="en-US" altLang="en-US" sz="2200" dirty="0"/>
              <a:t>Alternative 2: </a:t>
            </a:r>
            <a:r>
              <a:rPr lang="en-US" altLang="en-US" sz="2200" b="0" dirty="0"/>
              <a:t>decrease the average CPI of all operations to 2.5</a:t>
            </a:r>
            <a:endParaRPr lang="en-US" altLang="en-US" sz="2200" dirty="0">
              <a:solidFill>
                <a:schemeClr val="tx2"/>
              </a:solidFill>
            </a:endParaRPr>
          </a:p>
          <a:p>
            <a:pPr marL="225425" indent="-225425">
              <a:buFontTx/>
              <a:buNone/>
            </a:pPr>
            <a:r>
              <a:rPr lang="en-US" altLang="en-US" sz="800" dirty="0">
                <a:solidFill>
                  <a:srgbClr val="0FEFEA"/>
                </a:solidFill>
              </a:rPr>
              <a:t>  </a:t>
            </a:r>
            <a:endParaRPr lang="en-US" altLang="en-US" sz="1800" dirty="0">
              <a:solidFill>
                <a:srgbClr val="0FEFEA"/>
              </a:solidFill>
            </a:endParaRPr>
          </a:p>
          <a:p>
            <a:pPr marL="225425" indent="-225425">
              <a:spcBef>
                <a:spcPct val="0"/>
              </a:spcBef>
              <a:buFontTx/>
              <a:buNone/>
            </a:pPr>
            <a:r>
              <a:rPr lang="en-US" altLang="en-US" sz="2400" dirty="0" smtClean="0">
                <a:solidFill>
                  <a:schemeClr val="tx1"/>
                </a:solidFill>
              </a:rPr>
              <a:t>Compare </a:t>
            </a:r>
            <a:r>
              <a:rPr lang="en-US" altLang="en-US" sz="2400" dirty="0">
                <a:solidFill>
                  <a:schemeClr val="tx1"/>
                </a:solidFill>
              </a:rPr>
              <a:t>the two design alternatives using </a:t>
            </a:r>
            <a:r>
              <a:rPr lang="en-US" altLang="en-US" sz="2400" dirty="0" smtClean="0">
                <a:solidFill>
                  <a:schemeClr val="tx1"/>
                </a:solidFill>
              </a:rPr>
              <a:t>CPU</a:t>
            </a:r>
            <a:endParaRPr lang="en-US" altLang="en-US" sz="2400" dirty="0">
              <a:solidFill>
                <a:schemeClr val="tx1"/>
              </a:solidFill>
            </a:endParaRPr>
          </a:p>
          <a:p>
            <a:pPr marL="225425" indent="-225425">
              <a:spcBef>
                <a:spcPct val="0"/>
              </a:spcBef>
              <a:buFontTx/>
              <a:buNone/>
            </a:pPr>
            <a:r>
              <a:rPr lang="en-US" altLang="en-US" sz="2400" dirty="0">
                <a:solidFill>
                  <a:schemeClr val="tx1"/>
                </a:solidFill>
              </a:rPr>
              <a:t> performance equation.</a:t>
            </a:r>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66</a:t>
            </a:fld>
            <a:endParaRPr lang="en-US" altLang="tr-TR"/>
          </a:p>
        </p:txBody>
      </p:sp>
    </p:spTree>
    <p:extLst>
      <p:ext uri="{BB962C8B-B14F-4D97-AF65-F5344CB8AC3E}">
        <p14:creationId xmlns:p14="http://schemas.microsoft.com/office/powerpoint/2010/main" val="20818089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0" y="0"/>
            <a:ext cx="9144000" cy="701675"/>
          </a:xfrm>
        </p:spPr>
        <p:txBody>
          <a:bodyPr/>
          <a:lstStyle/>
          <a:p>
            <a:r>
              <a:rPr lang="en-US" altLang="en-US" dirty="0"/>
              <a:t>CPU Equation: Example 2 (cont’d)</a:t>
            </a:r>
          </a:p>
        </p:txBody>
      </p:sp>
      <p:sp>
        <p:nvSpPr>
          <p:cNvPr id="337923" name="Rectangle 3"/>
          <p:cNvSpPr>
            <a:spLocks noGrp="1" noChangeArrowheads="1"/>
          </p:cNvSpPr>
          <p:nvPr>
            <p:ph type="body" idx="1"/>
          </p:nvPr>
        </p:nvSpPr>
        <p:spPr>
          <a:xfrm>
            <a:off x="474110" y="1340768"/>
            <a:ext cx="8229600" cy="4114800"/>
          </a:xfrm>
        </p:spPr>
        <p:txBody>
          <a:bodyPr/>
          <a:lstStyle/>
          <a:p>
            <a:pPr marL="225425" indent="-225425">
              <a:lnSpc>
                <a:spcPct val="85000"/>
              </a:lnSpc>
            </a:pPr>
            <a:r>
              <a:rPr lang="en-US" altLang="en-US" sz="2400" dirty="0" err="1"/>
              <a:t>CPI_original</a:t>
            </a:r>
            <a:r>
              <a:rPr lang="en-US" altLang="en-US" sz="2400" dirty="0"/>
              <a:t> </a:t>
            </a:r>
            <a:r>
              <a:rPr lang="en-US" altLang="en-US" sz="2400" b="0" dirty="0"/>
              <a:t>= </a:t>
            </a:r>
            <a:r>
              <a:rPr lang="en-US" altLang="en-US" sz="2400" dirty="0"/>
              <a:t>75% * 1.33 </a:t>
            </a:r>
            <a:r>
              <a:rPr lang="en-US" altLang="en-US" sz="2400" dirty="0" smtClean="0"/>
              <a:t>+ </a:t>
            </a:r>
            <a:r>
              <a:rPr lang="en-US" altLang="en-US" sz="2400" b="0" dirty="0" smtClean="0"/>
              <a:t>25</a:t>
            </a:r>
            <a:r>
              <a:rPr lang="en-US" altLang="en-US" sz="2400" b="0" dirty="0"/>
              <a:t>% * </a:t>
            </a:r>
            <a:r>
              <a:rPr lang="en-US" altLang="en-US" sz="2400" b="0" dirty="0" smtClean="0"/>
              <a:t>4 = </a:t>
            </a:r>
            <a:r>
              <a:rPr lang="en-US" altLang="en-US" sz="2400" b="0" dirty="0"/>
              <a:t>2</a:t>
            </a:r>
          </a:p>
          <a:p>
            <a:pPr marL="225425" indent="-225425">
              <a:lnSpc>
                <a:spcPct val="85000"/>
              </a:lnSpc>
            </a:pPr>
            <a:endParaRPr lang="en-US" altLang="en-US" sz="1400" dirty="0"/>
          </a:p>
          <a:p>
            <a:pPr marL="225425" indent="-225425">
              <a:lnSpc>
                <a:spcPct val="85000"/>
              </a:lnSpc>
            </a:pPr>
            <a:r>
              <a:rPr lang="en-US" altLang="en-US" sz="2400" dirty="0" err="1"/>
              <a:t>CPI_newFPSQR</a:t>
            </a:r>
            <a:r>
              <a:rPr lang="en-US" altLang="en-US" sz="2400" dirty="0"/>
              <a:t> = </a:t>
            </a:r>
            <a:r>
              <a:rPr lang="en-US" altLang="en-US" sz="2400" b="0" dirty="0" err="1"/>
              <a:t>CPI_original</a:t>
            </a:r>
            <a:r>
              <a:rPr lang="en-US" altLang="en-US" sz="2400" b="0" dirty="0"/>
              <a:t> </a:t>
            </a:r>
            <a:r>
              <a:rPr lang="en-US" altLang="en-US" sz="2400" b="0" dirty="0" smtClean="0"/>
              <a:t>– 2</a:t>
            </a:r>
            <a:r>
              <a:rPr lang="en-US" altLang="en-US" sz="2400" b="0" dirty="0"/>
              <a:t>%*(</a:t>
            </a:r>
            <a:r>
              <a:rPr lang="en-US" altLang="en-US" sz="2400" b="0" dirty="0" err="1"/>
              <a:t>CPI_oldFPSQR</a:t>
            </a:r>
            <a:r>
              <a:rPr lang="en-US" altLang="en-US" sz="2400" b="0" dirty="0"/>
              <a:t> – </a:t>
            </a:r>
            <a:r>
              <a:rPr lang="en-US" altLang="en-US" sz="2400" b="0" dirty="0" smtClean="0"/>
              <a:t>   </a:t>
            </a:r>
          </a:p>
          <a:p>
            <a:pPr marL="0" indent="0">
              <a:lnSpc>
                <a:spcPct val="85000"/>
              </a:lnSpc>
              <a:buNone/>
            </a:pPr>
            <a:r>
              <a:rPr lang="en-US" altLang="en-US" sz="2400" dirty="0"/>
              <a:t> </a:t>
            </a:r>
            <a:r>
              <a:rPr lang="en-US" altLang="en-US" sz="2400" dirty="0" smtClean="0"/>
              <a:t>                                 </a:t>
            </a:r>
            <a:r>
              <a:rPr lang="en-US" altLang="en-US" sz="2400" b="0" dirty="0" err="1" smtClean="0"/>
              <a:t>CPI_newFPSQR</a:t>
            </a:r>
            <a:r>
              <a:rPr lang="en-US" altLang="en-US" sz="2400" b="0" dirty="0"/>
              <a:t>)</a:t>
            </a:r>
          </a:p>
          <a:p>
            <a:pPr marL="225425" indent="-225425">
              <a:lnSpc>
                <a:spcPct val="85000"/>
              </a:lnSpc>
              <a:buFontTx/>
              <a:buNone/>
            </a:pPr>
            <a:r>
              <a:rPr lang="en-US" altLang="en-US" sz="2400" b="0" dirty="0"/>
              <a:t>                             </a:t>
            </a:r>
            <a:r>
              <a:rPr lang="en-US" altLang="en-US" sz="2400" b="0" dirty="0" smtClean="0"/>
              <a:t>  = </a:t>
            </a:r>
            <a:r>
              <a:rPr lang="en-US" altLang="en-US" sz="2400" b="0" dirty="0"/>
              <a:t>2 – 0.02*(20 – 2) = </a:t>
            </a:r>
            <a:r>
              <a:rPr lang="en-US" altLang="en-US" sz="2400" b="0" dirty="0">
                <a:solidFill>
                  <a:schemeClr val="tx2"/>
                </a:solidFill>
              </a:rPr>
              <a:t>1.64</a:t>
            </a:r>
          </a:p>
          <a:p>
            <a:pPr marL="225425" indent="-225425">
              <a:lnSpc>
                <a:spcPct val="85000"/>
              </a:lnSpc>
            </a:pPr>
            <a:endParaRPr lang="en-US" altLang="en-US" sz="1400" dirty="0"/>
          </a:p>
          <a:p>
            <a:pPr marL="225425" indent="-225425">
              <a:lnSpc>
                <a:spcPct val="85000"/>
              </a:lnSpc>
            </a:pPr>
            <a:r>
              <a:rPr lang="en-US" altLang="en-US" sz="2400" dirty="0" err="1"/>
              <a:t>CPI_newFP</a:t>
            </a:r>
            <a:r>
              <a:rPr lang="en-US" altLang="en-US" sz="2400" dirty="0"/>
              <a:t> =  </a:t>
            </a:r>
            <a:r>
              <a:rPr lang="en-US" altLang="en-US" sz="2400" b="0" dirty="0"/>
              <a:t>75% * 1.33 + 25% * 2.5  = </a:t>
            </a:r>
            <a:r>
              <a:rPr lang="en-US" altLang="en-US" sz="2400" b="0" dirty="0">
                <a:solidFill>
                  <a:schemeClr val="tx2"/>
                </a:solidFill>
              </a:rPr>
              <a:t>1.625</a:t>
            </a:r>
          </a:p>
          <a:p>
            <a:pPr marL="225425" indent="-225425">
              <a:lnSpc>
                <a:spcPct val="85000"/>
              </a:lnSpc>
            </a:pPr>
            <a:endParaRPr lang="en-US" altLang="en-US" sz="1400" dirty="0"/>
          </a:p>
          <a:p>
            <a:pPr marL="225425" indent="-225425">
              <a:lnSpc>
                <a:spcPct val="85000"/>
              </a:lnSpc>
            </a:pPr>
            <a:r>
              <a:rPr lang="en-US" altLang="en-US" sz="2400" dirty="0" err="1"/>
              <a:t>Speedup_newFP</a:t>
            </a:r>
            <a:r>
              <a:rPr lang="en-US" altLang="en-US" sz="2400" dirty="0"/>
              <a:t> = </a:t>
            </a:r>
            <a:r>
              <a:rPr lang="en-US" altLang="en-US" sz="2400" b="0" dirty="0"/>
              <a:t>CPU time original/CPU time new FP</a:t>
            </a:r>
          </a:p>
          <a:p>
            <a:pPr marL="225425" indent="-225425">
              <a:lnSpc>
                <a:spcPct val="85000"/>
              </a:lnSpc>
              <a:buFontTx/>
              <a:buNone/>
            </a:pPr>
            <a:r>
              <a:rPr lang="en-US" altLang="en-US" sz="2400" b="0" dirty="0"/>
              <a:t>                              </a:t>
            </a:r>
            <a:r>
              <a:rPr lang="en-US" altLang="en-US" sz="2400" b="0" dirty="0" smtClean="0"/>
              <a:t> = </a:t>
            </a:r>
            <a:r>
              <a:rPr lang="en-US" altLang="en-US" sz="2400" b="0" dirty="0" err="1"/>
              <a:t>CPU_original</a:t>
            </a:r>
            <a:r>
              <a:rPr lang="en-US" altLang="en-US" sz="2400" b="0" dirty="0"/>
              <a:t> / </a:t>
            </a:r>
            <a:r>
              <a:rPr lang="en-US" altLang="en-US" sz="2400" b="0" dirty="0" err="1"/>
              <a:t>CPI_newFP</a:t>
            </a:r>
            <a:endParaRPr lang="en-US" altLang="en-US" sz="2400" b="0" dirty="0"/>
          </a:p>
          <a:p>
            <a:pPr marL="225425" indent="-225425">
              <a:lnSpc>
                <a:spcPct val="85000"/>
              </a:lnSpc>
              <a:buFontTx/>
              <a:buNone/>
            </a:pPr>
            <a:r>
              <a:rPr lang="en-US" altLang="en-US" sz="2400" b="0" dirty="0"/>
              <a:t>                              </a:t>
            </a:r>
            <a:r>
              <a:rPr lang="en-US" altLang="en-US" sz="2400" b="0" dirty="0" smtClean="0"/>
              <a:t> = </a:t>
            </a:r>
            <a:r>
              <a:rPr lang="en-US" altLang="en-US" sz="2400" b="0" dirty="0"/>
              <a:t>2.00/1.625 = 1.23</a:t>
            </a:r>
          </a:p>
          <a:p>
            <a:pPr marL="225425" indent="-225425">
              <a:lnSpc>
                <a:spcPct val="85000"/>
              </a:lnSpc>
            </a:pPr>
            <a:endParaRPr lang="en-US" altLang="en-US" sz="1400" dirty="0"/>
          </a:p>
          <a:p>
            <a:pPr marL="225425" indent="-225425">
              <a:lnSpc>
                <a:spcPct val="85000"/>
              </a:lnSpc>
            </a:pPr>
            <a:r>
              <a:rPr lang="en-US" altLang="en-US" sz="2400" dirty="0" err="1"/>
              <a:t>Speedup_newFPSQR</a:t>
            </a:r>
            <a:r>
              <a:rPr lang="en-US" altLang="en-US" sz="2400" dirty="0"/>
              <a:t> = </a:t>
            </a:r>
            <a:r>
              <a:rPr lang="en-US" altLang="en-US" sz="2400" b="0" dirty="0"/>
              <a:t>2.00 / 1.64 = 1.22</a:t>
            </a:r>
            <a:r>
              <a:rPr lang="en-US" altLang="en-US" sz="2400" dirty="0"/>
              <a:t>  </a:t>
            </a:r>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67</a:t>
            </a:fld>
            <a:endParaRPr lang="en-US" altLang="tr-TR"/>
          </a:p>
        </p:txBody>
      </p:sp>
    </p:spTree>
    <p:extLst>
      <p:ext uri="{BB962C8B-B14F-4D97-AF65-F5344CB8AC3E}">
        <p14:creationId xmlns:p14="http://schemas.microsoft.com/office/powerpoint/2010/main" val="40197434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8576"/>
            <a:ext cx="9144000" cy="701675"/>
          </a:xfrm>
          <a:noFill/>
          <a:ln/>
        </p:spPr>
        <p:txBody>
          <a:bodyPr/>
          <a:lstStyle/>
          <a:p>
            <a:r>
              <a:rPr lang="en-US" altLang="en-US" dirty="0"/>
              <a:t>CPU Equation: Example 3</a:t>
            </a:r>
          </a:p>
        </p:txBody>
      </p:sp>
      <p:sp>
        <p:nvSpPr>
          <p:cNvPr id="48131" name="Rectangle 3"/>
          <p:cNvSpPr>
            <a:spLocks noGrp="1" noChangeArrowheads="1"/>
          </p:cNvSpPr>
          <p:nvPr>
            <p:ph type="body" idx="1"/>
          </p:nvPr>
        </p:nvSpPr>
        <p:spPr>
          <a:xfrm>
            <a:off x="467544" y="1124744"/>
            <a:ext cx="8572500" cy="4419600"/>
          </a:xfrm>
          <a:noFill/>
          <a:ln/>
        </p:spPr>
        <p:txBody>
          <a:bodyPr/>
          <a:lstStyle/>
          <a:p>
            <a:pPr>
              <a:lnSpc>
                <a:spcPct val="100000"/>
              </a:lnSpc>
            </a:pPr>
            <a:r>
              <a:rPr lang="en-US" altLang="en-US" sz="2800" dirty="0"/>
              <a:t>Assume CPI = 1.0 ignoring branches (ideal)</a:t>
            </a:r>
          </a:p>
          <a:p>
            <a:pPr>
              <a:lnSpc>
                <a:spcPct val="100000"/>
              </a:lnSpc>
            </a:pPr>
            <a:r>
              <a:rPr lang="en-US" altLang="en-US" sz="2800" dirty="0"/>
              <a:t>Assume </a:t>
            </a:r>
            <a:r>
              <a:rPr lang="en-US" altLang="en-US" sz="2800" dirty="0" smtClean="0"/>
              <a:t>branch solution </a:t>
            </a:r>
            <a:r>
              <a:rPr lang="en-US" altLang="en-US" sz="2800" dirty="0"/>
              <a:t>was delaying for 3 cycles</a:t>
            </a:r>
          </a:p>
          <a:p>
            <a:pPr>
              <a:lnSpc>
                <a:spcPct val="100000"/>
              </a:lnSpc>
            </a:pPr>
            <a:r>
              <a:rPr lang="en-US" altLang="en-US" sz="2800" dirty="0"/>
              <a:t>If 30% branch, delay 3 cycles on 30% </a:t>
            </a:r>
            <a:br>
              <a:rPr lang="en-US" altLang="en-US" sz="2800" dirty="0"/>
            </a:br>
            <a:endParaRPr lang="en-US" altLang="en-US" sz="2800" dirty="0"/>
          </a:p>
          <a:p>
            <a:pPr>
              <a:lnSpc>
                <a:spcPct val="80000"/>
              </a:lnSpc>
              <a:buFontTx/>
              <a:buNone/>
            </a:pPr>
            <a:r>
              <a:rPr lang="en-US" altLang="en-US" sz="2400" b="0" dirty="0"/>
              <a:t>    </a:t>
            </a:r>
            <a:r>
              <a:rPr lang="en-US" altLang="en-US" sz="2400" b="1" dirty="0">
                <a:solidFill>
                  <a:schemeClr val="tx1"/>
                </a:solidFill>
              </a:rPr>
              <a:t>Op		</a:t>
            </a:r>
            <a:r>
              <a:rPr lang="en-US" altLang="en-US" sz="2400" b="1" dirty="0" err="1">
                <a:solidFill>
                  <a:schemeClr val="tx1"/>
                </a:solidFill>
              </a:rPr>
              <a:t>Freq</a:t>
            </a:r>
            <a:r>
              <a:rPr lang="en-US" altLang="en-US" sz="2400" b="1" dirty="0">
                <a:solidFill>
                  <a:schemeClr val="tx1"/>
                </a:solidFill>
              </a:rPr>
              <a:t>	</a:t>
            </a:r>
            <a:r>
              <a:rPr lang="en-US" altLang="en-US" sz="2400" b="1" dirty="0" smtClean="0">
                <a:solidFill>
                  <a:schemeClr val="tx1"/>
                </a:solidFill>
              </a:rPr>
              <a:t> Cycles    CPI(</a:t>
            </a:r>
            <a:r>
              <a:rPr lang="en-US" altLang="en-US" sz="2400" b="1" dirty="0" err="1" smtClean="0">
                <a:solidFill>
                  <a:schemeClr val="tx1"/>
                </a:solidFill>
              </a:rPr>
              <a:t>i</a:t>
            </a:r>
            <a:r>
              <a:rPr lang="en-US" altLang="en-US" sz="2400" b="1" dirty="0" smtClean="0">
                <a:solidFill>
                  <a:schemeClr val="tx1"/>
                </a:solidFill>
              </a:rPr>
              <a:t>)    (% </a:t>
            </a:r>
            <a:r>
              <a:rPr lang="en-US" altLang="en-US" sz="2400" b="1" dirty="0">
                <a:solidFill>
                  <a:schemeClr val="tx1"/>
                </a:solidFill>
              </a:rPr>
              <a:t>Time)</a:t>
            </a:r>
          </a:p>
          <a:p>
            <a:pPr>
              <a:lnSpc>
                <a:spcPct val="80000"/>
              </a:lnSpc>
              <a:buFontTx/>
              <a:buNone/>
            </a:pPr>
            <a:r>
              <a:rPr lang="en-US" altLang="en-US" sz="2400" b="0" dirty="0"/>
              <a:t>    Other 	70%	    </a:t>
            </a:r>
            <a:r>
              <a:rPr lang="en-US" altLang="en-US" sz="2400" b="0" dirty="0" smtClean="0"/>
              <a:t> 1</a:t>
            </a:r>
            <a:r>
              <a:rPr lang="en-US" altLang="en-US" sz="2400" b="0" dirty="0"/>
              <a:t>	  </a:t>
            </a:r>
            <a:r>
              <a:rPr lang="en-US" altLang="en-US" sz="2400" b="0" dirty="0" smtClean="0"/>
              <a:t>    0.7</a:t>
            </a:r>
            <a:r>
              <a:rPr lang="en-US" altLang="en-US" sz="2400" b="0" dirty="0"/>
              <a:t>	(37%)</a:t>
            </a:r>
          </a:p>
          <a:p>
            <a:pPr>
              <a:lnSpc>
                <a:spcPct val="80000"/>
              </a:lnSpc>
              <a:buFontTx/>
              <a:buNone/>
            </a:pPr>
            <a:r>
              <a:rPr lang="en-US" altLang="en-US" sz="2400" b="0" dirty="0"/>
              <a:t>    </a:t>
            </a:r>
            <a:r>
              <a:rPr lang="en-US" altLang="en-US" sz="2400" dirty="0"/>
              <a:t>Branch</a:t>
            </a:r>
            <a:r>
              <a:rPr lang="en-US" altLang="en-US" sz="2400" b="0" dirty="0"/>
              <a:t>	30%	    </a:t>
            </a:r>
            <a:r>
              <a:rPr lang="en-US" altLang="en-US" sz="2400" b="0" dirty="0" smtClean="0"/>
              <a:t> 4</a:t>
            </a:r>
            <a:r>
              <a:rPr lang="en-US" altLang="en-US" sz="2400" b="0" dirty="0"/>
              <a:t>	 </a:t>
            </a:r>
            <a:r>
              <a:rPr lang="en-US" altLang="en-US" sz="2400" b="0" dirty="0" smtClean="0"/>
              <a:t>     1.2</a:t>
            </a:r>
            <a:r>
              <a:rPr lang="en-US" altLang="en-US" sz="2400" b="0" dirty="0"/>
              <a:t>	(63%)</a:t>
            </a:r>
            <a:endParaRPr lang="en-US" altLang="en-US" sz="2400" dirty="0"/>
          </a:p>
          <a:p>
            <a:pPr>
              <a:lnSpc>
                <a:spcPct val="80000"/>
              </a:lnSpc>
            </a:pPr>
            <a:endParaRPr lang="en-US" altLang="en-US" sz="2800" dirty="0"/>
          </a:p>
          <a:p>
            <a:pPr>
              <a:lnSpc>
                <a:spcPct val="80000"/>
              </a:lnSpc>
              <a:buFontTx/>
              <a:buNone/>
            </a:pPr>
            <a:r>
              <a:rPr lang="en-US" altLang="en-US" sz="2800" dirty="0">
                <a:sym typeface="Webdings" panose="05030102010509060703" pitchFamily="18" charset="2"/>
              </a:rPr>
              <a:t> </a:t>
            </a:r>
            <a:r>
              <a:rPr lang="en-US" altLang="en-US" sz="2800" dirty="0"/>
              <a:t> new CPI = 1.9</a:t>
            </a:r>
          </a:p>
          <a:p>
            <a:pPr>
              <a:lnSpc>
                <a:spcPct val="80000"/>
              </a:lnSpc>
            </a:pPr>
            <a:endParaRPr lang="en-US" altLang="en-US" sz="2800" dirty="0">
              <a:solidFill>
                <a:srgbClr val="0FEFEA"/>
              </a:solidFill>
            </a:endParaRPr>
          </a:p>
          <a:p>
            <a:pPr>
              <a:lnSpc>
                <a:spcPct val="80000"/>
              </a:lnSpc>
              <a:buFontTx/>
              <a:buNone/>
            </a:pPr>
            <a:r>
              <a:rPr lang="en-US" altLang="en-US" sz="2800" dirty="0">
                <a:solidFill>
                  <a:srgbClr val="FF0000"/>
                </a:solidFill>
              </a:rPr>
              <a:t>  New machine is 1/1.9 = 0.52 times faster (i.e. slow!)</a:t>
            </a:r>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68</a:t>
            </a:fld>
            <a:endParaRPr lang="en-US" altLang="tr-TR"/>
          </a:p>
        </p:txBody>
      </p:sp>
    </p:spTree>
    <p:extLst>
      <p:ext uri="{BB962C8B-B14F-4D97-AF65-F5344CB8AC3E}">
        <p14:creationId xmlns:p14="http://schemas.microsoft.com/office/powerpoint/2010/main" val="3998415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0" y="0"/>
            <a:ext cx="9144000" cy="980728"/>
          </a:xfrm>
          <a:noFill/>
          <a:ln/>
        </p:spPr>
        <p:txBody>
          <a:bodyPr/>
          <a:lstStyle/>
          <a:p>
            <a:r>
              <a:rPr lang="en-US" altLang="en-US" sz="3200" dirty="0"/>
              <a:t>SPEC: System Performance Evaluation Cooperative </a:t>
            </a:r>
          </a:p>
        </p:txBody>
      </p:sp>
      <p:sp>
        <p:nvSpPr>
          <p:cNvPr id="299011" name="Rectangle 3"/>
          <p:cNvSpPr>
            <a:spLocks noGrp="1" noChangeArrowheads="1"/>
          </p:cNvSpPr>
          <p:nvPr>
            <p:ph type="body" idx="1"/>
          </p:nvPr>
        </p:nvSpPr>
        <p:spPr>
          <a:xfrm>
            <a:off x="323528" y="1268760"/>
            <a:ext cx="8424936" cy="4896544"/>
          </a:xfrm>
          <a:noFill/>
          <a:ln/>
        </p:spPr>
        <p:txBody>
          <a:bodyPr/>
          <a:lstStyle/>
          <a:p>
            <a:r>
              <a:rPr lang="en-US" altLang="en-US" sz="2400" dirty="0"/>
              <a:t>First Round 1989</a:t>
            </a:r>
          </a:p>
          <a:p>
            <a:pPr lvl="1"/>
            <a:r>
              <a:rPr lang="en-US" altLang="en-US" sz="1800" dirty="0"/>
              <a:t>10 programs yielding a single number (“</a:t>
            </a:r>
            <a:r>
              <a:rPr lang="en-US" altLang="en-US" sz="1800" dirty="0" err="1"/>
              <a:t>SPECmarks</a:t>
            </a:r>
            <a:r>
              <a:rPr lang="en-US" altLang="en-US" sz="1800" dirty="0"/>
              <a:t>”)</a:t>
            </a:r>
          </a:p>
          <a:p>
            <a:r>
              <a:rPr lang="en-US" altLang="en-US" sz="2400" dirty="0"/>
              <a:t>Second Round 1992</a:t>
            </a:r>
          </a:p>
          <a:p>
            <a:pPr lvl="1"/>
            <a:r>
              <a:rPr lang="en-US" altLang="en-US" sz="1800" dirty="0"/>
              <a:t>SPECInt92 (6 integer programs) and SPECfp92 (14 floating point programs)</a:t>
            </a:r>
          </a:p>
          <a:p>
            <a:pPr lvl="2"/>
            <a:r>
              <a:rPr lang="en-US" altLang="en-US" sz="1800" dirty="0"/>
              <a:t>Compiler Flags unlimited. March 93 of DEC 4000 Model 610:</a:t>
            </a:r>
          </a:p>
          <a:p>
            <a:pPr lvl="1">
              <a:buFontTx/>
              <a:buNone/>
            </a:pPr>
            <a:r>
              <a:rPr lang="en-US" altLang="en-US" sz="2000" dirty="0">
                <a:latin typeface="Courier New" panose="02070309020205020404" pitchFamily="49" charset="0"/>
              </a:rPr>
              <a:t>		</a:t>
            </a:r>
            <a:r>
              <a:rPr lang="en-US" altLang="en-US" sz="1600" dirty="0">
                <a:latin typeface="Courier New" panose="02070309020205020404" pitchFamily="49" charset="0"/>
              </a:rPr>
              <a:t>spice: </a:t>
            </a:r>
            <a:r>
              <a:rPr lang="en-US" altLang="en-US" sz="1600" b="0" dirty="0" err="1">
                <a:latin typeface="Courier New" panose="02070309020205020404" pitchFamily="49" charset="0"/>
              </a:rPr>
              <a:t>unix.c</a:t>
            </a:r>
            <a:r>
              <a:rPr lang="en-US" altLang="en-US" sz="1600" b="0" dirty="0">
                <a:latin typeface="Courier New" panose="02070309020205020404" pitchFamily="49" charset="0"/>
              </a:rPr>
              <a:t>:/</a:t>
            </a:r>
            <a:r>
              <a:rPr lang="en-US" altLang="en-US" sz="1600" b="0" dirty="0" err="1">
                <a:latin typeface="Courier New" panose="02070309020205020404" pitchFamily="49" charset="0"/>
              </a:rPr>
              <a:t>def</a:t>
            </a:r>
            <a:r>
              <a:rPr lang="en-US" altLang="en-US" sz="1600" b="0" dirty="0">
                <a:latin typeface="Courier New" panose="02070309020205020404" pitchFamily="49" charset="0"/>
              </a:rPr>
              <a:t>=(sysv,has_</a:t>
            </a:r>
            <a:r>
              <a:rPr lang="en-US" altLang="en-US" sz="1600" b="0" dirty="0" err="1">
                <a:latin typeface="Courier New" panose="02070309020205020404" pitchFamily="49" charset="0"/>
              </a:rPr>
              <a:t>bcopy</a:t>
            </a:r>
            <a:r>
              <a:rPr lang="en-US" altLang="en-US" sz="1600" b="0" dirty="0">
                <a:latin typeface="Courier New" panose="02070309020205020404" pitchFamily="49" charset="0"/>
              </a:rPr>
              <a:t>,”</a:t>
            </a:r>
            <a:r>
              <a:rPr lang="en-US" altLang="en-US" sz="1600" b="0" dirty="0" err="1">
                <a:latin typeface="Courier New" panose="02070309020205020404" pitchFamily="49" charset="0"/>
              </a:rPr>
              <a:t>bcopy</a:t>
            </a:r>
            <a:r>
              <a:rPr lang="en-US" altLang="en-US" sz="1600" b="0" dirty="0">
                <a:latin typeface="Courier New" panose="02070309020205020404" pitchFamily="49" charset="0"/>
              </a:rPr>
              <a:t>(</a:t>
            </a:r>
            <a:r>
              <a:rPr lang="en-US" altLang="en-US" sz="1600" b="0" dirty="0" err="1">
                <a:latin typeface="Courier New" panose="02070309020205020404" pitchFamily="49" charset="0"/>
              </a:rPr>
              <a:t>a,b,c</a:t>
            </a:r>
            <a:r>
              <a:rPr lang="en-US" altLang="en-US" sz="1600" b="0" dirty="0" smtClean="0">
                <a:latin typeface="Courier New" panose="02070309020205020404" pitchFamily="49" charset="0"/>
              </a:rPr>
              <a:t>)=</a:t>
            </a:r>
            <a:r>
              <a:rPr lang="en-US" altLang="en-US" sz="1600" dirty="0" smtClean="0">
                <a:latin typeface="Courier New" panose="02070309020205020404" pitchFamily="49" charset="0"/>
              </a:rPr>
              <a:t> </a:t>
            </a:r>
            <a:r>
              <a:rPr lang="en-US" altLang="en-US" sz="1600" b="0" dirty="0" err="1" smtClean="0">
                <a:latin typeface="Courier New" panose="02070309020205020404" pitchFamily="49" charset="0"/>
              </a:rPr>
              <a:t>memcpy</a:t>
            </a:r>
            <a:r>
              <a:rPr lang="en-US" altLang="en-US" sz="1600" b="0" dirty="0" smtClean="0">
                <a:latin typeface="Courier New" panose="02070309020205020404" pitchFamily="49" charset="0"/>
              </a:rPr>
              <a:t>(</a:t>
            </a:r>
            <a:r>
              <a:rPr lang="en-US" altLang="en-US" sz="1600" b="0" dirty="0" err="1" smtClean="0">
                <a:latin typeface="Courier New" panose="02070309020205020404" pitchFamily="49" charset="0"/>
              </a:rPr>
              <a:t>b,a,c</a:t>
            </a:r>
            <a:r>
              <a:rPr lang="en-US" altLang="en-US" sz="1600" b="0" dirty="0">
                <a:latin typeface="Courier New" panose="02070309020205020404" pitchFamily="49" charset="0"/>
              </a:rPr>
              <a:t>)”</a:t>
            </a:r>
            <a:endParaRPr lang="en-US" altLang="en-US" sz="1600" dirty="0">
              <a:latin typeface="Courier New" panose="02070309020205020404" pitchFamily="49" charset="0"/>
            </a:endParaRPr>
          </a:p>
          <a:p>
            <a:pPr lvl="1">
              <a:buFontTx/>
              <a:buNone/>
            </a:pPr>
            <a:r>
              <a:rPr lang="en-US" altLang="en-US" sz="1600" dirty="0">
                <a:latin typeface="Courier New" panose="02070309020205020404" pitchFamily="49" charset="0"/>
              </a:rPr>
              <a:t>		wave5: </a:t>
            </a:r>
            <a:r>
              <a:rPr lang="en-US" altLang="en-US" sz="1600" b="0" dirty="0">
                <a:latin typeface="Courier New" panose="02070309020205020404" pitchFamily="49" charset="0"/>
              </a:rPr>
              <a:t>/</a:t>
            </a:r>
            <a:r>
              <a:rPr lang="en-US" altLang="en-US" sz="1600" b="0" dirty="0" err="1">
                <a:latin typeface="Courier New" panose="02070309020205020404" pitchFamily="49" charset="0"/>
              </a:rPr>
              <a:t>ali</a:t>
            </a:r>
            <a:r>
              <a:rPr lang="en-US" altLang="en-US" sz="1600" b="0" dirty="0">
                <a:latin typeface="Courier New" panose="02070309020205020404" pitchFamily="49" charset="0"/>
              </a:rPr>
              <a:t>=(</a:t>
            </a:r>
            <a:r>
              <a:rPr lang="en-US" altLang="en-US" sz="1600" b="0" dirty="0" err="1">
                <a:latin typeface="Courier New" panose="02070309020205020404" pitchFamily="49" charset="0"/>
              </a:rPr>
              <a:t>all,dcom</a:t>
            </a:r>
            <a:r>
              <a:rPr lang="en-US" altLang="en-US" sz="1600" b="0" dirty="0">
                <a:latin typeface="Courier New" panose="02070309020205020404" pitchFamily="49" charset="0"/>
              </a:rPr>
              <a:t>=</a:t>
            </a:r>
            <a:r>
              <a:rPr lang="en-US" altLang="en-US" sz="1600" b="0" dirty="0" err="1">
                <a:latin typeface="Courier New" panose="02070309020205020404" pitchFamily="49" charset="0"/>
              </a:rPr>
              <a:t>nat</a:t>
            </a:r>
            <a:r>
              <a:rPr lang="en-US" altLang="en-US" sz="1600" b="0" dirty="0">
                <a:latin typeface="Courier New" panose="02070309020205020404" pitchFamily="49" charset="0"/>
              </a:rPr>
              <a:t>)/ag=a/</a:t>
            </a:r>
            <a:r>
              <a:rPr lang="en-US" altLang="en-US" sz="1600" b="0" dirty="0" err="1">
                <a:latin typeface="Courier New" panose="02070309020205020404" pitchFamily="49" charset="0"/>
              </a:rPr>
              <a:t>ur</a:t>
            </a:r>
            <a:r>
              <a:rPr lang="en-US" altLang="en-US" sz="1600" b="0" dirty="0">
                <a:latin typeface="Courier New" panose="02070309020205020404" pitchFamily="49" charset="0"/>
              </a:rPr>
              <a:t>=4/</a:t>
            </a:r>
            <a:r>
              <a:rPr lang="en-US" altLang="en-US" sz="1600" b="0" dirty="0" err="1">
                <a:latin typeface="Courier New" panose="02070309020205020404" pitchFamily="49" charset="0"/>
              </a:rPr>
              <a:t>ur</a:t>
            </a:r>
            <a:r>
              <a:rPr lang="en-US" altLang="en-US" sz="1600" b="0" dirty="0">
                <a:latin typeface="Courier New" panose="02070309020205020404" pitchFamily="49" charset="0"/>
              </a:rPr>
              <a:t>=200</a:t>
            </a:r>
            <a:endParaRPr lang="en-US" altLang="en-US" sz="1600" dirty="0">
              <a:latin typeface="Courier New" panose="02070309020205020404" pitchFamily="49" charset="0"/>
            </a:endParaRPr>
          </a:p>
          <a:p>
            <a:pPr lvl="1">
              <a:buFontTx/>
              <a:buNone/>
            </a:pPr>
            <a:r>
              <a:rPr lang="en-US" altLang="en-US" sz="1600" dirty="0">
                <a:latin typeface="Courier New" panose="02070309020205020404" pitchFamily="49" charset="0"/>
              </a:rPr>
              <a:t>		nasa7: </a:t>
            </a:r>
            <a:r>
              <a:rPr lang="en-US" altLang="en-US" sz="1600" b="0" dirty="0">
                <a:latin typeface="Courier New" panose="02070309020205020404" pitchFamily="49" charset="0"/>
              </a:rPr>
              <a:t>/</a:t>
            </a:r>
            <a:r>
              <a:rPr lang="en-US" altLang="en-US" sz="1600" b="0" dirty="0" err="1">
                <a:latin typeface="Courier New" panose="02070309020205020404" pitchFamily="49" charset="0"/>
              </a:rPr>
              <a:t>norecu</a:t>
            </a:r>
            <a:r>
              <a:rPr lang="en-US" altLang="en-US" sz="1600" b="0" dirty="0">
                <a:latin typeface="Courier New" panose="02070309020205020404" pitchFamily="49" charset="0"/>
              </a:rPr>
              <a:t>/ag=a/</a:t>
            </a:r>
            <a:r>
              <a:rPr lang="en-US" altLang="en-US" sz="1600" b="0" dirty="0" err="1">
                <a:latin typeface="Courier New" panose="02070309020205020404" pitchFamily="49" charset="0"/>
              </a:rPr>
              <a:t>ur</a:t>
            </a:r>
            <a:r>
              <a:rPr lang="en-US" altLang="en-US" sz="1600" b="0" dirty="0">
                <a:latin typeface="Courier New" panose="02070309020205020404" pitchFamily="49" charset="0"/>
              </a:rPr>
              <a:t>=4/ur2=200/</a:t>
            </a:r>
            <a:r>
              <a:rPr lang="en-US" altLang="en-US" sz="1600" b="0" dirty="0" err="1">
                <a:latin typeface="Courier New" panose="02070309020205020404" pitchFamily="49" charset="0"/>
              </a:rPr>
              <a:t>lc</a:t>
            </a:r>
            <a:r>
              <a:rPr lang="en-US" altLang="en-US" sz="1600" b="0" dirty="0">
                <a:latin typeface="Courier New" panose="02070309020205020404" pitchFamily="49" charset="0"/>
              </a:rPr>
              <a:t>=</a:t>
            </a:r>
            <a:r>
              <a:rPr lang="en-US" altLang="en-US" sz="1600" b="0" dirty="0" err="1">
                <a:latin typeface="Courier New" panose="02070309020205020404" pitchFamily="49" charset="0"/>
              </a:rPr>
              <a:t>blas</a:t>
            </a:r>
            <a:endParaRPr lang="en-US" altLang="en-US" sz="1600" dirty="0">
              <a:latin typeface="Courier New" panose="02070309020205020404" pitchFamily="49" charset="0"/>
            </a:endParaRPr>
          </a:p>
          <a:p>
            <a:r>
              <a:rPr lang="en-US" altLang="en-US" sz="2400" dirty="0"/>
              <a:t>Third Round 1995</a:t>
            </a:r>
          </a:p>
          <a:p>
            <a:pPr lvl="1"/>
            <a:r>
              <a:rPr lang="en-US" altLang="en-US" sz="1800" dirty="0"/>
              <a:t>new set of programs: SPECint95 (8 integer programs) and SPECfp95 (10 floating point) </a:t>
            </a:r>
          </a:p>
          <a:p>
            <a:pPr lvl="1"/>
            <a:r>
              <a:rPr lang="en-US" altLang="en-US" sz="1800" dirty="0"/>
              <a:t>“benchmarks useful for 3 years”</a:t>
            </a:r>
          </a:p>
          <a:p>
            <a:pPr lvl="1"/>
            <a:r>
              <a:rPr lang="en-US" altLang="en-US" sz="1800" dirty="0"/>
              <a:t>Single flag setting for all programs: SPECint_base95, SPECfp_base95 </a:t>
            </a:r>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69</a:t>
            </a:fld>
            <a:endParaRPr lang="en-US" altLang="tr-TR"/>
          </a:p>
        </p:txBody>
      </p:sp>
    </p:spTree>
    <p:extLst>
      <p:ext uri="{BB962C8B-B14F-4D97-AF65-F5344CB8AC3E}">
        <p14:creationId xmlns:p14="http://schemas.microsoft.com/office/powerpoint/2010/main" val="1731639319"/>
      </p:ext>
    </p:extLst>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395536" y="34328"/>
            <a:ext cx="9217396" cy="707886"/>
          </a:xfrm>
          <a:noFill/>
          <a:ln/>
        </p:spPr>
        <p:txBody>
          <a:bodyPr/>
          <a:lstStyle/>
          <a:p>
            <a:r>
              <a:rPr lang="en-US" altLang="en-US" dirty="0" smtClean="0"/>
              <a:t>A Changing </a:t>
            </a:r>
            <a:r>
              <a:rPr lang="en-US" altLang="en-US" dirty="0"/>
              <a:t>Definition</a:t>
            </a:r>
          </a:p>
        </p:txBody>
      </p:sp>
      <p:sp>
        <p:nvSpPr>
          <p:cNvPr id="306179" name="Rectangle 3"/>
          <p:cNvSpPr>
            <a:spLocks noGrp="1" noChangeArrowheads="1"/>
          </p:cNvSpPr>
          <p:nvPr>
            <p:ph type="body" idx="1"/>
          </p:nvPr>
        </p:nvSpPr>
        <p:spPr>
          <a:xfrm>
            <a:off x="539552" y="1340768"/>
            <a:ext cx="8280920" cy="4824536"/>
          </a:xfrm>
          <a:noFill/>
          <a:ln/>
        </p:spPr>
        <p:txBody>
          <a:bodyPr>
            <a:normAutofit/>
          </a:bodyPr>
          <a:lstStyle/>
          <a:p>
            <a:r>
              <a:rPr lang="en-US" altLang="en-US" sz="2800" dirty="0"/>
              <a:t>1950s to 1960s: Computer Architecture Course </a:t>
            </a:r>
            <a:endParaRPr lang="tr-TR" altLang="en-US" sz="2800" dirty="0" smtClean="0"/>
          </a:p>
          <a:p>
            <a:pPr lvl="1"/>
            <a:r>
              <a:rPr lang="en-US" altLang="en-US" sz="2400" dirty="0" smtClean="0"/>
              <a:t>Computer </a:t>
            </a:r>
            <a:r>
              <a:rPr lang="en-US" altLang="en-US" sz="2400" dirty="0"/>
              <a:t>Arithmetic</a:t>
            </a:r>
          </a:p>
          <a:p>
            <a:endParaRPr lang="en-US" altLang="en-US" sz="1100" dirty="0"/>
          </a:p>
          <a:p>
            <a:r>
              <a:rPr lang="en-US" altLang="en-US" sz="2800" dirty="0"/>
              <a:t>1970s to mid 1980s:  Computer Architecture Course </a:t>
            </a:r>
            <a:endParaRPr lang="tr-TR" altLang="en-US" sz="2800" dirty="0" smtClean="0"/>
          </a:p>
          <a:p>
            <a:pPr lvl="1"/>
            <a:r>
              <a:rPr lang="en-US" altLang="en-US" sz="2400" dirty="0" smtClean="0"/>
              <a:t>Instruction </a:t>
            </a:r>
            <a:r>
              <a:rPr lang="en-US" altLang="en-US" sz="2400" dirty="0"/>
              <a:t>Set Design, especially ISA appropriate for compilers</a:t>
            </a:r>
          </a:p>
          <a:p>
            <a:endParaRPr lang="en-US" altLang="en-US" sz="1100" dirty="0"/>
          </a:p>
          <a:p>
            <a:r>
              <a:rPr lang="en-US" altLang="en-US" sz="2800" dirty="0"/>
              <a:t>1990s: Computer Architecture </a:t>
            </a:r>
            <a:r>
              <a:rPr lang="en-US" altLang="en-US" sz="2800" dirty="0" smtClean="0"/>
              <a:t>Course</a:t>
            </a:r>
            <a:endParaRPr lang="tr-TR" altLang="en-US" sz="2800" dirty="0" smtClean="0"/>
          </a:p>
          <a:p>
            <a:pPr lvl="1"/>
            <a:r>
              <a:rPr lang="en-US" altLang="en-US" sz="2400" dirty="0" smtClean="0"/>
              <a:t>Design </a:t>
            </a:r>
            <a:r>
              <a:rPr lang="en-US" altLang="en-US" sz="2400" dirty="0"/>
              <a:t>of CPU, memory system, I/O system, Multiprocessors</a:t>
            </a:r>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7</a:t>
            </a:fld>
            <a:endParaRPr lang="en-US" altLang="tr-TR"/>
          </a:p>
        </p:txBody>
      </p:sp>
    </p:spTree>
    <p:extLst>
      <p:ext uri="{BB962C8B-B14F-4D97-AF65-F5344CB8AC3E}">
        <p14:creationId xmlns:p14="http://schemas.microsoft.com/office/powerpoint/2010/main" val="1241111213"/>
      </p:ext>
    </p:extLst>
  </p:cSld>
  <p:clrMapOvr>
    <a:masterClrMapping/>
  </p:clrMapOvr>
  <p:transition>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0" y="0"/>
            <a:ext cx="9144000" cy="720080"/>
          </a:xfrm>
          <a:noFill/>
          <a:ln/>
        </p:spPr>
        <p:txBody>
          <a:bodyPr/>
          <a:lstStyle/>
          <a:p>
            <a:r>
              <a:rPr lang="en-US" altLang="en-US" dirty="0"/>
              <a:t>SPEC First Round</a:t>
            </a:r>
          </a:p>
        </p:txBody>
      </p:sp>
      <p:sp>
        <p:nvSpPr>
          <p:cNvPr id="302083" name="Rectangle 3"/>
          <p:cNvSpPr>
            <a:spLocks noGrp="1" noChangeArrowheads="1"/>
          </p:cNvSpPr>
          <p:nvPr>
            <p:ph type="body" idx="1"/>
          </p:nvPr>
        </p:nvSpPr>
        <p:spPr>
          <a:xfrm>
            <a:off x="381000" y="908720"/>
            <a:ext cx="8210550" cy="4114800"/>
          </a:xfrm>
          <a:noFill/>
          <a:ln/>
        </p:spPr>
        <p:txBody>
          <a:bodyPr/>
          <a:lstStyle/>
          <a:p>
            <a:r>
              <a:rPr lang="en-US" altLang="en-US" sz="2800" dirty="0"/>
              <a:t>One program: 99% of time in single line of code</a:t>
            </a:r>
          </a:p>
          <a:p>
            <a:r>
              <a:rPr lang="en-US" altLang="en-US" sz="2800" dirty="0"/>
              <a:t>New front-end compiler could improve dramatically</a:t>
            </a:r>
          </a:p>
        </p:txBody>
      </p:sp>
      <p:graphicFrame>
        <p:nvGraphicFramePr>
          <p:cNvPr id="302084" name="Object 4"/>
          <p:cNvGraphicFramePr>
            <a:graphicFrameLocks/>
          </p:cNvGraphicFramePr>
          <p:nvPr>
            <p:extLst>
              <p:ext uri="{D42A27DB-BD31-4B8C-83A1-F6EECF244321}">
                <p14:modId xmlns:p14="http://schemas.microsoft.com/office/powerpoint/2010/main" val="3109022538"/>
              </p:ext>
            </p:extLst>
          </p:nvPr>
        </p:nvGraphicFramePr>
        <p:xfrm>
          <a:off x="1979712" y="2132856"/>
          <a:ext cx="5664200" cy="3949700"/>
        </p:xfrm>
        <a:graphic>
          <a:graphicData uri="http://schemas.openxmlformats.org/presentationml/2006/ole">
            <mc:AlternateContent xmlns:mc="http://schemas.openxmlformats.org/markup-compatibility/2006">
              <mc:Choice xmlns:v="urn:schemas-microsoft-com:vml" Requires="v">
                <p:oleObj spid="_x0000_s139299" name="Chart" r:id="rId3" imgW="4257360" imgH="2971800" progId="Excel.Chart.5">
                  <p:embed followColorScheme="full"/>
                </p:oleObj>
              </mc:Choice>
              <mc:Fallback>
                <p:oleObj name="Chart" r:id="rId3" imgW="4257360" imgH="2971800" progId="Excel.Chart.5">
                  <p:embed followColorScheme="full"/>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2132856"/>
                        <a:ext cx="5664200" cy="3949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70</a:t>
            </a:fld>
            <a:endParaRPr lang="en-US" altLang="tr-TR"/>
          </a:p>
        </p:txBody>
      </p:sp>
    </p:spTree>
    <p:extLst>
      <p:ext uri="{BB962C8B-B14F-4D97-AF65-F5344CB8AC3E}">
        <p14:creationId xmlns:p14="http://schemas.microsoft.com/office/powerpoint/2010/main" val="3432760620"/>
      </p:ext>
    </p:extLst>
  </p:cSld>
  <p:clrMapOvr>
    <a:masterClrMapping/>
  </p:clrMapOvr>
  <p:transition>
    <p:pull/>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0" y="0"/>
            <a:ext cx="9143999" cy="692696"/>
          </a:xfrm>
          <a:noFill/>
          <a:ln/>
        </p:spPr>
        <p:txBody>
          <a:bodyPr/>
          <a:lstStyle/>
          <a:p>
            <a:r>
              <a:rPr lang="en-US" altLang="en-US" dirty="0"/>
              <a:t>More Performance Metrics</a:t>
            </a:r>
          </a:p>
        </p:txBody>
      </p:sp>
      <p:sp>
        <p:nvSpPr>
          <p:cNvPr id="300035" name="Rectangle 3"/>
          <p:cNvSpPr>
            <a:spLocks noGrp="1" noChangeArrowheads="1"/>
          </p:cNvSpPr>
          <p:nvPr>
            <p:ph type="body" idx="1"/>
          </p:nvPr>
        </p:nvSpPr>
        <p:spPr>
          <a:xfrm>
            <a:off x="467544" y="980728"/>
            <a:ext cx="8424936" cy="4114800"/>
          </a:xfrm>
          <a:noFill/>
          <a:ln/>
        </p:spPr>
        <p:txBody>
          <a:bodyPr/>
          <a:lstStyle/>
          <a:p>
            <a:r>
              <a:rPr lang="en-US" altLang="en-US" sz="2800" dirty="0">
                <a:solidFill>
                  <a:srgbClr val="FF0000"/>
                </a:solidFill>
              </a:rPr>
              <a:t>Arithmetic mean </a:t>
            </a:r>
            <a:r>
              <a:rPr lang="en-US" altLang="en-US" sz="2800" dirty="0"/>
              <a:t>(weighted arithmetic mean) tracks execution time: </a:t>
            </a:r>
            <a:r>
              <a:rPr lang="en-US" altLang="en-US" sz="2800" dirty="0">
                <a:latin typeface="Symbol" panose="05050102010706020507" pitchFamily="18" charset="2"/>
              </a:rPr>
              <a:t>å</a:t>
            </a:r>
            <a:r>
              <a:rPr lang="en-US" altLang="en-US" sz="2800" dirty="0"/>
              <a:t>(</a:t>
            </a:r>
            <a:r>
              <a:rPr lang="en-US" altLang="en-US" sz="2800" dirty="0" err="1"/>
              <a:t>T</a:t>
            </a:r>
            <a:r>
              <a:rPr lang="en-US" altLang="en-US" sz="2800" baseline="-25000" dirty="0" err="1"/>
              <a:t>i</a:t>
            </a:r>
            <a:r>
              <a:rPr lang="en-US" altLang="en-US" sz="2800" dirty="0"/>
              <a:t>)/n or </a:t>
            </a:r>
            <a:r>
              <a:rPr lang="en-US" altLang="en-US" sz="2800" dirty="0">
                <a:latin typeface="Symbol" panose="05050102010706020507" pitchFamily="18" charset="2"/>
              </a:rPr>
              <a:t>å</a:t>
            </a:r>
            <a:r>
              <a:rPr lang="en-US" altLang="en-US" sz="2800" dirty="0"/>
              <a:t>(W</a:t>
            </a:r>
            <a:r>
              <a:rPr lang="en-US" altLang="en-US" sz="2800" baseline="-25000" dirty="0"/>
              <a:t>i</a:t>
            </a:r>
            <a:r>
              <a:rPr lang="en-US" altLang="en-US" sz="2800" dirty="0"/>
              <a:t>*</a:t>
            </a:r>
            <a:r>
              <a:rPr lang="en-US" altLang="en-US" sz="2800" dirty="0" err="1"/>
              <a:t>T</a:t>
            </a:r>
            <a:r>
              <a:rPr lang="en-US" altLang="en-US" sz="2800" baseline="-25000" dirty="0" err="1"/>
              <a:t>i</a:t>
            </a:r>
            <a:r>
              <a:rPr lang="en-US" altLang="en-US" sz="2800" dirty="0"/>
              <a:t>)</a:t>
            </a:r>
          </a:p>
          <a:p>
            <a:r>
              <a:rPr lang="en-US" altLang="en-US" sz="2800" dirty="0">
                <a:solidFill>
                  <a:srgbClr val="FF0000"/>
                </a:solidFill>
              </a:rPr>
              <a:t>Harmonic mean </a:t>
            </a:r>
            <a:r>
              <a:rPr lang="en-US" altLang="en-US" sz="2800" dirty="0"/>
              <a:t>(weighted harmonic mean) of rates (e.g., MFLOPS) tracks execution time: </a:t>
            </a:r>
            <a:br>
              <a:rPr lang="en-US" altLang="en-US" sz="2800" dirty="0"/>
            </a:br>
            <a:r>
              <a:rPr lang="en-US" altLang="en-US" sz="2800" dirty="0"/>
              <a:t>n/</a:t>
            </a:r>
            <a:r>
              <a:rPr lang="en-US" altLang="en-US" sz="2800" dirty="0">
                <a:latin typeface="Symbol" panose="05050102010706020507" pitchFamily="18" charset="2"/>
              </a:rPr>
              <a:t>å</a:t>
            </a:r>
            <a:r>
              <a:rPr lang="en-US" altLang="en-US" sz="2800" dirty="0"/>
              <a:t>(1/</a:t>
            </a:r>
            <a:r>
              <a:rPr lang="en-US" altLang="en-US" sz="2800" dirty="0" err="1"/>
              <a:t>R</a:t>
            </a:r>
            <a:r>
              <a:rPr lang="en-US" altLang="en-US" sz="2800" baseline="-25000" dirty="0" err="1"/>
              <a:t>i</a:t>
            </a:r>
            <a:r>
              <a:rPr lang="en-US" altLang="en-US" sz="2800" dirty="0"/>
              <a:t>) or n/</a:t>
            </a:r>
            <a:r>
              <a:rPr lang="en-US" altLang="en-US" sz="2800" dirty="0">
                <a:latin typeface="Symbol" panose="05050102010706020507" pitchFamily="18" charset="2"/>
              </a:rPr>
              <a:t>å</a:t>
            </a:r>
            <a:r>
              <a:rPr lang="en-US" altLang="en-US" sz="2800" dirty="0"/>
              <a:t>(W</a:t>
            </a:r>
            <a:r>
              <a:rPr lang="en-US" altLang="en-US" sz="2800" baseline="-25000" dirty="0"/>
              <a:t>i</a:t>
            </a:r>
            <a:r>
              <a:rPr lang="en-US" altLang="en-US" sz="2800" dirty="0"/>
              <a:t>/</a:t>
            </a:r>
            <a:r>
              <a:rPr lang="en-US" altLang="en-US" sz="2800" dirty="0" err="1"/>
              <a:t>R</a:t>
            </a:r>
            <a:r>
              <a:rPr lang="en-US" altLang="en-US" sz="2800" baseline="-25000" dirty="0" err="1"/>
              <a:t>i</a:t>
            </a:r>
            <a:r>
              <a:rPr lang="en-US" altLang="en-US" sz="2800" dirty="0"/>
              <a:t>)</a:t>
            </a:r>
          </a:p>
          <a:p>
            <a:r>
              <a:rPr lang="en-US" altLang="en-US" sz="2800" dirty="0">
                <a:solidFill>
                  <a:srgbClr val="FF0000"/>
                </a:solidFill>
              </a:rPr>
              <a:t>Normalized execution time </a:t>
            </a:r>
            <a:r>
              <a:rPr lang="en-US" altLang="en-US" sz="2800" dirty="0"/>
              <a:t>is handy for scaling performance (e.g., X times faster than SPARCstation 10)</a:t>
            </a:r>
          </a:p>
          <a:p>
            <a:r>
              <a:rPr lang="en-US" altLang="en-US" sz="2800" dirty="0"/>
              <a:t>But do not take the arithmetic mean of  normalized execution time, use the </a:t>
            </a:r>
            <a:r>
              <a:rPr lang="en-US" altLang="en-US" sz="2800" dirty="0">
                <a:solidFill>
                  <a:srgbClr val="FF0000"/>
                </a:solidFill>
              </a:rPr>
              <a:t>geometric  mean</a:t>
            </a:r>
            <a:r>
              <a:rPr lang="en-US" altLang="en-US" sz="2800" dirty="0"/>
              <a:t> (</a:t>
            </a:r>
            <a:r>
              <a:rPr lang="en-US" altLang="en-US" sz="2800" dirty="0">
                <a:latin typeface="Symbol" panose="05050102010706020507" pitchFamily="18" charset="2"/>
              </a:rPr>
              <a:t>Õ</a:t>
            </a:r>
            <a:r>
              <a:rPr lang="en-US" altLang="en-US" sz="2800" dirty="0"/>
              <a:t>(</a:t>
            </a:r>
            <a:r>
              <a:rPr lang="en-US" altLang="en-US" sz="2800" dirty="0" err="1"/>
              <a:t>R</a:t>
            </a:r>
            <a:r>
              <a:rPr lang="en-US" altLang="en-US" sz="2800" baseline="-25000" dirty="0" err="1"/>
              <a:t>i</a:t>
            </a:r>
            <a:r>
              <a:rPr lang="en-US" altLang="en-US" sz="2800" dirty="0"/>
              <a:t>)^1/n)</a:t>
            </a:r>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71</a:t>
            </a:fld>
            <a:endParaRPr lang="en-US" altLang="tr-TR"/>
          </a:p>
        </p:txBody>
      </p:sp>
    </p:spTree>
    <p:extLst>
      <p:ext uri="{BB962C8B-B14F-4D97-AF65-F5344CB8AC3E}">
        <p14:creationId xmlns:p14="http://schemas.microsoft.com/office/powerpoint/2010/main" val="390708665"/>
      </p:ext>
    </p:extLst>
  </p:cSld>
  <p:clrMapOvr>
    <a:masterClrMapping/>
  </p:clrMapOvr>
  <p:transition>
    <p:pull/>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67544" y="188640"/>
            <a:ext cx="7162800" cy="1143000"/>
          </a:xfrm>
          <a:noFill/>
          <a:ln/>
        </p:spPr>
        <p:txBody>
          <a:bodyPr/>
          <a:lstStyle/>
          <a:p>
            <a:r>
              <a:rPr lang="en-US" altLang="en-US" dirty="0"/>
              <a:t>Impact of Means on SPECmark89 for IBM 550</a:t>
            </a:r>
          </a:p>
        </p:txBody>
      </p:sp>
      <p:sp>
        <p:nvSpPr>
          <p:cNvPr id="303107" name="Rectangle 3"/>
          <p:cNvSpPr>
            <a:spLocks noGrp="1" noChangeArrowheads="1"/>
          </p:cNvSpPr>
          <p:nvPr>
            <p:ph type="body" idx="1"/>
          </p:nvPr>
        </p:nvSpPr>
        <p:spPr>
          <a:xfrm>
            <a:off x="895350" y="1524000"/>
            <a:ext cx="7543800" cy="4953000"/>
          </a:xfrm>
          <a:noFill/>
          <a:ln/>
        </p:spPr>
        <p:txBody>
          <a:bodyPr/>
          <a:lstStyle/>
          <a:p>
            <a:pPr algn="ctr">
              <a:lnSpc>
                <a:spcPct val="85000"/>
              </a:lnSpc>
              <a:buFontTx/>
              <a:buNone/>
              <a:tabLst>
                <a:tab pos="914400" algn="r"/>
                <a:tab pos="2057400" algn="r"/>
                <a:tab pos="2743200" algn="r"/>
                <a:tab pos="3771900" algn="r"/>
                <a:tab pos="4457700" algn="r"/>
                <a:tab pos="5600700" algn="r"/>
                <a:tab pos="6400800" algn="r"/>
                <a:tab pos="7315200" algn="r"/>
              </a:tabLst>
            </a:pPr>
            <a:r>
              <a:rPr lang="en-US" altLang="en-US" dirty="0">
                <a:solidFill>
                  <a:schemeClr val="accent1"/>
                </a:solidFill>
              </a:rPr>
              <a:t>      </a:t>
            </a:r>
            <a:r>
              <a:rPr lang="en-US" altLang="en-US" dirty="0" smtClean="0">
                <a:solidFill>
                  <a:schemeClr val="accent1"/>
                </a:solidFill>
              </a:rPr>
              <a:t>         </a:t>
            </a:r>
            <a:r>
              <a:rPr lang="en-US" altLang="en-US" sz="1800" u="sng" dirty="0" smtClean="0">
                <a:solidFill>
                  <a:srgbClr val="FF0000"/>
                </a:solidFill>
              </a:rPr>
              <a:t>Ratio </a:t>
            </a:r>
            <a:r>
              <a:rPr lang="en-US" altLang="en-US" sz="1800" u="sng" dirty="0">
                <a:solidFill>
                  <a:srgbClr val="FF0000"/>
                </a:solidFill>
              </a:rPr>
              <a:t>to </a:t>
            </a:r>
            <a:r>
              <a:rPr lang="en-US" altLang="en-US" sz="1800" u="sng" dirty="0" smtClean="0">
                <a:solidFill>
                  <a:srgbClr val="FF0000"/>
                </a:solidFill>
              </a:rPr>
              <a:t>VAX</a:t>
            </a:r>
            <a:r>
              <a:rPr lang="en-US" altLang="en-US" sz="1800" dirty="0" smtClean="0">
                <a:solidFill>
                  <a:srgbClr val="FF0000"/>
                </a:solidFill>
              </a:rPr>
              <a:t>           </a:t>
            </a:r>
            <a:r>
              <a:rPr lang="en-US" altLang="en-US" sz="1800" u="sng" dirty="0" smtClean="0">
                <a:solidFill>
                  <a:srgbClr val="FF0000"/>
                </a:solidFill>
              </a:rPr>
              <a:t>Time</a:t>
            </a:r>
            <a:r>
              <a:rPr lang="en-US" altLang="en-US" sz="1800" dirty="0" smtClean="0">
                <a:solidFill>
                  <a:srgbClr val="FF0000"/>
                </a:solidFill>
              </a:rPr>
              <a:t>             </a:t>
            </a:r>
            <a:r>
              <a:rPr lang="en-US" altLang="en-US" sz="1800" u="sng" dirty="0" smtClean="0">
                <a:solidFill>
                  <a:srgbClr val="FF0000"/>
                </a:solidFill>
              </a:rPr>
              <a:t>Weighted Time</a:t>
            </a:r>
            <a:r>
              <a:rPr lang="en-US" altLang="en-US" sz="1400" dirty="0"/>
              <a:t>	</a:t>
            </a:r>
          </a:p>
          <a:p>
            <a:pPr>
              <a:lnSpc>
                <a:spcPct val="85000"/>
              </a:lnSpc>
              <a:buFontTx/>
              <a:buNone/>
              <a:tabLst>
                <a:tab pos="914400" algn="r"/>
                <a:tab pos="2057400" algn="r"/>
                <a:tab pos="2743200" algn="r"/>
                <a:tab pos="3771900" algn="r"/>
                <a:tab pos="4457700" algn="r"/>
                <a:tab pos="5600700" algn="r"/>
                <a:tab pos="6400800" algn="r"/>
                <a:tab pos="7315200" algn="r"/>
              </a:tabLst>
            </a:pPr>
            <a:r>
              <a:rPr lang="en-US" altLang="en-US" sz="1800" b="1" i="1" dirty="0">
                <a:solidFill>
                  <a:schemeClr val="tx1"/>
                </a:solidFill>
              </a:rPr>
              <a:t>Program	      </a:t>
            </a:r>
            <a:r>
              <a:rPr lang="en-US" altLang="en-US" sz="1800" b="1" i="1" dirty="0" smtClean="0">
                <a:solidFill>
                  <a:schemeClr val="tx1"/>
                </a:solidFill>
              </a:rPr>
              <a:t>       Before</a:t>
            </a:r>
            <a:r>
              <a:rPr lang="en-US" altLang="en-US" sz="1800" b="1" i="1" dirty="0">
                <a:solidFill>
                  <a:schemeClr val="tx1"/>
                </a:solidFill>
              </a:rPr>
              <a:t>	 After	  </a:t>
            </a:r>
            <a:r>
              <a:rPr lang="en-US" altLang="en-US" sz="1800" b="1" i="1" dirty="0" smtClean="0">
                <a:solidFill>
                  <a:schemeClr val="tx1"/>
                </a:solidFill>
              </a:rPr>
              <a:t>    Before</a:t>
            </a:r>
            <a:r>
              <a:rPr lang="en-US" altLang="en-US" sz="1800" b="1" i="1" dirty="0">
                <a:solidFill>
                  <a:schemeClr val="tx1"/>
                </a:solidFill>
              </a:rPr>
              <a:t>	 </a:t>
            </a:r>
            <a:r>
              <a:rPr lang="en-US" altLang="en-US" sz="1800" b="1" i="1" dirty="0" smtClean="0">
                <a:solidFill>
                  <a:schemeClr val="tx1"/>
                </a:solidFill>
              </a:rPr>
              <a:t>After  </a:t>
            </a:r>
            <a:r>
              <a:rPr lang="en-US" altLang="en-US" sz="1800" b="1" i="1" dirty="0">
                <a:solidFill>
                  <a:schemeClr val="tx1"/>
                </a:solidFill>
              </a:rPr>
              <a:t>	Before	After</a:t>
            </a:r>
          </a:p>
          <a:p>
            <a:pPr>
              <a:lnSpc>
                <a:spcPct val="85000"/>
              </a:lnSpc>
              <a:buFontTx/>
              <a:buNone/>
              <a:tabLst>
                <a:tab pos="914400" algn="r"/>
                <a:tab pos="2057400" algn="r"/>
                <a:tab pos="2743200" algn="r"/>
                <a:tab pos="3771900" algn="r"/>
                <a:tab pos="4457700" algn="r"/>
                <a:tab pos="5600700" algn="r"/>
                <a:tab pos="6400800" algn="r"/>
                <a:tab pos="7315200" algn="r"/>
              </a:tabLst>
            </a:pPr>
            <a:r>
              <a:rPr lang="en-US" altLang="en-US" sz="1800" dirty="0" err="1"/>
              <a:t>gcc</a:t>
            </a:r>
            <a:r>
              <a:rPr lang="en-US" altLang="en-US" sz="1800" dirty="0"/>
              <a:t>		30	29	49	51	8.91	9.22</a:t>
            </a:r>
          </a:p>
          <a:p>
            <a:pPr>
              <a:lnSpc>
                <a:spcPct val="85000"/>
              </a:lnSpc>
              <a:buFontTx/>
              <a:buNone/>
              <a:tabLst>
                <a:tab pos="914400" algn="r"/>
                <a:tab pos="2057400" algn="r"/>
                <a:tab pos="2743200" algn="r"/>
                <a:tab pos="3771900" algn="r"/>
                <a:tab pos="4457700" algn="r"/>
                <a:tab pos="5600700" algn="r"/>
                <a:tab pos="6400800" algn="r"/>
                <a:tab pos="7315200" algn="r"/>
              </a:tabLst>
            </a:pPr>
            <a:r>
              <a:rPr lang="en-US" altLang="en-US" sz="1800" dirty="0"/>
              <a:t>espresso	35	34	65	67	7.64	7.86</a:t>
            </a:r>
          </a:p>
          <a:p>
            <a:pPr>
              <a:lnSpc>
                <a:spcPct val="85000"/>
              </a:lnSpc>
              <a:buFontTx/>
              <a:buNone/>
              <a:tabLst>
                <a:tab pos="914400" algn="r"/>
                <a:tab pos="2057400" algn="r"/>
                <a:tab pos="2743200" algn="r"/>
                <a:tab pos="3771900" algn="r"/>
                <a:tab pos="4457700" algn="r"/>
                <a:tab pos="5600700" algn="r"/>
                <a:tab pos="6400800" algn="r"/>
                <a:tab pos="7315200" algn="r"/>
              </a:tabLst>
            </a:pPr>
            <a:r>
              <a:rPr lang="en-US" altLang="en-US" sz="1800" dirty="0"/>
              <a:t>spice		47	47	510	510	5.69	5.69</a:t>
            </a:r>
          </a:p>
          <a:p>
            <a:pPr>
              <a:lnSpc>
                <a:spcPct val="85000"/>
              </a:lnSpc>
              <a:buFontTx/>
              <a:buNone/>
              <a:tabLst>
                <a:tab pos="914400" algn="r"/>
                <a:tab pos="2057400" algn="r"/>
                <a:tab pos="2743200" algn="r"/>
                <a:tab pos="3771900" algn="r"/>
                <a:tab pos="4457700" algn="r"/>
                <a:tab pos="5600700" algn="r"/>
                <a:tab pos="6400800" algn="r"/>
                <a:tab pos="7315200" algn="r"/>
              </a:tabLst>
            </a:pPr>
            <a:r>
              <a:rPr lang="en-US" altLang="en-US" sz="1800" dirty="0" err="1"/>
              <a:t>doduc</a:t>
            </a:r>
            <a:r>
              <a:rPr lang="en-US" altLang="en-US" sz="1800" dirty="0"/>
              <a:t>		46	49	41	38	5.81	5.45</a:t>
            </a:r>
          </a:p>
          <a:p>
            <a:pPr>
              <a:lnSpc>
                <a:spcPct val="85000"/>
              </a:lnSpc>
              <a:buFontTx/>
              <a:buNone/>
              <a:tabLst>
                <a:tab pos="914400" algn="r"/>
                <a:tab pos="2057400" algn="r"/>
                <a:tab pos="2743200" algn="r"/>
                <a:tab pos="3771900" algn="r"/>
                <a:tab pos="4457700" algn="r"/>
                <a:tab pos="5600700" algn="r"/>
                <a:tab pos="6400800" algn="r"/>
                <a:tab pos="7315200" algn="r"/>
              </a:tabLst>
            </a:pPr>
            <a:r>
              <a:rPr lang="en-US" altLang="en-US" sz="1800" b="1" dirty="0"/>
              <a:t>nasa7		78	144	258	140	3.43	1.86</a:t>
            </a:r>
          </a:p>
          <a:p>
            <a:pPr>
              <a:lnSpc>
                <a:spcPct val="85000"/>
              </a:lnSpc>
              <a:buFontTx/>
              <a:buNone/>
              <a:tabLst>
                <a:tab pos="914400" algn="r"/>
                <a:tab pos="2057400" algn="r"/>
                <a:tab pos="2743200" algn="r"/>
                <a:tab pos="3771900" algn="r"/>
                <a:tab pos="4457700" algn="r"/>
                <a:tab pos="5600700" algn="r"/>
                <a:tab pos="6400800" algn="r"/>
                <a:tab pos="7315200" algn="r"/>
              </a:tabLst>
            </a:pPr>
            <a:r>
              <a:rPr lang="en-US" altLang="en-US" sz="1800" dirty="0"/>
              <a:t>li			34	34	183	183	7.86	7.86</a:t>
            </a:r>
          </a:p>
          <a:p>
            <a:pPr>
              <a:lnSpc>
                <a:spcPct val="85000"/>
              </a:lnSpc>
              <a:buFontTx/>
              <a:buNone/>
              <a:tabLst>
                <a:tab pos="914400" algn="r"/>
                <a:tab pos="2057400" algn="r"/>
                <a:tab pos="2743200" algn="r"/>
                <a:tab pos="3771900" algn="r"/>
                <a:tab pos="4457700" algn="r"/>
                <a:tab pos="5600700" algn="r"/>
                <a:tab pos="6400800" algn="r"/>
                <a:tab pos="7315200" algn="r"/>
              </a:tabLst>
            </a:pPr>
            <a:r>
              <a:rPr lang="en-US" altLang="en-US" sz="1800" dirty="0" err="1"/>
              <a:t>eqntott</a:t>
            </a:r>
            <a:r>
              <a:rPr lang="en-US" altLang="en-US" sz="1800" dirty="0"/>
              <a:t>		40	40	28	28	6.68	6.68</a:t>
            </a:r>
          </a:p>
          <a:p>
            <a:pPr>
              <a:lnSpc>
                <a:spcPct val="85000"/>
              </a:lnSpc>
              <a:buNone/>
              <a:tabLst>
                <a:tab pos="914400" algn="r"/>
                <a:tab pos="2057400" algn="r"/>
                <a:tab pos="2743200" algn="r"/>
                <a:tab pos="3771900" algn="r"/>
                <a:tab pos="4457700" algn="r"/>
                <a:tab pos="5600700" algn="r"/>
                <a:tab pos="6400800" algn="r"/>
                <a:tab pos="7315200" algn="r"/>
              </a:tabLst>
            </a:pPr>
            <a:r>
              <a:rPr lang="en-US" altLang="en-US" sz="1800" b="1" dirty="0"/>
              <a:t>matrix300	78	730	58	6	3.43	0.37</a:t>
            </a:r>
          </a:p>
          <a:p>
            <a:pPr>
              <a:lnSpc>
                <a:spcPct val="85000"/>
              </a:lnSpc>
              <a:buFontTx/>
              <a:buNone/>
              <a:tabLst>
                <a:tab pos="914400" algn="r"/>
                <a:tab pos="2057400" algn="r"/>
                <a:tab pos="2743200" algn="r"/>
                <a:tab pos="3771900" algn="r"/>
                <a:tab pos="4457700" algn="r"/>
                <a:tab pos="5600700" algn="r"/>
                <a:tab pos="6400800" algn="r"/>
                <a:tab pos="7315200" algn="r"/>
              </a:tabLst>
            </a:pPr>
            <a:r>
              <a:rPr lang="en-US" altLang="en-US" sz="1800" dirty="0" err="1"/>
              <a:t>fpppp</a:t>
            </a:r>
            <a:r>
              <a:rPr lang="en-US" altLang="en-US" sz="1800" dirty="0"/>
              <a:t>		90	87	34	35	2.97	3.07</a:t>
            </a:r>
          </a:p>
          <a:p>
            <a:pPr>
              <a:lnSpc>
                <a:spcPct val="85000"/>
              </a:lnSpc>
              <a:buFontTx/>
              <a:buNone/>
              <a:tabLst>
                <a:tab pos="914400" algn="r"/>
                <a:tab pos="2057400" algn="r"/>
                <a:tab pos="2743200" algn="r"/>
                <a:tab pos="3771900" algn="r"/>
                <a:tab pos="4457700" algn="r"/>
                <a:tab pos="5600700" algn="r"/>
                <a:tab pos="6400800" algn="r"/>
                <a:tab pos="7315200" algn="r"/>
              </a:tabLst>
            </a:pPr>
            <a:r>
              <a:rPr lang="en-US" altLang="en-US" sz="1800" dirty="0" err="1"/>
              <a:t>tomcatv</a:t>
            </a:r>
            <a:r>
              <a:rPr lang="en-US" altLang="en-US" sz="1800" dirty="0"/>
              <a:t>		33	138	20	19	2.01	1.94</a:t>
            </a:r>
            <a:endParaRPr lang="en-US" altLang="en-US" sz="1800" dirty="0">
              <a:solidFill>
                <a:schemeClr val="hlink"/>
              </a:solidFill>
            </a:endParaRPr>
          </a:p>
          <a:p>
            <a:pPr>
              <a:lnSpc>
                <a:spcPct val="85000"/>
              </a:lnSpc>
              <a:buFontTx/>
              <a:buNone/>
              <a:tabLst>
                <a:tab pos="914400" algn="r"/>
                <a:tab pos="2057400" algn="r"/>
                <a:tab pos="2743200" algn="r"/>
                <a:tab pos="3771900" algn="r"/>
                <a:tab pos="4457700" algn="r"/>
                <a:tab pos="5600700" algn="r"/>
                <a:tab pos="6400800" algn="r"/>
                <a:tab pos="7315200" algn="r"/>
              </a:tabLst>
            </a:pPr>
            <a:endParaRPr lang="en-US" altLang="en-US" sz="1050" b="1" dirty="0" smtClean="0">
              <a:solidFill>
                <a:schemeClr val="tx1"/>
              </a:solidFill>
            </a:endParaRPr>
          </a:p>
          <a:p>
            <a:pPr>
              <a:lnSpc>
                <a:spcPct val="85000"/>
              </a:lnSpc>
              <a:buFontTx/>
              <a:buNone/>
              <a:tabLst>
                <a:tab pos="914400" algn="r"/>
                <a:tab pos="2057400" algn="r"/>
                <a:tab pos="2743200" algn="r"/>
                <a:tab pos="3771900" algn="r"/>
                <a:tab pos="4457700" algn="r"/>
                <a:tab pos="5600700" algn="r"/>
                <a:tab pos="6400800" algn="r"/>
                <a:tab pos="7315200" algn="r"/>
              </a:tabLst>
            </a:pPr>
            <a:r>
              <a:rPr lang="en-US" altLang="en-US" sz="1800" b="1" dirty="0" smtClean="0">
                <a:solidFill>
                  <a:schemeClr val="tx1"/>
                </a:solidFill>
              </a:rPr>
              <a:t>Mean</a:t>
            </a:r>
            <a:r>
              <a:rPr lang="en-US" altLang="en-US" sz="1800" b="1" dirty="0">
                <a:solidFill>
                  <a:schemeClr val="tx1"/>
                </a:solidFill>
              </a:rPr>
              <a:t>		54	72	124	108	54.42	</a:t>
            </a:r>
            <a:r>
              <a:rPr lang="en-US" altLang="en-US" sz="1800" b="1" dirty="0" smtClean="0">
                <a:solidFill>
                  <a:schemeClr val="tx1"/>
                </a:solidFill>
              </a:rPr>
              <a:t>49.99</a:t>
            </a:r>
          </a:p>
          <a:p>
            <a:pPr>
              <a:lnSpc>
                <a:spcPct val="85000"/>
              </a:lnSpc>
              <a:buFontTx/>
              <a:buNone/>
              <a:tabLst>
                <a:tab pos="914400" algn="r"/>
                <a:tab pos="2057400" algn="r"/>
                <a:tab pos="2743200" algn="r"/>
                <a:tab pos="3771900" algn="r"/>
                <a:tab pos="4457700" algn="r"/>
                <a:tab pos="5600700" algn="r"/>
                <a:tab pos="6400800" algn="r"/>
                <a:tab pos="7315200" algn="r"/>
              </a:tabLst>
            </a:pPr>
            <a:endParaRPr lang="en-US" altLang="en-US" sz="400" b="1" dirty="0" smtClean="0">
              <a:solidFill>
                <a:schemeClr val="tx1"/>
              </a:solidFill>
            </a:endParaRPr>
          </a:p>
          <a:p>
            <a:pPr>
              <a:lnSpc>
                <a:spcPct val="85000"/>
              </a:lnSpc>
              <a:buFontTx/>
              <a:buNone/>
              <a:tabLst>
                <a:tab pos="914400" algn="r"/>
                <a:tab pos="2057400" algn="r"/>
                <a:tab pos="2743200" algn="r"/>
                <a:tab pos="3771900" algn="r"/>
                <a:tab pos="4457700" algn="r"/>
                <a:tab pos="5600700" algn="r"/>
                <a:tab pos="6400800" algn="r"/>
                <a:tab pos="7315200" algn="r"/>
              </a:tabLst>
            </a:pPr>
            <a:r>
              <a:rPr lang="en-US" altLang="en-US" sz="1800" b="1" i="1" dirty="0">
                <a:solidFill>
                  <a:schemeClr val="tx1"/>
                </a:solidFill>
              </a:rPr>
              <a:t> </a:t>
            </a:r>
            <a:r>
              <a:rPr lang="en-US" altLang="en-US" sz="1800" b="1" i="1" dirty="0" smtClean="0">
                <a:solidFill>
                  <a:schemeClr val="tx1"/>
                </a:solidFill>
              </a:rPr>
              <a:t>                         </a:t>
            </a:r>
            <a:r>
              <a:rPr lang="en-US" altLang="en-US" sz="1800" i="1" dirty="0" smtClean="0">
                <a:solidFill>
                  <a:srgbClr val="FF0000"/>
                </a:solidFill>
              </a:rPr>
              <a:t>Geometric</a:t>
            </a:r>
            <a:r>
              <a:rPr lang="en-US" altLang="en-US" sz="1800" i="1" dirty="0">
                <a:solidFill>
                  <a:srgbClr val="FF0000"/>
                </a:solidFill>
              </a:rPr>
              <a:t>	      </a:t>
            </a:r>
            <a:r>
              <a:rPr lang="en-US" altLang="en-US" sz="1800" i="1" dirty="0" smtClean="0">
                <a:solidFill>
                  <a:srgbClr val="FF0000"/>
                </a:solidFill>
              </a:rPr>
              <a:t>    Arithmetic</a:t>
            </a:r>
            <a:r>
              <a:rPr lang="en-US" altLang="en-US" sz="1800" i="1" dirty="0">
                <a:solidFill>
                  <a:srgbClr val="FF0000"/>
                </a:solidFill>
              </a:rPr>
              <a:t>	    </a:t>
            </a:r>
            <a:r>
              <a:rPr lang="en-US" altLang="en-US" sz="1800" i="1" dirty="0" smtClean="0">
                <a:solidFill>
                  <a:srgbClr val="FF0000"/>
                </a:solidFill>
              </a:rPr>
              <a:t>       Weighted </a:t>
            </a:r>
            <a:r>
              <a:rPr lang="en-US" altLang="en-US" sz="1800" i="1" dirty="0" err="1">
                <a:solidFill>
                  <a:srgbClr val="FF0000"/>
                </a:solidFill>
              </a:rPr>
              <a:t>Arith</a:t>
            </a:r>
            <a:r>
              <a:rPr lang="en-US" altLang="en-US" sz="1800" i="1" dirty="0">
                <a:solidFill>
                  <a:schemeClr val="accent1"/>
                </a:solidFill>
              </a:rPr>
              <a:t>.</a:t>
            </a:r>
            <a:r>
              <a:rPr lang="en-US" altLang="en-US" sz="1800" dirty="0"/>
              <a:t>	</a:t>
            </a:r>
          </a:p>
          <a:p>
            <a:pPr>
              <a:lnSpc>
                <a:spcPct val="85000"/>
              </a:lnSpc>
              <a:buFontTx/>
              <a:buNone/>
              <a:tabLst>
                <a:tab pos="914400" algn="r"/>
                <a:tab pos="2057400" algn="r"/>
                <a:tab pos="2743200" algn="r"/>
                <a:tab pos="3771900" algn="r"/>
                <a:tab pos="4457700" algn="r"/>
                <a:tab pos="5600700" algn="r"/>
                <a:tab pos="6400800" algn="r"/>
                <a:tab pos="7315200" algn="r"/>
              </a:tabLst>
            </a:pPr>
            <a:r>
              <a:rPr lang="en-US" altLang="en-US" sz="1800" dirty="0"/>
              <a:t>			</a:t>
            </a:r>
            <a:r>
              <a:rPr lang="en-US" altLang="en-US" sz="1800" dirty="0" smtClean="0"/>
              <a:t>           </a:t>
            </a:r>
            <a:r>
              <a:rPr lang="en-US" altLang="en-US" sz="1800" i="1" dirty="0" smtClean="0">
                <a:solidFill>
                  <a:srgbClr val="FF0000"/>
                </a:solidFill>
              </a:rPr>
              <a:t>Ratio</a:t>
            </a:r>
            <a:r>
              <a:rPr lang="en-US" altLang="en-US" sz="1800" i="1" dirty="0">
                <a:solidFill>
                  <a:srgbClr val="FF0000"/>
                </a:solidFill>
              </a:rPr>
              <a:t>	1.33	Ratio	1.16	Ratio	1.09</a:t>
            </a:r>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72</a:t>
            </a:fld>
            <a:endParaRPr lang="en-US" altLang="tr-TR"/>
          </a:p>
        </p:txBody>
      </p:sp>
    </p:spTree>
    <p:extLst>
      <p:ext uri="{BB962C8B-B14F-4D97-AF65-F5344CB8AC3E}">
        <p14:creationId xmlns:p14="http://schemas.microsoft.com/office/powerpoint/2010/main" val="455879008"/>
      </p:ext>
    </p:extLst>
  </p:cSld>
  <p:clrMapOvr>
    <a:masterClrMapping/>
  </p:clrMapOvr>
  <p:transition>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noFill/>
          <a:ln/>
        </p:spPr>
        <p:txBody>
          <a:bodyPr/>
          <a:lstStyle/>
          <a:p>
            <a:r>
              <a:rPr lang="en-US" altLang="en-US" dirty="0"/>
              <a:t>SPEC Performance: Summary</a:t>
            </a:r>
          </a:p>
        </p:txBody>
      </p:sp>
      <p:sp>
        <p:nvSpPr>
          <p:cNvPr id="304131" name="Rectangle 3"/>
          <p:cNvSpPr>
            <a:spLocks noGrp="1" noChangeArrowheads="1"/>
          </p:cNvSpPr>
          <p:nvPr>
            <p:ph type="body" idx="1"/>
          </p:nvPr>
        </p:nvSpPr>
        <p:spPr>
          <a:xfrm>
            <a:off x="594838" y="1124744"/>
            <a:ext cx="7924800" cy="4953000"/>
          </a:xfrm>
          <a:noFill/>
          <a:ln/>
        </p:spPr>
        <p:txBody>
          <a:bodyPr/>
          <a:lstStyle/>
          <a:p>
            <a:pPr>
              <a:lnSpc>
                <a:spcPct val="100000"/>
              </a:lnSpc>
              <a:spcBef>
                <a:spcPct val="40000"/>
              </a:spcBef>
            </a:pPr>
            <a:r>
              <a:rPr lang="en-US" altLang="en-US" sz="2200" dirty="0"/>
              <a:t>“For better or worse, benchmarks shape a field”</a:t>
            </a:r>
          </a:p>
          <a:p>
            <a:pPr>
              <a:lnSpc>
                <a:spcPct val="100000"/>
              </a:lnSpc>
              <a:spcBef>
                <a:spcPct val="40000"/>
              </a:spcBef>
            </a:pPr>
            <a:r>
              <a:rPr lang="en-US" altLang="en-US" sz="2200" dirty="0"/>
              <a:t>Good products created when have</a:t>
            </a:r>
            <a:r>
              <a:rPr lang="en-US" altLang="en-US" dirty="0"/>
              <a:t>:</a:t>
            </a:r>
          </a:p>
          <a:p>
            <a:pPr lvl="1">
              <a:lnSpc>
                <a:spcPct val="100000"/>
              </a:lnSpc>
              <a:spcBef>
                <a:spcPct val="10000"/>
              </a:spcBef>
            </a:pPr>
            <a:r>
              <a:rPr lang="en-US" altLang="en-US" sz="2400" dirty="0"/>
              <a:t>Good benchmarks</a:t>
            </a:r>
          </a:p>
          <a:p>
            <a:pPr lvl="1">
              <a:lnSpc>
                <a:spcPct val="100000"/>
              </a:lnSpc>
              <a:spcBef>
                <a:spcPct val="10000"/>
              </a:spcBef>
            </a:pPr>
            <a:r>
              <a:rPr lang="en-US" altLang="en-US" sz="2400" dirty="0"/>
              <a:t>Good ways to summarize performance</a:t>
            </a:r>
          </a:p>
          <a:p>
            <a:pPr>
              <a:lnSpc>
                <a:spcPct val="100000"/>
              </a:lnSpc>
              <a:spcBef>
                <a:spcPct val="40000"/>
              </a:spcBef>
            </a:pPr>
            <a:r>
              <a:rPr lang="en-US" altLang="en-US" sz="2200" dirty="0"/>
              <a:t>Given sales is a function in part of performance relative to competition, investment in improving product as reported by performance summary</a:t>
            </a:r>
          </a:p>
          <a:p>
            <a:pPr>
              <a:lnSpc>
                <a:spcPct val="100000"/>
              </a:lnSpc>
              <a:spcBef>
                <a:spcPct val="40000"/>
              </a:spcBef>
            </a:pPr>
            <a:r>
              <a:rPr lang="en-US" altLang="en-US" sz="2200" dirty="0"/>
              <a:t>If benchmarks/summary inadequate, then choose between improving product for real programs vs. improving product to get more sales;</a:t>
            </a:r>
            <a:br>
              <a:rPr lang="en-US" altLang="en-US" sz="2200" dirty="0"/>
            </a:br>
            <a:r>
              <a:rPr lang="en-US" altLang="en-US" sz="2200" dirty="0"/>
              <a:t>Sales almost always wins!</a:t>
            </a:r>
          </a:p>
          <a:p>
            <a:pPr>
              <a:lnSpc>
                <a:spcPct val="100000"/>
              </a:lnSpc>
              <a:spcBef>
                <a:spcPct val="40000"/>
              </a:spcBef>
            </a:pPr>
            <a:r>
              <a:rPr lang="en-US" altLang="en-US" sz="2200" dirty="0">
                <a:solidFill>
                  <a:srgbClr val="FF0000"/>
                </a:solidFill>
              </a:rPr>
              <a:t>Execution time is the measure of computer performance</a:t>
            </a:r>
            <a:r>
              <a:rPr lang="en-US" altLang="en-US" sz="2200" u="sng" dirty="0">
                <a:solidFill>
                  <a:srgbClr val="FF0000"/>
                </a:solidFill>
              </a:rPr>
              <a:t>!</a:t>
            </a:r>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73</a:t>
            </a:fld>
            <a:endParaRPr lang="en-US" altLang="tr-TR"/>
          </a:p>
        </p:txBody>
      </p:sp>
    </p:spTree>
    <p:extLst>
      <p:ext uri="{BB962C8B-B14F-4D97-AF65-F5344CB8AC3E}">
        <p14:creationId xmlns:p14="http://schemas.microsoft.com/office/powerpoint/2010/main" val="531698784"/>
      </p:ext>
    </p:extLst>
  </p:cSld>
  <p:clrMapOvr>
    <a:masterClrMapping/>
  </p:clrMapOvr>
  <p:transition>
    <p:pull/>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7" name="Rectangle 3"/>
          <p:cNvSpPr>
            <a:spLocks noChangeArrowheads="1"/>
          </p:cNvSpPr>
          <p:nvPr/>
        </p:nvSpPr>
        <p:spPr bwMode="gray">
          <a:xfrm>
            <a:off x="457200" y="990600"/>
            <a:ext cx="8435280" cy="565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500" tIns="25400" rIns="63500" bIns="25400">
            <a:spAutoFit/>
          </a:bodyPr>
          <a:lstStyle>
            <a:lvl1pPr marL="225425" indent="-225425" algn="l">
              <a:defRPr sz="2400">
                <a:solidFill>
                  <a:schemeClr val="tx1"/>
                </a:solidFill>
                <a:latin typeface="Times New Roman" panose="02020603050405020304" pitchFamily="18" charset="0"/>
              </a:defRPr>
            </a:lvl1pPr>
            <a:lvl2pPr marL="561975" indent="-222250" algn="l">
              <a:defRPr sz="2400">
                <a:solidFill>
                  <a:schemeClr val="tx1"/>
                </a:solidFill>
                <a:latin typeface="Times New Roman" panose="02020603050405020304" pitchFamily="18" charset="0"/>
              </a:defRPr>
            </a:lvl2pPr>
            <a:lvl3pPr marL="908050" indent="-231775" algn="l">
              <a:defRPr sz="2400">
                <a:solidFill>
                  <a:schemeClr val="tx1"/>
                </a:solidFill>
                <a:latin typeface="Times New Roman" panose="02020603050405020304" pitchFamily="18" charset="0"/>
              </a:defRPr>
            </a:lvl3pPr>
            <a:lvl4pPr marL="1247775" indent="-225425"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a:spcBef>
                <a:spcPct val="40000"/>
              </a:spcBef>
              <a:buClr>
                <a:srgbClr val="0033CC"/>
              </a:buClr>
              <a:buFont typeface="Arial" panose="020B0604020202020204" pitchFamily="34" charset="0"/>
              <a:buChar char="•"/>
            </a:pPr>
            <a:r>
              <a:rPr lang="en-US" altLang="en-US" sz="2200" dirty="0">
                <a:solidFill>
                  <a:srgbClr val="003399"/>
                </a:solidFill>
                <a:latin typeface="+mn-lt"/>
              </a:rPr>
              <a:t>Design-time metrics:</a:t>
            </a:r>
          </a:p>
          <a:p>
            <a:pPr marL="679450" lvl="1" indent="-342900">
              <a:buClr>
                <a:srgbClr val="990000"/>
              </a:buClr>
              <a:buSzPct val="110000"/>
              <a:buFont typeface="Arial" panose="020B0604020202020204" pitchFamily="34" charset="0"/>
              <a:buChar char="•"/>
            </a:pPr>
            <a:r>
              <a:rPr lang="en-US" altLang="en-US" sz="2000" b="1" dirty="0" smtClean="0">
                <a:latin typeface="+mn-lt"/>
              </a:rPr>
              <a:t> </a:t>
            </a:r>
            <a:r>
              <a:rPr lang="en-US" altLang="en-US" sz="2000" dirty="0">
                <a:latin typeface="+mn-lt"/>
              </a:rPr>
              <a:t>Can it be implemented, in how long, at what cost?</a:t>
            </a:r>
          </a:p>
          <a:p>
            <a:pPr marL="679450" lvl="1" indent="-342900">
              <a:buClr>
                <a:srgbClr val="990000"/>
              </a:buClr>
              <a:buSzPct val="110000"/>
              <a:buFont typeface="Arial" panose="020B0604020202020204" pitchFamily="34" charset="0"/>
              <a:buChar char="•"/>
            </a:pPr>
            <a:r>
              <a:rPr lang="en-US" altLang="en-US" sz="2000" dirty="0" smtClean="0">
                <a:latin typeface="+mn-lt"/>
              </a:rPr>
              <a:t> </a:t>
            </a:r>
            <a:r>
              <a:rPr lang="en-US" altLang="en-US" sz="2000" dirty="0">
                <a:latin typeface="+mn-lt"/>
              </a:rPr>
              <a:t>Can it be programmed?  Ease of compilation?</a:t>
            </a:r>
          </a:p>
          <a:p>
            <a:pPr>
              <a:spcBef>
                <a:spcPct val="20000"/>
              </a:spcBef>
              <a:buClr>
                <a:srgbClr val="990000"/>
              </a:buClr>
              <a:buSzPct val="110000"/>
            </a:pPr>
            <a:endParaRPr lang="en-US" altLang="en-US" sz="400" dirty="0">
              <a:latin typeface="+mn-lt"/>
            </a:endParaRPr>
          </a:p>
          <a:p>
            <a:pPr marL="342900" indent="-342900">
              <a:spcBef>
                <a:spcPct val="40000"/>
              </a:spcBef>
              <a:buClr>
                <a:srgbClr val="0033CC"/>
              </a:buClr>
              <a:buFont typeface="Arial" panose="020B0604020202020204" pitchFamily="34" charset="0"/>
              <a:buChar char="•"/>
            </a:pPr>
            <a:r>
              <a:rPr lang="en-US" altLang="en-US" sz="2200" dirty="0">
                <a:solidFill>
                  <a:srgbClr val="003399"/>
                </a:solidFill>
                <a:latin typeface="+mn-lt"/>
              </a:rPr>
              <a:t>Static metrics:</a:t>
            </a:r>
          </a:p>
          <a:p>
            <a:pPr marL="679450" lvl="1" indent="-342900">
              <a:buClr>
                <a:srgbClr val="990000"/>
              </a:buClr>
              <a:buSzPct val="110000"/>
              <a:buFont typeface="Arial" panose="020B0604020202020204" pitchFamily="34" charset="0"/>
              <a:buChar char="•"/>
            </a:pPr>
            <a:r>
              <a:rPr lang="en-US" altLang="en-US" sz="2000" dirty="0" smtClean="0">
                <a:latin typeface="+mn-lt"/>
              </a:rPr>
              <a:t>How </a:t>
            </a:r>
            <a:r>
              <a:rPr lang="en-US" altLang="en-US" sz="2000" dirty="0">
                <a:latin typeface="+mn-lt"/>
              </a:rPr>
              <a:t>many bytes does the program occupy in memory?</a:t>
            </a:r>
            <a:endParaRPr lang="en-US" altLang="en-US" sz="2000" i="1" dirty="0">
              <a:latin typeface="+mn-lt"/>
            </a:endParaRPr>
          </a:p>
          <a:p>
            <a:pPr marL="342900" indent="-342900">
              <a:spcBef>
                <a:spcPct val="40000"/>
              </a:spcBef>
              <a:buClr>
                <a:srgbClr val="0033CC"/>
              </a:buClr>
              <a:buFont typeface="Arial" panose="020B0604020202020204" pitchFamily="34" charset="0"/>
              <a:buChar char="•"/>
            </a:pPr>
            <a:r>
              <a:rPr lang="en-US" altLang="en-US" sz="2200" dirty="0">
                <a:solidFill>
                  <a:srgbClr val="003399"/>
                </a:solidFill>
                <a:latin typeface="+mn-lt"/>
              </a:rPr>
              <a:t>Dynamic metrics:</a:t>
            </a:r>
          </a:p>
          <a:p>
            <a:pPr marL="679450" lvl="1" indent="-342900">
              <a:buClr>
                <a:srgbClr val="990000"/>
              </a:buClr>
              <a:buSzPct val="110000"/>
              <a:buFont typeface="Arial" panose="020B0604020202020204" pitchFamily="34" charset="0"/>
              <a:buChar char="•"/>
            </a:pPr>
            <a:r>
              <a:rPr lang="en-US" altLang="en-US" sz="2000" dirty="0" smtClean="0">
                <a:latin typeface="+mn-lt"/>
              </a:rPr>
              <a:t>How </a:t>
            </a:r>
            <a:r>
              <a:rPr lang="en-US" altLang="en-US" sz="2000" dirty="0">
                <a:latin typeface="+mn-lt"/>
              </a:rPr>
              <a:t>many instructions are executed?</a:t>
            </a:r>
          </a:p>
          <a:p>
            <a:pPr marL="679450" lvl="1" indent="-342900">
              <a:buClr>
                <a:srgbClr val="990000"/>
              </a:buClr>
              <a:buSzPct val="110000"/>
              <a:buFont typeface="Arial" panose="020B0604020202020204" pitchFamily="34" charset="0"/>
              <a:buChar char="•"/>
            </a:pPr>
            <a:r>
              <a:rPr lang="en-US" altLang="en-US" sz="2000" dirty="0" smtClean="0">
                <a:latin typeface="+mn-lt"/>
              </a:rPr>
              <a:t>How </a:t>
            </a:r>
            <a:r>
              <a:rPr lang="en-US" altLang="en-US" sz="2000" dirty="0">
                <a:latin typeface="+mn-lt"/>
              </a:rPr>
              <a:t>many bytes does the processor fetch to execute the program?</a:t>
            </a:r>
          </a:p>
          <a:p>
            <a:pPr marL="679450" lvl="1" indent="-342900">
              <a:buClr>
                <a:srgbClr val="990000"/>
              </a:buClr>
              <a:buSzPct val="110000"/>
              <a:buFont typeface="Arial" panose="020B0604020202020204" pitchFamily="34" charset="0"/>
              <a:buChar char="•"/>
            </a:pPr>
            <a:r>
              <a:rPr lang="en-US" altLang="en-US" sz="2000" dirty="0" smtClean="0">
                <a:latin typeface="+mn-lt"/>
              </a:rPr>
              <a:t>How </a:t>
            </a:r>
            <a:r>
              <a:rPr lang="en-US" altLang="en-US" sz="2000" dirty="0">
                <a:latin typeface="+mn-lt"/>
              </a:rPr>
              <a:t>many clocks are required per instruction?</a:t>
            </a:r>
          </a:p>
          <a:p>
            <a:pPr marL="679450" lvl="1" indent="-342900">
              <a:buClr>
                <a:srgbClr val="990000"/>
              </a:buClr>
              <a:buSzPct val="110000"/>
              <a:buFont typeface="Arial" panose="020B0604020202020204" pitchFamily="34" charset="0"/>
              <a:buChar char="•"/>
            </a:pPr>
            <a:r>
              <a:rPr lang="en-US" altLang="en-US" sz="2000" dirty="0" smtClean="0">
                <a:latin typeface="+mn-lt"/>
              </a:rPr>
              <a:t>How  </a:t>
            </a:r>
            <a:r>
              <a:rPr lang="en-US" altLang="en-US" sz="2000" dirty="0">
                <a:latin typeface="+mn-lt"/>
              </a:rPr>
              <a:t>"lean" a clock is practical?</a:t>
            </a:r>
          </a:p>
          <a:p>
            <a:pPr marL="171450" indent="-171450">
              <a:spcBef>
                <a:spcPct val="20000"/>
              </a:spcBef>
              <a:buClr>
                <a:srgbClr val="990000"/>
              </a:buClr>
              <a:buSzPct val="110000"/>
              <a:buFont typeface="Arial" panose="020B0604020202020204" pitchFamily="34" charset="0"/>
              <a:buChar char="•"/>
            </a:pPr>
            <a:endParaRPr lang="en-US" altLang="en-US" sz="800" b="1" i="1" dirty="0">
              <a:solidFill>
                <a:schemeClr val="hlink"/>
              </a:solidFill>
              <a:latin typeface="+mn-lt"/>
            </a:endParaRPr>
          </a:p>
          <a:p>
            <a:pPr marL="342900" indent="-342900">
              <a:spcBef>
                <a:spcPct val="40000"/>
              </a:spcBef>
              <a:buClr>
                <a:srgbClr val="0033CC"/>
              </a:buClr>
              <a:buFont typeface="Arial" panose="020B0604020202020204" pitchFamily="34" charset="0"/>
              <a:buChar char="•"/>
            </a:pPr>
            <a:r>
              <a:rPr lang="en-US" altLang="en-US" sz="2200" dirty="0">
                <a:solidFill>
                  <a:srgbClr val="003399"/>
                </a:solidFill>
                <a:latin typeface="+mn-lt"/>
              </a:rPr>
              <a:t>Best Metric:   </a:t>
            </a:r>
            <a:r>
              <a:rPr lang="en-US" altLang="en-US" sz="2200" dirty="0">
                <a:solidFill>
                  <a:srgbClr val="FF0000"/>
                </a:solidFill>
                <a:latin typeface="+mn-lt"/>
              </a:rPr>
              <a:t>Time to execute the program</a:t>
            </a:r>
            <a:r>
              <a:rPr lang="en-US" altLang="en-US" sz="2200" dirty="0" smtClean="0">
                <a:solidFill>
                  <a:srgbClr val="FF0000"/>
                </a:solidFill>
                <a:latin typeface="+mn-lt"/>
              </a:rPr>
              <a:t>!</a:t>
            </a:r>
            <a:endParaRPr lang="tr-TR" altLang="en-US" sz="2200" dirty="0" smtClean="0">
              <a:solidFill>
                <a:srgbClr val="FF0000"/>
              </a:solidFill>
              <a:latin typeface="+mn-lt"/>
            </a:endParaRPr>
          </a:p>
          <a:p>
            <a:pPr marL="342900" indent="-342900">
              <a:spcBef>
                <a:spcPct val="40000"/>
              </a:spcBef>
              <a:buClr>
                <a:srgbClr val="0033CC"/>
              </a:buClr>
              <a:buFont typeface="Arial" panose="020B0604020202020204" pitchFamily="34" charset="0"/>
              <a:buChar char="•"/>
            </a:pPr>
            <a:endParaRPr lang="tr-TR" altLang="en-US" sz="2200" dirty="0">
              <a:solidFill>
                <a:srgbClr val="FF0000"/>
              </a:solidFill>
              <a:latin typeface="+mn-lt"/>
            </a:endParaRPr>
          </a:p>
          <a:p>
            <a:pPr marL="342900" indent="-342900">
              <a:spcBef>
                <a:spcPct val="40000"/>
              </a:spcBef>
              <a:buClr>
                <a:srgbClr val="0033CC"/>
              </a:buClr>
              <a:buFont typeface="Arial" panose="020B0604020202020204" pitchFamily="34" charset="0"/>
              <a:buChar char="•"/>
            </a:pPr>
            <a:r>
              <a:rPr lang="en-US" altLang="en-US" sz="2200" dirty="0">
                <a:solidFill>
                  <a:srgbClr val="003399"/>
                </a:solidFill>
              </a:rPr>
              <a:t>Depends on instructions set, processor organization, and </a:t>
            </a:r>
            <a:r>
              <a:rPr lang="en-US" altLang="en-US" sz="2200" dirty="0" smtClean="0">
                <a:solidFill>
                  <a:srgbClr val="003399"/>
                </a:solidFill>
              </a:rPr>
              <a:t>compiler</a:t>
            </a:r>
            <a:endParaRPr lang="en-US" altLang="en-US" sz="2200" dirty="0">
              <a:solidFill>
                <a:srgbClr val="FF0000"/>
              </a:solidFill>
              <a:latin typeface="+mn-lt"/>
            </a:endParaRPr>
          </a:p>
          <a:p>
            <a:pPr>
              <a:spcBef>
                <a:spcPct val="20000"/>
              </a:spcBef>
              <a:buClr>
                <a:srgbClr val="990000"/>
              </a:buClr>
              <a:buSzPct val="110000"/>
            </a:pPr>
            <a:r>
              <a:rPr lang="en-US" altLang="en-US" sz="2800" b="1" dirty="0">
                <a:latin typeface="+mn-lt"/>
              </a:rPr>
              <a:t>   </a:t>
            </a:r>
          </a:p>
        </p:txBody>
      </p:sp>
      <p:grpSp>
        <p:nvGrpSpPr>
          <p:cNvPr id="338949" name="Group 5"/>
          <p:cNvGrpSpPr>
            <a:grpSpLocks/>
          </p:cNvGrpSpPr>
          <p:nvPr/>
        </p:nvGrpSpPr>
        <p:grpSpPr bwMode="auto">
          <a:xfrm>
            <a:off x="6588224" y="4242269"/>
            <a:ext cx="2087563" cy="1298575"/>
            <a:chOff x="3496" y="2606"/>
            <a:chExt cx="2403" cy="1164"/>
          </a:xfrm>
        </p:grpSpPr>
        <p:sp>
          <p:nvSpPr>
            <p:cNvPr id="338950" name="Line 6"/>
            <p:cNvSpPr>
              <a:spLocks noChangeShapeType="1"/>
            </p:cNvSpPr>
            <p:nvPr/>
          </p:nvSpPr>
          <p:spPr bwMode="auto">
            <a:xfrm flipV="1">
              <a:off x="4069" y="2806"/>
              <a:ext cx="419" cy="723"/>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38951" name="Line 7"/>
            <p:cNvSpPr>
              <a:spLocks noChangeShapeType="1"/>
            </p:cNvSpPr>
            <p:nvPr/>
          </p:nvSpPr>
          <p:spPr bwMode="auto">
            <a:xfrm>
              <a:off x="4488" y="2806"/>
              <a:ext cx="533" cy="723"/>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38952" name="Line 8"/>
            <p:cNvSpPr>
              <a:spLocks noChangeShapeType="1"/>
            </p:cNvSpPr>
            <p:nvPr/>
          </p:nvSpPr>
          <p:spPr bwMode="auto">
            <a:xfrm flipH="1">
              <a:off x="4069" y="3529"/>
              <a:ext cx="914"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38953" name="Rectangle 9"/>
            <p:cNvSpPr>
              <a:spLocks noChangeArrowheads="1"/>
            </p:cNvSpPr>
            <p:nvPr/>
          </p:nvSpPr>
          <p:spPr bwMode="auto">
            <a:xfrm>
              <a:off x="4333" y="2606"/>
              <a:ext cx="439"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85000"/>
                </a:lnSpc>
              </a:pPr>
              <a:r>
                <a:rPr lang="en-US" altLang="en-US" sz="1200" b="1" dirty="0">
                  <a:solidFill>
                    <a:srgbClr val="FF0000"/>
                  </a:solidFill>
                  <a:latin typeface="Arial" panose="020B0604020202020204" pitchFamily="34" charset="0"/>
                </a:rPr>
                <a:t>CPI</a:t>
              </a:r>
            </a:p>
          </p:txBody>
        </p:sp>
        <p:sp>
          <p:nvSpPr>
            <p:cNvPr id="338954" name="Rectangle 10"/>
            <p:cNvSpPr>
              <a:spLocks noChangeArrowheads="1"/>
            </p:cNvSpPr>
            <p:nvPr/>
          </p:nvSpPr>
          <p:spPr bwMode="auto">
            <a:xfrm>
              <a:off x="3496" y="3585"/>
              <a:ext cx="1066"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85000"/>
                </a:lnSpc>
              </a:pPr>
              <a:r>
                <a:rPr lang="en-US" altLang="en-US" sz="1200" b="1" dirty="0">
                  <a:solidFill>
                    <a:srgbClr val="FF0000"/>
                  </a:solidFill>
                  <a:latin typeface="Arial" panose="020B0604020202020204" pitchFamily="34" charset="0"/>
                </a:rPr>
                <a:t>Inst. Count</a:t>
              </a:r>
            </a:p>
          </p:txBody>
        </p:sp>
        <p:sp>
          <p:nvSpPr>
            <p:cNvPr id="338955" name="Rectangle 11"/>
            <p:cNvSpPr>
              <a:spLocks noChangeArrowheads="1"/>
            </p:cNvSpPr>
            <p:nvPr/>
          </p:nvSpPr>
          <p:spPr bwMode="auto">
            <a:xfrm>
              <a:off x="4828" y="3584"/>
              <a:ext cx="1071"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85000"/>
                </a:lnSpc>
              </a:pPr>
              <a:r>
                <a:rPr lang="en-US" altLang="en-US" sz="1200" b="1" dirty="0">
                  <a:solidFill>
                    <a:srgbClr val="FF0000"/>
                  </a:solidFill>
                  <a:latin typeface="Arial" panose="020B0604020202020204" pitchFamily="34" charset="0"/>
                </a:rPr>
                <a:t>Cycle Time</a:t>
              </a:r>
            </a:p>
          </p:txBody>
        </p:sp>
      </p:grpSp>
      <p:sp>
        <p:nvSpPr>
          <p:cNvPr id="338956" name="Rectangle 12"/>
          <p:cNvSpPr>
            <a:spLocks noChangeArrowheads="1"/>
          </p:cNvSpPr>
          <p:nvPr/>
        </p:nvSpPr>
        <p:spPr bwMode="auto">
          <a:xfrm>
            <a:off x="457200" y="136238"/>
            <a:ext cx="8075240" cy="609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nSpc>
                <a:spcPct val="90000"/>
              </a:lnSpc>
              <a:defRPr sz="3000" b="1">
                <a:solidFill>
                  <a:srgbClr val="0237BC"/>
                </a:solidFill>
                <a:latin typeface="Comic Sans MS" panose="030F0702030302020204" pitchFamily="66" charset="0"/>
              </a:defRPr>
            </a:lvl1pPr>
            <a:lvl2pPr>
              <a:lnSpc>
                <a:spcPct val="90000"/>
              </a:lnSpc>
              <a:defRPr sz="3000" b="1">
                <a:solidFill>
                  <a:srgbClr val="0237BC"/>
                </a:solidFill>
                <a:latin typeface="Comic Sans MS" panose="030F0702030302020204" pitchFamily="66" charset="0"/>
              </a:defRPr>
            </a:lvl2pPr>
            <a:lvl3pPr>
              <a:lnSpc>
                <a:spcPct val="90000"/>
              </a:lnSpc>
              <a:defRPr sz="3000" b="1">
                <a:solidFill>
                  <a:srgbClr val="0237BC"/>
                </a:solidFill>
                <a:latin typeface="Comic Sans MS" panose="030F0702030302020204" pitchFamily="66" charset="0"/>
              </a:defRPr>
            </a:lvl3pPr>
            <a:lvl4pPr>
              <a:lnSpc>
                <a:spcPct val="90000"/>
              </a:lnSpc>
              <a:defRPr sz="3000" b="1">
                <a:solidFill>
                  <a:srgbClr val="0237BC"/>
                </a:solidFill>
                <a:latin typeface="Comic Sans MS" panose="030F0702030302020204" pitchFamily="66" charset="0"/>
              </a:defRPr>
            </a:lvl4pPr>
            <a:lvl5pPr>
              <a:lnSpc>
                <a:spcPct val="90000"/>
              </a:lnSpc>
              <a:defRPr sz="3000" b="1">
                <a:solidFill>
                  <a:srgbClr val="0237BC"/>
                </a:solidFill>
                <a:latin typeface="Comic Sans MS" panose="030F0702030302020204" pitchFamily="66" charset="0"/>
              </a:defRPr>
            </a:lvl5pPr>
            <a:lvl6pPr marL="457200" algn="ctr" eaLnBrk="0" fontAlgn="base" hangingPunct="0">
              <a:lnSpc>
                <a:spcPct val="90000"/>
              </a:lnSpc>
              <a:spcBef>
                <a:spcPct val="0"/>
              </a:spcBef>
              <a:spcAft>
                <a:spcPct val="0"/>
              </a:spcAft>
              <a:defRPr sz="3000" b="1">
                <a:solidFill>
                  <a:srgbClr val="0237BC"/>
                </a:solidFill>
                <a:latin typeface="Comic Sans MS" panose="030F0702030302020204" pitchFamily="66" charset="0"/>
              </a:defRPr>
            </a:lvl6pPr>
            <a:lvl7pPr marL="914400" algn="ctr" eaLnBrk="0" fontAlgn="base" hangingPunct="0">
              <a:lnSpc>
                <a:spcPct val="90000"/>
              </a:lnSpc>
              <a:spcBef>
                <a:spcPct val="0"/>
              </a:spcBef>
              <a:spcAft>
                <a:spcPct val="0"/>
              </a:spcAft>
              <a:defRPr sz="3000" b="1">
                <a:solidFill>
                  <a:srgbClr val="0237BC"/>
                </a:solidFill>
                <a:latin typeface="Comic Sans MS" panose="030F0702030302020204" pitchFamily="66" charset="0"/>
              </a:defRPr>
            </a:lvl7pPr>
            <a:lvl8pPr marL="1371600" algn="ctr" eaLnBrk="0" fontAlgn="base" hangingPunct="0">
              <a:lnSpc>
                <a:spcPct val="90000"/>
              </a:lnSpc>
              <a:spcBef>
                <a:spcPct val="0"/>
              </a:spcBef>
              <a:spcAft>
                <a:spcPct val="0"/>
              </a:spcAft>
              <a:defRPr sz="3000" b="1">
                <a:solidFill>
                  <a:srgbClr val="0237BC"/>
                </a:solidFill>
                <a:latin typeface="Comic Sans MS" panose="030F0702030302020204" pitchFamily="66" charset="0"/>
              </a:defRPr>
            </a:lvl8pPr>
            <a:lvl9pPr marL="1828800" algn="ctr" eaLnBrk="0" fontAlgn="base" hangingPunct="0">
              <a:lnSpc>
                <a:spcPct val="90000"/>
              </a:lnSpc>
              <a:spcBef>
                <a:spcPct val="0"/>
              </a:spcBef>
              <a:spcAft>
                <a:spcPct val="0"/>
              </a:spcAft>
              <a:defRPr sz="3000" b="1">
                <a:solidFill>
                  <a:srgbClr val="0237BC"/>
                </a:solidFill>
                <a:latin typeface="Comic Sans MS" panose="030F0702030302020204" pitchFamily="66" charset="0"/>
              </a:defRPr>
            </a:lvl9pPr>
          </a:lstStyle>
          <a:p>
            <a:r>
              <a:rPr lang="en-US" altLang="en-US" sz="4000" dirty="0">
                <a:solidFill>
                  <a:srgbClr val="0066FF"/>
                </a:solidFill>
                <a:latin typeface="+mj-lt"/>
                <a:ea typeface="+mj-ea"/>
                <a:cs typeface="+mj-cs"/>
              </a:rPr>
              <a:t>Performance Metrics: Summary</a:t>
            </a:r>
          </a:p>
        </p:txBody>
      </p:sp>
      <p:sp>
        <p:nvSpPr>
          <p:cNvPr id="2" name="Slide Number Placeholder 1"/>
          <p:cNvSpPr>
            <a:spLocks noGrp="1"/>
          </p:cNvSpPr>
          <p:nvPr>
            <p:ph type="sldNum" sz="quarter" idx="10"/>
          </p:nvPr>
        </p:nvSpPr>
        <p:spPr/>
        <p:txBody>
          <a:bodyPr/>
          <a:lstStyle/>
          <a:p>
            <a:pPr>
              <a:defRPr/>
            </a:pPr>
            <a:fld id="{EE4E43BB-8A38-47D7-B4F7-DF2BA566DE96}" type="slidenum">
              <a:rPr lang="en-US" altLang="tr-TR" smtClean="0"/>
              <a:pPr>
                <a:defRPr/>
              </a:pPr>
              <a:t>74</a:t>
            </a:fld>
            <a:endParaRPr lang="en-US" altLang="tr-TR"/>
          </a:p>
        </p:txBody>
      </p:sp>
    </p:spTree>
    <p:extLst>
      <p:ext uri="{BB962C8B-B14F-4D97-AF65-F5344CB8AC3E}">
        <p14:creationId xmlns:p14="http://schemas.microsoft.com/office/powerpoint/2010/main" val="7689092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Fallacies and Pitfalls</a:t>
            </a:r>
            <a:endParaRPr lang="en-US"/>
          </a:p>
        </p:txBody>
      </p:sp>
      <p:sp>
        <p:nvSpPr>
          <p:cNvPr id="3" name="Content Placeholder 2"/>
          <p:cNvSpPr>
            <a:spLocks noGrp="1"/>
          </p:cNvSpPr>
          <p:nvPr>
            <p:ph idx="1"/>
          </p:nvPr>
        </p:nvSpPr>
        <p:spPr/>
        <p:txBody>
          <a:bodyPr/>
          <a:lstStyle/>
          <a:p>
            <a:r>
              <a:rPr lang="en-US" smtClean="0"/>
              <a:t>All exponential laws must come to an end</a:t>
            </a:r>
          </a:p>
          <a:p>
            <a:pPr lvl="1"/>
            <a:r>
              <a:rPr lang="en-US" smtClean="0"/>
              <a:t>Dennard scaling (constant power density)</a:t>
            </a:r>
          </a:p>
          <a:p>
            <a:pPr lvl="2"/>
            <a:r>
              <a:rPr lang="en-US" smtClean="0"/>
              <a:t>Stopped by threshold voltage</a:t>
            </a:r>
          </a:p>
          <a:p>
            <a:pPr lvl="1"/>
            <a:r>
              <a:rPr lang="en-US" smtClean="0"/>
              <a:t>Disk capacity</a:t>
            </a:r>
          </a:p>
          <a:p>
            <a:pPr lvl="2"/>
            <a:r>
              <a:rPr lang="en-US" smtClean="0"/>
              <a:t>30-100% per year to 5% per year</a:t>
            </a:r>
          </a:p>
          <a:p>
            <a:pPr lvl="1"/>
            <a:r>
              <a:rPr lang="en-US" smtClean="0"/>
              <a:t>Moore’s Law</a:t>
            </a:r>
          </a:p>
          <a:p>
            <a:pPr lvl="2"/>
            <a:r>
              <a:rPr lang="en-US" smtClean="0"/>
              <a:t>Most visible with DRAM capacity</a:t>
            </a:r>
          </a:p>
          <a:p>
            <a:pPr lvl="2"/>
            <a:r>
              <a:rPr lang="en-US" smtClean="0"/>
              <a:t>ITRS disbanded</a:t>
            </a:r>
          </a:p>
          <a:p>
            <a:pPr lvl="2"/>
            <a:r>
              <a:rPr lang="en-US" smtClean="0"/>
              <a:t>Only four foundries left producing state-of-the-art logic chips</a:t>
            </a:r>
          </a:p>
          <a:p>
            <a:pPr lvl="2"/>
            <a:r>
              <a:rPr lang="en-US" smtClean="0"/>
              <a:t>11 nm, 3 nm might be the limit</a:t>
            </a:r>
            <a:endParaRPr lang="en-US"/>
          </a:p>
        </p:txBody>
      </p:sp>
      <p:sp>
        <p:nvSpPr>
          <p:cNvPr id="4" name="Slide Number Placeholder 3"/>
          <p:cNvSpPr>
            <a:spLocks noGrp="1"/>
          </p:cNvSpPr>
          <p:nvPr>
            <p:ph type="sldNum" sz="quarter" idx="10"/>
          </p:nvPr>
        </p:nvSpPr>
        <p:spPr/>
        <p:txBody>
          <a:bodyPr/>
          <a:lstStyle/>
          <a:p>
            <a:pPr>
              <a:defRPr/>
            </a:pPr>
            <a:fld id="{1F61B07E-8219-4D76-887A-B242BD31F2D1}" type="slidenum">
              <a:rPr lang="en-US" altLang="tr-TR" smtClean="0"/>
              <a:pPr>
                <a:defRPr/>
              </a:pPr>
              <a:t>75</a:t>
            </a:fld>
            <a:endParaRPr lang="en-US" altLang="tr-TR"/>
          </a:p>
        </p:txBody>
      </p:sp>
    </p:spTree>
    <p:extLst>
      <p:ext uri="{BB962C8B-B14F-4D97-AF65-F5344CB8AC3E}">
        <p14:creationId xmlns:p14="http://schemas.microsoft.com/office/powerpoint/2010/main" val="17726043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Fallacies and Pitfalls</a:t>
            </a:r>
            <a:endParaRPr lang="en-US"/>
          </a:p>
        </p:txBody>
      </p:sp>
      <p:sp>
        <p:nvSpPr>
          <p:cNvPr id="3" name="Content Placeholder 2"/>
          <p:cNvSpPr>
            <a:spLocks noGrp="1"/>
          </p:cNvSpPr>
          <p:nvPr>
            <p:ph idx="1"/>
          </p:nvPr>
        </p:nvSpPr>
        <p:spPr/>
        <p:txBody>
          <a:bodyPr/>
          <a:lstStyle/>
          <a:p>
            <a:r>
              <a:rPr lang="en-US" dirty="0" smtClean="0"/>
              <a:t>Microprocessors are a silver bullet</a:t>
            </a:r>
          </a:p>
          <a:p>
            <a:pPr lvl="1"/>
            <a:r>
              <a:rPr lang="en-US" dirty="0" smtClean="0"/>
              <a:t>Performance is now a programmer’s burden</a:t>
            </a:r>
          </a:p>
          <a:p>
            <a:r>
              <a:rPr lang="en-US" dirty="0" smtClean="0"/>
              <a:t>Falling prey to Amdahl’s Law</a:t>
            </a:r>
          </a:p>
          <a:p>
            <a:r>
              <a:rPr lang="en-US" dirty="0" smtClean="0"/>
              <a:t>A single point of failure</a:t>
            </a:r>
          </a:p>
          <a:p>
            <a:r>
              <a:rPr lang="en-US" dirty="0"/>
              <a:t>Hardware enhancements that increase performance also improve </a:t>
            </a:r>
            <a:r>
              <a:rPr lang="en-US" dirty="0" smtClean="0"/>
              <a:t>energy efficiency</a:t>
            </a:r>
            <a:r>
              <a:rPr lang="en-US" dirty="0"/>
              <a:t>, or are at worst energy </a:t>
            </a:r>
            <a:r>
              <a:rPr lang="en-US" dirty="0" smtClean="0"/>
              <a:t>neutral</a:t>
            </a:r>
          </a:p>
          <a:p>
            <a:r>
              <a:rPr lang="en-US" dirty="0"/>
              <a:t>Benchmarks remain valid </a:t>
            </a:r>
            <a:r>
              <a:rPr lang="en-US" dirty="0" smtClean="0"/>
              <a:t>indefinitely</a:t>
            </a:r>
          </a:p>
          <a:p>
            <a:pPr lvl="1"/>
            <a:r>
              <a:rPr lang="en-US" dirty="0" smtClean="0"/>
              <a:t>Compiler optimizations target benchmarks</a:t>
            </a:r>
          </a:p>
        </p:txBody>
      </p:sp>
      <p:sp>
        <p:nvSpPr>
          <p:cNvPr id="4" name="Slide Number Placeholder 3"/>
          <p:cNvSpPr>
            <a:spLocks noGrp="1"/>
          </p:cNvSpPr>
          <p:nvPr>
            <p:ph type="sldNum" sz="quarter" idx="10"/>
          </p:nvPr>
        </p:nvSpPr>
        <p:spPr/>
        <p:txBody>
          <a:bodyPr/>
          <a:lstStyle/>
          <a:p>
            <a:pPr>
              <a:defRPr/>
            </a:pPr>
            <a:fld id="{1F61B07E-8219-4D76-887A-B242BD31F2D1}" type="slidenum">
              <a:rPr lang="en-US" altLang="tr-TR" smtClean="0"/>
              <a:pPr>
                <a:defRPr/>
              </a:pPr>
              <a:t>76</a:t>
            </a:fld>
            <a:endParaRPr lang="en-US" altLang="tr-TR"/>
          </a:p>
        </p:txBody>
      </p:sp>
    </p:spTree>
    <p:extLst>
      <p:ext uri="{BB962C8B-B14F-4D97-AF65-F5344CB8AC3E}">
        <p14:creationId xmlns:p14="http://schemas.microsoft.com/office/powerpoint/2010/main" val="18968882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Fallacies and Pitfalls</a:t>
            </a:r>
            <a:endParaRPr lang="en-US"/>
          </a:p>
        </p:txBody>
      </p:sp>
      <p:sp>
        <p:nvSpPr>
          <p:cNvPr id="3" name="Content Placeholder 2"/>
          <p:cNvSpPr>
            <a:spLocks noGrp="1"/>
          </p:cNvSpPr>
          <p:nvPr>
            <p:ph idx="1"/>
          </p:nvPr>
        </p:nvSpPr>
        <p:spPr/>
        <p:txBody>
          <a:bodyPr/>
          <a:lstStyle/>
          <a:p>
            <a:r>
              <a:rPr lang="en-US" dirty="0"/>
              <a:t>The rated mean time to failure of disks is 1,200,000 hours or almost 140 </a:t>
            </a:r>
            <a:r>
              <a:rPr lang="en-US" dirty="0" smtClean="0"/>
              <a:t>years, so </a:t>
            </a:r>
            <a:r>
              <a:rPr lang="en-US" dirty="0"/>
              <a:t>disks practically never </a:t>
            </a:r>
            <a:r>
              <a:rPr lang="en-US" dirty="0" smtClean="0"/>
              <a:t>fail</a:t>
            </a:r>
          </a:p>
          <a:p>
            <a:pPr lvl="1"/>
            <a:r>
              <a:rPr lang="en-US" dirty="0" smtClean="0"/>
              <a:t>MTTF value from manufacturers assume regular replacement</a:t>
            </a:r>
          </a:p>
          <a:p>
            <a:r>
              <a:rPr lang="en-US" dirty="0" smtClean="0"/>
              <a:t>Peak performance tracks observed performance</a:t>
            </a:r>
          </a:p>
          <a:p>
            <a:r>
              <a:rPr lang="en-US" dirty="0" smtClean="0"/>
              <a:t>Fault detection can lower availability</a:t>
            </a:r>
          </a:p>
          <a:p>
            <a:pPr lvl="1"/>
            <a:r>
              <a:rPr lang="en-US" dirty="0" smtClean="0"/>
              <a:t>Not all operations are needed for correct execution</a:t>
            </a:r>
          </a:p>
        </p:txBody>
      </p:sp>
      <p:sp>
        <p:nvSpPr>
          <p:cNvPr id="4" name="Slide Number Placeholder 3"/>
          <p:cNvSpPr>
            <a:spLocks noGrp="1"/>
          </p:cNvSpPr>
          <p:nvPr>
            <p:ph type="sldNum" sz="quarter" idx="10"/>
          </p:nvPr>
        </p:nvSpPr>
        <p:spPr/>
        <p:txBody>
          <a:bodyPr/>
          <a:lstStyle/>
          <a:p>
            <a:pPr>
              <a:defRPr/>
            </a:pPr>
            <a:fld id="{1F61B07E-8219-4D76-887A-B242BD31F2D1}" type="slidenum">
              <a:rPr lang="en-US" altLang="tr-TR" smtClean="0"/>
              <a:pPr>
                <a:defRPr/>
              </a:pPr>
              <a:t>77</a:t>
            </a:fld>
            <a:endParaRPr lang="en-US" altLang="tr-TR"/>
          </a:p>
        </p:txBody>
      </p:sp>
    </p:spTree>
    <p:extLst>
      <p:ext uri="{BB962C8B-B14F-4D97-AF65-F5344CB8AC3E}">
        <p14:creationId xmlns:p14="http://schemas.microsoft.com/office/powerpoint/2010/main" val="7680657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 </a:t>
            </a:r>
            <a:r>
              <a:rPr lang="tr-TR" dirty="0" err="1" smtClean="0"/>
              <a:t>Relative</a:t>
            </a:r>
            <a:r>
              <a:rPr lang="tr-TR" dirty="0" smtClean="0"/>
              <a:t> </a:t>
            </a:r>
            <a:r>
              <a:rPr lang="tr-TR" dirty="0" err="1" smtClean="0"/>
              <a:t>Performance</a:t>
            </a:r>
            <a:r>
              <a:rPr lang="tr-TR" dirty="0" smtClean="0"/>
              <a:t> </a:t>
            </a:r>
            <a:r>
              <a:rPr lang="tr-TR" dirty="0" err="1" smtClean="0"/>
              <a:t>Example</a:t>
            </a:r>
            <a:endParaRPr lang="tr-TR" dirty="0"/>
          </a:p>
        </p:txBody>
      </p:sp>
      <p:sp>
        <p:nvSpPr>
          <p:cNvPr id="3" name="Content Placeholder 2"/>
          <p:cNvSpPr>
            <a:spLocks noGrp="1"/>
          </p:cNvSpPr>
          <p:nvPr>
            <p:ph idx="1"/>
          </p:nvPr>
        </p:nvSpPr>
        <p:spPr/>
        <p:txBody>
          <a:bodyPr>
            <a:normAutofit fontScale="92500"/>
          </a:bodyPr>
          <a:lstStyle/>
          <a:p>
            <a:r>
              <a:rPr lang="en-US" dirty="0" smtClean="0"/>
              <a:t>If </a:t>
            </a:r>
            <a:r>
              <a:rPr lang="en-US" dirty="0" smtClean="0">
                <a:solidFill>
                  <a:schemeClr val="accent1"/>
                </a:solidFill>
              </a:rPr>
              <a:t>computer A</a:t>
            </a:r>
            <a:r>
              <a:rPr lang="en-US" dirty="0" smtClean="0"/>
              <a:t> runs a program in </a:t>
            </a:r>
            <a:r>
              <a:rPr lang="en-US" dirty="0" smtClean="0">
                <a:solidFill>
                  <a:schemeClr val="accent1"/>
                </a:solidFill>
              </a:rPr>
              <a:t>10 seconds </a:t>
            </a:r>
            <a:r>
              <a:rPr lang="en-US" dirty="0" smtClean="0"/>
              <a:t>and</a:t>
            </a:r>
            <a:r>
              <a:rPr lang="tr-TR" dirty="0" smtClean="0"/>
              <a:t> </a:t>
            </a:r>
            <a:r>
              <a:rPr lang="en-US" dirty="0" smtClean="0">
                <a:solidFill>
                  <a:schemeClr val="accent1"/>
                </a:solidFill>
              </a:rPr>
              <a:t>computer B</a:t>
            </a:r>
            <a:r>
              <a:rPr lang="en-US" dirty="0" smtClean="0"/>
              <a:t> runs the same program in </a:t>
            </a:r>
            <a:r>
              <a:rPr lang="en-US" dirty="0" smtClean="0">
                <a:solidFill>
                  <a:schemeClr val="accent1"/>
                </a:solidFill>
              </a:rPr>
              <a:t>15 seconds</a:t>
            </a:r>
            <a:r>
              <a:rPr lang="en-US" dirty="0" smtClean="0"/>
              <a:t>,</a:t>
            </a:r>
          </a:p>
          <a:p>
            <a:pPr lvl="1"/>
            <a:r>
              <a:rPr lang="en-US" dirty="0" smtClean="0"/>
              <a:t>Which computer is faster?</a:t>
            </a:r>
          </a:p>
          <a:p>
            <a:pPr lvl="1"/>
            <a:r>
              <a:rPr lang="en-US" dirty="0" smtClean="0"/>
              <a:t>How much faster?</a:t>
            </a:r>
            <a:endParaRPr lang="tr-TR" dirty="0" smtClean="0"/>
          </a:p>
          <a:p>
            <a:endParaRPr lang="tr-TR" dirty="0" smtClean="0"/>
          </a:p>
          <a:p>
            <a:r>
              <a:rPr lang="en-US" dirty="0" smtClean="0"/>
              <a:t>We know that </a:t>
            </a:r>
            <a:r>
              <a:rPr lang="en-US" dirty="0" smtClean="0">
                <a:solidFill>
                  <a:schemeClr val="accent1"/>
                </a:solidFill>
              </a:rPr>
              <a:t>A</a:t>
            </a:r>
            <a:r>
              <a:rPr lang="en-US" dirty="0" smtClean="0"/>
              <a:t> is </a:t>
            </a:r>
            <a:r>
              <a:rPr lang="en-US" dirty="0" smtClean="0">
                <a:solidFill>
                  <a:schemeClr val="accent1"/>
                </a:solidFill>
              </a:rPr>
              <a:t>n</a:t>
            </a:r>
            <a:r>
              <a:rPr lang="en-US" dirty="0" smtClean="0"/>
              <a:t> </a:t>
            </a:r>
            <a:r>
              <a:rPr lang="tr-TR" dirty="0" smtClean="0"/>
              <a:t>ti</a:t>
            </a:r>
            <a:r>
              <a:rPr lang="en-US" dirty="0" err="1" smtClean="0"/>
              <a:t>mes</a:t>
            </a:r>
            <a:r>
              <a:rPr lang="en-US" dirty="0" smtClean="0"/>
              <a:t> faster than </a:t>
            </a:r>
            <a:r>
              <a:rPr lang="en-US" dirty="0" smtClean="0">
                <a:solidFill>
                  <a:schemeClr val="accent1"/>
                </a:solidFill>
              </a:rPr>
              <a:t>B</a:t>
            </a:r>
            <a:r>
              <a:rPr lang="en-US" dirty="0" smtClean="0"/>
              <a:t> if</a:t>
            </a:r>
            <a:r>
              <a:rPr lang="tr-TR" dirty="0" smtClean="0"/>
              <a:t> </a:t>
            </a:r>
          </a:p>
          <a:p>
            <a:pPr marL="1376363" lvl="1" indent="0">
              <a:buNone/>
            </a:pPr>
            <a:r>
              <a:rPr lang="tr-TR" sz="2000" dirty="0" err="1" smtClean="0"/>
              <a:t>performance</a:t>
            </a:r>
            <a:r>
              <a:rPr lang="tr-TR" sz="2000" dirty="0" smtClean="0"/>
              <a:t> </a:t>
            </a:r>
            <a:r>
              <a:rPr lang="tr-TR" sz="2000" dirty="0"/>
              <a:t>of </a:t>
            </a:r>
            <a:r>
              <a:rPr lang="tr-TR" sz="2000" dirty="0" smtClean="0">
                <a:solidFill>
                  <a:srgbClr val="3366FF"/>
                </a:solidFill>
              </a:rPr>
              <a:t>A</a:t>
            </a:r>
            <a:r>
              <a:rPr lang="tr-TR" sz="2000" dirty="0"/>
              <a:t>	</a:t>
            </a:r>
            <a:r>
              <a:rPr lang="tr-TR" sz="2000" dirty="0" err="1" smtClean="0"/>
              <a:t>execution_time</a:t>
            </a:r>
            <a:r>
              <a:rPr lang="tr-TR" sz="2000" dirty="0" smtClean="0"/>
              <a:t> </a:t>
            </a:r>
            <a:r>
              <a:rPr lang="tr-TR" sz="2000" dirty="0"/>
              <a:t>of </a:t>
            </a:r>
            <a:r>
              <a:rPr lang="tr-TR" sz="2000" dirty="0" smtClean="0">
                <a:solidFill>
                  <a:srgbClr val="3366FF"/>
                </a:solidFill>
              </a:rPr>
              <a:t>B</a:t>
            </a:r>
            <a:endParaRPr lang="tr-TR" sz="2000" dirty="0">
              <a:solidFill>
                <a:srgbClr val="3366FF"/>
              </a:solidFill>
            </a:endParaRPr>
          </a:p>
          <a:p>
            <a:pPr marL="1376363" lvl="1" indent="0">
              <a:buNone/>
            </a:pPr>
            <a:r>
              <a:rPr lang="tr-TR" sz="2000" dirty="0" smtClean="0"/>
              <a:t>---------------------  </a:t>
            </a:r>
            <a:r>
              <a:rPr lang="tr-TR" sz="2000" dirty="0"/>
              <a:t>=  --------------------------  = </a:t>
            </a:r>
            <a:r>
              <a:rPr lang="tr-TR" sz="2000" dirty="0">
                <a:solidFill>
                  <a:srgbClr val="3366FF"/>
                </a:solidFill>
              </a:rPr>
              <a:t>n</a:t>
            </a:r>
          </a:p>
          <a:p>
            <a:pPr marL="1376363" lvl="1" indent="0">
              <a:buNone/>
            </a:pPr>
            <a:r>
              <a:rPr lang="tr-TR" sz="2000" dirty="0" err="1" smtClean="0"/>
              <a:t>performance</a:t>
            </a:r>
            <a:r>
              <a:rPr lang="tr-TR" sz="2000" dirty="0" smtClean="0"/>
              <a:t> </a:t>
            </a:r>
            <a:r>
              <a:rPr lang="tr-TR" sz="2000" dirty="0"/>
              <a:t>of </a:t>
            </a:r>
            <a:r>
              <a:rPr lang="tr-TR" sz="2000" dirty="0" smtClean="0">
                <a:solidFill>
                  <a:srgbClr val="3366FF"/>
                </a:solidFill>
              </a:rPr>
              <a:t>B</a:t>
            </a:r>
            <a:r>
              <a:rPr lang="tr-TR" sz="2000" dirty="0"/>
              <a:t>	</a:t>
            </a:r>
            <a:r>
              <a:rPr lang="tr-TR" sz="2000" dirty="0" err="1"/>
              <a:t>execution_time</a:t>
            </a:r>
            <a:r>
              <a:rPr lang="tr-TR" sz="2000" dirty="0"/>
              <a:t> of </a:t>
            </a:r>
            <a:r>
              <a:rPr lang="tr-TR" sz="2000" dirty="0" smtClean="0">
                <a:solidFill>
                  <a:srgbClr val="3366FF"/>
                </a:solidFill>
              </a:rPr>
              <a:t>A</a:t>
            </a:r>
            <a:endParaRPr lang="tr-TR" sz="2000" dirty="0" smtClean="0"/>
          </a:p>
          <a:p>
            <a:r>
              <a:rPr lang="tr-TR" dirty="0" err="1"/>
              <a:t>The</a:t>
            </a:r>
            <a:r>
              <a:rPr lang="tr-TR" dirty="0"/>
              <a:t> </a:t>
            </a:r>
            <a:r>
              <a:rPr lang="tr-TR" dirty="0" err="1"/>
              <a:t>performance</a:t>
            </a:r>
            <a:r>
              <a:rPr lang="tr-TR" dirty="0"/>
              <a:t> </a:t>
            </a:r>
            <a:r>
              <a:rPr lang="tr-TR" dirty="0" err="1" smtClean="0"/>
              <a:t>ratio</a:t>
            </a:r>
            <a:r>
              <a:rPr lang="tr-TR" dirty="0" smtClean="0"/>
              <a:t> </a:t>
            </a:r>
            <a:r>
              <a:rPr lang="tr-TR" dirty="0" smtClean="0">
                <a:solidFill>
                  <a:schemeClr val="accent1"/>
                </a:solidFill>
              </a:rPr>
              <a:t>n</a:t>
            </a:r>
            <a:r>
              <a:rPr lang="tr-TR" dirty="0" smtClean="0"/>
              <a:t> is </a:t>
            </a:r>
            <a:r>
              <a:rPr lang="tr-TR" dirty="0" smtClean="0">
                <a:solidFill>
                  <a:schemeClr val="accent1"/>
                </a:solidFill>
              </a:rPr>
              <a:t>15/10 =1.5</a:t>
            </a:r>
          </a:p>
          <a:p>
            <a:r>
              <a:rPr lang="en-US" dirty="0" smtClean="0"/>
              <a:t>So </a:t>
            </a:r>
            <a:r>
              <a:rPr lang="en-US" dirty="0" smtClean="0">
                <a:solidFill>
                  <a:schemeClr val="accent1"/>
                </a:solidFill>
              </a:rPr>
              <a:t>A</a:t>
            </a:r>
            <a:r>
              <a:rPr lang="en-US" dirty="0" smtClean="0"/>
              <a:t> is </a:t>
            </a:r>
            <a:r>
              <a:rPr lang="en-US" dirty="0" smtClean="0">
                <a:solidFill>
                  <a:schemeClr val="accent1"/>
                </a:solidFill>
              </a:rPr>
              <a:t>1.5</a:t>
            </a:r>
            <a:r>
              <a:rPr lang="en-US" dirty="0" smtClean="0"/>
              <a:t> </a:t>
            </a:r>
            <a:r>
              <a:rPr lang="tr-TR" dirty="0" smtClean="0"/>
              <a:t>ti</a:t>
            </a:r>
            <a:r>
              <a:rPr lang="en-US" dirty="0" err="1" smtClean="0"/>
              <a:t>mes</a:t>
            </a:r>
            <a:r>
              <a:rPr lang="en-US" dirty="0" smtClean="0"/>
              <a:t> (50%) faster than </a:t>
            </a:r>
            <a:r>
              <a:rPr lang="en-US" dirty="0" smtClean="0">
                <a:solidFill>
                  <a:schemeClr val="accent1"/>
                </a:solidFill>
              </a:rPr>
              <a:t>B</a:t>
            </a:r>
            <a:endParaRPr lang="tr-TR" dirty="0">
              <a:solidFill>
                <a:schemeClr val="accent1"/>
              </a:solidFill>
            </a:endParaRPr>
          </a:p>
        </p:txBody>
      </p:sp>
      <p:sp>
        <p:nvSpPr>
          <p:cNvPr id="4" name="Slide Number Placeholder 3"/>
          <p:cNvSpPr>
            <a:spLocks noGrp="1"/>
          </p:cNvSpPr>
          <p:nvPr>
            <p:ph type="sldNum" sz="quarter" idx="10"/>
          </p:nvPr>
        </p:nvSpPr>
        <p:spPr/>
        <p:txBody>
          <a:bodyPr/>
          <a:lstStyle/>
          <a:p>
            <a:pPr>
              <a:defRPr/>
            </a:pPr>
            <a:fld id="{276D419C-D3F8-421F-893F-574FABEF0127}" type="slidenum">
              <a:rPr lang="en-US" altLang="tr-TR" smtClean="0"/>
              <a:pPr>
                <a:defRPr/>
              </a:pPr>
              <a:t>78</a:t>
            </a:fld>
            <a:endParaRPr lang="en-US" altLang="tr-TR"/>
          </a:p>
        </p:txBody>
      </p:sp>
    </p:spTree>
    <p:extLst>
      <p:ext uri="{BB962C8B-B14F-4D97-AF65-F5344CB8AC3E}">
        <p14:creationId xmlns:p14="http://schemas.microsoft.com/office/powerpoint/2010/main" val="26398347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a:t>
            </a:r>
            <a:r>
              <a:rPr lang="tr-TR" dirty="0" smtClean="0"/>
              <a:t>ti</a:t>
            </a:r>
            <a:r>
              <a:rPr lang="en-US" dirty="0" err="1" smtClean="0"/>
              <a:t>os</a:t>
            </a:r>
            <a:r>
              <a:rPr lang="en-US" dirty="0" smtClean="0"/>
              <a:t> </a:t>
            </a:r>
            <a:r>
              <a:rPr lang="en-US" dirty="0"/>
              <a:t>of Measure: Side Note</a:t>
            </a:r>
            <a:endParaRPr lang="tr-TR" dirty="0"/>
          </a:p>
        </p:txBody>
      </p:sp>
      <p:sp>
        <p:nvSpPr>
          <p:cNvPr id="3" name="Content Placeholder 2"/>
          <p:cNvSpPr>
            <a:spLocks noGrp="1"/>
          </p:cNvSpPr>
          <p:nvPr>
            <p:ph idx="1"/>
          </p:nvPr>
        </p:nvSpPr>
        <p:spPr/>
        <p:txBody>
          <a:bodyPr>
            <a:normAutofit/>
          </a:bodyPr>
          <a:lstStyle/>
          <a:p>
            <a:r>
              <a:rPr lang="en-US" dirty="0" smtClean="0"/>
              <a:t>For bigger-is</a:t>
            </a:r>
            <a:r>
              <a:rPr lang="tr-TR" dirty="0" smtClean="0"/>
              <a:t>-</a:t>
            </a:r>
            <a:r>
              <a:rPr lang="en-US" dirty="0" smtClean="0"/>
              <a:t>be</a:t>
            </a:r>
            <a:r>
              <a:rPr lang="tr-TR" dirty="0" err="1" smtClean="0"/>
              <a:t>tt</a:t>
            </a:r>
            <a:r>
              <a:rPr lang="en-US" dirty="0" err="1" smtClean="0"/>
              <a:t>er</a:t>
            </a:r>
            <a:r>
              <a:rPr lang="en-US" dirty="0" smtClean="0"/>
              <a:t> metrics, </a:t>
            </a:r>
            <a:endParaRPr lang="tr-TR" dirty="0" smtClean="0"/>
          </a:p>
          <a:p>
            <a:pPr lvl="1"/>
            <a:r>
              <a:rPr lang="en-US" dirty="0" smtClean="0">
                <a:solidFill>
                  <a:schemeClr val="accent1"/>
                </a:solidFill>
              </a:rPr>
              <a:t>improved</a:t>
            </a:r>
            <a:r>
              <a:rPr lang="en-US" dirty="0" smtClean="0"/>
              <a:t> means </a:t>
            </a:r>
            <a:r>
              <a:rPr lang="en-US" dirty="0" smtClean="0">
                <a:solidFill>
                  <a:schemeClr val="accent1"/>
                </a:solidFill>
              </a:rPr>
              <a:t>increase</a:t>
            </a:r>
            <a:endParaRPr lang="en-US" dirty="0" smtClean="0"/>
          </a:p>
          <a:p>
            <a:pPr lvl="2"/>
            <a:r>
              <a:rPr lang="en-US" dirty="0" err="1" smtClean="0"/>
              <a:t>V</a:t>
            </a:r>
            <a:r>
              <a:rPr lang="en-US" baseline="-25000" dirty="0" err="1" smtClean="0"/>
              <a:t>new</a:t>
            </a:r>
            <a:r>
              <a:rPr lang="en-US" dirty="0" smtClean="0"/>
              <a:t> = 2.5 * </a:t>
            </a:r>
            <a:r>
              <a:rPr lang="en-US" dirty="0" err="1" smtClean="0"/>
              <a:t>V</a:t>
            </a:r>
            <a:r>
              <a:rPr lang="en-US" baseline="-25000" dirty="0" err="1" smtClean="0"/>
              <a:t>old</a:t>
            </a:r>
            <a:endParaRPr lang="en-US" baseline="-25000" dirty="0" smtClean="0"/>
          </a:p>
          <a:p>
            <a:pPr lvl="3"/>
            <a:r>
              <a:rPr lang="en-US" dirty="0" smtClean="0"/>
              <a:t>A metric increased by 2.5 </a:t>
            </a:r>
            <a:r>
              <a:rPr lang="tr-TR" dirty="0" smtClean="0"/>
              <a:t>ti</a:t>
            </a:r>
            <a:r>
              <a:rPr lang="en-US" dirty="0" err="1" smtClean="0"/>
              <a:t>mes</a:t>
            </a:r>
            <a:r>
              <a:rPr lang="en-US" dirty="0" smtClean="0"/>
              <a:t> (some</a:t>
            </a:r>
            <a:r>
              <a:rPr lang="tr-TR" dirty="0" smtClean="0"/>
              <a:t>ti</a:t>
            </a:r>
            <a:r>
              <a:rPr lang="en-US" dirty="0" err="1" smtClean="0"/>
              <a:t>mes</a:t>
            </a:r>
            <a:r>
              <a:rPr lang="en-US" dirty="0" smtClean="0"/>
              <a:t> </a:t>
            </a:r>
            <a:r>
              <a:rPr lang="en-US" dirty="0" err="1" smtClean="0"/>
              <a:t>wri</a:t>
            </a:r>
            <a:r>
              <a:rPr lang="tr-TR" dirty="0" err="1" smtClean="0"/>
              <a:t>tt</a:t>
            </a:r>
            <a:r>
              <a:rPr lang="en-US" dirty="0" err="1" smtClean="0"/>
              <a:t>en</a:t>
            </a:r>
            <a:r>
              <a:rPr lang="en-US" dirty="0" smtClean="0"/>
              <a:t> 2.5x)</a:t>
            </a:r>
          </a:p>
          <a:p>
            <a:pPr lvl="3"/>
            <a:r>
              <a:rPr lang="en-US" dirty="0" smtClean="0"/>
              <a:t>A metric increased by 150% (x% increase == 0.01*x+1 </a:t>
            </a:r>
            <a:r>
              <a:rPr lang="tr-TR" dirty="0" smtClean="0"/>
              <a:t>ti</a:t>
            </a:r>
            <a:r>
              <a:rPr lang="en-US" dirty="0" err="1" smtClean="0"/>
              <a:t>mes</a:t>
            </a:r>
            <a:r>
              <a:rPr lang="tr-TR" dirty="0" smtClean="0"/>
              <a:t> </a:t>
            </a:r>
            <a:r>
              <a:rPr lang="en-US" dirty="0" smtClean="0"/>
              <a:t>increase)</a:t>
            </a:r>
          </a:p>
          <a:p>
            <a:r>
              <a:rPr lang="en-US" dirty="0" smtClean="0"/>
              <a:t>For smaller-is-be</a:t>
            </a:r>
            <a:r>
              <a:rPr lang="tr-TR" dirty="0" err="1" smtClean="0"/>
              <a:t>tt</a:t>
            </a:r>
            <a:r>
              <a:rPr lang="en-US" dirty="0" err="1" smtClean="0"/>
              <a:t>er</a:t>
            </a:r>
            <a:r>
              <a:rPr lang="en-US" dirty="0" smtClean="0"/>
              <a:t> metrics</a:t>
            </a:r>
            <a:r>
              <a:rPr lang="tr-TR" dirty="0" smtClean="0"/>
              <a:t>,</a:t>
            </a:r>
          </a:p>
          <a:p>
            <a:pPr lvl="1"/>
            <a:r>
              <a:rPr lang="tr-TR" dirty="0" smtClean="0">
                <a:solidFill>
                  <a:schemeClr val="accent1"/>
                </a:solidFill>
              </a:rPr>
              <a:t>i</a:t>
            </a:r>
            <a:r>
              <a:rPr lang="en-US" dirty="0" err="1" smtClean="0">
                <a:solidFill>
                  <a:schemeClr val="accent1"/>
                </a:solidFill>
              </a:rPr>
              <a:t>mproved</a:t>
            </a:r>
            <a:r>
              <a:rPr lang="tr-TR" dirty="0" smtClean="0">
                <a:solidFill>
                  <a:schemeClr val="accent1"/>
                </a:solidFill>
              </a:rPr>
              <a:t> </a:t>
            </a:r>
            <a:r>
              <a:rPr lang="en-US" dirty="0" smtClean="0"/>
              <a:t>means </a:t>
            </a:r>
            <a:r>
              <a:rPr lang="en-US" dirty="0" smtClean="0">
                <a:solidFill>
                  <a:schemeClr val="accent1"/>
                </a:solidFill>
              </a:rPr>
              <a:t>decrease</a:t>
            </a:r>
          </a:p>
          <a:p>
            <a:pPr lvl="2"/>
            <a:r>
              <a:rPr lang="en-US" dirty="0" smtClean="0"/>
              <a:t>e.g., Latency improved by 2x, means latency decreased by 2x (i.e.,</a:t>
            </a:r>
            <a:r>
              <a:rPr lang="tr-TR" dirty="0" smtClean="0"/>
              <a:t> </a:t>
            </a:r>
            <a:r>
              <a:rPr lang="en-US" dirty="0" smtClean="0"/>
              <a:t>dropped by 50%)</a:t>
            </a:r>
          </a:p>
          <a:p>
            <a:pPr lvl="2"/>
            <a:r>
              <a:rPr lang="en-US" dirty="0" smtClean="0"/>
              <a:t>e.g., Ba</a:t>
            </a:r>
            <a:r>
              <a:rPr lang="tr-TR" dirty="0" err="1" smtClean="0"/>
              <a:t>tt</a:t>
            </a:r>
            <a:r>
              <a:rPr lang="en-US" dirty="0" err="1" smtClean="0"/>
              <a:t>ery</a:t>
            </a:r>
            <a:r>
              <a:rPr lang="en-US" dirty="0" smtClean="0"/>
              <a:t> life worsened by 50%, means </a:t>
            </a:r>
            <a:r>
              <a:rPr lang="en-US" dirty="0" err="1" smtClean="0"/>
              <a:t>ba</a:t>
            </a:r>
            <a:r>
              <a:rPr lang="tr-TR" dirty="0" err="1" smtClean="0"/>
              <a:t>tt</a:t>
            </a:r>
            <a:r>
              <a:rPr lang="en-US" dirty="0" err="1" smtClean="0"/>
              <a:t>ery</a:t>
            </a:r>
            <a:r>
              <a:rPr lang="en-US" dirty="0" smtClean="0"/>
              <a:t> life decrease by</a:t>
            </a:r>
            <a:r>
              <a:rPr lang="tr-TR" dirty="0" smtClean="0"/>
              <a:t> </a:t>
            </a:r>
            <a:r>
              <a:rPr lang="en-US" dirty="0" smtClean="0"/>
              <a:t>50%.</a:t>
            </a:r>
            <a:endParaRPr lang="tr-TR" dirty="0"/>
          </a:p>
        </p:txBody>
      </p:sp>
      <p:sp>
        <p:nvSpPr>
          <p:cNvPr id="4" name="Slide Number Placeholder 3"/>
          <p:cNvSpPr>
            <a:spLocks noGrp="1"/>
          </p:cNvSpPr>
          <p:nvPr>
            <p:ph type="sldNum" sz="quarter" idx="10"/>
          </p:nvPr>
        </p:nvSpPr>
        <p:spPr/>
        <p:txBody>
          <a:bodyPr/>
          <a:lstStyle/>
          <a:p>
            <a:pPr>
              <a:defRPr/>
            </a:pPr>
            <a:fld id="{276D419C-D3F8-421F-893F-574FABEF0127}" type="slidenum">
              <a:rPr lang="en-US" altLang="tr-TR" smtClean="0"/>
              <a:pPr>
                <a:defRPr/>
              </a:pPr>
              <a:t>79</a:t>
            </a:fld>
            <a:endParaRPr lang="en-US" altLang="tr-TR"/>
          </a:p>
        </p:txBody>
      </p:sp>
    </p:spTree>
    <p:extLst>
      <p:ext uri="{BB962C8B-B14F-4D97-AF65-F5344CB8AC3E}">
        <p14:creationId xmlns:p14="http://schemas.microsoft.com/office/powerpoint/2010/main" val="1594503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5445"/>
            <a:ext cx="9144000" cy="605294"/>
          </a:xfrm>
          <a:noFill/>
          <a:ln/>
        </p:spPr>
        <p:txBody>
          <a:bodyPr wrap="square" lIns="63500" tIns="25400" rIns="63500" bIns="25400" anchor="t">
            <a:spAutoFit/>
          </a:bodyPr>
          <a:lstStyle/>
          <a:p>
            <a:r>
              <a:rPr lang="en-US" altLang="en-US" sz="3600" dirty="0"/>
              <a:t>The Instruction Set: a Critical Interface</a:t>
            </a:r>
          </a:p>
        </p:txBody>
      </p:sp>
      <p:sp>
        <p:nvSpPr>
          <p:cNvPr id="226307" name="Rectangle 3"/>
          <p:cNvSpPr>
            <a:spLocks noChangeArrowheads="1"/>
          </p:cNvSpPr>
          <p:nvPr/>
        </p:nvSpPr>
        <p:spPr bwMode="auto">
          <a:xfrm>
            <a:off x="1301750" y="2825750"/>
            <a:ext cx="6654626" cy="509152"/>
          </a:xfrm>
          <a:prstGeom prst="rect">
            <a:avLst/>
          </a:prstGeom>
          <a:pattFill prst="horzBrick">
            <a:fgClr>
              <a:schemeClr val="accent1"/>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26308" name="Oval 4"/>
          <p:cNvSpPr>
            <a:spLocks noChangeArrowheads="1"/>
          </p:cNvSpPr>
          <p:nvPr/>
        </p:nvSpPr>
        <p:spPr bwMode="auto">
          <a:xfrm>
            <a:off x="3740150" y="1454150"/>
            <a:ext cx="368300" cy="2921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26309" name="Line 5"/>
          <p:cNvSpPr>
            <a:spLocks noChangeShapeType="1"/>
          </p:cNvSpPr>
          <p:nvPr/>
        </p:nvSpPr>
        <p:spPr bwMode="auto">
          <a:xfrm flipH="1">
            <a:off x="3886200" y="1752600"/>
            <a:ext cx="76200" cy="609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10" name="Line 6"/>
          <p:cNvSpPr>
            <a:spLocks noChangeShapeType="1"/>
          </p:cNvSpPr>
          <p:nvPr/>
        </p:nvSpPr>
        <p:spPr bwMode="auto">
          <a:xfrm>
            <a:off x="3886200" y="2362200"/>
            <a:ext cx="228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11" name="Line 7"/>
          <p:cNvSpPr>
            <a:spLocks noChangeShapeType="1"/>
          </p:cNvSpPr>
          <p:nvPr/>
        </p:nvSpPr>
        <p:spPr bwMode="auto">
          <a:xfrm>
            <a:off x="4114800" y="2362200"/>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12" name="Line 8"/>
          <p:cNvSpPr>
            <a:spLocks noChangeShapeType="1"/>
          </p:cNvSpPr>
          <p:nvPr/>
        </p:nvSpPr>
        <p:spPr bwMode="auto">
          <a:xfrm>
            <a:off x="4114800" y="2667000"/>
            <a:ext cx="76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13" name="Line 9"/>
          <p:cNvSpPr>
            <a:spLocks noChangeShapeType="1"/>
          </p:cNvSpPr>
          <p:nvPr/>
        </p:nvSpPr>
        <p:spPr bwMode="auto">
          <a:xfrm flipH="1">
            <a:off x="3733800" y="2362200"/>
            <a:ext cx="15240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14" name="Line 10"/>
          <p:cNvSpPr>
            <a:spLocks noChangeShapeType="1"/>
          </p:cNvSpPr>
          <p:nvPr/>
        </p:nvSpPr>
        <p:spPr bwMode="auto">
          <a:xfrm flipH="1">
            <a:off x="3505200" y="2743200"/>
            <a:ext cx="22860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15" name="Line 11"/>
          <p:cNvSpPr>
            <a:spLocks noChangeShapeType="1"/>
          </p:cNvSpPr>
          <p:nvPr/>
        </p:nvSpPr>
        <p:spPr bwMode="auto">
          <a:xfrm>
            <a:off x="3962400" y="1981200"/>
            <a:ext cx="22860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16" name="Line 12"/>
          <p:cNvSpPr>
            <a:spLocks noChangeShapeType="1"/>
          </p:cNvSpPr>
          <p:nvPr/>
        </p:nvSpPr>
        <p:spPr bwMode="auto">
          <a:xfrm flipV="1">
            <a:off x="4191000" y="1981200"/>
            <a:ext cx="15240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17" name="Line 13"/>
          <p:cNvSpPr>
            <a:spLocks noChangeShapeType="1"/>
          </p:cNvSpPr>
          <p:nvPr/>
        </p:nvSpPr>
        <p:spPr bwMode="auto">
          <a:xfrm>
            <a:off x="3886200" y="1905000"/>
            <a:ext cx="228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18" name="Line 14"/>
          <p:cNvSpPr>
            <a:spLocks noChangeShapeType="1"/>
          </p:cNvSpPr>
          <p:nvPr/>
        </p:nvSpPr>
        <p:spPr bwMode="auto">
          <a:xfrm flipV="1">
            <a:off x="4114800" y="1752600"/>
            <a:ext cx="15240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19" name="Oval 15"/>
          <p:cNvSpPr>
            <a:spLocks noChangeArrowheads="1"/>
          </p:cNvSpPr>
          <p:nvPr/>
        </p:nvSpPr>
        <p:spPr bwMode="auto">
          <a:xfrm>
            <a:off x="5111750" y="1530350"/>
            <a:ext cx="368300" cy="2921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26320" name="Line 16"/>
          <p:cNvSpPr>
            <a:spLocks noChangeShapeType="1"/>
          </p:cNvSpPr>
          <p:nvPr/>
        </p:nvSpPr>
        <p:spPr bwMode="auto">
          <a:xfrm>
            <a:off x="5334000" y="1828800"/>
            <a:ext cx="76200" cy="685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21" name="Line 17"/>
          <p:cNvSpPr>
            <a:spLocks noChangeShapeType="1"/>
          </p:cNvSpPr>
          <p:nvPr/>
        </p:nvSpPr>
        <p:spPr bwMode="auto">
          <a:xfrm flipH="1">
            <a:off x="5105400" y="2438400"/>
            <a:ext cx="3048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22" name="Line 18"/>
          <p:cNvSpPr>
            <a:spLocks noChangeShapeType="1"/>
          </p:cNvSpPr>
          <p:nvPr/>
        </p:nvSpPr>
        <p:spPr bwMode="auto">
          <a:xfrm>
            <a:off x="5105400" y="2667000"/>
            <a:ext cx="15240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23" name="Line 19"/>
          <p:cNvSpPr>
            <a:spLocks noChangeShapeType="1"/>
          </p:cNvSpPr>
          <p:nvPr/>
        </p:nvSpPr>
        <p:spPr bwMode="auto">
          <a:xfrm>
            <a:off x="5410200" y="2438400"/>
            <a:ext cx="3048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24" name="Line 20"/>
          <p:cNvSpPr>
            <a:spLocks noChangeShapeType="1"/>
          </p:cNvSpPr>
          <p:nvPr/>
        </p:nvSpPr>
        <p:spPr bwMode="auto">
          <a:xfrm flipV="1">
            <a:off x="5715000" y="2514600"/>
            <a:ext cx="22860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25" name="Line 21"/>
          <p:cNvSpPr>
            <a:spLocks noChangeShapeType="1"/>
          </p:cNvSpPr>
          <p:nvPr/>
        </p:nvSpPr>
        <p:spPr bwMode="auto">
          <a:xfrm>
            <a:off x="5943600" y="2514600"/>
            <a:ext cx="76200" cy="7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26" name="Line 22"/>
          <p:cNvSpPr>
            <a:spLocks noChangeShapeType="1"/>
          </p:cNvSpPr>
          <p:nvPr/>
        </p:nvSpPr>
        <p:spPr bwMode="auto">
          <a:xfrm flipH="1">
            <a:off x="5181600" y="2057400"/>
            <a:ext cx="1524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27" name="Line 23"/>
          <p:cNvSpPr>
            <a:spLocks noChangeShapeType="1"/>
          </p:cNvSpPr>
          <p:nvPr/>
        </p:nvSpPr>
        <p:spPr bwMode="auto">
          <a:xfrm flipH="1" flipV="1">
            <a:off x="4953000" y="2209800"/>
            <a:ext cx="228600" cy="7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28" name="Line 24"/>
          <p:cNvSpPr>
            <a:spLocks noChangeShapeType="1"/>
          </p:cNvSpPr>
          <p:nvPr/>
        </p:nvSpPr>
        <p:spPr bwMode="auto">
          <a:xfrm flipH="1">
            <a:off x="5029200" y="198120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29" name="Line 25"/>
          <p:cNvSpPr>
            <a:spLocks noChangeShapeType="1"/>
          </p:cNvSpPr>
          <p:nvPr/>
        </p:nvSpPr>
        <p:spPr bwMode="auto">
          <a:xfrm flipH="1" flipV="1">
            <a:off x="4800600" y="1828800"/>
            <a:ext cx="22860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30" name="Line 26"/>
          <p:cNvSpPr>
            <a:spLocks noChangeShapeType="1"/>
          </p:cNvSpPr>
          <p:nvPr/>
        </p:nvSpPr>
        <p:spPr bwMode="auto">
          <a:xfrm flipV="1">
            <a:off x="5181600" y="1676400"/>
            <a:ext cx="76200" cy="7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31" name="Line 27"/>
          <p:cNvSpPr>
            <a:spLocks noChangeShapeType="1"/>
          </p:cNvSpPr>
          <p:nvPr/>
        </p:nvSpPr>
        <p:spPr bwMode="auto">
          <a:xfrm flipH="1" flipV="1">
            <a:off x="3886200" y="1600200"/>
            <a:ext cx="15240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32" name="Oval 28"/>
          <p:cNvSpPr>
            <a:spLocks noChangeArrowheads="1"/>
          </p:cNvSpPr>
          <p:nvPr/>
        </p:nvSpPr>
        <p:spPr bwMode="auto">
          <a:xfrm>
            <a:off x="4216400" y="3506192"/>
            <a:ext cx="635000" cy="482600"/>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26333" name="Line 29"/>
          <p:cNvSpPr>
            <a:spLocks noChangeShapeType="1"/>
          </p:cNvSpPr>
          <p:nvPr/>
        </p:nvSpPr>
        <p:spPr bwMode="auto">
          <a:xfrm flipV="1">
            <a:off x="4419600" y="3785592"/>
            <a:ext cx="76200" cy="762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34" name="Line 30"/>
          <p:cNvSpPr>
            <a:spLocks noChangeShapeType="1"/>
          </p:cNvSpPr>
          <p:nvPr/>
        </p:nvSpPr>
        <p:spPr bwMode="auto">
          <a:xfrm>
            <a:off x="4495800" y="3785592"/>
            <a:ext cx="762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35" name="Line 31"/>
          <p:cNvSpPr>
            <a:spLocks noChangeShapeType="1"/>
          </p:cNvSpPr>
          <p:nvPr/>
        </p:nvSpPr>
        <p:spPr bwMode="auto">
          <a:xfrm>
            <a:off x="4572000" y="3785592"/>
            <a:ext cx="76200" cy="762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36" name="Line 32"/>
          <p:cNvSpPr>
            <a:spLocks noChangeShapeType="1"/>
          </p:cNvSpPr>
          <p:nvPr/>
        </p:nvSpPr>
        <p:spPr bwMode="auto">
          <a:xfrm>
            <a:off x="4572000" y="3633192"/>
            <a:ext cx="1524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37" name="Line 33"/>
          <p:cNvSpPr>
            <a:spLocks noChangeShapeType="1"/>
          </p:cNvSpPr>
          <p:nvPr/>
        </p:nvSpPr>
        <p:spPr bwMode="auto">
          <a:xfrm flipH="1">
            <a:off x="4343400" y="3633192"/>
            <a:ext cx="762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38" name="Line 34"/>
          <p:cNvSpPr>
            <a:spLocks noChangeShapeType="1"/>
          </p:cNvSpPr>
          <p:nvPr/>
        </p:nvSpPr>
        <p:spPr bwMode="auto">
          <a:xfrm flipV="1">
            <a:off x="3886200" y="5080992"/>
            <a:ext cx="0" cy="762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39" name="Line 35"/>
          <p:cNvSpPr>
            <a:spLocks noChangeShapeType="1"/>
          </p:cNvSpPr>
          <p:nvPr/>
        </p:nvSpPr>
        <p:spPr bwMode="auto">
          <a:xfrm>
            <a:off x="4572000" y="4014192"/>
            <a:ext cx="0" cy="6096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40" name="Line 36"/>
          <p:cNvSpPr>
            <a:spLocks noChangeShapeType="1"/>
          </p:cNvSpPr>
          <p:nvPr/>
        </p:nvSpPr>
        <p:spPr bwMode="auto">
          <a:xfrm>
            <a:off x="4572000" y="4623792"/>
            <a:ext cx="381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41" name="Line 37"/>
          <p:cNvSpPr>
            <a:spLocks noChangeShapeType="1"/>
          </p:cNvSpPr>
          <p:nvPr/>
        </p:nvSpPr>
        <p:spPr bwMode="auto">
          <a:xfrm>
            <a:off x="4953000" y="4623792"/>
            <a:ext cx="152400" cy="4572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42" name="Line 38"/>
          <p:cNvSpPr>
            <a:spLocks noChangeShapeType="1"/>
          </p:cNvSpPr>
          <p:nvPr/>
        </p:nvSpPr>
        <p:spPr bwMode="auto">
          <a:xfrm flipV="1">
            <a:off x="5105400" y="5004792"/>
            <a:ext cx="76200" cy="762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43" name="Line 39"/>
          <p:cNvSpPr>
            <a:spLocks noChangeShapeType="1"/>
          </p:cNvSpPr>
          <p:nvPr/>
        </p:nvSpPr>
        <p:spPr bwMode="auto">
          <a:xfrm flipH="1">
            <a:off x="4191000" y="4623792"/>
            <a:ext cx="381000" cy="762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44" name="Line 40"/>
          <p:cNvSpPr>
            <a:spLocks noChangeShapeType="1"/>
          </p:cNvSpPr>
          <p:nvPr/>
        </p:nvSpPr>
        <p:spPr bwMode="auto">
          <a:xfrm flipH="1">
            <a:off x="4038600" y="4699992"/>
            <a:ext cx="152400" cy="4572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45" name="Line 41"/>
          <p:cNvSpPr>
            <a:spLocks noChangeShapeType="1"/>
          </p:cNvSpPr>
          <p:nvPr/>
        </p:nvSpPr>
        <p:spPr bwMode="auto">
          <a:xfrm flipH="1">
            <a:off x="3886200" y="5157192"/>
            <a:ext cx="1524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46" name="Line 42"/>
          <p:cNvSpPr>
            <a:spLocks noChangeShapeType="1"/>
          </p:cNvSpPr>
          <p:nvPr/>
        </p:nvSpPr>
        <p:spPr bwMode="auto">
          <a:xfrm>
            <a:off x="4572000" y="4014192"/>
            <a:ext cx="533400" cy="762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47" name="Line 43"/>
          <p:cNvSpPr>
            <a:spLocks noChangeShapeType="1"/>
          </p:cNvSpPr>
          <p:nvPr/>
        </p:nvSpPr>
        <p:spPr bwMode="auto">
          <a:xfrm flipV="1">
            <a:off x="5105400" y="3404592"/>
            <a:ext cx="381000" cy="6858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48" name="Line 44"/>
          <p:cNvSpPr>
            <a:spLocks noChangeShapeType="1"/>
          </p:cNvSpPr>
          <p:nvPr/>
        </p:nvSpPr>
        <p:spPr bwMode="auto">
          <a:xfrm>
            <a:off x="5486400" y="3404592"/>
            <a:ext cx="2286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49" name="Line 45"/>
          <p:cNvSpPr>
            <a:spLocks noChangeShapeType="1"/>
          </p:cNvSpPr>
          <p:nvPr/>
        </p:nvSpPr>
        <p:spPr bwMode="auto">
          <a:xfrm flipH="1">
            <a:off x="4114800" y="4090392"/>
            <a:ext cx="457200" cy="762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50" name="Line 46"/>
          <p:cNvSpPr>
            <a:spLocks noChangeShapeType="1"/>
          </p:cNvSpPr>
          <p:nvPr/>
        </p:nvSpPr>
        <p:spPr bwMode="auto">
          <a:xfrm flipH="1" flipV="1">
            <a:off x="3581400" y="3404592"/>
            <a:ext cx="533400" cy="762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351" name="Line 47"/>
          <p:cNvSpPr>
            <a:spLocks noChangeShapeType="1"/>
          </p:cNvSpPr>
          <p:nvPr/>
        </p:nvSpPr>
        <p:spPr bwMode="auto">
          <a:xfrm flipH="1">
            <a:off x="3352800" y="3404592"/>
            <a:ext cx="2286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useBgFill="1">
        <p:nvSpPr>
          <p:cNvPr id="226352" name="Rectangle 48"/>
          <p:cNvSpPr>
            <a:spLocks noChangeArrowheads="1"/>
          </p:cNvSpPr>
          <p:nvPr/>
        </p:nvSpPr>
        <p:spPr bwMode="auto">
          <a:xfrm>
            <a:off x="3313709" y="2855305"/>
            <a:ext cx="2629891" cy="447687"/>
          </a:xfrm>
          <a:prstGeom prst="rect">
            <a:avLst/>
          </a:prstGeom>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500" tIns="25400" rIns="63500" bIns="25400">
            <a:spAutoFit/>
          </a:bodyPr>
          <a:lstStyle/>
          <a:p>
            <a:pPr algn="l">
              <a:lnSpc>
                <a:spcPct val="92000"/>
              </a:lnSpc>
            </a:pPr>
            <a:r>
              <a:rPr lang="en-US" altLang="en-US" sz="2800" b="1" dirty="0">
                <a:solidFill>
                  <a:schemeClr val="accent1">
                    <a:lumMod val="75000"/>
                  </a:schemeClr>
                </a:solidFill>
                <a:latin typeface="Arial" panose="020B0604020202020204" pitchFamily="34" charset="0"/>
              </a:rPr>
              <a:t>instruction set</a:t>
            </a:r>
          </a:p>
        </p:txBody>
      </p:sp>
      <p:sp>
        <p:nvSpPr>
          <p:cNvPr id="226353" name="Rectangle 49"/>
          <p:cNvSpPr>
            <a:spLocks noChangeArrowheads="1"/>
          </p:cNvSpPr>
          <p:nvPr/>
        </p:nvSpPr>
        <p:spPr bwMode="auto">
          <a:xfrm>
            <a:off x="850900" y="2006600"/>
            <a:ext cx="1646285" cy="4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85000"/>
              </a:lnSpc>
            </a:pPr>
            <a:r>
              <a:rPr lang="en-US" altLang="en-US" sz="2800" b="1" dirty="0" smtClean="0">
                <a:solidFill>
                  <a:schemeClr val="tx2"/>
                </a:solidFill>
                <a:latin typeface="Arial" panose="020B0604020202020204" pitchFamily="34" charset="0"/>
              </a:rPr>
              <a:t>Software</a:t>
            </a:r>
            <a:endParaRPr lang="en-US" altLang="en-US" b="1" dirty="0">
              <a:solidFill>
                <a:schemeClr val="tx2"/>
              </a:solidFill>
              <a:latin typeface="Arial" panose="020B0604020202020204" pitchFamily="34" charset="0"/>
            </a:endParaRPr>
          </a:p>
        </p:txBody>
      </p:sp>
      <p:sp>
        <p:nvSpPr>
          <p:cNvPr id="226354" name="Rectangle 50"/>
          <p:cNvSpPr>
            <a:spLocks noChangeArrowheads="1"/>
          </p:cNvSpPr>
          <p:nvPr/>
        </p:nvSpPr>
        <p:spPr bwMode="auto">
          <a:xfrm>
            <a:off x="850900" y="3911600"/>
            <a:ext cx="1766509" cy="4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85000"/>
              </a:lnSpc>
            </a:pPr>
            <a:r>
              <a:rPr lang="en-US" altLang="en-US" sz="2800" b="1" dirty="0" smtClean="0">
                <a:solidFill>
                  <a:schemeClr val="tx2"/>
                </a:solidFill>
                <a:latin typeface="Arial" panose="020B0604020202020204" pitchFamily="34" charset="0"/>
              </a:rPr>
              <a:t>Hardware</a:t>
            </a:r>
            <a:endParaRPr lang="en-US" altLang="en-US" b="1" dirty="0">
              <a:solidFill>
                <a:schemeClr val="tx2"/>
              </a:solidFill>
              <a:latin typeface="Arial" panose="020B0604020202020204" pitchFamily="34" charset="0"/>
            </a:endParaRPr>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8</a:t>
            </a:fld>
            <a:endParaRPr lang="en-US" altLang="tr-TR"/>
          </a:p>
        </p:txBody>
      </p:sp>
    </p:spTree>
    <p:extLst>
      <p:ext uri="{BB962C8B-B14F-4D97-AF65-F5344CB8AC3E}">
        <p14:creationId xmlns:p14="http://schemas.microsoft.com/office/powerpoint/2010/main" val="484955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Examples</a:t>
            </a:r>
            <a:endParaRPr lang="tr-TR" dirty="0"/>
          </a:p>
        </p:txBody>
      </p:sp>
      <p:sp>
        <p:nvSpPr>
          <p:cNvPr id="3" name="Content Placeholder 2"/>
          <p:cNvSpPr>
            <a:spLocks noGrp="1"/>
          </p:cNvSpPr>
          <p:nvPr>
            <p:ph idx="1"/>
          </p:nvPr>
        </p:nvSpPr>
        <p:spPr/>
        <p:txBody>
          <a:bodyPr>
            <a:normAutofit fontScale="92500" lnSpcReduction="10000"/>
          </a:bodyPr>
          <a:lstStyle/>
          <a:p>
            <a:r>
              <a:rPr lang="tr-TR" dirty="0" err="1" smtClean="0"/>
              <a:t>Bigger</a:t>
            </a:r>
            <a:r>
              <a:rPr lang="tr-TR" dirty="0" smtClean="0"/>
              <a:t>-is-</a:t>
            </a:r>
            <a:r>
              <a:rPr lang="tr-TR" dirty="0" err="1" smtClean="0"/>
              <a:t>better</a:t>
            </a:r>
            <a:r>
              <a:rPr lang="tr-TR" dirty="0" smtClean="0"/>
              <a:t> </a:t>
            </a:r>
            <a:r>
              <a:rPr lang="tr-TR" dirty="0" err="1" smtClean="0"/>
              <a:t>examples</a:t>
            </a:r>
            <a:r>
              <a:rPr lang="tr-TR" dirty="0" smtClean="0"/>
              <a:t> </a:t>
            </a:r>
          </a:p>
          <a:p>
            <a:pPr lvl="1"/>
            <a:r>
              <a:rPr lang="tr-TR" dirty="0" err="1" smtClean="0"/>
              <a:t>Bandwidth</a:t>
            </a:r>
            <a:r>
              <a:rPr lang="tr-TR" dirty="0" smtClean="0"/>
              <a:t> </a:t>
            </a:r>
            <a:r>
              <a:rPr lang="tr-TR" dirty="0" err="1" smtClean="0"/>
              <a:t>per</a:t>
            </a:r>
            <a:r>
              <a:rPr lang="tr-TR" dirty="0" smtClean="0"/>
              <a:t> </a:t>
            </a:r>
            <a:r>
              <a:rPr lang="tr-TR" dirty="0" err="1" smtClean="0"/>
              <a:t>dollar</a:t>
            </a:r>
            <a:r>
              <a:rPr lang="tr-TR" dirty="0" smtClean="0"/>
              <a:t> (</a:t>
            </a:r>
            <a:r>
              <a:rPr lang="tr-TR" dirty="0" err="1" smtClean="0"/>
              <a:t>e.g</a:t>
            </a:r>
            <a:r>
              <a:rPr lang="tr-TR" dirty="0" smtClean="0"/>
              <a:t>., in </a:t>
            </a:r>
            <a:r>
              <a:rPr lang="tr-TR" dirty="0" err="1" smtClean="0"/>
              <a:t>networking</a:t>
            </a:r>
            <a:r>
              <a:rPr lang="tr-TR" dirty="0" smtClean="0"/>
              <a:t> (GB/s)/$)</a:t>
            </a:r>
          </a:p>
          <a:p>
            <a:pPr lvl="1"/>
            <a:r>
              <a:rPr lang="tr-TR" dirty="0" smtClean="0"/>
              <a:t>BW/</a:t>
            </a:r>
            <a:r>
              <a:rPr lang="tr-TR" dirty="0" err="1" smtClean="0"/>
              <a:t>Watt</a:t>
            </a:r>
            <a:r>
              <a:rPr lang="tr-TR" dirty="0" smtClean="0"/>
              <a:t> (</a:t>
            </a:r>
            <a:r>
              <a:rPr lang="tr-TR" dirty="0" err="1" smtClean="0"/>
              <a:t>e.g</a:t>
            </a:r>
            <a:r>
              <a:rPr lang="tr-TR" dirty="0" smtClean="0"/>
              <a:t>., in </a:t>
            </a:r>
            <a:r>
              <a:rPr lang="tr-TR" dirty="0" err="1" smtClean="0"/>
              <a:t>memory</a:t>
            </a:r>
            <a:r>
              <a:rPr lang="tr-TR" dirty="0" smtClean="0"/>
              <a:t> </a:t>
            </a:r>
            <a:r>
              <a:rPr lang="tr-TR" dirty="0" err="1" smtClean="0"/>
              <a:t>systems</a:t>
            </a:r>
            <a:r>
              <a:rPr lang="tr-TR" dirty="0" smtClean="0"/>
              <a:t> (GB/s)/W)</a:t>
            </a:r>
          </a:p>
          <a:p>
            <a:pPr lvl="1"/>
            <a:r>
              <a:rPr lang="tr-TR" dirty="0" err="1" smtClean="0"/>
              <a:t>Work</a:t>
            </a:r>
            <a:r>
              <a:rPr lang="tr-TR" dirty="0" smtClean="0"/>
              <a:t>/</a:t>
            </a:r>
            <a:r>
              <a:rPr lang="tr-TR" dirty="0" err="1" smtClean="0"/>
              <a:t>Joule</a:t>
            </a:r>
            <a:r>
              <a:rPr lang="tr-TR" dirty="0" smtClean="0"/>
              <a:t> (</a:t>
            </a:r>
            <a:r>
              <a:rPr lang="tr-TR" dirty="0" err="1" smtClean="0"/>
              <a:t>e.g</a:t>
            </a:r>
            <a:r>
              <a:rPr lang="tr-TR" dirty="0" smtClean="0"/>
              <a:t>., </a:t>
            </a:r>
            <a:r>
              <a:rPr lang="tr-TR" dirty="0" err="1" smtClean="0"/>
              <a:t>instructions</a:t>
            </a:r>
            <a:r>
              <a:rPr lang="tr-TR" dirty="0" smtClean="0"/>
              <a:t>/</a:t>
            </a:r>
            <a:r>
              <a:rPr lang="tr-TR" dirty="0" err="1" smtClean="0"/>
              <a:t>joule</a:t>
            </a:r>
            <a:r>
              <a:rPr lang="tr-TR" dirty="0" smtClean="0"/>
              <a:t>)</a:t>
            </a:r>
          </a:p>
          <a:p>
            <a:pPr lvl="1"/>
            <a:r>
              <a:rPr lang="tr-TR" dirty="0" err="1" smtClean="0"/>
              <a:t>In</a:t>
            </a:r>
            <a:r>
              <a:rPr lang="tr-TR" dirty="0" smtClean="0"/>
              <a:t> general</a:t>
            </a:r>
          </a:p>
          <a:p>
            <a:pPr lvl="2"/>
            <a:r>
              <a:rPr lang="tr-TR" dirty="0" err="1" smtClean="0"/>
              <a:t>Multiply</a:t>
            </a:r>
            <a:r>
              <a:rPr lang="tr-TR" dirty="0" smtClean="0"/>
              <a:t> </a:t>
            </a:r>
            <a:r>
              <a:rPr lang="tr-TR" dirty="0" err="1" smtClean="0"/>
              <a:t>by</a:t>
            </a:r>
            <a:r>
              <a:rPr lang="tr-TR" dirty="0" smtClean="0"/>
              <a:t> </a:t>
            </a:r>
            <a:r>
              <a:rPr lang="tr-TR" dirty="0" err="1" smtClean="0">
                <a:solidFill>
                  <a:schemeClr val="accent1"/>
                </a:solidFill>
              </a:rPr>
              <a:t>big</a:t>
            </a:r>
            <a:r>
              <a:rPr lang="tr-TR" dirty="0" smtClean="0">
                <a:solidFill>
                  <a:schemeClr val="accent1"/>
                </a:solidFill>
              </a:rPr>
              <a:t>-is-</a:t>
            </a:r>
            <a:r>
              <a:rPr lang="tr-TR" dirty="0" err="1" smtClean="0">
                <a:solidFill>
                  <a:schemeClr val="accent1"/>
                </a:solidFill>
              </a:rPr>
              <a:t>better</a:t>
            </a:r>
            <a:r>
              <a:rPr lang="tr-TR" dirty="0" smtClean="0"/>
              <a:t> </a:t>
            </a:r>
            <a:r>
              <a:rPr lang="tr-TR" dirty="0" err="1" smtClean="0"/>
              <a:t>metrics</a:t>
            </a:r>
            <a:r>
              <a:rPr lang="tr-TR" dirty="0" smtClean="0"/>
              <a:t>, </a:t>
            </a:r>
            <a:r>
              <a:rPr lang="tr-TR" dirty="0" err="1" smtClean="0"/>
              <a:t>divide</a:t>
            </a:r>
            <a:r>
              <a:rPr lang="tr-TR" dirty="0" smtClean="0"/>
              <a:t> </a:t>
            </a:r>
            <a:r>
              <a:rPr lang="tr-TR" dirty="0" err="1" smtClean="0"/>
              <a:t>by</a:t>
            </a:r>
            <a:r>
              <a:rPr lang="tr-TR" dirty="0" smtClean="0"/>
              <a:t> </a:t>
            </a:r>
            <a:r>
              <a:rPr lang="tr-TR" dirty="0" err="1" smtClean="0">
                <a:solidFill>
                  <a:schemeClr val="accent1"/>
                </a:solidFill>
              </a:rPr>
              <a:t>smaller</a:t>
            </a:r>
            <a:r>
              <a:rPr lang="tr-TR" dirty="0" smtClean="0">
                <a:solidFill>
                  <a:schemeClr val="accent1"/>
                </a:solidFill>
              </a:rPr>
              <a:t>-is-</a:t>
            </a:r>
            <a:r>
              <a:rPr lang="tr-TR" dirty="0" err="1" smtClean="0">
                <a:solidFill>
                  <a:schemeClr val="accent1"/>
                </a:solidFill>
              </a:rPr>
              <a:t>better</a:t>
            </a:r>
            <a:r>
              <a:rPr lang="tr-TR" dirty="0" smtClean="0"/>
              <a:t> </a:t>
            </a:r>
            <a:r>
              <a:rPr lang="tr-TR" dirty="0" err="1" smtClean="0"/>
              <a:t>metrics</a:t>
            </a:r>
            <a:endParaRPr lang="tr-TR" dirty="0" smtClean="0">
              <a:solidFill>
                <a:schemeClr val="accent1"/>
              </a:solidFill>
            </a:endParaRPr>
          </a:p>
          <a:p>
            <a:r>
              <a:rPr lang="tr-TR" dirty="0" err="1" smtClean="0"/>
              <a:t>Smaller</a:t>
            </a:r>
            <a:r>
              <a:rPr lang="tr-TR" dirty="0" smtClean="0"/>
              <a:t>-is-</a:t>
            </a:r>
            <a:r>
              <a:rPr lang="tr-TR" dirty="0" err="1" smtClean="0"/>
              <a:t>better</a:t>
            </a:r>
            <a:r>
              <a:rPr lang="tr-TR" dirty="0" smtClean="0"/>
              <a:t> </a:t>
            </a:r>
            <a:r>
              <a:rPr lang="tr-TR" dirty="0" err="1" smtClean="0"/>
              <a:t>examples</a:t>
            </a:r>
            <a:r>
              <a:rPr lang="tr-TR" dirty="0" smtClean="0"/>
              <a:t> </a:t>
            </a:r>
          </a:p>
          <a:p>
            <a:pPr lvl="1"/>
            <a:r>
              <a:rPr lang="tr-TR" dirty="0" err="1" smtClean="0"/>
              <a:t>Cycles</a:t>
            </a:r>
            <a:r>
              <a:rPr lang="tr-TR" dirty="0" smtClean="0"/>
              <a:t>/</a:t>
            </a:r>
            <a:r>
              <a:rPr lang="tr-TR" dirty="0" err="1" smtClean="0"/>
              <a:t>Instruction</a:t>
            </a:r>
            <a:r>
              <a:rPr lang="tr-TR" dirty="0" smtClean="0"/>
              <a:t> (</a:t>
            </a:r>
            <a:r>
              <a:rPr lang="tr-TR" dirty="0" err="1" smtClean="0"/>
              <a:t>i.e</a:t>
            </a:r>
            <a:r>
              <a:rPr lang="tr-TR" dirty="0" smtClean="0"/>
              <a:t>., Time </a:t>
            </a:r>
            <a:r>
              <a:rPr lang="tr-TR" dirty="0" err="1" smtClean="0"/>
              <a:t>per</a:t>
            </a:r>
            <a:r>
              <a:rPr lang="tr-TR" dirty="0" smtClean="0"/>
              <a:t> </a:t>
            </a:r>
            <a:r>
              <a:rPr lang="tr-TR" dirty="0" err="1" smtClean="0"/>
              <a:t>work</a:t>
            </a:r>
            <a:r>
              <a:rPr lang="tr-TR" dirty="0" smtClean="0"/>
              <a:t>)</a:t>
            </a:r>
          </a:p>
          <a:p>
            <a:pPr lvl="1"/>
            <a:r>
              <a:rPr lang="tr-TR" dirty="0" err="1" smtClean="0"/>
              <a:t>Latency</a:t>
            </a:r>
            <a:r>
              <a:rPr lang="tr-TR" dirty="0" smtClean="0"/>
              <a:t> * </a:t>
            </a:r>
            <a:r>
              <a:rPr lang="tr-TR" dirty="0" err="1" smtClean="0"/>
              <a:t>Energy</a:t>
            </a:r>
            <a:r>
              <a:rPr lang="tr-TR" dirty="0" smtClean="0"/>
              <a:t> -- </a:t>
            </a:r>
            <a:r>
              <a:rPr lang="tr-TR" dirty="0" err="1" smtClean="0">
                <a:solidFill>
                  <a:schemeClr val="accent1"/>
                </a:solidFill>
              </a:rPr>
              <a:t>Energy</a:t>
            </a:r>
            <a:r>
              <a:rPr lang="tr-TR" dirty="0" smtClean="0">
                <a:solidFill>
                  <a:schemeClr val="accent1"/>
                </a:solidFill>
              </a:rPr>
              <a:t> </a:t>
            </a:r>
            <a:r>
              <a:rPr lang="tr-TR" dirty="0" err="1" smtClean="0">
                <a:solidFill>
                  <a:schemeClr val="accent1"/>
                </a:solidFill>
              </a:rPr>
              <a:t>Delay</a:t>
            </a:r>
            <a:r>
              <a:rPr lang="tr-TR" dirty="0" smtClean="0">
                <a:solidFill>
                  <a:schemeClr val="accent1"/>
                </a:solidFill>
              </a:rPr>
              <a:t> Product</a:t>
            </a:r>
          </a:p>
          <a:p>
            <a:pPr lvl="1"/>
            <a:r>
              <a:rPr lang="tr-TR" dirty="0" err="1" smtClean="0"/>
              <a:t>In</a:t>
            </a:r>
            <a:r>
              <a:rPr lang="tr-TR" dirty="0" smtClean="0"/>
              <a:t> general: </a:t>
            </a:r>
          </a:p>
          <a:p>
            <a:pPr lvl="2"/>
            <a:r>
              <a:rPr lang="tr-TR" dirty="0" err="1" smtClean="0"/>
              <a:t>Multiply</a:t>
            </a:r>
            <a:r>
              <a:rPr lang="tr-TR" dirty="0" smtClean="0"/>
              <a:t> </a:t>
            </a:r>
            <a:r>
              <a:rPr lang="tr-TR" dirty="0" err="1" smtClean="0"/>
              <a:t>by</a:t>
            </a:r>
            <a:r>
              <a:rPr lang="tr-TR" dirty="0" smtClean="0"/>
              <a:t> </a:t>
            </a:r>
            <a:r>
              <a:rPr lang="tr-TR" dirty="0" err="1" smtClean="0">
                <a:solidFill>
                  <a:schemeClr val="accent1"/>
                </a:solidFill>
              </a:rPr>
              <a:t>smaller</a:t>
            </a:r>
            <a:r>
              <a:rPr lang="tr-TR" dirty="0" smtClean="0">
                <a:solidFill>
                  <a:schemeClr val="accent1"/>
                </a:solidFill>
              </a:rPr>
              <a:t>-is-</a:t>
            </a:r>
            <a:r>
              <a:rPr lang="tr-TR" dirty="0" err="1" smtClean="0">
                <a:solidFill>
                  <a:schemeClr val="accent1"/>
                </a:solidFill>
              </a:rPr>
              <a:t>better</a:t>
            </a:r>
            <a:r>
              <a:rPr lang="tr-TR" dirty="0" smtClean="0"/>
              <a:t> </a:t>
            </a:r>
            <a:r>
              <a:rPr lang="tr-TR" dirty="0" err="1" smtClean="0"/>
              <a:t>metrics</a:t>
            </a:r>
            <a:r>
              <a:rPr lang="tr-TR" dirty="0" smtClean="0"/>
              <a:t>, </a:t>
            </a:r>
            <a:r>
              <a:rPr lang="tr-TR" dirty="0" err="1" smtClean="0"/>
              <a:t>divide</a:t>
            </a:r>
            <a:r>
              <a:rPr lang="tr-TR" dirty="0" smtClean="0"/>
              <a:t> </a:t>
            </a:r>
            <a:r>
              <a:rPr lang="tr-TR" dirty="0" err="1" smtClean="0"/>
              <a:t>by</a:t>
            </a:r>
            <a:r>
              <a:rPr lang="tr-TR" dirty="0" smtClean="0"/>
              <a:t> </a:t>
            </a:r>
            <a:r>
              <a:rPr lang="tr-TR" dirty="0" err="1" smtClean="0">
                <a:solidFill>
                  <a:schemeClr val="accent1"/>
                </a:solidFill>
              </a:rPr>
              <a:t>bigger</a:t>
            </a:r>
            <a:r>
              <a:rPr lang="tr-TR" dirty="0" smtClean="0">
                <a:solidFill>
                  <a:schemeClr val="accent1"/>
                </a:solidFill>
              </a:rPr>
              <a:t>-is-</a:t>
            </a:r>
            <a:r>
              <a:rPr lang="tr-TR" dirty="0" err="1" smtClean="0">
                <a:solidFill>
                  <a:schemeClr val="accent1"/>
                </a:solidFill>
              </a:rPr>
              <a:t>better</a:t>
            </a:r>
            <a:r>
              <a:rPr lang="tr-TR" dirty="0" smtClean="0"/>
              <a:t> </a:t>
            </a:r>
            <a:r>
              <a:rPr lang="tr-TR" dirty="0" err="1" smtClean="0"/>
              <a:t>metrics</a:t>
            </a:r>
            <a:endParaRPr lang="tr-TR" dirty="0"/>
          </a:p>
        </p:txBody>
      </p:sp>
      <p:sp>
        <p:nvSpPr>
          <p:cNvPr id="4" name="Slide Number Placeholder 3"/>
          <p:cNvSpPr>
            <a:spLocks noGrp="1"/>
          </p:cNvSpPr>
          <p:nvPr>
            <p:ph type="sldNum" sz="quarter" idx="10"/>
          </p:nvPr>
        </p:nvSpPr>
        <p:spPr/>
        <p:txBody>
          <a:bodyPr/>
          <a:lstStyle/>
          <a:p>
            <a:pPr>
              <a:defRPr/>
            </a:pPr>
            <a:fld id="{276D419C-D3F8-421F-893F-574FABEF0127}" type="slidenum">
              <a:rPr lang="en-US" altLang="tr-TR" smtClean="0"/>
              <a:pPr>
                <a:defRPr/>
              </a:pPr>
              <a:t>80</a:t>
            </a:fld>
            <a:endParaRPr lang="en-US" altLang="tr-TR" dirty="0"/>
          </a:p>
        </p:txBody>
      </p:sp>
    </p:spTree>
    <p:extLst>
      <p:ext uri="{BB962C8B-B14F-4D97-AF65-F5344CB8AC3E}">
        <p14:creationId xmlns:p14="http://schemas.microsoft.com/office/powerpoint/2010/main" val="16012759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Clock Cycle and Clock Rate</a:t>
            </a:r>
            <a:endParaRPr lang="tr-TR" dirty="0"/>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dirty="0" smtClean="0">
                <a:solidFill>
                  <a:schemeClr val="accent1"/>
                </a:solidFill>
              </a:rPr>
              <a:t>clock cycle </a:t>
            </a:r>
            <a:r>
              <a:rPr lang="en-US" dirty="0" smtClean="0"/>
              <a:t>is a single electronic pulse of a CPU</a:t>
            </a:r>
          </a:p>
          <a:p>
            <a:pPr lvl="1"/>
            <a:r>
              <a:rPr lang="en-US" dirty="0" smtClean="0"/>
              <a:t>To synchronize different parts of the circuit</a:t>
            </a:r>
          </a:p>
          <a:p>
            <a:pPr lvl="1"/>
            <a:r>
              <a:rPr lang="en-US" dirty="0" smtClean="0"/>
              <a:t>To determine when events take place in the hardware</a:t>
            </a:r>
          </a:p>
          <a:p>
            <a:pPr lvl="1"/>
            <a:r>
              <a:rPr lang="en-US" dirty="0" smtClean="0"/>
              <a:t>Processor runs at a constant clock rate</a:t>
            </a:r>
          </a:p>
          <a:p>
            <a:pPr lvl="1"/>
            <a:r>
              <a:rPr lang="en-US" dirty="0" smtClean="0">
                <a:solidFill>
                  <a:schemeClr val="accent1"/>
                </a:solidFill>
              </a:rPr>
              <a:t>Clock cycle </a:t>
            </a:r>
            <a:r>
              <a:rPr lang="en-US" dirty="0" smtClean="0"/>
              <a:t>or </a:t>
            </a:r>
            <a:r>
              <a:rPr lang="tr-TR" dirty="0" smtClean="0">
                <a:solidFill>
                  <a:schemeClr val="accent1"/>
                </a:solidFill>
              </a:rPr>
              <a:t>ti</a:t>
            </a:r>
            <a:r>
              <a:rPr lang="en-US" dirty="0" err="1" smtClean="0">
                <a:solidFill>
                  <a:schemeClr val="accent1"/>
                </a:solidFill>
              </a:rPr>
              <a:t>ck</a:t>
            </a:r>
            <a:r>
              <a:rPr lang="en-US" dirty="0" smtClean="0">
                <a:solidFill>
                  <a:schemeClr val="accent1"/>
                </a:solidFill>
              </a:rPr>
              <a:t> </a:t>
            </a:r>
            <a:r>
              <a:rPr lang="en-US" dirty="0" smtClean="0"/>
              <a:t>or </a:t>
            </a:r>
            <a:r>
              <a:rPr lang="en-US" dirty="0" smtClean="0">
                <a:solidFill>
                  <a:schemeClr val="accent1"/>
                </a:solidFill>
              </a:rPr>
              <a:t>cycle</a:t>
            </a:r>
            <a:r>
              <a:rPr lang="en-US" dirty="0" smtClean="0"/>
              <a:t> = Discrete </a:t>
            </a:r>
            <a:r>
              <a:rPr lang="tr-TR" dirty="0" smtClean="0"/>
              <a:t>ti</a:t>
            </a:r>
            <a:r>
              <a:rPr lang="en-US" dirty="0" smtClean="0"/>
              <a:t>me interval</a:t>
            </a:r>
          </a:p>
          <a:p>
            <a:r>
              <a:rPr lang="en-US" dirty="0" smtClean="0"/>
              <a:t>Clock rate (frequency)</a:t>
            </a:r>
          </a:p>
          <a:p>
            <a:pPr lvl="1"/>
            <a:r>
              <a:rPr lang="en-US" dirty="0" smtClean="0"/>
              <a:t>Number of clock cycles per second in </a:t>
            </a:r>
            <a:r>
              <a:rPr lang="en-US" dirty="0" smtClean="0">
                <a:solidFill>
                  <a:schemeClr val="accent1"/>
                </a:solidFill>
              </a:rPr>
              <a:t>hertz</a:t>
            </a:r>
            <a:endParaRPr lang="tr-TR" dirty="0" smtClean="0">
              <a:solidFill>
                <a:schemeClr val="accent1"/>
              </a:solidFill>
            </a:endParaRPr>
          </a:p>
          <a:p>
            <a:pPr lvl="1"/>
            <a:endParaRPr lang="tr-TR" dirty="0">
              <a:solidFill>
                <a:schemeClr val="accent1"/>
              </a:solidFill>
            </a:endParaRPr>
          </a:p>
          <a:p>
            <a:pPr lvl="1"/>
            <a:endParaRPr lang="tr-TR" dirty="0" smtClean="0">
              <a:solidFill>
                <a:schemeClr val="accent1"/>
              </a:solidFill>
            </a:endParaRPr>
          </a:p>
          <a:p>
            <a:pPr lvl="1"/>
            <a:endParaRPr lang="tr-TR" dirty="0" smtClean="0">
              <a:solidFill>
                <a:schemeClr val="accent1"/>
              </a:solidFill>
            </a:endParaRPr>
          </a:p>
          <a:p>
            <a:pPr lvl="2"/>
            <a:r>
              <a:rPr lang="en-US" dirty="0" smtClean="0"/>
              <a:t>1 </a:t>
            </a:r>
            <a:r>
              <a:rPr lang="en-US" dirty="0" err="1" smtClean="0"/>
              <a:t>nsec</a:t>
            </a:r>
            <a:r>
              <a:rPr lang="en-US" dirty="0" smtClean="0"/>
              <a:t> (10</a:t>
            </a:r>
            <a:r>
              <a:rPr lang="en-US" baseline="30000" dirty="0" smtClean="0"/>
              <a:t>-9</a:t>
            </a:r>
            <a:r>
              <a:rPr lang="en-US" dirty="0" smtClean="0"/>
              <a:t>) clock cycle =&gt; 1 GHz (10</a:t>
            </a:r>
            <a:r>
              <a:rPr lang="en-US" baseline="30000" dirty="0" smtClean="0"/>
              <a:t>9</a:t>
            </a:r>
            <a:r>
              <a:rPr lang="en-US" dirty="0" smtClean="0"/>
              <a:t>) clock rate</a:t>
            </a:r>
            <a:endParaRPr lang="tr-TR" dirty="0" smtClean="0"/>
          </a:p>
          <a:p>
            <a:pPr lvl="2"/>
            <a:r>
              <a:rPr lang="tr-TR" dirty="0" smtClean="0"/>
              <a:t>0.</a:t>
            </a:r>
            <a:r>
              <a:rPr lang="en-US" dirty="0" smtClean="0"/>
              <a:t>5 </a:t>
            </a:r>
            <a:r>
              <a:rPr lang="tr-TR" dirty="0" smtClean="0"/>
              <a:t>n</a:t>
            </a:r>
            <a:r>
              <a:rPr lang="en-US" dirty="0" smtClean="0"/>
              <a:t>sec clock cycle =&gt; 2 GHz clock rate</a:t>
            </a:r>
            <a:endParaRPr lang="tr-TR" dirty="0"/>
          </a:p>
        </p:txBody>
      </p:sp>
      <p:sp>
        <p:nvSpPr>
          <p:cNvPr id="4" name="Slide Number Placeholder 3"/>
          <p:cNvSpPr>
            <a:spLocks noGrp="1"/>
          </p:cNvSpPr>
          <p:nvPr>
            <p:ph type="sldNum" sz="quarter" idx="10"/>
          </p:nvPr>
        </p:nvSpPr>
        <p:spPr/>
        <p:txBody>
          <a:bodyPr/>
          <a:lstStyle/>
          <a:p>
            <a:pPr>
              <a:defRPr/>
            </a:pPr>
            <a:fld id="{276D419C-D3F8-421F-893F-574FABEF0127}" type="slidenum">
              <a:rPr lang="en-US" altLang="tr-TR" smtClean="0"/>
              <a:pPr>
                <a:defRPr/>
              </a:pPr>
              <a:t>81</a:t>
            </a:fld>
            <a:endParaRPr lang="en-US" altLang="tr-TR"/>
          </a:p>
        </p:txBody>
      </p:sp>
      <p:pic>
        <p:nvPicPr>
          <p:cNvPr id="5" name="Picture 4"/>
          <p:cNvPicPr>
            <a:picLocks noChangeAspect="1"/>
          </p:cNvPicPr>
          <p:nvPr/>
        </p:nvPicPr>
        <p:blipFill>
          <a:blip r:embed="rId2"/>
          <a:stretch>
            <a:fillRect/>
          </a:stretch>
        </p:blipFill>
        <p:spPr>
          <a:xfrm>
            <a:off x="1187624" y="4509120"/>
            <a:ext cx="6323850" cy="907200"/>
          </a:xfrm>
          <a:prstGeom prst="rect">
            <a:avLst/>
          </a:prstGeom>
        </p:spPr>
      </p:pic>
    </p:spTree>
    <p:extLst>
      <p:ext uri="{BB962C8B-B14F-4D97-AF65-F5344CB8AC3E}">
        <p14:creationId xmlns:p14="http://schemas.microsoft.com/office/powerpoint/2010/main" val="227422030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CPU Time (</a:t>
            </a:r>
            <a:r>
              <a:rPr lang="tr-TR" dirty="0" err="1" smtClean="0"/>
              <a:t>Execution</a:t>
            </a:r>
            <a:r>
              <a:rPr lang="tr-TR" dirty="0" smtClean="0"/>
              <a:t> Time)</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288" y="1125538"/>
                <a:ext cx="8280400" cy="5111774"/>
              </a:xfrm>
            </p:spPr>
            <p:txBody>
              <a:bodyPr>
                <a:normAutofit fontScale="85000" lnSpcReduction="10000"/>
              </a:bodyPr>
              <a:lstStyle/>
              <a:p>
                <a:r>
                  <a:rPr lang="en-US" dirty="0" smtClean="0"/>
                  <a:t>A program takes 15x10</a:t>
                </a:r>
                <a:r>
                  <a:rPr lang="en-US" baseline="30000" dirty="0" smtClean="0"/>
                  <a:t>10</a:t>
                </a:r>
                <a:r>
                  <a:rPr lang="en-US" dirty="0" smtClean="0"/>
                  <a:t> </a:t>
                </a:r>
                <a:r>
                  <a:rPr lang="en-US" dirty="0" smtClean="0">
                    <a:solidFill>
                      <a:schemeClr val="accent1"/>
                    </a:solidFill>
                  </a:rPr>
                  <a:t>cycles</a:t>
                </a:r>
                <a:r>
                  <a:rPr lang="en-US" dirty="0" smtClean="0"/>
                  <a:t> to execute on a</a:t>
                </a:r>
                <a:r>
                  <a:rPr lang="tr-TR" dirty="0" smtClean="0"/>
                  <a:t> </a:t>
                </a:r>
                <a:r>
                  <a:rPr lang="en-US" dirty="0" smtClean="0"/>
                  <a:t>computer with a clock </a:t>
                </a:r>
                <a:r>
                  <a:rPr lang="en-US" dirty="0" smtClean="0">
                    <a:solidFill>
                      <a:schemeClr val="accent1"/>
                    </a:solidFill>
                  </a:rPr>
                  <a:t>cycle </a:t>
                </a:r>
                <a:r>
                  <a:rPr lang="tr-TR" dirty="0" smtClean="0">
                    <a:solidFill>
                      <a:schemeClr val="accent1"/>
                    </a:solidFill>
                  </a:rPr>
                  <a:t>ti</a:t>
                </a:r>
                <a:r>
                  <a:rPr lang="en-US" dirty="0" smtClean="0">
                    <a:solidFill>
                      <a:schemeClr val="accent1"/>
                    </a:solidFill>
                  </a:rPr>
                  <a:t>me </a:t>
                </a:r>
                <a:r>
                  <a:rPr lang="en-US" dirty="0" smtClean="0"/>
                  <a:t>of 500</a:t>
                </a:r>
                <a:r>
                  <a:rPr lang="tr-TR" dirty="0" smtClean="0"/>
                  <a:t> </a:t>
                </a:r>
                <a:r>
                  <a:rPr lang="en-US" dirty="0" err="1" smtClean="0"/>
                  <a:t>picosec</a:t>
                </a:r>
                <a:r>
                  <a:rPr lang="en-US" dirty="0" smtClean="0"/>
                  <a:t>.</a:t>
                </a:r>
              </a:p>
              <a:p>
                <a:pPr lvl="1"/>
                <a:r>
                  <a:rPr lang="en-US" dirty="0" smtClean="0"/>
                  <a:t>How many seconds does it take for the program to</a:t>
                </a:r>
                <a:r>
                  <a:rPr lang="tr-TR" dirty="0" smtClean="0"/>
                  <a:t> </a:t>
                </a:r>
                <a:r>
                  <a:rPr lang="en-US" dirty="0" smtClean="0"/>
                  <a:t>execute?</a:t>
                </a:r>
                <a:endParaRPr lang="tr-TR" dirty="0" smtClean="0"/>
              </a:p>
              <a:p>
                <a:pPr lvl="1"/>
                <a:endParaRPr lang="tr-TR" dirty="0" smtClean="0"/>
              </a:p>
              <a:p>
                <a:pPr marL="0" indent="0">
                  <a:buNone/>
                </a:pPr>
                <a14:m>
                  <m:oMathPara xmlns:m="http://schemas.openxmlformats.org/officeDocument/2006/math">
                    <m:oMathParaPr>
                      <m:jc m:val="centerGroup"/>
                    </m:oMathParaPr>
                    <m:oMath xmlns:m="http://schemas.openxmlformats.org/officeDocument/2006/math">
                      <m:r>
                        <m:rPr>
                          <m:nor/>
                        </m:rPr>
                        <a:rPr lang="en-US" smtClean="0">
                          <a:solidFill>
                            <a:schemeClr val="tx1"/>
                          </a:solidFill>
                        </a:rPr>
                        <m:t>CPU</m:t>
                      </m:r>
                      <m:r>
                        <m:rPr>
                          <m:nor/>
                        </m:rPr>
                        <a:rPr lang="en-US" smtClean="0">
                          <a:solidFill>
                            <a:schemeClr val="tx1"/>
                          </a:solidFill>
                        </a:rPr>
                        <m:t> </m:t>
                      </m:r>
                      <m:r>
                        <m:rPr>
                          <m:nor/>
                        </m:rPr>
                        <a:rPr lang="en-US" smtClean="0">
                          <a:solidFill>
                            <a:schemeClr val="tx1"/>
                          </a:solidFill>
                        </a:rPr>
                        <m:t>Time</m:t>
                      </m:r>
                      <m:r>
                        <m:rPr>
                          <m:nor/>
                        </m:rPr>
                        <a:rPr lang="en-US" smtClean="0">
                          <a:solidFill>
                            <a:schemeClr val="tx1"/>
                          </a:solidFill>
                        </a:rPr>
                        <m:t> =</m:t>
                      </m:r>
                      <m:r>
                        <m:rPr>
                          <m:nor/>
                        </m:rPr>
                        <a:rPr lang="en-US" smtClean="0">
                          <a:solidFill>
                            <a:schemeClr val="tx1"/>
                          </a:solidFill>
                        </a:rPr>
                        <m:t>Clock</m:t>
                      </m:r>
                      <m:r>
                        <m:rPr>
                          <m:nor/>
                        </m:rPr>
                        <a:rPr lang="en-US" smtClean="0">
                          <a:solidFill>
                            <a:schemeClr val="tx1"/>
                          </a:solidFill>
                        </a:rPr>
                        <m:t> </m:t>
                      </m:r>
                      <m:r>
                        <m:rPr>
                          <m:nor/>
                        </m:rPr>
                        <a:rPr lang="en-US" smtClean="0">
                          <a:solidFill>
                            <a:schemeClr val="tx1"/>
                          </a:solidFill>
                        </a:rPr>
                        <m:t>Cycles</m:t>
                      </m:r>
                      <m:r>
                        <m:rPr>
                          <m:nor/>
                        </m:rPr>
                        <a:rPr lang="en-US" smtClean="0">
                          <a:solidFill>
                            <a:schemeClr val="tx1"/>
                          </a:solidFill>
                        </a:rPr>
                        <m:t>×</m:t>
                      </m:r>
                      <m:r>
                        <m:rPr>
                          <m:nor/>
                        </m:rPr>
                        <a:rPr lang="en-US" smtClean="0">
                          <a:solidFill>
                            <a:schemeClr val="tx1"/>
                          </a:solidFill>
                        </a:rPr>
                        <m:t>Clock</m:t>
                      </m:r>
                      <m:r>
                        <m:rPr>
                          <m:nor/>
                        </m:rPr>
                        <a:rPr lang="en-US" smtClean="0">
                          <a:solidFill>
                            <a:schemeClr val="tx1"/>
                          </a:solidFill>
                        </a:rPr>
                        <m:t> </m:t>
                      </m:r>
                      <m:r>
                        <m:rPr>
                          <m:nor/>
                        </m:rPr>
                        <a:rPr lang="en-US" smtClean="0">
                          <a:solidFill>
                            <a:schemeClr val="tx1"/>
                          </a:solidFill>
                        </a:rPr>
                        <m:t>Cycle</m:t>
                      </m:r>
                      <m:r>
                        <m:rPr>
                          <m:nor/>
                        </m:rPr>
                        <a:rPr lang="tr-TR" b="0" i="0" smtClean="0">
                          <a:solidFill>
                            <a:schemeClr val="tx1"/>
                          </a:solidFill>
                        </a:rPr>
                        <m:t> </m:t>
                      </m:r>
                      <m:r>
                        <m:rPr>
                          <m:nor/>
                        </m:rPr>
                        <a:rPr lang="en-US" smtClean="0">
                          <a:solidFill>
                            <a:schemeClr val="tx1"/>
                          </a:solidFill>
                        </a:rPr>
                        <m:t>Time</m:t>
                      </m:r>
                    </m:oMath>
                  </m:oMathPara>
                </a14:m>
                <a:endParaRPr lang="tr-TR" dirty="0" smtClean="0">
                  <a:solidFill>
                    <a:schemeClr val="tx1"/>
                  </a:solidFill>
                </a:endParaRPr>
              </a:p>
              <a:p>
                <a:pPr marL="0" indent="0">
                  <a:buNone/>
                </a:pPr>
                <a14:m>
                  <m:oMathPara xmlns:m="http://schemas.openxmlformats.org/officeDocument/2006/math">
                    <m:oMathParaPr>
                      <m:jc m:val="centerGroup"/>
                    </m:oMathParaPr>
                    <m:oMath xmlns:m="http://schemas.openxmlformats.org/officeDocument/2006/math">
                      <m:r>
                        <m:rPr>
                          <m:nor/>
                        </m:rPr>
                        <a:rPr lang="tr-TR" b="0" i="0" smtClean="0">
                          <a:solidFill>
                            <a:schemeClr val="tx1"/>
                          </a:solidFill>
                        </a:rPr>
                        <m:t>=</m:t>
                      </m:r>
                      <m:f>
                        <m:fPr>
                          <m:ctrlPr>
                            <a:rPr lang="tr-TR" b="0" i="1" smtClean="0">
                              <a:solidFill>
                                <a:schemeClr val="tx1"/>
                              </a:solidFill>
                              <a:latin typeface="Cambria Math" panose="02040503050406030204" pitchFamily="18" charset="0"/>
                            </a:rPr>
                          </m:ctrlPr>
                        </m:fPr>
                        <m:num>
                          <m:r>
                            <m:rPr>
                              <m:nor/>
                            </m:rPr>
                            <a:rPr lang="en-US" smtClean="0">
                              <a:solidFill>
                                <a:schemeClr val="tx1"/>
                              </a:solidFill>
                            </a:rPr>
                            <m:t>Clock</m:t>
                          </m:r>
                          <m:r>
                            <m:rPr>
                              <m:nor/>
                            </m:rPr>
                            <a:rPr lang="en-US" smtClean="0">
                              <a:solidFill>
                                <a:schemeClr val="tx1"/>
                              </a:solidFill>
                            </a:rPr>
                            <m:t> </m:t>
                          </m:r>
                          <m:r>
                            <m:rPr>
                              <m:nor/>
                            </m:rPr>
                            <a:rPr lang="en-US" smtClean="0">
                              <a:solidFill>
                                <a:schemeClr val="tx1"/>
                              </a:solidFill>
                            </a:rPr>
                            <m:t>Cycles</m:t>
                          </m:r>
                        </m:num>
                        <m:den>
                          <m:r>
                            <m:rPr>
                              <m:nor/>
                            </m:rPr>
                            <a:rPr lang="en-US" smtClean="0">
                              <a:solidFill>
                                <a:schemeClr val="tx1"/>
                              </a:solidFill>
                            </a:rPr>
                            <m:t>Clock</m:t>
                          </m:r>
                          <m:r>
                            <m:rPr>
                              <m:nor/>
                            </m:rPr>
                            <a:rPr lang="en-US" smtClean="0">
                              <a:solidFill>
                                <a:schemeClr val="tx1"/>
                              </a:solidFill>
                            </a:rPr>
                            <m:t> </m:t>
                          </m:r>
                          <m:r>
                            <m:rPr>
                              <m:nor/>
                            </m:rPr>
                            <a:rPr lang="tr-TR" b="0" i="0" smtClean="0">
                              <a:solidFill>
                                <a:schemeClr val="tx1"/>
                              </a:solidFill>
                            </a:rPr>
                            <m:t>Rate</m:t>
                          </m:r>
                        </m:den>
                      </m:f>
                    </m:oMath>
                  </m:oMathPara>
                </a14:m>
                <a:endParaRPr lang="tr-TR" dirty="0"/>
              </a:p>
              <a:p>
                <a:endParaRPr lang="tr-TR" dirty="0" smtClean="0"/>
              </a:p>
              <a:p>
                <a:r>
                  <a:rPr lang="en-US" dirty="0" smtClean="0"/>
                  <a:t>Clock Cycles: </a:t>
                </a:r>
                <a:endParaRPr lang="tr-TR" dirty="0" smtClean="0"/>
              </a:p>
              <a:p>
                <a:pPr lvl="1"/>
                <a:r>
                  <a:rPr lang="en-US" dirty="0" smtClean="0"/>
                  <a:t>How many cycles it takes for a program to execute!</a:t>
                </a:r>
              </a:p>
              <a:p>
                <a:r>
                  <a:rPr lang="en-US" dirty="0" smtClean="0"/>
                  <a:t>CPU Time (</a:t>
                </a:r>
                <a:r>
                  <a:rPr lang="en-US" dirty="0" err="1" smtClean="0"/>
                  <a:t>Execu</a:t>
                </a:r>
                <a:r>
                  <a:rPr lang="tr-TR" dirty="0" smtClean="0"/>
                  <a:t>ti</a:t>
                </a:r>
                <a:r>
                  <a:rPr lang="en-US" dirty="0" smtClean="0"/>
                  <a:t>on </a:t>
                </a:r>
                <a:r>
                  <a:rPr lang="tr-TR" dirty="0" smtClean="0"/>
                  <a:t>ti</a:t>
                </a:r>
                <a:r>
                  <a:rPr lang="en-US" dirty="0" smtClean="0"/>
                  <a:t>me): </a:t>
                </a:r>
                <a:endParaRPr lang="tr-TR" dirty="0" smtClean="0"/>
              </a:p>
              <a:p>
                <a:pPr lvl="1"/>
                <a:r>
                  <a:rPr lang="en-US" dirty="0" smtClean="0"/>
                  <a:t>How many seconds it takes for a program to execute!</a:t>
                </a: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288" y="1125538"/>
                <a:ext cx="8280400" cy="5111774"/>
              </a:xfrm>
              <a:blipFill rotWithShape="0">
                <a:blip r:embed="rId2"/>
                <a:stretch>
                  <a:fillRect l="-1252" t="-1909" r="-221" b="-477"/>
                </a:stretch>
              </a:blipFill>
            </p:spPr>
            <p:txBody>
              <a:bodyPr/>
              <a:lstStyle/>
              <a:p>
                <a:r>
                  <a:rPr lang="tr-TR">
                    <a:noFill/>
                  </a:rPr>
                  <a:t> </a:t>
                </a:r>
              </a:p>
            </p:txBody>
          </p:sp>
        </mc:Fallback>
      </mc:AlternateContent>
      <p:sp>
        <p:nvSpPr>
          <p:cNvPr id="4" name="Slide Number Placeholder 3"/>
          <p:cNvSpPr>
            <a:spLocks noGrp="1"/>
          </p:cNvSpPr>
          <p:nvPr>
            <p:ph type="sldNum" sz="quarter" idx="10"/>
          </p:nvPr>
        </p:nvSpPr>
        <p:spPr/>
        <p:txBody>
          <a:bodyPr/>
          <a:lstStyle/>
          <a:p>
            <a:pPr>
              <a:defRPr/>
            </a:pPr>
            <a:fld id="{276D419C-D3F8-421F-893F-574FABEF0127}" type="slidenum">
              <a:rPr lang="en-US" altLang="tr-TR" smtClean="0"/>
              <a:pPr>
                <a:defRPr/>
              </a:pPr>
              <a:t>82</a:t>
            </a:fld>
            <a:endParaRPr lang="en-US" altLang="tr-TR"/>
          </a:p>
        </p:txBody>
      </p:sp>
    </p:spTree>
    <p:extLst>
      <p:ext uri="{BB962C8B-B14F-4D97-AF65-F5344CB8AC3E}">
        <p14:creationId xmlns:p14="http://schemas.microsoft.com/office/powerpoint/2010/main" val="18061147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CPU Time </a:t>
            </a:r>
            <a:r>
              <a:rPr lang="tr-TR" dirty="0" err="1" smtClean="0"/>
              <a:t>Example</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smtClean="0">
                    <a:solidFill>
                      <a:schemeClr val="accent1"/>
                    </a:solidFill>
                  </a:rPr>
                  <a:t>Computer</a:t>
                </a:r>
                <a:r>
                  <a:rPr lang="en-US" dirty="0" smtClean="0"/>
                  <a:t> </a:t>
                </a:r>
                <a:r>
                  <a:rPr lang="en-US" dirty="0" smtClean="0">
                    <a:solidFill>
                      <a:schemeClr val="accent1"/>
                    </a:solidFill>
                  </a:rPr>
                  <a:t>A</a:t>
                </a:r>
                <a:r>
                  <a:rPr lang="en-US" dirty="0" smtClean="0"/>
                  <a:t> has a 2</a:t>
                </a:r>
                <a:r>
                  <a:rPr lang="tr-TR" dirty="0" smtClean="0"/>
                  <a:t> </a:t>
                </a:r>
                <a:r>
                  <a:rPr lang="en-US" dirty="0" smtClean="0"/>
                  <a:t>GHz clock rate, executes a program in</a:t>
                </a:r>
                <a:r>
                  <a:rPr lang="tr-TR" dirty="0" smtClean="0"/>
                  <a:t> </a:t>
                </a:r>
                <a:r>
                  <a:rPr lang="en-US" dirty="0" smtClean="0"/>
                  <a:t>10</a:t>
                </a:r>
                <a:r>
                  <a:rPr lang="tr-TR" dirty="0" smtClean="0"/>
                  <a:t> </a:t>
                </a:r>
                <a:r>
                  <a:rPr lang="en-US" dirty="0" smtClean="0"/>
                  <a:t>sec (CPU </a:t>
                </a:r>
                <a:r>
                  <a:rPr lang="tr-TR" dirty="0" smtClean="0"/>
                  <a:t>ti</a:t>
                </a:r>
                <a:r>
                  <a:rPr lang="en-US" dirty="0" smtClean="0"/>
                  <a:t>me)</a:t>
                </a:r>
              </a:p>
              <a:p>
                <a:r>
                  <a:rPr lang="en-US" dirty="0" smtClean="0"/>
                  <a:t>Designing </a:t>
                </a:r>
                <a:r>
                  <a:rPr lang="en-US" dirty="0" smtClean="0">
                    <a:solidFill>
                      <a:schemeClr val="accent1"/>
                    </a:solidFill>
                  </a:rPr>
                  <a:t>Computer</a:t>
                </a:r>
                <a:r>
                  <a:rPr lang="en-US" dirty="0" smtClean="0"/>
                  <a:t> </a:t>
                </a:r>
                <a:r>
                  <a:rPr lang="en-US" dirty="0" smtClean="0">
                    <a:solidFill>
                      <a:schemeClr val="accent1"/>
                    </a:solidFill>
                  </a:rPr>
                  <a:t>B</a:t>
                </a:r>
                <a:r>
                  <a:rPr lang="en-US" dirty="0" smtClean="0"/>
                  <a:t> by aiming for 6 sec CPU </a:t>
                </a:r>
                <a:r>
                  <a:rPr lang="tr-TR" dirty="0" smtClean="0"/>
                  <a:t>ti</a:t>
                </a:r>
                <a:r>
                  <a:rPr lang="en-US" dirty="0" smtClean="0"/>
                  <a:t>me</a:t>
                </a:r>
              </a:p>
              <a:p>
                <a:pPr lvl="1"/>
                <a:r>
                  <a:rPr lang="en-US" dirty="0" smtClean="0"/>
                  <a:t>With a faster clock, but this causes 1.2 × clock cycles</a:t>
                </a:r>
              </a:p>
              <a:p>
                <a:r>
                  <a:rPr lang="en-US" dirty="0" smtClean="0"/>
                  <a:t>What is </a:t>
                </a:r>
                <a:r>
                  <a:rPr lang="en-US" dirty="0" smtClean="0">
                    <a:solidFill>
                      <a:schemeClr val="accent1"/>
                    </a:solidFill>
                  </a:rPr>
                  <a:t>Computer B</a:t>
                </a:r>
                <a:r>
                  <a:rPr lang="en-US" dirty="0" smtClean="0"/>
                  <a:t>’s clock rate?</a:t>
                </a:r>
                <a:endParaRPr lang="tr-TR" dirty="0" smtClean="0"/>
              </a:p>
              <a:p>
                <a:endParaRPr lang="tr-TR" sz="1900" dirty="0" smtClean="0"/>
              </a:p>
              <a:p>
                <a:pPr marL="0" indent="0">
                  <a:buNone/>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rPr>
                          </m:ctrlPr>
                        </m:sSubPr>
                        <m:e>
                          <m:r>
                            <m:rPr>
                              <m:nor/>
                            </m:rPr>
                            <a:rPr lang="en-US" sz="2200">
                              <a:latin typeface="Cambria Math" panose="02040503050406030204" pitchFamily="18" charset="0"/>
                            </a:rPr>
                            <m:t>Clock</m:t>
                          </m:r>
                          <m:r>
                            <m:rPr>
                              <m:nor/>
                            </m:rPr>
                            <a:rPr lang="en-US" sz="2200">
                              <a:latin typeface="Cambria Math" panose="02040503050406030204" pitchFamily="18" charset="0"/>
                            </a:rPr>
                            <m:t> </m:t>
                          </m:r>
                          <m:r>
                            <m:rPr>
                              <m:nor/>
                            </m:rPr>
                            <a:rPr lang="tr-TR" sz="2200">
                              <a:latin typeface="Cambria Math" panose="02040503050406030204" pitchFamily="18" charset="0"/>
                            </a:rPr>
                            <m:t>Rate</m:t>
                          </m:r>
                        </m:e>
                        <m:sub>
                          <m:r>
                            <m:rPr>
                              <m:sty m:val="p"/>
                            </m:rPr>
                            <a:rPr lang="tr-TR" sz="2200">
                              <a:latin typeface="Cambria Math" panose="02040503050406030204" pitchFamily="18" charset="0"/>
                            </a:rPr>
                            <m:t>B</m:t>
                          </m:r>
                        </m:sub>
                      </m:sSub>
                      <m:r>
                        <a:rPr lang="tr-TR" sz="2200">
                          <a:latin typeface="Cambria Math" panose="02040503050406030204" pitchFamily="18" charset="0"/>
                        </a:rPr>
                        <m:t>=</m:t>
                      </m:r>
                      <m:f>
                        <m:fPr>
                          <m:ctrlPr>
                            <a:rPr lang="tr-TR" sz="2200" i="1">
                              <a:latin typeface="Cambria Math" panose="02040503050406030204" pitchFamily="18" charset="0"/>
                            </a:rPr>
                          </m:ctrlPr>
                        </m:fPr>
                        <m:num>
                          <m:sSub>
                            <m:sSubPr>
                              <m:ctrlPr>
                                <a:rPr lang="tr-TR" sz="2200" i="1">
                                  <a:latin typeface="Cambria Math" panose="02040503050406030204" pitchFamily="18" charset="0"/>
                                </a:rPr>
                              </m:ctrlPr>
                            </m:sSubPr>
                            <m:e>
                              <m:r>
                                <m:rPr>
                                  <m:sty m:val="p"/>
                                </m:rPr>
                                <a:rPr lang="tr-TR" sz="2200">
                                  <a:latin typeface="Cambria Math" panose="02040503050406030204" pitchFamily="18" charset="0"/>
                                </a:rPr>
                                <m:t>Clock</m:t>
                              </m:r>
                              <m:r>
                                <a:rPr lang="tr-TR" sz="2200">
                                  <a:latin typeface="Cambria Math" panose="02040503050406030204" pitchFamily="18" charset="0"/>
                                </a:rPr>
                                <m:t> </m:t>
                              </m:r>
                              <m:r>
                                <m:rPr>
                                  <m:sty m:val="p"/>
                                </m:rPr>
                                <a:rPr lang="tr-TR" sz="2200">
                                  <a:latin typeface="Cambria Math" panose="02040503050406030204" pitchFamily="18" charset="0"/>
                                </a:rPr>
                                <m:t>Cycles</m:t>
                              </m:r>
                            </m:e>
                            <m:sub>
                              <m:r>
                                <m:rPr>
                                  <m:sty m:val="p"/>
                                </m:rPr>
                                <a:rPr lang="tr-TR" sz="2200">
                                  <a:latin typeface="Cambria Math" panose="02040503050406030204" pitchFamily="18" charset="0"/>
                                </a:rPr>
                                <m:t>B</m:t>
                              </m:r>
                            </m:sub>
                          </m:sSub>
                        </m:num>
                        <m:den>
                          <m:sSub>
                            <m:sSubPr>
                              <m:ctrlPr>
                                <a:rPr lang="tr-TR" sz="2200" i="1" smtClean="0">
                                  <a:latin typeface="Cambria Math" panose="02040503050406030204" pitchFamily="18" charset="0"/>
                                </a:rPr>
                              </m:ctrlPr>
                            </m:sSubPr>
                            <m:e>
                              <m:r>
                                <m:rPr>
                                  <m:sty m:val="p"/>
                                </m:rPr>
                                <a:rPr lang="tr-TR" sz="2200" b="0" i="0" smtClean="0">
                                  <a:latin typeface="Cambria Math" panose="02040503050406030204" pitchFamily="18" charset="0"/>
                                </a:rPr>
                                <m:t>CPU</m:t>
                              </m:r>
                              <m:r>
                                <a:rPr lang="tr-TR" sz="2200" b="0" i="0" smtClean="0">
                                  <a:latin typeface="Cambria Math" panose="02040503050406030204" pitchFamily="18" charset="0"/>
                                </a:rPr>
                                <m:t> </m:t>
                              </m:r>
                              <m:r>
                                <m:rPr>
                                  <m:sty m:val="p"/>
                                </m:rPr>
                                <a:rPr lang="tr-TR" sz="2200" b="0" i="0" smtClean="0">
                                  <a:latin typeface="Cambria Math" panose="02040503050406030204" pitchFamily="18" charset="0"/>
                                </a:rPr>
                                <m:t>Time</m:t>
                              </m:r>
                            </m:e>
                            <m:sub>
                              <m:r>
                                <m:rPr>
                                  <m:sty m:val="p"/>
                                </m:rPr>
                                <a:rPr lang="tr-TR" sz="2200">
                                  <a:latin typeface="Cambria Math" panose="02040503050406030204" pitchFamily="18" charset="0"/>
                                </a:rPr>
                                <m:t>B</m:t>
                              </m:r>
                            </m:sub>
                          </m:sSub>
                        </m:den>
                      </m:f>
                      <m:r>
                        <a:rPr lang="tr-TR" sz="2200" b="0" i="0" smtClean="0">
                          <a:latin typeface="Cambria Math" panose="02040503050406030204" pitchFamily="18" charset="0"/>
                        </a:rPr>
                        <m:t>=</m:t>
                      </m:r>
                      <m:f>
                        <m:fPr>
                          <m:ctrlPr>
                            <a:rPr lang="tr-TR" sz="2200" i="1" smtClean="0">
                              <a:latin typeface="Cambria Math" panose="02040503050406030204" pitchFamily="18" charset="0"/>
                            </a:rPr>
                          </m:ctrlPr>
                        </m:fPr>
                        <m:num>
                          <m:r>
                            <a:rPr lang="tr-TR" sz="2200" b="0" i="1" smtClean="0">
                              <a:latin typeface="Cambria Math" panose="02040503050406030204" pitchFamily="18" charset="0"/>
                            </a:rPr>
                            <m:t>1.2</m:t>
                          </m:r>
                          <m:r>
                            <a:rPr lang="tr-TR" sz="2200" b="0" i="1" smtClean="0">
                              <a:latin typeface="Cambria Math" panose="02040503050406030204" pitchFamily="18" charset="0"/>
                              <a:ea typeface="Cambria Math" panose="02040503050406030204" pitchFamily="18" charset="0"/>
                            </a:rPr>
                            <m:t>×</m:t>
                          </m:r>
                          <m:sSub>
                            <m:sSubPr>
                              <m:ctrlPr>
                                <a:rPr lang="tr-TR" sz="2200" i="1">
                                  <a:latin typeface="Cambria Math" panose="02040503050406030204" pitchFamily="18" charset="0"/>
                                </a:rPr>
                              </m:ctrlPr>
                            </m:sSubPr>
                            <m:e>
                              <m:r>
                                <m:rPr>
                                  <m:sty m:val="p"/>
                                </m:rPr>
                                <a:rPr lang="tr-TR" sz="2200">
                                  <a:latin typeface="Cambria Math" panose="02040503050406030204" pitchFamily="18" charset="0"/>
                                </a:rPr>
                                <m:t>Clock</m:t>
                              </m:r>
                              <m:r>
                                <a:rPr lang="tr-TR" sz="2200">
                                  <a:latin typeface="Cambria Math" panose="02040503050406030204" pitchFamily="18" charset="0"/>
                                </a:rPr>
                                <m:t> </m:t>
                              </m:r>
                              <m:r>
                                <m:rPr>
                                  <m:sty m:val="p"/>
                                </m:rPr>
                                <a:rPr lang="tr-TR" sz="2200">
                                  <a:latin typeface="Cambria Math" panose="02040503050406030204" pitchFamily="18" charset="0"/>
                                </a:rPr>
                                <m:t>Cycles</m:t>
                              </m:r>
                            </m:e>
                            <m:sub>
                              <m:r>
                                <m:rPr>
                                  <m:sty m:val="p"/>
                                </m:rPr>
                                <a:rPr lang="tr-TR" sz="2200" b="0" i="0" smtClean="0">
                                  <a:latin typeface="Cambria Math" panose="02040503050406030204" pitchFamily="18" charset="0"/>
                                </a:rPr>
                                <m:t>A</m:t>
                              </m:r>
                            </m:sub>
                          </m:sSub>
                        </m:num>
                        <m:den>
                          <m:r>
                            <a:rPr lang="tr-TR" sz="2200" i="1" smtClean="0">
                              <a:latin typeface="Cambria Math" panose="02040503050406030204" pitchFamily="18" charset="0"/>
                            </a:rPr>
                            <m:t>6</m:t>
                          </m:r>
                          <m:r>
                            <m:rPr>
                              <m:sty m:val="p"/>
                            </m:rPr>
                            <a:rPr lang="tr-TR" sz="2200" b="0" i="0" smtClean="0">
                              <a:latin typeface="Cambria Math" panose="02040503050406030204" pitchFamily="18" charset="0"/>
                            </a:rPr>
                            <m:t>s</m:t>
                          </m:r>
                          <m:r>
                            <a:rPr lang="tr-TR" sz="2200" b="0" i="1" smtClean="0">
                              <a:latin typeface="Cambria Math" panose="02040503050406030204" pitchFamily="18" charset="0"/>
                            </a:rPr>
                            <m:t> </m:t>
                          </m:r>
                        </m:den>
                      </m:f>
                    </m:oMath>
                  </m:oMathPara>
                </a14:m>
                <a:endParaRPr lang="tr-TR" sz="2200"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tr-TR" sz="2200" i="1" smtClean="0">
                              <a:latin typeface="Cambria Math" panose="02040503050406030204" pitchFamily="18" charset="0"/>
                            </a:rPr>
                          </m:ctrlPr>
                        </m:sSubPr>
                        <m:e>
                          <m:r>
                            <m:rPr>
                              <m:sty m:val="p"/>
                            </m:rPr>
                            <a:rPr lang="tr-TR" sz="2200">
                              <a:latin typeface="Cambria Math" panose="02040503050406030204" pitchFamily="18" charset="0"/>
                            </a:rPr>
                            <m:t>Clock</m:t>
                          </m:r>
                          <m:r>
                            <a:rPr lang="tr-TR" sz="2200">
                              <a:latin typeface="Cambria Math" panose="02040503050406030204" pitchFamily="18" charset="0"/>
                            </a:rPr>
                            <m:t> </m:t>
                          </m:r>
                          <m:r>
                            <m:rPr>
                              <m:sty m:val="p"/>
                            </m:rPr>
                            <a:rPr lang="tr-TR" sz="2200">
                              <a:latin typeface="Cambria Math" panose="02040503050406030204" pitchFamily="18" charset="0"/>
                            </a:rPr>
                            <m:t>Cycles</m:t>
                          </m:r>
                        </m:e>
                        <m:sub>
                          <m:r>
                            <m:rPr>
                              <m:sty m:val="p"/>
                            </m:rPr>
                            <a:rPr lang="tr-TR" sz="2200" b="0" i="0" smtClean="0">
                              <a:latin typeface="Cambria Math" panose="02040503050406030204" pitchFamily="18" charset="0"/>
                            </a:rPr>
                            <m:t>A</m:t>
                          </m:r>
                        </m:sub>
                      </m:sSub>
                      <m:r>
                        <a:rPr lang="tr-TR" sz="2200" b="0" i="1" smtClean="0">
                          <a:latin typeface="Cambria Math" panose="02040503050406030204" pitchFamily="18" charset="0"/>
                        </a:rPr>
                        <m:t>=</m:t>
                      </m:r>
                      <m:sSub>
                        <m:sSubPr>
                          <m:ctrlPr>
                            <a:rPr lang="tr-TR" sz="2200" i="1" smtClean="0">
                              <a:latin typeface="Cambria Math" panose="02040503050406030204" pitchFamily="18" charset="0"/>
                            </a:rPr>
                          </m:ctrlPr>
                        </m:sSubPr>
                        <m:e>
                          <m:r>
                            <m:rPr>
                              <m:sty m:val="p"/>
                            </m:rPr>
                            <a:rPr lang="tr-TR" sz="2200" b="0" i="0" smtClean="0">
                              <a:latin typeface="Cambria Math" panose="02040503050406030204" pitchFamily="18" charset="0"/>
                            </a:rPr>
                            <m:t>CPU</m:t>
                          </m:r>
                          <m:r>
                            <a:rPr lang="tr-TR" sz="2200" b="0" i="0" smtClean="0">
                              <a:latin typeface="Cambria Math" panose="02040503050406030204" pitchFamily="18" charset="0"/>
                            </a:rPr>
                            <m:t> </m:t>
                          </m:r>
                          <m:r>
                            <m:rPr>
                              <m:sty m:val="p"/>
                            </m:rPr>
                            <a:rPr lang="tr-TR" sz="2200" b="0" i="0" smtClean="0">
                              <a:latin typeface="Cambria Math" panose="02040503050406030204" pitchFamily="18" charset="0"/>
                            </a:rPr>
                            <m:t>Time</m:t>
                          </m:r>
                        </m:e>
                        <m:sub>
                          <m:r>
                            <m:rPr>
                              <m:sty m:val="p"/>
                            </m:rPr>
                            <a:rPr lang="tr-TR" sz="2200" b="0" i="0" smtClean="0">
                              <a:latin typeface="Cambria Math" panose="02040503050406030204" pitchFamily="18" charset="0"/>
                            </a:rPr>
                            <m:t>A</m:t>
                          </m:r>
                        </m:sub>
                      </m:sSub>
                      <m:r>
                        <a:rPr lang="tr-TR" sz="2200" b="0" i="1" smtClean="0">
                          <a:latin typeface="Cambria Math" panose="02040503050406030204" pitchFamily="18" charset="0"/>
                          <a:ea typeface="Cambria Math" panose="02040503050406030204" pitchFamily="18" charset="0"/>
                        </a:rPr>
                        <m:t>×</m:t>
                      </m:r>
                      <m:sSub>
                        <m:sSubPr>
                          <m:ctrlPr>
                            <a:rPr lang="tr-TR" sz="2200" i="1">
                              <a:latin typeface="Cambria Math" panose="02040503050406030204" pitchFamily="18" charset="0"/>
                            </a:rPr>
                          </m:ctrlPr>
                        </m:sSubPr>
                        <m:e>
                          <m:r>
                            <m:rPr>
                              <m:sty m:val="p"/>
                            </m:rPr>
                            <a:rPr lang="tr-TR" sz="2200">
                              <a:latin typeface="Cambria Math" panose="02040503050406030204" pitchFamily="18" charset="0"/>
                            </a:rPr>
                            <m:t>Clock</m:t>
                          </m:r>
                          <m:r>
                            <a:rPr lang="tr-TR" sz="2200">
                              <a:latin typeface="Cambria Math" panose="02040503050406030204" pitchFamily="18" charset="0"/>
                            </a:rPr>
                            <m:t> </m:t>
                          </m:r>
                          <m:r>
                            <m:rPr>
                              <m:sty m:val="p"/>
                            </m:rPr>
                            <a:rPr lang="tr-TR" sz="2200" b="0" i="0" smtClean="0">
                              <a:latin typeface="Cambria Math" panose="02040503050406030204" pitchFamily="18" charset="0"/>
                            </a:rPr>
                            <m:t>Rate</m:t>
                          </m:r>
                        </m:e>
                        <m:sub>
                          <m:r>
                            <m:rPr>
                              <m:sty m:val="p"/>
                            </m:rPr>
                            <a:rPr lang="tr-TR" sz="2200" b="0" i="0" smtClean="0">
                              <a:latin typeface="Cambria Math" panose="02040503050406030204" pitchFamily="18" charset="0"/>
                            </a:rPr>
                            <m:t>A</m:t>
                          </m:r>
                        </m:sub>
                      </m:sSub>
                      <m:r>
                        <a:rPr lang="tr-TR" sz="2200" b="0" i="1" smtClean="0">
                          <a:latin typeface="Cambria Math" panose="02040503050406030204" pitchFamily="18" charset="0"/>
                        </a:rPr>
                        <m:t>=10</m:t>
                      </m:r>
                      <m:r>
                        <m:rPr>
                          <m:sty m:val="p"/>
                        </m:rPr>
                        <a:rPr lang="tr-TR" sz="2200" b="0" i="0" smtClean="0">
                          <a:latin typeface="Cambria Math" panose="02040503050406030204" pitchFamily="18" charset="0"/>
                        </a:rPr>
                        <m:t>s</m:t>
                      </m:r>
                      <m:r>
                        <a:rPr lang="tr-TR" sz="2200" b="0" i="1" smtClean="0">
                          <a:latin typeface="Cambria Math" panose="02040503050406030204" pitchFamily="18" charset="0"/>
                          <a:ea typeface="Cambria Math" panose="02040503050406030204" pitchFamily="18" charset="0"/>
                        </a:rPr>
                        <m:t>×</m:t>
                      </m:r>
                      <m:r>
                        <a:rPr lang="tr-TR" sz="2200" b="0" i="1" smtClean="0">
                          <a:latin typeface="Cambria Math" panose="02040503050406030204" pitchFamily="18" charset="0"/>
                        </a:rPr>
                        <m:t>2</m:t>
                      </m:r>
                      <m:r>
                        <m:rPr>
                          <m:sty m:val="p"/>
                        </m:rPr>
                        <a:rPr lang="tr-TR" sz="2200" b="0" i="0" smtClean="0">
                          <a:latin typeface="Cambria Math" panose="02040503050406030204" pitchFamily="18" charset="0"/>
                        </a:rPr>
                        <m:t>GHz</m:t>
                      </m:r>
                      <m:r>
                        <a:rPr lang="tr-TR" sz="2200" b="0" i="1" smtClean="0">
                          <a:latin typeface="Cambria Math" panose="02040503050406030204" pitchFamily="18" charset="0"/>
                        </a:rPr>
                        <m:t>=20</m:t>
                      </m:r>
                      <m:r>
                        <a:rPr lang="tr-TR" sz="2200" b="0" i="1" smtClean="0">
                          <a:latin typeface="Cambria Math" panose="02040503050406030204" pitchFamily="18" charset="0"/>
                          <a:ea typeface="Cambria Math" panose="02040503050406030204" pitchFamily="18" charset="0"/>
                        </a:rPr>
                        <m:t>×</m:t>
                      </m:r>
                      <m:sSup>
                        <m:sSupPr>
                          <m:ctrlPr>
                            <a:rPr lang="tr-TR" sz="2200" b="0" i="1" smtClean="0">
                              <a:latin typeface="Cambria Math" panose="02040503050406030204" pitchFamily="18" charset="0"/>
                              <a:ea typeface="Cambria Math" panose="02040503050406030204" pitchFamily="18" charset="0"/>
                            </a:rPr>
                          </m:ctrlPr>
                        </m:sSupPr>
                        <m:e>
                          <m:r>
                            <a:rPr lang="tr-TR" sz="2200" b="0" i="1" smtClean="0">
                              <a:latin typeface="Cambria Math" panose="02040503050406030204" pitchFamily="18" charset="0"/>
                            </a:rPr>
                            <m:t>10</m:t>
                          </m:r>
                          <m:r>
                            <m:rPr>
                              <m:nor/>
                            </m:rPr>
                            <a:rPr lang="tr-TR" sz="2200" dirty="0" smtClean="0">
                              <a:latin typeface="Cambria Math" panose="02040503050406030204" pitchFamily="18" charset="0"/>
                            </a:rPr>
                            <m:t> </m:t>
                          </m:r>
                        </m:e>
                        <m:sup>
                          <m:r>
                            <a:rPr lang="tr-TR" sz="2200" b="0" i="1" smtClean="0">
                              <a:latin typeface="Cambria Math" panose="02040503050406030204" pitchFamily="18" charset="0"/>
                              <a:ea typeface="Cambria Math" panose="02040503050406030204" pitchFamily="18" charset="0"/>
                            </a:rPr>
                            <m:t>9</m:t>
                          </m:r>
                        </m:sup>
                      </m:sSup>
                    </m:oMath>
                  </m:oMathPara>
                </a14:m>
                <a:endParaRPr lang="tr-TR" sz="2200" b="0" dirty="0" smtClean="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m:rPr>
                              <m:nor/>
                            </m:rPr>
                            <a:rPr lang="en-US" sz="2200">
                              <a:latin typeface="Cambria Math" panose="02040503050406030204" pitchFamily="18" charset="0"/>
                            </a:rPr>
                            <m:t>Clock</m:t>
                          </m:r>
                          <m:r>
                            <m:rPr>
                              <m:nor/>
                            </m:rPr>
                            <a:rPr lang="en-US" sz="2200">
                              <a:latin typeface="Cambria Math" panose="02040503050406030204" pitchFamily="18" charset="0"/>
                            </a:rPr>
                            <m:t> </m:t>
                          </m:r>
                          <m:r>
                            <m:rPr>
                              <m:nor/>
                            </m:rPr>
                            <a:rPr lang="tr-TR" sz="2200">
                              <a:latin typeface="Cambria Math" panose="02040503050406030204" pitchFamily="18" charset="0"/>
                            </a:rPr>
                            <m:t>Rate</m:t>
                          </m:r>
                        </m:e>
                        <m:sub>
                          <m:r>
                            <m:rPr>
                              <m:sty m:val="p"/>
                            </m:rPr>
                            <a:rPr lang="tr-TR" sz="2200">
                              <a:latin typeface="Cambria Math" panose="02040503050406030204" pitchFamily="18" charset="0"/>
                            </a:rPr>
                            <m:t>B</m:t>
                          </m:r>
                        </m:sub>
                      </m:sSub>
                      <m:r>
                        <a:rPr lang="tr-TR" sz="2200">
                          <a:latin typeface="Cambria Math" panose="02040503050406030204" pitchFamily="18" charset="0"/>
                        </a:rPr>
                        <m:t>=</m:t>
                      </m:r>
                      <m:f>
                        <m:fPr>
                          <m:ctrlPr>
                            <a:rPr lang="tr-TR" sz="2200" i="1" smtClean="0">
                              <a:latin typeface="Cambria Math" panose="02040503050406030204" pitchFamily="18" charset="0"/>
                            </a:rPr>
                          </m:ctrlPr>
                        </m:fPr>
                        <m:num>
                          <m:r>
                            <a:rPr lang="tr-TR" sz="2200" b="0" i="1" smtClean="0">
                              <a:latin typeface="Cambria Math" panose="02040503050406030204" pitchFamily="18" charset="0"/>
                            </a:rPr>
                            <m:t>1.2</m:t>
                          </m:r>
                          <m:r>
                            <a:rPr lang="tr-TR" sz="2200" b="0" i="1" smtClean="0">
                              <a:latin typeface="Cambria Math" panose="02040503050406030204" pitchFamily="18" charset="0"/>
                              <a:ea typeface="Cambria Math" panose="02040503050406030204" pitchFamily="18" charset="0"/>
                            </a:rPr>
                            <m:t>×</m:t>
                          </m:r>
                          <m:r>
                            <a:rPr lang="tr-TR" sz="2200" b="0" i="1" smtClean="0">
                              <a:latin typeface="Cambria Math" panose="02040503050406030204" pitchFamily="18" charset="0"/>
                            </a:rPr>
                            <m:t>20</m:t>
                          </m:r>
                          <m:r>
                            <a:rPr lang="tr-TR" sz="2200" b="0" i="1" smtClean="0">
                              <a:latin typeface="Cambria Math" panose="02040503050406030204" pitchFamily="18" charset="0"/>
                              <a:ea typeface="Cambria Math" panose="02040503050406030204" pitchFamily="18" charset="0"/>
                            </a:rPr>
                            <m:t>×</m:t>
                          </m:r>
                          <m:sSup>
                            <m:sSupPr>
                              <m:ctrlPr>
                                <a:rPr lang="tr-TR" sz="2200" b="0" i="1" smtClean="0">
                                  <a:latin typeface="Cambria Math" panose="02040503050406030204" pitchFamily="18" charset="0"/>
                                  <a:ea typeface="Cambria Math" panose="02040503050406030204" pitchFamily="18" charset="0"/>
                                </a:rPr>
                              </m:ctrlPr>
                            </m:sSupPr>
                            <m:e>
                              <m:r>
                                <a:rPr lang="tr-TR" sz="2200" b="0" i="1" smtClean="0">
                                  <a:latin typeface="Cambria Math" panose="02040503050406030204" pitchFamily="18" charset="0"/>
                                </a:rPr>
                                <m:t>10</m:t>
                              </m:r>
                              <m:r>
                                <m:rPr>
                                  <m:nor/>
                                </m:rPr>
                                <a:rPr lang="tr-TR" sz="2200" dirty="0" smtClean="0">
                                  <a:latin typeface="Cambria Math" panose="02040503050406030204" pitchFamily="18" charset="0"/>
                                </a:rPr>
                                <m:t> </m:t>
                              </m:r>
                            </m:e>
                            <m:sup>
                              <m:r>
                                <a:rPr lang="tr-TR" sz="2200" b="0" i="1" smtClean="0">
                                  <a:latin typeface="Cambria Math" panose="02040503050406030204" pitchFamily="18" charset="0"/>
                                  <a:ea typeface="Cambria Math" panose="02040503050406030204" pitchFamily="18" charset="0"/>
                                </a:rPr>
                                <m:t>9</m:t>
                              </m:r>
                            </m:sup>
                          </m:sSup>
                        </m:num>
                        <m:den>
                          <m:r>
                            <a:rPr lang="tr-TR" sz="2200" i="1" smtClean="0">
                              <a:latin typeface="Cambria Math" panose="02040503050406030204" pitchFamily="18" charset="0"/>
                            </a:rPr>
                            <m:t>6</m:t>
                          </m:r>
                          <m:r>
                            <m:rPr>
                              <m:sty m:val="p"/>
                            </m:rPr>
                            <a:rPr lang="tr-TR" sz="2200" b="0" i="0" smtClean="0">
                              <a:latin typeface="Cambria Math" panose="02040503050406030204" pitchFamily="18" charset="0"/>
                            </a:rPr>
                            <m:t>s</m:t>
                          </m:r>
                          <m:r>
                            <a:rPr lang="tr-TR" sz="2200" b="0" i="1" smtClean="0">
                              <a:latin typeface="Cambria Math" panose="02040503050406030204" pitchFamily="18" charset="0"/>
                            </a:rPr>
                            <m:t> </m:t>
                          </m:r>
                        </m:den>
                      </m:f>
                      <m:r>
                        <a:rPr lang="tr-TR" sz="2200" b="0" i="1" smtClean="0">
                          <a:latin typeface="Cambria Math" panose="02040503050406030204" pitchFamily="18" charset="0"/>
                        </a:rPr>
                        <m:t>=</m:t>
                      </m:r>
                      <m:f>
                        <m:fPr>
                          <m:ctrlPr>
                            <a:rPr lang="tr-TR" sz="2200" i="1" smtClean="0">
                              <a:latin typeface="Cambria Math" panose="02040503050406030204" pitchFamily="18" charset="0"/>
                            </a:rPr>
                          </m:ctrlPr>
                        </m:fPr>
                        <m:num>
                          <m:r>
                            <a:rPr lang="tr-TR" sz="2200" b="0" i="1" smtClean="0">
                              <a:latin typeface="Cambria Math" panose="02040503050406030204" pitchFamily="18" charset="0"/>
                            </a:rPr>
                            <m:t>24</m:t>
                          </m:r>
                          <m:r>
                            <a:rPr lang="tr-TR" sz="2200" b="0" i="1" smtClean="0">
                              <a:latin typeface="Cambria Math" panose="02040503050406030204" pitchFamily="18" charset="0"/>
                              <a:ea typeface="Cambria Math" panose="02040503050406030204" pitchFamily="18" charset="0"/>
                            </a:rPr>
                            <m:t>×</m:t>
                          </m:r>
                          <m:sSup>
                            <m:sSupPr>
                              <m:ctrlPr>
                                <a:rPr lang="tr-TR" sz="2200" b="0" i="1" smtClean="0">
                                  <a:latin typeface="Cambria Math" panose="02040503050406030204" pitchFamily="18" charset="0"/>
                                  <a:ea typeface="Cambria Math" panose="02040503050406030204" pitchFamily="18" charset="0"/>
                                </a:rPr>
                              </m:ctrlPr>
                            </m:sSupPr>
                            <m:e>
                              <m:r>
                                <a:rPr lang="tr-TR" sz="2200" b="0" i="1" smtClean="0">
                                  <a:latin typeface="Cambria Math" panose="02040503050406030204" pitchFamily="18" charset="0"/>
                                </a:rPr>
                                <m:t>10</m:t>
                              </m:r>
                              <m:r>
                                <m:rPr>
                                  <m:nor/>
                                </m:rPr>
                                <a:rPr lang="tr-TR" sz="2200" dirty="0" smtClean="0">
                                  <a:latin typeface="Cambria Math" panose="02040503050406030204" pitchFamily="18" charset="0"/>
                                </a:rPr>
                                <m:t> </m:t>
                              </m:r>
                            </m:e>
                            <m:sup>
                              <m:r>
                                <a:rPr lang="tr-TR" sz="2200" b="0" i="1" smtClean="0">
                                  <a:latin typeface="Cambria Math" panose="02040503050406030204" pitchFamily="18" charset="0"/>
                                  <a:ea typeface="Cambria Math" panose="02040503050406030204" pitchFamily="18" charset="0"/>
                                </a:rPr>
                                <m:t>9</m:t>
                              </m:r>
                            </m:sup>
                          </m:sSup>
                        </m:num>
                        <m:den>
                          <m:r>
                            <a:rPr lang="tr-TR" sz="2200" i="1" smtClean="0">
                              <a:latin typeface="Cambria Math" panose="02040503050406030204" pitchFamily="18" charset="0"/>
                            </a:rPr>
                            <m:t>6</m:t>
                          </m:r>
                          <m:r>
                            <m:rPr>
                              <m:sty m:val="p"/>
                            </m:rPr>
                            <a:rPr lang="tr-TR" sz="2200" b="0" i="0" smtClean="0">
                              <a:latin typeface="Cambria Math" panose="02040503050406030204" pitchFamily="18" charset="0"/>
                            </a:rPr>
                            <m:t>s</m:t>
                          </m:r>
                          <m:r>
                            <a:rPr lang="tr-TR" sz="2200" b="0" i="1" smtClean="0">
                              <a:latin typeface="Cambria Math" panose="02040503050406030204" pitchFamily="18" charset="0"/>
                            </a:rPr>
                            <m:t> </m:t>
                          </m:r>
                        </m:den>
                      </m:f>
                      <m:r>
                        <a:rPr lang="tr-TR" sz="2200" b="0" i="1" smtClean="0">
                          <a:latin typeface="Cambria Math" panose="02040503050406030204" pitchFamily="18" charset="0"/>
                        </a:rPr>
                        <m:t>=4</m:t>
                      </m:r>
                      <m:r>
                        <m:rPr>
                          <m:sty m:val="p"/>
                        </m:rPr>
                        <a:rPr lang="tr-TR" sz="2200" b="0" i="0" smtClean="0">
                          <a:latin typeface="Cambria Math" panose="02040503050406030204" pitchFamily="18" charset="0"/>
                        </a:rPr>
                        <m:t>GHz</m:t>
                      </m:r>
                    </m:oMath>
                  </m:oMathPara>
                </a14:m>
                <a:endParaRPr lang="tr-TR" sz="2200"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533" t="-1469"/>
                </a:stretch>
              </a:blipFill>
            </p:spPr>
            <p:txBody>
              <a:bodyPr/>
              <a:lstStyle/>
              <a:p>
                <a:r>
                  <a:rPr lang="tr-TR">
                    <a:noFill/>
                  </a:rPr>
                  <a:t> </a:t>
                </a:r>
              </a:p>
            </p:txBody>
          </p:sp>
        </mc:Fallback>
      </mc:AlternateContent>
      <p:sp>
        <p:nvSpPr>
          <p:cNvPr id="4" name="Slide Number Placeholder 3"/>
          <p:cNvSpPr>
            <a:spLocks noGrp="1"/>
          </p:cNvSpPr>
          <p:nvPr>
            <p:ph type="sldNum" sz="quarter" idx="10"/>
          </p:nvPr>
        </p:nvSpPr>
        <p:spPr/>
        <p:txBody>
          <a:bodyPr/>
          <a:lstStyle/>
          <a:p>
            <a:pPr>
              <a:defRPr/>
            </a:pPr>
            <a:fld id="{276D419C-D3F8-421F-893F-574FABEF0127}" type="slidenum">
              <a:rPr lang="en-US" altLang="tr-TR" smtClean="0"/>
              <a:pPr>
                <a:defRPr/>
              </a:pPr>
              <a:t>83</a:t>
            </a:fld>
            <a:endParaRPr lang="en-US" altLang="tr-TR" dirty="0"/>
          </a:p>
        </p:txBody>
      </p:sp>
    </p:spTree>
    <p:extLst>
      <p:ext uri="{BB962C8B-B14F-4D97-AF65-F5344CB8AC3E}">
        <p14:creationId xmlns:p14="http://schemas.microsoft.com/office/powerpoint/2010/main" val="234369263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Comparing</a:t>
            </a:r>
            <a:r>
              <a:rPr lang="tr-TR" dirty="0"/>
              <a:t> </a:t>
            </a:r>
            <a:r>
              <a:rPr lang="tr-TR" dirty="0" err="1"/>
              <a:t>Computers</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Computers </a:t>
                </a:r>
                <a:r>
                  <a:rPr lang="en-US" dirty="0"/>
                  <a:t>A and B implement the same ISA.</a:t>
                </a:r>
              </a:p>
              <a:p>
                <a:pPr lvl="1"/>
                <a:r>
                  <a:rPr lang="en-US" dirty="0" smtClean="0"/>
                  <a:t>Computer </a:t>
                </a:r>
                <a:r>
                  <a:rPr lang="en-US" dirty="0"/>
                  <a:t>A has a clock cycle </a:t>
                </a:r>
                <a:r>
                  <a:rPr lang="tr-TR" dirty="0" smtClean="0"/>
                  <a:t>ti</a:t>
                </a:r>
                <a:r>
                  <a:rPr lang="en-US" dirty="0" smtClean="0"/>
                  <a:t>me </a:t>
                </a:r>
                <a:r>
                  <a:rPr lang="en-US" dirty="0"/>
                  <a:t>of 250 </a:t>
                </a:r>
                <a:r>
                  <a:rPr lang="en-US" dirty="0" err="1"/>
                  <a:t>ps</a:t>
                </a:r>
                <a:r>
                  <a:rPr lang="en-US" dirty="0"/>
                  <a:t> and an </a:t>
                </a:r>
                <a:r>
                  <a:rPr lang="en-US" dirty="0" err="1" smtClean="0"/>
                  <a:t>effec</a:t>
                </a:r>
                <a:r>
                  <a:rPr lang="tr-TR" dirty="0" smtClean="0"/>
                  <a:t>ti</a:t>
                </a:r>
                <a:r>
                  <a:rPr lang="en-US" dirty="0" err="1" smtClean="0"/>
                  <a:t>ve</a:t>
                </a:r>
                <a:r>
                  <a:rPr lang="en-US" dirty="0" smtClean="0"/>
                  <a:t> </a:t>
                </a:r>
                <a:r>
                  <a:rPr lang="en-US" dirty="0"/>
                  <a:t>CPI of </a:t>
                </a:r>
                <a:r>
                  <a:rPr lang="en-US" dirty="0" smtClean="0"/>
                  <a:t>2.0</a:t>
                </a:r>
                <a:r>
                  <a:rPr lang="tr-TR" dirty="0" smtClean="0"/>
                  <a:t> </a:t>
                </a:r>
                <a:r>
                  <a:rPr lang="en-US" dirty="0" smtClean="0"/>
                  <a:t>for </a:t>
                </a:r>
                <a:r>
                  <a:rPr lang="en-US" dirty="0"/>
                  <a:t>some program C</a:t>
                </a:r>
              </a:p>
              <a:p>
                <a:pPr lvl="1"/>
                <a:r>
                  <a:rPr lang="en-US" dirty="0" smtClean="0"/>
                  <a:t>Computer </a:t>
                </a:r>
                <a:r>
                  <a:rPr lang="en-US" dirty="0"/>
                  <a:t>B has a clock cycle </a:t>
                </a:r>
                <a:r>
                  <a:rPr lang="tr-TR" dirty="0" smtClean="0"/>
                  <a:t>ti</a:t>
                </a:r>
                <a:r>
                  <a:rPr lang="en-US" dirty="0" smtClean="0"/>
                  <a:t>me </a:t>
                </a:r>
                <a:r>
                  <a:rPr lang="en-US" dirty="0"/>
                  <a:t>of 500 </a:t>
                </a:r>
                <a:r>
                  <a:rPr lang="en-US" dirty="0" err="1"/>
                  <a:t>ps</a:t>
                </a:r>
                <a:r>
                  <a:rPr lang="en-US" dirty="0"/>
                  <a:t> and an </a:t>
                </a:r>
                <a:r>
                  <a:rPr lang="en-US" dirty="0" err="1" smtClean="0"/>
                  <a:t>effec</a:t>
                </a:r>
                <a:r>
                  <a:rPr lang="tr-TR" dirty="0" smtClean="0"/>
                  <a:t>ti</a:t>
                </a:r>
                <a:r>
                  <a:rPr lang="en-US" dirty="0" err="1" smtClean="0"/>
                  <a:t>ve</a:t>
                </a:r>
                <a:r>
                  <a:rPr lang="en-US" dirty="0" smtClean="0"/>
                  <a:t> </a:t>
                </a:r>
                <a:r>
                  <a:rPr lang="en-US" dirty="0"/>
                  <a:t>CPI of </a:t>
                </a:r>
                <a:r>
                  <a:rPr lang="en-US" dirty="0" smtClean="0"/>
                  <a:t>1.2</a:t>
                </a:r>
                <a:r>
                  <a:rPr lang="tr-TR" dirty="0" smtClean="0"/>
                  <a:t> </a:t>
                </a:r>
                <a:r>
                  <a:rPr lang="en-US" dirty="0" smtClean="0"/>
                  <a:t>for </a:t>
                </a:r>
                <a:r>
                  <a:rPr lang="en-US" dirty="0"/>
                  <a:t>the same program.</a:t>
                </a:r>
              </a:p>
              <a:p>
                <a:r>
                  <a:rPr lang="en-US" dirty="0" smtClean="0"/>
                  <a:t>Which </a:t>
                </a:r>
                <a:r>
                  <a:rPr lang="en-US" dirty="0"/>
                  <a:t>computer is faster and by how much</a:t>
                </a:r>
                <a:r>
                  <a:rPr lang="en-US" dirty="0" smtClean="0"/>
                  <a:t>?</a:t>
                </a:r>
                <a:endParaRPr lang="tr-TR" dirty="0" smtClean="0"/>
              </a:p>
              <a:p>
                <a:endParaRPr lang="en-US" sz="1800" dirty="0"/>
              </a:p>
              <a:p>
                <a:pPr marL="0" indent="0">
                  <a:buNone/>
                </a:pPr>
                <a14:m>
                  <m:oMathPara xmlns:m="http://schemas.openxmlformats.org/officeDocument/2006/math">
                    <m:oMathParaPr>
                      <m:jc m:val="centerGroup"/>
                    </m:oMathParaPr>
                    <m:oMath xmlns:m="http://schemas.openxmlformats.org/officeDocument/2006/math">
                      <m:r>
                        <m:rPr>
                          <m:nor/>
                        </m:rPr>
                        <a:rPr lang="tr-TR" sz="2400" b="0" i="0" smtClean="0"/>
                        <m:t>      </m:t>
                      </m:r>
                      <m:r>
                        <m:rPr>
                          <m:nor/>
                        </m:rPr>
                        <a:rPr lang="en-US" sz="2400"/>
                        <m:t>Clock</m:t>
                      </m:r>
                      <m:r>
                        <m:rPr>
                          <m:nor/>
                        </m:rPr>
                        <a:rPr lang="en-US" sz="2400"/>
                        <m:t> </m:t>
                      </m:r>
                      <m:r>
                        <m:rPr>
                          <m:nor/>
                        </m:rPr>
                        <a:rPr lang="en-US" sz="2400"/>
                        <m:t>Cycles</m:t>
                      </m:r>
                      <m:r>
                        <m:rPr>
                          <m:nor/>
                        </m:rPr>
                        <a:rPr lang="tr-TR" sz="2400" b="0" i="0" smtClean="0"/>
                        <m:t> </m:t>
                      </m:r>
                      <m:r>
                        <m:rPr>
                          <m:nor/>
                        </m:rPr>
                        <a:rPr lang="en-US" sz="2400"/>
                        <m:t>=</m:t>
                      </m:r>
                      <m:r>
                        <m:rPr>
                          <m:nor/>
                        </m:rPr>
                        <a:rPr lang="tr-TR" sz="2400" b="0" i="0" smtClean="0"/>
                        <m:t> </m:t>
                      </m:r>
                      <m:r>
                        <m:rPr>
                          <m:nor/>
                        </m:rPr>
                        <a:rPr lang="tr-TR" sz="2400" b="0" i="0" smtClean="0"/>
                        <m:t>Instruction</m:t>
                      </m:r>
                      <m:r>
                        <m:rPr>
                          <m:nor/>
                        </m:rPr>
                        <a:rPr lang="tr-TR" sz="2400" b="0" i="0" smtClean="0"/>
                        <m:t> </m:t>
                      </m:r>
                      <m:r>
                        <m:rPr>
                          <m:nor/>
                        </m:rPr>
                        <a:rPr lang="tr-TR" sz="2400" b="0" i="0" smtClean="0"/>
                        <m:t>Count</m:t>
                      </m:r>
                      <m:r>
                        <m:rPr>
                          <m:nor/>
                        </m:rPr>
                        <a:rPr lang="en-US" sz="2400"/>
                        <m:t>×</m:t>
                      </m:r>
                      <m:r>
                        <m:rPr>
                          <m:nor/>
                        </m:rPr>
                        <a:rPr lang="en-US" sz="2400"/>
                        <m:t>Cycle</m:t>
                      </m:r>
                      <m:r>
                        <m:rPr>
                          <m:nor/>
                        </m:rPr>
                        <a:rPr lang="tr-TR" sz="2400" b="0" i="0" smtClean="0"/>
                        <m:t>s</m:t>
                      </m:r>
                      <m:r>
                        <m:rPr>
                          <m:nor/>
                        </m:rPr>
                        <a:rPr lang="tr-TR" sz="2400" b="0" i="0" smtClean="0"/>
                        <m:t> </m:t>
                      </m:r>
                      <m:r>
                        <m:rPr>
                          <m:nor/>
                        </m:rPr>
                        <a:rPr lang="tr-TR" sz="2400" b="0" i="0" smtClean="0"/>
                        <m:t>per</m:t>
                      </m:r>
                      <m:r>
                        <m:rPr>
                          <m:nor/>
                        </m:rPr>
                        <a:rPr lang="tr-TR" sz="2400" b="0" i="0" smtClean="0"/>
                        <m:t> </m:t>
                      </m:r>
                      <m:r>
                        <m:rPr>
                          <m:nor/>
                        </m:rPr>
                        <a:rPr lang="tr-TR" sz="2400" b="0" i="0" smtClean="0"/>
                        <m:t>Instruction</m:t>
                      </m:r>
                    </m:oMath>
                  </m:oMathPara>
                </a14:m>
                <a:endParaRPr lang="tr-TR" sz="2400" b="0" dirty="0" smtClean="0"/>
              </a:p>
              <a:p>
                <a:pPr marL="0" indent="0">
                  <a:buNone/>
                </a:pPr>
                <a14:m>
                  <m:oMathPara xmlns:m="http://schemas.openxmlformats.org/officeDocument/2006/math">
                    <m:oMathParaPr>
                      <m:jc m:val="centerGroup"/>
                    </m:oMathParaPr>
                    <m:oMath xmlns:m="http://schemas.openxmlformats.org/officeDocument/2006/math">
                      <m:r>
                        <m:rPr>
                          <m:nor/>
                        </m:rPr>
                        <a:rPr lang="tr-TR" sz="2400" b="0" i="0" smtClean="0"/>
                        <m:t>              </m:t>
                      </m:r>
                      <m:r>
                        <m:rPr>
                          <m:nor/>
                        </m:rPr>
                        <a:rPr lang="tr-TR" sz="2400" b="0" i="0" smtClean="0"/>
                        <m:t>CPU</m:t>
                      </m:r>
                      <m:r>
                        <m:rPr>
                          <m:nor/>
                        </m:rPr>
                        <a:rPr lang="tr-TR" sz="2400" b="0" i="0" smtClean="0"/>
                        <m:t> </m:t>
                      </m:r>
                      <m:r>
                        <m:rPr>
                          <m:nor/>
                        </m:rPr>
                        <a:rPr lang="tr-TR" sz="2400" b="0" i="0" smtClean="0"/>
                        <m:t>Time</m:t>
                      </m:r>
                      <m:r>
                        <m:rPr>
                          <m:nor/>
                        </m:rPr>
                        <a:rPr lang="tr-TR" sz="2400"/>
                        <m:t> </m:t>
                      </m:r>
                      <m:r>
                        <m:rPr>
                          <m:nor/>
                        </m:rPr>
                        <a:rPr lang="en-US" sz="2400"/>
                        <m:t>=</m:t>
                      </m:r>
                      <m:r>
                        <m:rPr>
                          <m:nor/>
                        </m:rPr>
                        <a:rPr lang="tr-TR" sz="2400"/>
                        <m:t> </m:t>
                      </m:r>
                      <m:r>
                        <m:rPr>
                          <m:nor/>
                        </m:rPr>
                        <a:rPr lang="tr-TR" sz="2400"/>
                        <m:t>Instruction</m:t>
                      </m:r>
                      <m:r>
                        <m:rPr>
                          <m:nor/>
                        </m:rPr>
                        <a:rPr lang="tr-TR" sz="2400"/>
                        <m:t> </m:t>
                      </m:r>
                      <m:r>
                        <m:rPr>
                          <m:nor/>
                        </m:rPr>
                        <a:rPr lang="tr-TR" sz="2400"/>
                        <m:t>Count</m:t>
                      </m:r>
                      <m:r>
                        <m:rPr>
                          <m:nor/>
                        </m:rPr>
                        <a:rPr lang="en-US" sz="2400"/>
                        <m:t>×</m:t>
                      </m:r>
                      <m:r>
                        <m:rPr>
                          <m:nor/>
                        </m:rPr>
                        <a:rPr lang="tr-TR" sz="2400" b="0" i="0" smtClean="0"/>
                        <m:t>CPI</m:t>
                      </m:r>
                      <m:r>
                        <m:rPr>
                          <m:nor/>
                        </m:rPr>
                        <a:rPr lang="en-US" sz="2400">
                          <a:solidFill>
                            <a:srgbClr val="000000"/>
                          </a:solidFill>
                        </a:rPr>
                        <m:t>×</m:t>
                      </m:r>
                      <m:r>
                        <m:rPr>
                          <m:nor/>
                        </m:rPr>
                        <a:rPr lang="tr-TR" sz="2400" b="0" i="0" smtClean="0">
                          <a:solidFill>
                            <a:srgbClr val="000000"/>
                          </a:solidFill>
                        </a:rPr>
                        <m:t>Clock</m:t>
                      </m:r>
                      <m:r>
                        <m:rPr>
                          <m:nor/>
                        </m:rPr>
                        <a:rPr lang="tr-TR" sz="2400" b="0" i="0" smtClean="0">
                          <a:solidFill>
                            <a:srgbClr val="000000"/>
                          </a:solidFill>
                        </a:rPr>
                        <m:t> </m:t>
                      </m:r>
                      <m:r>
                        <m:rPr>
                          <m:nor/>
                        </m:rPr>
                        <a:rPr lang="en-US" sz="2400"/>
                        <m:t>Cycle</m:t>
                      </m:r>
                      <m:r>
                        <m:rPr>
                          <m:nor/>
                        </m:rPr>
                        <a:rPr lang="tr-TR" sz="2400"/>
                        <m:t>s</m:t>
                      </m:r>
                      <m:r>
                        <m:rPr>
                          <m:nor/>
                        </m:rPr>
                        <a:rPr lang="tr-TR" sz="2400"/>
                        <m:t> </m:t>
                      </m:r>
                      <m:r>
                        <m:rPr>
                          <m:nor/>
                        </m:rPr>
                        <a:rPr lang="tr-TR" sz="2400" b="0" i="0" smtClean="0"/>
                        <m:t>Time</m:t>
                      </m:r>
                    </m:oMath>
                  </m:oMathPara>
                </a14:m>
                <a:endParaRPr lang="tr-TR" sz="2400" dirty="0"/>
              </a:p>
              <a:p>
                <a:pPr marL="0" indent="0">
                  <a:buNone/>
                </a:pPr>
                <a14:m>
                  <m:oMathPara xmlns:m="http://schemas.openxmlformats.org/officeDocument/2006/math">
                    <m:oMathParaPr>
                      <m:jc m:val="centerGroup"/>
                    </m:oMathParaPr>
                    <m:oMath xmlns:m="http://schemas.openxmlformats.org/officeDocument/2006/math">
                      <m:r>
                        <m:rPr>
                          <m:nor/>
                        </m:rPr>
                        <a:rPr lang="tr-TR" sz="2400"/>
                        <m:t>=</m:t>
                      </m:r>
                      <m:f>
                        <m:fPr>
                          <m:ctrlPr>
                            <a:rPr lang="tr-TR" sz="2400" i="1">
                              <a:latin typeface="Cambria Math" panose="02040503050406030204" pitchFamily="18" charset="0"/>
                            </a:rPr>
                          </m:ctrlPr>
                        </m:fPr>
                        <m:num>
                          <m:r>
                            <m:rPr>
                              <m:nor/>
                            </m:rPr>
                            <a:rPr lang="tr-TR" sz="2400">
                              <a:solidFill>
                                <a:srgbClr val="000000"/>
                              </a:solidFill>
                            </a:rPr>
                            <m:t>Instruction</m:t>
                          </m:r>
                          <m:r>
                            <m:rPr>
                              <m:nor/>
                            </m:rPr>
                            <a:rPr lang="tr-TR" sz="2400">
                              <a:solidFill>
                                <a:srgbClr val="000000"/>
                              </a:solidFill>
                            </a:rPr>
                            <m:t> </m:t>
                          </m:r>
                          <m:r>
                            <m:rPr>
                              <m:nor/>
                            </m:rPr>
                            <a:rPr lang="tr-TR" sz="2400">
                              <a:solidFill>
                                <a:srgbClr val="000000"/>
                              </a:solidFill>
                            </a:rPr>
                            <m:t>Count</m:t>
                          </m:r>
                          <m:r>
                            <m:rPr>
                              <m:nor/>
                            </m:rPr>
                            <a:rPr lang="en-US" sz="2400">
                              <a:solidFill>
                                <a:srgbClr val="000000"/>
                              </a:solidFill>
                            </a:rPr>
                            <m:t>×</m:t>
                          </m:r>
                          <m:r>
                            <m:rPr>
                              <m:nor/>
                            </m:rPr>
                            <a:rPr lang="tr-TR" sz="2400">
                              <a:solidFill>
                                <a:srgbClr val="000000"/>
                              </a:solidFill>
                            </a:rPr>
                            <m:t>CPI</m:t>
                          </m:r>
                        </m:num>
                        <m:den>
                          <m:r>
                            <m:rPr>
                              <m:nor/>
                            </m:rPr>
                            <a:rPr lang="en-US" sz="2400"/>
                            <m:t>Clock</m:t>
                          </m:r>
                          <m:r>
                            <m:rPr>
                              <m:nor/>
                            </m:rPr>
                            <a:rPr lang="en-US" sz="2400"/>
                            <m:t> </m:t>
                          </m:r>
                          <m:r>
                            <m:rPr>
                              <m:nor/>
                            </m:rPr>
                            <a:rPr lang="tr-TR" sz="2400"/>
                            <m:t>Rate</m:t>
                          </m:r>
                        </m:den>
                      </m:f>
                    </m:oMath>
                  </m:oMathPara>
                </a14:m>
                <a:endParaRPr lang="tr-TR"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679" t="-1582" r="-2263"/>
                </a:stretch>
              </a:blipFill>
            </p:spPr>
            <p:txBody>
              <a:bodyPr/>
              <a:lstStyle/>
              <a:p>
                <a:r>
                  <a:rPr lang="tr-TR">
                    <a:noFill/>
                  </a:rPr>
                  <a:t> </a:t>
                </a:r>
              </a:p>
            </p:txBody>
          </p:sp>
        </mc:Fallback>
      </mc:AlternateContent>
      <p:sp>
        <p:nvSpPr>
          <p:cNvPr id="4" name="Slide Number Placeholder 3"/>
          <p:cNvSpPr>
            <a:spLocks noGrp="1"/>
          </p:cNvSpPr>
          <p:nvPr>
            <p:ph type="sldNum" sz="quarter" idx="10"/>
          </p:nvPr>
        </p:nvSpPr>
        <p:spPr/>
        <p:txBody>
          <a:bodyPr/>
          <a:lstStyle/>
          <a:p>
            <a:pPr>
              <a:defRPr/>
            </a:pPr>
            <a:fld id="{276D419C-D3F8-421F-893F-574FABEF0127}" type="slidenum">
              <a:rPr lang="en-US" altLang="tr-TR" smtClean="0"/>
              <a:pPr>
                <a:defRPr/>
              </a:pPr>
              <a:t>84</a:t>
            </a:fld>
            <a:endParaRPr lang="en-US" altLang="tr-TR"/>
          </a:p>
        </p:txBody>
      </p:sp>
    </p:spTree>
    <p:extLst>
      <p:ext uri="{BB962C8B-B14F-4D97-AF65-F5344CB8AC3E}">
        <p14:creationId xmlns:p14="http://schemas.microsoft.com/office/powerpoint/2010/main" val="3619498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Comparing</a:t>
            </a:r>
            <a:r>
              <a:rPr lang="tr-TR" dirty="0"/>
              <a:t> </a:t>
            </a:r>
            <a:r>
              <a:rPr lang="tr-TR" dirty="0" err="1"/>
              <a:t>Computers</a:t>
            </a:r>
            <a:endParaRPr lang="tr-TR" dirty="0"/>
          </a:p>
        </p:txBody>
      </p:sp>
      <p:sp>
        <p:nvSpPr>
          <p:cNvPr id="3" name="Content Placeholder 2"/>
          <p:cNvSpPr>
            <a:spLocks noGrp="1"/>
          </p:cNvSpPr>
          <p:nvPr>
            <p:ph idx="1"/>
          </p:nvPr>
        </p:nvSpPr>
        <p:spPr/>
        <p:txBody>
          <a:bodyPr>
            <a:normAutofit fontScale="92500" lnSpcReduction="10000"/>
          </a:bodyPr>
          <a:lstStyle/>
          <a:p>
            <a:pPr marL="358775" indent="0">
              <a:buNone/>
              <a:tabLst>
                <a:tab pos="358775" algn="l"/>
              </a:tabLst>
            </a:pPr>
            <a:r>
              <a:rPr lang="en-US" sz="2800" dirty="0" smtClean="0">
                <a:solidFill>
                  <a:schemeClr val="accent1"/>
                </a:solidFill>
              </a:rPr>
              <a:t>Clock </a:t>
            </a:r>
            <a:r>
              <a:rPr lang="en-US" sz="2800" dirty="0">
                <a:solidFill>
                  <a:schemeClr val="accent1"/>
                </a:solidFill>
              </a:rPr>
              <a:t>Cycles = Instruction </a:t>
            </a:r>
            <a:r>
              <a:rPr lang="en-US" sz="2800" dirty="0" err="1" smtClean="0">
                <a:solidFill>
                  <a:schemeClr val="accent1"/>
                </a:solidFill>
              </a:rPr>
              <a:t>Count×Cycles</a:t>
            </a:r>
            <a:r>
              <a:rPr lang="en-US" sz="2800" dirty="0" smtClean="0">
                <a:solidFill>
                  <a:schemeClr val="accent1"/>
                </a:solidFill>
              </a:rPr>
              <a:t> </a:t>
            </a:r>
            <a:r>
              <a:rPr lang="en-US" sz="2800" dirty="0">
                <a:solidFill>
                  <a:schemeClr val="accent1"/>
                </a:solidFill>
              </a:rPr>
              <a:t>per Instruction</a:t>
            </a:r>
          </a:p>
          <a:p>
            <a:pPr marL="358775" indent="0">
              <a:buNone/>
              <a:tabLst>
                <a:tab pos="358775" algn="l"/>
              </a:tabLst>
            </a:pPr>
            <a:r>
              <a:rPr lang="en-US" sz="2800" dirty="0">
                <a:solidFill>
                  <a:schemeClr val="accent1"/>
                </a:solidFill>
              </a:rPr>
              <a:t>CPU Time = Instruction </a:t>
            </a:r>
            <a:r>
              <a:rPr lang="en-US" sz="2800" dirty="0" err="1" smtClean="0">
                <a:solidFill>
                  <a:schemeClr val="accent1"/>
                </a:solidFill>
              </a:rPr>
              <a:t>Count×CPI×Clock</a:t>
            </a:r>
            <a:r>
              <a:rPr lang="en-US" sz="2800" dirty="0" smtClean="0">
                <a:solidFill>
                  <a:schemeClr val="accent1"/>
                </a:solidFill>
              </a:rPr>
              <a:t> </a:t>
            </a:r>
            <a:r>
              <a:rPr lang="en-US" sz="2800" dirty="0">
                <a:solidFill>
                  <a:schemeClr val="accent1"/>
                </a:solidFill>
              </a:rPr>
              <a:t>Cycle </a:t>
            </a:r>
            <a:r>
              <a:rPr lang="en-US" sz="2800" dirty="0" smtClean="0">
                <a:solidFill>
                  <a:schemeClr val="accent1"/>
                </a:solidFill>
              </a:rPr>
              <a:t>Time</a:t>
            </a:r>
            <a:endParaRPr lang="tr-TR" sz="2800" dirty="0" smtClean="0">
              <a:solidFill>
                <a:schemeClr val="accent1"/>
              </a:solidFill>
            </a:endParaRPr>
          </a:p>
          <a:p>
            <a:r>
              <a:rPr lang="tr-TR" dirty="0" err="1"/>
              <a:t>Each</a:t>
            </a:r>
            <a:r>
              <a:rPr lang="tr-TR" dirty="0"/>
              <a:t> </a:t>
            </a:r>
            <a:r>
              <a:rPr lang="tr-TR" dirty="0" err="1"/>
              <a:t>computer</a:t>
            </a:r>
            <a:r>
              <a:rPr lang="tr-TR" dirty="0"/>
              <a:t> </a:t>
            </a:r>
            <a:r>
              <a:rPr lang="tr-TR" dirty="0" err="1"/>
              <a:t>executes</a:t>
            </a:r>
            <a:r>
              <a:rPr lang="tr-TR" dirty="0"/>
              <a:t> </a:t>
            </a:r>
            <a:r>
              <a:rPr lang="tr-TR" dirty="0" err="1"/>
              <a:t>the</a:t>
            </a:r>
            <a:r>
              <a:rPr lang="tr-TR" dirty="0"/>
              <a:t> </a:t>
            </a:r>
            <a:r>
              <a:rPr lang="tr-TR" dirty="0" err="1"/>
              <a:t>same</a:t>
            </a:r>
            <a:r>
              <a:rPr lang="tr-TR" dirty="0"/>
              <a:t> </a:t>
            </a:r>
            <a:r>
              <a:rPr lang="tr-TR" dirty="0" err="1"/>
              <a:t>number</a:t>
            </a:r>
            <a:r>
              <a:rPr lang="tr-TR" dirty="0"/>
              <a:t> of </a:t>
            </a:r>
            <a:r>
              <a:rPr lang="tr-TR" dirty="0" err="1" smtClean="0"/>
              <a:t>instructions</a:t>
            </a:r>
            <a:r>
              <a:rPr lang="tr-TR" dirty="0"/>
              <a:t>, I, </a:t>
            </a:r>
            <a:r>
              <a:rPr lang="tr-TR" dirty="0" err="1"/>
              <a:t>so</a:t>
            </a:r>
            <a:endParaRPr lang="tr-TR" dirty="0"/>
          </a:p>
          <a:p>
            <a:pPr marL="457200" lvl="1" indent="0">
              <a:buNone/>
            </a:pPr>
            <a:r>
              <a:rPr lang="tr-TR" dirty="0"/>
              <a:t>CPU </a:t>
            </a:r>
            <a:r>
              <a:rPr lang="tr-TR" dirty="0" err="1" smtClean="0"/>
              <a:t>time</a:t>
            </a:r>
            <a:r>
              <a:rPr lang="tr-TR" baseline="-25000" dirty="0" err="1" smtClean="0"/>
              <a:t>A</a:t>
            </a:r>
            <a:r>
              <a:rPr lang="tr-TR" dirty="0" smtClean="0"/>
              <a:t> </a:t>
            </a:r>
            <a:r>
              <a:rPr lang="tr-TR" dirty="0"/>
              <a:t>= I </a:t>
            </a:r>
            <a:r>
              <a:rPr lang="en-US" dirty="0"/>
              <a:t>×</a:t>
            </a:r>
            <a:r>
              <a:rPr lang="tr-TR" dirty="0" smtClean="0"/>
              <a:t> </a:t>
            </a:r>
            <a:r>
              <a:rPr lang="tr-TR" dirty="0"/>
              <a:t>2.0 </a:t>
            </a:r>
            <a:r>
              <a:rPr lang="en-US" dirty="0"/>
              <a:t>×</a:t>
            </a:r>
            <a:r>
              <a:rPr lang="tr-TR" dirty="0" smtClean="0"/>
              <a:t> </a:t>
            </a:r>
            <a:r>
              <a:rPr lang="tr-TR" dirty="0"/>
              <a:t>250 </a:t>
            </a:r>
            <a:r>
              <a:rPr lang="tr-TR" dirty="0" err="1"/>
              <a:t>ps</a:t>
            </a:r>
            <a:r>
              <a:rPr lang="tr-TR" dirty="0"/>
              <a:t> = 500 </a:t>
            </a:r>
            <a:r>
              <a:rPr lang="en-US" dirty="0"/>
              <a:t>×</a:t>
            </a:r>
            <a:r>
              <a:rPr lang="tr-TR" dirty="0" smtClean="0"/>
              <a:t> Ips</a:t>
            </a:r>
            <a:endParaRPr lang="tr-TR" dirty="0"/>
          </a:p>
          <a:p>
            <a:pPr marL="457200" lvl="1" indent="0">
              <a:buNone/>
            </a:pPr>
            <a:r>
              <a:rPr lang="tr-TR" dirty="0"/>
              <a:t>CPU </a:t>
            </a:r>
            <a:r>
              <a:rPr lang="tr-TR" dirty="0" err="1" smtClean="0"/>
              <a:t>time</a:t>
            </a:r>
            <a:r>
              <a:rPr lang="tr-TR" baseline="-25000" dirty="0" err="1" smtClean="0"/>
              <a:t>B</a:t>
            </a:r>
            <a:r>
              <a:rPr lang="tr-TR" dirty="0" smtClean="0"/>
              <a:t> </a:t>
            </a:r>
            <a:r>
              <a:rPr lang="tr-TR" dirty="0"/>
              <a:t>= I </a:t>
            </a:r>
            <a:r>
              <a:rPr lang="en-US" dirty="0"/>
              <a:t>×</a:t>
            </a:r>
            <a:r>
              <a:rPr lang="tr-TR" dirty="0" smtClean="0"/>
              <a:t> </a:t>
            </a:r>
            <a:r>
              <a:rPr lang="tr-TR" dirty="0"/>
              <a:t>1.2 </a:t>
            </a:r>
            <a:r>
              <a:rPr lang="en-US" dirty="0"/>
              <a:t>×</a:t>
            </a:r>
            <a:r>
              <a:rPr lang="tr-TR" dirty="0" smtClean="0"/>
              <a:t> </a:t>
            </a:r>
            <a:r>
              <a:rPr lang="tr-TR" dirty="0"/>
              <a:t>500 </a:t>
            </a:r>
            <a:r>
              <a:rPr lang="tr-TR" dirty="0" err="1"/>
              <a:t>ps</a:t>
            </a:r>
            <a:r>
              <a:rPr lang="tr-TR" dirty="0"/>
              <a:t> = 600 </a:t>
            </a:r>
            <a:r>
              <a:rPr lang="en-US" dirty="0"/>
              <a:t>×</a:t>
            </a:r>
            <a:r>
              <a:rPr lang="tr-TR" dirty="0" smtClean="0"/>
              <a:t> Ips</a:t>
            </a:r>
            <a:endParaRPr lang="tr-TR" dirty="0"/>
          </a:p>
          <a:p>
            <a:r>
              <a:rPr lang="tr-TR" dirty="0" err="1"/>
              <a:t>Clearly</a:t>
            </a:r>
            <a:r>
              <a:rPr lang="tr-TR" dirty="0"/>
              <a:t>, A is </a:t>
            </a:r>
            <a:r>
              <a:rPr lang="tr-TR" dirty="0" err="1"/>
              <a:t>faster</a:t>
            </a:r>
            <a:r>
              <a:rPr lang="tr-TR" dirty="0"/>
              <a:t> </a:t>
            </a:r>
            <a:r>
              <a:rPr lang="tr-TR" dirty="0" err="1" smtClean="0"/>
              <a:t>than</a:t>
            </a:r>
            <a:r>
              <a:rPr lang="tr-TR" dirty="0" smtClean="0"/>
              <a:t> B </a:t>
            </a:r>
            <a:r>
              <a:rPr lang="tr-TR" dirty="0" err="1"/>
              <a:t>by</a:t>
            </a:r>
            <a:r>
              <a:rPr lang="tr-TR" dirty="0"/>
              <a:t> </a:t>
            </a:r>
            <a:r>
              <a:rPr lang="tr-TR" dirty="0" err="1"/>
              <a:t>the</a:t>
            </a:r>
            <a:r>
              <a:rPr lang="tr-TR" dirty="0"/>
              <a:t> </a:t>
            </a:r>
            <a:r>
              <a:rPr lang="tr-TR" dirty="0" err="1" smtClean="0"/>
              <a:t>ratio</a:t>
            </a:r>
            <a:r>
              <a:rPr lang="tr-TR" dirty="0" smtClean="0"/>
              <a:t> </a:t>
            </a:r>
            <a:r>
              <a:rPr lang="tr-TR" dirty="0"/>
              <a:t>of </a:t>
            </a:r>
            <a:r>
              <a:rPr lang="tr-TR" dirty="0" err="1" smtClean="0"/>
              <a:t>execution</a:t>
            </a:r>
            <a:r>
              <a:rPr lang="tr-TR" dirty="0" smtClean="0"/>
              <a:t> </a:t>
            </a:r>
            <a:r>
              <a:rPr lang="tr-TR" dirty="0" err="1" smtClean="0"/>
              <a:t>times</a:t>
            </a:r>
            <a:endParaRPr lang="tr-TR" dirty="0" smtClean="0"/>
          </a:p>
          <a:p>
            <a:endParaRPr lang="tr-TR" sz="1900" dirty="0"/>
          </a:p>
          <a:p>
            <a:pPr marL="442913" indent="0">
              <a:buNone/>
            </a:pPr>
            <a:r>
              <a:rPr lang="tr-TR" sz="2800" dirty="0">
                <a:solidFill>
                  <a:srgbClr val="FF3300"/>
                </a:solidFill>
              </a:rPr>
              <a:t>performance</a:t>
            </a:r>
            <a:r>
              <a:rPr lang="tr-TR" sz="2800" baseline="-25000" dirty="0">
                <a:solidFill>
                  <a:srgbClr val="FF3300"/>
                </a:solidFill>
              </a:rPr>
              <a:t>A</a:t>
            </a:r>
            <a:r>
              <a:rPr lang="tr-TR" sz="2800" dirty="0">
                <a:solidFill>
                  <a:srgbClr val="FF3300"/>
                </a:solidFill>
              </a:rPr>
              <a:t> </a:t>
            </a:r>
            <a:r>
              <a:rPr lang="tr-TR" sz="2800" dirty="0" smtClean="0">
                <a:solidFill>
                  <a:srgbClr val="FF3300"/>
                </a:solidFill>
              </a:rPr>
              <a:t>	   execution_time</a:t>
            </a:r>
            <a:r>
              <a:rPr lang="tr-TR" sz="2800" baseline="-25000" dirty="0" smtClean="0">
                <a:solidFill>
                  <a:srgbClr val="FF3300"/>
                </a:solidFill>
              </a:rPr>
              <a:t>B</a:t>
            </a:r>
            <a:r>
              <a:rPr lang="tr-TR" sz="2800" dirty="0" smtClean="0">
                <a:solidFill>
                  <a:srgbClr val="FF3300"/>
                </a:solidFill>
              </a:rPr>
              <a:t> 	   600 </a:t>
            </a:r>
            <a:r>
              <a:rPr lang="tr-TR" sz="2800" dirty="0">
                <a:solidFill>
                  <a:srgbClr val="FF3300"/>
                </a:solidFill>
              </a:rPr>
              <a:t>x </a:t>
            </a:r>
            <a:r>
              <a:rPr lang="tr-TR" sz="2800" dirty="0" smtClean="0">
                <a:solidFill>
                  <a:srgbClr val="FF3300"/>
                </a:solidFill>
              </a:rPr>
              <a:t>Ips</a:t>
            </a:r>
            <a:endParaRPr lang="tr-TR" sz="2800" dirty="0">
              <a:solidFill>
                <a:srgbClr val="FF3300"/>
              </a:solidFill>
            </a:endParaRPr>
          </a:p>
          <a:p>
            <a:pPr marL="442913" indent="0">
              <a:buNone/>
            </a:pPr>
            <a:r>
              <a:rPr lang="tr-TR" sz="2800" dirty="0">
                <a:solidFill>
                  <a:srgbClr val="FF3300"/>
                </a:solidFill>
              </a:rPr>
              <a:t>------------------- = --------------------- = ---------------- = 1.2 </a:t>
            </a:r>
            <a:endParaRPr lang="tr-TR" sz="2800" dirty="0" smtClean="0">
              <a:solidFill>
                <a:srgbClr val="FF3300"/>
              </a:solidFill>
            </a:endParaRPr>
          </a:p>
          <a:p>
            <a:pPr marL="442913" indent="0">
              <a:buNone/>
            </a:pPr>
            <a:r>
              <a:rPr lang="tr-TR" sz="2800" dirty="0" smtClean="0">
                <a:solidFill>
                  <a:srgbClr val="FF3300"/>
                </a:solidFill>
              </a:rPr>
              <a:t>performance</a:t>
            </a:r>
            <a:r>
              <a:rPr lang="tr-TR" sz="2800" baseline="-25000" dirty="0" smtClean="0">
                <a:solidFill>
                  <a:srgbClr val="FF3300"/>
                </a:solidFill>
              </a:rPr>
              <a:t>B</a:t>
            </a:r>
            <a:r>
              <a:rPr lang="tr-TR" sz="2800" dirty="0" smtClean="0">
                <a:solidFill>
                  <a:srgbClr val="FF3300"/>
                </a:solidFill>
              </a:rPr>
              <a:t> 	  execution_time</a:t>
            </a:r>
            <a:r>
              <a:rPr lang="tr-TR" sz="2800" baseline="-25000" dirty="0" smtClean="0">
                <a:solidFill>
                  <a:srgbClr val="FF3300"/>
                </a:solidFill>
              </a:rPr>
              <a:t>A</a:t>
            </a:r>
            <a:r>
              <a:rPr lang="tr-TR" sz="2800" dirty="0" smtClean="0">
                <a:solidFill>
                  <a:srgbClr val="FF3300"/>
                </a:solidFill>
              </a:rPr>
              <a:t> 	   500 </a:t>
            </a:r>
            <a:r>
              <a:rPr lang="tr-TR" sz="2800" dirty="0">
                <a:solidFill>
                  <a:srgbClr val="FF3300"/>
                </a:solidFill>
              </a:rPr>
              <a:t>x </a:t>
            </a:r>
            <a:r>
              <a:rPr lang="tr-TR" sz="2800" dirty="0" smtClean="0">
                <a:solidFill>
                  <a:srgbClr val="FF3300"/>
                </a:solidFill>
              </a:rPr>
              <a:t>Ips</a:t>
            </a:r>
            <a:endParaRPr lang="tr-TR" sz="2800" dirty="0">
              <a:solidFill>
                <a:srgbClr val="FF3300"/>
              </a:solidFill>
            </a:endParaRPr>
          </a:p>
        </p:txBody>
      </p:sp>
      <p:sp>
        <p:nvSpPr>
          <p:cNvPr id="4" name="Slide Number Placeholder 3"/>
          <p:cNvSpPr>
            <a:spLocks noGrp="1"/>
          </p:cNvSpPr>
          <p:nvPr>
            <p:ph type="sldNum" sz="quarter" idx="10"/>
          </p:nvPr>
        </p:nvSpPr>
        <p:spPr/>
        <p:txBody>
          <a:bodyPr/>
          <a:lstStyle/>
          <a:p>
            <a:pPr>
              <a:defRPr/>
            </a:pPr>
            <a:fld id="{276D419C-D3F8-421F-893F-574FABEF0127}" type="slidenum">
              <a:rPr lang="en-US" altLang="tr-TR" smtClean="0"/>
              <a:pPr>
                <a:defRPr/>
              </a:pPr>
              <a:t>85</a:t>
            </a:fld>
            <a:endParaRPr lang="en-US" altLang="tr-TR"/>
          </a:p>
        </p:txBody>
      </p:sp>
    </p:spTree>
    <p:extLst>
      <p:ext uri="{BB962C8B-B14F-4D97-AF65-F5344CB8AC3E}">
        <p14:creationId xmlns:p14="http://schemas.microsoft.com/office/powerpoint/2010/main" val="1962056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0" y="-16668"/>
            <a:ext cx="9144000" cy="666849"/>
          </a:xfrm>
          <a:noFill/>
          <a:ln/>
        </p:spPr>
        <p:txBody>
          <a:bodyPr wrap="square" lIns="63500" tIns="25400" rIns="63500" bIns="25400" anchor="t">
            <a:spAutoFit/>
          </a:bodyPr>
          <a:lstStyle/>
          <a:p>
            <a:r>
              <a:rPr lang="en-US" altLang="en-US" dirty="0"/>
              <a:t>Instruction Set Architecture</a:t>
            </a:r>
          </a:p>
        </p:txBody>
      </p:sp>
      <p:grpSp>
        <p:nvGrpSpPr>
          <p:cNvPr id="208900" name="Group 4"/>
          <p:cNvGrpSpPr>
            <a:grpSpLocks/>
          </p:cNvGrpSpPr>
          <p:nvPr/>
        </p:nvGrpSpPr>
        <p:grpSpPr bwMode="auto">
          <a:xfrm>
            <a:off x="4716016" y="3791495"/>
            <a:ext cx="3581400" cy="2108200"/>
            <a:chOff x="3312" y="1808"/>
            <a:chExt cx="2256" cy="1328"/>
          </a:xfrm>
        </p:grpSpPr>
        <p:sp>
          <p:nvSpPr>
            <p:cNvPr id="208901" name="Line 5"/>
            <p:cNvSpPr>
              <a:spLocks noChangeShapeType="1"/>
            </p:cNvSpPr>
            <p:nvPr/>
          </p:nvSpPr>
          <p:spPr bwMode="auto">
            <a:xfrm>
              <a:off x="3648" y="1888"/>
              <a:ext cx="19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8902" name="Rectangle 6"/>
            <p:cNvSpPr>
              <a:spLocks noChangeArrowheads="1"/>
            </p:cNvSpPr>
            <p:nvPr/>
          </p:nvSpPr>
          <p:spPr bwMode="auto">
            <a:xfrm>
              <a:off x="3316" y="2180"/>
              <a:ext cx="2008" cy="952"/>
            </a:xfrm>
            <a:prstGeom prst="rect">
              <a:avLst/>
            </a:prstGeom>
            <a:pattFill prst="pct20">
              <a:fgClr>
                <a:schemeClr val="accent1"/>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08903" name="Line 7"/>
            <p:cNvSpPr>
              <a:spLocks noChangeShapeType="1"/>
            </p:cNvSpPr>
            <p:nvPr/>
          </p:nvSpPr>
          <p:spPr bwMode="auto">
            <a:xfrm flipV="1">
              <a:off x="3312" y="1888"/>
              <a:ext cx="336"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8904" name="Line 8"/>
            <p:cNvSpPr>
              <a:spLocks noChangeShapeType="1"/>
            </p:cNvSpPr>
            <p:nvPr/>
          </p:nvSpPr>
          <p:spPr bwMode="auto">
            <a:xfrm flipH="1">
              <a:off x="5328" y="1888"/>
              <a:ext cx="24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8905" name="Line 9"/>
            <p:cNvSpPr>
              <a:spLocks noChangeShapeType="1"/>
            </p:cNvSpPr>
            <p:nvPr/>
          </p:nvSpPr>
          <p:spPr bwMode="auto">
            <a:xfrm>
              <a:off x="5568" y="1888"/>
              <a:ext cx="0" cy="9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8906" name="Line 10"/>
            <p:cNvSpPr>
              <a:spLocks noChangeShapeType="1"/>
            </p:cNvSpPr>
            <p:nvPr/>
          </p:nvSpPr>
          <p:spPr bwMode="auto">
            <a:xfrm flipH="1">
              <a:off x="5328" y="2800"/>
              <a:ext cx="240" cy="3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useBgFill="1">
          <p:nvSpPr>
            <p:cNvPr id="208907" name="Rectangle 11"/>
            <p:cNvSpPr>
              <a:spLocks noChangeArrowheads="1"/>
            </p:cNvSpPr>
            <p:nvPr/>
          </p:nvSpPr>
          <p:spPr bwMode="auto">
            <a:xfrm>
              <a:off x="3800" y="1808"/>
              <a:ext cx="1178" cy="255"/>
            </a:xfrm>
            <a:prstGeom prst="rect">
              <a:avLst/>
            </a:prstGeom>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97000"/>
                </a:lnSpc>
              </a:pPr>
              <a:r>
                <a:rPr lang="en-US" altLang="en-US" sz="2400" b="1">
                  <a:effectLst>
                    <a:outerShdw blurRad="38100" dist="38100" dir="2700000" algn="tl">
                      <a:srgbClr val="C0C0C0"/>
                    </a:outerShdw>
                  </a:effectLst>
                  <a:latin typeface="Arial" panose="020B0604020202020204" pitchFamily="34" charset="0"/>
                </a:rPr>
                <a:t>SOFTWARE</a:t>
              </a:r>
            </a:p>
          </p:txBody>
        </p:sp>
        <p:sp>
          <p:nvSpPr>
            <p:cNvPr id="208908" name="Oval 12"/>
            <p:cNvSpPr>
              <a:spLocks noChangeArrowheads="1"/>
            </p:cNvSpPr>
            <p:nvPr/>
          </p:nvSpPr>
          <p:spPr bwMode="auto">
            <a:xfrm>
              <a:off x="3700" y="2852"/>
              <a:ext cx="232" cy="184"/>
            </a:xfrm>
            <a:prstGeom prst="ellipse">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en-CA"/>
            </a:p>
          </p:txBody>
        </p:sp>
        <p:sp>
          <p:nvSpPr>
            <p:cNvPr id="208909" name="Oval 13"/>
            <p:cNvSpPr>
              <a:spLocks noChangeArrowheads="1"/>
            </p:cNvSpPr>
            <p:nvPr/>
          </p:nvSpPr>
          <p:spPr bwMode="auto">
            <a:xfrm>
              <a:off x="4276" y="2804"/>
              <a:ext cx="184" cy="184"/>
            </a:xfrm>
            <a:prstGeom prst="ellipse">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en-CA"/>
            </a:p>
          </p:txBody>
        </p:sp>
        <p:sp>
          <p:nvSpPr>
            <p:cNvPr id="208910" name="Oval 14"/>
            <p:cNvSpPr>
              <a:spLocks noChangeArrowheads="1"/>
            </p:cNvSpPr>
            <p:nvPr/>
          </p:nvSpPr>
          <p:spPr bwMode="auto">
            <a:xfrm>
              <a:off x="4804" y="2420"/>
              <a:ext cx="184" cy="184"/>
            </a:xfrm>
            <a:prstGeom prst="ellipse">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en-CA"/>
            </a:p>
          </p:txBody>
        </p:sp>
        <p:sp>
          <p:nvSpPr>
            <p:cNvPr id="208911" name="Line 15"/>
            <p:cNvSpPr>
              <a:spLocks noChangeShapeType="1"/>
            </p:cNvSpPr>
            <p:nvPr/>
          </p:nvSpPr>
          <p:spPr bwMode="auto">
            <a:xfrm flipV="1">
              <a:off x="3840" y="2800"/>
              <a:ext cx="52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8912" name="Line 16"/>
            <p:cNvSpPr>
              <a:spLocks noChangeShapeType="1"/>
            </p:cNvSpPr>
            <p:nvPr/>
          </p:nvSpPr>
          <p:spPr bwMode="auto">
            <a:xfrm flipV="1">
              <a:off x="3888" y="3040"/>
              <a:ext cx="576"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8913" name="Line 17"/>
            <p:cNvSpPr>
              <a:spLocks noChangeShapeType="1"/>
            </p:cNvSpPr>
            <p:nvPr/>
          </p:nvSpPr>
          <p:spPr bwMode="auto">
            <a:xfrm flipV="1">
              <a:off x="4272" y="2464"/>
              <a:ext cx="528" cy="3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8914" name="Line 18"/>
            <p:cNvSpPr>
              <a:spLocks noChangeShapeType="1"/>
            </p:cNvSpPr>
            <p:nvPr/>
          </p:nvSpPr>
          <p:spPr bwMode="auto">
            <a:xfrm flipV="1">
              <a:off x="4512" y="2608"/>
              <a:ext cx="480" cy="3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8915" name="Rectangle 19"/>
            <p:cNvSpPr>
              <a:spLocks noChangeArrowheads="1"/>
            </p:cNvSpPr>
            <p:nvPr/>
          </p:nvSpPr>
          <p:spPr bwMode="auto">
            <a:xfrm>
              <a:off x="3796" y="2468"/>
              <a:ext cx="520"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CA"/>
            </a:p>
          </p:txBody>
        </p:sp>
        <p:sp>
          <p:nvSpPr>
            <p:cNvPr id="208916" name="Line 20"/>
            <p:cNvSpPr>
              <a:spLocks noChangeShapeType="1"/>
            </p:cNvSpPr>
            <p:nvPr/>
          </p:nvSpPr>
          <p:spPr bwMode="auto">
            <a:xfrm>
              <a:off x="3840" y="246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8917" name="Line 21"/>
            <p:cNvSpPr>
              <a:spLocks noChangeShapeType="1"/>
            </p:cNvSpPr>
            <p:nvPr/>
          </p:nvSpPr>
          <p:spPr bwMode="auto">
            <a:xfrm>
              <a:off x="3936" y="246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8918" name="Line 22"/>
            <p:cNvSpPr>
              <a:spLocks noChangeShapeType="1"/>
            </p:cNvSpPr>
            <p:nvPr/>
          </p:nvSpPr>
          <p:spPr bwMode="auto">
            <a:xfrm>
              <a:off x="4032" y="246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8919" name="Line 23"/>
            <p:cNvSpPr>
              <a:spLocks noChangeShapeType="1"/>
            </p:cNvSpPr>
            <p:nvPr/>
          </p:nvSpPr>
          <p:spPr bwMode="auto">
            <a:xfrm>
              <a:off x="4176" y="246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8920" name="Line 24"/>
            <p:cNvSpPr>
              <a:spLocks noChangeShapeType="1"/>
            </p:cNvSpPr>
            <p:nvPr/>
          </p:nvSpPr>
          <p:spPr bwMode="auto">
            <a:xfrm>
              <a:off x="4272" y="246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8921" name="Line 25"/>
            <p:cNvSpPr>
              <a:spLocks noChangeShapeType="1"/>
            </p:cNvSpPr>
            <p:nvPr/>
          </p:nvSpPr>
          <p:spPr bwMode="auto">
            <a:xfrm flipV="1">
              <a:off x="4896" y="2464"/>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8922" name="Line 26"/>
            <p:cNvSpPr>
              <a:spLocks noChangeShapeType="1"/>
            </p:cNvSpPr>
            <p:nvPr/>
          </p:nvSpPr>
          <p:spPr bwMode="auto">
            <a:xfrm flipH="1">
              <a:off x="4320" y="2896"/>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8923" name="Line 27"/>
            <p:cNvSpPr>
              <a:spLocks noChangeShapeType="1"/>
            </p:cNvSpPr>
            <p:nvPr/>
          </p:nvSpPr>
          <p:spPr bwMode="auto">
            <a:xfrm flipV="1">
              <a:off x="3792" y="2896"/>
              <a:ext cx="144"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8924" name="Oval 28"/>
            <p:cNvSpPr>
              <a:spLocks noChangeArrowheads="1"/>
            </p:cNvSpPr>
            <p:nvPr/>
          </p:nvSpPr>
          <p:spPr bwMode="auto">
            <a:xfrm>
              <a:off x="5044" y="2708"/>
              <a:ext cx="136" cy="8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08925" name="Line 29"/>
            <p:cNvSpPr>
              <a:spLocks noChangeShapeType="1"/>
            </p:cNvSpPr>
            <p:nvPr/>
          </p:nvSpPr>
          <p:spPr bwMode="auto">
            <a:xfrm>
              <a:off x="5088" y="2800"/>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8926" name="Line 30"/>
            <p:cNvSpPr>
              <a:spLocks noChangeShapeType="1"/>
            </p:cNvSpPr>
            <p:nvPr/>
          </p:nvSpPr>
          <p:spPr bwMode="auto">
            <a:xfrm flipH="1">
              <a:off x="4992" y="2944"/>
              <a:ext cx="96"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8927" name="Line 31"/>
            <p:cNvSpPr>
              <a:spLocks noChangeShapeType="1"/>
            </p:cNvSpPr>
            <p:nvPr/>
          </p:nvSpPr>
          <p:spPr bwMode="auto">
            <a:xfrm>
              <a:off x="4992" y="3040"/>
              <a:ext cx="0"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8928" name="Line 32"/>
            <p:cNvSpPr>
              <a:spLocks noChangeShapeType="1"/>
            </p:cNvSpPr>
            <p:nvPr/>
          </p:nvSpPr>
          <p:spPr bwMode="auto">
            <a:xfrm>
              <a:off x="5088" y="2944"/>
              <a:ext cx="96"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8929" name="Line 33"/>
            <p:cNvSpPr>
              <a:spLocks noChangeShapeType="1"/>
            </p:cNvSpPr>
            <p:nvPr/>
          </p:nvSpPr>
          <p:spPr bwMode="auto">
            <a:xfrm flipH="1">
              <a:off x="5136" y="3040"/>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8930" name="Line 34"/>
            <p:cNvSpPr>
              <a:spLocks noChangeShapeType="1"/>
            </p:cNvSpPr>
            <p:nvPr/>
          </p:nvSpPr>
          <p:spPr bwMode="auto">
            <a:xfrm flipH="1">
              <a:off x="5040" y="2848"/>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8931" name="Line 35"/>
            <p:cNvSpPr>
              <a:spLocks noChangeShapeType="1"/>
            </p:cNvSpPr>
            <p:nvPr/>
          </p:nvSpPr>
          <p:spPr bwMode="auto">
            <a:xfrm flipH="1" flipV="1">
              <a:off x="4944" y="2848"/>
              <a:ext cx="96"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8932" name="Line 36"/>
            <p:cNvSpPr>
              <a:spLocks noChangeShapeType="1"/>
            </p:cNvSpPr>
            <p:nvPr/>
          </p:nvSpPr>
          <p:spPr bwMode="auto">
            <a:xfrm flipH="1" flipV="1">
              <a:off x="4944" y="2752"/>
              <a:ext cx="144"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208933" name="Rectangle 37"/>
          <p:cNvSpPr>
            <a:spLocks noChangeArrowheads="1"/>
          </p:cNvSpPr>
          <p:nvPr/>
        </p:nvSpPr>
        <p:spPr bwMode="auto">
          <a:xfrm>
            <a:off x="457140" y="998691"/>
            <a:ext cx="7467600" cy="349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457200" indent="-457200">
              <a:buClr>
                <a:srgbClr val="0033CC"/>
              </a:buClr>
              <a:buFont typeface="Arial" panose="020B0604020202020204" pitchFamily="34" charset="0"/>
              <a:buChar char="•"/>
            </a:pPr>
            <a:r>
              <a:rPr lang="en-US" altLang="en-US" sz="2800" dirty="0" smtClean="0">
                <a:solidFill>
                  <a:schemeClr val="tx2"/>
                </a:solidFill>
                <a:latin typeface="+mn-lt"/>
              </a:rPr>
              <a:t>Organization </a:t>
            </a:r>
            <a:r>
              <a:rPr lang="en-US" altLang="en-US" sz="2800" dirty="0">
                <a:solidFill>
                  <a:schemeClr val="tx2"/>
                </a:solidFill>
                <a:latin typeface="+mn-lt"/>
              </a:rPr>
              <a:t>of Programmable </a:t>
            </a:r>
            <a:r>
              <a:rPr lang="en-US" altLang="en-US" sz="2800" dirty="0" smtClean="0">
                <a:solidFill>
                  <a:schemeClr val="tx2"/>
                </a:solidFill>
                <a:latin typeface="+mn-lt"/>
              </a:rPr>
              <a:t>Storage</a:t>
            </a:r>
          </a:p>
          <a:p>
            <a:pPr marL="457200" indent="-457200">
              <a:buClr>
                <a:srgbClr val="0033CC"/>
              </a:buClr>
              <a:buFont typeface="Arial" panose="020B0604020202020204" pitchFamily="34" charset="0"/>
              <a:buChar char="•"/>
            </a:pPr>
            <a:r>
              <a:rPr lang="en-US" altLang="en-US" sz="2800" dirty="0" smtClean="0">
                <a:solidFill>
                  <a:schemeClr val="tx2"/>
                </a:solidFill>
                <a:latin typeface="+mn-lt"/>
              </a:rPr>
              <a:t>Data </a:t>
            </a:r>
            <a:r>
              <a:rPr lang="en-US" altLang="en-US" sz="2800" dirty="0">
                <a:solidFill>
                  <a:schemeClr val="tx2"/>
                </a:solidFill>
                <a:latin typeface="+mn-lt"/>
              </a:rPr>
              <a:t>Types &amp; Data </a:t>
            </a:r>
            <a:r>
              <a:rPr lang="en-US" altLang="en-US" sz="2800" dirty="0" smtClean="0">
                <a:solidFill>
                  <a:schemeClr val="tx2"/>
                </a:solidFill>
                <a:latin typeface="+mn-lt"/>
              </a:rPr>
              <a:t>Structures Encodings </a:t>
            </a:r>
            <a:r>
              <a:rPr lang="en-US" altLang="en-US" sz="2800" dirty="0">
                <a:solidFill>
                  <a:schemeClr val="tx2"/>
                </a:solidFill>
                <a:latin typeface="+mn-lt"/>
              </a:rPr>
              <a:t>&amp;  </a:t>
            </a:r>
            <a:r>
              <a:rPr lang="en-US" altLang="en-US" sz="2800" dirty="0" smtClean="0">
                <a:solidFill>
                  <a:schemeClr val="tx2"/>
                </a:solidFill>
                <a:latin typeface="+mn-lt"/>
              </a:rPr>
              <a:t>Representations</a:t>
            </a:r>
            <a:endParaRPr lang="en-US" altLang="en-US" sz="2800" dirty="0">
              <a:solidFill>
                <a:schemeClr val="tx2"/>
              </a:solidFill>
              <a:latin typeface="+mn-lt"/>
            </a:endParaRPr>
          </a:p>
          <a:p>
            <a:pPr marL="457200" indent="-457200">
              <a:buClr>
                <a:srgbClr val="0033CC"/>
              </a:buClr>
              <a:buFont typeface="Arial" panose="020B0604020202020204" pitchFamily="34" charset="0"/>
              <a:buChar char="•"/>
            </a:pPr>
            <a:r>
              <a:rPr lang="en-US" altLang="en-US" sz="2800" dirty="0" smtClean="0">
                <a:solidFill>
                  <a:schemeClr val="tx2"/>
                </a:solidFill>
                <a:latin typeface="+mn-lt"/>
              </a:rPr>
              <a:t>Instruction </a:t>
            </a:r>
            <a:r>
              <a:rPr lang="en-US" altLang="en-US" sz="2800" dirty="0">
                <a:solidFill>
                  <a:schemeClr val="tx2"/>
                </a:solidFill>
                <a:latin typeface="+mn-lt"/>
              </a:rPr>
              <a:t>Formats</a:t>
            </a:r>
          </a:p>
          <a:p>
            <a:pPr marL="457200" indent="-457200">
              <a:buClr>
                <a:srgbClr val="0033CC"/>
              </a:buClr>
              <a:buFont typeface="Arial" panose="020B0604020202020204" pitchFamily="34" charset="0"/>
              <a:buChar char="•"/>
            </a:pPr>
            <a:r>
              <a:rPr lang="en-US" altLang="en-US" sz="2800" dirty="0" smtClean="0">
                <a:solidFill>
                  <a:schemeClr val="tx2"/>
                </a:solidFill>
                <a:latin typeface="+mn-lt"/>
              </a:rPr>
              <a:t>Instruction </a:t>
            </a:r>
            <a:r>
              <a:rPr lang="en-US" altLang="en-US" sz="2800" dirty="0">
                <a:solidFill>
                  <a:schemeClr val="tx2"/>
                </a:solidFill>
                <a:latin typeface="+mn-lt"/>
              </a:rPr>
              <a:t>(or Operation Code) Set</a:t>
            </a:r>
          </a:p>
          <a:p>
            <a:pPr marL="457200" indent="-457200">
              <a:buClr>
                <a:srgbClr val="0033CC"/>
              </a:buClr>
              <a:buFont typeface="Arial" panose="020B0604020202020204" pitchFamily="34" charset="0"/>
              <a:buChar char="•"/>
            </a:pPr>
            <a:r>
              <a:rPr lang="en-US" altLang="en-US" sz="2800" dirty="0" smtClean="0">
                <a:solidFill>
                  <a:schemeClr val="tx2"/>
                </a:solidFill>
                <a:latin typeface="+mn-lt"/>
              </a:rPr>
              <a:t>Modes </a:t>
            </a:r>
            <a:r>
              <a:rPr lang="en-US" altLang="en-US" sz="2800" dirty="0">
                <a:solidFill>
                  <a:schemeClr val="tx2"/>
                </a:solidFill>
                <a:latin typeface="+mn-lt"/>
              </a:rPr>
              <a:t>of Addressing and </a:t>
            </a:r>
            <a:r>
              <a:rPr lang="en-US" altLang="en-US" sz="2800" dirty="0" smtClean="0">
                <a:solidFill>
                  <a:schemeClr val="tx2"/>
                </a:solidFill>
                <a:latin typeface="+mn-lt"/>
              </a:rPr>
              <a:t>Accessing Data </a:t>
            </a:r>
            <a:r>
              <a:rPr lang="en-US" altLang="en-US" sz="2800" dirty="0">
                <a:solidFill>
                  <a:schemeClr val="tx2"/>
                </a:solidFill>
                <a:latin typeface="+mn-lt"/>
              </a:rPr>
              <a:t>Items and Instructions</a:t>
            </a:r>
          </a:p>
          <a:p>
            <a:pPr marL="457200" indent="-457200">
              <a:buClr>
                <a:srgbClr val="0033CC"/>
              </a:buClr>
              <a:buFont typeface="Arial" panose="020B0604020202020204" pitchFamily="34" charset="0"/>
              <a:buChar char="•"/>
            </a:pPr>
            <a:r>
              <a:rPr lang="en-US" altLang="en-US" sz="2800" dirty="0" smtClean="0">
                <a:solidFill>
                  <a:schemeClr val="tx2"/>
                </a:solidFill>
                <a:latin typeface="+mn-lt"/>
              </a:rPr>
              <a:t>Exceptional </a:t>
            </a:r>
            <a:r>
              <a:rPr lang="en-US" altLang="en-US" sz="2800" dirty="0">
                <a:solidFill>
                  <a:schemeClr val="tx2"/>
                </a:solidFill>
                <a:latin typeface="+mn-lt"/>
              </a:rPr>
              <a:t>Conditions</a:t>
            </a:r>
          </a:p>
        </p:txBody>
      </p:sp>
      <p:sp>
        <p:nvSpPr>
          <p:cNvPr id="2" name="Slide Number Placeholder 1"/>
          <p:cNvSpPr>
            <a:spLocks noGrp="1"/>
          </p:cNvSpPr>
          <p:nvPr>
            <p:ph type="sldNum" sz="quarter" idx="10"/>
          </p:nvPr>
        </p:nvSpPr>
        <p:spPr/>
        <p:txBody>
          <a:bodyPr/>
          <a:lstStyle/>
          <a:p>
            <a:pPr>
              <a:defRPr/>
            </a:pPr>
            <a:fld id="{1F61B07E-8219-4D76-887A-B242BD31F2D1}" type="slidenum">
              <a:rPr lang="en-US" altLang="tr-TR" smtClean="0"/>
              <a:pPr>
                <a:defRPr/>
              </a:pPr>
              <a:t>9</a:t>
            </a:fld>
            <a:endParaRPr lang="en-US" altLang="tr-TR"/>
          </a:p>
        </p:txBody>
      </p:sp>
    </p:spTree>
    <p:extLst>
      <p:ext uri="{BB962C8B-B14F-4D97-AF65-F5344CB8AC3E}">
        <p14:creationId xmlns:p14="http://schemas.microsoft.com/office/powerpoint/2010/main" val="3163441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ahcesehir master slide">
  <a:themeElements>
    <a:clrScheme name="Bahcesehir master slide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Bahcesehir master sli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bg2"/>
            </a:solidFill>
            <a:effectLst/>
            <a:latin typeface="Arial" charset="0"/>
          </a:defRPr>
        </a:defPPr>
      </a:lstStyle>
    </a:lnDef>
  </a:objectDefaults>
  <a:extraClrSchemeLst>
    <a:extraClrScheme>
      <a:clrScheme name="Bahcesehir master slide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Bahcesehir master slide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Bahcesehir master slide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3950</TotalTime>
  <Words>5107</Words>
  <Application>Microsoft Office PowerPoint</Application>
  <PresentationFormat>Letter Paper (8.5x11 in)</PresentationFormat>
  <Paragraphs>1138</Paragraphs>
  <Slides>85</Slides>
  <Notes>44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85</vt:i4>
      </vt:variant>
    </vt:vector>
  </HeadingPairs>
  <TitlesOfParts>
    <vt:vector size="95" baseType="lpstr">
      <vt:lpstr>Arial</vt:lpstr>
      <vt:lpstr>Cambria Math</vt:lpstr>
      <vt:lpstr>Courier New</vt:lpstr>
      <vt:lpstr>Symbol</vt:lpstr>
      <vt:lpstr>Times New Roman</vt:lpstr>
      <vt:lpstr>Webdings</vt:lpstr>
      <vt:lpstr>Wingdings</vt:lpstr>
      <vt:lpstr>Bahcesehir master slide</vt:lpstr>
      <vt:lpstr>Equation</vt:lpstr>
      <vt:lpstr>Chart</vt:lpstr>
      <vt:lpstr>BLM6112 Advanced Computer Architecture</vt:lpstr>
      <vt:lpstr>Performance Metrics</vt:lpstr>
      <vt:lpstr>Outline</vt:lpstr>
      <vt:lpstr>Forces on Computer Architecture</vt:lpstr>
      <vt:lpstr>What is Computer Architecture?</vt:lpstr>
      <vt:lpstr>Computer Architecture is</vt:lpstr>
      <vt:lpstr>A Changing Definition</vt:lpstr>
      <vt:lpstr>The Instruction Set: a Critical Interface</vt:lpstr>
      <vt:lpstr>Instruction Set Architecture</vt:lpstr>
      <vt:lpstr>Computer Organization</vt:lpstr>
      <vt:lpstr>Computer Technology</vt:lpstr>
      <vt:lpstr>Growth in processor performance over 40 years</vt:lpstr>
      <vt:lpstr>Current Trends in Architecture</vt:lpstr>
      <vt:lpstr>Classes of Computers</vt:lpstr>
      <vt:lpstr>A summary of the five mainstream computing classes and their system characteristics</vt:lpstr>
      <vt:lpstr>Parallelism</vt:lpstr>
      <vt:lpstr>Parallelism</vt:lpstr>
      <vt:lpstr>Parallelism</vt:lpstr>
      <vt:lpstr>Flynn’s Taxonomy</vt:lpstr>
      <vt:lpstr>Flynn’s Taxonomy</vt:lpstr>
      <vt:lpstr>Defining Computer Architecture</vt:lpstr>
      <vt:lpstr>Instruction Set Architecture</vt:lpstr>
      <vt:lpstr>Instruction Set Architecture</vt:lpstr>
      <vt:lpstr>Instruction Set Architecture</vt:lpstr>
      <vt:lpstr>Trends in Technology</vt:lpstr>
      <vt:lpstr>Bandwidth and Latency</vt:lpstr>
      <vt:lpstr>Bandwidth and Latency</vt:lpstr>
      <vt:lpstr>Transistors and Wires</vt:lpstr>
      <vt:lpstr>Power and Energy</vt:lpstr>
      <vt:lpstr>Dynamic Energy and Power</vt:lpstr>
      <vt:lpstr>Power</vt:lpstr>
      <vt:lpstr>Reducing Power</vt:lpstr>
      <vt:lpstr>Static Power</vt:lpstr>
      <vt:lpstr>Trends in Cost</vt:lpstr>
      <vt:lpstr>Integrated Circuit Cost</vt:lpstr>
      <vt:lpstr>Dependability</vt:lpstr>
      <vt:lpstr>Measuring Performance</vt:lpstr>
      <vt:lpstr>Basic Performance Metrics</vt:lpstr>
      <vt:lpstr>Basic Performance Metrics</vt:lpstr>
      <vt:lpstr>Bandwidth and Latency</vt:lpstr>
      <vt:lpstr>Latency vs Throughput</vt:lpstr>
      <vt:lpstr>Response Time vs Throughput</vt:lpstr>
      <vt:lpstr>Principles of Computer Design</vt:lpstr>
      <vt:lpstr>Principles of Computer Design</vt:lpstr>
      <vt:lpstr>Principles of Computer Design</vt:lpstr>
      <vt:lpstr>What is Performance?</vt:lpstr>
      <vt:lpstr>Measurement and Evaluation</vt:lpstr>
      <vt:lpstr>Levels of Representation</vt:lpstr>
      <vt:lpstr>Metrics of Performance</vt:lpstr>
      <vt:lpstr>Basis of Evaluation</vt:lpstr>
      <vt:lpstr>Measurement Tools</vt:lpstr>
      <vt:lpstr>Which has Higher Performance?</vt:lpstr>
      <vt:lpstr>Performance Definition</vt:lpstr>
      <vt:lpstr>Performance: Example</vt:lpstr>
      <vt:lpstr>Amdahl’s Law</vt:lpstr>
      <vt:lpstr>Amdahl’s Law</vt:lpstr>
      <vt:lpstr>Amdahl's Law</vt:lpstr>
      <vt:lpstr>Amdahl’s Law</vt:lpstr>
      <vt:lpstr>Amdahl’s Law: Example 1</vt:lpstr>
      <vt:lpstr>Amdahl’s Law: Example 1</vt:lpstr>
      <vt:lpstr> Amdahl’s Law: Example 2</vt:lpstr>
      <vt:lpstr>Amdahl’s law: Example 2 </vt:lpstr>
      <vt:lpstr>CPU Equation </vt:lpstr>
      <vt:lpstr>CPI: Cycles Per Instruction</vt:lpstr>
      <vt:lpstr>CPU Equation: Example 1</vt:lpstr>
      <vt:lpstr>CPU Equation: Example 2</vt:lpstr>
      <vt:lpstr>CPU Equation: Example 2 (cont’d)</vt:lpstr>
      <vt:lpstr>CPU Equation: Example 3</vt:lpstr>
      <vt:lpstr>SPEC: System Performance Evaluation Cooperative </vt:lpstr>
      <vt:lpstr>SPEC First Round</vt:lpstr>
      <vt:lpstr>More Performance Metrics</vt:lpstr>
      <vt:lpstr>Impact of Means on SPECmark89 for IBM 550</vt:lpstr>
      <vt:lpstr>SPEC Performance: Summary</vt:lpstr>
      <vt:lpstr>PowerPoint Presentation</vt:lpstr>
      <vt:lpstr>Fallacies and Pitfalls</vt:lpstr>
      <vt:lpstr>Fallacies and Pitfalls</vt:lpstr>
      <vt:lpstr>Fallacies and Pitfalls</vt:lpstr>
      <vt:lpstr>A Relative Performance Example</vt:lpstr>
      <vt:lpstr>Ratios of Measure: Side Note</vt:lpstr>
      <vt:lpstr>Examples</vt:lpstr>
      <vt:lpstr>Clock Cycle and Clock Rate</vt:lpstr>
      <vt:lpstr>CPU Time (Execution Time)</vt:lpstr>
      <vt:lpstr>CPU Time Example</vt:lpstr>
      <vt:lpstr>Comparing Computers</vt:lpstr>
      <vt:lpstr>Comparing Computers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Bioinformatics</dc:title>
  <dc:creator>N AYDIN</dc:creator>
  <cp:lastModifiedBy>Windows User</cp:lastModifiedBy>
  <cp:revision>301</cp:revision>
  <dcterms:created xsi:type="dcterms:W3CDTF">2004-11-05T11:30:37Z</dcterms:created>
  <dcterms:modified xsi:type="dcterms:W3CDTF">2021-04-28T09:26:07Z</dcterms:modified>
</cp:coreProperties>
</file>