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7"/>
  </p:notesMasterIdLst>
  <p:handoutMasterIdLst>
    <p:handoutMasterId r:id="rId78"/>
  </p:handoutMasterIdLst>
  <p:sldIdLst>
    <p:sldId id="706" r:id="rId2"/>
    <p:sldId id="625" r:id="rId3"/>
    <p:sldId id="626" r:id="rId4"/>
    <p:sldId id="627" r:id="rId5"/>
    <p:sldId id="628" r:id="rId6"/>
    <p:sldId id="629" r:id="rId7"/>
    <p:sldId id="630" r:id="rId8"/>
    <p:sldId id="631" r:id="rId9"/>
    <p:sldId id="632" r:id="rId10"/>
    <p:sldId id="633" r:id="rId11"/>
    <p:sldId id="634" r:id="rId12"/>
    <p:sldId id="635" r:id="rId13"/>
    <p:sldId id="636" r:id="rId14"/>
    <p:sldId id="637" r:id="rId15"/>
    <p:sldId id="638" r:id="rId16"/>
    <p:sldId id="639" r:id="rId17"/>
    <p:sldId id="640" r:id="rId18"/>
    <p:sldId id="641" r:id="rId19"/>
    <p:sldId id="642" r:id="rId20"/>
    <p:sldId id="643" r:id="rId21"/>
    <p:sldId id="644" r:id="rId22"/>
    <p:sldId id="645" r:id="rId23"/>
    <p:sldId id="646" r:id="rId24"/>
    <p:sldId id="647" r:id="rId25"/>
    <p:sldId id="648" r:id="rId26"/>
    <p:sldId id="649" r:id="rId27"/>
    <p:sldId id="650" r:id="rId28"/>
    <p:sldId id="687" r:id="rId29"/>
    <p:sldId id="686" r:id="rId30"/>
    <p:sldId id="651" r:id="rId31"/>
    <p:sldId id="652" r:id="rId32"/>
    <p:sldId id="653" r:id="rId33"/>
    <p:sldId id="654" r:id="rId34"/>
    <p:sldId id="655" r:id="rId35"/>
    <p:sldId id="688" r:id="rId36"/>
    <p:sldId id="656" r:id="rId37"/>
    <p:sldId id="690" r:id="rId38"/>
    <p:sldId id="691" r:id="rId39"/>
    <p:sldId id="692" r:id="rId40"/>
    <p:sldId id="693" r:id="rId41"/>
    <p:sldId id="694" r:id="rId42"/>
    <p:sldId id="695" r:id="rId43"/>
    <p:sldId id="696" r:id="rId44"/>
    <p:sldId id="697" r:id="rId45"/>
    <p:sldId id="657" r:id="rId46"/>
    <p:sldId id="658" r:id="rId47"/>
    <p:sldId id="702" r:id="rId48"/>
    <p:sldId id="703" r:id="rId49"/>
    <p:sldId id="704" r:id="rId50"/>
    <p:sldId id="705" r:id="rId51"/>
    <p:sldId id="659" r:id="rId52"/>
    <p:sldId id="660" r:id="rId53"/>
    <p:sldId id="707" r:id="rId54"/>
    <p:sldId id="708" r:id="rId55"/>
    <p:sldId id="709" r:id="rId56"/>
    <p:sldId id="710" r:id="rId57"/>
    <p:sldId id="711" r:id="rId58"/>
    <p:sldId id="712" r:id="rId59"/>
    <p:sldId id="713" r:id="rId60"/>
    <p:sldId id="714" r:id="rId61"/>
    <p:sldId id="715" r:id="rId62"/>
    <p:sldId id="716" r:id="rId63"/>
    <p:sldId id="717" r:id="rId64"/>
    <p:sldId id="718" r:id="rId65"/>
    <p:sldId id="719" r:id="rId66"/>
    <p:sldId id="720" r:id="rId67"/>
    <p:sldId id="721" r:id="rId68"/>
    <p:sldId id="722" r:id="rId69"/>
    <p:sldId id="723" r:id="rId70"/>
    <p:sldId id="724" r:id="rId71"/>
    <p:sldId id="725" r:id="rId72"/>
    <p:sldId id="726" r:id="rId73"/>
    <p:sldId id="727" r:id="rId74"/>
    <p:sldId id="728" r:id="rId75"/>
    <p:sldId id="683" r:id="rId76"/>
  </p:sldIdLst>
  <p:sldSz cx="9144000" cy="6858000" type="letter"/>
  <p:notesSz cx="6642100" cy="9653588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CC0099"/>
    <a:srgbClr val="FFFF99"/>
    <a:srgbClr val="00CCFF"/>
    <a:srgbClr val="00FF00"/>
    <a:srgbClr val="996633"/>
    <a:srgbClr val="FF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737" autoAdjust="0"/>
  </p:normalViewPr>
  <p:slideViewPr>
    <p:cSldViewPr>
      <p:cViewPr varScale="1">
        <p:scale>
          <a:sx n="59" d="100"/>
          <a:sy n="59" d="100"/>
        </p:scale>
        <p:origin x="133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7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8.xml"/><Relationship Id="rId13" Type="http://schemas.openxmlformats.org/officeDocument/2006/relationships/slide" Target="slides/slide24.xml"/><Relationship Id="rId18" Type="http://schemas.openxmlformats.org/officeDocument/2006/relationships/slide" Target="slides/slide54.xml"/><Relationship Id="rId26" Type="http://schemas.openxmlformats.org/officeDocument/2006/relationships/slide" Target="slides/slide67.xml"/><Relationship Id="rId3" Type="http://schemas.openxmlformats.org/officeDocument/2006/relationships/slide" Target="slides/slide4.xml"/><Relationship Id="rId21" Type="http://schemas.openxmlformats.org/officeDocument/2006/relationships/slide" Target="slides/slide58.xml"/><Relationship Id="rId7" Type="http://schemas.openxmlformats.org/officeDocument/2006/relationships/slide" Target="slides/slide17.xml"/><Relationship Id="rId12" Type="http://schemas.openxmlformats.org/officeDocument/2006/relationships/slide" Target="slides/slide23.xml"/><Relationship Id="rId17" Type="http://schemas.openxmlformats.org/officeDocument/2006/relationships/slide" Target="slides/slide33.xml"/><Relationship Id="rId25" Type="http://schemas.openxmlformats.org/officeDocument/2006/relationships/slide" Target="slides/slide66.xml"/><Relationship Id="rId2" Type="http://schemas.openxmlformats.org/officeDocument/2006/relationships/slide" Target="slides/slide3.xml"/><Relationship Id="rId16" Type="http://schemas.openxmlformats.org/officeDocument/2006/relationships/slide" Target="slides/slide32.xml"/><Relationship Id="rId20" Type="http://schemas.openxmlformats.org/officeDocument/2006/relationships/slide" Target="slides/slide56.xml"/><Relationship Id="rId29" Type="http://schemas.openxmlformats.org/officeDocument/2006/relationships/slide" Target="slides/slide70.xml"/><Relationship Id="rId1" Type="http://schemas.openxmlformats.org/officeDocument/2006/relationships/slide" Target="slides/slide1.xml"/><Relationship Id="rId6" Type="http://schemas.openxmlformats.org/officeDocument/2006/relationships/slide" Target="slides/slide7.xml"/><Relationship Id="rId11" Type="http://schemas.openxmlformats.org/officeDocument/2006/relationships/slide" Target="slides/slide22.xml"/><Relationship Id="rId24" Type="http://schemas.openxmlformats.org/officeDocument/2006/relationships/slide" Target="slides/slide64.xml"/><Relationship Id="rId32" Type="http://schemas.openxmlformats.org/officeDocument/2006/relationships/slide" Target="slides/slide74.xml"/><Relationship Id="rId5" Type="http://schemas.openxmlformats.org/officeDocument/2006/relationships/slide" Target="slides/slide6.xml"/><Relationship Id="rId15" Type="http://schemas.openxmlformats.org/officeDocument/2006/relationships/slide" Target="slides/slide31.xml"/><Relationship Id="rId23" Type="http://schemas.openxmlformats.org/officeDocument/2006/relationships/slide" Target="slides/slide62.xml"/><Relationship Id="rId28" Type="http://schemas.openxmlformats.org/officeDocument/2006/relationships/slide" Target="slides/slide69.xml"/><Relationship Id="rId10" Type="http://schemas.openxmlformats.org/officeDocument/2006/relationships/slide" Target="slides/slide21.xml"/><Relationship Id="rId19" Type="http://schemas.openxmlformats.org/officeDocument/2006/relationships/slide" Target="slides/slide55.xml"/><Relationship Id="rId31" Type="http://schemas.openxmlformats.org/officeDocument/2006/relationships/slide" Target="slides/slide73.xml"/><Relationship Id="rId4" Type="http://schemas.openxmlformats.org/officeDocument/2006/relationships/slide" Target="slides/slide5.xml"/><Relationship Id="rId9" Type="http://schemas.openxmlformats.org/officeDocument/2006/relationships/slide" Target="slides/slide20.xml"/><Relationship Id="rId14" Type="http://schemas.openxmlformats.org/officeDocument/2006/relationships/slide" Target="slides/slide30.xml"/><Relationship Id="rId22" Type="http://schemas.openxmlformats.org/officeDocument/2006/relationships/slide" Target="slides/slide60.xml"/><Relationship Id="rId27" Type="http://schemas.openxmlformats.org/officeDocument/2006/relationships/slide" Target="slides/slide68.xml"/><Relationship Id="rId30" Type="http://schemas.openxmlformats.org/officeDocument/2006/relationships/slide" Target="slides/slide7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1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l" defTabSz="895350" eaLnBrk="1" hangingPunct="1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2375" y="0"/>
            <a:ext cx="28781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r" defTabSz="895350" eaLnBrk="1" hangingPunct="1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67813"/>
            <a:ext cx="28781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l" defTabSz="895350" eaLnBrk="1" hangingPunct="1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2000 N. AYDIN. All rights reserved.</a:t>
            </a: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2375" y="9167813"/>
            <a:ext cx="28781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r" defTabSz="895350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557079C-6E58-4730-9FEF-0809FE0834CF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985787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1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l" defTabSz="8953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2375" y="0"/>
            <a:ext cx="28781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r" defTabSz="8953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8050" y="723900"/>
            <a:ext cx="4826000" cy="3619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3575" y="4584700"/>
            <a:ext cx="5314950" cy="434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 smtClean="0"/>
              <a:t>Click to edit Master text styles</a:t>
            </a:r>
          </a:p>
          <a:p>
            <a:pPr lvl="1"/>
            <a:r>
              <a:rPr lang="tr-TR" noProof="0" smtClean="0"/>
              <a:t>Second level</a:t>
            </a:r>
          </a:p>
          <a:p>
            <a:pPr lvl="2"/>
            <a:r>
              <a:rPr lang="tr-TR" noProof="0" smtClean="0"/>
              <a:t>Third level</a:t>
            </a:r>
          </a:p>
          <a:p>
            <a:pPr lvl="3"/>
            <a:r>
              <a:rPr lang="tr-TR" noProof="0" smtClean="0"/>
              <a:t>Fourth level</a:t>
            </a:r>
          </a:p>
          <a:p>
            <a:pPr lvl="4"/>
            <a:r>
              <a:rPr lang="tr-TR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67813"/>
            <a:ext cx="28781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l" defTabSz="8953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tr-TR"/>
              <a:t>Copyright 2000 N. AYDIN. All rights reserved.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2375" y="9167813"/>
            <a:ext cx="28781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r" defTabSz="895350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1FFB4C2-0089-482C-B7AD-6A77CCE71765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69189782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kumimoji="0" lang="tr-TR" altLang="tr-TR" smtClean="0">
                <a:latin typeface="Arial" panose="020B0604020202020204" pitchFamily="34" charset="0"/>
              </a:rPr>
              <a:t>Copyright 2000 N. AYDIN. All rights reserved.</a:t>
            </a:r>
          </a:p>
        </p:txBody>
      </p:sp>
      <p:sp>
        <p:nvSpPr>
          <p:cNvPr id="51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EE3D05E5-6159-463F-9184-FC18F866A9F4}" type="slidenum">
              <a:rPr kumimoji="0" lang="tr-TR" altLang="tr-TR" smtClean="0">
                <a:latin typeface="Arial" panose="020B0604020202020204" pitchFamily="34" charset="0"/>
              </a:rPr>
              <a:pPr algn="r">
                <a:spcBef>
                  <a:spcPct val="0"/>
                </a:spcBef>
              </a:pPr>
              <a:t>1</a:t>
            </a:fld>
            <a:endParaRPr kumimoji="0" lang="tr-TR" altLang="tr-TR" smtClean="0">
              <a:latin typeface="Arial" panose="020B0604020202020204" pitchFamily="34" charset="0"/>
            </a:endParaRPr>
          </a:p>
        </p:txBody>
      </p:sp>
      <p:sp>
        <p:nvSpPr>
          <p:cNvPr id="51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30250"/>
            <a:ext cx="4808538" cy="3606800"/>
          </a:xfrm>
          <a:ln/>
        </p:spPr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2650" y="4583113"/>
            <a:ext cx="4875213" cy="4344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69" tIns="45184" rIns="90369" bIns="45184"/>
          <a:lstStyle/>
          <a:p>
            <a:pPr eaLnBrk="1" hangingPunct="1"/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34533271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317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1771F4A4-BCDC-4497-B02D-2A9536B03BC1}" type="slidenum">
              <a:rPr lang="tr-TR" altLang="tr-TR" smtClean="0">
                <a:solidFill>
                  <a:schemeClr val="tx1"/>
                </a:solidFill>
              </a:rPr>
              <a:pPr/>
              <a:t>18</a:t>
            </a:fld>
            <a:endParaRPr lang="tr-TR" altLang="tr-TR" smtClean="0">
              <a:solidFill>
                <a:schemeClr val="tx1"/>
              </a:solidFill>
            </a:endParaRP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3763963" y="0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31749" name="Rectangle 3"/>
          <p:cNvSpPr>
            <a:spLocks noChangeArrowheads="1"/>
          </p:cNvSpPr>
          <p:nvPr/>
        </p:nvSpPr>
        <p:spPr bwMode="auto">
          <a:xfrm>
            <a:off x="3763963" y="9170988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tr-TR" sz="1200">
                <a:solidFill>
                  <a:schemeClr val="tx1"/>
                </a:solidFill>
                <a:latin typeface="Times New Roman" panose="02020603050405020304" pitchFamily="18" charset="0"/>
              </a:rPr>
              <a:t>15</a:t>
            </a:r>
          </a:p>
        </p:txBody>
      </p:sp>
      <p:sp>
        <p:nvSpPr>
          <p:cNvPr id="31750" name="Rectangle 4"/>
          <p:cNvSpPr>
            <a:spLocks noChangeArrowheads="1"/>
          </p:cNvSpPr>
          <p:nvPr/>
        </p:nvSpPr>
        <p:spPr bwMode="auto">
          <a:xfrm>
            <a:off x="0" y="9170988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31751" name="Rectangle 5"/>
          <p:cNvSpPr>
            <a:spLocks noChangeArrowheads="1"/>
          </p:cNvSpPr>
          <p:nvPr/>
        </p:nvSpPr>
        <p:spPr bwMode="auto">
          <a:xfrm>
            <a:off x="0" y="0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3175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30250"/>
            <a:ext cx="4808538" cy="3606800"/>
          </a:xfrm>
          <a:ln w="12700" cap="flat"/>
        </p:spPr>
      </p:sp>
      <p:sp>
        <p:nvSpPr>
          <p:cNvPr id="3175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85825" y="4584700"/>
            <a:ext cx="4870450" cy="4344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GB" altLang="tr-TR" smtClean="0"/>
          </a:p>
        </p:txBody>
      </p:sp>
    </p:spTree>
    <p:extLst>
      <p:ext uri="{BB962C8B-B14F-4D97-AF65-F5344CB8AC3E}">
        <p14:creationId xmlns:p14="http://schemas.microsoft.com/office/powerpoint/2010/main" val="1085894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8A87EFA5-5685-4603-8BA5-F5FDEF671250}" type="slidenum">
              <a:rPr lang="tr-TR" altLang="tr-TR" smtClean="0">
                <a:solidFill>
                  <a:schemeClr val="tx1"/>
                </a:solidFill>
              </a:rPr>
              <a:pPr/>
              <a:t>19</a:t>
            </a:fld>
            <a:endParaRPr lang="tr-TR" altLang="tr-TR" smtClean="0">
              <a:solidFill>
                <a:schemeClr val="tx1"/>
              </a:solidFill>
            </a:endParaRPr>
          </a:p>
        </p:txBody>
      </p:sp>
      <p:sp>
        <p:nvSpPr>
          <p:cNvPr id="33796" name="Rectangle 2"/>
          <p:cNvSpPr>
            <a:spLocks noChangeArrowheads="1"/>
          </p:cNvSpPr>
          <p:nvPr/>
        </p:nvSpPr>
        <p:spPr bwMode="auto">
          <a:xfrm>
            <a:off x="3763963" y="0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33797" name="Rectangle 3"/>
          <p:cNvSpPr>
            <a:spLocks noChangeArrowheads="1"/>
          </p:cNvSpPr>
          <p:nvPr/>
        </p:nvSpPr>
        <p:spPr bwMode="auto">
          <a:xfrm>
            <a:off x="3763963" y="9170988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tr-TR" sz="1200">
                <a:solidFill>
                  <a:schemeClr val="tx1"/>
                </a:solidFill>
                <a:latin typeface="Times New Roman" panose="02020603050405020304" pitchFamily="18" charset="0"/>
              </a:rPr>
              <a:t>17</a:t>
            </a:r>
          </a:p>
        </p:txBody>
      </p:sp>
      <p:sp>
        <p:nvSpPr>
          <p:cNvPr id="33798" name="Rectangle 4"/>
          <p:cNvSpPr>
            <a:spLocks noChangeArrowheads="1"/>
          </p:cNvSpPr>
          <p:nvPr/>
        </p:nvSpPr>
        <p:spPr bwMode="auto">
          <a:xfrm>
            <a:off x="0" y="9170988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33799" name="Rectangle 5"/>
          <p:cNvSpPr>
            <a:spLocks noChangeArrowheads="1"/>
          </p:cNvSpPr>
          <p:nvPr/>
        </p:nvSpPr>
        <p:spPr bwMode="auto">
          <a:xfrm>
            <a:off x="0" y="0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3380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30250"/>
            <a:ext cx="4808538" cy="3606800"/>
          </a:xfrm>
          <a:ln w="12700" cap="flat"/>
        </p:spPr>
      </p:sp>
      <p:sp>
        <p:nvSpPr>
          <p:cNvPr id="3380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85825" y="4584700"/>
            <a:ext cx="4870450" cy="4344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GB" altLang="tr-TR" smtClean="0"/>
          </a:p>
        </p:txBody>
      </p:sp>
    </p:spTree>
    <p:extLst>
      <p:ext uri="{BB962C8B-B14F-4D97-AF65-F5344CB8AC3E}">
        <p14:creationId xmlns:p14="http://schemas.microsoft.com/office/powerpoint/2010/main" val="8984611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358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2CB268A8-AE34-405E-B313-FA4DD3B22B76}" type="slidenum">
              <a:rPr lang="tr-TR" altLang="tr-TR" smtClean="0">
                <a:solidFill>
                  <a:schemeClr val="tx1"/>
                </a:solidFill>
              </a:rPr>
              <a:pPr/>
              <a:t>20</a:t>
            </a:fld>
            <a:endParaRPr lang="tr-TR" altLang="tr-TR" smtClean="0">
              <a:solidFill>
                <a:schemeClr val="tx1"/>
              </a:solidFill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30250"/>
            <a:ext cx="4808538" cy="3606800"/>
          </a:xfrm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584700"/>
            <a:ext cx="4870450" cy="4344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13207293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378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E3C77426-81DE-4DD7-85C0-B569562364E7}" type="slidenum">
              <a:rPr lang="tr-TR" altLang="tr-TR" smtClean="0">
                <a:solidFill>
                  <a:schemeClr val="tx1"/>
                </a:solidFill>
              </a:rPr>
              <a:pPr/>
              <a:t>21</a:t>
            </a:fld>
            <a:endParaRPr lang="tr-TR" altLang="tr-TR" smtClean="0">
              <a:solidFill>
                <a:schemeClr val="tx1"/>
              </a:solidFill>
            </a:endParaRPr>
          </a:p>
        </p:txBody>
      </p:sp>
      <p:sp>
        <p:nvSpPr>
          <p:cNvPr id="37892" name="Rectangle 2"/>
          <p:cNvSpPr>
            <a:spLocks noChangeArrowheads="1"/>
          </p:cNvSpPr>
          <p:nvPr/>
        </p:nvSpPr>
        <p:spPr bwMode="auto">
          <a:xfrm>
            <a:off x="3763963" y="0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37893" name="Rectangle 3"/>
          <p:cNvSpPr>
            <a:spLocks noChangeArrowheads="1"/>
          </p:cNvSpPr>
          <p:nvPr/>
        </p:nvSpPr>
        <p:spPr bwMode="auto">
          <a:xfrm>
            <a:off x="3763963" y="9170988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tr-TR" sz="1200">
                <a:solidFill>
                  <a:schemeClr val="tx1"/>
                </a:solidFill>
                <a:latin typeface="Times New Roman" panose="02020603050405020304" pitchFamily="18" charset="0"/>
              </a:rPr>
              <a:t>18</a:t>
            </a:r>
          </a:p>
        </p:txBody>
      </p:sp>
      <p:sp>
        <p:nvSpPr>
          <p:cNvPr id="37894" name="Rectangle 4"/>
          <p:cNvSpPr>
            <a:spLocks noChangeArrowheads="1"/>
          </p:cNvSpPr>
          <p:nvPr/>
        </p:nvSpPr>
        <p:spPr bwMode="auto">
          <a:xfrm>
            <a:off x="0" y="9170988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37895" name="Rectangle 5"/>
          <p:cNvSpPr>
            <a:spLocks noChangeArrowheads="1"/>
          </p:cNvSpPr>
          <p:nvPr/>
        </p:nvSpPr>
        <p:spPr bwMode="auto">
          <a:xfrm>
            <a:off x="0" y="0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3789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30250"/>
            <a:ext cx="4808538" cy="3606800"/>
          </a:xfrm>
          <a:ln w="12700" cap="flat"/>
        </p:spPr>
      </p:sp>
      <p:sp>
        <p:nvSpPr>
          <p:cNvPr id="3789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85825" y="4584700"/>
            <a:ext cx="4870450" cy="4344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GB" altLang="tr-TR" smtClean="0"/>
          </a:p>
        </p:txBody>
      </p:sp>
    </p:spTree>
    <p:extLst>
      <p:ext uri="{BB962C8B-B14F-4D97-AF65-F5344CB8AC3E}">
        <p14:creationId xmlns:p14="http://schemas.microsoft.com/office/powerpoint/2010/main" val="14238970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3993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025E543C-626F-40D2-8D7A-F3991BA7C528}" type="slidenum">
              <a:rPr lang="tr-TR" altLang="tr-TR" smtClean="0">
                <a:solidFill>
                  <a:schemeClr val="tx1"/>
                </a:solidFill>
              </a:rPr>
              <a:pPr/>
              <a:t>22</a:t>
            </a:fld>
            <a:endParaRPr lang="tr-TR" altLang="tr-TR" smtClean="0">
              <a:solidFill>
                <a:schemeClr val="tx1"/>
              </a:solidFill>
            </a:endParaRPr>
          </a:p>
        </p:txBody>
      </p:sp>
      <p:sp>
        <p:nvSpPr>
          <p:cNvPr id="39940" name="Rectangle 2"/>
          <p:cNvSpPr>
            <a:spLocks noChangeArrowheads="1"/>
          </p:cNvSpPr>
          <p:nvPr/>
        </p:nvSpPr>
        <p:spPr bwMode="auto">
          <a:xfrm>
            <a:off x="3763963" y="0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39941" name="Rectangle 3"/>
          <p:cNvSpPr>
            <a:spLocks noChangeArrowheads="1"/>
          </p:cNvSpPr>
          <p:nvPr/>
        </p:nvSpPr>
        <p:spPr bwMode="auto">
          <a:xfrm>
            <a:off x="3763963" y="9170988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tr-TR" sz="1200">
                <a:solidFill>
                  <a:schemeClr val="tx1"/>
                </a:solidFill>
                <a:latin typeface="Times New Roman" panose="02020603050405020304" pitchFamily="18" charset="0"/>
              </a:rPr>
              <a:t>19</a:t>
            </a:r>
          </a:p>
        </p:txBody>
      </p:sp>
      <p:sp>
        <p:nvSpPr>
          <p:cNvPr id="39942" name="Rectangle 4"/>
          <p:cNvSpPr>
            <a:spLocks noChangeArrowheads="1"/>
          </p:cNvSpPr>
          <p:nvPr/>
        </p:nvSpPr>
        <p:spPr bwMode="auto">
          <a:xfrm>
            <a:off x="0" y="9170988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39943" name="Rectangle 5"/>
          <p:cNvSpPr>
            <a:spLocks noChangeArrowheads="1"/>
          </p:cNvSpPr>
          <p:nvPr/>
        </p:nvSpPr>
        <p:spPr bwMode="auto">
          <a:xfrm>
            <a:off x="0" y="0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3994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30250"/>
            <a:ext cx="4808538" cy="3606800"/>
          </a:xfrm>
          <a:ln w="12700" cap="flat"/>
        </p:spPr>
      </p:sp>
      <p:sp>
        <p:nvSpPr>
          <p:cNvPr id="3994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85825" y="4584700"/>
            <a:ext cx="4870450" cy="4344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GB" altLang="tr-TR" smtClean="0"/>
          </a:p>
        </p:txBody>
      </p:sp>
    </p:spTree>
    <p:extLst>
      <p:ext uri="{BB962C8B-B14F-4D97-AF65-F5344CB8AC3E}">
        <p14:creationId xmlns:p14="http://schemas.microsoft.com/office/powerpoint/2010/main" val="6691240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419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04A77CA3-80EB-446F-8E0D-3743141F7DC6}" type="slidenum">
              <a:rPr lang="tr-TR" altLang="tr-TR" smtClean="0">
                <a:solidFill>
                  <a:schemeClr val="tx1"/>
                </a:solidFill>
              </a:rPr>
              <a:pPr/>
              <a:t>23</a:t>
            </a:fld>
            <a:endParaRPr lang="tr-TR" altLang="tr-TR" smtClean="0">
              <a:solidFill>
                <a:schemeClr val="tx1"/>
              </a:solidFill>
            </a:endParaRPr>
          </a:p>
        </p:txBody>
      </p:sp>
      <p:sp>
        <p:nvSpPr>
          <p:cNvPr id="41988" name="Rectangle 2"/>
          <p:cNvSpPr>
            <a:spLocks noChangeArrowheads="1"/>
          </p:cNvSpPr>
          <p:nvPr/>
        </p:nvSpPr>
        <p:spPr bwMode="auto">
          <a:xfrm>
            <a:off x="3763963" y="0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41989" name="Rectangle 3"/>
          <p:cNvSpPr>
            <a:spLocks noChangeArrowheads="1"/>
          </p:cNvSpPr>
          <p:nvPr/>
        </p:nvSpPr>
        <p:spPr bwMode="auto">
          <a:xfrm>
            <a:off x="3763963" y="9170988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tr-TR" sz="1200">
                <a:solidFill>
                  <a:schemeClr val="tx1"/>
                </a:solidFill>
                <a:latin typeface="Times New Roman" panose="02020603050405020304" pitchFamily="18" charset="0"/>
              </a:rPr>
              <a:t>20</a:t>
            </a:r>
          </a:p>
        </p:txBody>
      </p:sp>
      <p:sp>
        <p:nvSpPr>
          <p:cNvPr id="41990" name="Rectangle 4"/>
          <p:cNvSpPr>
            <a:spLocks noChangeArrowheads="1"/>
          </p:cNvSpPr>
          <p:nvPr/>
        </p:nvSpPr>
        <p:spPr bwMode="auto">
          <a:xfrm>
            <a:off x="0" y="9170988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41991" name="Rectangle 5"/>
          <p:cNvSpPr>
            <a:spLocks noChangeArrowheads="1"/>
          </p:cNvSpPr>
          <p:nvPr/>
        </p:nvSpPr>
        <p:spPr bwMode="auto">
          <a:xfrm>
            <a:off x="0" y="0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4199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30250"/>
            <a:ext cx="4808538" cy="3606800"/>
          </a:xfrm>
          <a:ln w="12700" cap="flat"/>
        </p:spPr>
      </p:sp>
      <p:sp>
        <p:nvSpPr>
          <p:cNvPr id="4199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85825" y="4584700"/>
            <a:ext cx="4870450" cy="4344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GB" altLang="tr-TR" smtClean="0"/>
          </a:p>
        </p:txBody>
      </p:sp>
    </p:spTree>
    <p:extLst>
      <p:ext uri="{BB962C8B-B14F-4D97-AF65-F5344CB8AC3E}">
        <p14:creationId xmlns:p14="http://schemas.microsoft.com/office/powerpoint/2010/main" val="35454775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440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BC86F629-5254-487B-A736-E9CEB70704E2}" type="slidenum">
              <a:rPr lang="tr-TR" altLang="tr-TR" smtClean="0">
                <a:solidFill>
                  <a:schemeClr val="tx1"/>
                </a:solidFill>
              </a:rPr>
              <a:pPr/>
              <a:t>24</a:t>
            </a:fld>
            <a:endParaRPr lang="tr-TR" altLang="tr-TR" smtClean="0">
              <a:solidFill>
                <a:schemeClr val="tx1"/>
              </a:solidFill>
            </a:endParaRPr>
          </a:p>
        </p:txBody>
      </p:sp>
      <p:sp>
        <p:nvSpPr>
          <p:cNvPr id="44036" name="Rectangle 2"/>
          <p:cNvSpPr>
            <a:spLocks noChangeArrowheads="1"/>
          </p:cNvSpPr>
          <p:nvPr/>
        </p:nvSpPr>
        <p:spPr bwMode="auto">
          <a:xfrm>
            <a:off x="3763963" y="0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44037" name="Rectangle 3"/>
          <p:cNvSpPr>
            <a:spLocks noChangeArrowheads="1"/>
          </p:cNvSpPr>
          <p:nvPr/>
        </p:nvSpPr>
        <p:spPr bwMode="auto">
          <a:xfrm>
            <a:off x="3763963" y="9170988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tr-TR" sz="1200">
                <a:solidFill>
                  <a:schemeClr val="tx1"/>
                </a:solidFill>
                <a:latin typeface="Times New Roman" panose="02020603050405020304" pitchFamily="18" charset="0"/>
              </a:rPr>
              <a:t>21</a:t>
            </a:r>
          </a:p>
        </p:txBody>
      </p:sp>
      <p:sp>
        <p:nvSpPr>
          <p:cNvPr id="44038" name="Rectangle 4"/>
          <p:cNvSpPr>
            <a:spLocks noChangeArrowheads="1"/>
          </p:cNvSpPr>
          <p:nvPr/>
        </p:nvSpPr>
        <p:spPr bwMode="auto">
          <a:xfrm>
            <a:off x="0" y="9170988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44039" name="Rectangle 5"/>
          <p:cNvSpPr>
            <a:spLocks noChangeArrowheads="1"/>
          </p:cNvSpPr>
          <p:nvPr/>
        </p:nvSpPr>
        <p:spPr bwMode="auto">
          <a:xfrm>
            <a:off x="0" y="0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4404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30250"/>
            <a:ext cx="4808538" cy="3606800"/>
          </a:xfrm>
          <a:ln w="12700" cap="flat"/>
        </p:spPr>
      </p:sp>
      <p:sp>
        <p:nvSpPr>
          <p:cNvPr id="4404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85825" y="4584700"/>
            <a:ext cx="4870450" cy="4344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GB" altLang="tr-TR" smtClean="0"/>
          </a:p>
        </p:txBody>
      </p:sp>
    </p:spTree>
    <p:extLst>
      <p:ext uri="{BB962C8B-B14F-4D97-AF65-F5344CB8AC3E}">
        <p14:creationId xmlns:p14="http://schemas.microsoft.com/office/powerpoint/2010/main" val="1293698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460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FD91EEC9-4B70-4197-9823-7A93849AA4C3}" type="slidenum">
              <a:rPr lang="tr-TR" altLang="tr-TR" smtClean="0">
                <a:solidFill>
                  <a:schemeClr val="tx1"/>
                </a:solidFill>
              </a:rPr>
              <a:pPr/>
              <a:t>25</a:t>
            </a:fld>
            <a:endParaRPr lang="tr-TR" altLang="tr-TR" smtClean="0">
              <a:solidFill>
                <a:schemeClr val="tx1"/>
              </a:solidFill>
            </a:endParaRPr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30250"/>
            <a:ext cx="4808538" cy="3606800"/>
          </a:xfrm>
          <a:ln/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584700"/>
            <a:ext cx="4870450" cy="4344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9484212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481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04BD7242-5D3D-4CBC-A324-9FAC0F1AF989}" type="slidenum">
              <a:rPr lang="tr-TR" altLang="tr-TR" smtClean="0">
                <a:solidFill>
                  <a:schemeClr val="tx1"/>
                </a:solidFill>
              </a:rPr>
              <a:pPr/>
              <a:t>26</a:t>
            </a:fld>
            <a:endParaRPr lang="tr-TR" altLang="tr-TR" smtClean="0">
              <a:solidFill>
                <a:schemeClr val="tx1"/>
              </a:solidFill>
            </a:endParaRPr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30250"/>
            <a:ext cx="4808538" cy="3606800"/>
          </a:xfrm>
          <a:ln/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584700"/>
            <a:ext cx="4870450" cy="4344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28448779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501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59DEF65B-4FA3-45E7-A4A6-004EA76B341C}" type="slidenum">
              <a:rPr lang="tr-TR" altLang="tr-TR" smtClean="0">
                <a:solidFill>
                  <a:schemeClr val="tx1"/>
                </a:solidFill>
              </a:rPr>
              <a:pPr/>
              <a:t>27</a:t>
            </a:fld>
            <a:endParaRPr lang="tr-TR" altLang="tr-TR" smtClean="0">
              <a:solidFill>
                <a:schemeClr val="tx1"/>
              </a:solidFill>
            </a:endParaRPr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30250"/>
            <a:ext cx="4808538" cy="3606800"/>
          </a:xfrm>
          <a:ln/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584700"/>
            <a:ext cx="4870450" cy="4344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589515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81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153BB5D8-5597-40AC-82EE-AA501098163F}" type="slidenum">
              <a:rPr lang="tr-TR" altLang="tr-TR" smtClean="0">
                <a:solidFill>
                  <a:schemeClr val="tx1"/>
                </a:solidFill>
              </a:rPr>
              <a:pPr/>
              <a:t>3</a:t>
            </a:fld>
            <a:endParaRPr lang="tr-TR" altLang="tr-TR" smtClean="0">
              <a:solidFill>
                <a:schemeClr val="tx1"/>
              </a:solidFill>
            </a:endParaRPr>
          </a:p>
        </p:txBody>
      </p: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3763963" y="0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8197" name="Rectangle 3"/>
          <p:cNvSpPr>
            <a:spLocks noChangeArrowheads="1"/>
          </p:cNvSpPr>
          <p:nvPr/>
        </p:nvSpPr>
        <p:spPr bwMode="auto">
          <a:xfrm>
            <a:off x="3763963" y="9170988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tr-TR" sz="1200">
                <a:solidFill>
                  <a:schemeClr val="tx1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8198" name="Rectangle 4"/>
          <p:cNvSpPr>
            <a:spLocks noChangeArrowheads="1"/>
          </p:cNvSpPr>
          <p:nvPr/>
        </p:nvSpPr>
        <p:spPr bwMode="auto">
          <a:xfrm>
            <a:off x="0" y="9170988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8199" name="Rectangle 5"/>
          <p:cNvSpPr>
            <a:spLocks noChangeArrowheads="1"/>
          </p:cNvSpPr>
          <p:nvPr/>
        </p:nvSpPr>
        <p:spPr bwMode="auto">
          <a:xfrm>
            <a:off x="0" y="0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820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30250"/>
            <a:ext cx="4808538" cy="3606800"/>
          </a:xfrm>
          <a:ln w="12700" cap="flat"/>
        </p:spPr>
      </p:sp>
      <p:sp>
        <p:nvSpPr>
          <p:cNvPr id="820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85825" y="4584700"/>
            <a:ext cx="4870450" cy="4344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GB" altLang="tr-TR" smtClean="0"/>
          </a:p>
        </p:txBody>
      </p:sp>
    </p:spTree>
    <p:extLst>
      <p:ext uri="{BB962C8B-B14F-4D97-AF65-F5344CB8AC3E}">
        <p14:creationId xmlns:p14="http://schemas.microsoft.com/office/powerpoint/2010/main" val="3627816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542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D8123955-8DD8-4312-A96E-ADDBE8A32A18}" type="slidenum">
              <a:rPr lang="tr-TR" altLang="tr-TR" smtClean="0">
                <a:solidFill>
                  <a:schemeClr val="tx1"/>
                </a:solidFill>
              </a:rPr>
              <a:pPr/>
              <a:t>30</a:t>
            </a:fld>
            <a:endParaRPr lang="tr-TR" altLang="tr-TR" smtClean="0">
              <a:solidFill>
                <a:schemeClr val="tx1"/>
              </a:solidFill>
            </a:endParaRPr>
          </a:p>
        </p:txBody>
      </p:sp>
      <p:sp>
        <p:nvSpPr>
          <p:cNvPr id="54276" name="Rectangle 2"/>
          <p:cNvSpPr>
            <a:spLocks noChangeArrowheads="1"/>
          </p:cNvSpPr>
          <p:nvPr/>
        </p:nvSpPr>
        <p:spPr bwMode="auto">
          <a:xfrm>
            <a:off x="3763963" y="0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54277" name="Rectangle 3"/>
          <p:cNvSpPr>
            <a:spLocks noChangeArrowheads="1"/>
          </p:cNvSpPr>
          <p:nvPr/>
        </p:nvSpPr>
        <p:spPr bwMode="auto">
          <a:xfrm>
            <a:off x="3763963" y="9170988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tr-TR" sz="1200">
                <a:solidFill>
                  <a:schemeClr val="tx1"/>
                </a:solidFill>
                <a:latin typeface="Times New Roman" panose="02020603050405020304" pitchFamily="18" charset="0"/>
              </a:rPr>
              <a:t>22</a:t>
            </a:r>
          </a:p>
        </p:txBody>
      </p:sp>
      <p:sp>
        <p:nvSpPr>
          <p:cNvPr id="54278" name="Rectangle 4"/>
          <p:cNvSpPr>
            <a:spLocks noChangeArrowheads="1"/>
          </p:cNvSpPr>
          <p:nvPr/>
        </p:nvSpPr>
        <p:spPr bwMode="auto">
          <a:xfrm>
            <a:off x="0" y="9170988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54279" name="Rectangle 5"/>
          <p:cNvSpPr>
            <a:spLocks noChangeArrowheads="1"/>
          </p:cNvSpPr>
          <p:nvPr/>
        </p:nvSpPr>
        <p:spPr bwMode="auto">
          <a:xfrm>
            <a:off x="0" y="0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5428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30250"/>
            <a:ext cx="4808538" cy="3606800"/>
          </a:xfrm>
          <a:ln w="12700" cap="flat"/>
        </p:spPr>
      </p:sp>
      <p:sp>
        <p:nvSpPr>
          <p:cNvPr id="5428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85825" y="4584700"/>
            <a:ext cx="4870450" cy="4344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GB" altLang="tr-TR" smtClean="0"/>
          </a:p>
        </p:txBody>
      </p:sp>
    </p:spTree>
    <p:extLst>
      <p:ext uri="{BB962C8B-B14F-4D97-AF65-F5344CB8AC3E}">
        <p14:creationId xmlns:p14="http://schemas.microsoft.com/office/powerpoint/2010/main" val="19528189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563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4F697627-74E3-4FF1-8B77-6EC8371CF29C}" type="slidenum">
              <a:rPr lang="tr-TR" altLang="tr-TR" smtClean="0">
                <a:solidFill>
                  <a:schemeClr val="tx1"/>
                </a:solidFill>
              </a:rPr>
              <a:pPr/>
              <a:t>31</a:t>
            </a:fld>
            <a:endParaRPr lang="tr-TR" altLang="tr-TR" smtClean="0">
              <a:solidFill>
                <a:schemeClr val="tx1"/>
              </a:solidFill>
            </a:endParaRPr>
          </a:p>
        </p:txBody>
      </p:sp>
      <p:sp>
        <p:nvSpPr>
          <p:cNvPr id="56324" name="Rectangle 2"/>
          <p:cNvSpPr>
            <a:spLocks noChangeArrowheads="1"/>
          </p:cNvSpPr>
          <p:nvPr/>
        </p:nvSpPr>
        <p:spPr bwMode="auto">
          <a:xfrm>
            <a:off x="3763963" y="0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56325" name="Rectangle 3"/>
          <p:cNvSpPr>
            <a:spLocks noChangeArrowheads="1"/>
          </p:cNvSpPr>
          <p:nvPr/>
        </p:nvSpPr>
        <p:spPr bwMode="auto">
          <a:xfrm>
            <a:off x="3763963" y="9170988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tr-TR" sz="1200">
                <a:solidFill>
                  <a:schemeClr val="tx1"/>
                </a:solidFill>
                <a:latin typeface="Times New Roman" panose="02020603050405020304" pitchFamily="18" charset="0"/>
              </a:rPr>
              <a:t>23</a:t>
            </a:r>
          </a:p>
        </p:txBody>
      </p:sp>
      <p:sp>
        <p:nvSpPr>
          <p:cNvPr id="56326" name="Rectangle 4"/>
          <p:cNvSpPr>
            <a:spLocks noChangeArrowheads="1"/>
          </p:cNvSpPr>
          <p:nvPr/>
        </p:nvSpPr>
        <p:spPr bwMode="auto">
          <a:xfrm>
            <a:off x="0" y="9170988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56327" name="Rectangle 5"/>
          <p:cNvSpPr>
            <a:spLocks noChangeArrowheads="1"/>
          </p:cNvSpPr>
          <p:nvPr/>
        </p:nvSpPr>
        <p:spPr bwMode="auto">
          <a:xfrm>
            <a:off x="0" y="0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5632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30250"/>
            <a:ext cx="4808538" cy="3606800"/>
          </a:xfrm>
          <a:ln w="12700" cap="flat"/>
        </p:spPr>
      </p:sp>
      <p:sp>
        <p:nvSpPr>
          <p:cNvPr id="5632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85825" y="4584700"/>
            <a:ext cx="4870450" cy="4344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GB" altLang="tr-TR" smtClean="0"/>
          </a:p>
        </p:txBody>
      </p:sp>
    </p:spTree>
    <p:extLst>
      <p:ext uri="{BB962C8B-B14F-4D97-AF65-F5344CB8AC3E}">
        <p14:creationId xmlns:p14="http://schemas.microsoft.com/office/powerpoint/2010/main" val="17332102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5837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3330737E-A0EC-451F-9EAA-365D49783577}" type="slidenum">
              <a:rPr lang="tr-TR" altLang="tr-TR" smtClean="0">
                <a:solidFill>
                  <a:schemeClr val="tx1"/>
                </a:solidFill>
              </a:rPr>
              <a:pPr/>
              <a:t>32</a:t>
            </a:fld>
            <a:endParaRPr lang="tr-TR" altLang="tr-TR" smtClean="0">
              <a:solidFill>
                <a:schemeClr val="tx1"/>
              </a:solidFill>
            </a:endParaRPr>
          </a:p>
        </p:txBody>
      </p:sp>
      <p:sp>
        <p:nvSpPr>
          <p:cNvPr id="58372" name="Rectangle 2"/>
          <p:cNvSpPr>
            <a:spLocks noChangeArrowheads="1"/>
          </p:cNvSpPr>
          <p:nvPr/>
        </p:nvSpPr>
        <p:spPr bwMode="auto">
          <a:xfrm>
            <a:off x="3763963" y="0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58373" name="Rectangle 3"/>
          <p:cNvSpPr>
            <a:spLocks noChangeArrowheads="1"/>
          </p:cNvSpPr>
          <p:nvPr/>
        </p:nvSpPr>
        <p:spPr bwMode="auto">
          <a:xfrm>
            <a:off x="3763963" y="9170988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tr-TR" sz="1200">
                <a:solidFill>
                  <a:schemeClr val="tx1"/>
                </a:solidFill>
                <a:latin typeface="Times New Roman" panose="02020603050405020304" pitchFamily="18" charset="0"/>
              </a:rPr>
              <a:t>24</a:t>
            </a:r>
          </a:p>
        </p:txBody>
      </p:sp>
      <p:sp>
        <p:nvSpPr>
          <p:cNvPr id="58374" name="Rectangle 4"/>
          <p:cNvSpPr>
            <a:spLocks noChangeArrowheads="1"/>
          </p:cNvSpPr>
          <p:nvPr/>
        </p:nvSpPr>
        <p:spPr bwMode="auto">
          <a:xfrm>
            <a:off x="0" y="9170988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58375" name="Rectangle 5"/>
          <p:cNvSpPr>
            <a:spLocks noChangeArrowheads="1"/>
          </p:cNvSpPr>
          <p:nvPr/>
        </p:nvSpPr>
        <p:spPr bwMode="auto">
          <a:xfrm>
            <a:off x="0" y="0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5837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30250"/>
            <a:ext cx="4808538" cy="3606800"/>
          </a:xfrm>
          <a:ln w="12700" cap="flat"/>
        </p:spPr>
      </p:sp>
      <p:sp>
        <p:nvSpPr>
          <p:cNvPr id="5837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85825" y="4584700"/>
            <a:ext cx="4870450" cy="4344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GB" altLang="tr-TR" smtClean="0"/>
          </a:p>
        </p:txBody>
      </p:sp>
    </p:spTree>
    <p:extLst>
      <p:ext uri="{BB962C8B-B14F-4D97-AF65-F5344CB8AC3E}">
        <p14:creationId xmlns:p14="http://schemas.microsoft.com/office/powerpoint/2010/main" val="11340625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604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A2E7D9F6-F830-4245-8A82-CD5697E0D039}" type="slidenum">
              <a:rPr lang="tr-TR" altLang="tr-TR" smtClean="0">
                <a:solidFill>
                  <a:schemeClr val="tx1"/>
                </a:solidFill>
              </a:rPr>
              <a:pPr/>
              <a:t>33</a:t>
            </a:fld>
            <a:endParaRPr lang="tr-TR" altLang="tr-TR" smtClean="0">
              <a:solidFill>
                <a:schemeClr val="tx1"/>
              </a:solidFill>
            </a:endParaRPr>
          </a:p>
        </p:txBody>
      </p:sp>
      <p:sp>
        <p:nvSpPr>
          <p:cNvPr id="60420" name="Rectangle 2"/>
          <p:cNvSpPr>
            <a:spLocks noChangeArrowheads="1"/>
          </p:cNvSpPr>
          <p:nvPr/>
        </p:nvSpPr>
        <p:spPr bwMode="auto">
          <a:xfrm>
            <a:off x="3763963" y="0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60421" name="Rectangle 3"/>
          <p:cNvSpPr>
            <a:spLocks noChangeArrowheads="1"/>
          </p:cNvSpPr>
          <p:nvPr/>
        </p:nvSpPr>
        <p:spPr bwMode="auto">
          <a:xfrm>
            <a:off x="3763963" y="9170988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tr-TR" sz="1200">
                <a:solidFill>
                  <a:schemeClr val="tx1"/>
                </a:solidFill>
                <a:latin typeface="Times New Roman" panose="02020603050405020304" pitchFamily="18" charset="0"/>
              </a:rPr>
              <a:t>25</a:t>
            </a:r>
          </a:p>
        </p:txBody>
      </p:sp>
      <p:sp>
        <p:nvSpPr>
          <p:cNvPr id="60422" name="Rectangle 4"/>
          <p:cNvSpPr>
            <a:spLocks noChangeArrowheads="1"/>
          </p:cNvSpPr>
          <p:nvPr/>
        </p:nvSpPr>
        <p:spPr bwMode="auto">
          <a:xfrm>
            <a:off x="0" y="9170988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60423" name="Rectangle 5"/>
          <p:cNvSpPr>
            <a:spLocks noChangeArrowheads="1"/>
          </p:cNvSpPr>
          <p:nvPr/>
        </p:nvSpPr>
        <p:spPr bwMode="auto">
          <a:xfrm>
            <a:off x="0" y="0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6042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30250"/>
            <a:ext cx="4808538" cy="3606800"/>
          </a:xfrm>
          <a:ln w="12700" cap="flat"/>
        </p:spPr>
      </p:sp>
      <p:sp>
        <p:nvSpPr>
          <p:cNvPr id="6042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85825" y="4584700"/>
            <a:ext cx="4870450" cy="4344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GB" altLang="tr-TR" smtClean="0"/>
          </a:p>
        </p:txBody>
      </p:sp>
    </p:spTree>
    <p:extLst>
      <p:ext uri="{BB962C8B-B14F-4D97-AF65-F5344CB8AC3E}">
        <p14:creationId xmlns:p14="http://schemas.microsoft.com/office/powerpoint/2010/main" val="23468011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6246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0461A5D9-8576-4558-9240-B235CDF72EA4}" type="slidenum">
              <a:rPr lang="tr-TR" altLang="tr-TR" smtClean="0">
                <a:solidFill>
                  <a:schemeClr val="tx1"/>
                </a:solidFill>
              </a:rPr>
              <a:pPr/>
              <a:t>34</a:t>
            </a:fld>
            <a:endParaRPr lang="tr-TR" altLang="tr-TR" smtClean="0">
              <a:solidFill>
                <a:schemeClr val="tx1"/>
              </a:solidFill>
            </a:endParaRPr>
          </a:p>
        </p:txBody>
      </p:sp>
      <p:sp>
        <p:nvSpPr>
          <p:cNvPr id="624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30250"/>
            <a:ext cx="4808538" cy="3606800"/>
          </a:xfrm>
          <a:ln/>
        </p:spPr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584700"/>
            <a:ext cx="4870450" cy="4344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36637700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6553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59B373D4-07EE-4E73-9940-EFDE699E9558}" type="slidenum">
              <a:rPr lang="tr-TR" altLang="tr-TR" smtClean="0">
                <a:solidFill>
                  <a:schemeClr val="tx1"/>
                </a:solidFill>
              </a:rPr>
              <a:pPr/>
              <a:t>36</a:t>
            </a:fld>
            <a:endParaRPr lang="tr-TR" altLang="tr-TR" smtClean="0">
              <a:solidFill>
                <a:schemeClr val="tx1"/>
              </a:solidFill>
            </a:endParaRPr>
          </a:p>
        </p:txBody>
      </p:sp>
      <p:sp>
        <p:nvSpPr>
          <p:cNvPr id="655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30250"/>
            <a:ext cx="4808538" cy="3606800"/>
          </a:xfrm>
          <a:ln/>
        </p:spPr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584700"/>
            <a:ext cx="4870450" cy="4344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21261726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819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9BDBD4E6-F8F7-4879-8BEA-2285F1C46CA6}" type="slidenum">
              <a:rPr lang="tr-TR" altLang="tr-TR" smtClean="0">
                <a:solidFill>
                  <a:schemeClr val="tx1"/>
                </a:solidFill>
              </a:rPr>
              <a:pPr/>
              <a:t>51</a:t>
            </a:fld>
            <a:endParaRPr lang="tr-TR" altLang="tr-TR" smtClean="0">
              <a:solidFill>
                <a:schemeClr val="tx1"/>
              </a:solidFill>
            </a:endParaRPr>
          </a:p>
        </p:txBody>
      </p:sp>
      <p:sp>
        <p:nvSpPr>
          <p:cNvPr id="819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30250"/>
            <a:ext cx="4808538" cy="3606800"/>
          </a:xfrm>
          <a:ln/>
        </p:spPr>
      </p:sp>
      <p:sp>
        <p:nvSpPr>
          <p:cNvPr id="819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584700"/>
            <a:ext cx="4870450" cy="4344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41538813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8397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DC3D1E82-5BCC-415D-A737-58D22CE16210}" type="slidenum">
              <a:rPr lang="tr-TR" altLang="tr-TR" smtClean="0">
                <a:solidFill>
                  <a:schemeClr val="tx1"/>
                </a:solidFill>
              </a:rPr>
              <a:pPr/>
              <a:t>52</a:t>
            </a:fld>
            <a:endParaRPr lang="tr-TR" altLang="tr-TR" smtClean="0">
              <a:solidFill>
                <a:schemeClr val="tx1"/>
              </a:solidFill>
            </a:endParaRPr>
          </a:p>
        </p:txBody>
      </p:sp>
      <p:sp>
        <p:nvSpPr>
          <p:cNvPr id="839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30250"/>
            <a:ext cx="4808538" cy="3606800"/>
          </a:xfrm>
          <a:ln/>
        </p:spPr>
      </p:sp>
      <p:sp>
        <p:nvSpPr>
          <p:cNvPr id="839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584700"/>
            <a:ext cx="4870450" cy="4344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30685397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92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66FA9B9D-71BB-4069-8C09-A1C5648E3A34}" type="slidenum">
              <a:rPr lang="tr-TR" altLang="tr-TR" smtClean="0">
                <a:solidFill>
                  <a:schemeClr val="tx1"/>
                </a:solidFill>
              </a:rPr>
              <a:pPr/>
              <a:t>54</a:t>
            </a:fld>
            <a:endParaRPr lang="tr-TR" altLang="tr-TR" smtClean="0">
              <a:solidFill>
                <a:schemeClr val="tx1"/>
              </a:solidFill>
            </a:endParaRPr>
          </a:p>
        </p:txBody>
      </p:sp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3763963" y="0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3763963" y="9170988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46" tIns="45264" rIns="92146" bIns="45264" anchor="b"/>
          <a:lstStyle>
            <a:lvl1pPr defTabSz="93186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tr-TR" sz="1200">
                <a:solidFill>
                  <a:schemeClr val="tx1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9222" name="Rectangle 4"/>
          <p:cNvSpPr>
            <a:spLocks noChangeArrowheads="1"/>
          </p:cNvSpPr>
          <p:nvPr/>
        </p:nvSpPr>
        <p:spPr bwMode="auto">
          <a:xfrm>
            <a:off x="0" y="9170988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9223" name="Rectangle 5"/>
          <p:cNvSpPr>
            <a:spLocks noChangeArrowheads="1"/>
          </p:cNvSpPr>
          <p:nvPr/>
        </p:nvSpPr>
        <p:spPr bwMode="auto">
          <a:xfrm>
            <a:off x="0" y="0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9224" name="Rectangle 6"/>
          <p:cNvSpPr>
            <a:spLocks noRot="1" noChangeArrowheads="1" noTextEdit="1"/>
          </p:cNvSpPr>
          <p:nvPr>
            <p:ph type="sldImg"/>
          </p:nvPr>
        </p:nvSpPr>
        <p:spPr>
          <a:xfrm>
            <a:off x="915988" y="730250"/>
            <a:ext cx="4810125" cy="3608388"/>
          </a:xfrm>
          <a:ln w="12700" cap="flat"/>
        </p:spPr>
      </p:sp>
      <p:sp>
        <p:nvSpPr>
          <p:cNvPr id="922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85825" y="4584700"/>
            <a:ext cx="4870450" cy="4343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146" tIns="45264" rIns="92146" bIns="45264"/>
          <a:lstStyle/>
          <a:p>
            <a:endParaRPr lang="en-GB" altLang="tr-TR" smtClean="0"/>
          </a:p>
        </p:txBody>
      </p:sp>
    </p:spTree>
    <p:extLst>
      <p:ext uri="{BB962C8B-B14F-4D97-AF65-F5344CB8AC3E}">
        <p14:creationId xmlns:p14="http://schemas.microsoft.com/office/powerpoint/2010/main" val="11697181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1126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680A8BD2-ADAC-4777-B35A-36332C3A79D4}" type="slidenum">
              <a:rPr lang="tr-TR" altLang="tr-TR" smtClean="0">
                <a:solidFill>
                  <a:schemeClr val="tx1"/>
                </a:solidFill>
              </a:rPr>
              <a:pPr/>
              <a:t>55</a:t>
            </a:fld>
            <a:endParaRPr lang="tr-TR" altLang="tr-TR" smtClean="0">
              <a:solidFill>
                <a:schemeClr val="tx1"/>
              </a:solidFill>
            </a:endParaRPr>
          </a:p>
        </p:txBody>
      </p:sp>
      <p:sp>
        <p:nvSpPr>
          <p:cNvPr id="11268" name="Rectangle 2"/>
          <p:cNvSpPr>
            <a:spLocks noChangeArrowheads="1"/>
          </p:cNvSpPr>
          <p:nvPr/>
        </p:nvSpPr>
        <p:spPr bwMode="auto">
          <a:xfrm>
            <a:off x="3763963" y="0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11269" name="Rectangle 3"/>
          <p:cNvSpPr>
            <a:spLocks noChangeArrowheads="1"/>
          </p:cNvSpPr>
          <p:nvPr/>
        </p:nvSpPr>
        <p:spPr bwMode="auto">
          <a:xfrm>
            <a:off x="3763963" y="9170988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46" tIns="45264" rIns="92146" bIns="45264" anchor="b"/>
          <a:lstStyle>
            <a:lvl1pPr defTabSz="93186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tr-TR" sz="1200">
                <a:solidFill>
                  <a:schemeClr val="tx1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0" y="9170988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11271" name="Rectangle 5"/>
          <p:cNvSpPr>
            <a:spLocks noChangeArrowheads="1"/>
          </p:cNvSpPr>
          <p:nvPr/>
        </p:nvSpPr>
        <p:spPr bwMode="auto">
          <a:xfrm>
            <a:off x="0" y="0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11272" name="Rectangle 6"/>
          <p:cNvSpPr>
            <a:spLocks noRot="1" noChangeArrowheads="1" noTextEdit="1"/>
          </p:cNvSpPr>
          <p:nvPr>
            <p:ph type="sldImg"/>
          </p:nvPr>
        </p:nvSpPr>
        <p:spPr>
          <a:xfrm>
            <a:off x="915988" y="730250"/>
            <a:ext cx="4810125" cy="3608388"/>
          </a:xfrm>
          <a:ln w="12700" cap="flat"/>
        </p:spPr>
      </p:sp>
      <p:sp>
        <p:nvSpPr>
          <p:cNvPr id="1127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85825" y="4584700"/>
            <a:ext cx="4870450" cy="4343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146" tIns="45264" rIns="92146" bIns="45264"/>
          <a:lstStyle/>
          <a:p>
            <a:endParaRPr lang="en-GB" altLang="tr-TR" smtClean="0"/>
          </a:p>
        </p:txBody>
      </p:sp>
    </p:spTree>
    <p:extLst>
      <p:ext uri="{BB962C8B-B14F-4D97-AF65-F5344CB8AC3E}">
        <p14:creationId xmlns:p14="http://schemas.microsoft.com/office/powerpoint/2010/main" val="571500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102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EDF9D6E9-0573-4118-B157-9AF5D4BDFC37}" type="slidenum">
              <a:rPr lang="tr-TR" altLang="tr-TR" smtClean="0">
                <a:solidFill>
                  <a:schemeClr val="tx1"/>
                </a:solidFill>
              </a:rPr>
              <a:pPr/>
              <a:t>4</a:t>
            </a:fld>
            <a:endParaRPr lang="tr-TR" altLang="tr-TR" smtClean="0">
              <a:solidFill>
                <a:schemeClr val="tx1"/>
              </a:solidFill>
            </a:endParaRPr>
          </a:p>
        </p:txBody>
      </p:sp>
      <p:sp>
        <p:nvSpPr>
          <p:cNvPr id="10244" name="Rectangle 2"/>
          <p:cNvSpPr>
            <a:spLocks noChangeArrowheads="1"/>
          </p:cNvSpPr>
          <p:nvPr/>
        </p:nvSpPr>
        <p:spPr bwMode="auto">
          <a:xfrm>
            <a:off x="3763963" y="0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10245" name="Rectangle 3"/>
          <p:cNvSpPr>
            <a:spLocks noChangeArrowheads="1"/>
          </p:cNvSpPr>
          <p:nvPr/>
        </p:nvSpPr>
        <p:spPr bwMode="auto">
          <a:xfrm>
            <a:off x="3763963" y="9170988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tr-TR" sz="1200">
                <a:solidFill>
                  <a:schemeClr val="tx1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0246" name="Rectangle 4"/>
          <p:cNvSpPr>
            <a:spLocks noChangeArrowheads="1"/>
          </p:cNvSpPr>
          <p:nvPr/>
        </p:nvSpPr>
        <p:spPr bwMode="auto">
          <a:xfrm>
            <a:off x="0" y="9170988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10247" name="Rectangle 5"/>
          <p:cNvSpPr>
            <a:spLocks noChangeArrowheads="1"/>
          </p:cNvSpPr>
          <p:nvPr/>
        </p:nvSpPr>
        <p:spPr bwMode="auto">
          <a:xfrm>
            <a:off x="0" y="0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1024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30250"/>
            <a:ext cx="4808538" cy="3606800"/>
          </a:xfrm>
          <a:ln w="12700" cap="flat"/>
        </p:spPr>
      </p:sp>
      <p:sp>
        <p:nvSpPr>
          <p:cNvPr id="1024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85825" y="4584700"/>
            <a:ext cx="4870450" cy="4344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GB" altLang="tr-TR" smtClean="0"/>
          </a:p>
        </p:txBody>
      </p:sp>
    </p:spTree>
    <p:extLst>
      <p:ext uri="{BB962C8B-B14F-4D97-AF65-F5344CB8AC3E}">
        <p14:creationId xmlns:p14="http://schemas.microsoft.com/office/powerpoint/2010/main" val="37628011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1331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FAE05119-FC99-4B51-9EC2-333593EB4E0A}" type="slidenum">
              <a:rPr lang="tr-TR" altLang="tr-TR" smtClean="0">
                <a:solidFill>
                  <a:schemeClr val="tx1"/>
                </a:solidFill>
              </a:rPr>
              <a:pPr/>
              <a:t>56</a:t>
            </a:fld>
            <a:endParaRPr lang="tr-TR" altLang="tr-TR" smtClean="0">
              <a:solidFill>
                <a:schemeClr val="tx1"/>
              </a:solidFill>
            </a:endParaRPr>
          </a:p>
        </p:txBody>
      </p:sp>
      <p:sp>
        <p:nvSpPr>
          <p:cNvPr id="13316" name="Rectangle 2"/>
          <p:cNvSpPr>
            <a:spLocks noChangeArrowheads="1"/>
          </p:cNvSpPr>
          <p:nvPr/>
        </p:nvSpPr>
        <p:spPr bwMode="auto">
          <a:xfrm>
            <a:off x="3763963" y="0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13317" name="Rectangle 3"/>
          <p:cNvSpPr>
            <a:spLocks noChangeArrowheads="1"/>
          </p:cNvSpPr>
          <p:nvPr/>
        </p:nvSpPr>
        <p:spPr bwMode="auto">
          <a:xfrm>
            <a:off x="3763963" y="9170988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46" tIns="45264" rIns="92146" bIns="45264" anchor="b"/>
          <a:lstStyle>
            <a:lvl1pPr defTabSz="93186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tr-TR" sz="1200">
                <a:solidFill>
                  <a:schemeClr val="tx1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3318" name="Rectangle 4"/>
          <p:cNvSpPr>
            <a:spLocks noChangeArrowheads="1"/>
          </p:cNvSpPr>
          <p:nvPr/>
        </p:nvSpPr>
        <p:spPr bwMode="auto">
          <a:xfrm>
            <a:off x="0" y="9170988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13319" name="Rectangle 5"/>
          <p:cNvSpPr>
            <a:spLocks noChangeArrowheads="1"/>
          </p:cNvSpPr>
          <p:nvPr/>
        </p:nvSpPr>
        <p:spPr bwMode="auto">
          <a:xfrm>
            <a:off x="0" y="0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13320" name="Rectangle 6"/>
          <p:cNvSpPr>
            <a:spLocks noRot="1" noChangeArrowheads="1" noTextEdit="1"/>
          </p:cNvSpPr>
          <p:nvPr>
            <p:ph type="sldImg"/>
          </p:nvPr>
        </p:nvSpPr>
        <p:spPr>
          <a:xfrm>
            <a:off x="915988" y="730250"/>
            <a:ext cx="4810125" cy="3608388"/>
          </a:xfrm>
          <a:ln w="12700" cap="flat"/>
        </p:spPr>
      </p:sp>
      <p:sp>
        <p:nvSpPr>
          <p:cNvPr id="1332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85825" y="4584700"/>
            <a:ext cx="4870450" cy="4343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146" tIns="45264" rIns="92146" bIns="45264"/>
          <a:lstStyle/>
          <a:p>
            <a:endParaRPr lang="en-GB" altLang="tr-TR" smtClean="0"/>
          </a:p>
        </p:txBody>
      </p:sp>
    </p:spTree>
    <p:extLst>
      <p:ext uri="{BB962C8B-B14F-4D97-AF65-F5344CB8AC3E}">
        <p14:creationId xmlns:p14="http://schemas.microsoft.com/office/powerpoint/2010/main" val="28597085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153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E0FE299F-3442-42C5-BC7D-8DD5D55A91EE}" type="slidenum">
              <a:rPr lang="tr-TR" altLang="tr-TR" smtClean="0">
                <a:solidFill>
                  <a:schemeClr val="tx1"/>
                </a:solidFill>
              </a:rPr>
              <a:pPr/>
              <a:t>57</a:t>
            </a:fld>
            <a:endParaRPr lang="tr-TR" altLang="tr-TR" smtClean="0">
              <a:solidFill>
                <a:schemeClr val="tx1"/>
              </a:solidFill>
            </a:endParaRPr>
          </a:p>
        </p:txBody>
      </p:sp>
      <p:sp>
        <p:nvSpPr>
          <p:cNvPr id="15364" name="Rectangle 2"/>
          <p:cNvSpPr>
            <a:spLocks noChangeArrowheads="1"/>
          </p:cNvSpPr>
          <p:nvPr/>
        </p:nvSpPr>
        <p:spPr bwMode="auto">
          <a:xfrm>
            <a:off x="3763963" y="0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15365" name="Rectangle 3"/>
          <p:cNvSpPr>
            <a:spLocks noChangeArrowheads="1"/>
          </p:cNvSpPr>
          <p:nvPr/>
        </p:nvSpPr>
        <p:spPr bwMode="auto">
          <a:xfrm>
            <a:off x="3763963" y="9170988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46" tIns="45264" rIns="92146" bIns="45264" anchor="b"/>
          <a:lstStyle>
            <a:lvl1pPr defTabSz="93186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tr-TR" sz="1200">
                <a:solidFill>
                  <a:schemeClr val="tx1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5366" name="Rectangle 4"/>
          <p:cNvSpPr>
            <a:spLocks noChangeArrowheads="1"/>
          </p:cNvSpPr>
          <p:nvPr/>
        </p:nvSpPr>
        <p:spPr bwMode="auto">
          <a:xfrm>
            <a:off x="0" y="9170988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15367" name="Rectangle 5"/>
          <p:cNvSpPr>
            <a:spLocks noChangeArrowheads="1"/>
          </p:cNvSpPr>
          <p:nvPr/>
        </p:nvSpPr>
        <p:spPr bwMode="auto">
          <a:xfrm>
            <a:off x="0" y="0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15368" name="Rectangle 6"/>
          <p:cNvSpPr>
            <a:spLocks noRot="1" noChangeArrowheads="1" noTextEdit="1"/>
          </p:cNvSpPr>
          <p:nvPr>
            <p:ph type="sldImg"/>
          </p:nvPr>
        </p:nvSpPr>
        <p:spPr>
          <a:xfrm>
            <a:off x="915988" y="730250"/>
            <a:ext cx="4810125" cy="3608388"/>
          </a:xfrm>
          <a:ln w="12700" cap="flat"/>
        </p:spPr>
      </p:sp>
      <p:sp>
        <p:nvSpPr>
          <p:cNvPr id="1536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85825" y="4584700"/>
            <a:ext cx="4870450" cy="4343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146" tIns="45264" rIns="92146" bIns="45264"/>
          <a:lstStyle/>
          <a:p>
            <a:endParaRPr lang="en-GB" altLang="tr-TR" smtClean="0"/>
          </a:p>
        </p:txBody>
      </p:sp>
    </p:spTree>
    <p:extLst>
      <p:ext uri="{BB962C8B-B14F-4D97-AF65-F5344CB8AC3E}">
        <p14:creationId xmlns:p14="http://schemas.microsoft.com/office/powerpoint/2010/main" val="17819936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6F4ACEB7-10CD-4AA2-91FB-B328DF6FE11B}" type="slidenum">
              <a:rPr lang="tr-TR" altLang="tr-TR" smtClean="0">
                <a:solidFill>
                  <a:schemeClr val="tx1"/>
                </a:solidFill>
              </a:rPr>
              <a:pPr/>
              <a:t>58</a:t>
            </a:fld>
            <a:endParaRPr lang="tr-TR" altLang="tr-TR" smtClean="0">
              <a:solidFill>
                <a:schemeClr val="tx1"/>
              </a:solidFill>
            </a:endParaRPr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>
            <a:off x="3763963" y="0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17413" name="Rectangle 3"/>
          <p:cNvSpPr>
            <a:spLocks noChangeArrowheads="1"/>
          </p:cNvSpPr>
          <p:nvPr/>
        </p:nvSpPr>
        <p:spPr bwMode="auto">
          <a:xfrm>
            <a:off x="3763963" y="9170988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46" tIns="45264" rIns="92146" bIns="45264" anchor="b"/>
          <a:lstStyle>
            <a:lvl1pPr defTabSz="93186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tr-TR" sz="1200">
                <a:solidFill>
                  <a:schemeClr val="tx1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7414" name="Rectangle 4"/>
          <p:cNvSpPr>
            <a:spLocks noChangeArrowheads="1"/>
          </p:cNvSpPr>
          <p:nvPr/>
        </p:nvSpPr>
        <p:spPr bwMode="auto">
          <a:xfrm>
            <a:off x="0" y="9170988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17415" name="Rectangle 5"/>
          <p:cNvSpPr>
            <a:spLocks noChangeArrowheads="1"/>
          </p:cNvSpPr>
          <p:nvPr/>
        </p:nvSpPr>
        <p:spPr bwMode="auto">
          <a:xfrm>
            <a:off x="0" y="0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17416" name="Rectangle 6"/>
          <p:cNvSpPr>
            <a:spLocks noRot="1" noChangeArrowheads="1" noTextEdit="1"/>
          </p:cNvSpPr>
          <p:nvPr>
            <p:ph type="sldImg"/>
          </p:nvPr>
        </p:nvSpPr>
        <p:spPr>
          <a:xfrm>
            <a:off x="915988" y="730250"/>
            <a:ext cx="4810125" cy="3608388"/>
          </a:xfrm>
          <a:ln w="12700" cap="flat"/>
        </p:spPr>
      </p:sp>
      <p:sp>
        <p:nvSpPr>
          <p:cNvPr id="1741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85825" y="4584700"/>
            <a:ext cx="4870450" cy="4343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146" tIns="45264" rIns="92146" bIns="45264"/>
          <a:lstStyle/>
          <a:p>
            <a:endParaRPr lang="en-GB" altLang="tr-TR" smtClean="0"/>
          </a:p>
        </p:txBody>
      </p:sp>
    </p:spTree>
    <p:extLst>
      <p:ext uri="{BB962C8B-B14F-4D97-AF65-F5344CB8AC3E}">
        <p14:creationId xmlns:p14="http://schemas.microsoft.com/office/powerpoint/2010/main" val="24826595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194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5008A3C6-A806-436C-A7B4-3D132DB832E5}" type="slidenum">
              <a:rPr lang="tr-TR" altLang="tr-TR" smtClean="0">
                <a:solidFill>
                  <a:schemeClr val="tx1"/>
                </a:solidFill>
              </a:rPr>
              <a:pPr/>
              <a:t>59</a:t>
            </a:fld>
            <a:endParaRPr lang="tr-TR" altLang="tr-TR" smtClean="0">
              <a:solidFill>
                <a:schemeClr val="tx1"/>
              </a:solidFill>
            </a:endParaRPr>
          </a:p>
        </p:txBody>
      </p:sp>
      <p:sp>
        <p:nvSpPr>
          <p:cNvPr id="19460" name="Rectangle 2"/>
          <p:cNvSpPr>
            <a:spLocks noChangeArrowheads="1"/>
          </p:cNvSpPr>
          <p:nvPr/>
        </p:nvSpPr>
        <p:spPr bwMode="auto">
          <a:xfrm>
            <a:off x="3763963" y="0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19461" name="Rectangle 3"/>
          <p:cNvSpPr>
            <a:spLocks noChangeArrowheads="1"/>
          </p:cNvSpPr>
          <p:nvPr/>
        </p:nvSpPr>
        <p:spPr bwMode="auto">
          <a:xfrm>
            <a:off x="3763963" y="9170988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46" tIns="45264" rIns="92146" bIns="45264" anchor="b"/>
          <a:lstStyle>
            <a:lvl1pPr defTabSz="93186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tr-TR" sz="1200">
                <a:solidFill>
                  <a:schemeClr val="tx1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19462" name="Rectangle 4"/>
          <p:cNvSpPr>
            <a:spLocks noChangeArrowheads="1"/>
          </p:cNvSpPr>
          <p:nvPr/>
        </p:nvSpPr>
        <p:spPr bwMode="auto">
          <a:xfrm>
            <a:off x="0" y="9170988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19463" name="Rectangle 5"/>
          <p:cNvSpPr>
            <a:spLocks noChangeArrowheads="1"/>
          </p:cNvSpPr>
          <p:nvPr/>
        </p:nvSpPr>
        <p:spPr bwMode="auto">
          <a:xfrm>
            <a:off x="0" y="0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19464" name="Rectangle 6"/>
          <p:cNvSpPr>
            <a:spLocks noRot="1" noChangeArrowheads="1" noTextEdit="1"/>
          </p:cNvSpPr>
          <p:nvPr>
            <p:ph type="sldImg"/>
          </p:nvPr>
        </p:nvSpPr>
        <p:spPr>
          <a:xfrm>
            <a:off x="915988" y="730250"/>
            <a:ext cx="4810125" cy="3608388"/>
          </a:xfrm>
          <a:ln w="12700" cap="flat"/>
        </p:spPr>
      </p:sp>
      <p:sp>
        <p:nvSpPr>
          <p:cNvPr id="1946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85825" y="4584700"/>
            <a:ext cx="4870450" cy="4343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146" tIns="45264" rIns="92146" bIns="45264"/>
          <a:lstStyle/>
          <a:p>
            <a:endParaRPr lang="en-GB" altLang="tr-TR" smtClean="0"/>
          </a:p>
        </p:txBody>
      </p:sp>
    </p:spTree>
    <p:extLst>
      <p:ext uri="{BB962C8B-B14F-4D97-AF65-F5344CB8AC3E}">
        <p14:creationId xmlns:p14="http://schemas.microsoft.com/office/powerpoint/2010/main" val="15933361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2150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5E281590-0C15-43FB-947E-6E6ACAB7F983}" type="slidenum">
              <a:rPr lang="tr-TR" altLang="tr-TR" smtClean="0">
                <a:solidFill>
                  <a:schemeClr val="tx1"/>
                </a:solidFill>
              </a:rPr>
              <a:pPr/>
              <a:t>60</a:t>
            </a:fld>
            <a:endParaRPr lang="tr-TR" altLang="tr-TR" smtClean="0">
              <a:solidFill>
                <a:schemeClr val="tx1"/>
              </a:solidFill>
            </a:endParaRPr>
          </a:p>
        </p:txBody>
      </p:sp>
      <p:sp>
        <p:nvSpPr>
          <p:cNvPr id="21508" name="Rectangle 2"/>
          <p:cNvSpPr>
            <a:spLocks noChangeArrowheads="1"/>
          </p:cNvSpPr>
          <p:nvPr/>
        </p:nvSpPr>
        <p:spPr bwMode="auto">
          <a:xfrm>
            <a:off x="3763963" y="0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1509" name="Rectangle 3"/>
          <p:cNvSpPr>
            <a:spLocks noChangeArrowheads="1"/>
          </p:cNvSpPr>
          <p:nvPr/>
        </p:nvSpPr>
        <p:spPr bwMode="auto">
          <a:xfrm>
            <a:off x="3763963" y="9170988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46" tIns="45264" rIns="92146" bIns="45264" anchor="b"/>
          <a:lstStyle>
            <a:lvl1pPr defTabSz="93186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tr-TR" sz="1200">
                <a:solidFill>
                  <a:schemeClr val="tx1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21510" name="Rectangle 4"/>
          <p:cNvSpPr>
            <a:spLocks noChangeArrowheads="1"/>
          </p:cNvSpPr>
          <p:nvPr/>
        </p:nvSpPr>
        <p:spPr bwMode="auto">
          <a:xfrm>
            <a:off x="0" y="9170988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1511" name="Rectangle 5"/>
          <p:cNvSpPr>
            <a:spLocks noChangeArrowheads="1"/>
          </p:cNvSpPr>
          <p:nvPr/>
        </p:nvSpPr>
        <p:spPr bwMode="auto">
          <a:xfrm>
            <a:off x="0" y="0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1512" name="Rectangle 6"/>
          <p:cNvSpPr>
            <a:spLocks noRot="1" noChangeArrowheads="1" noTextEdit="1"/>
          </p:cNvSpPr>
          <p:nvPr>
            <p:ph type="sldImg"/>
          </p:nvPr>
        </p:nvSpPr>
        <p:spPr>
          <a:xfrm>
            <a:off x="915988" y="730250"/>
            <a:ext cx="4810125" cy="3608388"/>
          </a:xfrm>
          <a:ln w="12700" cap="flat"/>
        </p:spPr>
      </p:sp>
      <p:sp>
        <p:nvSpPr>
          <p:cNvPr id="2151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85825" y="4584700"/>
            <a:ext cx="4870450" cy="4343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146" tIns="45264" rIns="92146" bIns="45264"/>
          <a:lstStyle/>
          <a:p>
            <a:endParaRPr lang="en-GB" altLang="tr-TR" smtClean="0"/>
          </a:p>
        </p:txBody>
      </p:sp>
    </p:spTree>
    <p:extLst>
      <p:ext uri="{BB962C8B-B14F-4D97-AF65-F5344CB8AC3E}">
        <p14:creationId xmlns:p14="http://schemas.microsoft.com/office/powerpoint/2010/main" val="7087953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235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15935B22-17FA-4EAC-B2E8-47490B4EFEFD}" type="slidenum">
              <a:rPr lang="tr-TR" altLang="tr-TR" smtClean="0">
                <a:solidFill>
                  <a:schemeClr val="tx1"/>
                </a:solidFill>
              </a:rPr>
              <a:pPr/>
              <a:t>61</a:t>
            </a:fld>
            <a:endParaRPr lang="tr-TR" altLang="tr-TR" smtClean="0">
              <a:solidFill>
                <a:schemeClr val="tx1"/>
              </a:solidFill>
            </a:endParaRPr>
          </a:p>
        </p:txBody>
      </p:sp>
      <p:sp>
        <p:nvSpPr>
          <p:cNvPr id="23556" name="Rectangle 2"/>
          <p:cNvSpPr>
            <a:spLocks noChangeArrowheads="1"/>
          </p:cNvSpPr>
          <p:nvPr/>
        </p:nvSpPr>
        <p:spPr bwMode="auto">
          <a:xfrm>
            <a:off x="3763963" y="0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3557" name="Rectangle 3"/>
          <p:cNvSpPr>
            <a:spLocks noChangeArrowheads="1"/>
          </p:cNvSpPr>
          <p:nvPr/>
        </p:nvSpPr>
        <p:spPr bwMode="auto">
          <a:xfrm>
            <a:off x="3763963" y="9170988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46" tIns="45264" rIns="92146" bIns="45264" anchor="b"/>
          <a:lstStyle>
            <a:lvl1pPr defTabSz="93186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tr-TR" sz="1200">
                <a:solidFill>
                  <a:schemeClr val="tx1"/>
                </a:solidFill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23558" name="Rectangle 4"/>
          <p:cNvSpPr>
            <a:spLocks noChangeArrowheads="1"/>
          </p:cNvSpPr>
          <p:nvPr/>
        </p:nvSpPr>
        <p:spPr bwMode="auto">
          <a:xfrm>
            <a:off x="0" y="9170988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3559" name="Rectangle 5"/>
          <p:cNvSpPr>
            <a:spLocks noChangeArrowheads="1"/>
          </p:cNvSpPr>
          <p:nvPr/>
        </p:nvSpPr>
        <p:spPr bwMode="auto">
          <a:xfrm>
            <a:off x="0" y="0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3560" name="Rectangle 6"/>
          <p:cNvSpPr>
            <a:spLocks noRot="1" noChangeArrowheads="1" noTextEdit="1"/>
          </p:cNvSpPr>
          <p:nvPr>
            <p:ph type="sldImg"/>
          </p:nvPr>
        </p:nvSpPr>
        <p:spPr>
          <a:xfrm>
            <a:off x="915988" y="730250"/>
            <a:ext cx="4810125" cy="3608388"/>
          </a:xfrm>
          <a:ln w="12700" cap="flat"/>
        </p:spPr>
      </p:sp>
      <p:sp>
        <p:nvSpPr>
          <p:cNvPr id="2356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85825" y="4584700"/>
            <a:ext cx="4870450" cy="4343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146" tIns="45264" rIns="92146" bIns="45264"/>
          <a:lstStyle/>
          <a:p>
            <a:endParaRPr lang="en-GB" altLang="tr-TR" smtClean="0"/>
          </a:p>
        </p:txBody>
      </p:sp>
    </p:spTree>
    <p:extLst>
      <p:ext uri="{BB962C8B-B14F-4D97-AF65-F5344CB8AC3E}">
        <p14:creationId xmlns:p14="http://schemas.microsoft.com/office/powerpoint/2010/main" val="24130290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2560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7CBD7701-E058-4BE3-9716-12800C4271E7}" type="slidenum">
              <a:rPr lang="tr-TR" altLang="tr-TR" smtClean="0">
                <a:solidFill>
                  <a:schemeClr val="tx1"/>
                </a:solidFill>
              </a:rPr>
              <a:pPr/>
              <a:t>62</a:t>
            </a:fld>
            <a:endParaRPr lang="tr-TR" altLang="tr-TR" smtClean="0">
              <a:solidFill>
                <a:schemeClr val="tx1"/>
              </a:solidFill>
            </a:endParaRPr>
          </a:p>
        </p:txBody>
      </p:sp>
      <p:sp>
        <p:nvSpPr>
          <p:cNvPr id="25604" name="Rectangle 2"/>
          <p:cNvSpPr>
            <a:spLocks noChangeArrowheads="1"/>
          </p:cNvSpPr>
          <p:nvPr/>
        </p:nvSpPr>
        <p:spPr bwMode="auto">
          <a:xfrm>
            <a:off x="3763963" y="0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5605" name="Rectangle 3"/>
          <p:cNvSpPr>
            <a:spLocks noChangeArrowheads="1"/>
          </p:cNvSpPr>
          <p:nvPr/>
        </p:nvSpPr>
        <p:spPr bwMode="auto">
          <a:xfrm>
            <a:off x="3763963" y="9170988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46" tIns="45264" rIns="92146" bIns="45264" anchor="b"/>
          <a:lstStyle>
            <a:lvl1pPr defTabSz="93186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tr-TR" sz="1200">
                <a:solidFill>
                  <a:schemeClr val="tx1"/>
                </a:solidFill>
                <a:latin typeface="Times New Roman" panose="02020603050405020304" pitchFamily="18" charset="0"/>
              </a:rPr>
              <a:t>13</a:t>
            </a:r>
          </a:p>
        </p:txBody>
      </p:sp>
      <p:sp>
        <p:nvSpPr>
          <p:cNvPr id="25606" name="Rectangle 4"/>
          <p:cNvSpPr>
            <a:spLocks noChangeArrowheads="1"/>
          </p:cNvSpPr>
          <p:nvPr/>
        </p:nvSpPr>
        <p:spPr bwMode="auto">
          <a:xfrm>
            <a:off x="0" y="9170988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5607" name="Rectangle 5"/>
          <p:cNvSpPr>
            <a:spLocks noChangeArrowheads="1"/>
          </p:cNvSpPr>
          <p:nvPr/>
        </p:nvSpPr>
        <p:spPr bwMode="auto">
          <a:xfrm>
            <a:off x="0" y="0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5608" name="Rectangle 6"/>
          <p:cNvSpPr>
            <a:spLocks noRot="1" noChangeArrowheads="1" noTextEdit="1"/>
          </p:cNvSpPr>
          <p:nvPr>
            <p:ph type="sldImg"/>
          </p:nvPr>
        </p:nvSpPr>
        <p:spPr>
          <a:xfrm>
            <a:off x="915988" y="730250"/>
            <a:ext cx="4810125" cy="3608388"/>
          </a:xfrm>
          <a:ln w="12700" cap="flat"/>
        </p:spPr>
      </p:sp>
      <p:sp>
        <p:nvSpPr>
          <p:cNvPr id="2560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85825" y="4584700"/>
            <a:ext cx="4870450" cy="4343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146" tIns="45264" rIns="92146" bIns="45264"/>
          <a:lstStyle/>
          <a:p>
            <a:endParaRPr lang="en-GB" altLang="tr-TR" smtClean="0"/>
          </a:p>
        </p:txBody>
      </p:sp>
    </p:spTree>
    <p:extLst>
      <p:ext uri="{BB962C8B-B14F-4D97-AF65-F5344CB8AC3E}">
        <p14:creationId xmlns:p14="http://schemas.microsoft.com/office/powerpoint/2010/main" val="366479131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34FC3D74-1BD6-4EA5-8ADB-EDA86F09E22E}" type="slidenum">
              <a:rPr lang="tr-TR" altLang="tr-TR" smtClean="0">
                <a:solidFill>
                  <a:schemeClr val="tx1"/>
                </a:solidFill>
              </a:rPr>
              <a:pPr/>
              <a:t>63</a:t>
            </a:fld>
            <a:endParaRPr lang="tr-TR" altLang="tr-TR" smtClean="0">
              <a:solidFill>
                <a:schemeClr val="tx1"/>
              </a:solidFill>
            </a:endParaRPr>
          </a:p>
        </p:txBody>
      </p:sp>
      <p:sp>
        <p:nvSpPr>
          <p:cNvPr id="27652" name="Rectangle 2"/>
          <p:cNvSpPr>
            <a:spLocks noChangeArrowheads="1"/>
          </p:cNvSpPr>
          <p:nvPr/>
        </p:nvSpPr>
        <p:spPr bwMode="auto">
          <a:xfrm>
            <a:off x="3763963" y="0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7653" name="Rectangle 3"/>
          <p:cNvSpPr>
            <a:spLocks noChangeArrowheads="1"/>
          </p:cNvSpPr>
          <p:nvPr/>
        </p:nvSpPr>
        <p:spPr bwMode="auto">
          <a:xfrm>
            <a:off x="3763963" y="9170988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46" tIns="45264" rIns="92146" bIns="45264" anchor="b"/>
          <a:lstStyle>
            <a:lvl1pPr defTabSz="93186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tr-TR" sz="1200">
                <a:solidFill>
                  <a:schemeClr val="tx1"/>
                </a:solidFill>
                <a:latin typeface="Times New Roman" panose="02020603050405020304" pitchFamily="18" charset="0"/>
              </a:rPr>
              <a:t>14</a:t>
            </a:r>
          </a:p>
        </p:txBody>
      </p:sp>
      <p:sp>
        <p:nvSpPr>
          <p:cNvPr id="27654" name="Rectangle 4"/>
          <p:cNvSpPr>
            <a:spLocks noChangeArrowheads="1"/>
          </p:cNvSpPr>
          <p:nvPr/>
        </p:nvSpPr>
        <p:spPr bwMode="auto">
          <a:xfrm>
            <a:off x="0" y="9170988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7655" name="Rectangle 5"/>
          <p:cNvSpPr>
            <a:spLocks noChangeArrowheads="1"/>
          </p:cNvSpPr>
          <p:nvPr/>
        </p:nvSpPr>
        <p:spPr bwMode="auto">
          <a:xfrm>
            <a:off x="0" y="0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7656" name="Rectangle 6"/>
          <p:cNvSpPr>
            <a:spLocks noRot="1" noChangeArrowheads="1" noTextEdit="1"/>
          </p:cNvSpPr>
          <p:nvPr>
            <p:ph type="sldImg"/>
          </p:nvPr>
        </p:nvSpPr>
        <p:spPr>
          <a:xfrm>
            <a:off x="915988" y="730250"/>
            <a:ext cx="4810125" cy="3608388"/>
          </a:xfrm>
          <a:ln w="12700" cap="flat"/>
        </p:spPr>
      </p:sp>
      <p:sp>
        <p:nvSpPr>
          <p:cNvPr id="2765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85825" y="4584700"/>
            <a:ext cx="4870450" cy="4343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146" tIns="45264" rIns="92146" bIns="45264"/>
          <a:lstStyle/>
          <a:p>
            <a:endParaRPr lang="en-GB" altLang="tr-TR" smtClean="0"/>
          </a:p>
        </p:txBody>
      </p:sp>
    </p:spTree>
    <p:extLst>
      <p:ext uri="{BB962C8B-B14F-4D97-AF65-F5344CB8AC3E}">
        <p14:creationId xmlns:p14="http://schemas.microsoft.com/office/powerpoint/2010/main" val="38579957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2969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C7F938CE-768D-4380-9254-3C35981328FE}" type="slidenum">
              <a:rPr lang="tr-TR" altLang="tr-TR" smtClean="0">
                <a:solidFill>
                  <a:schemeClr val="tx1"/>
                </a:solidFill>
              </a:rPr>
              <a:pPr/>
              <a:t>64</a:t>
            </a:fld>
            <a:endParaRPr lang="tr-TR" altLang="tr-TR" smtClean="0">
              <a:solidFill>
                <a:schemeClr val="tx1"/>
              </a:solidFill>
            </a:endParaRPr>
          </a:p>
        </p:txBody>
      </p:sp>
      <p:sp>
        <p:nvSpPr>
          <p:cNvPr id="29700" name="Rectangle 2"/>
          <p:cNvSpPr>
            <a:spLocks noChangeArrowheads="1"/>
          </p:cNvSpPr>
          <p:nvPr/>
        </p:nvSpPr>
        <p:spPr bwMode="auto">
          <a:xfrm>
            <a:off x="3763963" y="0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9701" name="Rectangle 3"/>
          <p:cNvSpPr>
            <a:spLocks noChangeArrowheads="1"/>
          </p:cNvSpPr>
          <p:nvPr/>
        </p:nvSpPr>
        <p:spPr bwMode="auto">
          <a:xfrm>
            <a:off x="3763963" y="9170988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46" tIns="45264" rIns="92146" bIns="45264" anchor="b"/>
          <a:lstStyle>
            <a:lvl1pPr defTabSz="93186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tr-TR" sz="1200">
                <a:solidFill>
                  <a:schemeClr val="tx1"/>
                </a:solidFill>
                <a:latin typeface="Times New Roman" panose="02020603050405020304" pitchFamily="18" charset="0"/>
              </a:rPr>
              <a:t>15</a:t>
            </a:r>
          </a:p>
        </p:txBody>
      </p:sp>
      <p:sp>
        <p:nvSpPr>
          <p:cNvPr id="29702" name="Rectangle 4"/>
          <p:cNvSpPr>
            <a:spLocks noChangeArrowheads="1"/>
          </p:cNvSpPr>
          <p:nvPr/>
        </p:nvSpPr>
        <p:spPr bwMode="auto">
          <a:xfrm>
            <a:off x="0" y="9170988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9703" name="Rectangle 5"/>
          <p:cNvSpPr>
            <a:spLocks noChangeArrowheads="1"/>
          </p:cNvSpPr>
          <p:nvPr/>
        </p:nvSpPr>
        <p:spPr bwMode="auto">
          <a:xfrm>
            <a:off x="0" y="0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9704" name="Rectangle 6"/>
          <p:cNvSpPr>
            <a:spLocks noRot="1" noChangeArrowheads="1" noTextEdit="1"/>
          </p:cNvSpPr>
          <p:nvPr>
            <p:ph type="sldImg"/>
          </p:nvPr>
        </p:nvSpPr>
        <p:spPr>
          <a:xfrm>
            <a:off x="915988" y="730250"/>
            <a:ext cx="4810125" cy="3608388"/>
          </a:xfrm>
          <a:ln w="12700" cap="flat"/>
        </p:spPr>
      </p:sp>
      <p:sp>
        <p:nvSpPr>
          <p:cNvPr id="2970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85825" y="4584700"/>
            <a:ext cx="4870450" cy="4343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146" tIns="45264" rIns="92146" bIns="45264"/>
          <a:lstStyle/>
          <a:p>
            <a:endParaRPr lang="en-GB" altLang="tr-TR" smtClean="0"/>
          </a:p>
        </p:txBody>
      </p:sp>
    </p:spTree>
    <p:extLst>
      <p:ext uri="{BB962C8B-B14F-4D97-AF65-F5344CB8AC3E}">
        <p14:creationId xmlns:p14="http://schemas.microsoft.com/office/powerpoint/2010/main" val="401353395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317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DDDB2EDF-46C2-4DCB-8AF0-BFFF67FBF0C3}" type="slidenum">
              <a:rPr lang="tr-TR" altLang="tr-TR" smtClean="0">
                <a:solidFill>
                  <a:schemeClr val="tx1"/>
                </a:solidFill>
              </a:rPr>
              <a:pPr/>
              <a:t>65</a:t>
            </a:fld>
            <a:endParaRPr lang="tr-TR" altLang="tr-TR" smtClean="0">
              <a:solidFill>
                <a:schemeClr val="tx1"/>
              </a:solidFill>
            </a:endParaRP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3763963" y="0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31749" name="Rectangle 3"/>
          <p:cNvSpPr>
            <a:spLocks noChangeArrowheads="1"/>
          </p:cNvSpPr>
          <p:nvPr/>
        </p:nvSpPr>
        <p:spPr bwMode="auto">
          <a:xfrm>
            <a:off x="3763963" y="9170988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46" tIns="45264" rIns="92146" bIns="45264" anchor="b"/>
          <a:lstStyle>
            <a:lvl1pPr defTabSz="93186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tr-TR" sz="1200">
                <a:solidFill>
                  <a:schemeClr val="tx1"/>
                </a:solidFill>
                <a:latin typeface="Times New Roman" panose="02020603050405020304" pitchFamily="18" charset="0"/>
              </a:rPr>
              <a:t>16</a:t>
            </a:r>
          </a:p>
        </p:txBody>
      </p:sp>
      <p:sp>
        <p:nvSpPr>
          <p:cNvPr id="31750" name="Rectangle 4"/>
          <p:cNvSpPr>
            <a:spLocks noChangeArrowheads="1"/>
          </p:cNvSpPr>
          <p:nvPr/>
        </p:nvSpPr>
        <p:spPr bwMode="auto">
          <a:xfrm>
            <a:off x="0" y="9170988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31751" name="Rectangle 5"/>
          <p:cNvSpPr>
            <a:spLocks noChangeArrowheads="1"/>
          </p:cNvSpPr>
          <p:nvPr/>
        </p:nvSpPr>
        <p:spPr bwMode="auto">
          <a:xfrm>
            <a:off x="0" y="0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31752" name="Rectangle 6"/>
          <p:cNvSpPr>
            <a:spLocks noRot="1" noChangeArrowheads="1" noTextEdit="1"/>
          </p:cNvSpPr>
          <p:nvPr>
            <p:ph type="sldImg"/>
          </p:nvPr>
        </p:nvSpPr>
        <p:spPr>
          <a:xfrm>
            <a:off x="915988" y="730250"/>
            <a:ext cx="4810125" cy="3608388"/>
          </a:xfrm>
          <a:ln w="12700" cap="flat"/>
        </p:spPr>
      </p:sp>
      <p:sp>
        <p:nvSpPr>
          <p:cNvPr id="3175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85825" y="4584700"/>
            <a:ext cx="4870450" cy="4343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146" tIns="45264" rIns="92146" bIns="45264"/>
          <a:lstStyle/>
          <a:p>
            <a:endParaRPr lang="en-GB" altLang="tr-TR" smtClean="0"/>
          </a:p>
        </p:txBody>
      </p:sp>
    </p:spTree>
    <p:extLst>
      <p:ext uri="{BB962C8B-B14F-4D97-AF65-F5344CB8AC3E}">
        <p14:creationId xmlns:p14="http://schemas.microsoft.com/office/powerpoint/2010/main" val="2358480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122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C57A7512-093D-4F5B-A911-F008AB8E4D23}" type="slidenum">
              <a:rPr lang="tr-TR" altLang="tr-TR" smtClean="0">
                <a:solidFill>
                  <a:schemeClr val="tx1"/>
                </a:solidFill>
              </a:rPr>
              <a:pPr/>
              <a:t>5</a:t>
            </a:fld>
            <a:endParaRPr lang="tr-TR" altLang="tr-TR" smtClean="0">
              <a:solidFill>
                <a:schemeClr val="tx1"/>
              </a:solidFill>
            </a:endParaRPr>
          </a:p>
        </p:txBody>
      </p:sp>
      <p:sp>
        <p:nvSpPr>
          <p:cNvPr id="12292" name="Rectangle 2"/>
          <p:cNvSpPr>
            <a:spLocks noChangeArrowheads="1"/>
          </p:cNvSpPr>
          <p:nvPr/>
        </p:nvSpPr>
        <p:spPr bwMode="auto">
          <a:xfrm>
            <a:off x="3763963" y="0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12293" name="Rectangle 3"/>
          <p:cNvSpPr>
            <a:spLocks noChangeArrowheads="1"/>
          </p:cNvSpPr>
          <p:nvPr/>
        </p:nvSpPr>
        <p:spPr bwMode="auto">
          <a:xfrm>
            <a:off x="3763963" y="9170988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tr-TR" sz="1200">
                <a:solidFill>
                  <a:schemeClr val="tx1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2294" name="Rectangle 4"/>
          <p:cNvSpPr>
            <a:spLocks noChangeArrowheads="1"/>
          </p:cNvSpPr>
          <p:nvPr/>
        </p:nvSpPr>
        <p:spPr bwMode="auto">
          <a:xfrm>
            <a:off x="0" y="9170988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12295" name="Rectangle 5"/>
          <p:cNvSpPr>
            <a:spLocks noChangeArrowheads="1"/>
          </p:cNvSpPr>
          <p:nvPr/>
        </p:nvSpPr>
        <p:spPr bwMode="auto">
          <a:xfrm>
            <a:off x="0" y="0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1229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30250"/>
            <a:ext cx="4808538" cy="3606800"/>
          </a:xfrm>
          <a:ln w="12700" cap="flat"/>
        </p:spPr>
      </p:sp>
      <p:sp>
        <p:nvSpPr>
          <p:cNvPr id="1229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85825" y="4584700"/>
            <a:ext cx="4870450" cy="4344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GB" altLang="tr-TR" smtClean="0"/>
          </a:p>
        </p:txBody>
      </p:sp>
    </p:spTree>
    <p:extLst>
      <p:ext uri="{BB962C8B-B14F-4D97-AF65-F5344CB8AC3E}">
        <p14:creationId xmlns:p14="http://schemas.microsoft.com/office/powerpoint/2010/main" val="40182188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C66EE5CC-D538-4A4D-962E-DD09E7D43170}" type="slidenum">
              <a:rPr lang="tr-TR" altLang="tr-TR" smtClean="0">
                <a:solidFill>
                  <a:schemeClr val="tx1"/>
                </a:solidFill>
              </a:rPr>
              <a:pPr/>
              <a:t>66</a:t>
            </a:fld>
            <a:endParaRPr lang="tr-TR" altLang="tr-TR" smtClean="0">
              <a:solidFill>
                <a:schemeClr val="tx1"/>
              </a:solidFill>
            </a:endParaRPr>
          </a:p>
        </p:txBody>
      </p:sp>
      <p:sp>
        <p:nvSpPr>
          <p:cNvPr id="33796" name="Rectangle 2"/>
          <p:cNvSpPr>
            <a:spLocks noChangeArrowheads="1"/>
          </p:cNvSpPr>
          <p:nvPr/>
        </p:nvSpPr>
        <p:spPr bwMode="auto">
          <a:xfrm>
            <a:off x="3763963" y="0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33797" name="Rectangle 3"/>
          <p:cNvSpPr>
            <a:spLocks noChangeArrowheads="1"/>
          </p:cNvSpPr>
          <p:nvPr/>
        </p:nvSpPr>
        <p:spPr bwMode="auto">
          <a:xfrm>
            <a:off x="3763963" y="9170988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46" tIns="45264" rIns="92146" bIns="45264" anchor="b"/>
          <a:lstStyle>
            <a:lvl1pPr defTabSz="93186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tr-TR" sz="1200">
                <a:solidFill>
                  <a:schemeClr val="tx1"/>
                </a:solidFill>
                <a:latin typeface="Times New Roman" panose="02020603050405020304" pitchFamily="18" charset="0"/>
              </a:rPr>
              <a:t>17</a:t>
            </a:r>
          </a:p>
        </p:txBody>
      </p:sp>
      <p:sp>
        <p:nvSpPr>
          <p:cNvPr id="33798" name="Rectangle 4"/>
          <p:cNvSpPr>
            <a:spLocks noChangeArrowheads="1"/>
          </p:cNvSpPr>
          <p:nvPr/>
        </p:nvSpPr>
        <p:spPr bwMode="auto">
          <a:xfrm>
            <a:off x="0" y="9170988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33799" name="Rectangle 5"/>
          <p:cNvSpPr>
            <a:spLocks noChangeArrowheads="1"/>
          </p:cNvSpPr>
          <p:nvPr/>
        </p:nvSpPr>
        <p:spPr bwMode="auto">
          <a:xfrm>
            <a:off x="0" y="0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33800" name="Rectangle 6"/>
          <p:cNvSpPr>
            <a:spLocks noRot="1" noChangeArrowheads="1" noTextEdit="1"/>
          </p:cNvSpPr>
          <p:nvPr>
            <p:ph type="sldImg"/>
          </p:nvPr>
        </p:nvSpPr>
        <p:spPr>
          <a:xfrm>
            <a:off x="915988" y="730250"/>
            <a:ext cx="4810125" cy="3608388"/>
          </a:xfrm>
          <a:ln w="12700" cap="flat"/>
        </p:spPr>
      </p:sp>
      <p:sp>
        <p:nvSpPr>
          <p:cNvPr id="3380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85825" y="4584700"/>
            <a:ext cx="4870450" cy="4343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146" tIns="45264" rIns="92146" bIns="45264"/>
          <a:lstStyle/>
          <a:p>
            <a:endParaRPr lang="en-GB" altLang="tr-TR" smtClean="0"/>
          </a:p>
        </p:txBody>
      </p:sp>
    </p:spTree>
    <p:extLst>
      <p:ext uri="{BB962C8B-B14F-4D97-AF65-F5344CB8AC3E}">
        <p14:creationId xmlns:p14="http://schemas.microsoft.com/office/powerpoint/2010/main" val="33330470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358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BA01994B-C79A-4492-BB3F-6321090A0911}" type="slidenum">
              <a:rPr lang="tr-TR" altLang="tr-TR" smtClean="0">
                <a:solidFill>
                  <a:schemeClr val="tx1"/>
                </a:solidFill>
              </a:rPr>
              <a:pPr/>
              <a:t>67</a:t>
            </a:fld>
            <a:endParaRPr lang="tr-TR" altLang="tr-TR" smtClean="0">
              <a:solidFill>
                <a:schemeClr val="tx1"/>
              </a:solidFill>
            </a:endParaRPr>
          </a:p>
        </p:txBody>
      </p:sp>
      <p:sp>
        <p:nvSpPr>
          <p:cNvPr id="35844" name="Rectangle 2"/>
          <p:cNvSpPr>
            <a:spLocks noChangeArrowheads="1"/>
          </p:cNvSpPr>
          <p:nvPr/>
        </p:nvSpPr>
        <p:spPr bwMode="auto">
          <a:xfrm>
            <a:off x="3763963" y="0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35845" name="Rectangle 3"/>
          <p:cNvSpPr>
            <a:spLocks noChangeArrowheads="1"/>
          </p:cNvSpPr>
          <p:nvPr/>
        </p:nvSpPr>
        <p:spPr bwMode="auto">
          <a:xfrm>
            <a:off x="3763963" y="9170988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46" tIns="45264" rIns="92146" bIns="45264" anchor="b"/>
          <a:lstStyle>
            <a:lvl1pPr defTabSz="93186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tr-TR" sz="1200">
                <a:solidFill>
                  <a:schemeClr val="tx1"/>
                </a:solidFill>
                <a:latin typeface="Times New Roman" panose="02020603050405020304" pitchFamily="18" charset="0"/>
              </a:rPr>
              <a:t>18</a:t>
            </a:r>
          </a:p>
        </p:txBody>
      </p:sp>
      <p:sp>
        <p:nvSpPr>
          <p:cNvPr id="35846" name="Rectangle 4"/>
          <p:cNvSpPr>
            <a:spLocks noChangeArrowheads="1"/>
          </p:cNvSpPr>
          <p:nvPr/>
        </p:nvSpPr>
        <p:spPr bwMode="auto">
          <a:xfrm>
            <a:off x="0" y="9170988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35847" name="Rectangle 5"/>
          <p:cNvSpPr>
            <a:spLocks noChangeArrowheads="1"/>
          </p:cNvSpPr>
          <p:nvPr/>
        </p:nvSpPr>
        <p:spPr bwMode="auto">
          <a:xfrm>
            <a:off x="0" y="0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35848" name="Rectangle 6"/>
          <p:cNvSpPr>
            <a:spLocks noRot="1" noChangeArrowheads="1" noTextEdit="1"/>
          </p:cNvSpPr>
          <p:nvPr>
            <p:ph type="sldImg"/>
          </p:nvPr>
        </p:nvSpPr>
        <p:spPr>
          <a:xfrm>
            <a:off x="915988" y="730250"/>
            <a:ext cx="4810125" cy="3608388"/>
          </a:xfrm>
          <a:ln w="12700" cap="flat"/>
        </p:spPr>
      </p:sp>
      <p:sp>
        <p:nvSpPr>
          <p:cNvPr id="3584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85825" y="4584700"/>
            <a:ext cx="4870450" cy="4343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146" tIns="45264" rIns="92146" bIns="45264"/>
          <a:lstStyle/>
          <a:p>
            <a:endParaRPr lang="en-GB" altLang="tr-TR" smtClean="0"/>
          </a:p>
        </p:txBody>
      </p:sp>
    </p:spTree>
    <p:extLst>
      <p:ext uri="{BB962C8B-B14F-4D97-AF65-F5344CB8AC3E}">
        <p14:creationId xmlns:p14="http://schemas.microsoft.com/office/powerpoint/2010/main" val="40879595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378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04EFE7A4-64FB-4988-AB25-708C5DA8E6FF}" type="slidenum">
              <a:rPr lang="tr-TR" altLang="tr-TR" smtClean="0">
                <a:solidFill>
                  <a:schemeClr val="tx1"/>
                </a:solidFill>
              </a:rPr>
              <a:pPr/>
              <a:t>68</a:t>
            </a:fld>
            <a:endParaRPr lang="tr-TR" altLang="tr-TR" smtClean="0">
              <a:solidFill>
                <a:schemeClr val="tx1"/>
              </a:solidFill>
            </a:endParaRPr>
          </a:p>
        </p:txBody>
      </p:sp>
      <p:sp>
        <p:nvSpPr>
          <p:cNvPr id="37892" name="Rectangle 2"/>
          <p:cNvSpPr>
            <a:spLocks noChangeArrowheads="1"/>
          </p:cNvSpPr>
          <p:nvPr/>
        </p:nvSpPr>
        <p:spPr bwMode="auto">
          <a:xfrm>
            <a:off x="3763963" y="0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37893" name="Rectangle 3"/>
          <p:cNvSpPr>
            <a:spLocks noChangeArrowheads="1"/>
          </p:cNvSpPr>
          <p:nvPr/>
        </p:nvSpPr>
        <p:spPr bwMode="auto">
          <a:xfrm>
            <a:off x="3763963" y="9170988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46" tIns="45264" rIns="92146" bIns="45264" anchor="b"/>
          <a:lstStyle>
            <a:lvl1pPr defTabSz="93186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tr-TR" sz="1200">
                <a:solidFill>
                  <a:schemeClr val="tx1"/>
                </a:solidFill>
                <a:latin typeface="Times New Roman" panose="02020603050405020304" pitchFamily="18" charset="0"/>
              </a:rPr>
              <a:t>19</a:t>
            </a:r>
          </a:p>
        </p:txBody>
      </p:sp>
      <p:sp>
        <p:nvSpPr>
          <p:cNvPr id="37894" name="Rectangle 4"/>
          <p:cNvSpPr>
            <a:spLocks noChangeArrowheads="1"/>
          </p:cNvSpPr>
          <p:nvPr/>
        </p:nvSpPr>
        <p:spPr bwMode="auto">
          <a:xfrm>
            <a:off x="0" y="9170988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37895" name="Rectangle 5"/>
          <p:cNvSpPr>
            <a:spLocks noChangeArrowheads="1"/>
          </p:cNvSpPr>
          <p:nvPr/>
        </p:nvSpPr>
        <p:spPr bwMode="auto">
          <a:xfrm>
            <a:off x="0" y="0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37896" name="Rectangle 6"/>
          <p:cNvSpPr>
            <a:spLocks noRot="1" noChangeArrowheads="1" noTextEdit="1"/>
          </p:cNvSpPr>
          <p:nvPr>
            <p:ph type="sldImg"/>
          </p:nvPr>
        </p:nvSpPr>
        <p:spPr>
          <a:xfrm>
            <a:off x="915988" y="730250"/>
            <a:ext cx="4810125" cy="3608388"/>
          </a:xfrm>
          <a:ln w="12700" cap="flat"/>
        </p:spPr>
      </p:sp>
      <p:sp>
        <p:nvSpPr>
          <p:cNvPr id="3789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85825" y="4584700"/>
            <a:ext cx="4870450" cy="4343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146" tIns="45264" rIns="92146" bIns="45264"/>
          <a:lstStyle/>
          <a:p>
            <a:endParaRPr lang="en-GB" altLang="tr-TR" smtClean="0"/>
          </a:p>
        </p:txBody>
      </p:sp>
    </p:spTree>
    <p:extLst>
      <p:ext uri="{BB962C8B-B14F-4D97-AF65-F5344CB8AC3E}">
        <p14:creationId xmlns:p14="http://schemas.microsoft.com/office/powerpoint/2010/main" val="139786129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3993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B91057F0-88A0-47D2-9EFD-877FD6ADFBE0}" type="slidenum">
              <a:rPr lang="tr-TR" altLang="tr-TR" smtClean="0">
                <a:solidFill>
                  <a:schemeClr val="tx1"/>
                </a:solidFill>
              </a:rPr>
              <a:pPr/>
              <a:t>69</a:t>
            </a:fld>
            <a:endParaRPr lang="tr-TR" altLang="tr-TR" smtClean="0">
              <a:solidFill>
                <a:schemeClr val="tx1"/>
              </a:solidFill>
            </a:endParaRPr>
          </a:p>
        </p:txBody>
      </p:sp>
      <p:sp>
        <p:nvSpPr>
          <p:cNvPr id="39940" name="Rectangle 2"/>
          <p:cNvSpPr>
            <a:spLocks noChangeArrowheads="1"/>
          </p:cNvSpPr>
          <p:nvPr/>
        </p:nvSpPr>
        <p:spPr bwMode="auto">
          <a:xfrm>
            <a:off x="3763963" y="0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39941" name="Rectangle 3"/>
          <p:cNvSpPr>
            <a:spLocks noChangeArrowheads="1"/>
          </p:cNvSpPr>
          <p:nvPr/>
        </p:nvSpPr>
        <p:spPr bwMode="auto">
          <a:xfrm>
            <a:off x="3763963" y="9170988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46" tIns="45264" rIns="92146" bIns="45264" anchor="b"/>
          <a:lstStyle>
            <a:lvl1pPr defTabSz="93186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tr-TR" sz="1200">
                <a:solidFill>
                  <a:schemeClr val="tx1"/>
                </a:solidFill>
                <a:latin typeface="Times New Roman" panose="02020603050405020304" pitchFamily="18" charset="0"/>
              </a:rPr>
              <a:t>20</a:t>
            </a:r>
          </a:p>
        </p:txBody>
      </p:sp>
      <p:sp>
        <p:nvSpPr>
          <p:cNvPr id="39942" name="Rectangle 4"/>
          <p:cNvSpPr>
            <a:spLocks noChangeArrowheads="1"/>
          </p:cNvSpPr>
          <p:nvPr/>
        </p:nvSpPr>
        <p:spPr bwMode="auto">
          <a:xfrm>
            <a:off x="0" y="9170988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39943" name="Rectangle 5"/>
          <p:cNvSpPr>
            <a:spLocks noChangeArrowheads="1"/>
          </p:cNvSpPr>
          <p:nvPr/>
        </p:nvSpPr>
        <p:spPr bwMode="auto">
          <a:xfrm>
            <a:off x="0" y="0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39944" name="Rectangle 6"/>
          <p:cNvSpPr>
            <a:spLocks noRot="1" noChangeArrowheads="1" noTextEdit="1"/>
          </p:cNvSpPr>
          <p:nvPr>
            <p:ph type="sldImg"/>
          </p:nvPr>
        </p:nvSpPr>
        <p:spPr>
          <a:xfrm>
            <a:off x="915988" y="730250"/>
            <a:ext cx="4810125" cy="3608388"/>
          </a:xfrm>
          <a:ln w="12700" cap="flat"/>
        </p:spPr>
      </p:sp>
      <p:sp>
        <p:nvSpPr>
          <p:cNvPr id="3994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85825" y="4584700"/>
            <a:ext cx="4870450" cy="4343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146" tIns="45264" rIns="92146" bIns="45264"/>
          <a:lstStyle/>
          <a:p>
            <a:endParaRPr lang="en-GB" altLang="tr-TR" smtClean="0"/>
          </a:p>
        </p:txBody>
      </p:sp>
    </p:spTree>
    <p:extLst>
      <p:ext uri="{BB962C8B-B14F-4D97-AF65-F5344CB8AC3E}">
        <p14:creationId xmlns:p14="http://schemas.microsoft.com/office/powerpoint/2010/main" val="36850649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419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2F240F49-AD30-4C8C-B054-6DE027C269D3}" type="slidenum">
              <a:rPr lang="tr-TR" altLang="tr-TR" smtClean="0">
                <a:solidFill>
                  <a:schemeClr val="tx1"/>
                </a:solidFill>
              </a:rPr>
              <a:pPr/>
              <a:t>70</a:t>
            </a:fld>
            <a:endParaRPr lang="tr-TR" altLang="tr-TR" smtClean="0">
              <a:solidFill>
                <a:schemeClr val="tx1"/>
              </a:solidFill>
            </a:endParaRPr>
          </a:p>
        </p:txBody>
      </p:sp>
      <p:sp>
        <p:nvSpPr>
          <p:cNvPr id="41988" name="Rectangle 2"/>
          <p:cNvSpPr>
            <a:spLocks noChangeArrowheads="1"/>
          </p:cNvSpPr>
          <p:nvPr/>
        </p:nvSpPr>
        <p:spPr bwMode="auto">
          <a:xfrm>
            <a:off x="3763963" y="0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41989" name="Rectangle 3"/>
          <p:cNvSpPr>
            <a:spLocks noChangeArrowheads="1"/>
          </p:cNvSpPr>
          <p:nvPr/>
        </p:nvSpPr>
        <p:spPr bwMode="auto">
          <a:xfrm>
            <a:off x="3763963" y="9170988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46" tIns="45264" rIns="92146" bIns="45264" anchor="b"/>
          <a:lstStyle>
            <a:lvl1pPr defTabSz="93186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tr-TR" sz="1200">
                <a:solidFill>
                  <a:schemeClr val="tx1"/>
                </a:solidFill>
                <a:latin typeface="Times New Roman" panose="02020603050405020304" pitchFamily="18" charset="0"/>
              </a:rPr>
              <a:t>21</a:t>
            </a:r>
          </a:p>
        </p:txBody>
      </p:sp>
      <p:sp>
        <p:nvSpPr>
          <p:cNvPr id="41990" name="Rectangle 4"/>
          <p:cNvSpPr>
            <a:spLocks noChangeArrowheads="1"/>
          </p:cNvSpPr>
          <p:nvPr/>
        </p:nvSpPr>
        <p:spPr bwMode="auto">
          <a:xfrm>
            <a:off x="0" y="9170988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41991" name="Rectangle 5"/>
          <p:cNvSpPr>
            <a:spLocks noChangeArrowheads="1"/>
          </p:cNvSpPr>
          <p:nvPr/>
        </p:nvSpPr>
        <p:spPr bwMode="auto">
          <a:xfrm>
            <a:off x="0" y="0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41992" name="Rectangle 6"/>
          <p:cNvSpPr>
            <a:spLocks noRot="1" noChangeArrowheads="1" noTextEdit="1"/>
          </p:cNvSpPr>
          <p:nvPr>
            <p:ph type="sldImg"/>
          </p:nvPr>
        </p:nvSpPr>
        <p:spPr>
          <a:xfrm>
            <a:off x="915988" y="730250"/>
            <a:ext cx="4810125" cy="3608388"/>
          </a:xfrm>
          <a:ln w="12700" cap="flat"/>
        </p:spPr>
      </p:sp>
      <p:sp>
        <p:nvSpPr>
          <p:cNvPr id="4199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85825" y="4584700"/>
            <a:ext cx="4870450" cy="4343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146" tIns="45264" rIns="92146" bIns="45264"/>
          <a:lstStyle/>
          <a:p>
            <a:endParaRPr lang="en-GB" altLang="tr-TR" smtClean="0"/>
          </a:p>
        </p:txBody>
      </p:sp>
    </p:spTree>
    <p:extLst>
      <p:ext uri="{BB962C8B-B14F-4D97-AF65-F5344CB8AC3E}">
        <p14:creationId xmlns:p14="http://schemas.microsoft.com/office/powerpoint/2010/main" val="113254054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450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C35A35B7-9CFF-4F53-9AE7-9C8F4DFA83E0}" type="slidenum">
              <a:rPr lang="tr-TR" altLang="tr-TR" smtClean="0">
                <a:solidFill>
                  <a:schemeClr val="tx1"/>
                </a:solidFill>
              </a:rPr>
              <a:pPr/>
              <a:t>72</a:t>
            </a:fld>
            <a:endParaRPr lang="tr-TR" altLang="tr-TR" smtClean="0">
              <a:solidFill>
                <a:schemeClr val="tx1"/>
              </a:solidFill>
            </a:endParaRPr>
          </a:p>
        </p:txBody>
      </p:sp>
      <p:sp>
        <p:nvSpPr>
          <p:cNvPr id="4506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5988" y="730250"/>
            <a:ext cx="4810125" cy="3608388"/>
          </a:xfrm>
          <a:ln/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584700"/>
            <a:ext cx="4870450" cy="4343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tr-TR" smtClean="0"/>
          </a:p>
        </p:txBody>
      </p:sp>
    </p:spTree>
    <p:extLst>
      <p:ext uri="{BB962C8B-B14F-4D97-AF65-F5344CB8AC3E}">
        <p14:creationId xmlns:p14="http://schemas.microsoft.com/office/powerpoint/2010/main" val="236736576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4710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705E0F4D-9131-4DAE-872D-3145AC25CE32}" type="slidenum">
              <a:rPr lang="tr-TR" altLang="tr-TR" smtClean="0">
                <a:solidFill>
                  <a:schemeClr val="tx1"/>
                </a:solidFill>
              </a:rPr>
              <a:pPr/>
              <a:t>73</a:t>
            </a:fld>
            <a:endParaRPr lang="tr-TR" altLang="tr-TR" smtClean="0">
              <a:solidFill>
                <a:schemeClr val="tx1"/>
              </a:solidFill>
            </a:endParaRPr>
          </a:p>
        </p:txBody>
      </p:sp>
      <p:sp>
        <p:nvSpPr>
          <p:cNvPr id="4710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5988" y="730250"/>
            <a:ext cx="4810125" cy="3608388"/>
          </a:xfrm>
          <a:ln/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584700"/>
            <a:ext cx="4870450" cy="4343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tr-TR" smtClean="0"/>
          </a:p>
        </p:txBody>
      </p:sp>
    </p:spTree>
    <p:extLst>
      <p:ext uri="{BB962C8B-B14F-4D97-AF65-F5344CB8AC3E}">
        <p14:creationId xmlns:p14="http://schemas.microsoft.com/office/powerpoint/2010/main" val="375166792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491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340AF1E2-A165-4C54-8181-0409C992FB78}" type="slidenum">
              <a:rPr lang="tr-TR" altLang="tr-TR" smtClean="0">
                <a:solidFill>
                  <a:schemeClr val="tx1"/>
                </a:solidFill>
              </a:rPr>
              <a:pPr/>
              <a:t>74</a:t>
            </a:fld>
            <a:endParaRPr lang="tr-TR" altLang="tr-TR" smtClean="0">
              <a:solidFill>
                <a:schemeClr val="tx1"/>
              </a:solidFill>
            </a:endParaRPr>
          </a:p>
        </p:txBody>
      </p:sp>
      <p:sp>
        <p:nvSpPr>
          <p:cNvPr id="4915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5988" y="730250"/>
            <a:ext cx="4810125" cy="3608388"/>
          </a:xfrm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584700"/>
            <a:ext cx="4870450" cy="4343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tr-TR" smtClean="0"/>
          </a:p>
        </p:txBody>
      </p:sp>
    </p:spTree>
    <p:extLst>
      <p:ext uri="{BB962C8B-B14F-4D97-AF65-F5344CB8AC3E}">
        <p14:creationId xmlns:p14="http://schemas.microsoft.com/office/powerpoint/2010/main" val="2644312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1433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9FC808A5-74B4-4E53-995E-6C1AAC440465}" type="slidenum">
              <a:rPr lang="tr-TR" altLang="tr-TR" smtClean="0">
                <a:solidFill>
                  <a:schemeClr val="tx1"/>
                </a:solidFill>
              </a:rPr>
              <a:pPr/>
              <a:t>6</a:t>
            </a:fld>
            <a:endParaRPr lang="tr-TR" altLang="tr-TR" smtClean="0">
              <a:solidFill>
                <a:schemeClr val="tx1"/>
              </a:solidFill>
            </a:endParaRPr>
          </a:p>
        </p:txBody>
      </p:sp>
      <p:sp>
        <p:nvSpPr>
          <p:cNvPr id="14340" name="Rectangle 2"/>
          <p:cNvSpPr>
            <a:spLocks noChangeArrowheads="1"/>
          </p:cNvSpPr>
          <p:nvPr/>
        </p:nvSpPr>
        <p:spPr bwMode="auto">
          <a:xfrm>
            <a:off x="3763963" y="0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14341" name="Rectangle 3"/>
          <p:cNvSpPr>
            <a:spLocks noChangeArrowheads="1"/>
          </p:cNvSpPr>
          <p:nvPr/>
        </p:nvSpPr>
        <p:spPr bwMode="auto">
          <a:xfrm>
            <a:off x="3763963" y="9170988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tr-TR" sz="1200">
                <a:solidFill>
                  <a:schemeClr val="tx1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4342" name="Rectangle 4"/>
          <p:cNvSpPr>
            <a:spLocks noChangeArrowheads="1"/>
          </p:cNvSpPr>
          <p:nvPr/>
        </p:nvSpPr>
        <p:spPr bwMode="auto">
          <a:xfrm>
            <a:off x="0" y="9170988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14343" name="Rectangle 5"/>
          <p:cNvSpPr>
            <a:spLocks noChangeArrowheads="1"/>
          </p:cNvSpPr>
          <p:nvPr/>
        </p:nvSpPr>
        <p:spPr bwMode="auto">
          <a:xfrm>
            <a:off x="0" y="0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1434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30250"/>
            <a:ext cx="4808538" cy="3606800"/>
          </a:xfrm>
          <a:ln w="12700" cap="flat"/>
        </p:spPr>
      </p:sp>
      <p:sp>
        <p:nvSpPr>
          <p:cNvPr id="1434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85825" y="4584700"/>
            <a:ext cx="4870450" cy="4344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GB" altLang="tr-TR" smtClean="0"/>
          </a:p>
        </p:txBody>
      </p:sp>
    </p:spTree>
    <p:extLst>
      <p:ext uri="{BB962C8B-B14F-4D97-AF65-F5344CB8AC3E}">
        <p14:creationId xmlns:p14="http://schemas.microsoft.com/office/powerpoint/2010/main" val="1752182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163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CDCB17F0-D769-412D-81D2-69BC25D770D9}" type="slidenum">
              <a:rPr lang="tr-TR" altLang="tr-TR" smtClean="0">
                <a:solidFill>
                  <a:schemeClr val="tx1"/>
                </a:solidFill>
              </a:rPr>
              <a:pPr/>
              <a:t>7</a:t>
            </a:fld>
            <a:endParaRPr lang="tr-TR" altLang="tr-TR" smtClean="0">
              <a:solidFill>
                <a:schemeClr val="tx1"/>
              </a:solidFill>
            </a:endParaRPr>
          </a:p>
        </p:txBody>
      </p:sp>
      <p:sp>
        <p:nvSpPr>
          <p:cNvPr id="16388" name="Rectangle 2"/>
          <p:cNvSpPr>
            <a:spLocks noChangeArrowheads="1"/>
          </p:cNvSpPr>
          <p:nvPr/>
        </p:nvSpPr>
        <p:spPr bwMode="auto">
          <a:xfrm>
            <a:off x="3763963" y="0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16389" name="Rectangle 3"/>
          <p:cNvSpPr>
            <a:spLocks noChangeArrowheads="1"/>
          </p:cNvSpPr>
          <p:nvPr/>
        </p:nvSpPr>
        <p:spPr bwMode="auto">
          <a:xfrm>
            <a:off x="3763963" y="9170988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tr-TR" sz="1200">
                <a:solidFill>
                  <a:schemeClr val="tx1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6390" name="Rectangle 4"/>
          <p:cNvSpPr>
            <a:spLocks noChangeArrowheads="1"/>
          </p:cNvSpPr>
          <p:nvPr/>
        </p:nvSpPr>
        <p:spPr bwMode="auto">
          <a:xfrm>
            <a:off x="0" y="9170988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16391" name="Rectangle 5"/>
          <p:cNvSpPr>
            <a:spLocks noChangeArrowheads="1"/>
          </p:cNvSpPr>
          <p:nvPr/>
        </p:nvSpPr>
        <p:spPr bwMode="auto">
          <a:xfrm>
            <a:off x="0" y="0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1639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30250"/>
            <a:ext cx="4808538" cy="3606800"/>
          </a:xfrm>
          <a:ln w="12700" cap="flat"/>
        </p:spPr>
      </p:sp>
      <p:sp>
        <p:nvSpPr>
          <p:cNvPr id="1639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85825" y="4584700"/>
            <a:ext cx="4870450" cy="4344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GB" altLang="tr-TR" smtClean="0"/>
          </a:p>
        </p:txBody>
      </p:sp>
    </p:spTree>
    <p:extLst>
      <p:ext uri="{BB962C8B-B14F-4D97-AF65-F5344CB8AC3E}">
        <p14:creationId xmlns:p14="http://schemas.microsoft.com/office/powerpoint/2010/main" val="993551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184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1D63A489-DE01-4A8C-AC69-82A57FA24D34}" type="slidenum">
              <a:rPr lang="tr-TR" altLang="tr-TR" smtClean="0">
                <a:solidFill>
                  <a:schemeClr val="tx1"/>
                </a:solidFill>
              </a:rPr>
              <a:pPr/>
              <a:t>8</a:t>
            </a:fld>
            <a:endParaRPr lang="tr-TR" altLang="tr-TR" smtClean="0">
              <a:solidFill>
                <a:schemeClr val="tx1"/>
              </a:solidFill>
            </a:endParaRPr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30250"/>
            <a:ext cx="4808538" cy="3606800"/>
          </a:xfrm>
          <a:ln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584700"/>
            <a:ext cx="4870450" cy="4344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73870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93D01318-C3CA-4BE7-855D-8091CC7B5DDD}" type="slidenum">
              <a:rPr lang="tr-TR" altLang="tr-TR" smtClean="0">
                <a:solidFill>
                  <a:schemeClr val="tx1"/>
                </a:solidFill>
              </a:rPr>
              <a:pPr/>
              <a:t>16</a:t>
            </a:fld>
            <a:endParaRPr lang="tr-TR" altLang="tr-TR" smtClean="0">
              <a:solidFill>
                <a:schemeClr val="tx1"/>
              </a:solidFill>
            </a:endParaRPr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30250"/>
            <a:ext cx="4808538" cy="3606800"/>
          </a:xfrm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584700"/>
            <a:ext cx="4870450" cy="4344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198759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2969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BD48861D-FF8A-41E4-8DE0-AF22C5CF7CE4}" type="slidenum">
              <a:rPr lang="tr-TR" altLang="tr-TR" smtClean="0">
                <a:solidFill>
                  <a:schemeClr val="tx1"/>
                </a:solidFill>
              </a:rPr>
              <a:pPr/>
              <a:t>17</a:t>
            </a:fld>
            <a:endParaRPr lang="tr-TR" altLang="tr-TR" smtClean="0">
              <a:solidFill>
                <a:schemeClr val="tx1"/>
              </a:solidFill>
            </a:endParaRPr>
          </a:p>
        </p:txBody>
      </p:sp>
      <p:sp>
        <p:nvSpPr>
          <p:cNvPr id="29700" name="Rectangle 2"/>
          <p:cNvSpPr>
            <a:spLocks noChangeArrowheads="1"/>
          </p:cNvSpPr>
          <p:nvPr/>
        </p:nvSpPr>
        <p:spPr bwMode="auto">
          <a:xfrm>
            <a:off x="3763963" y="0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9701" name="Rectangle 3"/>
          <p:cNvSpPr>
            <a:spLocks noChangeArrowheads="1"/>
          </p:cNvSpPr>
          <p:nvPr/>
        </p:nvSpPr>
        <p:spPr bwMode="auto">
          <a:xfrm>
            <a:off x="3763963" y="9170988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tr-TR" sz="1200">
                <a:solidFill>
                  <a:schemeClr val="tx1"/>
                </a:solidFill>
                <a:latin typeface="Times New Roman" panose="02020603050405020304" pitchFamily="18" charset="0"/>
              </a:rPr>
              <a:t>14</a:t>
            </a:r>
          </a:p>
        </p:txBody>
      </p:sp>
      <p:sp>
        <p:nvSpPr>
          <p:cNvPr id="29702" name="Rectangle 4"/>
          <p:cNvSpPr>
            <a:spLocks noChangeArrowheads="1"/>
          </p:cNvSpPr>
          <p:nvPr/>
        </p:nvSpPr>
        <p:spPr bwMode="auto">
          <a:xfrm>
            <a:off x="0" y="9170988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9703" name="Rectangle 5"/>
          <p:cNvSpPr>
            <a:spLocks noChangeArrowheads="1"/>
          </p:cNvSpPr>
          <p:nvPr/>
        </p:nvSpPr>
        <p:spPr bwMode="auto">
          <a:xfrm>
            <a:off x="0" y="0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970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30250"/>
            <a:ext cx="4808538" cy="3606800"/>
          </a:xfrm>
          <a:ln w="12700" cap="flat"/>
        </p:spPr>
      </p:sp>
      <p:sp>
        <p:nvSpPr>
          <p:cNvPr id="2970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85825" y="4584700"/>
            <a:ext cx="4870450" cy="4344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GB" altLang="tr-TR" smtClean="0"/>
          </a:p>
        </p:txBody>
      </p:sp>
    </p:spTree>
    <p:extLst>
      <p:ext uri="{BB962C8B-B14F-4D97-AF65-F5344CB8AC3E}">
        <p14:creationId xmlns:p14="http://schemas.microsoft.com/office/powerpoint/2010/main" val="547649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4ADEC-414C-49D7-8C3D-CF2F72D6BAD6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639447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388A7-7F5C-4457-B3D6-0EC7ED68190A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580073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039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039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E7311-A98E-45B3-81C4-33F32D9E48F7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327358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5288" y="1125538"/>
            <a:ext cx="4064000" cy="497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125538"/>
            <a:ext cx="4064000" cy="497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55F04-4783-461F-A5F1-F0353531D89F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7638"/>
            <a:ext cx="9144000" cy="3603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/>
              <a:t> </a:t>
            </a:r>
            <a:r>
              <a:rPr lang="tr-TR" altLang="tr-TR" sz="1000"/>
              <a:t>“SE2201”  “COMPUTING SYSTEMS”  “BAHÇEŞEHİR UNIVERSITY”  “FALL 2008”  “Dr. N AYDIN”</a:t>
            </a:r>
          </a:p>
        </p:txBody>
      </p:sp>
    </p:spTree>
    <p:extLst>
      <p:ext uri="{BB962C8B-B14F-4D97-AF65-F5344CB8AC3E}">
        <p14:creationId xmlns:p14="http://schemas.microsoft.com/office/powerpoint/2010/main" val="2358333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E4B8B-9A19-4151-8285-79BCE2D0C4DB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277211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E48CE-C843-44DB-8F15-ED961830F573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712742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125538"/>
            <a:ext cx="4064000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125538"/>
            <a:ext cx="4064000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81373-68A2-458C-967E-C45A3DDF44AE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281659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13645-4E09-4072-9B8E-B75D666E44E0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581108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4EA2F-0A0B-48E7-B051-0126D9759196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226602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63445-4BB3-4B8C-B651-DB75F1F7E462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840803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6B638-F066-496E-98A6-2242A70484D1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224935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4D24C-7600-44A0-AE3F-069482081CFF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231793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125538"/>
            <a:ext cx="8280400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text styles</a:t>
            </a:r>
          </a:p>
          <a:p>
            <a:pPr lvl="1"/>
            <a:r>
              <a:rPr lang="en-US" altLang="tr-TR" smtClean="0"/>
              <a:t>Second level</a:t>
            </a:r>
          </a:p>
          <a:p>
            <a:pPr lvl="2"/>
            <a:r>
              <a:rPr lang="en-US" altLang="tr-TR" smtClean="0"/>
              <a:t>Third level</a:t>
            </a:r>
          </a:p>
          <a:p>
            <a:pPr lvl="3"/>
            <a:r>
              <a:rPr lang="en-US" altLang="tr-TR" smtClean="0"/>
              <a:t>Fourth level</a:t>
            </a:r>
          </a:p>
          <a:p>
            <a:pPr lvl="4"/>
            <a:r>
              <a:rPr lang="en-US" altLang="tr-TR" smtClean="0"/>
              <a:t>Fifth level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24625"/>
            <a:ext cx="1905000" cy="3333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E558749-D7D9-4194-AC16-46C60CEA9485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rgbClr val="FF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aydin@yildiz.edu.t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25538"/>
          </a:xfrm>
        </p:spPr>
        <p:txBody>
          <a:bodyPr/>
          <a:lstStyle/>
          <a:p>
            <a:pPr eaLnBrk="1" hangingPunct="1"/>
            <a:r>
              <a:rPr lang="tr-TR" altLang="tr-TR" smtClean="0"/>
              <a:t>BLM6112</a:t>
            </a:r>
            <a:br>
              <a:rPr lang="tr-TR" altLang="tr-TR" smtClean="0"/>
            </a:br>
            <a:r>
              <a:rPr lang="tr-TR" altLang="tr-TR" smtClean="0"/>
              <a:t>Advanced Computer Architecture</a:t>
            </a:r>
            <a:endParaRPr lang="en-US" altLang="tr-TR" smtClean="0"/>
          </a:p>
        </p:txBody>
      </p:sp>
      <p:sp>
        <p:nvSpPr>
          <p:cNvPr id="409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AU" dirty="0" smtClean="0">
                <a:solidFill>
                  <a:srgbClr val="00CCFF"/>
                </a:solidFill>
                <a:latin typeface="Arial" panose="020B0604020202020204" pitchFamily="34" charset="0"/>
              </a:rPr>
              <a:t>Instruction Set Architecture</a:t>
            </a:r>
            <a:endParaRPr lang="tr-TR" altLang="tr-TR" dirty="0" smtClean="0"/>
          </a:p>
          <a:p>
            <a:pPr algn="ctr" eaLnBrk="1" hangingPunct="1">
              <a:buFontTx/>
              <a:buNone/>
            </a:pPr>
            <a:endParaRPr lang="tr-TR" altLang="tr-TR" b="1" dirty="0" smtClean="0">
              <a:solidFill>
                <a:srgbClr val="0070C0"/>
              </a:solidFill>
            </a:endParaRPr>
          </a:p>
          <a:p>
            <a:pPr algn="ctr" eaLnBrk="1" hangingPunct="1">
              <a:buFontTx/>
              <a:buNone/>
            </a:pPr>
            <a:r>
              <a:rPr lang="tr-TR" altLang="tr-TR" b="1" dirty="0" smtClean="0">
                <a:solidFill>
                  <a:srgbClr val="0070C0"/>
                </a:solidFill>
              </a:rPr>
              <a:t>Prof. </a:t>
            </a:r>
            <a:r>
              <a:rPr lang="en-US" altLang="tr-TR" b="1" dirty="0" smtClean="0">
                <a:solidFill>
                  <a:srgbClr val="0070C0"/>
                </a:solidFill>
              </a:rPr>
              <a:t>Dr. </a:t>
            </a:r>
            <a:r>
              <a:rPr lang="tr-TR" altLang="tr-TR" b="1" dirty="0" smtClean="0">
                <a:solidFill>
                  <a:srgbClr val="0070C0"/>
                </a:solidFill>
              </a:rPr>
              <a:t>Nizamettin AYDIN</a:t>
            </a:r>
          </a:p>
          <a:p>
            <a:pPr algn="ctr" eaLnBrk="1" hangingPunct="1">
              <a:buFontTx/>
              <a:buNone/>
            </a:pPr>
            <a:endParaRPr lang="en-US" altLang="tr-TR" dirty="0" smtClean="0"/>
          </a:p>
          <a:p>
            <a:pPr algn="ctr">
              <a:buFontTx/>
              <a:buNone/>
            </a:pPr>
            <a:r>
              <a:rPr lang="tr-TR" altLang="tr-TR" dirty="0" smtClean="0">
                <a:cs typeface="Times New Roman" panose="02020603050405020304" pitchFamily="18" charset="0"/>
                <a:hlinkClick r:id="rId3"/>
              </a:rPr>
              <a:t>naydin</a:t>
            </a:r>
            <a:r>
              <a:rPr lang="en-US" altLang="tr-TR" dirty="0" smtClean="0">
                <a:cs typeface="Times New Roman" panose="02020603050405020304" pitchFamily="18" charset="0"/>
                <a:hlinkClick r:id="rId3"/>
              </a:rPr>
              <a:t>@</a:t>
            </a:r>
            <a:r>
              <a:rPr lang="en-GB" altLang="tr-TR" dirty="0" err="1" smtClean="0">
                <a:cs typeface="Times New Roman" panose="02020603050405020304" pitchFamily="18" charset="0"/>
                <a:hlinkClick r:id="rId3"/>
              </a:rPr>
              <a:t>yildiz</a:t>
            </a:r>
            <a:r>
              <a:rPr lang="tr-TR" altLang="tr-TR" dirty="0" smtClean="0">
                <a:cs typeface="Times New Roman" panose="02020603050405020304" pitchFamily="18" charset="0"/>
                <a:hlinkClick r:id="rId3"/>
              </a:rPr>
              <a:t>.edu.tr</a:t>
            </a:r>
            <a:endParaRPr lang="tr-TR" altLang="tr-TR" dirty="0" smtClean="0"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endParaRPr lang="en-US" altLang="tr-TR" dirty="0" smtClean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tr-TR" altLang="tr-TR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http://</a:t>
            </a:r>
            <a:r>
              <a:rPr lang="en-GB" altLang="tr-TR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www</a:t>
            </a:r>
            <a:r>
              <a:rPr lang="tr-TR" altLang="tr-TR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3</a:t>
            </a:r>
            <a:r>
              <a:rPr lang="en-GB" altLang="tr-TR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.</a:t>
            </a:r>
            <a:r>
              <a:rPr lang="en-GB" altLang="tr-TR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yildiz</a:t>
            </a:r>
            <a:r>
              <a:rPr lang="tr-TR" altLang="tr-TR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.edu.tr/~naydin</a:t>
            </a:r>
            <a:endParaRPr lang="en-US" altLang="tr-TR" dirty="0" smtClean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E80A697-D55C-4FDF-B130-06179DD9BA36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</a:t>
            </a:fld>
            <a:endParaRPr kumimoji="0" lang="en-US" altLang="tr-TR" sz="1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9910741-433A-482E-A5AD-03CBA9A07F5E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10</a:t>
            </a:fld>
            <a:endParaRPr kumimoji="0" lang="en-US" altLang="tr-TR" sz="1200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Zero Address Machine</a:t>
            </a:r>
          </a:p>
        </p:txBody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2741613" algn="l"/>
              </a:tabLst>
            </a:pPr>
            <a:r>
              <a:rPr lang="en-US" altLang="tr-TR" smtClean="0"/>
              <a:t>a.k.a. </a:t>
            </a:r>
            <a:r>
              <a:rPr lang="en-US" altLang="tr-TR" smtClean="0">
                <a:solidFill>
                  <a:schemeClr val="accent1"/>
                </a:solidFill>
              </a:rPr>
              <a:t>Stack Machines</a:t>
            </a:r>
            <a:endParaRPr lang="tr-TR" altLang="tr-TR" smtClean="0">
              <a:solidFill>
                <a:schemeClr val="accent1"/>
              </a:solidFill>
            </a:endParaRPr>
          </a:p>
          <a:p>
            <a:pPr>
              <a:tabLst>
                <a:tab pos="2741613" algn="l"/>
              </a:tabLst>
            </a:pPr>
            <a:r>
              <a:rPr lang="tr-TR" altLang="tr-TR" smtClean="0"/>
              <a:t>Example: 	</a:t>
            </a:r>
            <a:r>
              <a:rPr lang="en-US" altLang="tr-TR" sz="2800" smtClean="0"/>
              <a:t>a = </a:t>
            </a:r>
            <a:r>
              <a:rPr lang="tr-TR" altLang="tr-TR" sz="2800" smtClean="0"/>
              <a:t>b</a:t>
            </a:r>
            <a:r>
              <a:rPr lang="en-US" altLang="tr-TR" sz="2800" smtClean="0"/>
              <a:t> + </a:t>
            </a:r>
            <a:r>
              <a:rPr lang="tr-TR" altLang="tr-TR" sz="2800" smtClean="0"/>
              <a:t>c;</a:t>
            </a:r>
          </a:p>
          <a:p>
            <a:pPr>
              <a:buFontTx/>
              <a:buNone/>
              <a:tabLst>
                <a:tab pos="2741613" algn="l"/>
              </a:tabLst>
            </a:pPr>
            <a:endParaRPr lang="en-US" altLang="tr-TR" smtClean="0"/>
          </a:p>
          <a:p>
            <a:pPr>
              <a:buFontTx/>
              <a:buNone/>
              <a:tabLst>
                <a:tab pos="2741613" algn="l"/>
              </a:tabLst>
            </a:pPr>
            <a:r>
              <a:rPr lang="en-US" altLang="tr-TR" sz="2800" b="1" smtClean="0">
                <a:latin typeface="Courier New" panose="02070309020205020404" pitchFamily="49" charset="0"/>
              </a:rPr>
              <a:t>	</a:t>
            </a:r>
            <a:r>
              <a:rPr lang="en-US" altLang="tr-TR" sz="2800" b="1" smtClean="0">
                <a:solidFill>
                  <a:srgbClr val="0000CC"/>
                </a:solidFill>
                <a:latin typeface="Courier New" panose="02070309020205020404" pitchFamily="49" charset="0"/>
              </a:rPr>
              <a:t>PUSH b	# Push b onto stack</a:t>
            </a:r>
          </a:p>
          <a:p>
            <a:pPr>
              <a:buFontTx/>
              <a:buNone/>
              <a:tabLst>
                <a:tab pos="2741613" algn="l"/>
              </a:tabLst>
            </a:pPr>
            <a:r>
              <a:rPr lang="en-US" altLang="tr-TR" sz="2800" b="1" smtClean="0">
                <a:solidFill>
                  <a:srgbClr val="0000CC"/>
                </a:solidFill>
                <a:latin typeface="Courier New" panose="02070309020205020404" pitchFamily="49" charset="0"/>
              </a:rPr>
              <a:t>	PUSH c	# Push c onto stack</a:t>
            </a:r>
          </a:p>
          <a:p>
            <a:pPr>
              <a:buFontTx/>
              <a:buNone/>
              <a:tabLst>
                <a:tab pos="2741613" algn="l"/>
              </a:tabLst>
            </a:pPr>
            <a:r>
              <a:rPr lang="en-US" altLang="tr-TR" sz="2800" b="1" smtClean="0">
                <a:solidFill>
                  <a:srgbClr val="0000CC"/>
                </a:solidFill>
                <a:latin typeface="Courier New" panose="02070309020205020404" pitchFamily="49" charset="0"/>
              </a:rPr>
              <a:t>	ADD	# Add top two items</a:t>
            </a:r>
          </a:p>
          <a:p>
            <a:pPr>
              <a:buFontTx/>
              <a:buNone/>
              <a:tabLst>
                <a:tab pos="2741613" algn="l"/>
              </a:tabLst>
            </a:pPr>
            <a:r>
              <a:rPr lang="en-US" altLang="tr-TR" sz="2800" b="1" smtClean="0">
                <a:solidFill>
                  <a:srgbClr val="0000CC"/>
                </a:solidFill>
                <a:latin typeface="Courier New" panose="02070309020205020404" pitchFamily="49" charset="0"/>
              </a:rPr>
              <a:t>			# on stack and replace</a:t>
            </a:r>
          </a:p>
          <a:p>
            <a:pPr>
              <a:buFontTx/>
              <a:buNone/>
              <a:tabLst>
                <a:tab pos="2741613" algn="l"/>
              </a:tabLst>
            </a:pPr>
            <a:r>
              <a:rPr lang="en-US" altLang="tr-TR" sz="2800" b="1" smtClean="0">
                <a:solidFill>
                  <a:srgbClr val="0000CC"/>
                </a:solidFill>
                <a:latin typeface="Courier New" panose="02070309020205020404" pitchFamily="49" charset="0"/>
              </a:rPr>
              <a:t>		# with sum</a:t>
            </a:r>
          </a:p>
          <a:p>
            <a:pPr>
              <a:buFontTx/>
              <a:buNone/>
              <a:tabLst>
                <a:tab pos="2741613" algn="l"/>
              </a:tabLst>
            </a:pPr>
            <a:r>
              <a:rPr lang="en-US" altLang="tr-TR" sz="2800" b="1" smtClean="0">
                <a:solidFill>
                  <a:srgbClr val="0000CC"/>
                </a:solidFill>
                <a:latin typeface="Courier New" panose="02070309020205020404" pitchFamily="49" charset="0"/>
              </a:rPr>
              <a:t>	POP  a	# Remove top of stack</a:t>
            </a:r>
          </a:p>
          <a:p>
            <a:pPr>
              <a:buFontTx/>
              <a:buNone/>
              <a:tabLst>
                <a:tab pos="2741613" algn="l"/>
              </a:tabLst>
            </a:pPr>
            <a:r>
              <a:rPr lang="en-US" altLang="tr-TR" sz="2800" b="1" smtClean="0">
                <a:solidFill>
                  <a:srgbClr val="0000CC"/>
                </a:solidFill>
                <a:latin typeface="Courier New" panose="02070309020205020404" pitchFamily="49" charset="0"/>
              </a:rPr>
              <a:t>		# and store in a</a:t>
            </a:r>
            <a:endParaRPr lang="en-US" altLang="tr-TR" sz="2800" smtClean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3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3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3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3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3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3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3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3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3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3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3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3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3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3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3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3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3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3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3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3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31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31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31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113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B0A169CB-DF6B-4AC2-8041-27A422567485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11</a:t>
            </a:fld>
            <a:endParaRPr kumimoji="0" lang="en-US" altLang="tr-TR" sz="1200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One Address Machine</a:t>
            </a:r>
          </a:p>
        </p:txBody>
      </p:sp>
      <p:sp>
        <p:nvSpPr>
          <p:cNvPr id="73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tabLst>
                <a:tab pos="2741613" algn="l"/>
              </a:tabLst>
            </a:pPr>
            <a:r>
              <a:rPr lang="en-US" altLang="tr-TR" smtClean="0"/>
              <a:t>a.k.a. </a:t>
            </a:r>
            <a:r>
              <a:rPr lang="en-US" altLang="tr-TR" smtClean="0">
                <a:solidFill>
                  <a:schemeClr val="accent1"/>
                </a:solidFill>
              </a:rPr>
              <a:t>Accumulator Machine</a:t>
            </a:r>
          </a:p>
          <a:p>
            <a:pPr>
              <a:lnSpc>
                <a:spcPct val="90000"/>
              </a:lnSpc>
              <a:tabLst>
                <a:tab pos="2741613" algn="l"/>
              </a:tabLst>
            </a:pPr>
            <a:r>
              <a:rPr lang="en-US" altLang="tr-TR" smtClean="0"/>
              <a:t>One operand is implicitly the accumulator</a:t>
            </a:r>
          </a:p>
          <a:p>
            <a:pPr>
              <a:lnSpc>
                <a:spcPct val="90000"/>
              </a:lnSpc>
              <a:tabLst>
                <a:tab pos="2741613" algn="l"/>
              </a:tabLst>
            </a:pPr>
            <a:r>
              <a:rPr lang="tr-TR" altLang="tr-TR" smtClean="0"/>
              <a:t>Example: 	</a:t>
            </a:r>
            <a:r>
              <a:rPr lang="en-US" altLang="tr-TR" smtClean="0"/>
              <a:t>a = </a:t>
            </a:r>
            <a:r>
              <a:rPr lang="tr-TR" altLang="tr-TR" smtClean="0"/>
              <a:t>b</a:t>
            </a:r>
            <a:r>
              <a:rPr lang="en-US" altLang="tr-TR" smtClean="0"/>
              <a:t> + </a:t>
            </a:r>
            <a:r>
              <a:rPr lang="tr-TR" altLang="tr-TR" smtClean="0"/>
              <a:t>c;</a:t>
            </a:r>
          </a:p>
          <a:p>
            <a:pPr>
              <a:lnSpc>
                <a:spcPct val="90000"/>
              </a:lnSpc>
              <a:tabLst>
                <a:tab pos="2741613" algn="l"/>
              </a:tabLst>
            </a:pPr>
            <a:endParaRPr lang="en-US" altLang="tr-TR" smtClean="0"/>
          </a:p>
          <a:p>
            <a:pPr>
              <a:lnSpc>
                <a:spcPct val="90000"/>
              </a:lnSpc>
              <a:buFontTx/>
              <a:buNone/>
              <a:tabLst>
                <a:tab pos="2741613" algn="l"/>
              </a:tabLst>
            </a:pPr>
            <a:r>
              <a:rPr lang="en-US" altLang="tr-TR" sz="2800" b="1" smtClean="0">
                <a:latin typeface="Courier New" panose="02070309020205020404" pitchFamily="49" charset="0"/>
              </a:rPr>
              <a:t>	</a:t>
            </a:r>
            <a:r>
              <a:rPr lang="en-US" altLang="tr-TR" sz="2800" b="1" smtClean="0">
                <a:solidFill>
                  <a:srgbClr val="0000CC"/>
                </a:solidFill>
                <a:latin typeface="Courier New" panose="02070309020205020404" pitchFamily="49" charset="0"/>
              </a:rPr>
              <a:t>LOAD  b	# ACC </a:t>
            </a:r>
            <a:r>
              <a:rPr lang="en-US" altLang="tr-TR" sz="2800" b="1" smtClean="0">
                <a:solidFill>
                  <a:srgbClr val="0000CC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 b</a:t>
            </a:r>
            <a:endParaRPr lang="en-US" altLang="tr-TR" sz="2800" b="1" smtClean="0">
              <a:solidFill>
                <a:srgbClr val="0000CC"/>
              </a:solidFill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  <a:tabLst>
                <a:tab pos="2741613" algn="l"/>
              </a:tabLst>
            </a:pPr>
            <a:r>
              <a:rPr lang="en-US" altLang="tr-TR" sz="2800" b="1" smtClean="0">
                <a:solidFill>
                  <a:srgbClr val="0000CC"/>
                </a:solidFill>
                <a:latin typeface="Courier New" panose="02070309020205020404" pitchFamily="49" charset="0"/>
              </a:rPr>
              <a:t>	ADD   c	# ACC </a:t>
            </a:r>
            <a:r>
              <a:rPr lang="en-US" altLang="tr-TR" sz="2800" b="1" smtClean="0">
                <a:solidFill>
                  <a:srgbClr val="0000CC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</a:t>
            </a:r>
            <a:r>
              <a:rPr lang="en-US" altLang="tr-TR" sz="2800" b="1" smtClean="0">
                <a:solidFill>
                  <a:srgbClr val="0000CC"/>
                </a:solidFill>
                <a:latin typeface="Courier New" panose="02070309020205020404" pitchFamily="49" charset="0"/>
              </a:rPr>
              <a:t> ACC + c</a:t>
            </a:r>
          </a:p>
          <a:p>
            <a:pPr>
              <a:lnSpc>
                <a:spcPct val="90000"/>
              </a:lnSpc>
              <a:buFontTx/>
              <a:buNone/>
              <a:tabLst>
                <a:tab pos="2741613" algn="l"/>
              </a:tabLst>
            </a:pPr>
            <a:r>
              <a:rPr lang="en-US" altLang="tr-TR" sz="2800" b="1" smtClean="0">
                <a:solidFill>
                  <a:srgbClr val="0000CC"/>
                </a:solidFill>
                <a:latin typeface="Courier New" panose="02070309020205020404" pitchFamily="49" charset="0"/>
              </a:rPr>
              <a:t>	STORE a	# a </a:t>
            </a:r>
            <a:r>
              <a:rPr lang="tr-TR" altLang="tr-TR" sz="2800" b="1" smtClean="0">
                <a:solidFill>
                  <a:srgbClr val="0000CC"/>
                </a:solidFill>
                <a:latin typeface="Courier New" panose="02070309020205020404" pitchFamily="49" charset="0"/>
              </a:rPr>
              <a:t>	  </a:t>
            </a:r>
            <a:r>
              <a:rPr lang="en-US" altLang="tr-TR" sz="2800" b="1" smtClean="0">
                <a:solidFill>
                  <a:srgbClr val="0000CC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 ACC</a:t>
            </a:r>
            <a:endParaRPr lang="en-US" altLang="tr-TR" sz="2800" b="1" smtClean="0">
              <a:solidFill>
                <a:srgbClr val="0000CC"/>
              </a:solidFill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tabLst>
                <a:tab pos="2741613" algn="l"/>
              </a:tabLst>
            </a:pPr>
            <a:endParaRPr lang="tr-TR" altLang="tr-TR" sz="2800" smtClean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3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3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3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3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3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3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3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3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3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3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3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3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3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3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216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7417E492-33E8-4F39-A870-0339DE858011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12</a:t>
            </a:fld>
            <a:endParaRPr kumimoji="0" lang="en-US" altLang="tr-TR" sz="1200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Two Address Machine</a:t>
            </a:r>
            <a:r>
              <a:rPr lang="tr-TR" altLang="tr-TR" smtClean="0"/>
              <a:t> (1)</a:t>
            </a:r>
            <a:endParaRPr lang="en-US" altLang="tr-TR" smtClean="0"/>
          </a:p>
        </p:txBody>
      </p:sp>
      <p:sp>
        <p:nvSpPr>
          <p:cNvPr id="73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3205163" algn="l"/>
              </a:tabLst>
            </a:pPr>
            <a:r>
              <a:rPr lang="en-US" altLang="tr-TR" smtClean="0"/>
              <a:t>a.k.a. </a:t>
            </a:r>
            <a:r>
              <a:rPr lang="en-US" altLang="tr-TR" smtClean="0">
                <a:solidFill>
                  <a:schemeClr val="accent1"/>
                </a:solidFill>
              </a:rPr>
              <a:t>Register-Memory Instruction Set</a:t>
            </a:r>
          </a:p>
          <a:p>
            <a:pPr>
              <a:tabLst>
                <a:tab pos="3205163" algn="l"/>
              </a:tabLst>
            </a:pPr>
            <a:r>
              <a:rPr lang="en-US" altLang="tr-TR" smtClean="0"/>
              <a:t>One operand may be a value from memory</a:t>
            </a:r>
          </a:p>
          <a:p>
            <a:pPr>
              <a:tabLst>
                <a:tab pos="3205163" algn="l"/>
              </a:tabLst>
            </a:pPr>
            <a:r>
              <a:rPr lang="en-US" altLang="tr-TR" smtClean="0"/>
              <a:t>Machine has </a:t>
            </a:r>
            <a:r>
              <a:rPr lang="en-US" altLang="tr-TR" b="1" smtClean="0"/>
              <a:t>n</a:t>
            </a:r>
            <a:r>
              <a:rPr lang="en-US" altLang="tr-TR" smtClean="0"/>
              <a:t> general purpose registers</a:t>
            </a:r>
            <a:endParaRPr lang="tr-TR" altLang="tr-TR" smtClean="0"/>
          </a:p>
          <a:p>
            <a:pPr lvl="1">
              <a:tabLst>
                <a:tab pos="3205163" algn="l"/>
              </a:tabLst>
            </a:pPr>
            <a:r>
              <a:rPr lang="en-US" altLang="tr-TR" smtClean="0"/>
              <a:t>$0 through $n-1</a:t>
            </a:r>
          </a:p>
          <a:p>
            <a:pPr>
              <a:tabLst>
                <a:tab pos="3205163" algn="l"/>
              </a:tabLst>
            </a:pPr>
            <a:r>
              <a:rPr lang="tr-TR" altLang="tr-TR" smtClean="0"/>
              <a:t>Example: 	</a:t>
            </a:r>
            <a:r>
              <a:rPr lang="en-US" altLang="tr-TR" smtClean="0"/>
              <a:t>a = </a:t>
            </a:r>
            <a:r>
              <a:rPr lang="tr-TR" altLang="tr-TR" smtClean="0"/>
              <a:t>b</a:t>
            </a:r>
            <a:r>
              <a:rPr lang="en-US" altLang="tr-TR" smtClean="0"/>
              <a:t> + </a:t>
            </a:r>
            <a:r>
              <a:rPr lang="tr-TR" altLang="tr-TR" smtClean="0"/>
              <a:t>c;</a:t>
            </a:r>
          </a:p>
          <a:p>
            <a:pPr>
              <a:buFontTx/>
              <a:buNone/>
              <a:tabLst>
                <a:tab pos="3205163" algn="l"/>
              </a:tabLst>
            </a:pPr>
            <a:endParaRPr lang="en-US" altLang="tr-TR" smtClean="0"/>
          </a:p>
          <a:p>
            <a:pPr>
              <a:buFontTx/>
              <a:buNone/>
              <a:tabLst>
                <a:tab pos="3205163" algn="l"/>
              </a:tabLst>
            </a:pPr>
            <a:r>
              <a:rPr lang="en-US" altLang="tr-TR" sz="2800" b="1" smtClean="0">
                <a:latin typeface="Courier New" panose="02070309020205020404" pitchFamily="49" charset="0"/>
              </a:rPr>
              <a:t>	</a:t>
            </a:r>
            <a:r>
              <a:rPr lang="en-US" altLang="tr-TR" sz="2800" b="1" smtClean="0">
                <a:solidFill>
                  <a:srgbClr val="0000CC"/>
                </a:solidFill>
                <a:latin typeface="Courier New" panose="02070309020205020404" pitchFamily="49" charset="0"/>
              </a:rPr>
              <a:t>LOAD  $1, b	# $1 </a:t>
            </a:r>
            <a:r>
              <a:rPr lang="tr-TR" altLang="tr-TR" sz="2800" b="1" smtClean="0">
                <a:solidFill>
                  <a:srgbClr val="0000CC"/>
                </a:solidFill>
                <a:latin typeface="Courier New" panose="02070309020205020404" pitchFamily="49" charset="0"/>
              </a:rPr>
              <a:t>	</a:t>
            </a:r>
            <a:r>
              <a:rPr lang="en-US" altLang="tr-TR" sz="2800" b="1" smtClean="0">
                <a:solidFill>
                  <a:srgbClr val="0000CC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 M[b]</a:t>
            </a:r>
            <a:endParaRPr lang="en-US" altLang="tr-TR" sz="2800" b="1" smtClean="0">
              <a:solidFill>
                <a:srgbClr val="0000CC"/>
              </a:solidFill>
              <a:latin typeface="Courier New" panose="02070309020205020404" pitchFamily="49" charset="0"/>
            </a:endParaRPr>
          </a:p>
          <a:p>
            <a:pPr>
              <a:buFontTx/>
              <a:buNone/>
              <a:tabLst>
                <a:tab pos="3205163" algn="l"/>
              </a:tabLst>
            </a:pPr>
            <a:r>
              <a:rPr lang="en-US" altLang="tr-TR" sz="2800" b="1" smtClean="0">
                <a:solidFill>
                  <a:srgbClr val="0000CC"/>
                </a:solidFill>
                <a:latin typeface="Courier New" panose="02070309020205020404" pitchFamily="49" charset="0"/>
              </a:rPr>
              <a:t>	ADD   $1, c	# $1 </a:t>
            </a:r>
            <a:r>
              <a:rPr lang="tr-TR" altLang="tr-TR" sz="2800" b="1" smtClean="0">
                <a:solidFill>
                  <a:srgbClr val="0000CC"/>
                </a:solidFill>
                <a:latin typeface="Courier New" panose="02070309020205020404" pitchFamily="49" charset="0"/>
              </a:rPr>
              <a:t>	</a:t>
            </a:r>
            <a:r>
              <a:rPr lang="en-US" altLang="tr-TR" sz="2800" b="1" smtClean="0">
                <a:solidFill>
                  <a:srgbClr val="0000CC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</a:t>
            </a:r>
            <a:r>
              <a:rPr lang="en-US" altLang="tr-TR" sz="2800" b="1" smtClean="0">
                <a:solidFill>
                  <a:srgbClr val="0000CC"/>
                </a:solidFill>
                <a:latin typeface="Courier New" panose="02070309020205020404" pitchFamily="49" charset="0"/>
              </a:rPr>
              <a:t> $1 + M[c]</a:t>
            </a:r>
          </a:p>
          <a:p>
            <a:pPr>
              <a:buFontTx/>
              <a:buNone/>
              <a:tabLst>
                <a:tab pos="3205163" algn="l"/>
              </a:tabLst>
            </a:pPr>
            <a:r>
              <a:rPr lang="en-US" altLang="tr-TR" sz="2800" b="1" smtClean="0">
                <a:solidFill>
                  <a:srgbClr val="0000CC"/>
                </a:solidFill>
                <a:latin typeface="Courier New" panose="02070309020205020404" pitchFamily="49" charset="0"/>
              </a:rPr>
              <a:t>	STORE $1, a	# M[a]</a:t>
            </a:r>
            <a:r>
              <a:rPr lang="tr-TR" altLang="tr-TR" sz="2800" b="1" smtClean="0">
                <a:solidFill>
                  <a:srgbClr val="0000CC"/>
                </a:solidFill>
                <a:latin typeface="Courier New" panose="02070309020205020404" pitchFamily="49" charset="0"/>
              </a:rPr>
              <a:t>	</a:t>
            </a:r>
            <a:r>
              <a:rPr lang="en-US" altLang="tr-TR" sz="2800" b="1" smtClean="0">
                <a:solidFill>
                  <a:srgbClr val="0000CC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 $1</a:t>
            </a:r>
            <a:endParaRPr lang="en-US" altLang="tr-TR" sz="2800" smtClean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3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3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3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3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3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3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3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3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3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3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3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3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3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3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3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3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3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33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33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33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318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0802E530-0DB1-4792-9864-749025EDEE69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13</a:t>
            </a:fld>
            <a:endParaRPr kumimoji="0" lang="en-US" altLang="tr-TR" sz="1200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Two Address Machine </a:t>
            </a:r>
            <a:r>
              <a:rPr lang="tr-TR" altLang="tr-TR" smtClean="0"/>
              <a:t>(2)</a:t>
            </a:r>
            <a:endParaRPr lang="en-US" altLang="tr-TR" smtClean="0"/>
          </a:p>
        </p:txBody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2588" y="909638"/>
            <a:ext cx="8280400" cy="5543550"/>
          </a:xfrm>
        </p:spPr>
        <p:txBody>
          <a:bodyPr/>
          <a:lstStyle/>
          <a:p>
            <a:pPr>
              <a:tabLst>
                <a:tab pos="3205163" algn="l"/>
              </a:tabLst>
            </a:pPr>
            <a:r>
              <a:rPr lang="en-US" altLang="tr-TR" smtClean="0"/>
              <a:t>a.k.a. </a:t>
            </a:r>
            <a:r>
              <a:rPr lang="en-US" altLang="tr-TR" smtClean="0">
                <a:solidFill>
                  <a:schemeClr val="accent1"/>
                </a:solidFill>
              </a:rPr>
              <a:t>Memory-Memory Machine</a:t>
            </a:r>
          </a:p>
          <a:p>
            <a:pPr>
              <a:tabLst>
                <a:tab pos="3205163" algn="l"/>
              </a:tabLst>
            </a:pPr>
            <a:r>
              <a:rPr lang="en-US" altLang="tr-TR" smtClean="0"/>
              <a:t>Another possibility do stuff in memory!</a:t>
            </a:r>
          </a:p>
          <a:p>
            <a:pPr>
              <a:tabLst>
                <a:tab pos="3205163" algn="l"/>
              </a:tabLst>
            </a:pPr>
            <a:r>
              <a:rPr lang="en-US" altLang="tr-TR" smtClean="0"/>
              <a:t>These machines have registers used to compute memory addresses</a:t>
            </a:r>
            <a:endParaRPr lang="tr-TR" altLang="tr-TR" smtClean="0"/>
          </a:p>
          <a:p>
            <a:pPr>
              <a:tabLst>
                <a:tab pos="3205163" algn="l"/>
              </a:tabLst>
            </a:pPr>
            <a:r>
              <a:rPr lang="en-US" altLang="tr-TR" smtClean="0"/>
              <a:t>2 addresses</a:t>
            </a:r>
            <a:r>
              <a:rPr lang="tr-TR" altLang="tr-TR" smtClean="0"/>
              <a:t> (</a:t>
            </a:r>
            <a:r>
              <a:rPr lang="en-US" altLang="tr-TR" smtClean="0"/>
              <a:t>One address doubles as operand and result</a:t>
            </a:r>
            <a:r>
              <a:rPr lang="tr-TR" altLang="tr-TR" smtClean="0"/>
              <a:t>)</a:t>
            </a:r>
          </a:p>
          <a:p>
            <a:pPr>
              <a:tabLst>
                <a:tab pos="3205163" algn="l"/>
              </a:tabLst>
            </a:pPr>
            <a:r>
              <a:rPr lang="tr-TR" altLang="tr-TR" smtClean="0"/>
              <a:t>Example: 	</a:t>
            </a:r>
            <a:r>
              <a:rPr lang="en-US" altLang="tr-TR" smtClean="0"/>
              <a:t>a = </a:t>
            </a:r>
            <a:r>
              <a:rPr lang="tr-TR" altLang="tr-TR" smtClean="0"/>
              <a:t>b</a:t>
            </a:r>
            <a:r>
              <a:rPr lang="en-US" altLang="tr-TR" smtClean="0"/>
              <a:t> + </a:t>
            </a:r>
            <a:r>
              <a:rPr lang="tr-TR" altLang="tr-TR" smtClean="0"/>
              <a:t>c;</a:t>
            </a:r>
          </a:p>
          <a:p>
            <a:pPr>
              <a:buFontTx/>
              <a:buNone/>
              <a:tabLst>
                <a:tab pos="3205163" algn="l"/>
              </a:tabLst>
            </a:pPr>
            <a:endParaRPr lang="en-US" altLang="tr-TR" smtClean="0"/>
          </a:p>
          <a:p>
            <a:pPr>
              <a:buFontTx/>
              <a:buNone/>
              <a:tabLst>
                <a:tab pos="3205163" algn="l"/>
              </a:tabLst>
            </a:pPr>
            <a:r>
              <a:rPr lang="en-US" altLang="tr-TR" sz="2800" b="1" smtClean="0">
                <a:latin typeface="Courier New" panose="02070309020205020404" pitchFamily="49" charset="0"/>
              </a:rPr>
              <a:t>	</a:t>
            </a:r>
            <a:r>
              <a:rPr lang="en-US" altLang="tr-TR" sz="2800" b="1" smtClean="0">
                <a:solidFill>
                  <a:srgbClr val="0000CC"/>
                </a:solidFill>
                <a:latin typeface="Courier New" panose="02070309020205020404" pitchFamily="49" charset="0"/>
              </a:rPr>
              <a:t>MOVE  a, b	# M[a] </a:t>
            </a:r>
            <a:r>
              <a:rPr lang="en-US" altLang="tr-TR" sz="2800" b="1" smtClean="0">
                <a:solidFill>
                  <a:srgbClr val="0000CC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 M[b]</a:t>
            </a:r>
          </a:p>
          <a:p>
            <a:pPr>
              <a:buFontTx/>
              <a:buNone/>
              <a:tabLst>
                <a:tab pos="3205163" algn="l"/>
              </a:tabLst>
            </a:pPr>
            <a:r>
              <a:rPr lang="en-US" altLang="tr-TR" sz="2800" b="1" smtClean="0">
                <a:solidFill>
                  <a:srgbClr val="0000CC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	ADD   a, c	# M[a]  M[a] + M[c]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3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3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3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3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3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3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3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3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3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3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3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3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3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3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34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34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34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42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548A189B-D74F-4F9C-A171-3492C1A6AFF6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14</a:t>
            </a:fld>
            <a:endParaRPr kumimoji="0" lang="en-US" altLang="tr-TR" sz="1200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Two Address Machine </a:t>
            </a:r>
            <a:r>
              <a:rPr lang="tr-TR" altLang="tr-TR" smtClean="0"/>
              <a:t>(3)</a:t>
            </a:r>
            <a:endParaRPr lang="en-US" altLang="tr-TR" smtClean="0"/>
          </a:p>
        </p:txBody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8280400" cy="5327650"/>
          </a:xfrm>
        </p:spPr>
        <p:txBody>
          <a:bodyPr/>
          <a:lstStyle/>
          <a:p>
            <a:pPr>
              <a:tabLst>
                <a:tab pos="3205163" algn="l"/>
              </a:tabLst>
            </a:pPr>
            <a:r>
              <a:rPr lang="en-US" altLang="tr-TR" smtClean="0"/>
              <a:t>a.k.a. </a:t>
            </a:r>
            <a:r>
              <a:rPr lang="en-US" altLang="tr-TR" smtClean="0">
                <a:solidFill>
                  <a:schemeClr val="accent1"/>
                </a:solidFill>
              </a:rPr>
              <a:t>Load-Store Instruction Set </a:t>
            </a:r>
            <a:r>
              <a:rPr lang="en-US" altLang="tr-TR" smtClean="0"/>
              <a:t>or </a:t>
            </a:r>
            <a:r>
              <a:rPr lang="en-US" altLang="tr-TR" smtClean="0">
                <a:solidFill>
                  <a:schemeClr val="accent1"/>
                </a:solidFill>
              </a:rPr>
              <a:t>Register-Register Instruction Set</a:t>
            </a:r>
          </a:p>
          <a:p>
            <a:pPr>
              <a:tabLst>
                <a:tab pos="3205163" algn="l"/>
              </a:tabLst>
            </a:pPr>
            <a:r>
              <a:rPr lang="en-US" altLang="tr-TR" smtClean="0"/>
              <a:t>Typically can only access memory using load/store instructions</a:t>
            </a:r>
            <a:endParaRPr lang="tr-TR" altLang="tr-TR" smtClean="0"/>
          </a:p>
          <a:p>
            <a:pPr>
              <a:tabLst>
                <a:tab pos="3205163" algn="l"/>
              </a:tabLst>
            </a:pPr>
            <a:r>
              <a:rPr lang="tr-TR" altLang="tr-TR" smtClean="0"/>
              <a:t>Example:	</a:t>
            </a:r>
            <a:r>
              <a:rPr lang="en-US" altLang="tr-TR" smtClean="0"/>
              <a:t>a = </a:t>
            </a:r>
            <a:r>
              <a:rPr lang="tr-TR" altLang="tr-TR" smtClean="0"/>
              <a:t>b</a:t>
            </a:r>
            <a:r>
              <a:rPr lang="en-US" altLang="tr-TR" smtClean="0"/>
              <a:t> + </a:t>
            </a:r>
            <a:r>
              <a:rPr lang="tr-TR" altLang="tr-TR" smtClean="0"/>
              <a:t>c;</a:t>
            </a:r>
          </a:p>
          <a:p>
            <a:pPr>
              <a:buFontTx/>
              <a:buNone/>
              <a:tabLst>
                <a:tab pos="3205163" algn="l"/>
              </a:tabLst>
            </a:pPr>
            <a:endParaRPr lang="en-US" altLang="tr-TR" sz="2800" b="1" smtClean="0">
              <a:latin typeface="Courier New" panose="02070309020205020404" pitchFamily="49" charset="0"/>
            </a:endParaRPr>
          </a:p>
          <a:p>
            <a:pPr>
              <a:buFontTx/>
              <a:buNone/>
              <a:tabLst>
                <a:tab pos="3205163" algn="l"/>
              </a:tabLst>
            </a:pPr>
            <a:r>
              <a:rPr lang="en-US" altLang="tr-TR" sz="2800" b="1" smtClean="0">
                <a:latin typeface="Courier New" panose="02070309020205020404" pitchFamily="49" charset="0"/>
              </a:rPr>
              <a:t>	</a:t>
            </a:r>
            <a:r>
              <a:rPr lang="en-US" altLang="tr-TR" sz="2800" b="1" smtClean="0">
                <a:solidFill>
                  <a:srgbClr val="0000CC"/>
                </a:solidFill>
                <a:latin typeface="Courier New" panose="02070309020205020404" pitchFamily="49" charset="0"/>
              </a:rPr>
              <a:t>LOAD  $1, b	# $1 </a:t>
            </a:r>
            <a:r>
              <a:rPr lang="en-US" altLang="tr-TR" sz="2800" b="1" smtClean="0">
                <a:solidFill>
                  <a:srgbClr val="0000CC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 M[b]</a:t>
            </a:r>
          </a:p>
          <a:p>
            <a:pPr>
              <a:buFontTx/>
              <a:buNone/>
              <a:tabLst>
                <a:tab pos="3205163" algn="l"/>
              </a:tabLst>
            </a:pPr>
            <a:r>
              <a:rPr lang="en-US" altLang="tr-TR" sz="2800" b="1" smtClean="0">
                <a:solidFill>
                  <a:srgbClr val="0000CC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	LOAD  $2, c	# $2  M[c]</a:t>
            </a:r>
          </a:p>
          <a:p>
            <a:pPr>
              <a:buFontTx/>
              <a:buNone/>
              <a:tabLst>
                <a:tab pos="3205163" algn="l"/>
              </a:tabLst>
            </a:pPr>
            <a:r>
              <a:rPr lang="en-US" altLang="tr-TR" sz="2800" b="1" smtClean="0">
                <a:solidFill>
                  <a:srgbClr val="0000CC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	ADD   $1, $2	# $1  $1 + $2</a:t>
            </a:r>
          </a:p>
          <a:p>
            <a:pPr>
              <a:buFontTx/>
              <a:buNone/>
              <a:tabLst>
                <a:tab pos="3205163" algn="l"/>
              </a:tabLst>
            </a:pPr>
            <a:r>
              <a:rPr lang="en-US" altLang="tr-TR" sz="2800" b="1" smtClean="0">
                <a:solidFill>
                  <a:srgbClr val="0000CC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	STORE $1, a	# M[a]  $1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3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3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3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3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3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3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3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3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3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3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3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3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3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3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3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3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3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523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9E338C71-DC07-4F54-8F67-E6A2218409F8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15</a:t>
            </a:fld>
            <a:endParaRPr kumimoji="0" lang="en-US" altLang="tr-TR" sz="1200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Three Address Machine</a:t>
            </a:r>
          </a:p>
        </p:txBody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7988" y="947738"/>
            <a:ext cx="8280400" cy="5576887"/>
          </a:xfrm>
        </p:spPr>
        <p:txBody>
          <a:bodyPr/>
          <a:lstStyle/>
          <a:p>
            <a:pPr>
              <a:tabLst>
                <a:tab pos="4003675" algn="l"/>
              </a:tabLst>
            </a:pPr>
            <a:r>
              <a:rPr lang="en-US" altLang="tr-TR" sz="2800" smtClean="0"/>
              <a:t>a.k.a. </a:t>
            </a:r>
            <a:r>
              <a:rPr lang="en-US" altLang="tr-TR" sz="2800" smtClean="0">
                <a:solidFill>
                  <a:schemeClr val="accent1"/>
                </a:solidFill>
              </a:rPr>
              <a:t>Load-Store Instruction Set </a:t>
            </a:r>
            <a:r>
              <a:rPr lang="en-US" altLang="tr-TR" sz="2800" smtClean="0"/>
              <a:t>or </a:t>
            </a:r>
            <a:r>
              <a:rPr lang="en-US" altLang="tr-TR" sz="2800" smtClean="0">
                <a:solidFill>
                  <a:schemeClr val="accent1"/>
                </a:solidFill>
              </a:rPr>
              <a:t>Register-Register Instruction Set</a:t>
            </a:r>
          </a:p>
          <a:p>
            <a:pPr>
              <a:tabLst>
                <a:tab pos="4003675" algn="l"/>
              </a:tabLst>
            </a:pPr>
            <a:r>
              <a:rPr lang="en-US" altLang="tr-TR" sz="2800" smtClean="0"/>
              <a:t>Typically can only access memory using load/store instructions</a:t>
            </a:r>
            <a:endParaRPr lang="tr-TR" altLang="tr-TR" sz="2800" smtClean="0"/>
          </a:p>
          <a:p>
            <a:pPr>
              <a:tabLst>
                <a:tab pos="4003675" algn="l"/>
              </a:tabLst>
            </a:pPr>
            <a:r>
              <a:rPr lang="en-US" altLang="tr-TR" sz="2800" smtClean="0"/>
              <a:t>3 addresses</a:t>
            </a:r>
            <a:r>
              <a:rPr lang="tr-TR" altLang="tr-TR" sz="2800" smtClean="0"/>
              <a:t> (</a:t>
            </a:r>
            <a:r>
              <a:rPr lang="en-US" altLang="tr-TR" sz="2800" smtClean="0"/>
              <a:t>Operand 1, Operand 2, Result</a:t>
            </a:r>
            <a:r>
              <a:rPr lang="tr-TR" altLang="tr-TR" sz="2800" smtClean="0"/>
              <a:t>)</a:t>
            </a:r>
            <a:endParaRPr lang="en-US" altLang="tr-TR" sz="2800" smtClean="0"/>
          </a:p>
          <a:p>
            <a:pPr lvl="1">
              <a:tabLst>
                <a:tab pos="4003675" algn="l"/>
              </a:tabLst>
            </a:pPr>
            <a:r>
              <a:rPr lang="en-US" altLang="tr-TR" sz="2400" smtClean="0"/>
              <a:t>May be a forth - next instruction (usually implicit)</a:t>
            </a:r>
          </a:p>
          <a:p>
            <a:pPr lvl="1">
              <a:tabLst>
                <a:tab pos="4003675" algn="l"/>
              </a:tabLst>
            </a:pPr>
            <a:r>
              <a:rPr lang="en-US" altLang="tr-TR" sz="2400" smtClean="0"/>
              <a:t>Needs very long words to hold everything</a:t>
            </a:r>
            <a:endParaRPr lang="tr-TR" altLang="tr-TR" sz="2400" smtClean="0"/>
          </a:p>
          <a:p>
            <a:pPr>
              <a:tabLst>
                <a:tab pos="4003675" algn="l"/>
              </a:tabLst>
            </a:pPr>
            <a:r>
              <a:rPr lang="tr-TR" altLang="tr-TR" sz="2800" smtClean="0"/>
              <a:t>Example: 	</a:t>
            </a:r>
            <a:r>
              <a:rPr lang="en-US" altLang="tr-TR" sz="2800" smtClean="0"/>
              <a:t>a = b + c</a:t>
            </a:r>
            <a:r>
              <a:rPr lang="tr-TR" altLang="tr-TR" sz="2800" smtClean="0"/>
              <a:t>;</a:t>
            </a:r>
            <a:endParaRPr lang="en-US" altLang="tr-TR" sz="2400" b="1" smtClean="0">
              <a:latin typeface="Courier New" panose="02070309020205020404" pitchFamily="49" charset="0"/>
            </a:endParaRPr>
          </a:p>
          <a:p>
            <a:pPr>
              <a:buFontTx/>
              <a:buNone/>
              <a:tabLst>
                <a:tab pos="4003675" algn="l"/>
              </a:tabLst>
            </a:pPr>
            <a:r>
              <a:rPr lang="en-US" altLang="tr-TR" sz="2400" b="1" smtClean="0">
                <a:latin typeface="Courier New" panose="02070309020205020404" pitchFamily="49" charset="0"/>
              </a:rPr>
              <a:t>	</a:t>
            </a:r>
            <a:r>
              <a:rPr lang="en-US" altLang="tr-TR" sz="2400" b="1" smtClean="0">
                <a:solidFill>
                  <a:srgbClr val="0000CC"/>
                </a:solidFill>
                <a:latin typeface="Courier New" panose="02070309020205020404" pitchFamily="49" charset="0"/>
              </a:rPr>
              <a:t>LOAD  $1, b	# $1 </a:t>
            </a:r>
            <a:r>
              <a:rPr lang="en-US" altLang="tr-TR" sz="2400" b="1" smtClean="0">
                <a:solidFill>
                  <a:srgbClr val="0000CC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 M[b]</a:t>
            </a:r>
          </a:p>
          <a:p>
            <a:pPr>
              <a:buFontTx/>
              <a:buNone/>
              <a:tabLst>
                <a:tab pos="4003675" algn="l"/>
              </a:tabLst>
            </a:pPr>
            <a:r>
              <a:rPr lang="en-US" altLang="tr-TR" sz="2400" b="1" smtClean="0">
                <a:solidFill>
                  <a:srgbClr val="0000CC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	LOAD  $2, c	# $2  M[c]</a:t>
            </a:r>
          </a:p>
          <a:p>
            <a:pPr>
              <a:buFontTx/>
              <a:buNone/>
              <a:tabLst>
                <a:tab pos="4003675" algn="l"/>
              </a:tabLst>
            </a:pPr>
            <a:r>
              <a:rPr lang="en-US" altLang="tr-TR" sz="2400" b="1" smtClean="0">
                <a:solidFill>
                  <a:srgbClr val="0000CC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	ADD   $3, $1, $2	# $3  $1 + $2</a:t>
            </a:r>
          </a:p>
          <a:p>
            <a:pPr>
              <a:buFontTx/>
              <a:buNone/>
              <a:tabLst>
                <a:tab pos="4003675" algn="l"/>
              </a:tabLst>
            </a:pPr>
            <a:r>
              <a:rPr lang="en-US" altLang="tr-TR" sz="2400" b="1" smtClean="0">
                <a:solidFill>
                  <a:srgbClr val="0000CC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	STORE $3, a	# M[a]  $3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3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3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3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3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3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3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3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3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3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3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3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3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3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3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3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3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3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3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3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3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36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36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36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36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36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36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625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E50BEECA-2B48-4EBE-9F88-EA1C15966EC5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16</a:t>
            </a:fld>
            <a:endParaRPr kumimoji="0" lang="en-US" altLang="tr-TR" sz="1200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3200" b="0" smtClean="0"/>
              <a:t>Utilization of Instruction Addresses</a:t>
            </a:r>
            <a:endParaRPr lang="tr-TR" altLang="tr-TR" sz="3200" smtClean="0"/>
          </a:p>
        </p:txBody>
      </p:sp>
      <p:pic>
        <p:nvPicPr>
          <p:cNvPr id="2662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63" y="2058988"/>
            <a:ext cx="7947025" cy="3435350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DA019C45-4C39-44D4-BBA8-C69D3A5A16BC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17</a:t>
            </a:fld>
            <a:endParaRPr kumimoji="0" lang="en-US" altLang="tr-TR" sz="1200" smtClean="0"/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28677" name="Rectangle 4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r>
              <a:rPr lang="en-US" altLang="tr-TR" smtClean="0"/>
              <a:t>Types of Operand</a:t>
            </a:r>
          </a:p>
        </p:txBody>
      </p:sp>
      <p:sp>
        <p:nvSpPr>
          <p:cNvPr id="7424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8788" y="985838"/>
            <a:ext cx="8280400" cy="5395912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tr-TR" smtClean="0"/>
              <a:t>Addresses</a:t>
            </a:r>
            <a:endParaRPr lang="tr-TR" altLang="tr-TR" smtClean="0"/>
          </a:p>
          <a:p>
            <a:pPr lvl="1"/>
            <a:r>
              <a:rPr lang="tr-TR" altLang="tr-TR" smtClean="0"/>
              <a:t>Operand is in the address</a:t>
            </a:r>
            <a:endParaRPr lang="en-US" altLang="tr-TR" smtClean="0"/>
          </a:p>
          <a:p>
            <a:r>
              <a:rPr lang="en-US" altLang="tr-TR" smtClean="0"/>
              <a:t>Numbers</a:t>
            </a:r>
            <a:r>
              <a:rPr lang="tr-TR" altLang="tr-TR" smtClean="0"/>
              <a:t> (actual operand)</a:t>
            </a:r>
            <a:endParaRPr lang="en-US" altLang="tr-TR" smtClean="0"/>
          </a:p>
          <a:p>
            <a:pPr lvl="1"/>
            <a:r>
              <a:rPr lang="en-US" altLang="tr-TR" smtClean="0"/>
              <a:t>Integer</a:t>
            </a:r>
            <a:r>
              <a:rPr lang="tr-TR" altLang="tr-TR" smtClean="0"/>
              <a:t> or fixed point </a:t>
            </a:r>
          </a:p>
          <a:p>
            <a:pPr lvl="1"/>
            <a:r>
              <a:rPr lang="en-US" altLang="tr-TR" smtClean="0"/>
              <a:t>floating point</a:t>
            </a:r>
            <a:endParaRPr lang="tr-TR" altLang="tr-TR" smtClean="0"/>
          </a:p>
          <a:p>
            <a:pPr lvl="1"/>
            <a:r>
              <a:rPr lang="tr-TR" altLang="tr-TR" smtClean="0"/>
              <a:t>decimal</a:t>
            </a:r>
            <a:endParaRPr lang="en-US" altLang="tr-TR" smtClean="0"/>
          </a:p>
          <a:p>
            <a:r>
              <a:rPr lang="en-US" altLang="tr-TR" smtClean="0"/>
              <a:t>Characters </a:t>
            </a:r>
            <a:r>
              <a:rPr lang="tr-TR" altLang="tr-TR" smtClean="0"/>
              <a:t>(actual operand)</a:t>
            </a:r>
            <a:endParaRPr lang="en-US" altLang="tr-TR" smtClean="0"/>
          </a:p>
          <a:p>
            <a:pPr lvl="1"/>
            <a:r>
              <a:rPr lang="en-US" altLang="tr-TR" smtClean="0"/>
              <a:t>ASCII etc.</a:t>
            </a:r>
          </a:p>
          <a:p>
            <a:r>
              <a:rPr lang="en-US" altLang="tr-TR" smtClean="0"/>
              <a:t>Logical Data </a:t>
            </a:r>
            <a:r>
              <a:rPr lang="tr-TR" altLang="tr-TR" smtClean="0"/>
              <a:t>(actual operand)</a:t>
            </a:r>
            <a:endParaRPr lang="en-US" altLang="tr-TR" smtClean="0"/>
          </a:p>
          <a:p>
            <a:pPr lvl="1"/>
            <a:r>
              <a:rPr lang="en-US" altLang="tr-TR" smtClean="0"/>
              <a:t>Bits or flags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2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2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42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2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42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42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424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424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424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424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424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424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424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424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424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424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424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424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424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424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424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424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424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424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424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424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424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424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424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424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240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BD50D620-ED3E-435F-8CD0-44326D7FAC88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18</a:t>
            </a:fld>
            <a:endParaRPr kumimoji="0" lang="en-US" altLang="tr-TR" sz="1200" smtClean="0"/>
          </a:p>
        </p:txBody>
      </p:sp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30725" name="Rectangle 4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r>
              <a:rPr lang="en-US" altLang="tr-TR" smtClean="0"/>
              <a:t>Pentium Data Types</a:t>
            </a:r>
          </a:p>
        </p:txBody>
      </p:sp>
      <p:sp>
        <p:nvSpPr>
          <p:cNvPr id="7444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5288" y="1430338"/>
            <a:ext cx="8280400" cy="457835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tr-TR" smtClean="0"/>
              <a:t>8 bit </a:t>
            </a:r>
            <a:r>
              <a:rPr lang="tr-TR" altLang="tr-TR" smtClean="0"/>
              <a:t>(b</a:t>
            </a:r>
            <a:r>
              <a:rPr lang="en-US" altLang="tr-TR" smtClean="0"/>
              <a:t>yte</a:t>
            </a:r>
            <a:r>
              <a:rPr lang="tr-TR" altLang="tr-TR" smtClean="0"/>
              <a:t>), </a:t>
            </a:r>
            <a:r>
              <a:rPr lang="en-US" altLang="tr-TR" smtClean="0"/>
              <a:t>16 bit </a:t>
            </a:r>
            <a:r>
              <a:rPr lang="tr-TR" altLang="tr-TR" smtClean="0"/>
              <a:t>(</a:t>
            </a:r>
            <a:r>
              <a:rPr lang="en-US" altLang="tr-TR" smtClean="0"/>
              <a:t>word</a:t>
            </a:r>
            <a:r>
              <a:rPr lang="tr-TR" altLang="tr-TR" smtClean="0"/>
              <a:t>), </a:t>
            </a:r>
            <a:r>
              <a:rPr lang="en-US" altLang="tr-TR" smtClean="0"/>
              <a:t>32 bit </a:t>
            </a:r>
            <a:r>
              <a:rPr lang="tr-TR" altLang="tr-TR" smtClean="0"/>
              <a:t>(</a:t>
            </a:r>
            <a:r>
              <a:rPr lang="en-US" altLang="tr-TR" smtClean="0"/>
              <a:t>double word</a:t>
            </a:r>
            <a:r>
              <a:rPr lang="tr-TR" altLang="tr-TR" smtClean="0"/>
              <a:t>), </a:t>
            </a:r>
            <a:r>
              <a:rPr lang="en-US" altLang="tr-TR" smtClean="0"/>
              <a:t>64 bit </a:t>
            </a:r>
            <a:r>
              <a:rPr lang="tr-TR" altLang="tr-TR" smtClean="0"/>
              <a:t>(</a:t>
            </a:r>
            <a:r>
              <a:rPr lang="en-US" altLang="tr-TR" smtClean="0"/>
              <a:t>quad word</a:t>
            </a:r>
            <a:r>
              <a:rPr lang="tr-TR" altLang="tr-TR" smtClean="0"/>
              <a:t>)</a:t>
            </a:r>
          </a:p>
          <a:p>
            <a:endParaRPr lang="en-US" altLang="tr-TR" smtClean="0"/>
          </a:p>
          <a:p>
            <a:r>
              <a:rPr lang="en-US" altLang="tr-TR" smtClean="0"/>
              <a:t>Addressing </a:t>
            </a:r>
            <a:r>
              <a:rPr lang="tr-TR" altLang="tr-TR" smtClean="0"/>
              <a:t>in Pentium </a:t>
            </a:r>
            <a:r>
              <a:rPr lang="en-US" altLang="tr-TR" smtClean="0"/>
              <a:t>is by 8 bit unit</a:t>
            </a:r>
            <a:r>
              <a:rPr lang="tr-TR" altLang="tr-TR" smtClean="0"/>
              <a:t>s</a:t>
            </a:r>
            <a:endParaRPr lang="en-US" altLang="tr-TR" smtClean="0"/>
          </a:p>
          <a:p>
            <a:r>
              <a:rPr lang="en-US" altLang="tr-TR" smtClean="0"/>
              <a:t>A 32 bit double word is read at addresses divisible by 4</a:t>
            </a:r>
            <a:r>
              <a:rPr lang="tr-TR" altLang="tr-TR" smtClean="0"/>
              <a:t>:</a:t>
            </a:r>
          </a:p>
          <a:p>
            <a:pPr lvl="1">
              <a:buFontTx/>
              <a:buNone/>
            </a:pPr>
            <a:r>
              <a:rPr lang="tr-TR" altLang="tr-TR" smtClean="0"/>
              <a:t>0100	1A	22	F1	77</a:t>
            </a:r>
          </a:p>
          <a:p>
            <a:pPr lvl="1">
              <a:buFontTx/>
              <a:buNone/>
            </a:pPr>
            <a:r>
              <a:rPr lang="tr-TR" altLang="tr-TR" smtClean="0"/>
              <a:t>			+0	+1	+2	+3</a:t>
            </a:r>
            <a:endParaRPr lang="en-US" altLang="tr-TR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4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4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44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4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44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44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444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444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444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444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444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444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444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444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444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445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AA9DCE28-7454-438A-9085-4902FE2312B9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19</a:t>
            </a:fld>
            <a:endParaRPr kumimoji="0" lang="en-US" altLang="tr-TR" sz="1200" smtClean="0"/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pic>
        <p:nvPicPr>
          <p:cNvPr id="7485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4" t="12009" r="7820" b="18521"/>
          <a:stretch>
            <a:fillRect/>
          </a:stretch>
        </p:blipFill>
        <p:spPr bwMode="auto">
          <a:xfrm>
            <a:off x="2000250" y="782638"/>
            <a:ext cx="6267450" cy="565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Pentium Numeric Data Formats</a:t>
            </a:r>
            <a:endParaRPr lang="tr-TR" altLang="tr-TR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8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8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4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FA00369A-AF6D-43A7-9DF7-7E37F83D2B3B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2</a:t>
            </a:fld>
            <a:endParaRPr kumimoji="0" lang="en-US" altLang="tr-TR" sz="1200" smtClean="0"/>
          </a:p>
        </p:txBody>
      </p:sp>
      <p:sp>
        <p:nvSpPr>
          <p:cNvPr id="71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32300"/>
            <a:ext cx="7772400" cy="838200"/>
          </a:xfrm>
          <a:solidFill>
            <a:schemeClr val="bg1"/>
          </a:solidFill>
          <a:ln w="38100" cap="flat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r>
              <a:rPr lang="en-US" altLang="tr-TR" b="0" i="1" smtClean="0"/>
              <a:t>Instruction Set Architecture</a:t>
            </a:r>
          </a:p>
        </p:txBody>
      </p:sp>
      <p:sp>
        <p:nvSpPr>
          <p:cNvPr id="716803" name="Text Box 3"/>
          <p:cNvSpPr txBox="1">
            <a:spLocks noChangeArrowheads="1"/>
          </p:cNvSpPr>
          <p:nvPr/>
        </p:nvSpPr>
        <p:spPr bwMode="auto">
          <a:xfrm>
            <a:off x="381000" y="812800"/>
            <a:ext cx="442913" cy="4953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tr-TR" sz="2400" b="1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716804" name="Text Box 4"/>
          <p:cNvSpPr txBox="1">
            <a:spLocks noChangeArrowheads="1"/>
          </p:cNvSpPr>
          <p:nvPr/>
        </p:nvSpPr>
        <p:spPr bwMode="auto">
          <a:xfrm>
            <a:off x="1066800" y="812800"/>
            <a:ext cx="1289050" cy="4953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tr-TR" sz="2400" b="1">
                <a:latin typeface="Arial" panose="020B0604020202020204" pitchFamily="34" charset="0"/>
              </a:rPr>
              <a:t>Fortran</a:t>
            </a:r>
          </a:p>
        </p:txBody>
      </p:sp>
      <p:sp>
        <p:nvSpPr>
          <p:cNvPr id="716805" name="Text Box 5"/>
          <p:cNvSpPr txBox="1">
            <a:spLocks noChangeArrowheads="1"/>
          </p:cNvSpPr>
          <p:nvPr/>
        </p:nvSpPr>
        <p:spPr bwMode="auto">
          <a:xfrm>
            <a:off x="2630488" y="812800"/>
            <a:ext cx="798512" cy="4953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tr-TR" sz="2400" b="1">
                <a:latin typeface="Arial" panose="020B0604020202020204" pitchFamily="34" charset="0"/>
              </a:rPr>
              <a:t>Ada</a:t>
            </a:r>
          </a:p>
        </p:txBody>
      </p:sp>
      <p:sp>
        <p:nvSpPr>
          <p:cNvPr id="716806" name="Text Box 6"/>
          <p:cNvSpPr txBox="1">
            <a:spLocks noChangeArrowheads="1"/>
          </p:cNvSpPr>
          <p:nvPr/>
        </p:nvSpPr>
        <p:spPr bwMode="auto">
          <a:xfrm>
            <a:off x="1371600" y="1504950"/>
            <a:ext cx="1543050" cy="4953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tr-TR" sz="2400" b="1">
                <a:latin typeface="Arial" panose="020B0604020202020204" pitchFamily="34" charset="0"/>
              </a:rPr>
              <a:t>Compiler</a:t>
            </a:r>
          </a:p>
        </p:txBody>
      </p:sp>
      <p:sp>
        <p:nvSpPr>
          <p:cNvPr id="716807" name="Text Box 7"/>
          <p:cNvSpPr txBox="1">
            <a:spLocks noChangeArrowheads="1"/>
          </p:cNvSpPr>
          <p:nvPr/>
        </p:nvSpPr>
        <p:spPr bwMode="auto">
          <a:xfrm>
            <a:off x="1371600" y="2362200"/>
            <a:ext cx="3186113" cy="495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tr-TR" sz="2400" b="1">
                <a:latin typeface="Arial" panose="020B0604020202020204" pitchFamily="34" charset="0"/>
              </a:rPr>
              <a:t>Assembly Language</a:t>
            </a:r>
          </a:p>
        </p:txBody>
      </p:sp>
      <p:sp>
        <p:nvSpPr>
          <p:cNvPr id="716808" name="Text Box 8"/>
          <p:cNvSpPr txBox="1">
            <a:spLocks noChangeArrowheads="1"/>
          </p:cNvSpPr>
          <p:nvPr/>
        </p:nvSpPr>
        <p:spPr bwMode="auto">
          <a:xfrm>
            <a:off x="2590800" y="3022600"/>
            <a:ext cx="1782763" cy="4953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tr-TR" sz="2400" b="1">
                <a:latin typeface="Arial" panose="020B0604020202020204" pitchFamily="34" charset="0"/>
              </a:rPr>
              <a:t>Assembler</a:t>
            </a:r>
          </a:p>
        </p:txBody>
      </p:sp>
      <p:sp>
        <p:nvSpPr>
          <p:cNvPr id="716809" name="Text Box 9"/>
          <p:cNvSpPr txBox="1">
            <a:spLocks noChangeArrowheads="1"/>
          </p:cNvSpPr>
          <p:nvPr/>
        </p:nvSpPr>
        <p:spPr bwMode="auto">
          <a:xfrm>
            <a:off x="3733800" y="812800"/>
            <a:ext cx="747713" cy="4953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tr-TR" sz="2400" b="1">
                <a:latin typeface="Arial" panose="020B0604020202020204" pitchFamily="34" charset="0"/>
              </a:rPr>
              <a:t>etc.</a:t>
            </a:r>
          </a:p>
        </p:txBody>
      </p:sp>
      <p:cxnSp>
        <p:nvCxnSpPr>
          <p:cNvPr id="716810" name="AutoShape 10"/>
          <p:cNvCxnSpPr>
            <a:cxnSpLocks noChangeShapeType="1"/>
            <a:stCxn id="716803" idx="2"/>
            <a:endCxn id="716806" idx="0"/>
          </p:cNvCxnSpPr>
          <p:nvPr/>
        </p:nvCxnSpPr>
        <p:spPr bwMode="auto">
          <a:xfrm>
            <a:off x="603250" y="1327150"/>
            <a:ext cx="1539875" cy="1587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6811" name="AutoShape 11"/>
          <p:cNvCxnSpPr>
            <a:cxnSpLocks noChangeShapeType="1"/>
            <a:stCxn id="716804" idx="2"/>
            <a:endCxn id="716806" idx="0"/>
          </p:cNvCxnSpPr>
          <p:nvPr/>
        </p:nvCxnSpPr>
        <p:spPr bwMode="auto">
          <a:xfrm>
            <a:off x="1711325" y="1327150"/>
            <a:ext cx="431800" cy="1587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6812" name="AutoShape 12"/>
          <p:cNvCxnSpPr>
            <a:cxnSpLocks noChangeShapeType="1"/>
            <a:stCxn id="716805" idx="2"/>
            <a:endCxn id="716806" idx="0"/>
          </p:cNvCxnSpPr>
          <p:nvPr/>
        </p:nvCxnSpPr>
        <p:spPr bwMode="auto">
          <a:xfrm flipH="1">
            <a:off x="2143125" y="1327150"/>
            <a:ext cx="887413" cy="1587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6813" name="AutoShape 13"/>
          <p:cNvCxnSpPr>
            <a:cxnSpLocks noChangeShapeType="1"/>
            <a:stCxn id="716809" idx="2"/>
            <a:endCxn id="716806" idx="0"/>
          </p:cNvCxnSpPr>
          <p:nvPr/>
        </p:nvCxnSpPr>
        <p:spPr bwMode="auto">
          <a:xfrm flipH="1">
            <a:off x="2143125" y="1327150"/>
            <a:ext cx="1965325" cy="1587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6814" name="AutoShape 14"/>
          <p:cNvCxnSpPr>
            <a:cxnSpLocks noChangeShapeType="1"/>
            <a:stCxn id="716806" idx="2"/>
            <a:endCxn id="716807" idx="0"/>
          </p:cNvCxnSpPr>
          <p:nvPr/>
        </p:nvCxnSpPr>
        <p:spPr bwMode="auto">
          <a:xfrm>
            <a:off x="2143125" y="2019300"/>
            <a:ext cx="822325" cy="3238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6815" name="AutoShape 15"/>
          <p:cNvCxnSpPr>
            <a:cxnSpLocks noChangeShapeType="1"/>
            <a:stCxn id="716807" idx="2"/>
            <a:endCxn id="716808" idx="0"/>
          </p:cNvCxnSpPr>
          <p:nvPr/>
        </p:nvCxnSpPr>
        <p:spPr bwMode="auto">
          <a:xfrm>
            <a:off x="2965450" y="2876550"/>
            <a:ext cx="517525" cy="127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6816" name="Text Box 16"/>
          <p:cNvSpPr txBox="1">
            <a:spLocks noChangeArrowheads="1"/>
          </p:cNvSpPr>
          <p:nvPr/>
        </p:nvSpPr>
        <p:spPr bwMode="auto">
          <a:xfrm>
            <a:off x="5105400" y="812800"/>
            <a:ext cx="1036638" cy="4953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tr-TR" sz="2400" b="1">
                <a:latin typeface="Arial" panose="020B0604020202020204" pitchFamily="34" charset="0"/>
              </a:rPr>
              <a:t>Basic</a:t>
            </a:r>
          </a:p>
        </p:txBody>
      </p:sp>
      <p:sp>
        <p:nvSpPr>
          <p:cNvPr id="716817" name="Text Box 17"/>
          <p:cNvSpPr txBox="1">
            <a:spLocks noChangeArrowheads="1"/>
          </p:cNvSpPr>
          <p:nvPr/>
        </p:nvSpPr>
        <p:spPr bwMode="auto">
          <a:xfrm>
            <a:off x="7086600" y="812800"/>
            <a:ext cx="901700" cy="4953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tr-TR" sz="2400" b="1">
                <a:latin typeface="Arial" panose="020B0604020202020204" pitchFamily="34" charset="0"/>
              </a:rPr>
              <a:t>Java</a:t>
            </a:r>
          </a:p>
        </p:txBody>
      </p:sp>
      <p:sp>
        <p:nvSpPr>
          <p:cNvPr id="716818" name="Text Box 18"/>
          <p:cNvSpPr txBox="1">
            <a:spLocks noChangeArrowheads="1"/>
          </p:cNvSpPr>
          <p:nvPr/>
        </p:nvSpPr>
        <p:spPr bwMode="auto">
          <a:xfrm>
            <a:off x="6629400" y="1504950"/>
            <a:ext cx="1543050" cy="4953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tr-TR" sz="2400" b="1">
                <a:latin typeface="Arial" panose="020B0604020202020204" pitchFamily="34" charset="0"/>
              </a:rPr>
              <a:t>Compiler</a:t>
            </a:r>
          </a:p>
        </p:txBody>
      </p:sp>
      <p:sp>
        <p:nvSpPr>
          <p:cNvPr id="716819" name="Text Box 19"/>
          <p:cNvSpPr txBox="1">
            <a:spLocks noChangeArrowheads="1"/>
          </p:cNvSpPr>
          <p:nvPr/>
        </p:nvSpPr>
        <p:spPr bwMode="auto">
          <a:xfrm>
            <a:off x="5486400" y="3022600"/>
            <a:ext cx="1747838" cy="4953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tr-TR" sz="2400" b="1">
                <a:latin typeface="Arial" panose="020B0604020202020204" pitchFamily="34" charset="0"/>
              </a:rPr>
              <a:t>Interpreter</a:t>
            </a:r>
          </a:p>
        </p:txBody>
      </p:sp>
      <p:sp>
        <p:nvSpPr>
          <p:cNvPr id="716820" name="Text Box 20"/>
          <p:cNvSpPr txBox="1">
            <a:spLocks noChangeArrowheads="1"/>
          </p:cNvSpPr>
          <p:nvPr/>
        </p:nvSpPr>
        <p:spPr bwMode="auto">
          <a:xfrm>
            <a:off x="6477000" y="2247900"/>
            <a:ext cx="1730375" cy="495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tr-TR" sz="2400" b="1">
                <a:latin typeface="Arial" panose="020B0604020202020204" pitchFamily="34" charset="0"/>
              </a:rPr>
              <a:t>Byte Code</a:t>
            </a:r>
          </a:p>
        </p:txBody>
      </p:sp>
      <p:cxnSp>
        <p:nvCxnSpPr>
          <p:cNvPr id="716821" name="AutoShape 21"/>
          <p:cNvCxnSpPr>
            <a:cxnSpLocks noChangeShapeType="1"/>
            <a:stCxn id="716816" idx="2"/>
            <a:endCxn id="716819" idx="0"/>
          </p:cNvCxnSpPr>
          <p:nvPr/>
        </p:nvCxnSpPr>
        <p:spPr bwMode="auto">
          <a:xfrm>
            <a:off x="5624513" y="1327150"/>
            <a:ext cx="736600" cy="1676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6822" name="AutoShape 22"/>
          <p:cNvCxnSpPr>
            <a:cxnSpLocks noChangeShapeType="1"/>
            <a:stCxn id="716820" idx="2"/>
            <a:endCxn id="716819" idx="0"/>
          </p:cNvCxnSpPr>
          <p:nvPr/>
        </p:nvCxnSpPr>
        <p:spPr bwMode="auto">
          <a:xfrm flipH="1">
            <a:off x="6361113" y="2762250"/>
            <a:ext cx="981075" cy="2413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6823" name="AutoShape 23"/>
          <p:cNvCxnSpPr>
            <a:cxnSpLocks noChangeShapeType="1"/>
            <a:stCxn id="716818" idx="2"/>
            <a:endCxn id="716820" idx="0"/>
          </p:cNvCxnSpPr>
          <p:nvPr/>
        </p:nvCxnSpPr>
        <p:spPr bwMode="auto">
          <a:xfrm flipH="1">
            <a:off x="7342188" y="2019300"/>
            <a:ext cx="58737" cy="2095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6824" name="AutoShape 24"/>
          <p:cNvCxnSpPr>
            <a:cxnSpLocks noChangeShapeType="1"/>
            <a:stCxn id="716817" idx="2"/>
            <a:endCxn id="716818" idx="0"/>
          </p:cNvCxnSpPr>
          <p:nvPr/>
        </p:nvCxnSpPr>
        <p:spPr bwMode="auto">
          <a:xfrm flipH="1">
            <a:off x="7400925" y="1327150"/>
            <a:ext cx="136525" cy="1587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6825" name="Text Box 25"/>
          <p:cNvSpPr txBox="1">
            <a:spLocks noChangeArrowheads="1"/>
          </p:cNvSpPr>
          <p:nvPr/>
        </p:nvSpPr>
        <p:spPr bwMode="auto">
          <a:xfrm>
            <a:off x="1828800" y="3784600"/>
            <a:ext cx="1831975" cy="495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tr-TR" sz="2400" b="1">
                <a:latin typeface="Arial" panose="020B0604020202020204" pitchFamily="34" charset="0"/>
              </a:rPr>
              <a:t>Executable</a:t>
            </a:r>
          </a:p>
        </p:txBody>
      </p:sp>
      <p:cxnSp>
        <p:nvCxnSpPr>
          <p:cNvPr id="716826" name="AutoShape 26"/>
          <p:cNvCxnSpPr>
            <a:cxnSpLocks noChangeShapeType="1"/>
            <a:stCxn id="716808" idx="2"/>
            <a:endCxn id="716825" idx="0"/>
          </p:cNvCxnSpPr>
          <p:nvPr/>
        </p:nvCxnSpPr>
        <p:spPr bwMode="auto">
          <a:xfrm flipH="1">
            <a:off x="2744788" y="3536950"/>
            <a:ext cx="738187" cy="228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6827" name="AutoShape 27"/>
          <p:cNvCxnSpPr>
            <a:cxnSpLocks noChangeShapeType="1"/>
            <a:stCxn id="716825" idx="2"/>
            <a:endCxn id="716802" idx="0"/>
          </p:cNvCxnSpPr>
          <p:nvPr/>
        </p:nvCxnSpPr>
        <p:spPr bwMode="auto">
          <a:xfrm>
            <a:off x="2744788" y="4298950"/>
            <a:ext cx="1827212" cy="1143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6828" name="AutoShape 28"/>
          <p:cNvCxnSpPr>
            <a:cxnSpLocks noChangeShapeType="1"/>
            <a:stCxn id="716819" idx="2"/>
            <a:endCxn id="716802" idx="0"/>
          </p:cNvCxnSpPr>
          <p:nvPr/>
        </p:nvCxnSpPr>
        <p:spPr bwMode="auto">
          <a:xfrm flipH="1">
            <a:off x="4572000" y="3536950"/>
            <a:ext cx="1789113" cy="8763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6829" name="AutoShape 29"/>
          <p:cNvSpPr>
            <a:spLocks noChangeArrowheads="1"/>
          </p:cNvSpPr>
          <p:nvPr/>
        </p:nvSpPr>
        <p:spPr bwMode="auto">
          <a:xfrm>
            <a:off x="285750" y="5580063"/>
            <a:ext cx="2381250" cy="8064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tr-TR" sz="2000" b="1">
                <a:latin typeface="Arial" panose="020B0604020202020204" pitchFamily="34" charset="0"/>
              </a:rPr>
              <a:t>HW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tr-TR" sz="2000" b="1">
                <a:latin typeface="Arial" panose="020B0604020202020204" pitchFamily="34" charset="0"/>
              </a:rPr>
              <a:t>Implementation 1</a:t>
            </a:r>
          </a:p>
        </p:txBody>
      </p:sp>
      <p:sp>
        <p:nvSpPr>
          <p:cNvPr id="716830" name="AutoShape 30"/>
          <p:cNvSpPr>
            <a:spLocks noChangeArrowheads="1"/>
          </p:cNvSpPr>
          <p:nvPr/>
        </p:nvSpPr>
        <p:spPr bwMode="auto">
          <a:xfrm>
            <a:off x="6477000" y="5581650"/>
            <a:ext cx="2424113" cy="8064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tr-TR" sz="2000" b="1">
                <a:latin typeface="Arial" panose="020B0604020202020204" pitchFamily="34" charset="0"/>
              </a:rPr>
              <a:t>HW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tr-TR" sz="2000" b="1">
                <a:latin typeface="Arial" panose="020B0604020202020204" pitchFamily="34" charset="0"/>
              </a:rPr>
              <a:t>Implementation N</a:t>
            </a:r>
          </a:p>
        </p:txBody>
      </p:sp>
      <p:sp>
        <p:nvSpPr>
          <p:cNvPr id="716831" name="AutoShape 31"/>
          <p:cNvSpPr>
            <a:spLocks noChangeArrowheads="1"/>
          </p:cNvSpPr>
          <p:nvPr/>
        </p:nvSpPr>
        <p:spPr bwMode="auto">
          <a:xfrm>
            <a:off x="3352800" y="5581650"/>
            <a:ext cx="2381250" cy="8064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tr-TR" sz="2000" b="1">
                <a:latin typeface="Arial" panose="020B0604020202020204" pitchFamily="34" charset="0"/>
              </a:rPr>
              <a:t>HW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tr-TR" sz="2000" b="1">
                <a:latin typeface="Arial" panose="020B0604020202020204" pitchFamily="34" charset="0"/>
              </a:rPr>
              <a:t>Implementation 2</a:t>
            </a:r>
          </a:p>
        </p:txBody>
      </p:sp>
      <p:cxnSp>
        <p:nvCxnSpPr>
          <p:cNvPr id="716832" name="AutoShape 32"/>
          <p:cNvCxnSpPr>
            <a:cxnSpLocks noChangeShapeType="1"/>
            <a:stCxn id="716802" idx="2"/>
            <a:endCxn id="716830" idx="0"/>
          </p:cNvCxnSpPr>
          <p:nvPr/>
        </p:nvCxnSpPr>
        <p:spPr bwMode="auto">
          <a:xfrm>
            <a:off x="4572000" y="5289550"/>
            <a:ext cx="3117850" cy="2730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6833" name="AutoShape 33"/>
          <p:cNvCxnSpPr>
            <a:cxnSpLocks noChangeShapeType="1"/>
            <a:stCxn id="716802" idx="2"/>
            <a:endCxn id="716831" idx="0"/>
          </p:cNvCxnSpPr>
          <p:nvPr/>
        </p:nvCxnSpPr>
        <p:spPr bwMode="auto">
          <a:xfrm flipH="1">
            <a:off x="4543425" y="5289550"/>
            <a:ext cx="28575" cy="2730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6834" name="AutoShape 34"/>
          <p:cNvCxnSpPr>
            <a:cxnSpLocks noChangeShapeType="1"/>
            <a:stCxn id="716802" idx="2"/>
            <a:endCxn id="716829" idx="0"/>
          </p:cNvCxnSpPr>
          <p:nvPr/>
        </p:nvCxnSpPr>
        <p:spPr bwMode="auto">
          <a:xfrm flipH="1">
            <a:off x="1476375" y="5289550"/>
            <a:ext cx="3095625" cy="2714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6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6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6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6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6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6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6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6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6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6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6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6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16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6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6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1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6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6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16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6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6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16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6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6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16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16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16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16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16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16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16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16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16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16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16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16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1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16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16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16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16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16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16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16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16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716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16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16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71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16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16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716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16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16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716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16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16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716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16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16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716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16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16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716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16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716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716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16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16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71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16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16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716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716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16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716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716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716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716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716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16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716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716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716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716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716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716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716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716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716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716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716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716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716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02" grpId="0" animBg="1"/>
      <p:bldP spid="716803" grpId="0" animBg="1"/>
      <p:bldP spid="716804" grpId="0" animBg="1"/>
      <p:bldP spid="716805" grpId="0" animBg="1"/>
      <p:bldP spid="716806" grpId="0" animBg="1"/>
      <p:bldP spid="716807" grpId="0" animBg="1"/>
      <p:bldP spid="716808" grpId="0" animBg="1"/>
      <p:bldP spid="716809" grpId="0" animBg="1"/>
      <p:bldP spid="716816" grpId="0" animBg="1"/>
      <p:bldP spid="716817" grpId="0" animBg="1"/>
      <p:bldP spid="716818" grpId="0" animBg="1"/>
      <p:bldP spid="716819" grpId="0" animBg="1"/>
      <p:bldP spid="716820" grpId="0" animBg="1"/>
      <p:bldP spid="716825" grpId="0" animBg="1"/>
      <p:bldP spid="716829" grpId="0" animBg="1"/>
      <p:bldP spid="716830" grpId="0" animBg="1"/>
      <p:bldP spid="71683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E250255F-4F76-4234-B745-DDA15A7057E1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20</a:t>
            </a:fld>
            <a:endParaRPr kumimoji="0" lang="en-US" altLang="tr-TR" sz="1200" smtClean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tr-TR" smtClean="0"/>
              <a:t>PowerPC Data Types</a:t>
            </a:r>
          </a:p>
        </p:txBody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tr-TR" smtClean="0"/>
              <a:t>8 (byte), 16 (halfword), 32 (word) and 64 (doubleword) length data types</a:t>
            </a:r>
          </a:p>
          <a:p>
            <a:r>
              <a:rPr lang="en-GB" altLang="tr-TR" smtClean="0"/>
              <a:t>Fixed point processor recognises:</a:t>
            </a:r>
          </a:p>
          <a:p>
            <a:pPr lvl="1"/>
            <a:r>
              <a:rPr lang="en-GB" altLang="tr-TR" smtClean="0"/>
              <a:t>Unsigned byte, unsigned halfword, signed halfword, unsigned word, signed word, unsigned doubleword, byte string (&lt;128 bytes)</a:t>
            </a:r>
          </a:p>
          <a:p>
            <a:r>
              <a:rPr lang="en-GB" altLang="tr-TR" smtClean="0"/>
              <a:t>Floating point</a:t>
            </a:r>
          </a:p>
          <a:p>
            <a:pPr lvl="1"/>
            <a:r>
              <a:rPr lang="en-GB" altLang="tr-TR" smtClean="0"/>
              <a:t>IEEE 754</a:t>
            </a:r>
          </a:p>
          <a:p>
            <a:pPr lvl="1"/>
            <a:r>
              <a:rPr lang="en-GB" altLang="tr-TR" smtClean="0"/>
              <a:t>Single or double precision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5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5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5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5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5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5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5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5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5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5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5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5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5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5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059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46DF44E6-7CFF-4FCF-AD61-113B08E462E2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21</a:t>
            </a:fld>
            <a:endParaRPr kumimoji="0" lang="en-US" altLang="tr-TR" sz="1200" smtClean="0"/>
          </a:p>
        </p:txBody>
      </p:sp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36869" name="Rectangle 4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r>
              <a:rPr lang="en-US" altLang="tr-TR" smtClean="0"/>
              <a:t>Types of Operation</a:t>
            </a:r>
          </a:p>
        </p:txBody>
      </p:sp>
      <p:sp>
        <p:nvSpPr>
          <p:cNvPr id="7526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66788" y="1558925"/>
            <a:ext cx="7708900" cy="4545013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tr-TR" smtClean="0"/>
              <a:t>Data Transfer</a:t>
            </a:r>
          </a:p>
          <a:p>
            <a:r>
              <a:rPr lang="en-US" altLang="tr-TR" smtClean="0"/>
              <a:t>Arithmetic</a:t>
            </a:r>
          </a:p>
          <a:p>
            <a:r>
              <a:rPr lang="en-US" altLang="tr-TR" smtClean="0"/>
              <a:t>Logical</a:t>
            </a:r>
          </a:p>
          <a:p>
            <a:r>
              <a:rPr lang="en-US" altLang="tr-TR" smtClean="0"/>
              <a:t>Conversion</a:t>
            </a:r>
          </a:p>
          <a:p>
            <a:r>
              <a:rPr lang="en-US" altLang="tr-TR" smtClean="0"/>
              <a:t>I/O</a:t>
            </a:r>
          </a:p>
          <a:p>
            <a:r>
              <a:rPr lang="en-US" altLang="tr-TR" smtClean="0"/>
              <a:t>System Control</a:t>
            </a:r>
          </a:p>
          <a:p>
            <a:r>
              <a:rPr lang="en-US" altLang="tr-TR" smtClean="0"/>
              <a:t>Transfer of Control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2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2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52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2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2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52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526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526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526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526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526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526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526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526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526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526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526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526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526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526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526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264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AB1A8133-17EE-4036-80BC-99B6DD610B43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22</a:t>
            </a:fld>
            <a:endParaRPr kumimoji="0" lang="en-US" altLang="tr-TR" sz="1200" smtClean="0"/>
          </a:p>
        </p:txBody>
      </p:sp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38916" name="Rectangle 3"/>
          <p:cNvSpPr>
            <a:spLocks noChangeArrowheads="1"/>
          </p:cNvSpPr>
          <p:nvPr/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38917" name="Rectangle 4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r>
              <a:rPr lang="en-US" altLang="tr-TR" smtClean="0"/>
              <a:t>Data Transfer</a:t>
            </a:r>
          </a:p>
        </p:txBody>
      </p:sp>
      <p:sp>
        <p:nvSpPr>
          <p:cNvPr id="754693" name="Rectangle 5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tr-TR" altLang="tr-TR" smtClean="0"/>
              <a:t>Need to s</a:t>
            </a:r>
            <a:r>
              <a:rPr lang="en-US" altLang="tr-TR" smtClean="0"/>
              <a:t>pecify</a:t>
            </a:r>
          </a:p>
          <a:p>
            <a:pPr lvl="1"/>
            <a:r>
              <a:rPr lang="en-US" altLang="tr-TR" smtClean="0"/>
              <a:t>Source</a:t>
            </a:r>
          </a:p>
          <a:p>
            <a:pPr lvl="1"/>
            <a:r>
              <a:rPr lang="en-US" altLang="tr-TR" smtClean="0"/>
              <a:t>Destination</a:t>
            </a:r>
          </a:p>
          <a:p>
            <a:pPr lvl="1"/>
            <a:r>
              <a:rPr lang="en-US" altLang="tr-TR" smtClean="0"/>
              <a:t>Amount of data</a:t>
            </a:r>
            <a:endParaRPr lang="tr-TR" altLang="tr-TR" smtClean="0"/>
          </a:p>
          <a:p>
            <a:pPr lvl="1">
              <a:buFontTx/>
              <a:buNone/>
            </a:pPr>
            <a:endParaRPr lang="en-US" altLang="tr-TR" smtClean="0"/>
          </a:p>
          <a:p>
            <a:r>
              <a:rPr lang="en-US" altLang="tr-TR" smtClean="0"/>
              <a:t>May be different instructions for different movements</a:t>
            </a:r>
          </a:p>
          <a:p>
            <a:pPr lvl="1">
              <a:buFontTx/>
              <a:buNone/>
            </a:pPr>
            <a:endParaRPr lang="en-US" altLang="tr-TR" smtClean="0"/>
          </a:p>
          <a:p>
            <a:r>
              <a:rPr lang="en-US" altLang="tr-TR" smtClean="0"/>
              <a:t>Or one instruction and different addresses</a:t>
            </a:r>
          </a:p>
          <a:p>
            <a:pPr lvl="1">
              <a:buFontTx/>
              <a:buNone/>
            </a:pPr>
            <a:endParaRPr lang="en-US" altLang="tr-TR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4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4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54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4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4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54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546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546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546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546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546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546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546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546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546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546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546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546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469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D83793E-BC3F-4831-939B-36972DA54FC1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23</a:t>
            </a:fld>
            <a:endParaRPr kumimoji="0" lang="en-US" altLang="tr-TR" sz="1200" smtClean="0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40964" name="Rectangle 3"/>
          <p:cNvSpPr>
            <a:spLocks noChangeArrowheads="1"/>
          </p:cNvSpPr>
          <p:nvPr/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40965" name="Rectangle 4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r>
              <a:rPr lang="en-US" altLang="tr-TR" smtClean="0"/>
              <a:t>Arithmetic</a:t>
            </a:r>
          </a:p>
        </p:txBody>
      </p:sp>
      <p:sp>
        <p:nvSpPr>
          <p:cNvPr id="7567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44488" y="947738"/>
            <a:ext cx="8280400" cy="49784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tr-TR" altLang="tr-TR" sz="2800" smtClean="0"/>
              <a:t>Basic arithmetic operations are...</a:t>
            </a:r>
          </a:p>
          <a:p>
            <a:pPr lvl="1"/>
            <a:r>
              <a:rPr lang="en-US" altLang="tr-TR" sz="2000" smtClean="0"/>
              <a:t>Add</a:t>
            </a:r>
            <a:endParaRPr lang="tr-TR" altLang="tr-TR" sz="2000" smtClean="0"/>
          </a:p>
          <a:p>
            <a:pPr lvl="1"/>
            <a:r>
              <a:rPr lang="en-US" altLang="tr-TR" sz="2000" smtClean="0"/>
              <a:t>Subtract</a:t>
            </a:r>
            <a:endParaRPr lang="tr-TR" altLang="tr-TR" sz="2000" smtClean="0"/>
          </a:p>
          <a:p>
            <a:pPr lvl="1"/>
            <a:r>
              <a:rPr lang="en-US" altLang="tr-TR" sz="2000" smtClean="0"/>
              <a:t>Multiply</a:t>
            </a:r>
            <a:endParaRPr lang="tr-TR" altLang="tr-TR" sz="2000" smtClean="0"/>
          </a:p>
          <a:p>
            <a:pPr lvl="1"/>
            <a:r>
              <a:rPr lang="en-US" altLang="tr-TR" sz="2000" smtClean="0"/>
              <a:t>Divide</a:t>
            </a:r>
            <a:endParaRPr lang="tr-TR" altLang="tr-TR" sz="2000" smtClean="0"/>
          </a:p>
          <a:p>
            <a:pPr lvl="1"/>
            <a:r>
              <a:rPr lang="en-US" altLang="tr-TR" sz="2000" smtClean="0"/>
              <a:t>Increment (a++)</a:t>
            </a:r>
          </a:p>
          <a:p>
            <a:pPr lvl="1"/>
            <a:r>
              <a:rPr lang="en-US" altLang="tr-TR" sz="2000" smtClean="0"/>
              <a:t>Decrement (a--)</a:t>
            </a:r>
          </a:p>
          <a:p>
            <a:pPr lvl="1"/>
            <a:r>
              <a:rPr lang="en-US" altLang="tr-TR" sz="2000" smtClean="0"/>
              <a:t>Negate (-a)</a:t>
            </a:r>
            <a:endParaRPr lang="tr-TR" altLang="tr-TR" sz="2000" smtClean="0"/>
          </a:p>
          <a:p>
            <a:pPr lvl="1"/>
            <a:r>
              <a:rPr lang="tr-TR" altLang="tr-TR" sz="2000" smtClean="0"/>
              <a:t>Absolute</a:t>
            </a:r>
            <a:endParaRPr lang="en-US" altLang="tr-TR" sz="2000" smtClean="0"/>
          </a:p>
          <a:p>
            <a:r>
              <a:rPr lang="tr-TR" altLang="tr-TR" sz="2800" smtClean="0"/>
              <a:t>Arithmetic operations are provided for...</a:t>
            </a:r>
          </a:p>
          <a:p>
            <a:pPr lvl="1"/>
            <a:r>
              <a:rPr lang="en-US" altLang="tr-TR" sz="2000" smtClean="0"/>
              <a:t>Signed Integer</a:t>
            </a:r>
          </a:p>
          <a:p>
            <a:pPr lvl="1"/>
            <a:r>
              <a:rPr lang="en-US" altLang="tr-TR" sz="2000" smtClean="0"/>
              <a:t>Floating point</a:t>
            </a:r>
            <a:r>
              <a:rPr lang="tr-TR" altLang="tr-TR" sz="2000" smtClean="0"/>
              <a:t>?</a:t>
            </a:r>
          </a:p>
          <a:p>
            <a:pPr lvl="1"/>
            <a:r>
              <a:rPr lang="tr-TR" altLang="tr-TR" sz="2000" smtClean="0"/>
              <a:t>Packed decimal numbers?</a:t>
            </a:r>
            <a:endParaRPr lang="en-US" altLang="tr-TR" sz="20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6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6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56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6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6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56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56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56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56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567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567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567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567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567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567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567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567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567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567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567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567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567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567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567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567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567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567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567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567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567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567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567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567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567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567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567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567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567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567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674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A6AF35EE-9929-4986-A3BF-AE601900A3D5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24</a:t>
            </a:fld>
            <a:endParaRPr kumimoji="0" lang="en-US" altLang="tr-TR" sz="1200" smtClean="0"/>
          </a:p>
        </p:txBody>
      </p:sp>
      <p:sp>
        <p:nvSpPr>
          <p:cNvPr id="43011" name="Rectangle 2"/>
          <p:cNvSpPr>
            <a:spLocks noChangeArrowheads="1"/>
          </p:cNvSpPr>
          <p:nvPr/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43012" name="Rectangle 3"/>
          <p:cNvSpPr>
            <a:spLocks noChangeArrowheads="1"/>
          </p:cNvSpPr>
          <p:nvPr/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r>
              <a:rPr lang="en-US" altLang="tr-TR" smtClean="0"/>
              <a:t>Logical</a:t>
            </a:r>
          </a:p>
        </p:txBody>
      </p:sp>
      <p:sp>
        <p:nvSpPr>
          <p:cNvPr id="7587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85788" y="808038"/>
            <a:ext cx="8280400" cy="49784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tr-TR" smtClean="0"/>
              <a:t>Bitwise operations</a:t>
            </a:r>
            <a:endParaRPr lang="tr-TR" altLang="tr-TR" smtClean="0"/>
          </a:p>
          <a:p>
            <a:r>
              <a:rPr lang="en-US" altLang="tr-TR" smtClean="0"/>
              <a:t>AND, OR, NOT</a:t>
            </a:r>
          </a:p>
          <a:p>
            <a:pPr lvl="1"/>
            <a:r>
              <a:rPr lang="tr-TR" altLang="tr-TR" smtClean="0"/>
              <a:t>Example1: bit masking using AND operation</a:t>
            </a:r>
          </a:p>
          <a:p>
            <a:pPr lvl="2"/>
            <a:r>
              <a:rPr lang="tr-TR" altLang="tr-TR" smtClean="0"/>
              <a:t>(R1)			= 10100101</a:t>
            </a:r>
          </a:p>
          <a:p>
            <a:pPr lvl="2"/>
            <a:r>
              <a:rPr lang="tr-TR" altLang="tr-TR" smtClean="0"/>
              <a:t>(R2)			= 00001111</a:t>
            </a:r>
          </a:p>
          <a:p>
            <a:pPr lvl="2"/>
            <a:r>
              <a:rPr lang="tr-TR" altLang="tr-TR" smtClean="0"/>
              <a:t>(R1) </a:t>
            </a:r>
            <a:r>
              <a:rPr lang="tr-TR" altLang="tr-TR" smtClean="0">
                <a:solidFill>
                  <a:schemeClr val="accent1"/>
                </a:solidFill>
              </a:rPr>
              <a:t>AND</a:t>
            </a:r>
            <a:r>
              <a:rPr lang="tr-TR" altLang="tr-TR" smtClean="0"/>
              <a:t> (R2)	= 00000101</a:t>
            </a:r>
          </a:p>
          <a:p>
            <a:pPr lvl="1"/>
            <a:r>
              <a:rPr lang="tr-TR" altLang="tr-TR" smtClean="0"/>
              <a:t>Example2: taking ones coplement using XOR operation</a:t>
            </a:r>
          </a:p>
          <a:p>
            <a:pPr lvl="2"/>
            <a:r>
              <a:rPr lang="tr-TR" altLang="tr-TR" smtClean="0"/>
              <a:t>(R1)			= 10100101</a:t>
            </a:r>
          </a:p>
          <a:p>
            <a:pPr lvl="2"/>
            <a:r>
              <a:rPr lang="tr-TR" altLang="tr-TR" smtClean="0"/>
              <a:t>(R2)			= 11111111</a:t>
            </a:r>
          </a:p>
          <a:p>
            <a:pPr lvl="2"/>
            <a:r>
              <a:rPr lang="tr-TR" altLang="tr-TR" smtClean="0"/>
              <a:t>(R1) </a:t>
            </a:r>
            <a:r>
              <a:rPr lang="tr-TR" altLang="tr-TR" smtClean="0">
                <a:solidFill>
                  <a:schemeClr val="accent1"/>
                </a:solidFill>
              </a:rPr>
              <a:t>XOR</a:t>
            </a:r>
            <a:r>
              <a:rPr lang="tr-TR" altLang="tr-TR" smtClean="0"/>
              <a:t> (R2)	= 01011010</a:t>
            </a:r>
            <a:endParaRPr lang="en-US" altLang="tr-TR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8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8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58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8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8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58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58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58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58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587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587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587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587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587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587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587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587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587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587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587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587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587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587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587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587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587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587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587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587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587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78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3BAF3665-0CB4-4919-BB1E-C5B33075CF7E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25</a:t>
            </a:fld>
            <a:endParaRPr kumimoji="0" lang="en-US" altLang="tr-TR" sz="1200" smtClean="0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/>
              <a:t>Basic Logical Operations</a:t>
            </a:r>
          </a:p>
        </p:txBody>
      </p:sp>
      <p:pic>
        <p:nvPicPr>
          <p:cNvPr id="4506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3425" y="2066925"/>
            <a:ext cx="7400925" cy="1927225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1EBD3832-CD37-4F4C-8920-525D6D3083FF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26</a:t>
            </a:fld>
            <a:endParaRPr kumimoji="0" lang="en-US" altLang="tr-TR" sz="1200" smtClean="0"/>
          </a:p>
        </p:txBody>
      </p:sp>
      <p:pic>
        <p:nvPicPr>
          <p:cNvPr id="471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09"/>
          <a:stretch>
            <a:fillRect/>
          </a:stretch>
        </p:blipFill>
        <p:spPr>
          <a:xfrm>
            <a:off x="304800" y="1484313"/>
            <a:ext cx="4357688" cy="4105275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09"/>
          <a:stretch>
            <a:fillRect/>
          </a:stretch>
        </p:blipFill>
        <p:spPr bwMode="auto">
          <a:xfrm>
            <a:off x="4662488" y="1196975"/>
            <a:ext cx="4397375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tr-TR" smtClean="0"/>
              <a:t>Shift and Rotate Operations</a:t>
            </a:r>
            <a:endParaRPr lang="tr-TR" altLang="tr-T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B5399836-B3A0-44E6-8D8F-76E5932DC1D3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27</a:t>
            </a:fld>
            <a:endParaRPr kumimoji="0" lang="en-US" altLang="tr-TR" sz="1200" smtClean="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3600" smtClean="0"/>
              <a:t>Examples of Shift and Rotate Operations</a:t>
            </a:r>
          </a:p>
        </p:txBody>
      </p:sp>
      <p:pic>
        <p:nvPicPr>
          <p:cNvPr id="7649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6913" y="1820863"/>
            <a:ext cx="7947025" cy="3240087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3200" smtClean="0"/>
              <a:t>An example -</a:t>
            </a:r>
            <a:r>
              <a:rPr lang="en-US" altLang="tr-TR" sz="3200" smtClean="0"/>
              <a:t> send</a:t>
            </a:r>
            <a:r>
              <a:rPr lang="tr-TR" altLang="tr-TR" sz="3200" smtClean="0"/>
              <a:t>ing</a:t>
            </a:r>
            <a:r>
              <a:rPr lang="en-US" altLang="tr-TR" sz="3200" smtClean="0"/>
              <a:t> two characters in a word</a:t>
            </a:r>
            <a:endParaRPr lang="tr-TR" altLang="tr-TR" sz="32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tr-TR" smtClean="0"/>
              <a:t>Suppose we wish to transmit characters of data to an I/O device</a:t>
            </a:r>
            <a:r>
              <a:rPr lang="tr-TR" altLang="tr-TR" smtClean="0"/>
              <a:t>,</a:t>
            </a:r>
            <a:r>
              <a:rPr lang="en-US" altLang="tr-TR" smtClean="0"/>
              <a:t> 1 character at a time. </a:t>
            </a:r>
          </a:p>
          <a:p>
            <a:pPr lvl="1"/>
            <a:r>
              <a:rPr lang="en-US" altLang="tr-TR" smtClean="0"/>
              <a:t>If each memory word is 16 bits in length and contains two characters, we must unpack the characters before they can be sent. </a:t>
            </a:r>
          </a:p>
          <a:p>
            <a:r>
              <a:rPr lang="en-US" altLang="tr-TR" smtClean="0"/>
              <a:t>To send the </a:t>
            </a:r>
            <a:r>
              <a:rPr lang="tr-TR" altLang="tr-TR" smtClean="0"/>
              <a:t>left</a:t>
            </a:r>
            <a:r>
              <a:rPr lang="en-US" altLang="tr-TR" smtClean="0"/>
              <a:t>-hand character:</a:t>
            </a:r>
          </a:p>
          <a:p>
            <a:pPr lvl="1"/>
            <a:r>
              <a:rPr lang="en-US" altLang="tr-TR" smtClean="0"/>
              <a:t>Load the word into a register</a:t>
            </a:r>
          </a:p>
          <a:p>
            <a:pPr lvl="1"/>
            <a:r>
              <a:rPr lang="en-US" altLang="tr-TR" smtClean="0">
                <a:solidFill>
                  <a:schemeClr val="accent1"/>
                </a:solidFill>
              </a:rPr>
              <a:t>AND</a:t>
            </a:r>
            <a:r>
              <a:rPr lang="en-US" altLang="tr-TR" smtClean="0"/>
              <a:t> with the value </a:t>
            </a:r>
            <a:r>
              <a:rPr lang="en-US" altLang="tr-TR" smtClean="0">
                <a:solidFill>
                  <a:schemeClr val="accent1"/>
                </a:solidFill>
              </a:rPr>
              <a:t>1111111100000000</a:t>
            </a:r>
          </a:p>
          <a:p>
            <a:pPr lvl="2"/>
            <a:r>
              <a:rPr lang="en-US" altLang="tr-TR" smtClean="0"/>
              <a:t>This masks out the character on the right</a:t>
            </a:r>
          </a:p>
          <a:p>
            <a:endParaRPr lang="tr-TR" altLang="tr-TR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F4A8AB62-732D-4A9C-843F-FAFD77FAEAC2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28</a:t>
            </a:fld>
            <a:endParaRPr kumimoji="0" lang="en-US" altLang="tr-TR" sz="12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3200" smtClean="0">
                <a:solidFill>
                  <a:srgbClr val="000000"/>
                </a:solidFill>
              </a:rPr>
              <a:t>An example -</a:t>
            </a:r>
            <a:r>
              <a:rPr lang="en-US" altLang="tr-TR" sz="3200" smtClean="0">
                <a:solidFill>
                  <a:srgbClr val="000000"/>
                </a:solidFill>
              </a:rPr>
              <a:t> send</a:t>
            </a:r>
            <a:r>
              <a:rPr lang="tr-TR" altLang="tr-TR" sz="3200" smtClean="0">
                <a:solidFill>
                  <a:srgbClr val="000000"/>
                </a:solidFill>
              </a:rPr>
              <a:t>ing</a:t>
            </a:r>
            <a:r>
              <a:rPr lang="en-US" altLang="tr-TR" sz="3200" smtClean="0">
                <a:solidFill>
                  <a:srgbClr val="000000"/>
                </a:solidFill>
              </a:rPr>
              <a:t> two characters in a word</a:t>
            </a:r>
            <a:endParaRPr lang="tr-TR" altLang="tr-TR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tr-TR" smtClean="0"/>
              <a:t>Shift to the right eight times</a:t>
            </a:r>
          </a:p>
          <a:p>
            <a:pPr lvl="2"/>
            <a:r>
              <a:rPr lang="en-US" altLang="tr-TR" smtClean="0"/>
              <a:t>This shifts the remaining character to the right half of the register</a:t>
            </a:r>
          </a:p>
          <a:p>
            <a:pPr lvl="1"/>
            <a:r>
              <a:rPr lang="en-US" altLang="tr-TR" smtClean="0"/>
              <a:t>Perform I/O</a:t>
            </a:r>
          </a:p>
          <a:p>
            <a:pPr lvl="2"/>
            <a:r>
              <a:rPr lang="en-US" altLang="tr-TR" smtClean="0"/>
              <a:t>The I/O module reads the lower-order 8 bits from the data bus. </a:t>
            </a:r>
          </a:p>
          <a:p>
            <a:r>
              <a:rPr lang="en-US" altLang="tr-TR" smtClean="0"/>
              <a:t>To send the right-hand character:</a:t>
            </a:r>
          </a:p>
          <a:p>
            <a:pPr lvl="1"/>
            <a:r>
              <a:rPr lang="en-US" altLang="tr-TR" smtClean="0"/>
              <a:t>Load the word again into the register</a:t>
            </a:r>
          </a:p>
          <a:p>
            <a:pPr lvl="1"/>
            <a:r>
              <a:rPr lang="en-US" altLang="tr-TR" smtClean="0">
                <a:solidFill>
                  <a:schemeClr val="accent1"/>
                </a:solidFill>
              </a:rPr>
              <a:t>AND</a:t>
            </a:r>
            <a:r>
              <a:rPr lang="en-US" altLang="tr-TR" smtClean="0"/>
              <a:t> with </a:t>
            </a:r>
            <a:r>
              <a:rPr lang="en-US" altLang="tr-TR" smtClean="0">
                <a:solidFill>
                  <a:schemeClr val="accent1"/>
                </a:solidFill>
              </a:rPr>
              <a:t>0000000011111111</a:t>
            </a:r>
            <a:r>
              <a:rPr lang="en-US" altLang="tr-TR" smtClean="0"/>
              <a:t> </a:t>
            </a:r>
          </a:p>
          <a:p>
            <a:pPr lvl="1"/>
            <a:r>
              <a:rPr lang="en-US" altLang="tr-TR" smtClean="0"/>
              <a:t>Perform I/O</a:t>
            </a:r>
          </a:p>
          <a:p>
            <a:endParaRPr lang="tr-TR" altLang="tr-TR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B19FE8DF-49C4-4037-B938-7F9C9E5FE2EF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29</a:t>
            </a:fld>
            <a:endParaRPr kumimoji="0" lang="en-US" altLang="tr-TR" sz="12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D496661B-A1DA-4084-878B-454F2B286406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3</a:t>
            </a:fld>
            <a:endParaRPr kumimoji="0" lang="en-US" altLang="tr-TR" sz="1200" smtClean="0"/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7173" name="Rectangle 4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r>
              <a:rPr lang="en-US" altLang="tr-TR" smtClean="0"/>
              <a:t>Instruction Set</a:t>
            </a:r>
          </a:p>
        </p:txBody>
      </p:sp>
      <p:sp>
        <p:nvSpPr>
          <p:cNvPr id="7178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8788" y="985838"/>
            <a:ext cx="8280400" cy="5243512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457200" indent="-457200">
              <a:lnSpc>
                <a:spcPct val="80000"/>
              </a:lnSpc>
            </a:pPr>
            <a:r>
              <a:rPr lang="tr-TR" altLang="tr-TR" sz="2400" smtClean="0">
                <a:solidFill>
                  <a:srgbClr val="FF0000"/>
                </a:solidFill>
              </a:rPr>
              <a:t>Instruction</a:t>
            </a:r>
            <a:r>
              <a:rPr lang="tr-TR" altLang="tr-TR" sz="2400" smtClean="0"/>
              <a:t>: L</a:t>
            </a:r>
            <a:r>
              <a:rPr lang="en-US" altLang="tr-TR" sz="2400" smtClean="0"/>
              <a:t>anguage of the machine</a:t>
            </a:r>
            <a:r>
              <a:rPr lang="tr-TR" altLang="tr-TR" sz="2400" smtClean="0"/>
              <a:t> </a:t>
            </a:r>
          </a:p>
          <a:p>
            <a:pPr marL="457200" indent="-457200">
              <a:lnSpc>
                <a:spcPct val="80000"/>
              </a:lnSpc>
            </a:pPr>
            <a:r>
              <a:rPr lang="tr-TR" altLang="tr-TR" sz="2400" smtClean="0">
                <a:solidFill>
                  <a:srgbClr val="FF0000"/>
                </a:solidFill>
              </a:rPr>
              <a:t>I</a:t>
            </a:r>
            <a:r>
              <a:rPr lang="en-US" altLang="tr-TR" sz="2400" smtClean="0">
                <a:solidFill>
                  <a:srgbClr val="FF0000"/>
                </a:solidFill>
              </a:rPr>
              <a:t>nstruction set</a:t>
            </a:r>
            <a:r>
              <a:rPr lang="tr-TR" altLang="tr-TR" sz="2400" smtClean="0"/>
              <a:t>:</a:t>
            </a:r>
            <a:r>
              <a:rPr lang="en-US" altLang="tr-TR" sz="2400" smtClean="0"/>
              <a:t> Vocabulary </a:t>
            </a:r>
            <a:r>
              <a:rPr lang="tr-TR" altLang="tr-TR" sz="2400" smtClean="0"/>
              <a:t>of</a:t>
            </a:r>
            <a:r>
              <a:rPr lang="en-US" altLang="tr-TR" sz="2400" smtClean="0"/>
              <a:t> the</a:t>
            </a:r>
            <a:r>
              <a:rPr lang="tr-TR" altLang="tr-TR" sz="2400" smtClean="0"/>
              <a:t> language (C</a:t>
            </a:r>
            <a:r>
              <a:rPr lang="en-US" altLang="tr-TR" sz="2400" smtClean="0"/>
              <a:t>ollection of instructions that are understood by a CPU</a:t>
            </a:r>
            <a:r>
              <a:rPr lang="tr-TR" altLang="tr-TR" sz="2400" smtClean="0"/>
              <a:t>)</a:t>
            </a:r>
          </a:p>
          <a:p>
            <a:pPr marL="838200" lvl="1" indent="-381000">
              <a:lnSpc>
                <a:spcPct val="80000"/>
              </a:lnSpc>
              <a:buFontTx/>
              <a:buNone/>
            </a:pPr>
            <a:r>
              <a:rPr lang="tr-TR" altLang="tr-TR" sz="2000" smtClean="0"/>
              <a:t>lda, sta, brp, jmp, nop, …</a:t>
            </a:r>
            <a:endParaRPr lang="en-US" altLang="tr-TR" sz="2000" smtClean="0"/>
          </a:p>
          <a:p>
            <a:pPr marL="457200" indent="-457200">
              <a:lnSpc>
                <a:spcPct val="80000"/>
              </a:lnSpc>
            </a:pPr>
            <a:r>
              <a:rPr lang="en-US" altLang="tr-TR" sz="2400" smtClean="0"/>
              <a:t>Machine Code</a:t>
            </a:r>
            <a:r>
              <a:rPr lang="tr-TR" altLang="tr-TR" sz="2400" smtClean="0"/>
              <a:t> </a:t>
            </a:r>
          </a:p>
          <a:p>
            <a:pPr marL="838200" lvl="1" indent="-381000">
              <a:lnSpc>
                <a:spcPct val="80000"/>
              </a:lnSpc>
            </a:pPr>
            <a:r>
              <a:rPr lang="tr-TR" altLang="tr-TR" sz="2000" smtClean="0"/>
              <a:t>machine readable </a:t>
            </a:r>
          </a:p>
          <a:p>
            <a:pPr marL="838200" lvl="1" indent="-381000">
              <a:lnSpc>
                <a:spcPct val="80000"/>
              </a:lnSpc>
            </a:pPr>
            <a:r>
              <a:rPr lang="en-US" altLang="tr-TR" sz="2000" smtClean="0"/>
              <a:t>Binary</a:t>
            </a:r>
            <a:r>
              <a:rPr lang="tr-TR" altLang="tr-TR" sz="2000" smtClean="0"/>
              <a:t>(example: </a:t>
            </a:r>
            <a:r>
              <a:rPr lang="en-US" altLang="tr-TR" sz="2000" smtClean="0">
                <a:solidFill>
                  <a:srgbClr val="FF0000"/>
                </a:solidFill>
              </a:rPr>
              <a:t>1000</a:t>
            </a:r>
            <a:r>
              <a:rPr lang="en-US" altLang="tr-TR" sz="2000" smtClean="0">
                <a:solidFill>
                  <a:srgbClr val="0000CC"/>
                </a:solidFill>
              </a:rPr>
              <a:t>1100</a:t>
            </a:r>
            <a:r>
              <a:rPr lang="en-US" altLang="tr-TR" sz="2000" smtClean="0">
                <a:solidFill>
                  <a:schemeClr val="accent2"/>
                </a:solidFill>
              </a:rPr>
              <a:t>1010</a:t>
            </a:r>
            <a:r>
              <a:rPr lang="en-US" altLang="tr-TR" sz="2000" smtClean="0"/>
              <a:t>0000</a:t>
            </a:r>
            <a:r>
              <a:rPr lang="tr-TR" altLang="tr-TR" sz="2000" smtClean="0"/>
              <a:t>)</a:t>
            </a:r>
          </a:p>
          <a:p>
            <a:pPr marL="838200" lvl="1" indent="-381000">
              <a:lnSpc>
                <a:spcPct val="80000"/>
              </a:lnSpc>
              <a:buFontTx/>
              <a:buNone/>
            </a:pPr>
            <a:endParaRPr lang="en-US" altLang="tr-TR" sz="2000" smtClean="0"/>
          </a:p>
          <a:p>
            <a:pPr marL="457200" indent="-457200">
              <a:lnSpc>
                <a:spcPct val="80000"/>
              </a:lnSpc>
            </a:pPr>
            <a:r>
              <a:rPr lang="en-US" altLang="tr-TR" sz="2400" smtClean="0"/>
              <a:t>Usually represented by assembly codes</a:t>
            </a:r>
            <a:r>
              <a:rPr lang="tr-TR" altLang="tr-TR" sz="2400" smtClean="0"/>
              <a:t> </a:t>
            </a:r>
          </a:p>
          <a:p>
            <a:pPr marL="838200" lvl="1" indent="-381000">
              <a:lnSpc>
                <a:spcPct val="80000"/>
              </a:lnSpc>
            </a:pPr>
            <a:r>
              <a:rPr lang="tr-TR" altLang="tr-TR" sz="2000" smtClean="0"/>
              <a:t>Human readable</a:t>
            </a:r>
          </a:p>
          <a:p>
            <a:pPr marL="1238250" lvl="2" indent="-381000">
              <a:lnSpc>
                <a:spcPct val="80000"/>
              </a:lnSpc>
            </a:pPr>
            <a:r>
              <a:rPr lang="tr-TR" altLang="tr-TR" sz="1600" smtClean="0"/>
              <a:t>Example: adding a number entered from keyboard and a number in memory location 40</a:t>
            </a:r>
          </a:p>
          <a:p>
            <a:pPr marL="838200" lvl="1" indent="-381000">
              <a:lnSpc>
                <a:spcPct val="80000"/>
              </a:lnSpc>
              <a:buFontTx/>
              <a:buNone/>
            </a:pPr>
            <a:r>
              <a:rPr lang="tr-TR" altLang="tr-TR" sz="2000" smtClean="0"/>
              <a:t>				</a:t>
            </a:r>
            <a:r>
              <a:rPr lang="tr-TR" altLang="tr-TR" sz="2000" smtClean="0">
                <a:solidFill>
                  <a:srgbClr val="0000CC"/>
                </a:solidFill>
              </a:rPr>
              <a:t>0	in</a:t>
            </a:r>
          </a:p>
          <a:p>
            <a:pPr marL="838200" lvl="1" indent="-381000">
              <a:lnSpc>
                <a:spcPct val="80000"/>
              </a:lnSpc>
              <a:buFontTx/>
              <a:buNone/>
            </a:pPr>
            <a:r>
              <a:rPr lang="tr-TR" altLang="tr-TR" sz="2000" smtClean="0">
                <a:solidFill>
                  <a:srgbClr val="0000CC"/>
                </a:solidFill>
              </a:rPr>
              <a:t>				1	sta	30</a:t>
            </a:r>
          </a:p>
          <a:p>
            <a:pPr marL="838200" lvl="1" indent="-381000">
              <a:lnSpc>
                <a:spcPct val="80000"/>
              </a:lnSpc>
              <a:buFontTx/>
              <a:buNone/>
            </a:pPr>
            <a:r>
              <a:rPr lang="tr-TR" altLang="tr-TR" sz="2000" smtClean="0">
                <a:solidFill>
                  <a:srgbClr val="0000CC"/>
                </a:solidFill>
              </a:rPr>
              <a:t>				2	add	40</a:t>
            </a:r>
          </a:p>
          <a:p>
            <a:pPr marL="838200" lvl="1" indent="-381000">
              <a:lnSpc>
                <a:spcPct val="80000"/>
              </a:lnSpc>
              <a:buFontTx/>
              <a:buNone/>
            </a:pPr>
            <a:r>
              <a:rPr lang="tr-TR" altLang="tr-TR" sz="2000" smtClean="0">
                <a:solidFill>
                  <a:srgbClr val="0000CC"/>
                </a:solidFill>
              </a:rPr>
              <a:t>				3	sta	50</a:t>
            </a:r>
          </a:p>
          <a:p>
            <a:pPr marL="838200" lvl="1" indent="-381000">
              <a:lnSpc>
                <a:spcPct val="80000"/>
              </a:lnSpc>
              <a:buFontTx/>
              <a:buNone/>
            </a:pPr>
            <a:r>
              <a:rPr lang="tr-TR" altLang="tr-TR" sz="2000" smtClean="0">
                <a:solidFill>
                  <a:srgbClr val="0000CC"/>
                </a:solidFill>
              </a:rPr>
              <a:t>				4	hlt</a:t>
            </a:r>
            <a:endParaRPr lang="en-US" altLang="tr-TR" sz="2000" smtClean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7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17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178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178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178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178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178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7178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7178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7178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7178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178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2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7E514C59-FE90-45B3-8B72-7A8F2A1E03D9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30</a:t>
            </a:fld>
            <a:endParaRPr kumimoji="0" lang="en-US" altLang="tr-TR" sz="1200" smtClean="0"/>
          </a:p>
        </p:txBody>
      </p:sp>
      <p:sp>
        <p:nvSpPr>
          <p:cNvPr id="53251" name="Rectangle 2"/>
          <p:cNvSpPr>
            <a:spLocks noChangeArrowheads="1"/>
          </p:cNvSpPr>
          <p:nvPr/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53252" name="Rectangle 3"/>
          <p:cNvSpPr>
            <a:spLocks noChangeArrowheads="1"/>
          </p:cNvSpPr>
          <p:nvPr/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53253" name="Rectangle 4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r>
              <a:rPr lang="en-US" altLang="tr-TR" smtClean="0"/>
              <a:t>Conversion</a:t>
            </a:r>
          </a:p>
        </p:txBody>
      </p:sp>
      <p:sp>
        <p:nvSpPr>
          <p:cNvPr id="773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5288" y="1749425"/>
            <a:ext cx="8280400" cy="4354513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tr-TR" altLang="tr-TR" smtClean="0"/>
              <a:t>Conversion instructions are those that change the format or operate on the format of data. </a:t>
            </a:r>
          </a:p>
          <a:p>
            <a:pPr>
              <a:buFontTx/>
              <a:buNone/>
            </a:pPr>
            <a:endParaRPr lang="tr-TR" altLang="tr-TR" smtClean="0"/>
          </a:p>
          <a:p>
            <a:r>
              <a:rPr lang="tr-TR" altLang="tr-TR" smtClean="0"/>
              <a:t>For example:</a:t>
            </a:r>
          </a:p>
          <a:p>
            <a:pPr lvl="1"/>
            <a:r>
              <a:rPr lang="en-US" altLang="tr-TR" smtClean="0"/>
              <a:t>Binary to Decimal</a:t>
            </a:r>
            <a:r>
              <a:rPr lang="tr-TR" altLang="tr-TR" smtClean="0"/>
              <a:t> conversion</a:t>
            </a:r>
            <a:endParaRPr lang="en-US" altLang="tr-TR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3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3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73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73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73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73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73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73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73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312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FCD0A461-4469-46C0-97D7-24424E38A2D5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31</a:t>
            </a:fld>
            <a:endParaRPr kumimoji="0" lang="en-US" altLang="tr-TR" sz="1200" smtClean="0"/>
          </a:p>
        </p:txBody>
      </p:sp>
      <p:sp>
        <p:nvSpPr>
          <p:cNvPr id="55299" name="Rectangle 2"/>
          <p:cNvSpPr>
            <a:spLocks noChangeArrowheads="1"/>
          </p:cNvSpPr>
          <p:nvPr/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55300" name="Rectangle 3"/>
          <p:cNvSpPr>
            <a:spLocks noChangeArrowheads="1"/>
          </p:cNvSpPr>
          <p:nvPr/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55301" name="Rectangle 4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r>
              <a:rPr lang="en-US" altLang="tr-TR" smtClean="0"/>
              <a:t>Input/Output</a:t>
            </a:r>
          </a:p>
        </p:txBody>
      </p:sp>
      <p:sp>
        <p:nvSpPr>
          <p:cNvPr id="7751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5288" y="1558925"/>
            <a:ext cx="8280400" cy="4545013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tr-TR" smtClean="0"/>
              <a:t>May be specific instructions</a:t>
            </a:r>
            <a:endParaRPr lang="tr-TR" altLang="tr-TR" smtClean="0"/>
          </a:p>
          <a:p>
            <a:pPr lvl="1"/>
            <a:r>
              <a:rPr lang="tr-TR" altLang="tr-TR" smtClean="0"/>
              <a:t>IN, OUT</a:t>
            </a:r>
          </a:p>
          <a:p>
            <a:pPr lvl="1">
              <a:buFontTx/>
              <a:buNone/>
            </a:pPr>
            <a:endParaRPr lang="en-US" altLang="tr-TR" smtClean="0"/>
          </a:p>
          <a:p>
            <a:r>
              <a:rPr lang="en-US" altLang="tr-TR" smtClean="0"/>
              <a:t>May be done using data movement instructions (memory mapped)</a:t>
            </a:r>
            <a:endParaRPr lang="tr-TR" altLang="tr-TR" smtClean="0"/>
          </a:p>
          <a:p>
            <a:pPr>
              <a:buFontTx/>
              <a:buNone/>
            </a:pPr>
            <a:endParaRPr lang="en-US" altLang="tr-TR" smtClean="0"/>
          </a:p>
          <a:p>
            <a:r>
              <a:rPr lang="en-US" altLang="tr-TR" smtClean="0"/>
              <a:t>May be done by a separate controller (DMA)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5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5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75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75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75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75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75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75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75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75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75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75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517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BADA8505-6E13-4687-A675-DC807E0321A3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32</a:t>
            </a:fld>
            <a:endParaRPr kumimoji="0" lang="en-US" altLang="tr-TR" sz="1200" smtClean="0"/>
          </a:p>
        </p:txBody>
      </p:sp>
      <p:sp>
        <p:nvSpPr>
          <p:cNvPr id="57347" name="Rectangle 2"/>
          <p:cNvSpPr>
            <a:spLocks noChangeArrowheads="1"/>
          </p:cNvSpPr>
          <p:nvPr/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57348" name="Rectangle 3"/>
          <p:cNvSpPr>
            <a:spLocks noChangeArrowheads="1"/>
          </p:cNvSpPr>
          <p:nvPr/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57349" name="Rectangle 4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r>
              <a:rPr lang="en-US" altLang="tr-TR" smtClean="0"/>
              <a:t>Systems Control</a:t>
            </a:r>
          </a:p>
        </p:txBody>
      </p:sp>
      <p:sp>
        <p:nvSpPr>
          <p:cNvPr id="7772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5288" y="1812925"/>
            <a:ext cx="8280400" cy="4291013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tr-TR" smtClean="0"/>
              <a:t>Privileged instructions</a:t>
            </a:r>
            <a:endParaRPr lang="tr-TR" altLang="tr-TR" smtClean="0"/>
          </a:p>
          <a:p>
            <a:pPr>
              <a:buFontTx/>
              <a:buNone/>
            </a:pPr>
            <a:endParaRPr lang="en-US" altLang="tr-TR" smtClean="0"/>
          </a:p>
          <a:p>
            <a:r>
              <a:rPr lang="en-US" altLang="tr-TR" smtClean="0"/>
              <a:t>CPU needs to be in specific state </a:t>
            </a:r>
            <a:endParaRPr lang="tr-TR" altLang="tr-TR" smtClean="0"/>
          </a:p>
          <a:p>
            <a:pPr lvl="1">
              <a:buFontTx/>
              <a:buNone/>
            </a:pPr>
            <a:endParaRPr lang="en-US" altLang="tr-TR" smtClean="0"/>
          </a:p>
          <a:p>
            <a:r>
              <a:rPr lang="en-US" altLang="tr-TR" smtClean="0"/>
              <a:t>For operating systems use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7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7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77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77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77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77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77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77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77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7221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BCAB75C7-B3BF-423F-AAA6-809AC8A48A32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33</a:t>
            </a:fld>
            <a:endParaRPr kumimoji="0" lang="en-US" altLang="tr-TR" sz="1200" smtClean="0"/>
          </a:p>
        </p:txBody>
      </p:sp>
      <p:sp>
        <p:nvSpPr>
          <p:cNvPr id="59395" name="Rectangle 2"/>
          <p:cNvSpPr>
            <a:spLocks noChangeArrowheads="1"/>
          </p:cNvSpPr>
          <p:nvPr/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59396" name="Rectangle 3"/>
          <p:cNvSpPr>
            <a:spLocks noChangeArrowheads="1"/>
          </p:cNvSpPr>
          <p:nvPr/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59397" name="Rectangle 4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r>
              <a:rPr lang="en-US" altLang="tr-TR" smtClean="0"/>
              <a:t>Transfer of Control</a:t>
            </a:r>
          </a:p>
        </p:txBody>
      </p:sp>
      <p:sp>
        <p:nvSpPr>
          <p:cNvPr id="779269" name="Rectangle 5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tr-TR" smtClean="0"/>
              <a:t>Branch</a:t>
            </a:r>
          </a:p>
          <a:p>
            <a:pPr lvl="1"/>
            <a:r>
              <a:rPr lang="tr-TR" altLang="tr-TR" smtClean="0"/>
              <a:t>For example: </a:t>
            </a:r>
            <a:r>
              <a:rPr lang="tr-TR" altLang="tr-TR" smtClean="0">
                <a:solidFill>
                  <a:srgbClr val="FF0000"/>
                </a:solidFill>
              </a:rPr>
              <a:t>brz</a:t>
            </a:r>
            <a:r>
              <a:rPr lang="en-US" altLang="tr-TR" smtClean="0">
                <a:solidFill>
                  <a:srgbClr val="FF0000"/>
                </a:solidFill>
              </a:rPr>
              <a:t> </a:t>
            </a:r>
            <a:r>
              <a:rPr lang="tr-TR" altLang="tr-TR" smtClean="0">
                <a:solidFill>
                  <a:srgbClr val="FF0000"/>
                </a:solidFill>
              </a:rPr>
              <a:t>10</a:t>
            </a:r>
            <a:r>
              <a:rPr lang="tr-TR" altLang="tr-TR" smtClean="0"/>
              <a:t> (</a:t>
            </a:r>
            <a:r>
              <a:rPr lang="en-US" altLang="tr-TR" smtClean="0"/>
              <a:t>branch to </a:t>
            </a:r>
            <a:r>
              <a:rPr lang="tr-TR" altLang="tr-TR" smtClean="0"/>
              <a:t>10</a:t>
            </a:r>
            <a:r>
              <a:rPr lang="en-US" altLang="tr-TR" smtClean="0"/>
              <a:t> if result is zero</a:t>
            </a:r>
            <a:r>
              <a:rPr lang="tr-TR" altLang="tr-TR" smtClean="0"/>
              <a:t>)</a:t>
            </a:r>
            <a:endParaRPr lang="en-US" altLang="tr-TR" smtClean="0"/>
          </a:p>
          <a:p>
            <a:endParaRPr lang="tr-TR" altLang="tr-TR" smtClean="0"/>
          </a:p>
          <a:p>
            <a:r>
              <a:rPr lang="en-US" altLang="tr-TR" smtClean="0"/>
              <a:t>Skip</a:t>
            </a:r>
          </a:p>
          <a:p>
            <a:pPr lvl="1"/>
            <a:r>
              <a:rPr lang="en-US" altLang="tr-TR" smtClean="0"/>
              <a:t>e.g. increment and skip if zero</a:t>
            </a:r>
          </a:p>
          <a:p>
            <a:endParaRPr lang="tr-TR" altLang="tr-TR" smtClean="0"/>
          </a:p>
          <a:p>
            <a:r>
              <a:rPr lang="en-US" altLang="tr-TR" smtClean="0"/>
              <a:t>Subroutine call</a:t>
            </a:r>
          </a:p>
          <a:p>
            <a:pPr lvl="1"/>
            <a:r>
              <a:rPr lang="en-US" altLang="tr-TR" smtClean="0"/>
              <a:t>c.f. interrupt call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9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9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79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79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79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79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79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79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79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79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79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79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79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79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79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79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79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79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926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05942177-443E-435C-BB33-70C0B8DEB9FD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34</a:t>
            </a:fld>
            <a:endParaRPr kumimoji="0" lang="en-US" altLang="tr-TR" sz="1200" smtClean="0"/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tr-TR" smtClean="0"/>
              <a:t>Branch Instruction</a:t>
            </a:r>
          </a:p>
        </p:txBody>
      </p:sp>
      <p:pic>
        <p:nvPicPr>
          <p:cNvPr id="614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1" t="20692" r="9842" b="36974"/>
          <a:stretch>
            <a:fillRect/>
          </a:stretch>
        </p:blipFill>
        <p:spPr bwMode="auto">
          <a:xfrm>
            <a:off x="889000" y="933450"/>
            <a:ext cx="7645400" cy="536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tr-TR" smtClean="0"/>
              <a:t>Nested Procedure Calls</a:t>
            </a:r>
            <a:endParaRPr lang="tr-TR" altLang="tr-TR" smtClean="0"/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4DB87836-E805-45A5-B0B9-A93438B9C043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35</a:t>
            </a:fld>
            <a:endParaRPr kumimoji="0" lang="en-US" altLang="tr-TR" sz="120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" t="14178" r="9227" b="25034"/>
          <a:stretch>
            <a:fillRect/>
          </a:stretch>
        </p:blipFill>
        <p:spPr bwMode="auto">
          <a:xfrm>
            <a:off x="1447800" y="1125538"/>
            <a:ext cx="5791200" cy="531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6BFDB5AF-4B87-4C95-97AA-8E06A2A2045C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36</a:t>
            </a:fld>
            <a:endParaRPr kumimoji="0" lang="en-US" altLang="tr-TR" sz="1200" smtClean="0"/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tr-TR" smtClean="0"/>
              <a:t>Use of Stack</a:t>
            </a:r>
          </a:p>
        </p:txBody>
      </p:sp>
      <p:pic>
        <p:nvPicPr>
          <p:cNvPr id="645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" t="13152" r="7735" b="57820"/>
          <a:stretch>
            <a:fillRect/>
          </a:stretch>
        </p:blipFill>
        <p:spPr bwMode="auto">
          <a:xfrm>
            <a:off x="323850" y="2176463"/>
            <a:ext cx="8569325" cy="231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Types of</a:t>
            </a:r>
            <a:r>
              <a:rPr lang="tr-TR" altLang="tr-TR" smtClean="0"/>
              <a:t> </a:t>
            </a:r>
            <a:r>
              <a:rPr lang="en-US" altLang="tr-TR" smtClean="0"/>
              <a:t>Operation</a:t>
            </a:r>
            <a:endParaRPr lang="tr-TR" altLang="tr-TR" smtClean="0"/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5583238C-92DC-422B-A032-CBBB794F5CB2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37</a:t>
            </a:fld>
            <a:endParaRPr kumimoji="0" lang="en-US" altLang="tr-TR" sz="120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1093788"/>
            <a:ext cx="4710113" cy="543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093788"/>
            <a:ext cx="4400550" cy="538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z="3200" smtClean="0"/>
              <a:t>CPU Actions for Various Types of Operations</a:t>
            </a:r>
            <a:endParaRPr lang="tr-TR" altLang="tr-TR" sz="3200" smtClean="0"/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C542BE09-807A-43DA-B6DE-1F83406FDC9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38</a:t>
            </a:fld>
            <a:endParaRPr kumimoji="0" lang="en-US" altLang="tr-TR" sz="120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1028700"/>
            <a:ext cx="7156450" cy="525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/>
              <a:t>Pentium Operation Types 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F53AF1BA-46CA-4442-A542-0E4D5F8D64D7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39</a:t>
            </a:fld>
            <a:endParaRPr kumimoji="0" lang="en-US" altLang="tr-TR" sz="120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1052513"/>
            <a:ext cx="43434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163" y="1038225"/>
            <a:ext cx="4600575" cy="541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11BF7167-54B3-409C-BC00-B23889F74500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4</a:t>
            </a:fld>
            <a:endParaRPr kumimoji="0" lang="en-US" altLang="tr-TR" sz="1200" smtClean="0"/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9221" name="Rectangle 4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r>
              <a:rPr lang="en-US" altLang="tr-TR" smtClean="0"/>
              <a:t>Instruction Types</a:t>
            </a:r>
          </a:p>
        </p:txBody>
      </p:sp>
      <p:sp>
        <p:nvSpPr>
          <p:cNvPr id="7198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8178800" cy="5349875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tr-TR" smtClean="0"/>
              <a:t>Data processing</a:t>
            </a:r>
            <a:endParaRPr lang="tr-TR" altLang="tr-TR" smtClean="0"/>
          </a:p>
          <a:p>
            <a:pPr lvl="1"/>
            <a:r>
              <a:rPr lang="tr-TR" altLang="tr-TR" smtClean="0"/>
              <a:t>ADD, SUB</a:t>
            </a:r>
            <a:endParaRPr lang="en-US" altLang="tr-TR" smtClean="0"/>
          </a:p>
          <a:p>
            <a:r>
              <a:rPr lang="en-US" altLang="tr-TR" smtClean="0"/>
              <a:t>Data storage (main memory)</a:t>
            </a:r>
            <a:endParaRPr lang="tr-TR" altLang="tr-TR" smtClean="0"/>
          </a:p>
          <a:p>
            <a:pPr lvl="1"/>
            <a:r>
              <a:rPr lang="tr-TR" altLang="tr-TR" smtClean="0"/>
              <a:t>STA</a:t>
            </a:r>
            <a:endParaRPr lang="en-US" altLang="tr-TR" smtClean="0"/>
          </a:p>
          <a:p>
            <a:r>
              <a:rPr lang="en-US" altLang="tr-TR" smtClean="0"/>
              <a:t>Data movement (I/O)</a:t>
            </a:r>
            <a:endParaRPr lang="tr-TR" altLang="tr-TR" smtClean="0"/>
          </a:p>
          <a:p>
            <a:pPr lvl="1"/>
            <a:r>
              <a:rPr lang="tr-TR" altLang="tr-TR" smtClean="0"/>
              <a:t>IN, OUT, LDA</a:t>
            </a:r>
            <a:endParaRPr lang="en-US" altLang="tr-TR" smtClean="0"/>
          </a:p>
          <a:p>
            <a:r>
              <a:rPr lang="en-US" altLang="tr-TR" smtClean="0"/>
              <a:t>Program flow control </a:t>
            </a:r>
            <a:endParaRPr lang="tr-TR" altLang="tr-TR" smtClean="0"/>
          </a:p>
          <a:p>
            <a:pPr lvl="1"/>
            <a:r>
              <a:rPr lang="tr-TR" altLang="tr-TR" smtClean="0"/>
              <a:t>BRZ</a:t>
            </a:r>
            <a:endParaRPr lang="en-US" altLang="tr-TR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9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9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9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9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9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9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9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9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9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9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9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9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98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98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198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98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98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198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98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98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198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98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98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198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87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/>
              <a:t>Pentium Condition Codes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60CF9EF2-9178-4109-A0F5-0EA7EA20CB14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40</a:t>
            </a:fld>
            <a:endParaRPr kumimoji="0" lang="en-US" altLang="tr-TR" sz="120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1651000"/>
            <a:ext cx="7562850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z="2400" smtClean="0"/>
              <a:t>Pentium Conditions for Conditional Jump and SETcc Instructions</a:t>
            </a:r>
            <a:endParaRPr lang="tr-TR" altLang="tr-TR" sz="2400" smtClean="0"/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56FB8BD-AF65-4684-A4F0-16BD2F224347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41</a:t>
            </a:fld>
            <a:endParaRPr kumimoji="0" lang="en-US" altLang="tr-TR" sz="120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3" y="792163"/>
            <a:ext cx="575945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/>
              <a:t>MMX Instruction Set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DB2A2555-79E6-4CDE-9BCD-637C81649E81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42</a:t>
            </a:fld>
            <a:endParaRPr kumimoji="0" lang="en-US" altLang="tr-TR" sz="120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885825"/>
            <a:ext cx="561657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/>
              <a:t>PowerPC Operation Types</a:t>
            </a: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59F170EC-71B1-41D3-AC77-6A37F69FDB80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43</a:t>
            </a:fld>
            <a:endParaRPr kumimoji="0" lang="en-US" altLang="tr-TR" sz="120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765175"/>
            <a:ext cx="5368925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/>
              <a:t>PowerPC Operation Types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B4C3A83A-C6FE-4DBB-8E50-D6BD6C32F500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44</a:t>
            </a:fld>
            <a:endParaRPr kumimoji="0" lang="en-US" altLang="tr-TR" sz="120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1841500"/>
            <a:ext cx="790575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2F5C4A23-DB61-40D6-B097-D79455BE4A12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45</a:t>
            </a:fld>
            <a:endParaRPr kumimoji="0" lang="en-US" altLang="tr-TR" sz="1200" smtClean="0"/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Byte Ordering</a:t>
            </a:r>
          </a:p>
        </p:txBody>
      </p:sp>
      <p:sp>
        <p:nvSpPr>
          <p:cNvPr id="80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03338"/>
            <a:ext cx="8280400" cy="4800600"/>
          </a:xfrm>
        </p:spPr>
        <p:txBody>
          <a:bodyPr/>
          <a:lstStyle/>
          <a:p>
            <a:pPr marL="385763" indent="-385763"/>
            <a:r>
              <a:rPr lang="en-US" altLang="tr-TR" smtClean="0"/>
              <a:t>How should bytes within multi-byte word be ordered in memory?</a:t>
            </a:r>
            <a:endParaRPr lang="tr-TR" altLang="tr-TR" smtClean="0"/>
          </a:p>
          <a:p>
            <a:pPr marL="385763" indent="-385763">
              <a:buFontTx/>
              <a:buNone/>
            </a:pPr>
            <a:endParaRPr lang="en-US" altLang="tr-TR" smtClean="0"/>
          </a:p>
          <a:p>
            <a:pPr marL="385763" indent="-385763"/>
            <a:r>
              <a:rPr lang="tr-TR" altLang="tr-TR" smtClean="0"/>
              <a:t>Some c</a:t>
            </a:r>
            <a:r>
              <a:rPr lang="en-US" altLang="tr-TR" smtClean="0"/>
              <a:t>onventions</a:t>
            </a:r>
          </a:p>
          <a:p>
            <a:pPr marL="744538" lvl="1" indent="-246063"/>
            <a:r>
              <a:rPr lang="en-US" altLang="tr-TR" smtClean="0"/>
              <a:t>Sun’s, Mac’s are “Big Endian” machines</a:t>
            </a:r>
          </a:p>
          <a:p>
            <a:pPr marL="1146175" lvl="2" indent="-238125"/>
            <a:r>
              <a:rPr lang="en-US" altLang="tr-TR" smtClean="0"/>
              <a:t>Least significant byte has highest address</a:t>
            </a:r>
          </a:p>
          <a:p>
            <a:pPr marL="744538" lvl="1" indent="-246063"/>
            <a:r>
              <a:rPr lang="en-US" altLang="tr-TR" smtClean="0"/>
              <a:t>Alphas, PC’s are “Little Endian” machines</a:t>
            </a:r>
          </a:p>
          <a:p>
            <a:pPr marL="1146175" lvl="2" indent="-238125"/>
            <a:r>
              <a:rPr lang="en-US" altLang="tr-TR" smtClean="0"/>
              <a:t>Least significant byte has lowest address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0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0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0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0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0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0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0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0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0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7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07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07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07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07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07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7939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DE2F3856-CC8B-4319-94E5-EE6CF092F633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46</a:t>
            </a:fld>
            <a:endParaRPr kumimoji="0" lang="en-US" altLang="tr-TR" sz="1200" smtClean="0"/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Byte Ordering Example</a:t>
            </a:r>
          </a:p>
        </p:txBody>
      </p:sp>
      <p:sp>
        <p:nvSpPr>
          <p:cNvPr id="80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5763" indent="-385763"/>
            <a:r>
              <a:rPr lang="en-US" altLang="tr-TR" sz="2800" smtClean="0"/>
              <a:t>Big Endian</a:t>
            </a:r>
          </a:p>
          <a:p>
            <a:pPr marL="744538" lvl="1" indent="-246063"/>
            <a:r>
              <a:rPr lang="en-US" altLang="tr-TR" sz="2400" smtClean="0"/>
              <a:t>Least significant byte has highest address</a:t>
            </a:r>
          </a:p>
          <a:p>
            <a:pPr marL="385763" indent="-385763"/>
            <a:r>
              <a:rPr lang="en-US" altLang="tr-TR" sz="2800" smtClean="0"/>
              <a:t>Little Endian</a:t>
            </a:r>
          </a:p>
          <a:p>
            <a:pPr marL="744538" lvl="1" indent="-246063"/>
            <a:r>
              <a:rPr lang="en-US" altLang="tr-TR" sz="2400" smtClean="0"/>
              <a:t>Least significant byte has lowest address</a:t>
            </a:r>
          </a:p>
          <a:p>
            <a:pPr marL="385763" indent="-385763"/>
            <a:r>
              <a:rPr lang="en-US" altLang="tr-TR" sz="2800" smtClean="0"/>
              <a:t>Example</a:t>
            </a:r>
          </a:p>
          <a:p>
            <a:pPr marL="744538" lvl="1" indent="-246063"/>
            <a:r>
              <a:rPr lang="en-US" altLang="tr-TR" sz="2400" smtClean="0"/>
              <a:t>Variable </a:t>
            </a:r>
            <a:r>
              <a:rPr lang="en-US" altLang="tr-TR" sz="2400" smtClean="0">
                <a:latin typeface="Courier New" panose="02070309020205020404" pitchFamily="49" charset="0"/>
              </a:rPr>
              <a:t>x</a:t>
            </a:r>
            <a:r>
              <a:rPr lang="en-US" altLang="tr-TR" sz="2400" smtClean="0"/>
              <a:t> has 4-byte representation </a:t>
            </a:r>
            <a:r>
              <a:rPr lang="en-US" altLang="tr-TR" sz="2400" smtClean="0">
                <a:latin typeface="Courier New" panose="02070309020205020404" pitchFamily="49" charset="0"/>
              </a:rPr>
              <a:t>0x01234567</a:t>
            </a:r>
          </a:p>
          <a:p>
            <a:pPr marL="744538" lvl="1" indent="-246063"/>
            <a:r>
              <a:rPr lang="en-US" altLang="tr-TR" sz="2400" smtClean="0"/>
              <a:t>Address given by </a:t>
            </a:r>
            <a:r>
              <a:rPr lang="en-US" altLang="tr-TR" sz="2400" smtClean="0">
                <a:latin typeface="Courier New" panose="02070309020205020404" pitchFamily="49" charset="0"/>
              </a:rPr>
              <a:t>&amp;x</a:t>
            </a:r>
            <a:r>
              <a:rPr lang="en-US" altLang="tr-TR" sz="2400" smtClean="0"/>
              <a:t> is </a:t>
            </a:r>
            <a:r>
              <a:rPr lang="en-US" altLang="tr-TR" sz="2400" smtClean="0">
                <a:latin typeface="Courier New" panose="02070309020205020404" pitchFamily="49" charset="0"/>
              </a:rPr>
              <a:t>0x100</a:t>
            </a:r>
          </a:p>
          <a:p>
            <a:pPr marL="744538" lvl="1" indent="-246063"/>
            <a:endParaRPr lang="en-US" altLang="tr-TR" sz="2400" smtClean="0"/>
          </a:p>
          <a:p>
            <a:pPr marL="385763" indent="-385763"/>
            <a:endParaRPr lang="en-US" altLang="tr-TR" sz="2400" smtClean="0"/>
          </a:p>
        </p:txBody>
      </p:sp>
      <p:grpSp>
        <p:nvGrpSpPr>
          <p:cNvPr id="808964" name="Group 4"/>
          <p:cNvGrpSpPr>
            <a:grpSpLocks/>
          </p:cNvGrpSpPr>
          <p:nvPr/>
        </p:nvGrpSpPr>
        <p:grpSpPr bwMode="auto">
          <a:xfrm>
            <a:off x="1752600" y="4789488"/>
            <a:ext cx="5486400" cy="609600"/>
            <a:chOff x="1104" y="2928"/>
            <a:chExt cx="3456" cy="384"/>
          </a:xfrm>
        </p:grpSpPr>
        <p:sp>
          <p:nvSpPr>
            <p:cNvPr id="75805" name="Rectangle 5"/>
            <p:cNvSpPr>
              <a:spLocks noChangeArrowheads="1"/>
            </p:cNvSpPr>
            <p:nvPr/>
          </p:nvSpPr>
          <p:spPr bwMode="auto">
            <a:xfrm>
              <a:off x="1968" y="2928"/>
              <a:ext cx="432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tr-TR" sz="1400" b="1">
                  <a:latin typeface="Courier New" panose="02070309020205020404" pitchFamily="49" charset="0"/>
                </a:rPr>
                <a:t>0x100</a:t>
              </a:r>
            </a:p>
          </p:txBody>
        </p:sp>
        <p:sp>
          <p:nvSpPr>
            <p:cNvPr id="75806" name="Rectangle 6"/>
            <p:cNvSpPr>
              <a:spLocks noChangeArrowheads="1"/>
            </p:cNvSpPr>
            <p:nvPr/>
          </p:nvSpPr>
          <p:spPr bwMode="auto">
            <a:xfrm>
              <a:off x="2400" y="2928"/>
              <a:ext cx="432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tr-TR" sz="1400" b="1">
                  <a:latin typeface="Courier New" panose="02070309020205020404" pitchFamily="49" charset="0"/>
                </a:rPr>
                <a:t>0x101</a:t>
              </a:r>
            </a:p>
          </p:txBody>
        </p:sp>
        <p:sp>
          <p:nvSpPr>
            <p:cNvPr id="75807" name="Rectangle 7"/>
            <p:cNvSpPr>
              <a:spLocks noChangeArrowheads="1"/>
            </p:cNvSpPr>
            <p:nvPr/>
          </p:nvSpPr>
          <p:spPr bwMode="auto">
            <a:xfrm>
              <a:off x="2832" y="2928"/>
              <a:ext cx="432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tr-TR" sz="1400" b="1">
                  <a:latin typeface="Courier New" panose="02070309020205020404" pitchFamily="49" charset="0"/>
                </a:rPr>
                <a:t>0x102</a:t>
              </a:r>
            </a:p>
          </p:txBody>
        </p:sp>
        <p:sp>
          <p:nvSpPr>
            <p:cNvPr id="75808" name="Rectangle 8"/>
            <p:cNvSpPr>
              <a:spLocks noChangeArrowheads="1"/>
            </p:cNvSpPr>
            <p:nvPr/>
          </p:nvSpPr>
          <p:spPr bwMode="auto">
            <a:xfrm>
              <a:off x="3264" y="2928"/>
              <a:ext cx="432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tr-TR" sz="1400" b="1">
                  <a:latin typeface="Courier New" panose="02070309020205020404" pitchFamily="49" charset="0"/>
                </a:rPr>
                <a:t>0x103</a:t>
              </a:r>
            </a:p>
          </p:txBody>
        </p:sp>
        <p:sp>
          <p:nvSpPr>
            <p:cNvPr id="75809" name="Rectangle 9"/>
            <p:cNvSpPr>
              <a:spLocks noChangeArrowheads="1"/>
            </p:cNvSpPr>
            <p:nvPr/>
          </p:nvSpPr>
          <p:spPr bwMode="auto">
            <a:xfrm>
              <a:off x="1104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kumimoji="0" lang="tr-TR" altLang="tr-TR" sz="1800" b="1">
                <a:solidFill>
                  <a:schemeClr val="bg1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75810" name="Rectangle 10"/>
            <p:cNvSpPr>
              <a:spLocks noChangeArrowheads="1"/>
            </p:cNvSpPr>
            <p:nvPr/>
          </p:nvSpPr>
          <p:spPr bwMode="auto">
            <a:xfrm>
              <a:off x="1536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kumimoji="0" lang="tr-TR" altLang="tr-TR" sz="1800" b="1">
                <a:solidFill>
                  <a:schemeClr val="bg1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75811" name="Rectangle 11"/>
            <p:cNvSpPr>
              <a:spLocks noChangeArrowheads="1"/>
            </p:cNvSpPr>
            <p:nvPr/>
          </p:nvSpPr>
          <p:spPr bwMode="auto">
            <a:xfrm>
              <a:off x="1968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tr-TR" sz="1800" b="1">
                  <a:solidFill>
                    <a:schemeClr val="bg1"/>
                  </a:solidFill>
                  <a:latin typeface="Courier New" panose="02070309020205020404" pitchFamily="49" charset="0"/>
                </a:rPr>
                <a:t>01</a:t>
              </a:r>
            </a:p>
          </p:txBody>
        </p:sp>
        <p:sp>
          <p:nvSpPr>
            <p:cNvPr id="75812" name="Rectangle 12"/>
            <p:cNvSpPr>
              <a:spLocks noChangeArrowheads="1"/>
            </p:cNvSpPr>
            <p:nvPr/>
          </p:nvSpPr>
          <p:spPr bwMode="auto">
            <a:xfrm>
              <a:off x="2400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tr-TR" sz="1800" b="1">
                  <a:solidFill>
                    <a:schemeClr val="bg1"/>
                  </a:solidFill>
                  <a:latin typeface="Courier New" panose="02070309020205020404" pitchFamily="49" charset="0"/>
                </a:rPr>
                <a:t>23</a:t>
              </a:r>
            </a:p>
          </p:txBody>
        </p:sp>
        <p:sp>
          <p:nvSpPr>
            <p:cNvPr id="75813" name="Rectangle 13"/>
            <p:cNvSpPr>
              <a:spLocks noChangeArrowheads="1"/>
            </p:cNvSpPr>
            <p:nvPr/>
          </p:nvSpPr>
          <p:spPr bwMode="auto">
            <a:xfrm>
              <a:off x="2832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tr-TR" sz="1800" b="1">
                  <a:solidFill>
                    <a:schemeClr val="bg1"/>
                  </a:solidFill>
                  <a:latin typeface="Courier New" panose="02070309020205020404" pitchFamily="49" charset="0"/>
                </a:rPr>
                <a:t>45</a:t>
              </a:r>
            </a:p>
          </p:txBody>
        </p:sp>
        <p:sp>
          <p:nvSpPr>
            <p:cNvPr id="75814" name="Rectangle 14"/>
            <p:cNvSpPr>
              <a:spLocks noChangeArrowheads="1"/>
            </p:cNvSpPr>
            <p:nvPr/>
          </p:nvSpPr>
          <p:spPr bwMode="auto">
            <a:xfrm>
              <a:off x="3264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tr-TR" sz="1800" b="1">
                  <a:solidFill>
                    <a:schemeClr val="bg1"/>
                  </a:solidFill>
                  <a:latin typeface="Courier New" panose="02070309020205020404" pitchFamily="49" charset="0"/>
                </a:rPr>
                <a:t>67</a:t>
              </a:r>
            </a:p>
          </p:txBody>
        </p:sp>
        <p:sp>
          <p:nvSpPr>
            <p:cNvPr id="75815" name="Rectangle 15"/>
            <p:cNvSpPr>
              <a:spLocks noChangeArrowheads="1"/>
            </p:cNvSpPr>
            <p:nvPr/>
          </p:nvSpPr>
          <p:spPr bwMode="auto">
            <a:xfrm>
              <a:off x="3696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kumimoji="0" lang="tr-TR" altLang="tr-TR" sz="1800" b="1">
                <a:solidFill>
                  <a:schemeClr val="bg1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75816" name="Rectangle 16"/>
            <p:cNvSpPr>
              <a:spLocks noChangeArrowheads="1"/>
            </p:cNvSpPr>
            <p:nvPr/>
          </p:nvSpPr>
          <p:spPr bwMode="auto">
            <a:xfrm>
              <a:off x="4128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kumimoji="0" lang="tr-TR" altLang="tr-TR" sz="1800" b="1">
                <a:solidFill>
                  <a:schemeClr val="bg1"/>
                </a:solidFill>
                <a:latin typeface="Courier New" panose="02070309020205020404" pitchFamily="49" charset="0"/>
              </a:endParaRPr>
            </a:p>
          </p:txBody>
        </p:sp>
      </p:grpSp>
      <p:grpSp>
        <p:nvGrpSpPr>
          <p:cNvPr id="808977" name="Group 17"/>
          <p:cNvGrpSpPr>
            <a:grpSpLocks/>
          </p:cNvGrpSpPr>
          <p:nvPr/>
        </p:nvGrpSpPr>
        <p:grpSpPr bwMode="auto">
          <a:xfrm>
            <a:off x="1752600" y="5627688"/>
            <a:ext cx="5486400" cy="609600"/>
            <a:chOff x="1104" y="3456"/>
            <a:chExt cx="3456" cy="384"/>
          </a:xfrm>
        </p:grpSpPr>
        <p:sp>
          <p:nvSpPr>
            <p:cNvPr id="75793" name="Rectangle 18"/>
            <p:cNvSpPr>
              <a:spLocks noChangeArrowheads="1"/>
            </p:cNvSpPr>
            <p:nvPr/>
          </p:nvSpPr>
          <p:spPr bwMode="auto">
            <a:xfrm>
              <a:off x="1968" y="3456"/>
              <a:ext cx="432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tr-TR" sz="1400" b="1">
                  <a:latin typeface="Courier New" panose="02070309020205020404" pitchFamily="49" charset="0"/>
                </a:rPr>
                <a:t>0x100</a:t>
              </a:r>
            </a:p>
          </p:txBody>
        </p:sp>
        <p:sp>
          <p:nvSpPr>
            <p:cNvPr id="75794" name="Rectangle 19"/>
            <p:cNvSpPr>
              <a:spLocks noChangeArrowheads="1"/>
            </p:cNvSpPr>
            <p:nvPr/>
          </p:nvSpPr>
          <p:spPr bwMode="auto">
            <a:xfrm>
              <a:off x="2400" y="3456"/>
              <a:ext cx="432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tr-TR" sz="1400" b="1">
                  <a:latin typeface="Courier New" panose="02070309020205020404" pitchFamily="49" charset="0"/>
                </a:rPr>
                <a:t>0x101</a:t>
              </a:r>
            </a:p>
          </p:txBody>
        </p:sp>
        <p:sp>
          <p:nvSpPr>
            <p:cNvPr id="75795" name="Rectangle 20"/>
            <p:cNvSpPr>
              <a:spLocks noChangeArrowheads="1"/>
            </p:cNvSpPr>
            <p:nvPr/>
          </p:nvSpPr>
          <p:spPr bwMode="auto">
            <a:xfrm>
              <a:off x="2832" y="3456"/>
              <a:ext cx="432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tr-TR" sz="1400" b="1">
                  <a:latin typeface="Courier New" panose="02070309020205020404" pitchFamily="49" charset="0"/>
                </a:rPr>
                <a:t>0x102</a:t>
              </a:r>
            </a:p>
          </p:txBody>
        </p:sp>
        <p:sp>
          <p:nvSpPr>
            <p:cNvPr id="75796" name="Rectangle 21"/>
            <p:cNvSpPr>
              <a:spLocks noChangeArrowheads="1"/>
            </p:cNvSpPr>
            <p:nvPr/>
          </p:nvSpPr>
          <p:spPr bwMode="auto">
            <a:xfrm>
              <a:off x="3264" y="3456"/>
              <a:ext cx="432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tr-TR" sz="1400" b="1">
                  <a:latin typeface="Courier New" panose="02070309020205020404" pitchFamily="49" charset="0"/>
                </a:rPr>
                <a:t>0x103</a:t>
              </a:r>
            </a:p>
          </p:txBody>
        </p:sp>
        <p:sp>
          <p:nvSpPr>
            <p:cNvPr id="75797" name="Rectangle 22"/>
            <p:cNvSpPr>
              <a:spLocks noChangeArrowheads="1"/>
            </p:cNvSpPr>
            <p:nvPr/>
          </p:nvSpPr>
          <p:spPr bwMode="auto">
            <a:xfrm>
              <a:off x="1104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kumimoji="0" lang="tr-TR" altLang="tr-TR" sz="1800" b="1">
                <a:solidFill>
                  <a:schemeClr val="bg1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75798" name="Rectangle 23"/>
            <p:cNvSpPr>
              <a:spLocks noChangeArrowheads="1"/>
            </p:cNvSpPr>
            <p:nvPr/>
          </p:nvSpPr>
          <p:spPr bwMode="auto">
            <a:xfrm>
              <a:off x="1536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kumimoji="0" lang="tr-TR" altLang="tr-TR" sz="1800" b="1">
                <a:solidFill>
                  <a:schemeClr val="bg1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75799" name="Rectangle 24"/>
            <p:cNvSpPr>
              <a:spLocks noChangeArrowheads="1"/>
            </p:cNvSpPr>
            <p:nvPr/>
          </p:nvSpPr>
          <p:spPr bwMode="auto">
            <a:xfrm>
              <a:off x="1968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tr-TR" sz="1800" b="1">
                  <a:solidFill>
                    <a:schemeClr val="bg1"/>
                  </a:solidFill>
                  <a:latin typeface="Courier New" panose="02070309020205020404" pitchFamily="49" charset="0"/>
                </a:rPr>
                <a:t>67</a:t>
              </a:r>
            </a:p>
          </p:txBody>
        </p:sp>
        <p:sp>
          <p:nvSpPr>
            <p:cNvPr id="75800" name="Rectangle 25"/>
            <p:cNvSpPr>
              <a:spLocks noChangeArrowheads="1"/>
            </p:cNvSpPr>
            <p:nvPr/>
          </p:nvSpPr>
          <p:spPr bwMode="auto">
            <a:xfrm>
              <a:off x="2400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tr-TR" sz="1800" b="1">
                  <a:solidFill>
                    <a:schemeClr val="bg1"/>
                  </a:solidFill>
                  <a:latin typeface="Courier New" panose="02070309020205020404" pitchFamily="49" charset="0"/>
                </a:rPr>
                <a:t>45</a:t>
              </a:r>
            </a:p>
          </p:txBody>
        </p:sp>
        <p:sp>
          <p:nvSpPr>
            <p:cNvPr id="75801" name="Rectangle 26"/>
            <p:cNvSpPr>
              <a:spLocks noChangeArrowheads="1"/>
            </p:cNvSpPr>
            <p:nvPr/>
          </p:nvSpPr>
          <p:spPr bwMode="auto">
            <a:xfrm>
              <a:off x="2832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tr-TR" sz="1800" b="1">
                  <a:solidFill>
                    <a:schemeClr val="bg1"/>
                  </a:solidFill>
                  <a:latin typeface="Courier New" panose="02070309020205020404" pitchFamily="49" charset="0"/>
                </a:rPr>
                <a:t>23</a:t>
              </a:r>
            </a:p>
          </p:txBody>
        </p:sp>
        <p:sp>
          <p:nvSpPr>
            <p:cNvPr id="75802" name="Rectangle 27"/>
            <p:cNvSpPr>
              <a:spLocks noChangeArrowheads="1"/>
            </p:cNvSpPr>
            <p:nvPr/>
          </p:nvSpPr>
          <p:spPr bwMode="auto">
            <a:xfrm>
              <a:off x="3264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tr-TR" sz="1800" b="1">
                  <a:solidFill>
                    <a:schemeClr val="bg1"/>
                  </a:solidFill>
                  <a:latin typeface="Courier New" panose="02070309020205020404" pitchFamily="49" charset="0"/>
                </a:rPr>
                <a:t>01</a:t>
              </a:r>
            </a:p>
          </p:txBody>
        </p:sp>
        <p:sp>
          <p:nvSpPr>
            <p:cNvPr id="75803" name="Rectangle 28"/>
            <p:cNvSpPr>
              <a:spLocks noChangeArrowheads="1"/>
            </p:cNvSpPr>
            <p:nvPr/>
          </p:nvSpPr>
          <p:spPr bwMode="auto">
            <a:xfrm>
              <a:off x="3696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kumimoji="0" lang="tr-TR" altLang="tr-TR" sz="1800" b="1">
                <a:solidFill>
                  <a:schemeClr val="bg1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75804" name="Rectangle 29"/>
            <p:cNvSpPr>
              <a:spLocks noChangeArrowheads="1"/>
            </p:cNvSpPr>
            <p:nvPr/>
          </p:nvSpPr>
          <p:spPr bwMode="auto">
            <a:xfrm>
              <a:off x="4128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kumimoji="0" lang="tr-TR" altLang="tr-TR" sz="1800" b="1">
                <a:solidFill>
                  <a:schemeClr val="bg1"/>
                </a:solidFill>
                <a:latin typeface="Courier New" panose="02070309020205020404" pitchFamily="49" charset="0"/>
              </a:endParaRPr>
            </a:p>
          </p:txBody>
        </p:sp>
      </p:grpSp>
      <p:sp>
        <p:nvSpPr>
          <p:cNvPr id="808990" name="Rectangle 30"/>
          <p:cNvSpPr>
            <a:spLocks noChangeArrowheads="1"/>
          </p:cNvSpPr>
          <p:nvPr/>
        </p:nvSpPr>
        <p:spPr bwMode="auto">
          <a:xfrm>
            <a:off x="533400" y="4713288"/>
            <a:ext cx="1779588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500" tIns="25400" rIns="63500" bIns="254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kumimoji="0" lang="en-US" altLang="tr-TR" sz="1800" b="1">
                <a:solidFill>
                  <a:schemeClr val="tx2"/>
                </a:solidFill>
                <a:latin typeface="Helvetica" panose="020B0604020202020204" pitchFamily="34" charset="0"/>
              </a:rPr>
              <a:t>Big Endian</a:t>
            </a:r>
          </a:p>
        </p:txBody>
      </p:sp>
      <p:sp>
        <p:nvSpPr>
          <p:cNvPr id="808991" name="Rectangle 31"/>
          <p:cNvSpPr>
            <a:spLocks noChangeArrowheads="1"/>
          </p:cNvSpPr>
          <p:nvPr/>
        </p:nvSpPr>
        <p:spPr bwMode="auto">
          <a:xfrm>
            <a:off x="533400" y="5551488"/>
            <a:ext cx="1779588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500" tIns="25400" rIns="63500" bIns="254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kumimoji="0" lang="en-US" altLang="tr-TR" sz="1800" b="1">
                <a:solidFill>
                  <a:schemeClr val="tx2"/>
                </a:solidFill>
                <a:latin typeface="Helvetica" panose="020B0604020202020204" pitchFamily="34" charset="0"/>
              </a:rPr>
              <a:t>Little Endian</a:t>
            </a:r>
          </a:p>
        </p:txBody>
      </p:sp>
      <p:sp>
        <p:nvSpPr>
          <p:cNvPr id="808992" name="Rectangle 32"/>
          <p:cNvSpPr>
            <a:spLocks noChangeArrowheads="1"/>
          </p:cNvSpPr>
          <p:nvPr/>
        </p:nvSpPr>
        <p:spPr bwMode="auto">
          <a:xfrm>
            <a:off x="3124200" y="5094288"/>
            <a:ext cx="685800" cy="30480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tr-TR" sz="1800" b="1">
                <a:latin typeface="Courier New" panose="02070309020205020404" pitchFamily="49" charset="0"/>
              </a:rPr>
              <a:t>01</a:t>
            </a:r>
          </a:p>
        </p:txBody>
      </p:sp>
      <p:sp>
        <p:nvSpPr>
          <p:cNvPr id="808993" name="Rectangle 33"/>
          <p:cNvSpPr>
            <a:spLocks noChangeArrowheads="1"/>
          </p:cNvSpPr>
          <p:nvPr/>
        </p:nvSpPr>
        <p:spPr bwMode="auto">
          <a:xfrm>
            <a:off x="3810000" y="5094288"/>
            <a:ext cx="685800" cy="30480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tr-TR" sz="1800" b="1">
                <a:latin typeface="Courier New" panose="02070309020205020404" pitchFamily="49" charset="0"/>
              </a:rPr>
              <a:t>23</a:t>
            </a:r>
          </a:p>
        </p:txBody>
      </p:sp>
      <p:sp>
        <p:nvSpPr>
          <p:cNvPr id="808994" name="Rectangle 34"/>
          <p:cNvSpPr>
            <a:spLocks noChangeArrowheads="1"/>
          </p:cNvSpPr>
          <p:nvPr/>
        </p:nvSpPr>
        <p:spPr bwMode="auto">
          <a:xfrm>
            <a:off x="4495800" y="5094288"/>
            <a:ext cx="685800" cy="30480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tr-TR" sz="1800" b="1">
                <a:latin typeface="Courier New" panose="02070309020205020404" pitchFamily="49" charset="0"/>
              </a:rPr>
              <a:t>45</a:t>
            </a:r>
          </a:p>
        </p:txBody>
      </p:sp>
      <p:sp>
        <p:nvSpPr>
          <p:cNvPr id="808995" name="Rectangle 35"/>
          <p:cNvSpPr>
            <a:spLocks noChangeArrowheads="1"/>
          </p:cNvSpPr>
          <p:nvPr/>
        </p:nvSpPr>
        <p:spPr bwMode="auto">
          <a:xfrm>
            <a:off x="5181600" y="5094288"/>
            <a:ext cx="685800" cy="30480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tr-TR" sz="1800" b="1">
                <a:latin typeface="Courier New" panose="02070309020205020404" pitchFamily="49" charset="0"/>
              </a:rPr>
              <a:t>67</a:t>
            </a:r>
          </a:p>
        </p:txBody>
      </p:sp>
      <p:sp>
        <p:nvSpPr>
          <p:cNvPr id="808996" name="Rectangle 36"/>
          <p:cNvSpPr>
            <a:spLocks noChangeArrowheads="1"/>
          </p:cNvSpPr>
          <p:nvPr/>
        </p:nvSpPr>
        <p:spPr bwMode="auto">
          <a:xfrm>
            <a:off x="3124200" y="5932488"/>
            <a:ext cx="685800" cy="30480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tr-TR" sz="1800" b="1">
                <a:latin typeface="Courier New" panose="02070309020205020404" pitchFamily="49" charset="0"/>
              </a:rPr>
              <a:t>67</a:t>
            </a:r>
          </a:p>
        </p:txBody>
      </p:sp>
      <p:sp>
        <p:nvSpPr>
          <p:cNvPr id="808997" name="Rectangle 37"/>
          <p:cNvSpPr>
            <a:spLocks noChangeArrowheads="1"/>
          </p:cNvSpPr>
          <p:nvPr/>
        </p:nvSpPr>
        <p:spPr bwMode="auto">
          <a:xfrm>
            <a:off x="3810000" y="5932488"/>
            <a:ext cx="685800" cy="30480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tr-TR" sz="1800" b="1">
                <a:latin typeface="Courier New" panose="02070309020205020404" pitchFamily="49" charset="0"/>
              </a:rPr>
              <a:t>45</a:t>
            </a:r>
          </a:p>
        </p:txBody>
      </p:sp>
      <p:sp>
        <p:nvSpPr>
          <p:cNvPr id="808998" name="Rectangle 38"/>
          <p:cNvSpPr>
            <a:spLocks noChangeArrowheads="1"/>
          </p:cNvSpPr>
          <p:nvPr/>
        </p:nvSpPr>
        <p:spPr bwMode="auto">
          <a:xfrm>
            <a:off x="4495800" y="5932488"/>
            <a:ext cx="685800" cy="30480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tr-TR" sz="1800" b="1">
                <a:latin typeface="Courier New" panose="02070309020205020404" pitchFamily="49" charset="0"/>
              </a:rPr>
              <a:t>23</a:t>
            </a:r>
          </a:p>
        </p:txBody>
      </p:sp>
      <p:sp>
        <p:nvSpPr>
          <p:cNvPr id="808999" name="Rectangle 39"/>
          <p:cNvSpPr>
            <a:spLocks noChangeArrowheads="1"/>
          </p:cNvSpPr>
          <p:nvPr/>
        </p:nvSpPr>
        <p:spPr bwMode="auto">
          <a:xfrm>
            <a:off x="5181600" y="5932488"/>
            <a:ext cx="685800" cy="30480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tr-TR" sz="1800" b="1">
                <a:latin typeface="Courier New" panose="02070309020205020404" pitchFamily="49" charset="0"/>
              </a:rPr>
              <a:t>01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0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0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0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08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08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08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8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8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08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08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08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08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08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08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08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08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08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08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63" grpId="0" build="p"/>
      <p:bldP spid="808990" grpId="0"/>
      <p:bldP spid="808991" grpId="0"/>
      <p:bldP spid="808992" grpId="0" animBg="1" autoUpdateAnimBg="0"/>
      <p:bldP spid="808993" grpId="0" animBg="1" autoUpdateAnimBg="0"/>
      <p:bldP spid="808994" grpId="0" animBg="1" autoUpdateAnimBg="0"/>
      <p:bldP spid="808995" grpId="0" animBg="1" autoUpdateAnimBg="0"/>
      <p:bldP spid="808996" grpId="0" animBg="1" autoUpdateAnimBg="0"/>
      <p:bldP spid="808997" grpId="0" animBg="1" autoUpdateAnimBg="0"/>
      <p:bldP spid="808998" grpId="0" animBg="1" autoUpdateAnimBg="0"/>
      <p:bldP spid="808999" grpId="0" animBg="1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Representing Integers</a:t>
            </a:r>
            <a:endParaRPr lang="tr-TR" altLang="tr-TR" smtClean="0"/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177409E3-C5F7-4361-9610-367D6D7EA544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47</a:t>
            </a:fld>
            <a:endParaRPr kumimoji="0" lang="en-US" altLang="tr-TR" sz="120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5288" y="1125538"/>
            <a:ext cx="8280400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rgbClr val="FF33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marL="385763" indent="-385763">
              <a:spcBef>
                <a:spcPct val="0"/>
              </a:spcBef>
              <a:defRPr/>
            </a:pPr>
            <a:r>
              <a:rPr lang="en-US" altLang="tr-TR" sz="2400" kern="0" smtClean="0">
                <a:latin typeface="Courier New" panose="02070309020205020404" pitchFamily="49" charset="0"/>
              </a:rPr>
              <a:t>int A = 15213;</a:t>
            </a:r>
          </a:p>
          <a:p>
            <a:pPr marL="385763" indent="-385763">
              <a:spcBef>
                <a:spcPct val="0"/>
              </a:spcBef>
              <a:defRPr/>
            </a:pPr>
            <a:r>
              <a:rPr lang="en-US" altLang="tr-TR" sz="2400" kern="0" smtClean="0">
                <a:latin typeface="Courier New" panose="02070309020205020404" pitchFamily="49" charset="0"/>
              </a:rPr>
              <a:t>int B = -15213;</a:t>
            </a:r>
          </a:p>
          <a:p>
            <a:pPr marL="385763" indent="-385763">
              <a:spcBef>
                <a:spcPct val="0"/>
              </a:spcBef>
              <a:defRPr/>
            </a:pPr>
            <a:r>
              <a:rPr lang="en-US" altLang="tr-TR" sz="2400" kern="0" smtClean="0">
                <a:latin typeface="Courier New" panose="02070309020205020404" pitchFamily="49" charset="0"/>
              </a:rPr>
              <a:t>long int C = 15213;</a:t>
            </a:r>
            <a:endParaRPr lang="en-US" altLang="tr-TR" sz="2400" kern="0" dirty="0" smtClean="0">
              <a:latin typeface="Courier New" panose="02070309020205020404" pitchFamily="49" charset="0"/>
            </a:endParaRPr>
          </a:p>
        </p:txBody>
      </p:sp>
      <p:sp>
        <p:nvSpPr>
          <p:cNvPr id="76805" name="Text Box 4"/>
          <p:cNvSpPr txBox="1">
            <a:spLocks noChangeArrowheads="1"/>
          </p:cNvSpPr>
          <p:nvPr/>
        </p:nvSpPr>
        <p:spPr bwMode="auto">
          <a:xfrm>
            <a:off x="4641850" y="1119188"/>
            <a:ext cx="3962400" cy="1230312"/>
          </a:xfrm>
          <a:prstGeom prst="rect">
            <a:avLst/>
          </a:prstGeom>
          <a:solidFill>
            <a:srgbClr val="FFFF99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084263" algn="l"/>
              </a:tabLs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084263" algn="l"/>
              </a:tabLst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084263" algn="l"/>
              </a:tabLst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084263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tabLst>
                <a:tab pos="1084263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084263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084263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084263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084263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0" lang="en-US" altLang="tr-TR" sz="1800" b="1">
                <a:latin typeface="Helvetica" panose="020B0604020202020204" pitchFamily="34" charset="0"/>
              </a:rPr>
              <a:t>Decimal:	</a:t>
            </a:r>
            <a:r>
              <a:rPr kumimoji="0" lang="en-US" altLang="tr-TR" sz="1800" b="1">
                <a:latin typeface="Courier New" panose="02070309020205020404" pitchFamily="49" charset="0"/>
              </a:rPr>
              <a:t>15213</a:t>
            </a:r>
            <a:endParaRPr kumimoji="0" lang="en-US" altLang="tr-TR" sz="1800" b="1">
              <a:latin typeface="Helvetica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kumimoji="0" lang="en-US" altLang="tr-TR" sz="1800" b="1">
                <a:latin typeface="Helvetica" panose="020B0604020202020204" pitchFamily="34" charset="0"/>
              </a:rPr>
              <a:t>Binary:</a:t>
            </a:r>
            <a:r>
              <a:rPr kumimoji="0" lang="en-US" altLang="tr-TR" sz="1800" b="1">
                <a:latin typeface="Courier New" panose="02070309020205020404" pitchFamily="49" charset="0"/>
              </a:rPr>
              <a:t>  	0011 1011 0110 1101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kumimoji="0" lang="en-US" altLang="tr-TR" sz="1800" b="1">
                <a:latin typeface="Helvetica" panose="020B0604020202020204" pitchFamily="34" charset="0"/>
              </a:rPr>
              <a:t>Hex:</a:t>
            </a:r>
            <a:r>
              <a:rPr kumimoji="0" lang="en-US" altLang="tr-TR" sz="1800" b="1">
                <a:latin typeface="Courier New" panose="02070309020205020404" pitchFamily="49" charset="0"/>
              </a:rPr>
              <a:t>  	  3    B    6    D</a:t>
            </a:r>
          </a:p>
        </p:txBody>
      </p:sp>
      <p:grpSp>
        <p:nvGrpSpPr>
          <p:cNvPr id="76806" name="Group 5"/>
          <p:cNvGrpSpPr>
            <a:grpSpLocks/>
          </p:cNvGrpSpPr>
          <p:nvPr/>
        </p:nvGrpSpPr>
        <p:grpSpPr bwMode="auto">
          <a:xfrm>
            <a:off x="685800" y="2436813"/>
            <a:ext cx="1692275" cy="1677987"/>
            <a:chOff x="432" y="1775"/>
            <a:chExt cx="1066" cy="1057"/>
          </a:xfrm>
        </p:grpSpPr>
        <p:grpSp>
          <p:nvGrpSpPr>
            <p:cNvPr id="76876" name="Group 6"/>
            <p:cNvGrpSpPr>
              <a:grpSpLocks/>
            </p:cNvGrpSpPr>
            <p:nvPr/>
          </p:nvGrpSpPr>
          <p:grpSpPr bwMode="auto">
            <a:xfrm>
              <a:off x="576" y="2064"/>
              <a:ext cx="384" cy="768"/>
              <a:chOff x="1152" y="2160"/>
              <a:chExt cx="384" cy="768"/>
            </a:xfrm>
          </p:grpSpPr>
          <p:sp>
            <p:nvSpPr>
              <p:cNvPr id="76878" name="Rectangle 7"/>
              <p:cNvSpPr>
                <a:spLocks noChangeArrowheads="1"/>
              </p:cNvSpPr>
              <p:nvPr/>
            </p:nvSpPr>
            <p:spPr bwMode="auto">
              <a:xfrm>
                <a:off x="1152" y="2160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tr-TR" sz="1800" b="1">
                    <a:latin typeface="Courier New" panose="02070309020205020404" pitchFamily="49" charset="0"/>
                  </a:rPr>
                  <a:t>6D</a:t>
                </a:r>
              </a:p>
            </p:txBody>
          </p:sp>
          <p:sp>
            <p:nvSpPr>
              <p:cNvPr id="76879" name="Rectangle 8"/>
              <p:cNvSpPr>
                <a:spLocks noChangeArrowheads="1"/>
              </p:cNvSpPr>
              <p:nvPr/>
            </p:nvSpPr>
            <p:spPr bwMode="auto">
              <a:xfrm>
                <a:off x="1152" y="2352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tr-TR" sz="1800" b="1">
                    <a:latin typeface="Courier New" panose="02070309020205020404" pitchFamily="49" charset="0"/>
                  </a:rPr>
                  <a:t>3B</a:t>
                </a:r>
              </a:p>
            </p:txBody>
          </p:sp>
          <p:sp>
            <p:nvSpPr>
              <p:cNvPr id="76880" name="Rectangle 9"/>
              <p:cNvSpPr>
                <a:spLocks noChangeArrowheads="1"/>
              </p:cNvSpPr>
              <p:nvPr/>
            </p:nvSpPr>
            <p:spPr bwMode="auto">
              <a:xfrm>
                <a:off x="1152" y="2544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tr-TR" sz="1800" b="1">
                    <a:latin typeface="Courier New" panose="02070309020205020404" pitchFamily="49" charset="0"/>
                  </a:rPr>
                  <a:t>00</a:t>
                </a:r>
              </a:p>
            </p:txBody>
          </p:sp>
          <p:sp>
            <p:nvSpPr>
              <p:cNvPr id="76881" name="Rectangle 10"/>
              <p:cNvSpPr>
                <a:spLocks noChangeArrowheads="1"/>
              </p:cNvSpPr>
              <p:nvPr/>
            </p:nvSpPr>
            <p:spPr bwMode="auto">
              <a:xfrm>
                <a:off x="1152" y="2736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tr-TR" sz="1800" b="1">
                    <a:latin typeface="Courier New" panose="02070309020205020404" pitchFamily="49" charset="0"/>
                  </a:rPr>
                  <a:t>00</a:t>
                </a:r>
              </a:p>
            </p:txBody>
          </p:sp>
        </p:grpSp>
        <p:sp>
          <p:nvSpPr>
            <p:cNvPr id="76877" name="Text Box 11"/>
            <p:cNvSpPr txBox="1">
              <a:spLocks noChangeArrowheads="1"/>
            </p:cNvSpPr>
            <p:nvPr/>
          </p:nvSpPr>
          <p:spPr bwMode="auto">
            <a:xfrm>
              <a:off x="432" y="1775"/>
              <a:ext cx="106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tr-TR" sz="1800" b="1">
                  <a:latin typeface="Helvetica" panose="020B0604020202020204" pitchFamily="34" charset="0"/>
                </a:rPr>
                <a:t>Linux/Alpha </a:t>
              </a:r>
              <a:r>
                <a:rPr kumimoji="0" lang="en-US" altLang="tr-TR" sz="1800" b="1">
                  <a:latin typeface="Courier New" panose="02070309020205020404" pitchFamily="49" charset="0"/>
                </a:rPr>
                <a:t>A</a:t>
              </a:r>
              <a:endParaRPr kumimoji="0" lang="en-US" altLang="tr-TR" sz="1800" b="1">
                <a:latin typeface="Helvetica" panose="020B0604020202020204" pitchFamily="34" charset="0"/>
              </a:endParaRPr>
            </a:p>
          </p:txBody>
        </p:sp>
      </p:grpSp>
      <p:grpSp>
        <p:nvGrpSpPr>
          <p:cNvPr id="76807" name="Group 12"/>
          <p:cNvGrpSpPr>
            <a:grpSpLocks/>
          </p:cNvGrpSpPr>
          <p:nvPr/>
        </p:nvGrpSpPr>
        <p:grpSpPr bwMode="auto">
          <a:xfrm>
            <a:off x="2501900" y="2436813"/>
            <a:ext cx="815975" cy="1677987"/>
            <a:chOff x="1576" y="1775"/>
            <a:chExt cx="514" cy="1057"/>
          </a:xfrm>
        </p:grpSpPr>
        <p:grpSp>
          <p:nvGrpSpPr>
            <p:cNvPr id="76870" name="Group 13"/>
            <p:cNvGrpSpPr>
              <a:grpSpLocks/>
            </p:cNvGrpSpPr>
            <p:nvPr/>
          </p:nvGrpSpPr>
          <p:grpSpPr bwMode="auto">
            <a:xfrm>
              <a:off x="1632" y="2064"/>
              <a:ext cx="384" cy="768"/>
              <a:chOff x="1632" y="2064"/>
              <a:chExt cx="384" cy="768"/>
            </a:xfrm>
          </p:grpSpPr>
          <p:sp>
            <p:nvSpPr>
              <p:cNvPr id="76872" name="Rectangle 14"/>
              <p:cNvSpPr>
                <a:spLocks noChangeArrowheads="1"/>
              </p:cNvSpPr>
              <p:nvPr/>
            </p:nvSpPr>
            <p:spPr bwMode="auto">
              <a:xfrm>
                <a:off x="1632" y="2448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tr-TR" sz="1800" b="1">
                    <a:latin typeface="Courier New" panose="02070309020205020404" pitchFamily="49" charset="0"/>
                  </a:rPr>
                  <a:t>3B</a:t>
                </a:r>
              </a:p>
            </p:txBody>
          </p:sp>
          <p:sp>
            <p:nvSpPr>
              <p:cNvPr id="76873" name="Rectangle 15"/>
              <p:cNvSpPr>
                <a:spLocks noChangeArrowheads="1"/>
              </p:cNvSpPr>
              <p:nvPr/>
            </p:nvSpPr>
            <p:spPr bwMode="auto">
              <a:xfrm>
                <a:off x="1632" y="2640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tr-TR" sz="1800" b="1">
                    <a:latin typeface="Courier New" panose="02070309020205020404" pitchFamily="49" charset="0"/>
                  </a:rPr>
                  <a:t>6D</a:t>
                </a:r>
              </a:p>
            </p:txBody>
          </p:sp>
          <p:sp>
            <p:nvSpPr>
              <p:cNvPr id="76874" name="Rectangle 16"/>
              <p:cNvSpPr>
                <a:spLocks noChangeArrowheads="1"/>
              </p:cNvSpPr>
              <p:nvPr/>
            </p:nvSpPr>
            <p:spPr bwMode="auto">
              <a:xfrm>
                <a:off x="1632" y="2064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tr-TR" sz="1800" b="1">
                    <a:latin typeface="Courier New" panose="02070309020205020404" pitchFamily="49" charset="0"/>
                  </a:rPr>
                  <a:t>00</a:t>
                </a:r>
              </a:p>
            </p:txBody>
          </p:sp>
          <p:sp>
            <p:nvSpPr>
              <p:cNvPr id="76875" name="Rectangle 17"/>
              <p:cNvSpPr>
                <a:spLocks noChangeArrowheads="1"/>
              </p:cNvSpPr>
              <p:nvPr/>
            </p:nvSpPr>
            <p:spPr bwMode="auto">
              <a:xfrm>
                <a:off x="1632" y="2256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tr-TR" sz="1800" b="1">
                    <a:latin typeface="Courier New" panose="02070309020205020404" pitchFamily="49" charset="0"/>
                  </a:rPr>
                  <a:t>00</a:t>
                </a:r>
              </a:p>
            </p:txBody>
          </p:sp>
        </p:grpSp>
        <p:sp>
          <p:nvSpPr>
            <p:cNvPr id="76871" name="Text Box 18"/>
            <p:cNvSpPr txBox="1">
              <a:spLocks noChangeArrowheads="1"/>
            </p:cNvSpPr>
            <p:nvPr/>
          </p:nvSpPr>
          <p:spPr bwMode="auto">
            <a:xfrm>
              <a:off x="1576" y="1775"/>
              <a:ext cx="51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tr-TR" sz="1800" b="1">
                  <a:latin typeface="Helvetica" panose="020B0604020202020204" pitchFamily="34" charset="0"/>
                </a:rPr>
                <a:t>Sun </a:t>
              </a:r>
              <a:r>
                <a:rPr kumimoji="0" lang="en-US" altLang="tr-TR" sz="1800" b="1">
                  <a:latin typeface="Courier New" panose="02070309020205020404" pitchFamily="49" charset="0"/>
                </a:rPr>
                <a:t>A</a:t>
              </a:r>
              <a:endParaRPr kumimoji="0" lang="en-US" altLang="tr-TR" sz="1800" b="1">
                <a:latin typeface="Helvetica" panose="020B0604020202020204" pitchFamily="34" charset="0"/>
              </a:endParaRPr>
            </a:p>
          </p:txBody>
        </p:sp>
      </p:grpSp>
      <p:grpSp>
        <p:nvGrpSpPr>
          <p:cNvPr id="21" name="Group 19"/>
          <p:cNvGrpSpPr>
            <a:grpSpLocks/>
          </p:cNvGrpSpPr>
          <p:nvPr/>
        </p:nvGrpSpPr>
        <p:grpSpPr bwMode="auto">
          <a:xfrm>
            <a:off x="1524000" y="3048000"/>
            <a:ext cx="1066800" cy="914400"/>
            <a:chOff x="960" y="1920"/>
            <a:chExt cx="672" cy="576"/>
          </a:xfrm>
        </p:grpSpPr>
        <p:sp>
          <p:nvSpPr>
            <p:cNvPr id="76866" name="Line 20"/>
            <p:cNvSpPr>
              <a:spLocks noChangeShapeType="1"/>
            </p:cNvSpPr>
            <p:nvPr/>
          </p:nvSpPr>
          <p:spPr bwMode="auto">
            <a:xfrm>
              <a:off x="960" y="1920"/>
              <a:ext cx="672" cy="5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76867" name="Line 21"/>
            <p:cNvSpPr>
              <a:spLocks noChangeShapeType="1"/>
            </p:cNvSpPr>
            <p:nvPr/>
          </p:nvSpPr>
          <p:spPr bwMode="auto">
            <a:xfrm>
              <a:off x="960" y="2112"/>
              <a:ext cx="672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76868" name="Line 22"/>
            <p:cNvSpPr>
              <a:spLocks noChangeShapeType="1"/>
            </p:cNvSpPr>
            <p:nvPr/>
          </p:nvSpPr>
          <p:spPr bwMode="auto">
            <a:xfrm flipV="1">
              <a:off x="960" y="2112"/>
              <a:ext cx="672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76869" name="Line 23"/>
            <p:cNvSpPr>
              <a:spLocks noChangeShapeType="1"/>
            </p:cNvSpPr>
            <p:nvPr/>
          </p:nvSpPr>
          <p:spPr bwMode="auto">
            <a:xfrm flipV="1">
              <a:off x="960" y="1920"/>
              <a:ext cx="672" cy="5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grpSp>
        <p:nvGrpSpPr>
          <p:cNvPr id="76809" name="Group 24"/>
          <p:cNvGrpSpPr>
            <a:grpSpLocks/>
          </p:cNvGrpSpPr>
          <p:nvPr/>
        </p:nvGrpSpPr>
        <p:grpSpPr bwMode="auto">
          <a:xfrm>
            <a:off x="685800" y="4494213"/>
            <a:ext cx="1692275" cy="1677987"/>
            <a:chOff x="432" y="1775"/>
            <a:chExt cx="1066" cy="1057"/>
          </a:xfrm>
        </p:grpSpPr>
        <p:grpSp>
          <p:nvGrpSpPr>
            <p:cNvPr id="76860" name="Group 25"/>
            <p:cNvGrpSpPr>
              <a:grpSpLocks/>
            </p:cNvGrpSpPr>
            <p:nvPr/>
          </p:nvGrpSpPr>
          <p:grpSpPr bwMode="auto">
            <a:xfrm>
              <a:off x="576" y="2064"/>
              <a:ext cx="384" cy="768"/>
              <a:chOff x="1152" y="2160"/>
              <a:chExt cx="384" cy="768"/>
            </a:xfrm>
          </p:grpSpPr>
          <p:sp>
            <p:nvSpPr>
              <p:cNvPr id="76862" name="Rectangle 26"/>
              <p:cNvSpPr>
                <a:spLocks noChangeArrowheads="1"/>
              </p:cNvSpPr>
              <p:nvPr/>
            </p:nvSpPr>
            <p:spPr bwMode="auto">
              <a:xfrm>
                <a:off x="1152" y="2160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tr-TR" sz="1800" b="1">
                    <a:latin typeface="Courier New" panose="02070309020205020404" pitchFamily="49" charset="0"/>
                  </a:rPr>
                  <a:t>93</a:t>
                </a:r>
              </a:p>
            </p:txBody>
          </p:sp>
          <p:sp>
            <p:nvSpPr>
              <p:cNvPr id="76863" name="Rectangle 27"/>
              <p:cNvSpPr>
                <a:spLocks noChangeArrowheads="1"/>
              </p:cNvSpPr>
              <p:nvPr/>
            </p:nvSpPr>
            <p:spPr bwMode="auto">
              <a:xfrm>
                <a:off x="1152" y="2352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tr-TR" sz="1800" b="1">
                    <a:latin typeface="Courier New" panose="02070309020205020404" pitchFamily="49" charset="0"/>
                  </a:rPr>
                  <a:t>C4</a:t>
                </a:r>
              </a:p>
            </p:txBody>
          </p:sp>
          <p:sp>
            <p:nvSpPr>
              <p:cNvPr id="76864" name="Rectangle 28"/>
              <p:cNvSpPr>
                <a:spLocks noChangeArrowheads="1"/>
              </p:cNvSpPr>
              <p:nvPr/>
            </p:nvSpPr>
            <p:spPr bwMode="auto">
              <a:xfrm>
                <a:off x="1152" y="2544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tr-TR" sz="1800" b="1">
                    <a:latin typeface="Courier New" panose="02070309020205020404" pitchFamily="49" charset="0"/>
                  </a:rPr>
                  <a:t>FF</a:t>
                </a:r>
              </a:p>
            </p:txBody>
          </p:sp>
          <p:sp>
            <p:nvSpPr>
              <p:cNvPr id="76865" name="Rectangle 29"/>
              <p:cNvSpPr>
                <a:spLocks noChangeArrowheads="1"/>
              </p:cNvSpPr>
              <p:nvPr/>
            </p:nvSpPr>
            <p:spPr bwMode="auto">
              <a:xfrm>
                <a:off x="1152" y="2736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tr-TR" sz="1800" b="1">
                    <a:latin typeface="Courier New" panose="02070309020205020404" pitchFamily="49" charset="0"/>
                  </a:rPr>
                  <a:t>FF</a:t>
                </a:r>
              </a:p>
            </p:txBody>
          </p:sp>
        </p:grpSp>
        <p:sp>
          <p:nvSpPr>
            <p:cNvPr id="76861" name="Text Box 30"/>
            <p:cNvSpPr txBox="1">
              <a:spLocks noChangeArrowheads="1"/>
            </p:cNvSpPr>
            <p:nvPr/>
          </p:nvSpPr>
          <p:spPr bwMode="auto">
            <a:xfrm>
              <a:off x="432" y="1775"/>
              <a:ext cx="106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tr-TR" sz="1800" b="1">
                  <a:latin typeface="Helvetica" panose="020B0604020202020204" pitchFamily="34" charset="0"/>
                </a:rPr>
                <a:t>Linux/Alpha </a:t>
              </a:r>
              <a:r>
                <a:rPr kumimoji="0" lang="en-US" altLang="tr-TR" sz="1800" b="1">
                  <a:latin typeface="Courier New" panose="02070309020205020404" pitchFamily="49" charset="0"/>
                </a:rPr>
                <a:t>B</a:t>
              </a:r>
              <a:endParaRPr kumimoji="0" lang="en-US" altLang="tr-TR" sz="1800" b="1">
                <a:latin typeface="Helvetica" panose="020B0604020202020204" pitchFamily="34" charset="0"/>
              </a:endParaRPr>
            </a:p>
          </p:txBody>
        </p:sp>
      </p:grpSp>
      <p:grpSp>
        <p:nvGrpSpPr>
          <p:cNvPr id="76810" name="Group 31"/>
          <p:cNvGrpSpPr>
            <a:grpSpLocks/>
          </p:cNvGrpSpPr>
          <p:nvPr/>
        </p:nvGrpSpPr>
        <p:grpSpPr bwMode="auto">
          <a:xfrm>
            <a:off x="2501900" y="4494213"/>
            <a:ext cx="815975" cy="1677987"/>
            <a:chOff x="1576" y="1775"/>
            <a:chExt cx="514" cy="1057"/>
          </a:xfrm>
        </p:grpSpPr>
        <p:grpSp>
          <p:nvGrpSpPr>
            <p:cNvPr id="76854" name="Group 32"/>
            <p:cNvGrpSpPr>
              <a:grpSpLocks/>
            </p:cNvGrpSpPr>
            <p:nvPr/>
          </p:nvGrpSpPr>
          <p:grpSpPr bwMode="auto">
            <a:xfrm>
              <a:off x="1632" y="2064"/>
              <a:ext cx="384" cy="768"/>
              <a:chOff x="1632" y="2064"/>
              <a:chExt cx="384" cy="768"/>
            </a:xfrm>
          </p:grpSpPr>
          <p:sp>
            <p:nvSpPr>
              <p:cNvPr id="76856" name="Rectangle 33"/>
              <p:cNvSpPr>
                <a:spLocks noChangeArrowheads="1"/>
              </p:cNvSpPr>
              <p:nvPr/>
            </p:nvSpPr>
            <p:spPr bwMode="auto">
              <a:xfrm>
                <a:off x="1632" y="2448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tr-TR" sz="1800" b="1">
                    <a:latin typeface="Courier New" panose="02070309020205020404" pitchFamily="49" charset="0"/>
                  </a:rPr>
                  <a:t>C4</a:t>
                </a:r>
              </a:p>
            </p:txBody>
          </p:sp>
          <p:sp>
            <p:nvSpPr>
              <p:cNvPr id="76857" name="Rectangle 34"/>
              <p:cNvSpPr>
                <a:spLocks noChangeArrowheads="1"/>
              </p:cNvSpPr>
              <p:nvPr/>
            </p:nvSpPr>
            <p:spPr bwMode="auto">
              <a:xfrm>
                <a:off x="1632" y="2640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tr-TR" sz="1800" b="1">
                    <a:latin typeface="Courier New" panose="02070309020205020404" pitchFamily="49" charset="0"/>
                  </a:rPr>
                  <a:t>93</a:t>
                </a:r>
              </a:p>
            </p:txBody>
          </p:sp>
          <p:sp>
            <p:nvSpPr>
              <p:cNvPr id="76858" name="Rectangle 35"/>
              <p:cNvSpPr>
                <a:spLocks noChangeArrowheads="1"/>
              </p:cNvSpPr>
              <p:nvPr/>
            </p:nvSpPr>
            <p:spPr bwMode="auto">
              <a:xfrm>
                <a:off x="1632" y="2064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tr-TR" sz="1800" b="1">
                    <a:latin typeface="Courier New" panose="02070309020205020404" pitchFamily="49" charset="0"/>
                  </a:rPr>
                  <a:t>FF</a:t>
                </a:r>
              </a:p>
            </p:txBody>
          </p:sp>
          <p:sp>
            <p:nvSpPr>
              <p:cNvPr id="76859" name="Rectangle 36"/>
              <p:cNvSpPr>
                <a:spLocks noChangeArrowheads="1"/>
              </p:cNvSpPr>
              <p:nvPr/>
            </p:nvSpPr>
            <p:spPr bwMode="auto">
              <a:xfrm>
                <a:off x="1632" y="2256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tr-TR" sz="1800" b="1">
                    <a:latin typeface="Courier New" panose="02070309020205020404" pitchFamily="49" charset="0"/>
                  </a:rPr>
                  <a:t>FF</a:t>
                </a:r>
              </a:p>
            </p:txBody>
          </p:sp>
        </p:grpSp>
        <p:sp>
          <p:nvSpPr>
            <p:cNvPr id="76855" name="Text Box 37"/>
            <p:cNvSpPr txBox="1">
              <a:spLocks noChangeArrowheads="1"/>
            </p:cNvSpPr>
            <p:nvPr/>
          </p:nvSpPr>
          <p:spPr bwMode="auto">
            <a:xfrm>
              <a:off x="1576" y="1775"/>
              <a:ext cx="51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tr-TR" sz="1800" b="1">
                  <a:latin typeface="Helvetica" panose="020B0604020202020204" pitchFamily="34" charset="0"/>
                </a:rPr>
                <a:t>Sun </a:t>
              </a:r>
              <a:r>
                <a:rPr kumimoji="0" lang="en-US" altLang="tr-TR" sz="1800" b="1">
                  <a:latin typeface="Courier New" panose="02070309020205020404" pitchFamily="49" charset="0"/>
                </a:rPr>
                <a:t>B</a:t>
              </a:r>
              <a:endParaRPr kumimoji="0" lang="en-US" altLang="tr-TR" sz="1800" b="1">
                <a:latin typeface="Helvetica" panose="020B0604020202020204" pitchFamily="34" charset="0"/>
              </a:endParaRPr>
            </a:p>
          </p:txBody>
        </p:sp>
      </p:grpSp>
      <p:grpSp>
        <p:nvGrpSpPr>
          <p:cNvPr id="40" name="Group 38"/>
          <p:cNvGrpSpPr>
            <a:grpSpLocks/>
          </p:cNvGrpSpPr>
          <p:nvPr/>
        </p:nvGrpSpPr>
        <p:grpSpPr bwMode="auto">
          <a:xfrm>
            <a:off x="1524000" y="5105400"/>
            <a:ext cx="1066800" cy="914400"/>
            <a:chOff x="960" y="3216"/>
            <a:chExt cx="672" cy="576"/>
          </a:xfrm>
        </p:grpSpPr>
        <p:sp>
          <p:nvSpPr>
            <p:cNvPr id="76850" name="Line 39"/>
            <p:cNvSpPr>
              <a:spLocks noChangeShapeType="1"/>
            </p:cNvSpPr>
            <p:nvPr/>
          </p:nvSpPr>
          <p:spPr bwMode="auto">
            <a:xfrm>
              <a:off x="960" y="3216"/>
              <a:ext cx="672" cy="5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76851" name="Line 40"/>
            <p:cNvSpPr>
              <a:spLocks noChangeShapeType="1"/>
            </p:cNvSpPr>
            <p:nvPr/>
          </p:nvSpPr>
          <p:spPr bwMode="auto">
            <a:xfrm>
              <a:off x="960" y="3408"/>
              <a:ext cx="672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76852" name="Line 41"/>
            <p:cNvSpPr>
              <a:spLocks noChangeShapeType="1"/>
            </p:cNvSpPr>
            <p:nvPr/>
          </p:nvSpPr>
          <p:spPr bwMode="auto">
            <a:xfrm flipV="1">
              <a:off x="960" y="3408"/>
              <a:ext cx="672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76853" name="Line 42"/>
            <p:cNvSpPr>
              <a:spLocks noChangeShapeType="1"/>
            </p:cNvSpPr>
            <p:nvPr/>
          </p:nvSpPr>
          <p:spPr bwMode="auto">
            <a:xfrm flipV="1">
              <a:off x="960" y="3216"/>
              <a:ext cx="672" cy="5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sp>
        <p:nvSpPr>
          <p:cNvPr id="76812" name="Text Box 43"/>
          <p:cNvSpPr txBox="1">
            <a:spLocks noChangeArrowheads="1"/>
          </p:cNvSpPr>
          <p:nvPr/>
        </p:nvSpPr>
        <p:spPr bwMode="auto">
          <a:xfrm>
            <a:off x="4343400" y="5865813"/>
            <a:ext cx="3903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tr-TR" sz="1800" b="1">
                <a:latin typeface="Helvetica" panose="020B0604020202020204" pitchFamily="34" charset="0"/>
              </a:rPr>
              <a:t>Two’s complement representation</a:t>
            </a:r>
          </a:p>
        </p:txBody>
      </p:sp>
      <p:sp>
        <p:nvSpPr>
          <p:cNvPr id="76813" name="Line 44"/>
          <p:cNvSpPr>
            <a:spLocks noChangeShapeType="1"/>
          </p:cNvSpPr>
          <p:nvPr/>
        </p:nvSpPr>
        <p:spPr bwMode="auto">
          <a:xfrm flipH="1" flipV="1">
            <a:off x="3352800" y="5638800"/>
            <a:ext cx="9144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grpSp>
        <p:nvGrpSpPr>
          <p:cNvPr id="76814" name="Group 45"/>
          <p:cNvGrpSpPr>
            <a:grpSpLocks/>
          </p:cNvGrpSpPr>
          <p:nvPr/>
        </p:nvGrpSpPr>
        <p:grpSpPr bwMode="auto">
          <a:xfrm>
            <a:off x="6324600" y="4191000"/>
            <a:ext cx="609600" cy="1219200"/>
            <a:chOff x="4272" y="2832"/>
            <a:chExt cx="384" cy="768"/>
          </a:xfrm>
        </p:grpSpPr>
        <p:sp>
          <p:nvSpPr>
            <p:cNvPr id="76846" name="Rectangle 46"/>
            <p:cNvSpPr>
              <a:spLocks noChangeArrowheads="1"/>
            </p:cNvSpPr>
            <p:nvPr/>
          </p:nvSpPr>
          <p:spPr bwMode="auto">
            <a:xfrm>
              <a:off x="4272" y="2832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tr-TR" sz="1800" b="1">
                  <a:latin typeface="Courier New" panose="02070309020205020404" pitchFamily="49" charset="0"/>
                </a:rPr>
                <a:t>00</a:t>
              </a:r>
            </a:p>
          </p:txBody>
        </p:sp>
        <p:sp>
          <p:nvSpPr>
            <p:cNvPr id="76847" name="Rectangle 47"/>
            <p:cNvSpPr>
              <a:spLocks noChangeArrowheads="1"/>
            </p:cNvSpPr>
            <p:nvPr/>
          </p:nvSpPr>
          <p:spPr bwMode="auto">
            <a:xfrm>
              <a:off x="4272" y="3024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tr-TR" sz="1800" b="1">
                  <a:latin typeface="Courier New" panose="02070309020205020404" pitchFamily="49" charset="0"/>
                </a:rPr>
                <a:t>00</a:t>
              </a:r>
            </a:p>
          </p:txBody>
        </p:sp>
        <p:sp>
          <p:nvSpPr>
            <p:cNvPr id="76848" name="Rectangle 48"/>
            <p:cNvSpPr>
              <a:spLocks noChangeArrowheads="1"/>
            </p:cNvSpPr>
            <p:nvPr/>
          </p:nvSpPr>
          <p:spPr bwMode="auto">
            <a:xfrm>
              <a:off x="4272" y="3216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tr-TR" sz="1800" b="1">
                  <a:latin typeface="Courier New" panose="02070309020205020404" pitchFamily="49" charset="0"/>
                </a:rPr>
                <a:t>00</a:t>
              </a:r>
            </a:p>
          </p:txBody>
        </p:sp>
        <p:sp>
          <p:nvSpPr>
            <p:cNvPr id="76849" name="Rectangle 49"/>
            <p:cNvSpPr>
              <a:spLocks noChangeArrowheads="1"/>
            </p:cNvSpPr>
            <p:nvPr/>
          </p:nvSpPr>
          <p:spPr bwMode="auto">
            <a:xfrm>
              <a:off x="4272" y="3408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tr-TR" sz="1800" b="1">
                  <a:latin typeface="Courier New" panose="02070309020205020404" pitchFamily="49" charset="0"/>
                </a:rPr>
                <a:t>00</a:t>
              </a:r>
            </a:p>
          </p:txBody>
        </p:sp>
      </p:grpSp>
      <p:grpSp>
        <p:nvGrpSpPr>
          <p:cNvPr id="76815" name="Group 50"/>
          <p:cNvGrpSpPr>
            <a:grpSpLocks/>
          </p:cNvGrpSpPr>
          <p:nvPr/>
        </p:nvGrpSpPr>
        <p:grpSpPr bwMode="auto">
          <a:xfrm>
            <a:off x="6096000" y="2513013"/>
            <a:ext cx="1019175" cy="1677987"/>
            <a:chOff x="432" y="1775"/>
            <a:chExt cx="642" cy="1057"/>
          </a:xfrm>
        </p:grpSpPr>
        <p:grpSp>
          <p:nvGrpSpPr>
            <p:cNvPr id="76840" name="Group 51"/>
            <p:cNvGrpSpPr>
              <a:grpSpLocks/>
            </p:cNvGrpSpPr>
            <p:nvPr/>
          </p:nvGrpSpPr>
          <p:grpSpPr bwMode="auto">
            <a:xfrm>
              <a:off x="576" y="2064"/>
              <a:ext cx="384" cy="768"/>
              <a:chOff x="1152" y="2160"/>
              <a:chExt cx="384" cy="768"/>
            </a:xfrm>
          </p:grpSpPr>
          <p:sp>
            <p:nvSpPr>
              <p:cNvPr id="76842" name="Rectangle 52"/>
              <p:cNvSpPr>
                <a:spLocks noChangeArrowheads="1"/>
              </p:cNvSpPr>
              <p:nvPr/>
            </p:nvSpPr>
            <p:spPr bwMode="auto">
              <a:xfrm>
                <a:off x="1152" y="2160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tr-TR" sz="1800" b="1">
                    <a:latin typeface="Courier New" panose="02070309020205020404" pitchFamily="49" charset="0"/>
                  </a:rPr>
                  <a:t>6D</a:t>
                </a:r>
              </a:p>
            </p:txBody>
          </p:sp>
          <p:sp>
            <p:nvSpPr>
              <p:cNvPr id="76843" name="Rectangle 53"/>
              <p:cNvSpPr>
                <a:spLocks noChangeArrowheads="1"/>
              </p:cNvSpPr>
              <p:nvPr/>
            </p:nvSpPr>
            <p:spPr bwMode="auto">
              <a:xfrm>
                <a:off x="1152" y="2352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tr-TR" sz="1800" b="1">
                    <a:latin typeface="Courier New" panose="02070309020205020404" pitchFamily="49" charset="0"/>
                  </a:rPr>
                  <a:t>3B</a:t>
                </a:r>
              </a:p>
            </p:txBody>
          </p:sp>
          <p:sp>
            <p:nvSpPr>
              <p:cNvPr id="76844" name="Rectangle 54"/>
              <p:cNvSpPr>
                <a:spLocks noChangeArrowheads="1"/>
              </p:cNvSpPr>
              <p:nvPr/>
            </p:nvSpPr>
            <p:spPr bwMode="auto">
              <a:xfrm>
                <a:off x="1152" y="2544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tr-TR" sz="1800" b="1">
                    <a:latin typeface="Courier New" panose="02070309020205020404" pitchFamily="49" charset="0"/>
                  </a:rPr>
                  <a:t>00</a:t>
                </a:r>
              </a:p>
            </p:txBody>
          </p:sp>
          <p:sp>
            <p:nvSpPr>
              <p:cNvPr id="76845" name="Rectangle 55"/>
              <p:cNvSpPr>
                <a:spLocks noChangeArrowheads="1"/>
              </p:cNvSpPr>
              <p:nvPr/>
            </p:nvSpPr>
            <p:spPr bwMode="auto">
              <a:xfrm>
                <a:off x="1152" y="2736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tr-TR" sz="1800" b="1">
                    <a:latin typeface="Courier New" panose="02070309020205020404" pitchFamily="49" charset="0"/>
                  </a:rPr>
                  <a:t>00</a:t>
                </a:r>
              </a:p>
            </p:txBody>
          </p:sp>
        </p:grpSp>
        <p:sp>
          <p:nvSpPr>
            <p:cNvPr id="76841" name="Text Box 56"/>
            <p:cNvSpPr txBox="1">
              <a:spLocks noChangeArrowheads="1"/>
            </p:cNvSpPr>
            <p:nvPr/>
          </p:nvSpPr>
          <p:spPr bwMode="auto">
            <a:xfrm>
              <a:off x="432" y="1775"/>
              <a:ext cx="64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tr-TR" sz="1800" b="1">
                  <a:latin typeface="Helvetica" panose="020B0604020202020204" pitchFamily="34" charset="0"/>
                </a:rPr>
                <a:t>Alpha </a:t>
              </a:r>
              <a:r>
                <a:rPr kumimoji="0" lang="en-US" altLang="tr-TR" sz="1800" b="1">
                  <a:latin typeface="Courier New" panose="02070309020205020404" pitchFamily="49" charset="0"/>
                </a:rPr>
                <a:t>C</a:t>
              </a:r>
              <a:endParaRPr kumimoji="0" lang="en-US" altLang="tr-TR" sz="1800" b="1">
                <a:latin typeface="Helvetica" panose="020B0604020202020204" pitchFamily="34" charset="0"/>
              </a:endParaRPr>
            </a:p>
          </p:txBody>
        </p:sp>
      </p:grpSp>
      <p:grpSp>
        <p:nvGrpSpPr>
          <p:cNvPr id="76816" name="Group 57"/>
          <p:cNvGrpSpPr>
            <a:grpSpLocks/>
          </p:cNvGrpSpPr>
          <p:nvPr/>
        </p:nvGrpSpPr>
        <p:grpSpPr bwMode="auto">
          <a:xfrm>
            <a:off x="7912100" y="2513013"/>
            <a:ext cx="815975" cy="1677987"/>
            <a:chOff x="1576" y="1775"/>
            <a:chExt cx="514" cy="1057"/>
          </a:xfrm>
        </p:grpSpPr>
        <p:grpSp>
          <p:nvGrpSpPr>
            <p:cNvPr id="76834" name="Group 58"/>
            <p:cNvGrpSpPr>
              <a:grpSpLocks/>
            </p:cNvGrpSpPr>
            <p:nvPr/>
          </p:nvGrpSpPr>
          <p:grpSpPr bwMode="auto">
            <a:xfrm>
              <a:off x="1632" y="2064"/>
              <a:ext cx="384" cy="768"/>
              <a:chOff x="1632" y="2064"/>
              <a:chExt cx="384" cy="768"/>
            </a:xfrm>
          </p:grpSpPr>
          <p:sp>
            <p:nvSpPr>
              <p:cNvPr id="76836" name="Rectangle 59"/>
              <p:cNvSpPr>
                <a:spLocks noChangeArrowheads="1"/>
              </p:cNvSpPr>
              <p:nvPr/>
            </p:nvSpPr>
            <p:spPr bwMode="auto">
              <a:xfrm>
                <a:off x="1632" y="2448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tr-TR" sz="1800" b="1">
                    <a:latin typeface="Courier New" panose="02070309020205020404" pitchFamily="49" charset="0"/>
                  </a:rPr>
                  <a:t>3B</a:t>
                </a:r>
              </a:p>
            </p:txBody>
          </p:sp>
          <p:sp>
            <p:nvSpPr>
              <p:cNvPr id="76837" name="Rectangle 60"/>
              <p:cNvSpPr>
                <a:spLocks noChangeArrowheads="1"/>
              </p:cNvSpPr>
              <p:nvPr/>
            </p:nvSpPr>
            <p:spPr bwMode="auto">
              <a:xfrm>
                <a:off x="1632" y="2640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tr-TR" sz="1800" b="1">
                    <a:latin typeface="Courier New" panose="02070309020205020404" pitchFamily="49" charset="0"/>
                  </a:rPr>
                  <a:t>6D</a:t>
                </a:r>
              </a:p>
            </p:txBody>
          </p:sp>
          <p:sp>
            <p:nvSpPr>
              <p:cNvPr id="76838" name="Rectangle 61"/>
              <p:cNvSpPr>
                <a:spLocks noChangeArrowheads="1"/>
              </p:cNvSpPr>
              <p:nvPr/>
            </p:nvSpPr>
            <p:spPr bwMode="auto">
              <a:xfrm>
                <a:off x="1632" y="2064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tr-TR" sz="1800" b="1">
                    <a:latin typeface="Courier New" panose="02070309020205020404" pitchFamily="49" charset="0"/>
                  </a:rPr>
                  <a:t>00</a:t>
                </a:r>
              </a:p>
            </p:txBody>
          </p:sp>
          <p:sp>
            <p:nvSpPr>
              <p:cNvPr id="76839" name="Rectangle 62"/>
              <p:cNvSpPr>
                <a:spLocks noChangeArrowheads="1"/>
              </p:cNvSpPr>
              <p:nvPr/>
            </p:nvSpPr>
            <p:spPr bwMode="auto">
              <a:xfrm>
                <a:off x="1632" y="2256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tr-TR" sz="1800" b="1">
                    <a:latin typeface="Courier New" panose="02070309020205020404" pitchFamily="49" charset="0"/>
                  </a:rPr>
                  <a:t>00</a:t>
                </a:r>
              </a:p>
            </p:txBody>
          </p:sp>
        </p:grpSp>
        <p:sp>
          <p:nvSpPr>
            <p:cNvPr id="76835" name="Text Box 63"/>
            <p:cNvSpPr txBox="1">
              <a:spLocks noChangeArrowheads="1"/>
            </p:cNvSpPr>
            <p:nvPr/>
          </p:nvSpPr>
          <p:spPr bwMode="auto">
            <a:xfrm>
              <a:off x="1576" y="1775"/>
              <a:ext cx="51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tr-TR" sz="1800" b="1">
                  <a:latin typeface="Helvetica" panose="020B0604020202020204" pitchFamily="34" charset="0"/>
                </a:rPr>
                <a:t>Sun </a:t>
              </a:r>
              <a:r>
                <a:rPr kumimoji="0" lang="en-US" altLang="tr-TR" sz="1800" b="1">
                  <a:latin typeface="Courier New" panose="02070309020205020404" pitchFamily="49" charset="0"/>
                </a:rPr>
                <a:t>C</a:t>
              </a:r>
              <a:endParaRPr kumimoji="0" lang="en-US" altLang="tr-TR" sz="1800" b="1">
                <a:latin typeface="Helvetica" panose="020B0604020202020204" pitchFamily="34" charset="0"/>
              </a:endParaRPr>
            </a:p>
          </p:txBody>
        </p:sp>
      </p:grpSp>
      <p:grpSp>
        <p:nvGrpSpPr>
          <p:cNvPr id="66" name="Group 64"/>
          <p:cNvGrpSpPr>
            <a:grpSpLocks/>
          </p:cNvGrpSpPr>
          <p:nvPr/>
        </p:nvGrpSpPr>
        <p:grpSpPr bwMode="auto">
          <a:xfrm>
            <a:off x="6934200" y="3124200"/>
            <a:ext cx="1066800" cy="914400"/>
            <a:chOff x="4368" y="1968"/>
            <a:chExt cx="672" cy="576"/>
          </a:xfrm>
        </p:grpSpPr>
        <p:sp>
          <p:nvSpPr>
            <p:cNvPr id="76830" name="Line 65"/>
            <p:cNvSpPr>
              <a:spLocks noChangeShapeType="1"/>
            </p:cNvSpPr>
            <p:nvPr/>
          </p:nvSpPr>
          <p:spPr bwMode="auto">
            <a:xfrm>
              <a:off x="4368" y="1968"/>
              <a:ext cx="672" cy="5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76831" name="Line 66"/>
            <p:cNvSpPr>
              <a:spLocks noChangeShapeType="1"/>
            </p:cNvSpPr>
            <p:nvPr/>
          </p:nvSpPr>
          <p:spPr bwMode="auto">
            <a:xfrm>
              <a:off x="4368" y="2160"/>
              <a:ext cx="672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76832" name="Line 67"/>
            <p:cNvSpPr>
              <a:spLocks noChangeShapeType="1"/>
            </p:cNvSpPr>
            <p:nvPr/>
          </p:nvSpPr>
          <p:spPr bwMode="auto">
            <a:xfrm flipV="1">
              <a:off x="4368" y="2160"/>
              <a:ext cx="672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76833" name="Line 68"/>
            <p:cNvSpPr>
              <a:spLocks noChangeShapeType="1"/>
            </p:cNvSpPr>
            <p:nvPr/>
          </p:nvSpPr>
          <p:spPr bwMode="auto">
            <a:xfrm flipV="1">
              <a:off x="4368" y="1968"/>
              <a:ext cx="672" cy="5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grpSp>
        <p:nvGrpSpPr>
          <p:cNvPr id="76818" name="Group 69"/>
          <p:cNvGrpSpPr>
            <a:grpSpLocks/>
          </p:cNvGrpSpPr>
          <p:nvPr/>
        </p:nvGrpSpPr>
        <p:grpSpPr bwMode="auto">
          <a:xfrm>
            <a:off x="4419600" y="2513013"/>
            <a:ext cx="993775" cy="1677987"/>
            <a:chOff x="432" y="1775"/>
            <a:chExt cx="626" cy="1057"/>
          </a:xfrm>
        </p:grpSpPr>
        <p:grpSp>
          <p:nvGrpSpPr>
            <p:cNvPr id="76824" name="Group 70"/>
            <p:cNvGrpSpPr>
              <a:grpSpLocks/>
            </p:cNvGrpSpPr>
            <p:nvPr/>
          </p:nvGrpSpPr>
          <p:grpSpPr bwMode="auto">
            <a:xfrm>
              <a:off x="576" y="2064"/>
              <a:ext cx="384" cy="768"/>
              <a:chOff x="1152" y="2160"/>
              <a:chExt cx="384" cy="768"/>
            </a:xfrm>
          </p:grpSpPr>
          <p:sp>
            <p:nvSpPr>
              <p:cNvPr id="76826" name="Rectangle 71"/>
              <p:cNvSpPr>
                <a:spLocks noChangeArrowheads="1"/>
              </p:cNvSpPr>
              <p:nvPr/>
            </p:nvSpPr>
            <p:spPr bwMode="auto">
              <a:xfrm>
                <a:off x="1152" y="2160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tr-TR" sz="1800" b="1">
                    <a:latin typeface="Courier New" panose="02070309020205020404" pitchFamily="49" charset="0"/>
                  </a:rPr>
                  <a:t>6D</a:t>
                </a:r>
              </a:p>
            </p:txBody>
          </p:sp>
          <p:sp>
            <p:nvSpPr>
              <p:cNvPr id="76827" name="Rectangle 72"/>
              <p:cNvSpPr>
                <a:spLocks noChangeArrowheads="1"/>
              </p:cNvSpPr>
              <p:nvPr/>
            </p:nvSpPr>
            <p:spPr bwMode="auto">
              <a:xfrm>
                <a:off x="1152" y="2352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tr-TR" sz="1800" b="1">
                    <a:latin typeface="Courier New" panose="02070309020205020404" pitchFamily="49" charset="0"/>
                  </a:rPr>
                  <a:t>3B</a:t>
                </a:r>
              </a:p>
            </p:txBody>
          </p:sp>
          <p:sp>
            <p:nvSpPr>
              <p:cNvPr id="76828" name="Rectangle 73"/>
              <p:cNvSpPr>
                <a:spLocks noChangeArrowheads="1"/>
              </p:cNvSpPr>
              <p:nvPr/>
            </p:nvSpPr>
            <p:spPr bwMode="auto">
              <a:xfrm>
                <a:off x="1152" y="2544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tr-TR" sz="1800" b="1">
                    <a:latin typeface="Courier New" panose="02070309020205020404" pitchFamily="49" charset="0"/>
                  </a:rPr>
                  <a:t>00</a:t>
                </a:r>
              </a:p>
            </p:txBody>
          </p:sp>
          <p:sp>
            <p:nvSpPr>
              <p:cNvPr id="76829" name="Rectangle 74"/>
              <p:cNvSpPr>
                <a:spLocks noChangeArrowheads="1"/>
              </p:cNvSpPr>
              <p:nvPr/>
            </p:nvSpPr>
            <p:spPr bwMode="auto">
              <a:xfrm>
                <a:off x="1152" y="2736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tr-TR" sz="1800" b="1">
                    <a:latin typeface="Courier New" panose="02070309020205020404" pitchFamily="49" charset="0"/>
                  </a:rPr>
                  <a:t>00</a:t>
                </a:r>
              </a:p>
            </p:txBody>
          </p:sp>
        </p:grpSp>
        <p:sp>
          <p:nvSpPr>
            <p:cNvPr id="76825" name="Text Box 75"/>
            <p:cNvSpPr txBox="1">
              <a:spLocks noChangeArrowheads="1"/>
            </p:cNvSpPr>
            <p:nvPr/>
          </p:nvSpPr>
          <p:spPr bwMode="auto">
            <a:xfrm>
              <a:off x="432" y="1775"/>
              <a:ext cx="62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tr-TR" sz="1800" b="1">
                  <a:latin typeface="Helvetica" panose="020B0604020202020204" pitchFamily="34" charset="0"/>
                </a:rPr>
                <a:t>Linux </a:t>
              </a:r>
              <a:r>
                <a:rPr kumimoji="0" lang="en-US" altLang="tr-TR" sz="1800" b="1">
                  <a:latin typeface="Courier New" panose="02070309020205020404" pitchFamily="49" charset="0"/>
                </a:rPr>
                <a:t>C</a:t>
              </a:r>
              <a:endParaRPr kumimoji="0" lang="en-US" altLang="tr-TR" sz="1800" b="1">
                <a:latin typeface="Helvetica" panose="020B0604020202020204" pitchFamily="34" charset="0"/>
              </a:endParaRPr>
            </a:p>
          </p:txBody>
        </p:sp>
      </p:grpSp>
      <p:grpSp>
        <p:nvGrpSpPr>
          <p:cNvPr id="78" name="Group 76"/>
          <p:cNvGrpSpPr>
            <a:grpSpLocks/>
          </p:cNvGrpSpPr>
          <p:nvPr/>
        </p:nvGrpSpPr>
        <p:grpSpPr bwMode="auto">
          <a:xfrm>
            <a:off x="5257800" y="3124200"/>
            <a:ext cx="1066800" cy="914400"/>
            <a:chOff x="3312" y="1968"/>
            <a:chExt cx="672" cy="576"/>
          </a:xfrm>
        </p:grpSpPr>
        <p:sp>
          <p:nvSpPr>
            <p:cNvPr id="76820" name="Line 77"/>
            <p:cNvSpPr>
              <a:spLocks noChangeShapeType="1"/>
            </p:cNvSpPr>
            <p:nvPr/>
          </p:nvSpPr>
          <p:spPr bwMode="auto">
            <a:xfrm>
              <a:off x="3312" y="2544"/>
              <a:ext cx="6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76821" name="Line 78"/>
            <p:cNvSpPr>
              <a:spLocks noChangeShapeType="1"/>
            </p:cNvSpPr>
            <p:nvPr/>
          </p:nvSpPr>
          <p:spPr bwMode="auto">
            <a:xfrm>
              <a:off x="3312" y="2160"/>
              <a:ext cx="6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76822" name="Line 79"/>
            <p:cNvSpPr>
              <a:spLocks noChangeShapeType="1"/>
            </p:cNvSpPr>
            <p:nvPr/>
          </p:nvSpPr>
          <p:spPr bwMode="auto">
            <a:xfrm flipV="1">
              <a:off x="3312" y="2352"/>
              <a:ext cx="6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76823" name="Line 80"/>
            <p:cNvSpPr>
              <a:spLocks noChangeShapeType="1"/>
            </p:cNvSpPr>
            <p:nvPr/>
          </p:nvSpPr>
          <p:spPr bwMode="auto">
            <a:xfrm flipV="1">
              <a:off x="3312" y="1968"/>
              <a:ext cx="6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Representing Pointers</a:t>
            </a:r>
            <a:endParaRPr lang="tr-TR" altLang="tr-TR" smtClean="0"/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A691252F-EA94-41BC-BCD6-0F4B2C48C469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48</a:t>
            </a:fld>
            <a:endParaRPr kumimoji="0" lang="en-US" altLang="tr-TR" sz="120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90513" y="1066800"/>
            <a:ext cx="8307387" cy="537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9" tIns="44446" rIns="90479" bIns="44446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rgbClr val="FF33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marL="385763" indent="-385763">
              <a:spcBef>
                <a:spcPct val="0"/>
              </a:spcBef>
              <a:defRPr/>
            </a:pPr>
            <a:r>
              <a:rPr lang="en-US" altLang="tr-TR" sz="2400" kern="0" smtClean="0">
                <a:latin typeface="Courier New" panose="02070309020205020404" pitchFamily="49" charset="0"/>
              </a:rPr>
              <a:t>int B = -15213;</a:t>
            </a:r>
          </a:p>
          <a:p>
            <a:pPr marL="385763" indent="-385763">
              <a:spcBef>
                <a:spcPct val="0"/>
              </a:spcBef>
              <a:defRPr/>
            </a:pPr>
            <a:r>
              <a:rPr lang="en-US" altLang="tr-TR" sz="2400" kern="0" smtClean="0">
                <a:latin typeface="Courier New" panose="02070309020205020404" pitchFamily="49" charset="0"/>
              </a:rPr>
              <a:t>int *P = &amp;B;</a:t>
            </a:r>
          </a:p>
        </p:txBody>
      </p:sp>
      <p:sp>
        <p:nvSpPr>
          <p:cNvPr id="77829" name="Text Box 4"/>
          <p:cNvSpPr txBox="1">
            <a:spLocks noChangeArrowheads="1"/>
          </p:cNvSpPr>
          <p:nvPr/>
        </p:nvSpPr>
        <p:spPr bwMode="auto">
          <a:xfrm>
            <a:off x="457200" y="1828800"/>
            <a:ext cx="7467600" cy="1230313"/>
          </a:xfrm>
          <a:prstGeom prst="rect">
            <a:avLst/>
          </a:prstGeom>
          <a:solidFill>
            <a:srgbClr val="FFFF99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084263" algn="l"/>
              </a:tabLs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084263" algn="l"/>
              </a:tabLst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084263" algn="l"/>
              </a:tabLst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084263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tabLst>
                <a:tab pos="1084263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084263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084263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084263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084263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0" lang="en-US" altLang="tr-TR" sz="1800" b="1">
                <a:latin typeface="Helvetica" panose="020B0604020202020204" pitchFamily="34" charset="0"/>
              </a:rPr>
              <a:t>Alpha Address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kumimoji="0" lang="en-US" altLang="tr-TR" sz="1800" b="1">
                <a:latin typeface="Helvetica" panose="020B0604020202020204" pitchFamily="34" charset="0"/>
              </a:rPr>
              <a:t>Hex:</a:t>
            </a:r>
            <a:r>
              <a:rPr kumimoji="0" lang="en-US" altLang="tr-TR" sz="1800" b="1">
                <a:latin typeface="Courier New" panose="02070309020205020404" pitchFamily="49" charset="0"/>
              </a:rPr>
              <a:t>  	  1    F    F    F    F    F    C    A    0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kumimoji="0" lang="en-US" altLang="tr-TR" sz="1800" b="1">
                <a:latin typeface="Helvetica" panose="020B0604020202020204" pitchFamily="34" charset="0"/>
              </a:rPr>
              <a:t>Binary:</a:t>
            </a:r>
            <a:r>
              <a:rPr kumimoji="0" lang="en-US" altLang="tr-TR" sz="1800" b="1">
                <a:latin typeface="Courier New" panose="02070309020205020404" pitchFamily="49" charset="0"/>
              </a:rPr>
              <a:t>  	0001 1111 1111 1111 1111 1111 1100 1010 0000</a:t>
            </a:r>
          </a:p>
        </p:txBody>
      </p:sp>
      <p:grpSp>
        <p:nvGrpSpPr>
          <p:cNvPr id="77830" name="Group 5"/>
          <p:cNvGrpSpPr>
            <a:grpSpLocks/>
          </p:cNvGrpSpPr>
          <p:nvPr/>
        </p:nvGrpSpPr>
        <p:grpSpPr bwMode="auto">
          <a:xfrm>
            <a:off x="8245475" y="2786063"/>
            <a:ext cx="609600" cy="1219200"/>
            <a:chOff x="4272" y="2832"/>
            <a:chExt cx="384" cy="768"/>
          </a:xfrm>
        </p:grpSpPr>
        <p:sp>
          <p:nvSpPr>
            <p:cNvPr id="77852" name="Rectangle 6"/>
            <p:cNvSpPr>
              <a:spLocks noChangeArrowheads="1"/>
            </p:cNvSpPr>
            <p:nvPr/>
          </p:nvSpPr>
          <p:spPr bwMode="auto">
            <a:xfrm>
              <a:off x="4272" y="2832"/>
              <a:ext cx="384" cy="192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tr-TR" sz="1800" b="1">
                  <a:latin typeface="Courier New" panose="02070309020205020404" pitchFamily="49" charset="0"/>
                </a:rPr>
                <a:t>01</a:t>
              </a:r>
            </a:p>
          </p:txBody>
        </p:sp>
        <p:sp>
          <p:nvSpPr>
            <p:cNvPr id="77853" name="Rectangle 7"/>
            <p:cNvSpPr>
              <a:spLocks noChangeArrowheads="1"/>
            </p:cNvSpPr>
            <p:nvPr/>
          </p:nvSpPr>
          <p:spPr bwMode="auto">
            <a:xfrm>
              <a:off x="4272" y="3024"/>
              <a:ext cx="384" cy="192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tr-TR" sz="1800" b="1">
                  <a:latin typeface="Courier New" panose="02070309020205020404" pitchFamily="49" charset="0"/>
                </a:rPr>
                <a:t>00</a:t>
              </a:r>
            </a:p>
          </p:txBody>
        </p:sp>
        <p:sp>
          <p:nvSpPr>
            <p:cNvPr id="77854" name="Rectangle 8"/>
            <p:cNvSpPr>
              <a:spLocks noChangeArrowheads="1"/>
            </p:cNvSpPr>
            <p:nvPr/>
          </p:nvSpPr>
          <p:spPr bwMode="auto">
            <a:xfrm>
              <a:off x="4272" y="3216"/>
              <a:ext cx="384" cy="192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tr-TR" sz="1800" b="1">
                  <a:latin typeface="Courier New" panose="02070309020205020404" pitchFamily="49" charset="0"/>
                </a:rPr>
                <a:t>00</a:t>
              </a:r>
            </a:p>
          </p:txBody>
        </p:sp>
        <p:sp>
          <p:nvSpPr>
            <p:cNvPr id="77855" name="Rectangle 9"/>
            <p:cNvSpPr>
              <a:spLocks noChangeArrowheads="1"/>
            </p:cNvSpPr>
            <p:nvPr/>
          </p:nvSpPr>
          <p:spPr bwMode="auto">
            <a:xfrm>
              <a:off x="4272" y="3408"/>
              <a:ext cx="384" cy="192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tr-TR" sz="1800" b="1">
                  <a:latin typeface="Courier New" panose="02070309020205020404" pitchFamily="49" charset="0"/>
                </a:rPr>
                <a:t>00</a:t>
              </a:r>
            </a:p>
          </p:txBody>
        </p:sp>
      </p:grpSp>
      <p:grpSp>
        <p:nvGrpSpPr>
          <p:cNvPr id="77831" name="Group 10"/>
          <p:cNvGrpSpPr>
            <a:grpSpLocks/>
          </p:cNvGrpSpPr>
          <p:nvPr/>
        </p:nvGrpSpPr>
        <p:grpSpPr bwMode="auto">
          <a:xfrm>
            <a:off x="8245475" y="1566863"/>
            <a:ext cx="609600" cy="1219200"/>
            <a:chOff x="1152" y="2160"/>
            <a:chExt cx="384" cy="768"/>
          </a:xfrm>
        </p:grpSpPr>
        <p:sp>
          <p:nvSpPr>
            <p:cNvPr id="77848" name="Rectangle 11"/>
            <p:cNvSpPr>
              <a:spLocks noChangeArrowheads="1"/>
            </p:cNvSpPr>
            <p:nvPr/>
          </p:nvSpPr>
          <p:spPr bwMode="auto">
            <a:xfrm>
              <a:off x="1152" y="2160"/>
              <a:ext cx="384" cy="192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tr-TR" sz="1800" b="1">
                  <a:latin typeface="Courier New" panose="02070309020205020404" pitchFamily="49" charset="0"/>
                </a:rPr>
                <a:t>A0</a:t>
              </a:r>
            </a:p>
          </p:txBody>
        </p:sp>
        <p:sp>
          <p:nvSpPr>
            <p:cNvPr id="77849" name="Rectangle 12"/>
            <p:cNvSpPr>
              <a:spLocks noChangeArrowheads="1"/>
            </p:cNvSpPr>
            <p:nvPr/>
          </p:nvSpPr>
          <p:spPr bwMode="auto">
            <a:xfrm>
              <a:off x="1152" y="2352"/>
              <a:ext cx="384" cy="192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tr-TR" sz="1800" b="1">
                  <a:latin typeface="Courier New" panose="02070309020205020404" pitchFamily="49" charset="0"/>
                </a:rPr>
                <a:t>FC</a:t>
              </a:r>
            </a:p>
          </p:txBody>
        </p:sp>
        <p:sp>
          <p:nvSpPr>
            <p:cNvPr id="77850" name="Rectangle 13"/>
            <p:cNvSpPr>
              <a:spLocks noChangeArrowheads="1"/>
            </p:cNvSpPr>
            <p:nvPr/>
          </p:nvSpPr>
          <p:spPr bwMode="auto">
            <a:xfrm>
              <a:off x="1152" y="2544"/>
              <a:ext cx="384" cy="192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tr-TR" sz="1800" b="1">
                  <a:latin typeface="Courier New" panose="02070309020205020404" pitchFamily="49" charset="0"/>
                </a:rPr>
                <a:t>FF</a:t>
              </a:r>
            </a:p>
          </p:txBody>
        </p:sp>
        <p:sp>
          <p:nvSpPr>
            <p:cNvPr id="77851" name="Rectangle 14"/>
            <p:cNvSpPr>
              <a:spLocks noChangeArrowheads="1"/>
            </p:cNvSpPr>
            <p:nvPr/>
          </p:nvSpPr>
          <p:spPr bwMode="auto">
            <a:xfrm>
              <a:off x="1152" y="2736"/>
              <a:ext cx="384" cy="192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tr-TR" sz="1800" b="1">
                  <a:latin typeface="Courier New" panose="02070309020205020404" pitchFamily="49" charset="0"/>
                </a:rPr>
                <a:t>FF</a:t>
              </a:r>
            </a:p>
          </p:txBody>
        </p:sp>
      </p:grpSp>
      <p:sp>
        <p:nvSpPr>
          <p:cNvPr id="77832" name="Text Box 15"/>
          <p:cNvSpPr txBox="1">
            <a:spLocks noChangeArrowheads="1"/>
          </p:cNvSpPr>
          <p:nvPr/>
        </p:nvSpPr>
        <p:spPr bwMode="auto">
          <a:xfrm>
            <a:off x="8016875" y="1109663"/>
            <a:ext cx="10191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tr-TR" sz="1800" b="1">
                <a:latin typeface="Helvetica" panose="020B0604020202020204" pitchFamily="34" charset="0"/>
              </a:rPr>
              <a:t>Alpha </a:t>
            </a:r>
            <a:r>
              <a:rPr kumimoji="0" lang="en-US" altLang="tr-TR" sz="1800" b="1">
                <a:latin typeface="Courier New" panose="02070309020205020404" pitchFamily="49" charset="0"/>
              </a:rPr>
              <a:t>P</a:t>
            </a:r>
            <a:endParaRPr kumimoji="0" lang="en-US" altLang="tr-TR" sz="1800" b="1">
              <a:latin typeface="Helvetica" panose="020B0604020202020204" pitchFamily="34" charset="0"/>
            </a:endParaRPr>
          </a:p>
        </p:txBody>
      </p:sp>
      <p:sp>
        <p:nvSpPr>
          <p:cNvPr id="77833" name="Text Box 16"/>
          <p:cNvSpPr txBox="1">
            <a:spLocks noChangeArrowheads="1"/>
          </p:cNvSpPr>
          <p:nvPr/>
        </p:nvSpPr>
        <p:spPr bwMode="auto">
          <a:xfrm>
            <a:off x="1181100" y="3276600"/>
            <a:ext cx="6781800" cy="1092200"/>
          </a:xfrm>
          <a:prstGeom prst="rect">
            <a:avLst/>
          </a:prstGeom>
          <a:solidFill>
            <a:srgbClr val="CCFFCC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084263" algn="l"/>
              </a:tabLs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084263" algn="l"/>
              </a:tabLst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084263" algn="l"/>
              </a:tabLst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084263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tabLst>
                <a:tab pos="1084263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084263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084263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084263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084263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0" lang="en-US" altLang="tr-TR" sz="1800" b="1">
                <a:latin typeface="Helvetica" panose="020B0604020202020204" pitchFamily="34" charset="0"/>
              </a:rPr>
              <a:t>Sun Address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kumimoji="0" lang="en-US" altLang="tr-TR" sz="1800" b="1">
                <a:latin typeface="Helvetica" panose="020B0604020202020204" pitchFamily="34" charset="0"/>
              </a:rPr>
              <a:t>Hex:</a:t>
            </a:r>
            <a:r>
              <a:rPr kumimoji="0" lang="en-US" altLang="tr-TR" sz="1800" b="1">
                <a:latin typeface="Courier New" panose="02070309020205020404" pitchFamily="49" charset="0"/>
              </a:rPr>
              <a:t>  	  E    F    F    F    F    B    2    C    </a:t>
            </a:r>
            <a:r>
              <a:rPr kumimoji="0" lang="en-US" altLang="tr-TR" sz="1800" b="1">
                <a:latin typeface="Helvetica" panose="020B0604020202020204" pitchFamily="34" charset="0"/>
              </a:rPr>
              <a:t>Binary:</a:t>
            </a:r>
            <a:r>
              <a:rPr kumimoji="0" lang="en-US" altLang="tr-TR" sz="1800" b="1">
                <a:latin typeface="Courier New" panose="02070309020205020404" pitchFamily="49" charset="0"/>
              </a:rPr>
              <a:t>  	1110 1111 1111 1111 1111 1011 0010 1100</a:t>
            </a:r>
          </a:p>
        </p:txBody>
      </p:sp>
      <p:sp>
        <p:nvSpPr>
          <p:cNvPr id="77834" name="Text Box 17"/>
          <p:cNvSpPr txBox="1">
            <a:spLocks noChangeArrowheads="1"/>
          </p:cNvSpPr>
          <p:nvPr/>
        </p:nvSpPr>
        <p:spPr bwMode="auto">
          <a:xfrm>
            <a:off x="762000" y="5791200"/>
            <a:ext cx="7588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tr-TR" sz="1800" b="1" i="1">
                <a:latin typeface="Helvetica" panose="020B0604020202020204" pitchFamily="34" charset="0"/>
              </a:rPr>
              <a:t>Different compilers &amp; machines assign different locations to objects</a:t>
            </a:r>
          </a:p>
        </p:txBody>
      </p:sp>
      <p:grpSp>
        <p:nvGrpSpPr>
          <p:cNvPr id="77835" name="Group 18"/>
          <p:cNvGrpSpPr>
            <a:grpSpLocks/>
          </p:cNvGrpSpPr>
          <p:nvPr/>
        </p:nvGrpSpPr>
        <p:grpSpPr bwMode="auto">
          <a:xfrm>
            <a:off x="317500" y="3581400"/>
            <a:ext cx="609600" cy="1219200"/>
            <a:chOff x="1632" y="2064"/>
            <a:chExt cx="384" cy="768"/>
          </a:xfrm>
        </p:grpSpPr>
        <p:sp>
          <p:nvSpPr>
            <p:cNvPr id="77844" name="Rectangle 19"/>
            <p:cNvSpPr>
              <a:spLocks noChangeArrowheads="1"/>
            </p:cNvSpPr>
            <p:nvPr/>
          </p:nvSpPr>
          <p:spPr bwMode="auto">
            <a:xfrm>
              <a:off x="1632" y="2448"/>
              <a:ext cx="384" cy="192"/>
            </a:xfrm>
            <a:prstGeom prst="rect">
              <a:avLst/>
            </a:prstGeom>
            <a:solidFill>
              <a:srgbClr val="CCFFC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tr-TR" sz="1800" b="1">
                  <a:latin typeface="Courier New" panose="02070309020205020404" pitchFamily="49" charset="0"/>
                </a:rPr>
                <a:t>FB</a:t>
              </a:r>
            </a:p>
          </p:txBody>
        </p:sp>
        <p:sp>
          <p:nvSpPr>
            <p:cNvPr id="77845" name="Rectangle 20"/>
            <p:cNvSpPr>
              <a:spLocks noChangeArrowheads="1"/>
            </p:cNvSpPr>
            <p:nvPr/>
          </p:nvSpPr>
          <p:spPr bwMode="auto">
            <a:xfrm>
              <a:off x="1632" y="2640"/>
              <a:ext cx="384" cy="192"/>
            </a:xfrm>
            <a:prstGeom prst="rect">
              <a:avLst/>
            </a:prstGeom>
            <a:solidFill>
              <a:srgbClr val="CCFFC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tr-TR" sz="1800" b="1">
                  <a:latin typeface="Courier New" panose="02070309020205020404" pitchFamily="49" charset="0"/>
                </a:rPr>
                <a:t>2C</a:t>
              </a:r>
            </a:p>
          </p:txBody>
        </p:sp>
        <p:sp>
          <p:nvSpPr>
            <p:cNvPr id="77846" name="Rectangle 21"/>
            <p:cNvSpPr>
              <a:spLocks noChangeArrowheads="1"/>
            </p:cNvSpPr>
            <p:nvPr/>
          </p:nvSpPr>
          <p:spPr bwMode="auto">
            <a:xfrm>
              <a:off x="1632" y="2064"/>
              <a:ext cx="384" cy="192"/>
            </a:xfrm>
            <a:prstGeom prst="rect">
              <a:avLst/>
            </a:prstGeom>
            <a:solidFill>
              <a:srgbClr val="CCFFC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tr-TR" sz="1800" b="1">
                  <a:latin typeface="Courier New" panose="02070309020205020404" pitchFamily="49" charset="0"/>
                </a:rPr>
                <a:t>EF</a:t>
              </a:r>
            </a:p>
          </p:txBody>
        </p:sp>
        <p:sp>
          <p:nvSpPr>
            <p:cNvPr id="77847" name="Rectangle 22"/>
            <p:cNvSpPr>
              <a:spLocks noChangeArrowheads="1"/>
            </p:cNvSpPr>
            <p:nvPr/>
          </p:nvSpPr>
          <p:spPr bwMode="auto">
            <a:xfrm>
              <a:off x="1632" y="2256"/>
              <a:ext cx="384" cy="192"/>
            </a:xfrm>
            <a:prstGeom prst="rect">
              <a:avLst/>
            </a:prstGeom>
            <a:solidFill>
              <a:srgbClr val="CCFFC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tr-TR" sz="1800" b="1">
                  <a:latin typeface="Courier New" panose="02070309020205020404" pitchFamily="49" charset="0"/>
                </a:rPr>
                <a:t>FF</a:t>
              </a:r>
            </a:p>
          </p:txBody>
        </p:sp>
      </p:grpSp>
      <p:sp>
        <p:nvSpPr>
          <p:cNvPr id="77836" name="Text Box 23"/>
          <p:cNvSpPr txBox="1">
            <a:spLocks noChangeArrowheads="1"/>
          </p:cNvSpPr>
          <p:nvPr/>
        </p:nvSpPr>
        <p:spPr bwMode="auto">
          <a:xfrm>
            <a:off x="228600" y="3124200"/>
            <a:ext cx="815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tr-TR" sz="1800" b="1">
                <a:latin typeface="Helvetica" panose="020B0604020202020204" pitchFamily="34" charset="0"/>
              </a:rPr>
              <a:t>Sun </a:t>
            </a:r>
            <a:r>
              <a:rPr kumimoji="0" lang="en-US" altLang="tr-TR" sz="1800" b="1">
                <a:latin typeface="Courier New" panose="02070309020205020404" pitchFamily="49" charset="0"/>
              </a:rPr>
              <a:t>P</a:t>
            </a:r>
            <a:endParaRPr kumimoji="0" lang="en-US" altLang="tr-TR" sz="1800" b="1">
              <a:latin typeface="Helvetica" panose="020B0604020202020204" pitchFamily="34" charset="0"/>
            </a:endParaRPr>
          </a:p>
        </p:txBody>
      </p:sp>
      <p:grpSp>
        <p:nvGrpSpPr>
          <p:cNvPr id="77837" name="Group 24"/>
          <p:cNvGrpSpPr>
            <a:grpSpLocks/>
          </p:cNvGrpSpPr>
          <p:nvPr/>
        </p:nvGrpSpPr>
        <p:grpSpPr bwMode="auto">
          <a:xfrm>
            <a:off x="8251825" y="4495800"/>
            <a:ext cx="609600" cy="1219200"/>
            <a:chOff x="1632" y="2064"/>
            <a:chExt cx="384" cy="768"/>
          </a:xfrm>
        </p:grpSpPr>
        <p:sp>
          <p:nvSpPr>
            <p:cNvPr id="77840" name="Rectangle 25"/>
            <p:cNvSpPr>
              <a:spLocks noChangeArrowheads="1"/>
            </p:cNvSpPr>
            <p:nvPr/>
          </p:nvSpPr>
          <p:spPr bwMode="auto">
            <a:xfrm>
              <a:off x="1632" y="2448"/>
              <a:ext cx="384" cy="192"/>
            </a:xfrm>
            <a:prstGeom prst="rect">
              <a:avLst/>
            </a:prstGeom>
            <a:solidFill>
              <a:srgbClr val="FFCC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tr-TR" sz="1800" b="1">
                  <a:latin typeface="Courier New" panose="02070309020205020404" pitchFamily="49" charset="0"/>
                </a:rPr>
                <a:t>FF</a:t>
              </a:r>
            </a:p>
          </p:txBody>
        </p:sp>
        <p:sp>
          <p:nvSpPr>
            <p:cNvPr id="77841" name="Rectangle 26"/>
            <p:cNvSpPr>
              <a:spLocks noChangeArrowheads="1"/>
            </p:cNvSpPr>
            <p:nvPr/>
          </p:nvSpPr>
          <p:spPr bwMode="auto">
            <a:xfrm>
              <a:off x="1632" y="2640"/>
              <a:ext cx="384" cy="192"/>
            </a:xfrm>
            <a:prstGeom prst="rect">
              <a:avLst/>
            </a:prstGeom>
            <a:solidFill>
              <a:srgbClr val="FFCC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tr-TR" sz="1800" b="1">
                  <a:latin typeface="Courier New" panose="02070309020205020404" pitchFamily="49" charset="0"/>
                </a:rPr>
                <a:t>BF</a:t>
              </a:r>
            </a:p>
          </p:txBody>
        </p:sp>
        <p:sp>
          <p:nvSpPr>
            <p:cNvPr id="77842" name="Rectangle 27"/>
            <p:cNvSpPr>
              <a:spLocks noChangeArrowheads="1"/>
            </p:cNvSpPr>
            <p:nvPr/>
          </p:nvSpPr>
          <p:spPr bwMode="auto">
            <a:xfrm>
              <a:off x="1632" y="2064"/>
              <a:ext cx="384" cy="192"/>
            </a:xfrm>
            <a:prstGeom prst="rect">
              <a:avLst/>
            </a:prstGeom>
            <a:solidFill>
              <a:srgbClr val="FFCC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tr-TR" sz="1800" b="1">
                  <a:latin typeface="Courier New" panose="02070309020205020404" pitchFamily="49" charset="0"/>
                </a:rPr>
                <a:t>D4</a:t>
              </a:r>
            </a:p>
          </p:txBody>
        </p:sp>
        <p:sp>
          <p:nvSpPr>
            <p:cNvPr id="77843" name="Rectangle 28"/>
            <p:cNvSpPr>
              <a:spLocks noChangeArrowheads="1"/>
            </p:cNvSpPr>
            <p:nvPr/>
          </p:nvSpPr>
          <p:spPr bwMode="auto">
            <a:xfrm>
              <a:off x="1632" y="2256"/>
              <a:ext cx="384" cy="192"/>
            </a:xfrm>
            <a:prstGeom prst="rect">
              <a:avLst/>
            </a:prstGeom>
            <a:solidFill>
              <a:srgbClr val="FFCC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tr-TR" sz="1800" b="1">
                  <a:latin typeface="Courier New" panose="02070309020205020404" pitchFamily="49" charset="0"/>
                </a:rPr>
                <a:t>F8</a:t>
              </a:r>
            </a:p>
          </p:txBody>
        </p:sp>
      </p:grpSp>
      <p:sp>
        <p:nvSpPr>
          <p:cNvPr id="77838" name="Text Box 29"/>
          <p:cNvSpPr txBox="1">
            <a:spLocks noChangeArrowheads="1"/>
          </p:cNvSpPr>
          <p:nvPr/>
        </p:nvSpPr>
        <p:spPr bwMode="auto">
          <a:xfrm>
            <a:off x="8074025" y="4038600"/>
            <a:ext cx="993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tr-TR" sz="1800" b="1">
                <a:latin typeface="Helvetica" panose="020B0604020202020204" pitchFamily="34" charset="0"/>
              </a:rPr>
              <a:t>Linux </a:t>
            </a:r>
            <a:r>
              <a:rPr kumimoji="0" lang="en-US" altLang="tr-TR" sz="1800" b="1">
                <a:latin typeface="Courier New" panose="02070309020205020404" pitchFamily="49" charset="0"/>
              </a:rPr>
              <a:t>P</a:t>
            </a:r>
            <a:endParaRPr kumimoji="0" lang="en-US" altLang="tr-TR" sz="1800" b="1">
              <a:latin typeface="Helvetica" panose="020B0604020202020204" pitchFamily="34" charset="0"/>
            </a:endParaRPr>
          </a:p>
        </p:txBody>
      </p:sp>
      <p:sp>
        <p:nvSpPr>
          <p:cNvPr id="77839" name="Text Box 30"/>
          <p:cNvSpPr txBox="1">
            <a:spLocks noChangeArrowheads="1"/>
          </p:cNvSpPr>
          <p:nvPr/>
        </p:nvSpPr>
        <p:spPr bwMode="auto">
          <a:xfrm>
            <a:off x="1181100" y="4495800"/>
            <a:ext cx="6781800" cy="1092200"/>
          </a:xfrm>
          <a:prstGeom prst="rect">
            <a:avLst/>
          </a:prstGeom>
          <a:solidFill>
            <a:srgbClr val="FFCCFF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084263" algn="l"/>
              </a:tabLs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084263" algn="l"/>
              </a:tabLst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084263" algn="l"/>
              </a:tabLst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084263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tabLst>
                <a:tab pos="1084263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084263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084263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084263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084263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0" lang="en-US" altLang="tr-TR" sz="1800" b="1">
                <a:latin typeface="Helvetica" panose="020B0604020202020204" pitchFamily="34" charset="0"/>
              </a:rPr>
              <a:t>Linux Address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kumimoji="0" lang="en-US" altLang="tr-TR" sz="1800" b="1">
                <a:latin typeface="Helvetica" panose="020B0604020202020204" pitchFamily="34" charset="0"/>
              </a:rPr>
              <a:t>Hex:</a:t>
            </a:r>
            <a:r>
              <a:rPr kumimoji="0" lang="en-US" altLang="tr-TR" sz="1800" b="1">
                <a:latin typeface="Courier New" panose="02070309020205020404" pitchFamily="49" charset="0"/>
              </a:rPr>
              <a:t>  	  B    F    F    F    F    8    D    4    </a:t>
            </a:r>
            <a:r>
              <a:rPr kumimoji="0" lang="en-US" altLang="tr-TR" sz="1800" b="1">
                <a:latin typeface="Helvetica" panose="020B0604020202020204" pitchFamily="34" charset="0"/>
              </a:rPr>
              <a:t>Binary:</a:t>
            </a:r>
            <a:r>
              <a:rPr kumimoji="0" lang="en-US" altLang="tr-TR" sz="1800" b="1">
                <a:latin typeface="Courier New" panose="02070309020205020404" pitchFamily="49" charset="0"/>
              </a:rPr>
              <a:t>  	1011 1111 1111 1111 1111 1000 1101 0100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Representing Floats</a:t>
            </a:r>
            <a:endParaRPr lang="tr-TR" altLang="tr-TR" smtClean="0"/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FF4B1193-2C12-4350-8766-EA32044A1DDB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49</a:t>
            </a:fld>
            <a:endParaRPr kumimoji="0" lang="en-US" altLang="tr-TR" sz="120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5288" y="1125538"/>
            <a:ext cx="8280400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9" tIns="44446" rIns="90479" bIns="44446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rgbClr val="FF33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marL="385763" indent="-385763">
              <a:spcBef>
                <a:spcPct val="0"/>
              </a:spcBef>
              <a:defRPr/>
            </a:pPr>
            <a:r>
              <a:rPr lang="en-US" altLang="tr-TR" sz="2400" kern="0" smtClean="0">
                <a:latin typeface="Courier New" panose="02070309020205020404" pitchFamily="49" charset="0"/>
              </a:rPr>
              <a:t>Float F = 15213.0;</a:t>
            </a:r>
          </a:p>
        </p:txBody>
      </p:sp>
      <p:sp>
        <p:nvSpPr>
          <p:cNvPr id="78853" name="Text Box 4"/>
          <p:cNvSpPr txBox="1">
            <a:spLocks noChangeArrowheads="1"/>
          </p:cNvSpPr>
          <p:nvPr/>
        </p:nvSpPr>
        <p:spPr bwMode="auto">
          <a:xfrm>
            <a:off x="762000" y="3733800"/>
            <a:ext cx="6781800" cy="150495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084263" algn="l"/>
              </a:tabLs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084263" algn="l"/>
              </a:tabLst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084263" algn="l"/>
              </a:tabLst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084263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tabLst>
                <a:tab pos="1084263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084263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084263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084263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084263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0" lang="en-US" altLang="tr-TR" sz="1800" b="1">
                <a:latin typeface="Helvetica" panose="020B0604020202020204" pitchFamily="34" charset="0"/>
              </a:rPr>
              <a:t>IEEE Single Precision Floating Point Representation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kumimoji="0" lang="en-US" altLang="tr-TR" sz="1800" b="1">
                <a:latin typeface="Helvetica" panose="020B0604020202020204" pitchFamily="34" charset="0"/>
              </a:rPr>
              <a:t>Hex:</a:t>
            </a:r>
            <a:r>
              <a:rPr kumimoji="0" lang="en-US" altLang="tr-TR" sz="1800" b="1">
                <a:latin typeface="Courier New" panose="02070309020205020404" pitchFamily="49" charset="0"/>
              </a:rPr>
              <a:t>  	  4    6    6    D    B    4    0    0    </a:t>
            </a:r>
            <a:r>
              <a:rPr kumimoji="0" lang="en-US" altLang="tr-TR" sz="1800" b="1">
                <a:latin typeface="Helvetica" panose="020B0604020202020204" pitchFamily="34" charset="0"/>
              </a:rPr>
              <a:t>Binary:</a:t>
            </a:r>
            <a:r>
              <a:rPr kumimoji="0" lang="en-US" altLang="tr-TR" sz="1800" b="1">
                <a:latin typeface="Courier New" panose="02070309020205020404" pitchFamily="49" charset="0"/>
              </a:rPr>
              <a:t>  	0100 0110 0110 1101 1011 0100 0000 0000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kumimoji="0" lang="en-US" altLang="tr-TR" sz="1800" b="1">
                <a:solidFill>
                  <a:schemeClr val="bg1"/>
                </a:solidFill>
                <a:latin typeface="Helvetica" panose="020B0604020202020204" pitchFamily="34" charset="0"/>
              </a:rPr>
              <a:t>15213:</a:t>
            </a:r>
            <a:r>
              <a:rPr kumimoji="0" lang="en-US" altLang="tr-TR" sz="1800" b="1">
                <a:solidFill>
                  <a:schemeClr val="bg1"/>
                </a:solidFill>
                <a:latin typeface="Courier New" panose="02070309020205020404" pitchFamily="49" charset="0"/>
              </a:rPr>
              <a:t>  	          1110 1101 1011 01</a:t>
            </a:r>
          </a:p>
        </p:txBody>
      </p:sp>
      <p:sp>
        <p:nvSpPr>
          <p:cNvPr id="78854" name="Text Box 5"/>
          <p:cNvSpPr txBox="1">
            <a:spLocks noChangeArrowheads="1"/>
          </p:cNvSpPr>
          <p:nvPr/>
        </p:nvSpPr>
        <p:spPr bwMode="auto">
          <a:xfrm>
            <a:off x="762000" y="5715000"/>
            <a:ext cx="7613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tr-TR" sz="1800" b="1" i="1">
                <a:latin typeface="Helvetica" panose="020B0604020202020204" pitchFamily="34" charset="0"/>
              </a:rPr>
              <a:t>Not same as integer representation, but consistent across machines</a:t>
            </a:r>
          </a:p>
        </p:txBody>
      </p:sp>
      <p:grpSp>
        <p:nvGrpSpPr>
          <p:cNvPr id="78855" name="Group 6"/>
          <p:cNvGrpSpPr>
            <a:grpSpLocks/>
          </p:cNvGrpSpPr>
          <p:nvPr/>
        </p:nvGrpSpPr>
        <p:grpSpPr bwMode="auto">
          <a:xfrm>
            <a:off x="4648200" y="1446213"/>
            <a:ext cx="1692275" cy="1677987"/>
            <a:chOff x="432" y="1775"/>
            <a:chExt cx="1066" cy="1057"/>
          </a:xfrm>
        </p:grpSpPr>
        <p:grpSp>
          <p:nvGrpSpPr>
            <p:cNvPr id="78875" name="Group 7"/>
            <p:cNvGrpSpPr>
              <a:grpSpLocks/>
            </p:cNvGrpSpPr>
            <p:nvPr/>
          </p:nvGrpSpPr>
          <p:grpSpPr bwMode="auto">
            <a:xfrm>
              <a:off x="576" y="2064"/>
              <a:ext cx="384" cy="768"/>
              <a:chOff x="1152" y="2160"/>
              <a:chExt cx="384" cy="768"/>
            </a:xfrm>
          </p:grpSpPr>
          <p:sp>
            <p:nvSpPr>
              <p:cNvPr id="78877" name="Rectangle 8"/>
              <p:cNvSpPr>
                <a:spLocks noChangeArrowheads="1"/>
              </p:cNvSpPr>
              <p:nvPr/>
            </p:nvSpPr>
            <p:spPr bwMode="auto">
              <a:xfrm>
                <a:off x="1152" y="2160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tr-TR" sz="1800" b="1">
                    <a:latin typeface="Courier New" panose="02070309020205020404" pitchFamily="49" charset="0"/>
                  </a:rPr>
                  <a:t>00</a:t>
                </a:r>
              </a:p>
            </p:txBody>
          </p:sp>
          <p:sp>
            <p:nvSpPr>
              <p:cNvPr id="78878" name="Rectangle 9"/>
              <p:cNvSpPr>
                <a:spLocks noChangeArrowheads="1"/>
              </p:cNvSpPr>
              <p:nvPr/>
            </p:nvSpPr>
            <p:spPr bwMode="auto">
              <a:xfrm>
                <a:off x="1152" y="2352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tr-TR" sz="1800" b="1">
                    <a:latin typeface="Courier New" panose="02070309020205020404" pitchFamily="49" charset="0"/>
                  </a:rPr>
                  <a:t>B4</a:t>
                </a:r>
              </a:p>
            </p:txBody>
          </p:sp>
          <p:sp>
            <p:nvSpPr>
              <p:cNvPr id="78879" name="Rectangle 10"/>
              <p:cNvSpPr>
                <a:spLocks noChangeArrowheads="1"/>
              </p:cNvSpPr>
              <p:nvPr/>
            </p:nvSpPr>
            <p:spPr bwMode="auto">
              <a:xfrm>
                <a:off x="1152" y="2544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tr-TR" sz="1800" b="1">
                    <a:latin typeface="Courier New" panose="02070309020205020404" pitchFamily="49" charset="0"/>
                  </a:rPr>
                  <a:t>6D</a:t>
                </a:r>
              </a:p>
            </p:txBody>
          </p:sp>
          <p:sp>
            <p:nvSpPr>
              <p:cNvPr id="78880" name="Rectangle 11"/>
              <p:cNvSpPr>
                <a:spLocks noChangeArrowheads="1"/>
              </p:cNvSpPr>
              <p:nvPr/>
            </p:nvSpPr>
            <p:spPr bwMode="auto">
              <a:xfrm>
                <a:off x="1152" y="2736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tr-TR" sz="1800" b="1">
                    <a:latin typeface="Courier New" panose="02070309020205020404" pitchFamily="49" charset="0"/>
                  </a:rPr>
                  <a:t>46</a:t>
                </a:r>
              </a:p>
            </p:txBody>
          </p:sp>
        </p:grpSp>
        <p:sp>
          <p:nvSpPr>
            <p:cNvPr id="78876" name="Text Box 12"/>
            <p:cNvSpPr txBox="1">
              <a:spLocks noChangeArrowheads="1"/>
            </p:cNvSpPr>
            <p:nvPr/>
          </p:nvSpPr>
          <p:spPr bwMode="auto">
            <a:xfrm>
              <a:off x="432" y="1775"/>
              <a:ext cx="106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tr-TR" sz="1800" b="1">
                  <a:latin typeface="Helvetica" panose="020B0604020202020204" pitchFamily="34" charset="0"/>
                </a:rPr>
                <a:t>Linux/Alpha </a:t>
              </a:r>
              <a:r>
                <a:rPr kumimoji="0" lang="en-US" altLang="tr-TR" sz="1800" b="1">
                  <a:latin typeface="Courier New" panose="02070309020205020404" pitchFamily="49" charset="0"/>
                </a:rPr>
                <a:t>F</a:t>
              </a:r>
              <a:endParaRPr kumimoji="0" lang="en-US" altLang="tr-TR" sz="1800" b="1">
                <a:latin typeface="Helvetica" panose="020B0604020202020204" pitchFamily="34" charset="0"/>
              </a:endParaRPr>
            </a:p>
          </p:txBody>
        </p:sp>
      </p:grpSp>
      <p:grpSp>
        <p:nvGrpSpPr>
          <p:cNvPr id="78856" name="Group 13"/>
          <p:cNvGrpSpPr>
            <a:grpSpLocks/>
          </p:cNvGrpSpPr>
          <p:nvPr/>
        </p:nvGrpSpPr>
        <p:grpSpPr bwMode="auto">
          <a:xfrm>
            <a:off x="6464300" y="1446213"/>
            <a:ext cx="815975" cy="1677987"/>
            <a:chOff x="1576" y="1775"/>
            <a:chExt cx="514" cy="1057"/>
          </a:xfrm>
        </p:grpSpPr>
        <p:grpSp>
          <p:nvGrpSpPr>
            <p:cNvPr id="78869" name="Group 14"/>
            <p:cNvGrpSpPr>
              <a:grpSpLocks/>
            </p:cNvGrpSpPr>
            <p:nvPr/>
          </p:nvGrpSpPr>
          <p:grpSpPr bwMode="auto">
            <a:xfrm>
              <a:off x="1632" y="2064"/>
              <a:ext cx="384" cy="768"/>
              <a:chOff x="1632" y="2064"/>
              <a:chExt cx="384" cy="768"/>
            </a:xfrm>
          </p:grpSpPr>
          <p:sp>
            <p:nvSpPr>
              <p:cNvPr id="78871" name="Rectangle 15"/>
              <p:cNvSpPr>
                <a:spLocks noChangeArrowheads="1"/>
              </p:cNvSpPr>
              <p:nvPr/>
            </p:nvSpPr>
            <p:spPr bwMode="auto">
              <a:xfrm>
                <a:off x="1632" y="2448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tr-TR" sz="1800" b="1">
                    <a:latin typeface="Courier New" panose="02070309020205020404" pitchFamily="49" charset="0"/>
                  </a:rPr>
                  <a:t>B4</a:t>
                </a:r>
              </a:p>
            </p:txBody>
          </p:sp>
          <p:sp>
            <p:nvSpPr>
              <p:cNvPr id="78872" name="Rectangle 16"/>
              <p:cNvSpPr>
                <a:spLocks noChangeArrowheads="1"/>
              </p:cNvSpPr>
              <p:nvPr/>
            </p:nvSpPr>
            <p:spPr bwMode="auto">
              <a:xfrm>
                <a:off x="1632" y="2640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tr-TR" sz="1800" b="1">
                    <a:latin typeface="Courier New" panose="02070309020205020404" pitchFamily="49" charset="0"/>
                  </a:rPr>
                  <a:t>00</a:t>
                </a:r>
              </a:p>
            </p:txBody>
          </p:sp>
          <p:sp>
            <p:nvSpPr>
              <p:cNvPr id="78873" name="Rectangle 17"/>
              <p:cNvSpPr>
                <a:spLocks noChangeArrowheads="1"/>
              </p:cNvSpPr>
              <p:nvPr/>
            </p:nvSpPr>
            <p:spPr bwMode="auto">
              <a:xfrm>
                <a:off x="1632" y="2064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tr-TR" sz="1800" b="1">
                    <a:latin typeface="Courier New" panose="02070309020205020404" pitchFamily="49" charset="0"/>
                  </a:rPr>
                  <a:t>46</a:t>
                </a:r>
              </a:p>
            </p:txBody>
          </p:sp>
          <p:sp>
            <p:nvSpPr>
              <p:cNvPr id="78874" name="Rectangle 18"/>
              <p:cNvSpPr>
                <a:spLocks noChangeArrowheads="1"/>
              </p:cNvSpPr>
              <p:nvPr/>
            </p:nvSpPr>
            <p:spPr bwMode="auto">
              <a:xfrm>
                <a:off x="1632" y="2256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tr-TR" sz="1800" b="1">
                    <a:latin typeface="Courier New" panose="02070309020205020404" pitchFamily="49" charset="0"/>
                  </a:rPr>
                  <a:t>6D</a:t>
                </a:r>
              </a:p>
            </p:txBody>
          </p:sp>
        </p:grpSp>
        <p:sp>
          <p:nvSpPr>
            <p:cNvPr id="78870" name="Text Box 19"/>
            <p:cNvSpPr txBox="1">
              <a:spLocks noChangeArrowheads="1"/>
            </p:cNvSpPr>
            <p:nvPr/>
          </p:nvSpPr>
          <p:spPr bwMode="auto">
            <a:xfrm>
              <a:off x="1576" y="1775"/>
              <a:ext cx="51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tr-TR" sz="1800" b="1">
                  <a:latin typeface="Helvetica" panose="020B0604020202020204" pitchFamily="34" charset="0"/>
                </a:rPr>
                <a:t>Sun </a:t>
              </a:r>
              <a:r>
                <a:rPr kumimoji="0" lang="en-US" altLang="tr-TR" sz="1800" b="1">
                  <a:latin typeface="Courier New" panose="02070309020205020404" pitchFamily="49" charset="0"/>
                </a:rPr>
                <a:t>F</a:t>
              </a:r>
              <a:endParaRPr kumimoji="0" lang="en-US" altLang="tr-TR" sz="1800" b="1">
                <a:latin typeface="Helvetica" panose="020B0604020202020204" pitchFamily="34" charset="0"/>
              </a:endParaRPr>
            </a:p>
          </p:txBody>
        </p:sp>
      </p:grpSp>
      <p:grpSp>
        <p:nvGrpSpPr>
          <p:cNvPr id="22" name="Group 20"/>
          <p:cNvGrpSpPr>
            <a:grpSpLocks/>
          </p:cNvGrpSpPr>
          <p:nvPr/>
        </p:nvGrpSpPr>
        <p:grpSpPr bwMode="auto">
          <a:xfrm>
            <a:off x="5486400" y="2057400"/>
            <a:ext cx="1066800" cy="914400"/>
            <a:chOff x="3456" y="1296"/>
            <a:chExt cx="672" cy="576"/>
          </a:xfrm>
        </p:grpSpPr>
        <p:sp>
          <p:nvSpPr>
            <p:cNvPr id="78865" name="Line 21"/>
            <p:cNvSpPr>
              <a:spLocks noChangeShapeType="1"/>
            </p:cNvSpPr>
            <p:nvPr/>
          </p:nvSpPr>
          <p:spPr bwMode="auto">
            <a:xfrm>
              <a:off x="3456" y="1296"/>
              <a:ext cx="672" cy="5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78866" name="Line 22"/>
            <p:cNvSpPr>
              <a:spLocks noChangeShapeType="1"/>
            </p:cNvSpPr>
            <p:nvPr/>
          </p:nvSpPr>
          <p:spPr bwMode="auto">
            <a:xfrm>
              <a:off x="3456" y="1488"/>
              <a:ext cx="672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78867" name="Line 23"/>
            <p:cNvSpPr>
              <a:spLocks noChangeShapeType="1"/>
            </p:cNvSpPr>
            <p:nvPr/>
          </p:nvSpPr>
          <p:spPr bwMode="auto">
            <a:xfrm flipV="1">
              <a:off x="3456" y="1488"/>
              <a:ext cx="672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78868" name="Line 24"/>
            <p:cNvSpPr>
              <a:spLocks noChangeShapeType="1"/>
            </p:cNvSpPr>
            <p:nvPr/>
          </p:nvSpPr>
          <p:spPr bwMode="auto">
            <a:xfrm flipV="1">
              <a:off x="3456" y="1296"/>
              <a:ext cx="672" cy="5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762000" y="6096000"/>
            <a:ext cx="7207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tr-TR" sz="1800" b="1" i="1">
                <a:latin typeface="Helvetica" panose="020B0604020202020204" pitchFamily="34" charset="0"/>
              </a:rPr>
              <a:t>Can see some relation to integer representation, but not obvious</a:t>
            </a: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762000" y="3733800"/>
            <a:ext cx="6781800" cy="150495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084263" algn="l"/>
              </a:tabLs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084263" algn="l"/>
              </a:tabLst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084263" algn="l"/>
              </a:tabLst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084263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tabLst>
                <a:tab pos="1084263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084263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084263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084263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084263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0" lang="en-US" altLang="tr-TR" sz="1800" b="1">
                <a:latin typeface="Helvetica" panose="020B0604020202020204" pitchFamily="34" charset="0"/>
              </a:rPr>
              <a:t>IEEE Single Precision Floating Point Representation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kumimoji="0" lang="en-US" altLang="tr-TR" sz="1800" b="1">
                <a:latin typeface="Helvetica" panose="020B0604020202020204" pitchFamily="34" charset="0"/>
              </a:rPr>
              <a:t>Hex:</a:t>
            </a:r>
            <a:r>
              <a:rPr kumimoji="0" lang="en-US" altLang="tr-TR" sz="1800" b="1">
                <a:latin typeface="Courier New" panose="02070309020205020404" pitchFamily="49" charset="0"/>
              </a:rPr>
              <a:t>  	  4    6    6    D    B    4    0    0    </a:t>
            </a:r>
            <a:r>
              <a:rPr kumimoji="0" lang="en-US" altLang="tr-TR" sz="1800" b="1">
                <a:latin typeface="Helvetica" panose="020B0604020202020204" pitchFamily="34" charset="0"/>
              </a:rPr>
              <a:t>Binary:</a:t>
            </a:r>
            <a:r>
              <a:rPr kumimoji="0" lang="en-US" altLang="tr-TR" sz="1800" b="1">
                <a:latin typeface="Courier New" panose="02070309020205020404" pitchFamily="49" charset="0"/>
              </a:rPr>
              <a:t>  	0100 0110 0110 1101 1011 0100 0000 0000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kumimoji="0" lang="en-US" altLang="tr-TR" sz="1800" b="1">
                <a:latin typeface="Helvetica" panose="020B0604020202020204" pitchFamily="34" charset="0"/>
              </a:rPr>
              <a:t>15213:</a:t>
            </a:r>
            <a:r>
              <a:rPr kumimoji="0" lang="en-US" altLang="tr-TR" sz="1800" b="1">
                <a:latin typeface="Courier New" panose="02070309020205020404" pitchFamily="49" charset="0"/>
              </a:rPr>
              <a:t>  	          1110 1101 1011 01</a:t>
            </a:r>
          </a:p>
        </p:txBody>
      </p:sp>
      <p:grpSp>
        <p:nvGrpSpPr>
          <p:cNvPr id="29" name="Group 27"/>
          <p:cNvGrpSpPr>
            <a:grpSpLocks/>
          </p:cNvGrpSpPr>
          <p:nvPr/>
        </p:nvGrpSpPr>
        <p:grpSpPr bwMode="auto">
          <a:xfrm>
            <a:off x="762000" y="3733800"/>
            <a:ext cx="6781800" cy="1828800"/>
            <a:chOff x="480" y="2352"/>
            <a:chExt cx="4272" cy="1152"/>
          </a:xfrm>
        </p:grpSpPr>
        <p:sp>
          <p:nvSpPr>
            <p:cNvPr id="78861" name="Line 28"/>
            <p:cNvSpPr>
              <a:spLocks noChangeShapeType="1"/>
            </p:cNvSpPr>
            <p:nvPr/>
          </p:nvSpPr>
          <p:spPr bwMode="auto">
            <a:xfrm>
              <a:off x="2160" y="33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78862" name="Line 29"/>
            <p:cNvSpPr>
              <a:spLocks noChangeShapeType="1"/>
            </p:cNvSpPr>
            <p:nvPr/>
          </p:nvSpPr>
          <p:spPr bwMode="auto">
            <a:xfrm>
              <a:off x="3552" y="33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78863" name="Line 30"/>
            <p:cNvSpPr>
              <a:spLocks noChangeShapeType="1"/>
            </p:cNvSpPr>
            <p:nvPr/>
          </p:nvSpPr>
          <p:spPr bwMode="auto">
            <a:xfrm>
              <a:off x="2160" y="3408"/>
              <a:ext cx="13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78864" name="Text Box 31"/>
            <p:cNvSpPr txBox="1">
              <a:spLocks noChangeArrowheads="1"/>
            </p:cNvSpPr>
            <p:nvPr/>
          </p:nvSpPr>
          <p:spPr bwMode="auto">
            <a:xfrm>
              <a:off x="480" y="2352"/>
              <a:ext cx="4272" cy="948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tabLst>
                  <a:tab pos="1084263" algn="l"/>
                </a:tabLst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1084263" algn="l"/>
                </a:tabLst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1084263" algn="l"/>
                </a:tabLst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1084263" algn="l"/>
                </a:tabLs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tabLst>
                  <a:tab pos="1084263" algn="l"/>
                </a:tabLs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tabLst>
                  <a:tab pos="1084263" algn="l"/>
                </a:tabLs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tabLst>
                  <a:tab pos="1084263" algn="l"/>
                </a:tabLs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tabLst>
                  <a:tab pos="1084263" algn="l"/>
                </a:tabLs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tabLst>
                  <a:tab pos="1084263" algn="l"/>
                </a:tabLs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kumimoji="0" lang="en-US" altLang="tr-TR" sz="1800" b="1">
                  <a:latin typeface="Helvetica" panose="020B0604020202020204" pitchFamily="34" charset="0"/>
                </a:rPr>
                <a:t>IEEE Single Precision Floating Point Representation</a:t>
              </a:r>
            </a:p>
            <a:p>
              <a:pPr>
                <a:spcBef>
                  <a:spcPct val="50000"/>
                </a:spcBef>
                <a:buFontTx/>
                <a:buNone/>
              </a:pPr>
              <a:r>
                <a:rPr kumimoji="0" lang="en-US" altLang="tr-TR" sz="1800" b="1">
                  <a:latin typeface="Helvetica" panose="020B0604020202020204" pitchFamily="34" charset="0"/>
                </a:rPr>
                <a:t>Hex:</a:t>
              </a:r>
              <a:r>
                <a:rPr kumimoji="0" lang="en-US" altLang="tr-TR" sz="1800" b="1">
                  <a:latin typeface="Courier New" panose="02070309020205020404" pitchFamily="49" charset="0"/>
                </a:rPr>
                <a:t>  	  4    6    6    D    B    4    0    0    </a:t>
              </a:r>
              <a:r>
                <a:rPr kumimoji="0" lang="en-US" altLang="tr-TR" sz="1800" b="1">
                  <a:latin typeface="Helvetica" panose="020B0604020202020204" pitchFamily="34" charset="0"/>
                </a:rPr>
                <a:t>Binary:</a:t>
              </a:r>
              <a:r>
                <a:rPr kumimoji="0" lang="en-US" altLang="tr-TR" sz="1800" b="1">
                  <a:latin typeface="Courier New" panose="02070309020205020404" pitchFamily="49" charset="0"/>
                </a:rPr>
                <a:t>  	0100 0110 0</a:t>
              </a:r>
              <a:r>
                <a:rPr kumimoji="0" lang="en-US" altLang="tr-TR" sz="1800" b="1">
                  <a:solidFill>
                    <a:srgbClr val="CC0000"/>
                  </a:solidFill>
                  <a:latin typeface="Courier New" panose="02070309020205020404" pitchFamily="49" charset="0"/>
                </a:rPr>
                <a:t>110 1101 1011 01</a:t>
              </a:r>
              <a:r>
                <a:rPr kumimoji="0" lang="en-US" altLang="tr-TR" sz="1800" b="1">
                  <a:latin typeface="Courier New" panose="02070309020205020404" pitchFamily="49" charset="0"/>
                </a:rPr>
                <a:t>00 0000 0000</a:t>
              </a:r>
            </a:p>
            <a:p>
              <a:pPr>
                <a:spcBef>
                  <a:spcPct val="50000"/>
                </a:spcBef>
                <a:buFontTx/>
                <a:buNone/>
              </a:pPr>
              <a:r>
                <a:rPr kumimoji="0" lang="en-US" altLang="tr-TR" sz="1800" b="1">
                  <a:latin typeface="Helvetica" panose="020B0604020202020204" pitchFamily="34" charset="0"/>
                </a:rPr>
                <a:t>15213:</a:t>
              </a:r>
              <a:r>
                <a:rPr kumimoji="0" lang="en-US" altLang="tr-TR" sz="1800" b="1">
                  <a:latin typeface="Courier New" panose="02070309020205020404" pitchFamily="49" charset="0"/>
                </a:rPr>
                <a:t>  	          1110 1101 1011 01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 autoUpdateAnimBg="0"/>
      <p:bldP spid="28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5F9705D5-23F1-47B8-BA72-8FE92685D2B8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5</a:t>
            </a:fld>
            <a:endParaRPr kumimoji="0" lang="en-US" altLang="tr-TR" sz="1200" smtClean="0"/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1269" name="Rectangle 4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r>
              <a:rPr lang="en-US" altLang="tr-TR" smtClean="0"/>
              <a:t>Elements of an Instruction</a:t>
            </a:r>
          </a:p>
        </p:txBody>
      </p:sp>
      <p:sp>
        <p:nvSpPr>
          <p:cNvPr id="7219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5288" y="922338"/>
            <a:ext cx="8280400" cy="5243512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tr-TR" sz="2400" smtClean="0"/>
              <a:t>Operation code (Op</a:t>
            </a:r>
            <a:r>
              <a:rPr lang="tr-TR" altLang="tr-TR" sz="2400" smtClean="0"/>
              <a:t>-</a:t>
            </a:r>
            <a:r>
              <a:rPr lang="en-US" altLang="tr-TR" sz="2400" smtClean="0"/>
              <a:t>code)</a:t>
            </a:r>
          </a:p>
          <a:p>
            <a:pPr lvl="1"/>
            <a:r>
              <a:rPr lang="en-US" altLang="tr-TR" sz="2400" smtClean="0"/>
              <a:t>Do this</a:t>
            </a:r>
            <a:endParaRPr lang="tr-TR" altLang="tr-TR" sz="2400" smtClean="0"/>
          </a:p>
          <a:p>
            <a:pPr lvl="2"/>
            <a:r>
              <a:rPr lang="tr-TR" altLang="tr-TR" smtClean="0"/>
              <a:t>Example: </a:t>
            </a:r>
            <a:r>
              <a:rPr lang="tr-TR" altLang="tr-TR" smtClean="0">
                <a:solidFill>
                  <a:srgbClr val="FF0000"/>
                </a:solidFill>
              </a:rPr>
              <a:t>ADD</a:t>
            </a:r>
            <a:r>
              <a:rPr lang="tr-TR" altLang="tr-TR" smtClean="0"/>
              <a:t> 30	</a:t>
            </a:r>
            <a:endParaRPr lang="en-US" altLang="tr-TR" smtClean="0"/>
          </a:p>
          <a:p>
            <a:r>
              <a:rPr lang="en-US" altLang="tr-TR" sz="2400" smtClean="0"/>
              <a:t>Source Operand reference</a:t>
            </a:r>
          </a:p>
          <a:p>
            <a:pPr lvl="1"/>
            <a:r>
              <a:rPr lang="en-US" altLang="tr-TR" sz="2400" smtClean="0"/>
              <a:t>To this</a:t>
            </a:r>
            <a:endParaRPr lang="tr-TR" altLang="tr-TR" sz="2400" smtClean="0"/>
          </a:p>
          <a:p>
            <a:pPr lvl="2"/>
            <a:r>
              <a:rPr lang="tr-TR" altLang="tr-TR" smtClean="0"/>
              <a:t>Example: LDA </a:t>
            </a:r>
            <a:r>
              <a:rPr lang="tr-TR" altLang="tr-TR" smtClean="0">
                <a:solidFill>
                  <a:srgbClr val="FF0000"/>
                </a:solidFill>
              </a:rPr>
              <a:t>50</a:t>
            </a:r>
            <a:endParaRPr lang="en-US" altLang="tr-TR" smtClean="0"/>
          </a:p>
          <a:p>
            <a:r>
              <a:rPr lang="en-US" altLang="tr-TR" sz="2400" smtClean="0"/>
              <a:t>Result Operand reference</a:t>
            </a:r>
          </a:p>
          <a:p>
            <a:pPr lvl="1"/>
            <a:r>
              <a:rPr lang="en-US" altLang="tr-TR" sz="2400" smtClean="0"/>
              <a:t>P</a:t>
            </a:r>
            <a:r>
              <a:rPr lang="tr-TR" altLang="tr-TR" sz="2400" smtClean="0"/>
              <a:t>ut</a:t>
            </a:r>
            <a:r>
              <a:rPr lang="en-US" altLang="tr-TR" sz="2400" smtClean="0"/>
              <a:t> the </a:t>
            </a:r>
            <a:r>
              <a:rPr lang="tr-TR" altLang="tr-TR" sz="2400" smtClean="0"/>
              <a:t>result</a:t>
            </a:r>
            <a:r>
              <a:rPr lang="en-US" altLang="tr-TR" sz="2400" smtClean="0"/>
              <a:t> here</a:t>
            </a:r>
            <a:endParaRPr lang="tr-TR" altLang="tr-TR" sz="2400" smtClean="0"/>
          </a:p>
          <a:p>
            <a:pPr lvl="2"/>
            <a:r>
              <a:rPr lang="tr-TR" altLang="tr-TR" smtClean="0"/>
              <a:t>Example: STA </a:t>
            </a:r>
            <a:r>
              <a:rPr lang="tr-TR" altLang="tr-TR" smtClean="0">
                <a:solidFill>
                  <a:srgbClr val="FF0000"/>
                </a:solidFill>
              </a:rPr>
              <a:t>60</a:t>
            </a:r>
            <a:endParaRPr lang="en-US" altLang="tr-TR" smtClean="0"/>
          </a:p>
          <a:p>
            <a:r>
              <a:rPr lang="en-US" altLang="tr-TR" sz="2400" smtClean="0"/>
              <a:t>Next Instruction Reference</a:t>
            </a:r>
          </a:p>
          <a:p>
            <a:pPr lvl="1"/>
            <a:r>
              <a:rPr lang="en-US" altLang="tr-TR" sz="2400" smtClean="0"/>
              <a:t>When you have done that, do this...</a:t>
            </a:r>
            <a:endParaRPr lang="tr-TR" altLang="tr-TR" sz="2400" smtClean="0"/>
          </a:p>
          <a:p>
            <a:pPr lvl="2"/>
            <a:r>
              <a:rPr lang="tr-TR" altLang="tr-TR" sz="2000" smtClean="0"/>
              <a:t>PC points to the next instruction</a:t>
            </a:r>
            <a:endParaRPr lang="en-US" altLang="tr-TR" sz="20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1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1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21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219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219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219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219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219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219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219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219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219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219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219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219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219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219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219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219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219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219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219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219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219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219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219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219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219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219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219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219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219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219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219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219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219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925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Representing Strings</a:t>
            </a:r>
            <a:endParaRPr lang="tr-TR" altLang="tr-TR" smtClean="0"/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E7A54EA8-1EF6-41C6-9956-6C6463242AA4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50</a:t>
            </a:fld>
            <a:endParaRPr kumimoji="0" lang="en-US" altLang="tr-TR" sz="1200" smtClean="0"/>
          </a:p>
        </p:txBody>
      </p:sp>
      <p:sp>
        <p:nvSpPr>
          <p:cNvPr id="79876" name="Rectangle 2"/>
          <p:cNvSpPr>
            <a:spLocks noChangeArrowheads="1"/>
          </p:cNvSpPr>
          <p:nvPr/>
        </p:nvSpPr>
        <p:spPr bwMode="auto">
          <a:xfrm>
            <a:off x="4595813" y="1009650"/>
            <a:ext cx="43561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85763" indent="-385763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rgbClr val="FF0000"/>
              </a:buClr>
            </a:pPr>
            <a:r>
              <a:rPr lang="en-US" altLang="tr-TR" sz="2400">
                <a:latin typeface="Courier New" panose="02070309020205020404" pitchFamily="49" charset="0"/>
              </a:rPr>
              <a:t>char S[6] = "15213";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468313" y="1012825"/>
            <a:ext cx="8326437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rgbClr val="FF33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marL="385763" indent="-385763">
              <a:defRPr/>
            </a:pPr>
            <a:r>
              <a:rPr lang="en-US" altLang="tr-TR" kern="0" smtClean="0"/>
              <a:t>Strings in C</a:t>
            </a:r>
          </a:p>
          <a:p>
            <a:pPr marL="744538" lvl="1" indent="-246063">
              <a:defRPr/>
            </a:pPr>
            <a:r>
              <a:rPr lang="en-US" altLang="tr-TR" kern="0" smtClean="0"/>
              <a:t>Represented by array of characters</a:t>
            </a:r>
          </a:p>
          <a:p>
            <a:pPr marL="744538" lvl="1" indent="-246063">
              <a:defRPr/>
            </a:pPr>
            <a:r>
              <a:rPr lang="en-US" altLang="tr-TR" kern="0" smtClean="0"/>
              <a:t>Each character encoded in ASCII format</a:t>
            </a:r>
          </a:p>
          <a:p>
            <a:pPr marL="1146175" lvl="2" indent="-238125">
              <a:defRPr/>
            </a:pPr>
            <a:r>
              <a:rPr lang="en-US" altLang="tr-TR" kern="0" smtClean="0"/>
              <a:t>Standard 7-bit encoding of character set</a:t>
            </a:r>
          </a:p>
          <a:p>
            <a:pPr marL="1146175" lvl="2" indent="-238125">
              <a:defRPr/>
            </a:pPr>
            <a:r>
              <a:rPr lang="en-US" altLang="tr-TR" kern="0" smtClean="0"/>
              <a:t>Character “0” has code </a:t>
            </a:r>
            <a:r>
              <a:rPr lang="en-US" altLang="tr-TR" kern="0" smtClean="0">
                <a:latin typeface="Courier New" panose="02070309020205020404" pitchFamily="49" charset="0"/>
              </a:rPr>
              <a:t>0x30</a:t>
            </a:r>
          </a:p>
          <a:p>
            <a:pPr lvl="3">
              <a:defRPr/>
            </a:pPr>
            <a:r>
              <a:rPr lang="en-US" altLang="tr-TR" kern="0" smtClean="0"/>
              <a:t>Digit </a:t>
            </a:r>
            <a:r>
              <a:rPr lang="en-US" altLang="tr-TR" i="1" kern="0" smtClean="0"/>
              <a:t>i</a:t>
            </a:r>
            <a:r>
              <a:rPr lang="en-US" altLang="tr-TR" kern="0" smtClean="0"/>
              <a:t>  has code </a:t>
            </a:r>
            <a:r>
              <a:rPr lang="en-US" altLang="tr-TR" kern="0" smtClean="0">
                <a:latin typeface="Courier New" panose="02070309020205020404" pitchFamily="49" charset="0"/>
              </a:rPr>
              <a:t>0x30</a:t>
            </a:r>
            <a:r>
              <a:rPr lang="en-US" altLang="tr-TR" kern="0" smtClean="0"/>
              <a:t>+</a:t>
            </a:r>
            <a:r>
              <a:rPr lang="en-US" altLang="tr-TR" i="1" kern="0" smtClean="0"/>
              <a:t>i</a:t>
            </a:r>
          </a:p>
          <a:p>
            <a:pPr marL="744538" lvl="1" indent="-246063">
              <a:defRPr/>
            </a:pPr>
            <a:r>
              <a:rPr lang="en-US" altLang="tr-TR" kern="0" smtClean="0"/>
              <a:t>String should be null-terminated</a:t>
            </a:r>
          </a:p>
          <a:p>
            <a:pPr marL="1146175" lvl="2" indent="-238125">
              <a:defRPr/>
            </a:pPr>
            <a:r>
              <a:rPr lang="en-US" altLang="tr-TR" kern="0" smtClean="0"/>
              <a:t>Final character = 0</a:t>
            </a:r>
          </a:p>
          <a:p>
            <a:pPr marL="385763" indent="-385763">
              <a:defRPr/>
            </a:pPr>
            <a:r>
              <a:rPr lang="en-US" altLang="tr-TR" kern="0" smtClean="0"/>
              <a:t>Compatibility</a:t>
            </a:r>
          </a:p>
          <a:p>
            <a:pPr marL="744538" lvl="1" indent="-246063">
              <a:defRPr/>
            </a:pPr>
            <a:r>
              <a:rPr lang="en-US" altLang="tr-TR" kern="0" smtClean="0"/>
              <a:t>Byte ordering </a:t>
            </a:r>
            <a:r>
              <a:rPr lang="tr-TR" altLang="tr-TR" kern="0" smtClean="0"/>
              <a:t>is </a:t>
            </a:r>
            <a:r>
              <a:rPr lang="en-US" altLang="tr-TR" kern="0" smtClean="0"/>
              <a:t>not an issue</a:t>
            </a:r>
          </a:p>
          <a:p>
            <a:pPr marL="1146175" lvl="2" indent="-238125">
              <a:defRPr/>
            </a:pPr>
            <a:r>
              <a:rPr lang="en-US" altLang="tr-TR" kern="0" smtClean="0"/>
              <a:t>Data are single byte quantities</a:t>
            </a:r>
          </a:p>
          <a:p>
            <a:pPr marL="744538" lvl="1" indent="-246063">
              <a:defRPr/>
            </a:pPr>
            <a:r>
              <a:rPr lang="en-US" altLang="tr-TR" kern="0" smtClean="0"/>
              <a:t>Text files generally platform independent</a:t>
            </a:r>
          </a:p>
          <a:p>
            <a:pPr marL="1146175" lvl="2" indent="-238125">
              <a:defRPr/>
            </a:pPr>
            <a:r>
              <a:rPr lang="en-US" altLang="tr-TR" kern="0" smtClean="0"/>
              <a:t>Except for different conventions of line termination character(s)!</a:t>
            </a:r>
            <a:endParaRPr lang="en-US" altLang="tr-TR" kern="0" dirty="0" smtClean="0"/>
          </a:p>
        </p:txBody>
      </p:sp>
      <p:sp>
        <p:nvSpPr>
          <p:cNvPr id="79878" name="Text Box 5"/>
          <p:cNvSpPr txBox="1">
            <a:spLocks noChangeArrowheads="1"/>
          </p:cNvSpPr>
          <p:nvPr/>
        </p:nvSpPr>
        <p:spPr bwMode="auto">
          <a:xfrm>
            <a:off x="6443663" y="2708275"/>
            <a:ext cx="1692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tr-TR" sz="1800" b="1">
                <a:latin typeface="Helvetica" panose="020B0604020202020204" pitchFamily="34" charset="0"/>
              </a:rPr>
              <a:t>Linux/Alpha </a:t>
            </a:r>
            <a:r>
              <a:rPr kumimoji="0" lang="en-US" altLang="tr-TR" sz="1800" b="1">
                <a:latin typeface="Courier New" panose="02070309020205020404" pitchFamily="49" charset="0"/>
              </a:rPr>
              <a:t>S</a:t>
            </a:r>
            <a:endParaRPr kumimoji="0" lang="en-US" altLang="tr-TR" sz="1800" b="1">
              <a:latin typeface="Helvetica" panose="020B0604020202020204" pitchFamily="34" charset="0"/>
            </a:endParaRPr>
          </a:p>
        </p:txBody>
      </p:sp>
      <p:sp>
        <p:nvSpPr>
          <p:cNvPr id="79879" name="Text Box 6"/>
          <p:cNvSpPr txBox="1">
            <a:spLocks noChangeArrowheads="1"/>
          </p:cNvSpPr>
          <p:nvPr/>
        </p:nvSpPr>
        <p:spPr bwMode="auto">
          <a:xfrm>
            <a:off x="8020050" y="2708275"/>
            <a:ext cx="815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tr-TR" sz="1800" b="1">
                <a:latin typeface="Helvetica" panose="020B0604020202020204" pitchFamily="34" charset="0"/>
              </a:rPr>
              <a:t>Sun </a:t>
            </a:r>
            <a:r>
              <a:rPr kumimoji="0" lang="en-US" altLang="tr-TR" sz="1800" b="1">
                <a:latin typeface="Courier New" panose="02070309020205020404" pitchFamily="49" charset="0"/>
              </a:rPr>
              <a:t>S</a:t>
            </a:r>
            <a:endParaRPr kumimoji="0" lang="en-US" altLang="tr-TR" sz="1800" b="1">
              <a:latin typeface="Helvetica" panose="020B0604020202020204" pitchFamily="34" charset="0"/>
            </a:endParaRPr>
          </a:p>
        </p:txBody>
      </p:sp>
      <p:grpSp>
        <p:nvGrpSpPr>
          <p:cNvPr id="79880" name="Group 7"/>
          <p:cNvGrpSpPr>
            <a:grpSpLocks/>
          </p:cNvGrpSpPr>
          <p:nvPr/>
        </p:nvGrpSpPr>
        <p:grpSpPr bwMode="auto">
          <a:xfrm>
            <a:off x="8185150" y="3167063"/>
            <a:ext cx="609600" cy="1828800"/>
            <a:chOff x="4896" y="2256"/>
            <a:chExt cx="384" cy="1152"/>
          </a:xfrm>
        </p:grpSpPr>
        <p:sp>
          <p:nvSpPr>
            <p:cNvPr id="79895" name="Rectangle 8"/>
            <p:cNvSpPr>
              <a:spLocks noChangeArrowheads="1"/>
            </p:cNvSpPr>
            <p:nvPr/>
          </p:nvSpPr>
          <p:spPr bwMode="auto">
            <a:xfrm>
              <a:off x="4896" y="2640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tr-TR" sz="1800" b="1">
                  <a:latin typeface="Courier New" panose="02070309020205020404" pitchFamily="49" charset="0"/>
                </a:rPr>
                <a:t>32</a:t>
              </a:r>
            </a:p>
          </p:txBody>
        </p:sp>
        <p:sp>
          <p:nvSpPr>
            <p:cNvPr id="79896" name="Rectangle 9"/>
            <p:cNvSpPr>
              <a:spLocks noChangeArrowheads="1"/>
            </p:cNvSpPr>
            <p:nvPr/>
          </p:nvSpPr>
          <p:spPr bwMode="auto">
            <a:xfrm>
              <a:off x="4896" y="2832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tr-TR" sz="1800" b="1">
                  <a:latin typeface="Courier New" panose="02070309020205020404" pitchFamily="49" charset="0"/>
                </a:rPr>
                <a:t>31</a:t>
              </a:r>
            </a:p>
          </p:txBody>
        </p:sp>
        <p:sp>
          <p:nvSpPr>
            <p:cNvPr id="79897" name="Rectangle 10"/>
            <p:cNvSpPr>
              <a:spLocks noChangeArrowheads="1"/>
            </p:cNvSpPr>
            <p:nvPr/>
          </p:nvSpPr>
          <p:spPr bwMode="auto">
            <a:xfrm>
              <a:off x="4896" y="2256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tr-TR" sz="1800" b="1">
                  <a:latin typeface="Courier New" panose="02070309020205020404" pitchFamily="49" charset="0"/>
                </a:rPr>
                <a:t>31</a:t>
              </a:r>
            </a:p>
          </p:txBody>
        </p:sp>
        <p:sp>
          <p:nvSpPr>
            <p:cNvPr id="79898" name="Rectangle 11"/>
            <p:cNvSpPr>
              <a:spLocks noChangeArrowheads="1"/>
            </p:cNvSpPr>
            <p:nvPr/>
          </p:nvSpPr>
          <p:spPr bwMode="auto">
            <a:xfrm>
              <a:off x="4896" y="2448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tr-TR" sz="1800" b="1">
                  <a:latin typeface="Courier New" panose="02070309020205020404" pitchFamily="49" charset="0"/>
                </a:rPr>
                <a:t>35</a:t>
              </a:r>
            </a:p>
          </p:txBody>
        </p:sp>
        <p:sp>
          <p:nvSpPr>
            <p:cNvPr id="79899" name="Rectangle 12"/>
            <p:cNvSpPr>
              <a:spLocks noChangeArrowheads="1"/>
            </p:cNvSpPr>
            <p:nvPr/>
          </p:nvSpPr>
          <p:spPr bwMode="auto">
            <a:xfrm>
              <a:off x="4896" y="3024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tr-TR" sz="1800" b="1">
                  <a:latin typeface="Courier New" panose="02070309020205020404" pitchFamily="49" charset="0"/>
                </a:rPr>
                <a:t>33</a:t>
              </a:r>
            </a:p>
          </p:txBody>
        </p:sp>
        <p:sp>
          <p:nvSpPr>
            <p:cNvPr id="79900" name="Rectangle 13"/>
            <p:cNvSpPr>
              <a:spLocks noChangeArrowheads="1"/>
            </p:cNvSpPr>
            <p:nvPr/>
          </p:nvSpPr>
          <p:spPr bwMode="auto">
            <a:xfrm>
              <a:off x="4896" y="3216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tr-TR" sz="1800" b="1">
                  <a:latin typeface="Courier New" panose="02070309020205020404" pitchFamily="49" charset="0"/>
                </a:rPr>
                <a:t>00</a:t>
              </a:r>
            </a:p>
          </p:txBody>
        </p:sp>
      </p:grpSp>
      <p:grpSp>
        <p:nvGrpSpPr>
          <p:cNvPr id="79881" name="Group 14"/>
          <p:cNvGrpSpPr>
            <a:grpSpLocks/>
          </p:cNvGrpSpPr>
          <p:nvPr/>
        </p:nvGrpSpPr>
        <p:grpSpPr bwMode="auto">
          <a:xfrm>
            <a:off x="6661150" y="3167063"/>
            <a:ext cx="609600" cy="1828800"/>
            <a:chOff x="4896" y="2256"/>
            <a:chExt cx="384" cy="1152"/>
          </a:xfrm>
        </p:grpSpPr>
        <p:sp>
          <p:nvSpPr>
            <p:cNvPr id="79889" name="Rectangle 15"/>
            <p:cNvSpPr>
              <a:spLocks noChangeArrowheads="1"/>
            </p:cNvSpPr>
            <p:nvPr/>
          </p:nvSpPr>
          <p:spPr bwMode="auto">
            <a:xfrm>
              <a:off x="4896" y="2640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tr-TR" sz="1800" b="1">
                  <a:latin typeface="Courier New" panose="02070309020205020404" pitchFamily="49" charset="0"/>
                </a:rPr>
                <a:t>32</a:t>
              </a:r>
            </a:p>
          </p:txBody>
        </p:sp>
        <p:sp>
          <p:nvSpPr>
            <p:cNvPr id="79890" name="Rectangle 16"/>
            <p:cNvSpPr>
              <a:spLocks noChangeArrowheads="1"/>
            </p:cNvSpPr>
            <p:nvPr/>
          </p:nvSpPr>
          <p:spPr bwMode="auto">
            <a:xfrm>
              <a:off x="4896" y="2832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tr-TR" sz="1800" b="1">
                  <a:latin typeface="Courier New" panose="02070309020205020404" pitchFamily="49" charset="0"/>
                </a:rPr>
                <a:t>31</a:t>
              </a:r>
            </a:p>
          </p:txBody>
        </p:sp>
        <p:sp>
          <p:nvSpPr>
            <p:cNvPr id="79891" name="Rectangle 17"/>
            <p:cNvSpPr>
              <a:spLocks noChangeArrowheads="1"/>
            </p:cNvSpPr>
            <p:nvPr/>
          </p:nvSpPr>
          <p:spPr bwMode="auto">
            <a:xfrm>
              <a:off x="4896" y="2256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tr-TR" sz="1800" b="1">
                  <a:latin typeface="Courier New" panose="02070309020205020404" pitchFamily="49" charset="0"/>
                </a:rPr>
                <a:t>31</a:t>
              </a:r>
            </a:p>
          </p:txBody>
        </p:sp>
        <p:sp>
          <p:nvSpPr>
            <p:cNvPr id="79892" name="Rectangle 18"/>
            <p:cNvSpPr>
              <a:spLocks noChangeArrowheads="1"/>
            </p:cNvSpPr>
            <p:nvPr/>
          </p:nvSpPr>
          <p:spPr bwMode="auto">
            <a:xfrm>
              <a:off x="4896" y="2448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tr-TR" sz="1800" b="1">
                  <a:latin typeface="Courier New" panose="02070309020205020404" pitchFamily="49" charset="0"/>
                </a:rPr>
                <a:t>35</a:t>
              </a:r>
            </a:p>
          </p:txBody>
        </p:sp>
        <p:sp>
          <p:nvSpPr>
            <p:cNvPr id="79893" name="Rectangle 19"/>
            <p:cNvSpPr>
              <a:spLocks noChangeArrowheads="1"/>
            </p:cNvSpPr>
            <p:nvPr/>
          </p:nvSpPr>
          <p:spPr bwMode="auto">
            <a:xfrm>
              <a:off x="4896" y="3024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tr-TR" sz="1800" b="1">
                  <a:latin typeface="Courier New" panose="02070309020205020404" pitchFamily="49" charset="0"/>
                </a:rPr>
                <a:t>33</a:t>
              </a:r>
            </a:p>
          </p:txBody>
        </p:sp>
        <p:sp>
          <p:nvSpPr>
            <p:cNvPr id="79894" name="Rectangle 20"/>
            <p:cNvSpPr>
              <a:spLocks noChangeArrowheads="1"/>
            </p:cNvSpPr>
            <p:nvPr/>
          </p:nvSpPr>
          <p:spPr bwMode="auto">
            <a:xfrm>
              <a:off x="4896" y="3216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tr-TR" sz="1800" b="1">
                  <a:latin typeface="Courier New" panose="02070309020205020404" pitchFamily="49" charset="0"/>
                </a:rPr>
                <a:t>00</a:t>
              </a:r>
            </a:p>
          </p:txBody>
        </p:sp>
      </p:grpSp>
      <p:grpSp>
        <p:nvGrpSpPr>
          <p:cNvPr id="23" name="Group 21"/>
          <p:cNvGrpSpPr>
            <a:grpSpLocks/>
          </p:cNvGrpSpPr>
          <p:nvPr/>
        </p:nvGrpSpPr>
        <p:grpSpPr bwMode="auto">
          <a:xfrm>
            <a:off x="7270750" y="3319463"/>
            <a:ext cx="914400" cy="1524000"/>
            <a:chOff x="4272" y="1584"/>
            <a:chExt cx="576" cy="960"/>
          </a:xfrm>
        </p:grpSpPr>
        <p:sp>
          <p:nvSpPr>
            <p:cNvPr id="79883" name="Line 22"/>
            <p:cNvSpPr>
              <a:spLocks noChangeShapeType="1"/>
            </p:cNvSpPr>
            <p:nvPr/>
          </p:nvSpPr>
          <p:spPr bwMode="auto">
            <a:xfrm>
              <a:off x="4272" y="1584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79884" name="Line 23"/>
            <p:cNvSpPr>
              <a:spLocks noChangeShapeType="1"/>
            </p:cNvSpPr>
            <p:nvPr/>
          </p:nvSpPr>
          <p:spPr bwMode="auto">
            <a:xfrm>
              <a:off x="4272" y="1776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79885" name="Line 24"/>
            <p:cNvSpPr>
              <a:spLocks noChangeShapeType="1"/>
            </p:cNvSpPr>
            <p:nvPr/>
          </p:nvSpPr>
          <p:spPr bwMode="auto">
            <a:xfrm>
              <a:off x="4272" y="1968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79886" name="Line 25"/>
            <p:cNvSpPr>
              <a:spLocks noChangeShapeType="1"/>
            </p:cNvSpPr>
            <p:nvPr/>
          </p:nvSpPr>
          <p:spPr bwMode="auto">
            <a:xfrm>
              <a:off x="4272" y="2160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79887" name="Line 26"/>
            <p:cNvSpPr>
              <a:spLocks noChangeShapeType="1"/>
            </p:cNvSpPr>
            <p:nvPr/>
          </p:nvSpPr>
          <p:spPr bwMode="auto">
            <a:xfrm>
              <a:off x="4272" y="2352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79888" name="Line 27"/>
            <p:cNvSpPr>
              <a:spLocks noChangeShapeType="1"/>
            </p:cNvSpPr>
            <p:nvPr/>
          </p:nvSpPr>
          <p:spPr bwMode="auto">
            <a:xfrm>
              <a:off x="4272" y="2544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BFB2FCA8-F166-4057-B999-71A4ED925CEF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51</a:t>
            </a:fld>
            <a:endParaRPr kumimoji="0" lang="en-US" altLang="tr-TR" sz="1200" smtClean="0"/>
          </a:p>
        </p:txBody>
      </p:sp>
      <p:sp>
        <p:nvSpPr>
          <p:cNvPr id="808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tr-TR" smtClean="0"/>
              <a:t>Example of C Data Structure</a:t>
            </a:r>
          </a:p>
        </p:txBody>
      </p:sp>
      <p:pic>
        <p:nvPicPr>
          <p:cNvPr id="809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4" t="7018" r="8820" b="24210"/>
          <a:stretch>
            <a:fillRect/>
          </a:stretch>
        </p:blipFill>
        <p:spPr bwMode="auto">
          <a:xfrm>
            <a:off x="330200" y="776288"/>
            <a:ext cx="8737600" cy="563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ED358D73-3754-4208-8362-9C7D1629CE90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52</a:t>
            </a:fld>
            <a:endParaRPr kumimoji="0" lang="en-US" altLang="tr-TR" sz="1200" smtClean="0"/>
          </a:p>
        </p:txBody>
      </p:sp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2800" smtClean="0"/>
              <a:t>Common file formats and their endian order</a:t>
            </a:r>
          </a:p>
        </p:txBody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01700"/>
            <a:ext cx="8724900" cy="563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altLang="tr-TR" sz="1800" b="1" smtClean="0"/>
              <a:t>Adobe Photoshop</a:t>
            </a:r>
            <a:r>
              <a:rPr lang="tr-TR" altLang="tr-TR" sz="1800" smtClean="0"/>
              <a:t> -- Big Endian </a:t>
            </a:r>
          </a:p>
          <a:p>
            <a:pPr>
              <a:lnSpc>
                <a:spcPct val="80000"/>
              </a:lnSpc>
            </a:pPr>
            <a:r>
              <a:rPr lang="tr-TR" altLang="tr-TR" sz="1800" b="1" smtClean="0"/>
              <a:t>BMP (Windows and OS/2 Bitmaps)</a:t>
            </a:r>
            <a:r>
              <a:rPr lang="tr-TR" altLang="tr-TR" sz="1800" smtClean="0"/>
              <a:t> -- Little Endian </a:t>
            </a:r>
          </a:p>
          <a:p>
            <a:pPr>
              <a:lnSpc>
                <a:spcPct val="80000"/>
              </a:lnSpc>
            </a:pPr>
            <a:r>
              <a:rPr lang="tr-TR" altLang="tr-TR" sz="1800" b="1" smtClean="0"/>
              <a:t>DXF (AutoCad)</a:t>
            </a:r>
            <a:r>
              <a:rPr lang="tr-TR" altLang="tr-TR" sz="1800" smtClean="0"/>
              <a:t> -- Variable </a:t>
            </a:r>
          </a:p>
          <a:p>
            <a:pPr>
              <a:lnSpc>
                <a:spcPct val="80000"/>
              </a:lnSpc>
            </a:pPr>
            <a:r>
              <a:rPr lang="tr-TR" altLang="tr-TR" sz="1800" b="1" smtClean="0"/>
              <a:t>GIF</a:t>
            </a:r>
            <a:r>
              <a:rPr lang="tr-TR" altLang="tr-TR" sz="1800" smtClean="0"/>
              <a:t> -- Little Endian </a:t>
            </a:r>
          </a:p>
          <a:p>
            <a:pPr>
              <a:lnSpc>
                <a:spcPct val="80000"/>
              </a:lnSpc>
            </a:pPr>
            <a:r>
              <a:rPr lang="tr-TR" altLang="tr-TR" sz="1800" b="1" smtClean="0"/>
              <a:t>IMG (GEM Raster)</a:t>
            </a:r>
            <a:r>
              <a:rPr lang="tr-TR" altLang="tr-TR" sz="1800" smtClean="0"/>
              <a:t> -- Big Endian </a:t>
            </a:r>
          </a:p>
          <a:p>
            <a:pPr>
              <a:lnSpc>
                <a:spcPct val="80000"/>
              </a:lnSpc>
            </a:pPr>
            <a:r>
              <a:rPr lang="tr-TR" altLang="tr-TR" sz="1800" b="1" smtClean="0"/>
              <a:t>JPEG</a:t>
            </a:r>
            <a:r>
              <a:rPr lang="tr-TR" altLang="tr-TR" sz="1800" smtClean="0"/>
              <a:t> -- Big Endian </a:t>
            </a:r>
          </a:p>
          <a:p>
            <a:pPr>
              <a:lnSpc>
                <a:spcPct val="80000"/>
              </a:lnSpc>
            </a:pPr>
            <a:r>
              <a:rPr lang="tr-TR" altLang="tr-TR" sz="1800" b="1" smtClean="0"/>
              <a:t>FLI (Autodesk Animator)</a:t>
            </a:r>
            <a:r>
              <a:rPr lang="tr-TR" altLang="tr-TR" sz="1800" smtClean="0"/>
              <a:t> -- Little Endian </a:t>
            </a:r>
          </a:p>
          <a:p>
            <a:pPr>
              <a:lnSpc>
                <a:spcPct val="80000"/>
              </a:lnSpc>
            </a:pPr>
            <a:r>
              <a:rPr lang="tr-TR" altLang="tr-TR" sz="1800" b="1" smtClean="0"/>
              <a:t>MacPaint</a:t>
            </a:r>
            <a:r>
              <a:rPr lang="tr-TR" altLang="tr-TR" sz="1800" smtClean="0"/>
              <a:t> -- Big Endian </a:t>
            </a:r>
          </a:p>
          <a:p>
            <a:pPr>
              <a:lnSpc>
                <a:spcPct val="80000"/>
              </a:lnSpc>
            </a:pPr>
            <a:r>
              <a:rPr lang="tr-TR" altLang="tr-TR" sz="1800" b="1" smtClean="0"/>
              <a:t>PCX (PC Paintbrush)</a:t>
            </a:r>
            <a:r>
              <a:rPr lang="tr-TR" altLang="tr-TR" sz="1800" smtClean="0"/>
              <a:t> -- Little Endian </a:t>
            </a:r>
          </a:p>
          <a:p>
            <a:pPr>
              <a:lnSpc>
                <a:spcPct val="80000"/>
              </a:lnSpc>
            </a:pPr>
            <a:r>
              <a:rPr lang="tr-TR" altLang="tr-TR" sz="1800" b="1" smtClean="0"/>
              <a:t>PostScript</a:t>
            </a:r>
            <a:r>
              <a:rPr lang="tr-TR" altLang="tr-TR" sz="1800" smtClean="0"/>
              <a:t> -- Not Applicable (text!) </a:t>
            </a:r>
          </a:p>
          <a:p>
            <a:pPr>
              <a:lnSpc>
                <a:spcPct val="80000"/>
              </a:lnSpc>
            </a:pPr>
            <a:r>
              <a:rPr lang="tr-TR" altLang="tr-TR" sz="1800" b="1" smtClean="0"/>
              <a:t>POV (Persistence of Vision ray-tracer)</a:t>
            </a:r>
            <a:r>
              <a:rPr lang="tr-TR" altLang="tr-TR" sz="1800" smtClean="0"/>
              <a:t> -- Not Applicable (text!) </a:t>
            </a:r>
          </a:p>
          <a:p>
            <a:pPr>
              <a:lnSpc>
                <a:spcPct val="80000"/>
              </a:lnSpc>
            </a:pPr>
            <a:r>
              <a:rPr lang="tr-TR" altLang="tr-TR" sz="1800" b="1" smtClean="0"/>
              <a:t>QTM (Quicktime Movies)</a:t>
            </a:r>
            <a:r>
              <a:rPr lang="tr-TR" altLang="tr-TR" sz="1800" smtClean="0"/>
              <a:t> -- Little Endian (on a Mac!) </a:t>
            </a:r>
          </a:p>
          <a:p>
            <a:pPr>
              <a:lnSpc>
                <a:spcPct val="80000"/>
              </a:lnSpc>
            </a:pPr>
            <a:r>
              <a:rPr lang="tr-TR" altLang="tr-TR" sz="1800" b="1" smtClean="0"/>
              <a:t>Microsoft RIFF (.WAV &amp; .AVI)</a:t>
            </a:r>
            <a:r>
              <a:rPr lang="tr-TR" altLang="tr-TR" sz="1800" smtClean="0"/>
              <a:t> -- Both </a:t>
            </a:r>
          </a:p>
          <a:p>
            <a:pPr>
              <a:lnSpc>
                <a:spcPct val="80000"/>
              </a:lnSpc>
            </a:pPr>
            <a:r>
              <a:rPr lang="tr-TR" altLang="tr-TR" sz="1800" b="1" smtClean="0"/>
              <a:t>Microsoft RTF (Rich Text Format)</a:t>
            </a:r>
            <a:r>
              <a:rPr lang="tr-TR" altLang="tr-TR" sz="1800" smtClean="0"/>
              <a:t> -- Little Endian </a:t>
            </a:r>
          </a:p>
          <a:p>
            <a:pPr>
              <a:lnSpc>
                <a:spcPct val="80000"/>
              </a:lnSpc>
            </a:pPr>
            <a:r>
              <a:rPr lang="tr-TR" altLang="tr-TR" sz="1800" b="1" smtClean="0"/>
              <a:t>SGI (Silicon Graphics)</a:t>
            </a:r>
            <a:r>
              <a:rPr lang="tr-TR" altLang="tr-TR" sz="1800" smtClean="0"/>
              <a:t> -- Big Endian </a:t>
            </a:r>
          </a:p>
          <a:p>
            <a:pPr>
              <a:lnSpc>
                <a:spcPct val="80000"/>
              </a:lnSpc>
            </a:pPr>
            <a:r>
              <a:rPr lang="tr-TR" altLang="tr-TR" sz="1800" b="1" smtClean="0"/>
              <a:t>Sun Raster</a:t>
            </a:r>
            <a:r>
              <a:rPr lang="tr-TR" altLang="tr-TR" sz="1800" smtClean="0"/>
              <a:t> -- Big Endian </a:t>
            </a:r>
          </a:p>
          <a:p>
            <a:pPr>
              <a:lnSpc>
                <a:spcPct val="80000"/>
              </a:lnSpc>
            </a:pPr>
            <a:r>
              <a:rPr lang="tr-TR" altLang="tr-TR" sz="1800" b="1" smtClean="0"/>
              <a:t>TGA (Targa)</a:t>
            </a:r>
            <a:r>
              <a:rPr lang="tr-TR" altLang="tr-TR" sz="1800" smtClean="0"/>
              <a:t> -- Little Endian </a:t>
            </a:r>
          </a:p>
          <a:p>
            <a:pPr>
              <a:lnSpc>
                <a:spcPct val="80000"/>
              </a:lnSpc>
            </a:pPr>
            <a:r>
              <a:rPr lang="tr-TR" altLang="tr-TR" sz="1800" b="1" smtClean="0"/>
              <a:t>TIFF</a:t>
            </a:r>
            <a:r>
              <a:rPr lang="tr-TR" altLang="tr-TR" sz="1800" smtClean="0"/>
              <a:t> -- Both, Endian identifier encoded into file </a:t>
            </a:r>
          </a:p>
          <a:p>
            <a:pPr>
              <a:lnSpc>
                <a:spcPct val="80000"/>
              </a:lnSpc>
            </a:pPr>
            <a:r>
              <a:rPr lang="tr-TR" altLang="tr-TR" sz="1800" b="1" smtClean="0"/>
              <a:t>WPG (WordPerfect Graphics Metafile)</a:t>
            </a:r>
            <a:r>
              <a:rPr lang="tr-TR" altLang="tr-TR" sz="1800" smtClean="0"/>
              <a:t> -- Big Endian (on a PC!) </a:t>
            </a:r>
          </a:p>
          <a:p>
            <a:pPr>
              <a:lnSpc>
                <a:spcPct val="80000"/>
              </a:lnSpc>
            </a:pPr>
            <a:r>
              <a:rPr lang="tr-TR" altLang="tr-TR" sz="1800" b="1" smtClean="0"/>
              <a:t>XWD (X Window Dump)</a:t>
            </a:r>
            <a:r>
              <a:rPr lang="tr-TR" altLang="tr-TR" sz="1800" smtClean="0"/>
              <a:t> -- Both, Endian identifier encoded into file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D96FD46C-47DE-46ED-9DDC-B0FFE7166099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53</a:t>
            </a:fld>
            <a:endParaRPr kumimoji="0" lang="en-US" altLang="tr-TR" sz="1200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tr-TR" altLang="tr-TR" smtClean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tr-TR" altLang="tr-TR" smtClean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tr-TR" altLang="tr-TR" smtClean="0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r>
              <a:rPr lang="en-US" altLang="tr-TR" sz="4000" smtClean="0">
                <a:solidFill>
                  <a:srgbClr val="FF0000"/>
                </a:solidFill>
              </a:rPr>
              <a:t>Addressing Modes and Formats</a:t>
            </a:r>
            <a:endParaRPr lang="tr-TR" altLang="tr-TR" sz="400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8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225FCACE-9938-44DE-BB09-00D62E5E357E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54</a:t>
            </a:fld>
            <a:endParaRPr kumimoji="0" lang="en-US" altLang="tr-TR" sz="1200" smtClean="0"/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8197" name="Rectangle 4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r>
              <a:rPr lang="en-US" altLang="tr-TR" smtClean="0"/>
              <a:t>Addressing Modes</a:t>
            </a:r>
          </a:p>
        </p:txBody>
      </p:sp>
      <p:sp>
        <p:nvSpPr>
          <p:cNvPr id="8202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5288" y="1622425"/>
            <a:ext cx="7154862" cy="3686175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tr-TR" smtClean="0"/>
              <a:t>Immediate</a:t>
            </a:r>
          </a:p>
          <a:p>
            <a:r>
              <a:rPr lang="en-US" altLang="tr-TR" smtClean="0"/>
              <a:t>Direct</a:t>
            </a:r>
          </a:p>
          <a:p>
            <a:r>
              <a:rPr lang="en-US" altLang="tr-TR" smtClean="0"/>
              <a:t>Indirect</a:t>
            </a:r>
          </a:p>
          <a:p>
            <a:r>
              <a:rPr lang="en-US" altLang="tr-TR" smtClean="0"/>
              <a:t>Register</a:t>
            </a:r>
          </a:p>
          <a:p>
            <a:r>
              <a:rPr lang="en-US" altLang="tr-TR" smtClean="0"/>
              <a:t>Register Indirect</a:t>
            </a:r>
          </a:p>
          <a:p>
            <a:r>
              <a:rPr lang="en-US" altLang="tr-TR" smtClean="0"/>
              <a:t>Displacement (Indexed) </a:t>
            </a:r>
          </a:p>
          <a:p>
            <a:r>
              <a:rPr lang="en-US" altLang="tr-TR" smtClean="0"/>
              <a:t>Stack</a:t>
            </a:r>
          </a:p>
        </p:txBody>
      </p:sp>
    </p:spTree>
    <p:extLst>
      <p:ext uri="{BB962C8B-B14F-4D97-AF65-F5344CB8AC3E}">
        <p14:creationId xmlns:p14="http://schemas.microsoft.com/office/powerpoint/2010/main" val="2411798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0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20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0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0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20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0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0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20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0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0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20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20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0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20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20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20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20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202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202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202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29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4782299C-A5C6-470D-B5E0-BE714DCB9BEF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55</a:t>
            </a:fld>
            <a:endParaRPr kumimoji="0" lang="en-US" altLang="tr-TR" sz="1200" smtClean="0"/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Immediate Addressing</a:t>
            </a:r>
          </a:p>
        </p:txBody>
      </p:sp>
      <p:sp>
        <p:nvSpPr>
          <p:cNvPr id="822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42913" y="933450"/>
            <a:ext cx="8237537" cy="4641850"/>
          </a:xfrm>
        </p:spPr>
        <p:txBody>
          <a:bodyPr/>
          <a:lstStyle/>
          <a:p>
            <a:r>
              <a:rPr lang="en-US" altLang="tr-TR" smtClean="0"/>
              <a:t>Operand is part of instruction</a:t>
            </a:r>
          </a:p>
          <a:p>
            <a:r>
              <a:rPr lang="en-US" altLang="tr-TR" smtClean="0">
                <a:solidFill>
                  <a:schemeClr val="accent1"/>
                </a:solidFill>
              </a:rPr>
              <a:t>Operand = address field</a:t>
            </a:r>
          </a:p>
          <a:p>
            <a:r>
              <a:rPr lang="en-US" altLang="tr-TR" smtClean="0"/>
              <a:t>e.g. </a:t>
            </a:r>
            <a:r>
              <a:rPr lang="en-US" altLang="tr-TR" smtClean="0">
                <a:solidFill>
                  <a:srgbClr val="0000CC"/>
                </a:solidFill>
              </a:rPr>
              <a:t>ADD 5</a:t>
            </a:r>
          </a:p>
          <a:p>
            <a:pPr lvl="1"/>
            <a:r>
              <a:rPr lang="en-US" altLang="tr-TR" smtClean="0"/>
              <a:t>Add </a:t>
            </a:r>
            <a:r>
              <a:rPr lang="en-US" altLang="tr-TR" smtClean="0">
                <a:solidFill>
                  <a:srgbClr val="0000CC"/>
                </a:solidFill>
              </a:rPr>
              <a:t>5</a:t>
            </a:r>
            <a:r>
              <a:rPr lang="en-US" altLang="tr-TR" smtClean="0"/>
              <a:t> to contents of accumulator</a:t>
            </a:r>
          </a:p>
          <a:p>
            <a:pPr lvl="1"/>
            <a:r>
              <a:rPr lang="tr-TR" altLang="tr-TR" smtClean="0"/>
              <a:t>Here </a:t>
            </a:r>
            <a:r>
              <a:rPr lang="en-US" altLang="tr-TR" smtClean="0">
                <a:solidFill>
                  <a:srgbClr val="0000CC"/>
                </a:solidFill>
              </a:rPr>
              <a:t>5</a:t>
            </a:r>
            <a:r>
              <a:rPr lang="en-US" altLang="tr-TR" smtClean="0"/>
              <a:t> is operand</a:t>
            </a:r>
          </a:p>
          <a:p>
            <a:r>
              <a:rPr lang="en-US" altLang="tr-TR" smtClean="0"/>
              <a:t>No memory reference to fetch data</a:t>
            </a:r>
          </a:p>
          <a:p>
            <a:r>
              <a:rPr lang="en-US" altLang="tr-TR" smtClean="0"/>
              <a:t>Fast</a:t>
            </a:r>
          </a:p>
          <a:p>
            <a:r>
              <a:rPr lang="en-US" altLang="tr-TR" smtClean="0"/>
              <a:t>Limited range</a:t>
            </a:r>
          </a:p>
        </p:txBody>
      </p:sp>
      <p:grpSp>
        <p:nvGrpSpPr>
          <p:cNvPr id="822277" name="Group 5"/>
          <p:cNvGrpSpPr>
            <a:grpSpLocks/>
          </p:cNvGrpSpPr>
          <p:nvPr/>
        </p:nvGrpSpPr>
        <p:grpSpPr bwMode="auto">
          <a:xfrm>
            <a:off x="2092325" y="5251450"/>
            <a:ext cx="4784725" cy="1062038"/>
            <a:chOff x="1066" y="1153"/>
            <a:chExt cx="3014" cy="669"/>
          </a:xfrm>
        </p:grpSpPr>
        <p:grpSp>
          <p:nvGrpSpPr>
            <p:cNvPr id="10247" name="Group 6"/>
            <p:cNvGrpSpPr>
              <a:grpSpLocks/>
            </p:cNvGrpSpPr>
            <p:nvPr/>
          </p:nvGrpSpPr>
          <p:grpSpPr bwMode="auto">
            <a:xfrm>
              <a:off x="1105" y="1441"/>
              <a:ext cx="2975" cy="381"/>
              <a:chOff x="1105" y="1441"/>
              <a:chExt cx="2975" cy="381"/>
            </a:xfrm>
          </p:grpSpPr>
          <p:sp>
            <p:nvSpPr>
              <p:cNvPr id="10251" name="Rectangle 7"/>
              <p:cNvSpPr>
                <a:spLocks noChangeArrowheads="1"/>
              </p:cNvSpPr>
              <p:nvPr/>
            </p:nvSpPr>
            <p:spPr bwMode="auto">
              <a:xfrm>
                <a:off x="1105" y="1441"/>
                <a:ext cx="2975" cy="381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kumimoji="0" lang="tr-TR" altLang="tr-TR" sz="1800">
                  <a:solidFill>
                    <a:schemeClr val="bg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252" name="Line 8"/>
              <p:cNvSpPr>
                <a:spLocks noChangeShapeType="1"/>
              </p:cNvSpPr>
              <p:nvPr/>
            </p:nvSpPr>
            <p:spPr bwMode="auto">
              <a:xfrm>
                <a:off x="1729" y="1446"/>
                <a:ext cx="0" cy="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48" name="Rectangle 9"/>
            <p:cNvSpPr>
              <a:spLocks noChangeArrowheads="1"/>
            </p:cNvSpPr>
            <p:nvPr/>
          </p:nvSpPr>
          <p:spPr bwMode="auto">
            <a:xfrm>
              <a:off x="2449" y="1489"/>
              <a:ext cx="775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tr-TR" sz="2400"/>
                <a:t>Operand</a:t>
              </a:r>
            </a:p>
          </p:txBody>
        </p:sp>
        <p:sp>
          <p:nvSpPr>
            <p:cNvPr id="10249" name="Rectangle 10"/>
            <p:cNvSpPr>
              <a:spLocks noChangeArrowheads="1"/>
            </p:cNvSpPr>
            <p:nvPr/>
          </p:nvSpPr>
          <p:spPr bwMode="auto">
            <a:xfrm>
              <a:off x="1066" y="1480"/>
              <a:ext cx="711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tr-TR" sz="2400"/>
                <a:t>Opcode</a:t>
              </a:r>
            </a:p>
          </p:txBody>
        </p:sp>
        <p:sp>
          <p:nvSpPr>
            <p:cNvPr id="10250" name="Rectangle 11"/>
            <p:cNvSpPr>
              <a:spLocks noChangeArrowheads="1"/>
            </p:cNvSpPr>
            <p:nvPr/>
          </p:nvSpPr>
          <p:spPr bwMode="auto">
            <a:xfrm>
              <a:off x="1969" y="1153"/>
              <a:ext cx="945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tr-TR" sz="2400"/>
                <a:t>Instruction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865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2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2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22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2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2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22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2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2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22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2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2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22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2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2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22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222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222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222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22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22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22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222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222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222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22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22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2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276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A2009665-8D23-4555-A131-D19B0E3B5C9F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56</a:t>
            </a:fld>
            <a:endParaRPr kumimoji="0" lang="en-US" altLang="tr-TR" sz="1200" smtClean="0"/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229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Direct Addressing</a:t>
            </a:r>
          </a:p>
        </p:txBody>
      </p:sp>
      <p:sp>
        <p:nvSpPr>
          <p:cNvPr id="8243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8280400" cy="4437062"/>
          </a:xfrm>
        </p:spPr>
        <p:txBody>
          <a:bodyPr/>
          <a:lstStyle/>
          <a:p>
            <a:r>
              <a:rPr lang="en-US" altLang="tr-TR" smtClean="0"/>
              <a:t>Address field contains address of operand</a:t>
            </a:r>
          </a:p>
          <a:p>
            <a:r>
              <a:rPr lang="en-US" altLang="tr-TR" smtClean="0">
                <a:solidFill>
                  <a:schemeClr val="accent1"/>
                </a:solidFill>
              </a:rPr>
              <a:t>Effective address (EA) = address field (A)</a:t>
            </a:r>
          </a:p>
          <a:p>
            <a:r>
              <a:rPr lang="en-US" altLang="tr-TR" smtClean="0"/>
              <a:t>e.g.  </a:t>
            </a:r>
            <a:r>
              <a:rPr lang="en-US" altLang="tr-TR" smtClean="0">
                <a:solidFill>
                  <a:srgbClr val="0000CC"/>
                </a:solidFill>
              </a:rPr>
              <a:t>ADD A</a:t>
            </a:r>
          </a:p>
          <a:p>
            <a:pPr lvl="1"/>
            <a:r>
              <a:rPr lang="en-US" altLang="tr-TR" smtClean="0"/>
              <a:t>Add contents of </a:t>
            </a:r>
            <a:r>
              <a:rPr lang="en-US" altLang="tr-TR" smtClean="0">
                <a:solidFill>
                  <a:srgbClr val="0000CC"/>
                </a:solidFill>
              </a:rPr>
              <a:t>cell A </a:t>
            </a:r>
            <a:r>
              <a:rPr lang="en-US" altLang="tr-TR" smtClean="0"/>
              <a:t>to accumulator</a:t>
            </a:r>
          </a:p>
          <a:p>
            <a:pPr lvl="1"/>
            <a:r>
              <a:rPr lang="en-US" altLang="tr-TR" smtClean="0"/>
              <a:t>Look in </a:t>
            </a:r>
            <a:r>
              <a:rPr lang="en-US" altLang="tr-TR" smtClean="0">
                <a:solidFill>
                  <a:srgbClr val="0000CC"/>
                </a:solidFill>
              </a:rPr>
              <a:t>memory at address A</a:t>
            </a:r>
            <a:r>
              <a:rPr lang="en-US" altLang="tr-TR" smtClean="0"/>
              <a:t> for operand</a:t>
            </a:r>
          </a:p>
          <a:p>
            <a:r>
              <a:rPr lang="en-US" altLang="tr-TR" smtClean="0"/>
              <a:t>Single memory reference to access data</a:t>
            </a:r>
          </a:p>
          <a:p>
            <a:r>
              <a:rPr lang="en-US" altLang="tr-TR" smtClean="0"/>
              <a:t>No additional calculations to work out effective address</a:t>
            </a:r>
          </a:p>
          <a:p>
            <a:r>
              <a:rPr lang="en-US" altLang="tr-TR" smtClean="0"/>
              <a:t>Limited address space</a:t>
            </a:r>
          </a:p>
        </p:txBody>
      </p:sp>
    </p:spTree>
    <p:extLst>
      <p:ext uri="{BB962C8B-B14F-4D97-AF65-F5344CB8AC3E}">
        <p14:creationId xmlns:p14="http://schemas.microsoft.com/office/powerpoint/2010/main" val="37027828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4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4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24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4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4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24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4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4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24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4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4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24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4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4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24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243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243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243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243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243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243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243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243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243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4325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A6FDA68A-E7EB-4DCE-BFA4-C05D200AF0B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57</a:t>
            </a:fld>
            <a:endParaRPr kumimoji="0" lang="en-US" altLang="tr-TR" sz="1200" smtClean="0"/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3124200" y="551815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4341" name="Rectangle 4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r>
              <a:rPr lang="en-US" altLang="tr-TR" smtClean="0"/>
              <a:t>Direct Addressing Diagram</a:t>
            </a:r>
          </a:p>
        </p:txBody>
      </p:sp>
      <p:grpSp>
        <p:nvGrpSpPr>
          <p:cNvPr id="14342" name="Group 5"/>
          <p:cNvGrpSpPr>
            <a:grpSpLocks/>
          </p:cNvGrpSpPr>
          <p:nvPr/>
        </p:nvGrpSpPr>
        <p:grpSpPr bwMode="auto">
          <a:xfrm>
            <a:off x="838200" y="1576388"/>
            <a:ext cx="4722813" cy="604837"/>
            <a:chOff x="913" y="1441"/>
            <a:chExt cx="2975" cy="381"/>
          </a:xfrm>
        </p:grpSpPr>
        <p:sp>
          <p:nvSpPr>
            <p:cNvPr id="14355" name="Rectangle 6"/>
            <p:cNvSpPr>
              <a:spLocks noChangeArrowheads="1"/>
            </p:cNvSpPr>
            <p:nvPr/>
          </p:nvSpPr>
          <p:spPr bwMode="auto">
            <a:xfrm>
              <a:off x="913" y="1441"/>
              <a:ext cx="2975" cy="381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kumimoji="0" lang="tr-TR" altLang="tr-TR" sz="18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356" name="Line 7"/>
            <p:cNvSpPr>
              <a:spLocks noChangeShapeType="1"/>
            </p:cNvSpPr>
            <p:nvPr/>
          </p:nvSpPr>
          <p:spPr bwMode="auto">
            <a:xfrm>
              <a:off x="1537" y="1446"/>
              <a:ext cx="0" cy="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43" name="Rectangle 8"/>
          <p:cNvSpPr>
            <a:spLocks noChangeArrowheads="1"/>
          </p:cNvSpPr>
          <p:nvPr/>
        </p:nvSpPr>
        <p:spPr bwMode="auto">
          <a:xfrm>
            <a:off x="2971800" y="1652588"/>
            <a:ext cx="147796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tr-TR" sz="2400"/>
              <a:t>Address A</a:t>
            </a:r>
          </a:p>
        </p:txBody>
      </p:sp>
      <p:sp>
        <p:nvSpPr>
          <p:cNvPr id="14344" name="Rectangle 9"/>
          <p:cNvSpPr>
            <a:spLocks noChangeArrowheads="1"/>
          </p:cNvSpPr>
          <p:nvPr/>
        </p:nvSpPr>
        <p:spPr bwMode="auto">
          <a:xfrm>
            <a:off x="762000" y="1652588"/>
            <a:ext cx="11287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tr-TR" sz="2400"/>
              <a:t>Opcode</a:t>
            </a:r>
          </a:p>
        </p:txBody>
      </p:sp>
      <p:sp>
        <p:nvSpPr>
          <p:cNvPr id="14345" name="Rectangle 10"/>
          <p:cNvSpPr>
            <a:spLocks noChangeArrowheads="1"/>
          </p:cNvSpPr>
          <p:nvPr/>
        </p:nvSpPr>
        <p:spPr bwMode="auto">
          <a:xfrm>
            <a:off x="2514600" y="1119188"/>
            <a:ext cx="150018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tr-TR" sz="2400"/>
              <a:t>Instruction</a:t>
            </a:r>
          </a:p>
        </p:txBody>
      </p:sp>
      <p:sp>
        <p:nvSpPr>
          <p:cNvPr id="14346" name="Rectangle 11"/>
          <p:cNvSpPr>
            <a:spLocks noChangeArrowheads="1"/>
          </p:cNvSpPr>
          <p:nvPr/>
        </p:nvSpPr>
        <p:spPr bwMode="auto">
          <a:xfrm>
            <a:off x="5791200" y="2490788"/>
            <a:ext cx="2587625" cy="682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4347" name="Rectangle 12"/>
          <p:cNvSpPr>
            <a:spLocks noChangeArrowheads="1"/>
          </p:cNvSpPr>
          <p:nvPr/>
        </p:nvSpPr>
        <p:spPr bwMode="auto">
          <a:xfrm>
            <a:off x="5791200" y="3176588"/>
            <a:ext cx="2587625" cy="682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826381" name="Rectangle 13"/>
          <p:cNvSpPr>
            <a:spLocks noChangeArrowheads="1"/>
          </p:cNvSpPr>
          <p:nvPr/>
        </p:nvSpPr>
        <p:spPr bwMode="auto">
          <a:xfrm>
            <a:off x="5791200" y="3862388"/>
            <a:ext cx="2587625" cy="6826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4349" name="Rectangle 14"/>
          <p:cNvSpPr>
            <a:spLocks noChangeArrowheads="1"/>
          </p:cNvSpPr>
          <p:nvPr/>
        </p:nvSpPr>
        <p:spPr bwMode="auto">
          <a:xfrm>
            <a:off x="5791200" y="4548188"/>
            <a:ext cx="2587625" cy="682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4350" name="Rectangle 15"/>
          <p:cNvSpPr>
            <a:spLocks noChangeArrowheads="1"/>
          </p:cNvSpPr>
          <p:nvPr/>
        </p:nvSpPr>
        <p:spPr bwMode="auto">
          <a:xfrm>
            <a:off x="5791200" y="5233988"/>
            <a:ext cx="2587625" cy="682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4351" name="Rectangle 16"/>
          <p:cNvSpPr>
            <a:spLocks noChangeArrowheads="1"/>
          </p:cNvSpPr>
          <p:nvPr/>
        </p:nvSpPr>
        <p:spPr bwMode="auto">
          <a:xfrm>
            <a:off x="6324600" y="1957388"/>
            <a:ext cx="12303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tr-TR" sz="2400"/>
              <a:t>Memory</a:t>
            </a:r>
          </a:p>
        </p:txBody>
      </p:sp>
      <p:sp>
        <p:nvSpPr>
          <p:cNvPr id="826385" name="Rectangle 17"/>
          <p:cNvSpPr>
            <a:spLocks noChangeArrowheads="1"/>
          </p:cNvSpPr>
          <p:nvPr/>
        </p:nvSpPr>
        <p:spPr bwMode="auto">
          <a:xfrm>
            <a:off x="6477000" y="4014788"/>
            <a:ext cx="12303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tr-TR" sz="2400"/>
              <a:t>Operand</a:t>
            </a:r>
          </a:p>
        </p:txBody>
      </p:sp>
      <p:sp>
        <p:nvSpPr>
          <p:cNvPr id="826386" name="Freeform 18"/>
          <p:cNvSpPr>
            <a:spLocks/>
          </p:cNvSpPr>
          <p:nvPr/>
        </p:nvSpPr>
        <p:spPr bwMode="auto">
          <a:xfrm>
            <a:off x="3200400" y="2182813"/>
            <a:ext cx="2590800" cy="2022475"/>
          </a:xfrm>
          <a:custGeom>
            <a:avLst/>
            <a:gdLst>
              <a:gd name="T0" fmla="*/ 0 w 1632"/>
              <a:gd name="T1" fmla="*/ 0 h 1274"/>
              <a:gd name="T2" fmla="*/ 0 w 1632"/>
              <a:gd name="T3" fmla="*/ 2147483646 h 1274"/>
              <a:gd name="T4" fmla="*/ 2147483646 w 1632"/>
              <a:gd name="T5" fmla="*/ 2147483646 h 127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32" h="1274">
                <a:moveTo>
                  <a:pt x="0" y="0"/>
                </a:moveTo>
                <a:lnTo>
                  <a:pt x="0" y="1273"/>
                </a:lnTo>
                <a:lnTo>
                  <a:pt x="1631" y="1273"/>
                </a:lnTo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4" name="Rectangle 19"/>
          <p:cNvSpPr>
            <a:spLocks noChangeArrowheads="1"/>
          </p:cNvSpPr>
          <p:nvPr/>
        </p:nvSpPr>
        <p:spPr bwMode="auto">
          <a:xfrm>
            <a:off x="5795963" y="3870325"/>
            <a:ext cx="2587625" cy="682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118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2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6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6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2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26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26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26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6381" grpId="0" animBg="1"/>
      <p:bldP spid="826385" grpId="0"/>
      <p:bldP spid="82638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722BC7F2-EC80-4DCE-ACCB-7C5CDF6C7DF6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58</a:t>
            </a:fld>
            <a:endParaRPr kumimoji="0" lang="en-US" altLang="tr-TR" sz="1200" smtClean="0"/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6389" name="Rectangle 4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r>
              <a:rPr lang="en-US" altLang="tr-TR" smtClean="0"/>
              <a:t>Indirect Addressing (1)</a:t>
            </a:r>
          </a:p>
        </p:txBody>
      </p:sp>
      <p:sp>
        <p:nvSpPr>
          <p:cNvPr id="8284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07988" y="871538"/>
            <a:ext cx="8280400" cy="4818062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tr-TR" sz="2800" smtClean="0"/>
              <a:t>Memory cell pointed to by address field contains the address of (pointer to) the operand</a:t>
            </a:r>
          </a:p>
          <a:p>
            <a:r>
              <a:rPr lang="en-US" altLang="tr-TR" sz="2800" smtClean="0"/>
              <a:t>Large address space </a:t>
            </a:r>
          </a:p>
          <a:p>
            <a:r>
              <a:rPr lang="en-US" altLang="tr-TR" sz="2800" smtClean="0">
                <a:solidFill>
                  <a:srgbClr val="0000CC"/>
                </a:solidFill>
              </a:rPr>
              <a:t>2</a:t>
            </a:r>
            <a:r>
              <a:rPr lang="en-US" altLang="tr-TR" sz="2800" baseline="30000" smtClean="0">
                <a:solidFill>
                  <a:srgbClr val="0000CC"/>
                </a:solidFill>
              </a:rPr>
              <a:t>n</a:t>
            </a:r>
            <a:r>
              <a:rPr lang="en-US" altLang="tr-TR" sz="2800" smtClean="0"/>
              <a:t> where </a:t>
            </a:r>
            <a:r>
              <a:rPr lang="en-US" altLang="tr-TR" sz="2800" smtClean="0">
                <a:solidFill>
                  <a:srgbClr val="0000CC"/>
                </a:solidFill>
              </a:rPr>
              <a:t>n = word length</a:t>
            </a:r>
          </a:p>
          <a:p>
            <a:r>
              <a:rPr lang="en-US" altLang="tr-TR" sz="2800" smtClean="0"/>
              <a:t>May be nested, multilevel, cascaded</a:t>
            </a:r>
          </a:p>
          <a:p>
            <a:r>
              <a:rPr lang="en-US" altLang="tr-TR" sz="2800" smtClean="0"/>
              <a:t>Multiple memory accesses to find operand</a:t>
            </a:r>
          </a:p>
          <a:p>
            <a:r>
              <a:rPr lang="en-US" altLang="tr-TR" sz="2800" smtClean="0"/>
              <a:t>Hence slower</a:t>
            </a:r>
          </a:p>
        </p:txBody>
      </p:sp>
    </p:spTree>
    <p:extLst>
      <p:ext uri="{BB962C8B-B14F-4D97-AF65-F5344CB8AC3E}">
        <p14:creationId xmlns:p14="http://schemas.microsoft.com/office/powerpoint/2010/main" val="15190423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8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8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28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8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8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28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8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8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28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8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8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28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284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84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284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284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284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284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8421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5E550234-FFDB-44C0-B034-862BCDB80EDD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59</a:t>
            </a:fld>
            <a:endParaRPr kumimoji="0" lang="en-US" altLang="tr-TR" sz="1200" smtClean="0"/>
          </a:p>
        </p:txBody>
      </p:sp>
      <p:sp>
        <p:nvSpPr>
          <p:cNvPr id="830466" name="Rectangle 2"/>
          <p:cNvSpPr>
            <a:spLocks noChangeArrowheads="1"/>
          </p:cNvSpPr>
          <p:nvPr/>
        </p:nvSpPr>
        <p:spPr bwMode="auto">
          <a:xfrm>
            <a:off x="5495925" y="3787775"/>
            <a:ext cx="2576513" cy="6826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830467" name="Rectangle 3"/>
          <p:cNvSpPr>
            <a:spLocks noChangeArrowheads="1"/>
          </p:cNvSpPr>
          <p:nvPr/>
        </p:nvSpPr>
        <p:spPr bwMode="auto">
          <a:xfrm>
            <a:off x="5491163" y="2416175"/>
            <a:ext cx="2576512" cy="6826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431800" y="5362575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3124200" y="5362575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8439" name="Rectangle 6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r>
              <a:rPr lang="en-US" altLang="tr-TR" smtClean="0"/>
              <a:t>Indirect Addressing Diagram</a:t>
            </a:r>
          </a:p>
        </p:txBody>
      </p:sp>
      <p:grpSp>
        <p:nvGrpSpPr>
          <p:cNvPr id="18440" name="Group 7"/>
          <p:cNvGrpSpPr>
            <a:grpSpLocks/>
          </p:cNvGrpSpPr>
          <p:nvPr/>
        </p:nvGrpSpPr>
        <p:grpSpPr bwMode="auto">
          <a:xfrm>
            <a:off x="533400" y="1498600"/>
            <a:ext cx="4722813" cy="604838"/>
            <a:chOff x="336" y="1490"/>
            <a:chExt cx="2975" cy="381"/>
          </a:xfrm>
        </p:grpSpPr>
        <p:sp>
          <p:nvSpPr>
            <p:cNvPr id="18454" name="Rectangle 8"/>
            <p:cNvSpPr>
              <a:spLocks noChangeArrowheads="1"/>
            </p:cNvSpPr>
            <p:nvPr/>
          </p:nvSpPr>
          <p:spPr bwMode="auto">
            <a:xfrm>
              <a:off x="336" y="1490"/>
              <a:ext cx="2975" cy="381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kumimoji="0" lang="tr-TR" altLang="tr-TR" sz="18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455" name="Line 9"/>
            <p:cNvSpPr>
              <a:spLocks noChangeShapeType="1"/>
            </p:cNvSpPr>
            <p:nvPr/>
          </p:nvSpPr>
          <p:spPr bwMode="auto">
            <a:xfrm>
              <a:off x="960" y="1495"/>
              <a:ext cx="0" cy="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41" name="Rectangle 10"/>
          <p:cNvSpPr>
            <a:spLocks noChangeArrowheads="1"/>
          </p:cNvSpPr>
          <p:nvPr/>
        </p:nvSpPr>
        <p:spPr bwMode="auto">
          <a:xfrm>
            <a:off x="2667000" y="1574800"/>
            <a:ext cx="147796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tr-TR" sz="2400"/>
              <a:t>Address A</a:t>
            </a:r>
          </a:p>
        </p:txBody>
      </p:sp>
      <p:sp>
        <p:nvSpPr>
          <p:cNvPr id="18442" name="Rectangle 11"/>
          <p:cNvSpPr>
            <a:spLocks noChangeArrowheads="1"/>
          </p:cNvSpPr>
          <p:nvPr/>
        </p:nvSpPr>
        <p:spPr bwMode="auto">
          <a:xfrm>
            <a:off x="457200" y="1574800"/>
            <a:ext cx="11287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tr-TR" sz="2400"/>
              <a:t>Opcode</a:t>
            </a:r>
          </a:p>
        </p:txBody>
      </p:sp>
      <p:sp>
        <p:nvSpPr>
          <p:cNvPr id="18443" name="Rectangle 12"/>
          <p:cNvSpPr>
            <a:spLocks noChangeArrowheads="1"/>
          </p:cNvSpPr>
          <p:nvPr/>
        </p:nvSpPr>
        <p:spPr bwMode="auto">
          <a:xfrm>
            <a:off x="2209800" y="1041400"/>
            <a:ext cx="150018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tr-TR" sz="2400"/>
              <a:t>Instruction</a:t>
            </a:r>
          </a:p>
        </p:txBody>
      </p:sp>
      <p:sp>
        <p:nvSpPr>
          <p:cNvPr id="18444" name="Rectangle 13"/>
          <p:cNvSpPr>
            <a:spLocks noChangeArrowheads="1"/>
          </p:cNvSpPr>
          <p:nvPr/>
        </p:nvSpPr>
        <p:spPr bwMode="auto">
          <a:xfrm>
            <a:off x="5486400" y="2413000"/>
            <a:ext cx="2587625" cy="682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8445" name="Rectangle 14"/>
          <p:cNvSpPr>
            <a:spLocks noChangeArrowheads="1"/>
          </p:cNvSpPr>
          <p:nvPr/>
        </p:nvSpPr>
        <p:spPr bwMode="auto">
          <a:xfrm>
            <a:off x="5486400" y="3098800"/>
            <a:ext cx="2587625" cy="682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8446" name="Rectangle 15"/>
          <p:cNvSpPr>
            <a:spLocks noChangeArrowheads="1"/>
          </p:cNvSpPr>
          <p:nvPr/>
        </p:nvSpPr>
        <p:spPr bwMode="auto">
          <a:xfrm>
            <a:off x="5486400" y="3784600"/>
            <a:ext cx="2587625" cy="682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8447" name="Rectangle 16"/>
          <p:cNvSpPr>
            <a:spLocks noChangeArrowheads="1"/>
          </p:cNvSpPr>
          <p:nvPr/>
        </p:nvSpPr>
        <p:spPr bwMode="auto">
          <a:xfrm>
            <a:off x="5486400" y="4470400"/>
            <a:ext cx="2587625" cy="682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8448" name="Rectangle 17"/>
          <p:cNvSpPr>
            <a:spLocks noChangeArrowheads="1"/>
          </p:cNvSpPr>
          <p:nvPr/>
        </p:nvSpPr>
        <p:spPr bwMode="auto">
          <a:xfrm>
            <a:off x="5486400" y="5156200"/>
            <a:ext cx="2587625" cy="682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8449" name="Rectangle 18"/>
          <p:cNvSpPr>
            <a:spLocks noChangeArrowheads="1"/>
          </p:cNvSpPr>
          <p:nvPr/>
        </p:nvSpPr>
        <p:spPr bwMode="auto">
          <a:xfrm>
            <a:off x="6019800" y="1879600"/>
            <a:ext cx="12303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tr-TR" sz="2400"/>
              <a:t>Memory</a:t>
            </a:r>
          </a:p>
        </p:txBody>
      </p:sp>
      <p:sp>
        <p:nvSpPr>
          <p:cNvPr id="830483" name="Rectangle 19"/>
          <p:cNvSpPr>
            <a:spLocks noChangeArrowheads="1"/>
          </p:cNvSpPr>
          <p:nvPr/>
        </p:nvSpPr>
        <p:spPr bwMode="auto">
          <a:xfrm>
            <a:off x="6172200" y="3937000"/>
            <a:ext cx="12303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tr-TR" sz="2400"/>
              <a:t>Operand</a:t>
            </a:r>
          </a:p>
        </p:txBody>
      </p:sp>
      <p:sp>
        <p:nvSpPr>
          <p:cNvPr id="830484" name="Freeform 20"/>
          <p:cNvSpPr>
            <a:spLocks/>
          </p:cNvSpPr>
          <p:nvPr/>
        </p:nvSpPr>
        <p:spPr bwMode="auto">
          <a:xfrm>
            <a:off x="2895600" y="2105025"/>
            <a:ext cx="2590800" cy="650875"/>
          </a:xfrm>
          <a:custGeom>
            <a:avLst/>
            <a:gdLst>
              <a:gd name="T0" fmla="*/ 0 w 1632"/>
              <a:gd name="T1" fmla="*/ 0 h 410"/>
              <a:gd name="T2" fmla="*/ 0 w 1632"/>
              <a:gd name="T3" fmla="*/ 1030744700 h 410"/>
              <a:gd name="T4" fmla="*/ 2147483646 w 1632"/>
              <a:gd name="T5" fmla="*/ 1030744700 h 41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32" h="410">
                <a:moveTo>
                  <a:pt x="0" y="0"/>
                </a:moveTo>
                <a:lnTo>
                  <a:pt x="0" y="409"/>
                </a:lnTo>
                <a:lnTo>
                  <a:pt x="1631" y="409"/>
                </a:lnTo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485" name="Rectangle 21"/>
          <p:cNvSpPr>
            <a:spLocks noChangeArrowheads="1"/>
          </p:cNvSpPr>
          <p:nvPr/>
        </p:nvSpPr>
        <p:spPr bwMode="auto">
          <a:xfrm>
            <a:off x="5586413" y="2540000"/>
            <a:ext cx="243046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tr-TR" sz="2400"/>
              <a:t>Pointer to operand</a:t>
            </a:r>
          </a:p>
        </p:txBody>
      </p:sp>
      <p:sp>
        <p:nvSpPr>
          <p:cNvPr id="830486" name="Freeform 22"/>
          <p:cNvSpPr>
            <a:spLocks/>
          </p:cNvSpPr>
          <p:nvPr/>
        </p:nvSpPr>
        <p:spPr bwMode="auto">
          <a:xfrm>
            <a:off x="8075613" y="2754313"/>
            <a:ext cx="230187" cy="1373187"/>
          </a:xfrm>
          <a:custGeom>
            <a:avLst/>
            <a:gdLst>
              <a:gd name="T0" fmla="*/ 0 w 145"/>
              <a:gd name="T1" fmla="*/ 0 h 865"/>
              <a:gd name="T2" fmla="*/ 362901712 w 145"/>
              <a:gd name="T3" fmla="*/ 0 h 865"/>
              <a:gd name="T4" fmla="*/ 362901712 w 145"/>
              <a:gd name="T5" fmla="*/ 2147483646 h 865"/>
              <a:gd name="T6" fmla="*/ 2519357 w 145"/>
              <a:gd name="T7" fmla="*/ 2147483646 h 86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5" h="865">
                <a:moveTo>
                  <a:pt x="0" y="0"/>
                </a:moveTo>
                <a:lnTo>
                  <a:pt x="144" y="0"/>
                </a:lnTo>
                <a:lnTo>
                  <a:pt x="144" y="864"/>
                </a:lnTo>
                <a:lnTo>
                  <a:pt x="1" y="864"/>
                </a:lnTo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7796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3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3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3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3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30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30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30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3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3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3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30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30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3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3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3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3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0466" grpId="0" animBg="1"/>
      <p:bldP spid="830467" grpId="0" animBg="1"/>
      <p:bldP spid="830483" grpId="0"/>
      <p:bldP spid="830484" grpId="0" animBg="1"/>
      <p:bldP spid="830485" grpId="0"/>
      <p:bldP spid="83048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6F12C29C-3E18-4926-8497-25C1037CBF51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6</a:t>
            </a:fld>
            <a:endParaRPr kumimoji="0" lang="en-US" altLang="tr-TR" sz="1200" smtClean="0"/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3317" name="Rectangle 4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r>
              <a:rPr lang="tr-TR" altLang="tr-TR" smtClean="0"/>
              <a:t>Source and Result</a:t>
            </a:r>
            <a:r>
              <a:rPr lang="en-US" altLang="tr-TR" smtClean="0"/>
              <a:t> Operands</a:t>
            </a:r>
          </a:p>
        </p:txBody>
      </p:sp>
      <p:sp>
        <p:nvSpPr>
          <p:cNvPr id="723973" name="Rectangle 5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tr-TR" altLang="tr-TR" smtClean="0"/>
              <a:t>Source and Result</a:t>
            </a:r>
            <a:r>
              <a:rPr lang="en-US" altLang="tr-TR" smtClean="0"/>
              <a:t> Operands</a:t>
            </a:r>
            <a:r>
              <a:rPr lang="tr-TR" altLang="tr-TR" smtClean="0"/>
              <a:t> can be in one of the following areas:</a:t>
            </a:r>
            <a:endParaRPr lang="en-US" altLang="tr-TR" smtClean="0"/>
          </a:p>
          <a:p>
            <a:pPr lvl="1"/>
            <a:r>
              <a:rPr lang="en-US" altLang="tr-TR" smtClean="0"/>
              <a:t>Main memory </a:t>
            </a:r>
            <a:r>
              <a:rPr lang="tr-TR" altLang="tr-TR" smtClean="0"/>
              <a:t>			</a:t>
            </a:r>
          </a:p>
          <a:p>
            <a:pPr lvl="1"/>
            <a:r>
              <a:rPr lang="tr-TR" altLang="tr-TR" smtClean="0"/>
              <a:t>V</a:t>
            </a:r>
            <a:r>
              <a:rPr lang="en-US" altLang="tr-TR" smtClean="0"/>
              <a:t>irtual memory </a:t>
            </a:r>
            <a:endParaRPr lang="tr-TR" altLang="tr-TR" smtClean="0"/>
          </a:p>
          <a:p>
            <a:pPr lvl="1"/>
            <a:r>
              <a:rPr lang="tr-TR" altLang="tr-TR" smtClean="0"/>
              <a:t>C</a:t>
            </a:r>
            <a:r>
              <a:rPr lang="en-US" altLang="tr-TR" smtClean="0"/>
              <a:t>ache</a:t>
            </a:r>
          </a:p>
          <a:p>
            <a:pPr lvl="1"/>
            <a:r>
              <a:rPr lang="en-US" altLang="tr-TR" smtClean="0"/>
              <a:t>CPU register</a:t>
            </a:r>
          </a:p>
          <a:p>
            <a:pPr lvl="1"/>
            <a:r>
              <a:rPr lang="en-US" altLang="tr-TR" smtClean="0"/>
              <a:t>I/O device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3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3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23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23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23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23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239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239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239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239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239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239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239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239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239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97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499498AA-280F-4934-A75C-26F5041A82E7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60</a:t>
            </a:fld>
            <a:endParaRPr kumimoji="0" lang="en-US" altLang="tr-TR" sz="1200" smtClean="0"/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20485" name="Rectangle 4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r>
              <a:rPr lang="en-US" altLang="tr-TR" smtClean="0"/>
              <a:t>Register Addressing (1)</a:t>
            </a:r>
          </a:p>
        </p:txBody>
      </p:sp>
      <p:sp>
        <p:nvSpPr>
          <p:cNvPr id="8325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5288" y="871538"/>
            <a:ext cx="8280400" cy="49784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tr-TR" sz="2800" smtClean="0"/>
              <a:t>Operand is held in register named in address field</a:t>
            </a:r>
          </a:p>
          <a:p>
            <a:r>
              <a:rPr lang="en-US" altLang="tr-TR" sz="2800" smtClean="0">
                <a:solidFill>
                  <a:srgbClr val="0000CC"/>
                </a:solidFill>
              </a:rPr>
              <a:t>EA = R</a:t>
            </a:r>
          </a:p>
          <a:p>
            <a:r>
              <a:rPr lang="en-US" altLang="tr-TR" sz="2800" smtClean="0"/>
              <a:t>Limited number of registers</a:t>
            </a:r>
          </a:p>
          <a:p>
            <a:r>
              <a:rPr lang="en-US" altLang="tr-TR" sz="2800" smtClean="0"/>
              <a:t>Very small address field needed </a:t>
            </a:r>
          </a:p>
          <a:p>
            <a:pPr lvl="1"/>
            <a:r>
              <a:rPr lang="en-US" altLang="tr-TR" sz="2400" smtClean="0"/>
              <a:t>Shorter instructions</a:t>
            </a:r>
          </a:p>
          <a:p>
            <a:pPr lvl="1"/>
            <a:r>
              <a:rPr lang="en-US" altLang="tr-TR" sz="2400" smtClean="0"/>
              <a:t>Faster instruction fetch</a:t>
            </a:r>
            <a:endParaRPr lang="tr-TR" altLang="tr-TR" sz="2400" smtClean="0"/>
          </a:p>
          <a:p>
            <a:r>
              <a:rPr lang="en-US" altLang="tr-TR" sz="2800" smtClean="0"/>
              <a:t>No memory access</a:t>
            </a:r>
          </a:p>
          <a:p>
            <a:r>
              <a:rPr lang="en-US" altLang="tr-TR" sz="2800" smtClean="0"/>
              <a:t>Very fast execution</a:t>
            </a:r>
          </a:p>
          <a:p>
            <a:r>
              <a:rPr lang="en-US" altLang="tr-TR" sz="2800" smtClean="0"/>
              <a:t>Very limited address space</a:t>
            </a:r>
          </a:p>
          <a:p>
            <a:r>
              <a:rPr lang="en-US" altLang="tr-TR" sz="2800" smtClean="0"/>
              <a:t>Multiple registers helps performance</a:t>
            </a:r>
          </a:p>
          <a:p>
            <a:pPr lvl="1"/>
            <a:r>
              <a:rPr lang="en-US" altLang="tr-TR" sz="2400" smtClean="0"/>
              <a:t>Requires good assembly programming or compiler writing</a:t>
            </a:r>
          </a:p>
        </p:txBody>
      </p:sp>
    </p:spTree>
    <p:extLst>
      <p:ext uri="{BB962C8B-B14F-4D97-AF65-F5344CB8AC3E}">
        <p14:creationId xmlns:p14="http://schemas.microsoft.com/office/powerpoint/2010/main" val="9630000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2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2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32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32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32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32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32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32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32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32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32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32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325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325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325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325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25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325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325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325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325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325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325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325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325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325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325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325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325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325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325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325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325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2517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A8125C40-8628-4DEF-A7BB-422B46609C88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61</a:t>
            </a:fld>
            <a:endParaRPr kumimoji="0" lang="en-US" altLang="tr-TR" sz="1200" smtClean="0"/>
          </a:p>
        </p:txBody>
      </p:sp>
      <p:sp>
        <p:nvSpPr>
          <p:cNvPr id="834562" name="Rectangle 2"/>
          <p:cNvSpPr>
            <a:spLocks noChangeArrowheads="1"/>
          </p:cNvSpPr>
          <p:nvPr/>
        </p:nvSpPr>
        <p:spPr bwMode="auto">
          <a:xfrm>
            <a:off x="5722938" y="3816350"/>
            <a:ext cx="2587625" cy="6826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431800" y="54673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2439988" y="546735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22534" name="Rectangle 5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r>
              <a:rPr lang="en-US" altLang="tr-TR" smtClean="0"/>
              <a:t>Register Addressing Diagram</a:t>
            </a:r>
          </a:p>
        </p:txBody>
      </p:sp>
      <p:grpSp>
        <p:nvGrpSpPr>
          <p:cNvPr id="22535" name="Group 6"/>
          <p:cNvGrpSpPr>
            <a:grpSpLocks/>
          </p:cNvGrpSpPr>
          <p:nvPr/>
        </p:nvGrpSpPr>
        <p:grpSpPr bwMode="auto">
          <a:xfrm>
            <a:off x="765175" y="1525588"/>
            <a:ext cx="4722813" cy="604837"/>
            <a:chOff x="913" y="1441"/>
            <a:chExt cx="2975" cy="381"/>
          </a:xfrm>
        </p:grpSpPr>
        <p:sp>
          <p:nvSpPr>
            <p:cNvPr id="22547" name="Rectangle 7"/>
            <p:cNvSpPr>
              <a:spLocks noChangeArrowheads="1"/>
            </p:cNvSpPr>
            <p:nvPr/>
          </p:nvSpPr>
          <p:spPr bwMode="auto">
            <a:xfrm>
              <a:off x="913" y="1441"/>
              <a:ext cx="2975" cy="381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kumimoji="0" lang="tr-TR" altLang="tr-TR" sz="18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548" name="Line 8"/>
            <p:cNvSpPr>
              <a:spLocks noChangeShapeType="1"/>
            </p:cNvSpPr>
            <p:nvPr/>
          </p:nvSpPr>
          <p:spPr bwMode="auto">
            <a:xfrm>
              <a:off x="1537" y="1446"/>
              <a:ext cx="0" cy="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36" name="Rectangle 9"/>
          <p:cNvSpPr>
            <a:spLocks noChangeArrowheads="1"/>
          </p:cNvSpPr>
          <p:nvPr/>
        </p:nvSpPr>
        <p:spPr bwMode="auto">
          <a:xfrm>
            <a:off x="2060575" y="1601788"/>
            <a:ext cx="25511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tr-TR" sz="2400"/>
              <a:t>Register Address R</a:t>
            </a:r>
          </a:p>
        </p:txBody>
      </p:sp>
      <p:sp>
        <p:nvSpPr>
          <p:cNvPr id="22537" name="Rectangle 10"/>
          <p:cNvSpPr>
            <a:spLocks noChangeArrowheads="1"/>
          </p:cNvSpPr>
          <p:nvPr/>
        </p:nvSpPr>
        <p:spPr bwMode="auto">
          <a:xfrm>
            <a:off x="688975" y="1601788"/>
            <a:ext cx="11287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tr-TR" sz="2400"/>
              <a:t>Opcode</a:t>
            </a:r>
          </a:p>
        </p:txBody>
      </p:sp>
      <p:sp>
        <p:nvSpPr>
          <p:cNvPr id="22538" name="Rectangle 11"/>
          <p:cNvSpPr>
            <a:spLocks noChangeArrowheads="1"/>
          </p:cNvSpPr>
          <p:nvPr/>
        </p:nvSpPr>
        <p:spPr bwMode="auto">
          <a:xfrm>
            <a:off x="2441575" y="1068388"/>
            <a:ext cx="150018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tr-TR" sz="2400"/>
              <a:t>Instruction</a:t>
            </a:r>
          </a:p>
        </p:txBody>
      </p:sp>
      <p:sp>
        <p:nvSpPr>
          <p:cNvPr id="22539" name="Rectangle 12"/>
          <p:cNvSpPr>
            <a:spLocks noChangeArrowheads="1"/>
          </p:cNvSpPr>
          <p:nvPr/>
        </p:nvSpPr>
        <p:spPr bwMode="auto">
          <a:xfrm>
            <a:off x="5718175" y="2439988"/>
            <a:ext cx="2587625" cy="682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22540" name="Rectangle 13"/>
          <p:cNvSpPr>
            <a:spLocks noChangeArrowheads="1"/>
          </p:cNvSpPr>
          <p:nvPr/>
        </p:nvSpPr>
        <p:spPr bwMode="auto">
          <a:xfrm>
            <a:off x="5718175" y="3125788"/>
            <a:ext cx="2587625" cy="682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22541" name="Rectangle 14"/>
          <p:cNvSpPr>
            <a:spLocks noChangeArrowheads="1"/>
          </p:cNvSpPr>
          <p:nvPr/>
        </p:nvSpPr>
        <p:spPr bwMode="auto">
          <a:xfrm>
            <a:off x="5718175" y="3811588"/>
            <a:ext cx="2587625" cy="682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22542" name="Rectangle 15"/>
          <p:cNvSpPr>
            <a:spLocks noChangeArrowheads="1"/>
          </p:cNvSpPr>
          <p:nvPr/>
        </p:nvSpPr>
        <p:spPr bwMode="auto">
          <a:xfrm>
            <a:off x="5718175" y="4497388"/>
            <a:ext cx="2587625" cy="682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22543" name="Rectangle 16"/>
          <p:cNvSpPr>
            <a:spLocks noChangeArrowheads="1"/>
          </p:cNvSpPr>
          <p:nvPr/>
        </p:nvSpPr>
        <p:spPr bwMode="auto">
          <a:xfrm>
            <a:off x="5718175" y="5183188"/>
            <a:ext cx="2587625" cy="682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22544" name="Rectangle 17"/>
          <p:cNvSpPr>
            <a:spLocks noChangeArrowheads="1"/>
          </p:cNvSpPr>
          <p:nvPr/>
        </p:nvSpPr>
        <p:spPr bwMode="auto">
          <a:xfrm>
            <a:off x="6251575" y="1906588"/>
            <a:ext cx="131445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tr-TR" sz="2400"/>
              <a:t>Registers</a:t>
            </a:r>
          </a:p>
        </p:txBody>
      </p:sp>
      <p:sp>
        <p:nvSpPr>
          <p:cNvPr id="834578" name="Rectangle 18"/>
          <p:cNvSpPr>
            <a:spLocks noChangeArrowheads="1"/>
          </p:cNvSpPr>
          <p:nvPr/>
        </p:nvSpPr>
        <p:spPr bwMode="auto">
          <a:xfrm>
            <a:off x="6403975" y="3963988"/>
            <a:ext cx="12303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tr-TR" sz="2400"/>
              <a:t>Operand</a:t>
            </a:r>
          </a:p>
        </p:txBody>
      </p:sp>
      <p:sp>
        <p:nvSpPr>
          <p:cNvPr id="834579" name="Freeform 19"/>
          <p:cNvSpPr>
            <a:spLocks/>
          </p:cNvSpPr>
          <p:nvPr/>
        </p:nvSpPr>
        <p:spPr bwMode="auto">
          <a:xfrm>
            <a:off x="3127375" y="2132013"/>
            <a:ext cx="2590800" cy="2022475"/>
          </a:xfrm>
          <a:custGeom>
            <a:avLst/>
            <a:gdLst>
              <a:gd name="T0" fmla="*/ 0 w 1632"/>
              <a:gd name="T1" fmla="*/ 0 h 1274"/>
              <a:gd name="T2" fmla="*/ 0 w 1632"/>
              <a:gd name="T3" fmla="*/ 2147483646 h 1274"/>
              <a:gd name="T4" fmla="*/ 2147483646 w 1632"/>
              <a:gd name="T5" fmla="*/ 2147483646 h 127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32" h="1274">
                <a:moveTo>
                  <a:pt x="0" y="0"/>
                </a:moveTo>
                <a:lnTo>
                  <a:pt x="0" y="1273"/>
                </a:lnTo>
                <a:lnTo>
                  <a:pt x="1631" y="1273"/>
                </a:lnTo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135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3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34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34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34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3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3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3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4562" grpId="0" animBg="1"/>
      <p:bldP spid="834578" grpId="0"/>
      <p:bldP spid="834579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DFF2468-ECF3-4A9B-891C-9771E3098DC9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62</a:t>
            </a:fld>
            <a:endParaRPr kumimoji="0" lang="en-US" altLang="tr-TR" sz="1200" smtClean="0"/>
          </a:p>
        </p:txBody>
      </p:sp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24581" name="Rectangle 4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r>
              <a:rPr lang="en-US" altLang="tr-TR" sz="3900" smtClean="0"/>
              <a:t>Register Indirect Addressing</a:t>
            </a:r>
          </a:p>
        </p:txBody>
      </p:sp>
      <p:sp>
        <p:nvSpPr>
          <p:cNvPr id="8366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15938" y="1219200"/>
            <a:ext cx="8178800" cy="5638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tr-TR" smtClean="0"/>
              <a:t>Operand is held in memory cell pointed to by contents of register </a:t>
            </a:r>
            <a:r>
              <a:rPr lang="en-US" altLang="tr-TR" smtClean="0">
                <a:solidFill>
                  <a:srgbClr val="0000CC"/>
                </a:solidFill>
              </a:rPr>
              <a:t>R</a:t>
            </a:r>
            <a:r>
              <a:rPr lang="en-US" altLang="tr-TR" smtClean="0"/>
              <a:t> named in address field</a:t>
            </a:r>
            <a:endParaRPr lang="tr-TR" altLang="tr-TR" smtClean="0">
              <a:solidFill>
                <a:srgbClr val="0000CC"/>
              </a:solidFill>
            </a:endParaRPr>
          </a:p>
          <a:p>
            <a:r>
              <a:rPr lang="en-US" altLang="tr-TR" smtClean="0">
                <a:solidFill>
                  <a:srgbClr val="0000CC"/>
                </a:solidFill>
              </a:rPr>
              <a:t>EA = (R)</a:t>
            </a:r>
          </a:p>
          <a:p>
            <a:r>
              <a:rPr lang="en-US" altLang="tr-TR" smtClean="0"/>
              <a:t>Large address space (</a:t>
            </a:r>
            <a:r>
              <a:rPr lang="en-US" altLang="tr-TR" smtClean="0">
                <a:solidFill>
                  <a:srgbClr val="0000CC"/>
                </a:solidFill>
              </a:rPr>
              <a:t>2</a:t>
            </a:r>
            <a:r>
              <a:rPr lang="en-US" altLang="tr-TR" baseline="30000" smtClean="0">
                <a:solidFill>
                  <a:srgbClr val="0000CC"/>
                </a:solidFill>
              </a:rPr>
              <a:t>n</a:t>
            </a:r>
            <a:r>
              <a:rPr lang="en-US" altLang="tr-TR" smtClean="0"/>
              <a:t>)</a:t>
            </a:r>
          </a:p>
          <a:p>
            <a:r>
              <a:rPr lang="en-US" altLang="tr-TR" smtClean="0"/>
              <a:t>One fewer memory access than indirect addressing</a:t>
            </a:r>
          </a:p>
        </p:txBody>
      </p:sp>
    </p:spTree>
    <p:extLst>
      <p:ext uri="{BB962C8B-B14F-4D97-AF65-F5344CB8AC3E}">
        <p14:creationId xmlns:p14="http://schemas.microsoft.com/office/powerpoint/2010/main" val="25707770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6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6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36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36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36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36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36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36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36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36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36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36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661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43EBD4F5-B676-44BE-816E-14BF3CD2C5A7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63</a:t>
            </a:fld>
            <a:endParaRPr kumimoji="0" lang="en-US" altLang="tr-TR" sz="1200" smtClean="0"/>
          </a:p>
        </p:txBody>
      </p:sp>
      <p:sp>
        <p:nvSpPr>
          <p:cNvPr id="838658" name="Rectangle 2"/>
          <p:cNvSpPr>
            <a:spLocks noChangeArrowheads="1"/>
          </p:cNvSpPr>
          <p:nvPr/>
        </p:nvSpPr>
        <p:spPr bwMode="auto">
          <a:xfrm>
            <a:off x="6153150" y="3929063"/>
            <a:ext cx="2587625" cy="6826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838659" name="Rectangle 3"/>
          <p:cNvSpPr>
            <a:spLocks noChangeArrowheads="1"/>
          </p:cNvSpPr>
          <p:nvPr/>
        </p:nvSpPr>
        <p:spPr bwMode="auto">
          <a:xfrm>
            <a:off x="1200150" y="3919538"/>
            <a:ext cx="2574925" cy="69373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177800" y="56578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26630" name="Rectangle 5"/>
          <p:cNvSpPr>
            <a:spLocks noChangeArrowheads="1"/>
          </p:cNvSpPr>
          <p:nvPr/>
        </p:nvSpPr>
        <p:spPr bwMode="auto">
          <a:xfrm>
            <a:off x="2870200" y="565785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26631" name="Rectangle 6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r>
              <a:rPr lang="en-US" altLang="tr-TR" sz="3400" smtClean="0"/>
              <a:t>Register Indirect Addressing Diagram</a:t>
            </a:r>
            <a:endParaRPr lang="en-US" altLang="tr-TR" sz="3900" smtClean="0"/>
          </a:p>
        </p:txBody>
      </p:sp>
      <p:grpSp>
        <p:nvGrpSpPr>
          <p:cNvPr id="26632" name="Group 7"/>
          <p:cNvGrpSpPr>
            <a:grpSpLocks/>
          </p:cNvGrpSpPr>
          <p:nvPr/>
        </p:nvGrpSpPr>
        <p:grpSpPr bwMode="auto">
          <a:xfrm>
            <a:off x="1195388" y="1716088"/>
            <a:ext cx="4722812" cy="604837"/>
            <a:chOff x="913" y="1441"/>
            <a:chExt cx="2975" cy="381"/>
          </a:xfrm>
        </p:grpSpPr>
        <p:sp>
          <p:nvSpPr>
            <p:cNvPr id="26654" name="Rectangle 8"/>
            <p:cNvSpPr>
              <a:spLocks noChangeArrowheads="1"/>
            </p:cNvSpPr>
            <p:nvPr/>
          </p:nvSpPr>
          <p:spPr bwMode="auto">
            <a:xfrm>
              <a:off x="913" y="1441"/>
              <a:ext cx="2975" cy="381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kumimoji="0" lang="tr-TR" altLang="tr-TR" sz="18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655" name="Line 9"/>
            <p:cNvSpPr>
              <a:spLocks noChangeShapeType="1"/>
            </p:cNvSpPr>
            <p:nvPr/>
          </p:nvSpPr>
          <p:spPr bwMode="auto">
            <a:xfrm>
              <a:off x="1537" y="1446"/>
              <a:ext cx="0" cy="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33" name="Rectangle 10"/>
          <p:cNvSpPr>
            <a:spLocks noChangeArrowheads="1"/>
          </p:cNvSpPr>
          <p:nvPr/>
        </p:nvSpPr>
        <p:spPr bwMode="auto">
          <a:xfrm>
            <a:off x="2755900" y="1792288"/>
            <a:ext cx="25511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tr-TR" sz="2400"/>
              <a:t>Register Address R</a:t>
            </a:r>
          </a:p>
        </p:txBody>
      </p:sp>
      <p:sp>
        <p:nvSpPr>
          <p:cNvPr id="26634" name="Rectangle 11"/>
          <p:cNvSpPr>
            <a:spLocks noChangeArrowheads="1"/>
          </p:cNvSpPr>
          <p:nvPr/>
        </p:nvSpPr>
        <p:spPr bwMode="auto">
          <a:xfrm>
            <a:off x="1119188" y="1792288"/>
            <a:ext cx="112871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tr-TR" sz="2400"/>
              <a:t>Opcode</a:t>
            </a:r>
          </a:p>
        </p:txBody>
      </p:sp>
      <p:sp>
        <p:nvSpPr>
          <p:cNvPr id="26635" name="Rectangle 12"/>
          <p:cNvSpPr>
            <a:spLocks noChangeArrowheads="1"/>
          </p:cNvSpPr>
          <p:nvPr/>
        </p:nvSpPr>
        <p:spPr bwMode="auto">
          <a:xfrm>
            <a:off x="2871788" y="1258888"/>
            <a:ext cx="150018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tr-TR" sz="2400"/>
              <a:t>Instruction</a:t>
            </a:r>
          </a:p>
        </p:txBody>
      </p:sp>
      <p:sp>
        <p:nvSpPr>
          <p:cNvPr id="26636" name="Rectangle 13"/>
          <p:cNvSpPr>
            <a:spLocks noChangeArrowheads="1"/>
          </p:cNvSpPr>
          <p:nvPr/>
        </p:nvSpPr>
        <p:spPr bwMode="auto">
          <a:xfrm>
            <a:off x="6148388" y="2552700"/>
            <a:ext cx="2587625" cy="682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26637" name="Rectangle 14"/>
          <p:cNvSpPr>
            <a:spLocks noChangeArrowheads="1"/>
          </p:cNvSpPr>
          <p:nvPr/>
        </p:nvSpPr>
        <p:spPr bwMode="auto">
          <a:xfrm>
            <a:off x="6148388" y="3238500"/>
            <a:ext cx="2587625" cy="682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26638" name="Rectangle 15"/>
          <p:cNvSpPr>
            <a:spLocks noChangeArrowheads="1"/>
          </p:cNvSpPr>
          <p:nvPr/>
        </p:nvSpPr>
        <p:spPr bwMode="auto">
          <a:xfrm>
            <a:off x="6148388" y="3924300"/>
            <a:ext cx="2587625" cy="682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26639" name="Rectangle 16"/>
          <p:cNvSpPr>
            <a:spLocks noChangeArrowheads="1"/>
          </p:cNvSpPr>
          <p:nvPr/>
        </p:nvSpPr>
        <p:spPr bwMode="auto">
          <a:xfrm>
            <a:off x="6148388" y="4610100"/>
            <a:ext cx="2587625" cy="682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26640" name="Rectangle 17"/>
          <p:cNvSpPr>
            <a:spLocks noChangeArrowheads="1"/>
          </p:cNvSpPr>
          <p:nvPr/>
        </p:nvSpPr>
        <p:spPr bwMode="auto">
          <a:xfrm>
            <a:off x="6148388" y="5295900"/>
            <a:ext cx="2587625" cy="682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26641" name="Rectangle 18"/>
          <p:cNvSpPr>
            <a:spLocks noChangeArrowheads="1"/>
          </p:cNvSpPr>
          <p:nvPr/>
        </p:nvSpPr>
        <p:spPr bwMode="auto">
          <a:xfrm>
            <a:off x="6681788" y="2019300"/>
            <a:ext cx="123031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tr-TR" sz="2400"/>
              <a:t>Memory</a:t>
            </a:r>
          </a:p>
        </p:txBody>
      </p:sp>
      <p:sp>
        <p:nvSpPr>
          <p:cNvPr id="838675" name="Rectangle 19"/>
          <p:cNvSpPr>
            <a:spLocks noChangeArrowheads="1"/>
          </p:cNvSpPr>
          <p:nvPr/>
        </p:nvSpPr>
        <p:spPr bwMode="auto">
          <a:xfrm>
            <a:off x="6834188" y="4076700"/>
            <a:ext cx="123031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tr-TR" sz="2400"/>
              <a:t>Operand</a:t>
            </a:r>
          </a:p>
        </p:txBody>
      </p:sp>
      <p:sp>
        <p:nvSpPr>
          <p:cNvPr id="26643" name="Rectangle 20"/>
          <p:cNvSpPr>
            <a:spLocks noChangeArrowheads="1"/>
          </p:cNvSpPr>
          <p:nvPr/>
        </p:nvSpPr>
        <p:spPr bwMode="auto">
          <a:xfrm>
            <a:off x="1195388" y="3240088"/>
            <a:ext cx="2587625" cy="682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26644" name="Rectangle 21"/>
          <p:cNvSpPr>
            <a:spLocks noChangeArrowheads="1"/>
          </p:cNvSpPr>
          <p:nvPr/>
        </p:nvSpPr>
        <p:spPr bwMode="auto">
          <a:xfrm>
            <a:off x="1195388" y="3925888"/>
            <a:ext cx="2587625" cy="682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26645" name="Rectangle 22"/>
          <p:cNvSpPr>
            <a:spLocks noChangeArrowheads="1"/>
          </p:cNvSpPr>
          <p:nvPr/>
        </p:nvSpPr>
        <p:spPr bwMode="auto">
          <a:xfrm>
            <a:off x="1195388" y="4611688"/>
            <a:ext cx="2587625" cy="682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26646" name="Rectangle 23"/>
          <p:cNvSpPr>
            <a:spLocks noChangeArrowheads="1"/>
          </p:cNvSpPr>
          <p:nvPr/>
        </p:nvSpPr>
        <p:spPr bwMode="auto">
          <a:xfrm>
            <a:off x="1195388" y="5297488"/>
            <a:ext cx="2587625" cy="682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838680" name="Rectangle 24"/>
          <p:cNvSpPr>
            <a:spLocks noChangeArrowheads="1"/>
          </p:cNvSpPr>
          <p:nvPr/>
        </p:nvSpPr>
        <p:spPr bwMode="auto">
          <a:xfrm>
            <a:off x="1271588" y="4078288"/>
            <a:ext cx="24987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tr-TR" sz="2400"/>
              <a:t>Pointer to Operand</a:t>
            </a:r>
          </a:p>
        </p:txBody>
      </p:sp>
      <p:sp>
        <p:nvSpPr>
          <p:cNvPr id="26648" name="Rectangle 25"/>
          <p:cNvSpPr>
            <a:spLocks noChangeArrowheads="1"/>
          </p:cNvSpPr>
          <p:nvPr/>
        </p:nvSpPr>
        <p:spPr bwMode="auto">
          <a:xfrm>
            <a:off x="1881188" y="2800350"/>
            <a:ext cx="131445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tr-TR" sz="2400"/>
              <a:t>Registers</a:t>
            </a:r>
          </a:p>
        </p:txBody>
      </p:sp>
      <p:grpSp>
        <p:nvGrpSpPr>
          <p:cNvPr id="838682" name="Group 26"/>
          <p:cNvGrpSpPr>
            <a:grpSpLocks/>
          </p:cNvGrpSpPr>
          <p:nvPr/>
        </p:nvGrpSpPr>
        <p:grpSpPr bwMode="auto">
          <a:xfrm>
            <a:off x="427038" y="2332038"/>
            <a:ext cx="2754312" cy="1936750"/>
            <a:chOff x="429" y="1829"/>
            <a:chExt cx="1735" cy="1220"/>
          </a:xfrm>
        </p:grpSpPr>
        <p:sp>
          <p:nvSpPr>
            <p:cNvPr id="26651" name="Line 27"/>
            <p:cNvSpPr>
              <a:spLocks noChangeShapeType="1"/>
            </p:cNvSpPr>
            <p:nvPr/>
          </p:nvSpPr>
          <p:spPr bwMode="auto">
            <a:xfrm>
              <a:off x="2160" y="1829"/>
              <a:ext cx="0" cy="32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2" name="Line 28"/>
            <p:cNvSpPr>
              <a:spLocks noChangeShapeType="1"/>
            </p:cNvSpPr>
            <p:nvPr/>
          </p:nvSpPr>
          <p:spPr bwMode="auto">
            <a:xfrm flipH="1">
              <a:off x="429" y="2160"/>
              <a:ext cx="1735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3" name="Freeform 29"/>
            <p:cNvSpPr>
              <a:spLocks/>
            </p:cNvSpPr>
            <p:nvPr/>
          </p:nvSpPr>
          <p:spPr bwMode="auto">
            <a:xfrm>
              <a:off x="432" y="2160"/>
              <a:ext cx="481" cy="889"/>
            </a:xfrm>
            <a:custGeom>
              <a:avLst/>
              <a:gdLst>
                <a:gd name="T0" fmla="*/ 0 w 481"/>
                <a:gd name="T1" fmla="*/ 0 h 889"/>
                <a:gd name="T2" fmla="*/ 0 w 481"/>
                <a:gd name="T3" fmla="*/ 888 h 889"/>
                <a:gd name="T4" fmla="*/ 480 w 481"/>
                <a:gd name="T5" fmla="*/ 888 h 88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81" h="889">
                  <a:moveTo>
                    <a:pt x="0" y="0"/>
                  </a:moveTo>
                  <a:lnTo>
                    <a:pt x="0" y="888"/>
                  </a:lnTo>
                  <a:lnTo>
                    <a:pt x="480" y="888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38686" name="Line 30"/>
          <p:cNvSpPr>
            <a:spLocks noChangeShapeType="1"/>
          </p:cNvSpPr>
          <p:nvPr/>
        </p:nvSpPr>
        <p:spPr bwMode="auto">
          <a:xfrm>
            <a:off x="3784600" y="4284663"/>
            <a:ext cx="23622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3876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8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8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3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38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38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38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3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3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3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38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38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3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38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38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3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3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3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8658" grpId="0" animBg="1"/>
      <p:bldP spid="838659" grpId="0" animBg="1"/>
      <p:bldP spid="838675" grpId="0"/>
      <p:bldP spid="838680" grpId="0"/>
      <p:bldP spid="838686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57331012-5090-45CF-B71A-5E71AA4F3636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64</a:t>
            </a:fld>
            <a:endParaRPr kumimoji="0" lang="en-US" altLang="tr-TR" sz="1200" smtClean="0"/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28677" name="Rectangle 4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r>
              <a:rPr lang="en-US" altLang="tr-TR" smtClean="0"/>
              <a:t>Displacement Addressing</a:t>
            </a:r>
          </a:p>
        </p:txBody>
      </p:sp>
      <p:sp>
        <p:nvSpPr>
          <p:cNvPr id="8407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06400" y="1481138"/>
            <a:ext cx="7942263" cy="3421062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tr-TR" smtClean="0"/>
              <a:t>EA = A + (R)</a:t>
            </a:r>
          </a:p>
          <a:p>
            <a:r>
              <a:rPr lang="en-US" altLang="tr-TR" smtClean="0"/>
              <a:t>Address field hold two values</a:t>
            </a:r>
          </a:p>
          <a:p>
            <a:pPr lvl="1"/>
            <a:r>
              <a:rPr lang="en-US" altLang="tr-TR" smtClean="0"/>
              <a:t>A = base value</a:t>
            </a:r>
          </a:p>
          <a:p>
            <a:pPr lvl="1"/>
            <a:r>
              <a:rPr lang="en-US" altLang="tr-TR" smtClean="0"/>
              <a:t>R = register that holds displacement</a:t>
            </a:r>
          </a:p>
          <a:p>
            <a:pPr lvl="1"/>
            <a:r>
              <a:rPr lang="en-US" altLang="tr-TR" smtClean="0"/>
              <a:t>or vice versa</a:t>
            </a:r>
          </a:p>
          <a:p>
            <a:pPr>
              <a:buFont typeface="Monotype Sorts" pitchFamily="2" charset="2"/>
              <a:buChar char="y"/>
            </a:pPr>
            <a:endParaRPr lang="en-US" altLang="tr-TR" sz="2800" smtClean="0"/>
          </a:p>
        </p:txBody>
      </p:sp>
    </p:spTree>
    <p:extLst>
      <p:ext uri="{BB962C8B-B14F-4D97-AF65-F5344CB8AC3E}">
        <p14:creationId xmlns:p14="http://schemas.microsoft.com/office/powerpoint/2010/main" val="308161034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40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0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40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40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40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40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40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40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40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407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407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407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407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407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407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709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599EB20F-4819-4DE3-A1D7-C5C2A7182B47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65</a:t>
            </a:fld>
            <a:endParaRPr kumimoji="0" lang="en-US" altLang="tr-TR" sz="1200" smtClean="0"/>
          </a:p>
        </p:txBody>
      </p:sp>
      <p:sp>
        <p:nvSpPr>
          <p:cNvPr id="842754" name="Rectangle 2"/>
          <p:cNvSpPr>
            <a:spLocks noChangeArrowheads="1"/>
          </p:cNvSpPr>
          <p:nvPr/>
        </p:nvSpPr>
        <p:spPr bwMode="auto">
          <a:xfrm>
            <a:off x="6124575" y="3814763"/>
            <a:ext cx="2587625" cy="69373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842755" name="Line 3"/>
          <p:cNvSpPr>
            <a:spLocks noChangeShapeType="1"/>
          </p:cNvSpPr>
          <p:nvPr/>
        </p:nvSpPr>
        <p:spPr bwMode="auto">
          <a:xfrm>
            <a:off x="5051425" y="4203700"/>
            <a:ext cx="1066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842756" name="Rectangle 4"/>
          <p:cNvSpPr>
            <a:spLocks noChangeArrowheads="1"/>
          </p:cNvSpPr>
          <p:nvPr/>
        </p:nvSpPr>
        <p:spPr bwMode="auto">
          <a:xfrm>
            <a:off x="1174750" y="3741738"/>
            <a:ext cx="2587625" cy="69373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30726" name="Rectangle 5"/>
          <p:cNvSpPr>
            <a:spLocks noChangeArrowheads="1"/>
          </p:cNvSpPr>
          <p:nvPr/>
        </p:nvSpPr>
        <p:spPr bwMode="auto">
          <a:xfrm>
            <a:off x="2844800" y="548005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30727" name="Rectangle 6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r>
              <a:rPr lang="en-US" altLang="tr-TR" sz="3600" smtClean="0"/>
              <a:t>Displacement Addressing Diagram</a:t>
            </a:r>
            <a:endParaRPr lang="en-US" altLang="tr-TR" smtClean="0"/>
          </a:p>
        </p:txBody>
      </p:sp>
      <p:grpSp>
        <p:nvGrpSpPr>
          <p:cNvPr id="30728" name="Group 7"/>
          <p:cNvGrpSpPr>
            <a:grpSpLocks/>
          </p:cNvGrpSpPr>
          <p:nvPr/>
        </p:nvGrpSpPr>
        <p:grpSpPr bwMode="auto">
          <a:xfrm>
            <a:off x="1169988" y="1538288"/>
            <a:ext cx="4722812" cy="604837"/>
            <a:chOff x="913" y="1441"/>
            <a:chExt cx="2975" cy="381"/>
          </a:xfrm>
        </p:grpSpPr>
        <p:sp>
          <p:nvSpPr>
            <p:cNvPr id="30756" name="Rectangle 8"/>
            <p:cNvSpPr>
              <a:spLocks noChangeArrowheads="1"/>
            </p:cNvSpPr>
            <p:nvPr/>
          </p:nvSpPr>
          <p:spPr bwMode="auto">
            <a:xfrm>
              <a:off x="913" y="1441"/>
              <a:ext cx="2975" cy="381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kumimoji="0" lang="tr-TR" altLang="tr-TR" sz="18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757" name="Line 9"/>
            <p:cNvSpPr>
              <a:spLocks noChangeShapeType="1"/>
            </p:cNvSpPr>
            <p:nvPr/>
          </p:nvSpPr>
          <p:spPr bwMode="auto">
            <a:xfrm>
              <a:off x="1537" y="1446"/>
              <a:ext cx="0" cy="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29" name="Rectangle 10"/>
          <p:cNvSpPr>
            <a:spLocks noChangeArrowheads="1"/>
          </p:cNvSpPr>
          <p:nvPr/>
        </p:nvSpPr>
        <p:spPr bwMode="auto">
          <a:xfrm>
            <a:off x="2084388" y="1614488"/>
            <a:ext cx="147478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tr-TR" sz="2400"/>
              <a:t>Register R</a:t>
            </a:r>
          </a:p>
        </p:txBody>
      </p:sp>
      <p:sp>
        <p:nvSpPr>
          <p:cNvPr id="30730" name="Rectangle 11"/>
          <p:cNvSpPr>
            <a:spLocks noChangeArrowheads="1"/>
          </p:cNvSpPr>
          <p:nvPr/>
        </p:nvSpPr>
        <p:spPr bwMode="auto">
          <a:xfrm>
            <a:off x="1093788" y="1614488"/>
            <a:ext cx="112871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tr-TR" sz="2400"/>
              <a:t>Opcode</a:t>
            </a:r>
          </a:p>
        </p:txBody>
      </p:sp>
      <p:sp>
        <p:nvSpPr>
          <p:cNvPr id="30731" name="Rectangle 12"/>
          <p:cNvSpPr>
            <a:spLocks noChangeArrowheads="1"/>
          </p:cNvSpPr>
          <p:nvPr/>
        </p:nvSpPr>
        <p:spPr bwMode="auto">
          <a:xfrm>
            <a:off x="2846388" y="1081088"/>
            <a:ext cx="150018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tr-TR" sz="2400"/>
              <a:t>Instruction</a:t>
            </a:r>
          </a:p>
        </p:txBody>
      </p:sp>
      <p:sp>
        <p:nvSpPr>
          <p:cNvPr id="30732" name="Rectangle 13"/>
          <p:cNvSpPr>
            <a:spLocks noChangeArrowheads="1"/>
          </p:cNvSpPr>
          <p:nvPr/>
        </p:nvSpPr>
        <p:spPr bwMode="auto">
          <a:xfrm>
            <a:off x="6122988" y="2452688"/>
            <a:ext cx="2587625" cy="682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30733" name="Rectangle 14"/>
          <p:cNvSpPr>
            <a:spLocks noChangeArrowheads="1"/>
          </p:cNvSpPr>
          <p:nvPr/>
        </p:nvSpPr>
        <p:spPr bwMode="auto">
          <a:xfrm>
            <a:off x="6122988" y="3138488"/>
            <a:ext cx="2587625" cy="682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30734" name="Rectangle 15"/>
          <p:cNvSpPr>
            <a:spLocks noChangeArrowheads="1"/>
          </p:cNvSpPr>
          <p:nvPr/>
        </p:nvSpPr>
        <p:spPr bwMode="auto">
          <a:xfrm>
            <a:off x="6122988" y="3814763"/>
            <a:ext cx="2587625" cy="692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30735" name="Rectangle 16"/>
          <p:cNvSpPr>
            <a:spLocks noChangeArrowheads="1"/>
          </p:cNvSpPr>
          <p:nvPr/>
        </p:nvSpPr>
        <p:spPr bwMode="auto">
          <a:xfrm>
            <a:off x="6122988" y="4510088"/>
            <a:ext cx="2587625" cy="682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30736" name="Rectangle 17"/>
          <p:cNvSpPr>
            <a:spLocks noChangeArrowheads="1"/>
          </p:cNvSpPr>
          <p:nvPr/>
        </p:nvSpPr>
        <p:spPr bwMode="auto">
          <a:xfrm>
            <a:off x="6122988" y="5195888"/>
            <a:ext cx="2587625" cy="682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30737" name="Rectangle 18"/>
          <p:cNvSpPr>
            <a:spLocks noChangeArrowheads="1"/>
          </p:cNvSpPr>
          <p:nvPr/>
        </p:nvSpPr>
        <p:spPr bwMode="auto">
          <a:xfrm>
            <a:off x="6656388" y="1919288"/>
            <a:ext cx="123031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tr-TR" sz="2400"/>
              <a:t>Memory</a:t>
            </a:r>
          </a:p>
        </p:txBody>
      </p:sp>
      <p:sp>
        <p:nvSpPr>
          <p:cNvPr id="842771" name="Rectangle 19"/>
          <p:cNvSpPr>
            <a:spLocks noChangeArrowheads="1"/>
          </p:cNvSpPr>
          <p:nvPr/>
        </p:nvSpPr>
        <p:spPr bwMode="auto">
          <a:xfrm>
            <a:off x="6808788" y="3976688"/>
            <a:ext cx="123031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tr-TR" sz="2400"/>
              <a:t>Operand</a:t>
            </a:r>
          </a:p>
        </p:txBody>
      </p:sp>
      <p:sp>
        <p:nvSpPr>
          <p:cNvPr id="30739" name="Rectangle 20"/>
          <p:cNvSpPr>
            <a:spLocks noChangeArrowheads="1"/>
          </p:cNvSpPr>
          <p:nvPr/>
        </p:nvSpPr>
        <p:spPr bwMode="auto">
          <a:xfrm>
            <a:off x="1169988" y="3062288"/>
            <a:ext cx="2587625" cy="682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30740" name="Rectangle 21"/>
          <p:cNvSpPr>
            <a:spLocks noChangeArrowheads="1"/>
          </p:cNvSpPr>
          <p:nvPr/>
        </p:nvSpPr>
        <p:spPr bwMode="auto">
          <a:xfrm>
            <a:off x="1169988" y="3748088"/>
            <a:ext cx="2587625" cy="682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30741" name="Rectangle 22"/>
          <p:cNvSpPr>
            <a:spLocks noChangeArrowheads="1"/>
          </p:cNvSpPr>
          <p:nvPr/>
        </p:nvSpPr>
        <p:spPr bwMode="auto">
          <a:xfrm>
            <a:off x="1169988" y="4433888"/>
            <a:ext cx="2587625" cy="682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30742" name="Rectangle 23"/>
          <p:cNvSpPr>
            <a:spLocks noChangeArrowheads="1"/>
          </p:cNvSpPr>
          <p:nvPr/>
        </p:nvSpPr>
        <p:spPr bwMode="auto">
          <a:xfrm>
            <a:off x="1169988" y="5119688"/>
            <a:ext cx="2587625" cy="682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842776" name="Rectangle 24"/>
          <p:cNvSpPr>
            <a:spLocks noChangeArrowheads="1"/>
          </p:cNvSpPr>
          <p:nvPr/>
        </p:nvSpPr>
        <p:spPr bwMode="auto">
          <a:xfrm>
            <a:off x="1246188" y="3900488"/>
            <a:ext cx="24987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tr-TR" sz="2400"/>
              <a:t>Pointer to Operand</a:t>
            </a:r>
          </a:p>
        </p:txBody>
      </p:sp>
      <p:sp>
        <p:nvSpPr>
          <p:cNvPr id="30744" name="Rectangle 25"/>
          <p:cNvSpPr>
            <a:spLocks noChangeArrowheads="1"/>
          </p:cNvSpPr>
          <p:nvPr/>
        </p:nvSpPr>
        <p:spPr bwMode="auto">
          <a:xfrm>
            <a:off x="1855788" y="2633663"/>
            <a:ext cx="131445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tr-TR" sz="2400"/>
              <a:t>Registers</a:t>
            </a:r>
          </a:p>
        </p:txBody>
      </p:sp>
      <p:grpSp>
        <p:nvGrpSpPr>
          <p:cNvPr id="842778" name="Group 26"/>
          <p:cNvGrpSpPr>
            <a:grpSpLocks/>
          </p:cNvGrpSpPr>
          <p:nvPr/>
        </p:nvGrpSpPr>
        <p:grpSpPr bwMode="auto">
          <a:xfrm>
            <a:off x="401638" y="2154238"/>
            <a:ext cx="2754312" cy="1936750"/>
            <a:chOff x="253" y="1829"/>
            <a:chExt cx="1735" cy="1220"/>
          </a:xfrm>
        </p:grpSpPr>
        <p:sp>
          <p:nvSpPr>
            <p:cNvPr id="30753" name="Line 27"/>
            <p:cNvSpPr>
              <a:spLocks noChangeShapeType="1"/>
            </p:cNvSpPr>
            <p:nvPr/>
          </p:nvSpPr>
          <p:spPr bwMode="auto">
            <a:xfrm>
              <a:off x="1984" y="1829"/>
              <a:ext cx="0" cy="32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4" name="Line 28"/>
            <p:cNvSpPr>
              <a:spLocks noChangeShapeType="1"/>
            </p:cNvSpPr>
            <p:nvPr/>
          </p:nvSpPr>
          <p:spPr bwMode="auto">
            <a:xfrm flipH="1">
              <a:off x="253" y="2160"/>
              <a:ext cx="1735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5" name="Freeform 29"/>
            <p:cNvSpPr>
              <a:spLocks/>
            </p:cNvSpPr>
            <p:nvPr/>
          </p:nvSpPr>
          <p:spPr bwMode="auto">
            <a:xfrm>
              <a:off x="256" y="2160"/>
              <a:ext cx="481" cy="889"/>
            </a:xfrm>
            <a:custGeom>
              <a:avLst/>
              <a:gdLst>
                <a:gd name="T0" fmla="*/ 0 w 481"/>
                <a:gd name="T1" fmla="*/ 0 h 889"/>
                <a:gd name="T2" fmla="*/ 0 w 481"/>
                <a:gd name="T3" fmla="*/ 888 h 889"/>
                <a:gd name="T4" fmla="*/ 480 w 481"/>
                <a:gd name="T5" fmla="*/ 888 h 88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81" h="889">
                  <a:moveTo>
                    <a:pt x="0" y="0"/>
                  </a:moveTo>
                  <a:lnTo>
                    <a:pt x="0" y="888"/>
                  </a:lnTo>
                  <a:lnTo>
                    <a:pt x="480" y="888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46" name="Line 30"/>
          <p:cNvSpPr>
            <a:spLocks noChangeShapeType="1"/>
          </p:cNvSpPr>
          <p:nvPr/>
        </p:nvSpPr>
        <p:spPr bwMode="auto">
          <a:xfrm>
            <a:off x="3530600" y="1544638"/>
            <a:ext cx="0" cy="595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7" name="Rectangle 31"/>
          <p:cNvSpPr>
            <a:spLocks noChangeArrowheads="1"/>
          </p:cNvSpPr>
          <p:nvPr/>
        </p:nvSpPr>
        <p:spPr bwMode="auto">
          <a:xfrm>
            <a:off x="3592513" y="1579563"/>
            <a:ext cx="147796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tr-TR" sz="2400"/>
              <a:t>Address A</a:t>
            </a:r>
          </a:p>
        </p:txBody>
      </p:sp>
      <p:grpSp>
        <p:nvGrpSpPr>
          <p:cNvPr id="842784" name="Group 32"/>
          <p:cNvGrpSpPr>
            <a:grpSpLocks/>
          </p:cNvGrpSpPr>
          <p:nvPr/>
        </p:nvGrpSpPr>
        <p:grpSpPr bwMode="auto">
          <a:xfrm>
            <a:off x="4522788" y="3919538"/>
            <a:ext cx="530225" cy="527050"/>
            <a:chOff x="2849" y="2941"/>
            <a:chExt cx="334" cy="332"/>
          </a:xfrm>
        </p:grpSpPr>
        <p:sp>
          <p:nvSpPr>
            <p:cNvPr id="30751" name="Oval 33"/>
            <p:cNvSpPr>
              <a:spLocks noChangeArrowheads="1"/>
            </p:cNvSpPr>
            <p:nvPr/>
          </p:nvSpPr>
          <p:spPr bwMode="auto">
            <a:xfrm>
              <a:off x="2849" y="2950"/>
              <a:ext cx="334" cy="323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kumimoji="0" lang="tr-TR" altLang="tr-TR" sz="18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752" name="Rectangle 34"/>
            <p:cNvSpPr>
              <a:spLocks noChangeArrowheads="1"/>
            </p:cNvSpPr>
            <p:nvPr/>
          </p:nvSpPr>
          <p:spPr bwMode="auto">
            <a:xfrm>
              <a:off x="2892" y="2941"/>
              <a:ext cx="222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tr-TR" sz="2800"/>
                <a:t>+</a:t>
              </a:r>
            </a:p>
          </p:txBody>
        </p:sp>
      </p:grpSp>
      <p:sp>
        <p:nvSpPr>
          <p:cNvPr id="842787" name="Line 35"/>
          <p:cNvSpPr>
            <a:spLocks noChangeShapeType="1"/>
          </p:cNvSpPr>
          <p:nvPr/>
        </p:nvSpPr>
        <p:spPr bwMode="auto">
          <a:xfrm>
            <a:off x="4783138" y="2130425"/>
            <a:ext cx="0" cy="179387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2788" name="Line 36"/>
          <p:cNvSpPr>
            <a:spLocks noChangeShapeType="1"/>
          </p:cNvSpPr>
          <p:nvPr/>
        </p:nvSpPr>
        <p:spPr bwMode="auto">
          <a:xfrm>
            <a:off x="3765550" y="4203700"/>
            <a:ext cx="7620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0888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4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4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42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42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42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4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4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4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42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42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4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42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42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4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42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42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4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42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42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42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42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42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42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4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4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4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2754" grpId="0" animBg="1"/>
      <p:bldP spid="842755" grpId="0" animBg="1"/>
      <p:bldP spid="842756" grpId="0" animBg="1"/>
      <p:bldP spid="842771" grpId="0"/>
      <p:bldP spid="842776" grpId="0"/>
      <p:bldP spid="842787" grpId="0" animBg="1"/>
      <p:bldP spid="842788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4A74FF27-7443-405A-AD84-0CBC752C88D3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66</a:t>
            </a:fld>
            <a:endParaRPr kumimoji="0" lang="en-US" altLang="tr-TR" sz="1200" smtClean="0"/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32773" name="Rectangle 4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r>
              <a:rPr lang="en-US" altLang="tr-TR" smtClean="0"/>
              <a:t>Relative Addressing</a:t>
            </a:r>
          </a:p>
        </p:txBody>
      </p:sp>
      <p:sp>
        <p:nvSpPr>
          <p:cNvPr id="8448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5288" y="1462088"/>
            <a:ext cx="8280400" cy="464185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tr-TR" smtClean="0"/>
              <a:t>A version of displacement addressing</a:t>
            </a:r>
          </a:p>
          <a:p>
            <a:r>
              <a:rPr lang="en-US" altLang="tr-TR" smtClean="0">
                <a:solidFill>
                  <a:srgbClr val="0000CC"/>
                </a:solidFill>
              </a:rPr>
              <a:t>R = Program counter</a:t>
            </a:r>
            <a:r>
              <a:rPr lang="tr-TR" altLang="tr-TR" smtClean="0"/>
              <a:t> (</a:t>
            </a:r>
            <a:r>
              <a:rPr lang="en-US" altLang="tr-TR" smtClean="0">
                <a:solidFill>
                  <a:srgbClr val="0000CC"/>
                </a:solidFill>
              </a:rPr>
              <a:t>PC</a:t>
            </a:r>
            <a:r>
              <a:rPr lang="tr-TR" altLang="tr-TR" smtClean="0"/>
              <a:t>)</a:t>
            </a:r>
            <a:endParaRPr lang="en-US" altLang="tr-TR" smtClean="0"/>
          </a:p>
          <a:p>
            <a:r>
              <a:rPr lang="en-US" altLang="tr-TR" smtClean="0">
                <a:solidFill>
                  <a:srgbClr val="0000CC"/>
                </a:solidFill>
              </a:rPr>
              <a:t>EA = A + (PC)</a:t>
            </a:r>
          </a:p>
          <a:p>
            <a:r>
              <a:rPr lang="en-US" altLang="tr-TR" smtClean="0"/>
              <a:t>i.e. get operand from </a:t>
            </a:r>
            <a:r>
              <a:rPr lang="en-US" altLang="tr-TR" smtClean="0">
                <a:solidFill>
                  <a:srgbClr val="0000CC"/>
                </a:solidFill>
              </a:rPr>
              <a:t>A</a:t>
            </a:r>
            <a:r>
              <a:rPr lang="en-US" altLang="tr-TR" smtClean="0"/>
              <a:t> </a:t>
            </a:r>
            <a:r>
              <a:rPr lang="en-US" altLang="tr-TR" smtClean="0">
                <a:solidFill>
                  <a:srgbClr val="0000CC"/>
                </a:solidFill>
              </a:rPr>
              <a:t>cells </a:t>
            </a:r>
            <a:r>
              <a:rPr lang="en-US" altLang="tr-TR" smtClean="0"/>
              <a:t>from current location pointed to by </a:t>
            </a:r>
            <a:r>
              <a:rPr lang="en-US" altLang="tr-TR" smtClean="0">
                <a:solidFill>
                  <a:srgbClr val="0000CC"/>
                </a:solidFill>
              </a:rPr>
              <a:t>PC</a:t>
            </a:r>
          </a:p>
          <a:p>
            <a:pPr>
              <a:buFontTx/>
              <a:buNone/>
            </a:pPr>
            <a:endParaRPr lang="en-US" altLang="tr-TR" smtClean="0"/>
          </a:p>
          <a:p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300609555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44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4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44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448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448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448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448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448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448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448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448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448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4805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1CF455B1-DA92-4EC9-B9EE-8E848EF842B6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67</a:t>
            </a:fld>
            <a:endParaRPr kumimoji="0" lang="en-US" altLang="tr-TR" sz="1200" smtClean="0"/>
          </a:p>
        </p:txBody>
      </p:sp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34821" name="Rectangle 4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r>
              <a:rPr lang="en-US" altLang="tr-TR" smtClean="0"/>
              <a:t>Base-Register Addressing</a:t>
            </a:r>
          </a:p>
        </p:txBody>
      </p:sp>
      <p:sp>
        <p:nvSpPr>
          <p:cNvPr id="8468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5288" y="1617663"/>
            <a:ext cx="8280400" cy="4486275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tr-TR" smtClean="0">
                <a:solidFill>
                  <a:srgbClr val="0000CC"/>
                </a:solidFill>
              </a:rPr>
              <a:t>A</a:t>
            </a:r>
            <a:r>
              <a:rPr lang="en-US" altLang="tr-TR" smtClean="0"/>
              <a:t> holds displacement</a:t>
            </a:r>
          </a:p>
          <a:p>
            <a:r>
              <a:rPr lang="en-US" altLang="tr-TR" smtClean="0">
                <a:solidFill>
                  <a:srgbClr val="0000CC"/>
                </a:solidFill>
              </a:rPr>
              <a:t>R</a:t>
            </a:r>
            <a:r>
              <a:rPr lang="en-US" altLang="tr-TR" smtClean="0"/>
              <a:t> holds pointer to base address</a:t>
            </a:r>
          </a:p>
          <a:p>
            <a:r>
              <a:rPr lang="en-US" altLang="tr-TR" smtClean="0">
                <a:solidFill>
                  <a:srgbClr val="0000CC"/>
                </a:solidFill>
              </a:rPr>
              <a:t>R</a:t>
            </a:r>
            <a:r>
              <a:rPr lang="en-US" altLang="tr-TR" smtClean="0"/>
              <a:t> may be explicit or implicit</a:t>
            </a:r>
          </a:p>
          <a:p>
            <a:r>
              <a:rPr lang="en-US" altLang="tr-TR" smtClean="0"/>
              <a:t>e.g. segment registers in 80x86</a:t>
            </a:r>
          </a:p>
          <a:p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267829961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46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6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46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468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468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468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468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468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468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468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468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468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685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136896B1-1A23-4679-8C0F-7CE532F05BA7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68</a:t>
            </a:fld>
            <a:endParaRPr kumimoji="0" lang="en-US" altLang="tr-TR" sz="1200" smtClean="0"/>
          </a:p>
        </p:txBody>
      </p:sp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36869" name="Rectangle 4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r>
              <a:rPr lang="en-US" altLang="tr-TR" smtClean="0"/>
              <a:t>Indexed Addressing</a:t>
            </a:r>
          </a:p>
        </p:txBody>
      </p:sp>
      <p:sp>
        <p:nvSpPr>
          <p:cNvPr id="8489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5288" y="1312863"/>
            <a:ext cx="8280400" cy="4791075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tr-TR" smtClean="0">
                <a:solidFill>
                  <a:srgbClr val="0000CC"/>
                </a:solidFill>
              </a:rPr>
              <a:t>A</a:t>
            </a:r>
            <a:r>
              <a:rPr lang="en-US" altLang="tr-TR" smtClean="0"/>
              <a:t> = base</a:t>
            </a:r>
          </a:p>
          <a:p>
            <a:r>
              <a:rPr lang="en-US" altLang="tr-TR" smtClean="0">
                <a:solidFill>
                  <a:srgbClr val="0000CC"/>
                </a:solidFill>
              </a:rPr>
              <a:t>R</a:t>
            </a:r>
            <a:r>
              <a:rPr lang="en-US" altLang="tr-TR" smtClean="0"/>
              <a:t> = displacement</a:t>
            </a:r>
          </a:p>
          <a:p>
            <a:r>
              <a:rPr lang="en-US" altLang="tr-TR" smtClean="0">
                <a:solidFill>
                  <a:srgbClr val="0000CC"/>
                </a:solidFill>
              </a:rPr>
              <a:t>EA = A + R</a:t>
            </a:r>
          </a:p>
          <a:p>
            <a:r>
              <a:rPr lang="en-US" altLang="tr-TR" smtClean="0"/>
              <a:t>Good for accessing arrays</a:t>
            </a:r>
          </a:p>
          <a:p>
            <a:pPr lvl="1"/>
            <a:r>
              <a:rPr lang="en-US" altLang="tr-TR" smtClean="0">
                <a:solidFill>
                  <a:srgbClr val="0000CC"/>
                </a:solidFill>
              </a:rPr>
              <a:t>EA = A + R</a:t>
            </a:r>
          </a:p>
          <a:p>
            <a:pPr lvl="1"/>
            <a:r>
              <a:rPr lang="en-US" altLang="tr-TR" smtClean="0">
                <a:solidFill>
                  <a:srgbClr val="0000CC"/>
                </a:solidFill>
              </a:rPr>
              <a:t>R++</a:t>
            </a:r>
          </a:p>
          <a:p>
            <a:pPr>
              <a:buFont typeface="Monotype Sorts" pitchFamily="2" charset="2"/>
              <a:buChar char="y"/>
            </a:pPr>
            <a:endParaRPr lang="en-US" altLang="tr-TR" sz="2800" smtClean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8244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48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8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48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48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48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48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48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48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48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48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48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48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48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48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48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489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489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489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8901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F4652790-34E1-4ED7-8ABD-EA81D674FEE1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69</a:t>
            </a:fld>
            <a:endParaRPr kumimoji="0" lang="en-US" altLang="tr-TR" sz="1200" smtClean="0"/>
          </a:p>
        </p:txBody>
      </p:sp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38916" name="Rectangle 3"/>
          <p:cNvSpPr>
            <a:spLocks noChangeArrowheads="1"/>
          </p:cNvSpPr>
          <p:nvPr/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38917" name="Rectangle 4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r>
              <a:rPr lang="en-US" altLang="tr-TR" smtClean="0"/>
              <a:t>Combinations</a:t>
            </a:r>
          </a:p>
        </p:txBody>
      </p:sp>
      <p:sp>
        <p:nvSpPr>
          <p:cNvPr id="8509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5288" y="1398588"/>
            <a:ext cx="8280400" cy="470535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tr-TR" smtClean="0"/>
              <a:t>Postindex</a:t>
            </a:r>
          </a:p>
          <a:p>
            <a:r>
              <a:rPr lang="en-US" altLang="tr-TR" smtClean="0">
                <a:solidFill>
                  <a:srgbClr val="0000CC"/>
                </a:solidFill>
              </a:rPr>
              <a:t>EA = (A) + (R)</a:t>
            </a:r>
          </a:p>
          <a:p>
            <a:endParaRPr lang="en-US" altLang="tr-TR" smtClean="0">
              <a:solidFill>
                <a:srgbClr val="0000CC"/>
              </a:solidFill>
            </a:endParaRPr>
          </a:p>
          <a:p>
            <a:r>
              <a:rPr lang="en-US" altLang="tr-TR" smtClean="0"/>
              <a:t>Preindex</a:t>
            </a:r>
          </a:p>
          <a:p>
            <a:r>
              <a:rPr lang="en-US" altLang="tr-TR" smtClean="0">
                <a:solidFill>
                  <a:srgbClr val="0000CC"/>
                </a:solidFill>
              </a:rPr>
              <a:t>EA = (A+(R))</a:t>
            </a:r>
          </a:p>
          <a:p>
            <a:endParaRPr lang="en-US" altLang="tr-TR" smtClean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3084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50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50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50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509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509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509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509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509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509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509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509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509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94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5A3CEB38-631F-44E3-80D8-2C668CCC1D21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7</a:t>
            </a:fld>
            <a:endParaRPr kumimoji="0" lang="en-US" altLang="tr-TR" sz="1200" smtClean="0"/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5365" name="Rectangle 4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r>
              <a:rPr lang="en-US" altLang="tr-TR" smtClean="0"/>
              <a:t>Instruction Representation</a:t>
            </a:r>
          </a:p>
        </p:txBody>
      </p:sp>
      <p:sp>
        <p:nvSpPr>
          <p:cNvPr id="7260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686800" cy="5638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tr-TR" sz="2800" smtClean="0"/>
              <a:t>In machine code each instruction has a unique bit pattern</a:t>
            </a:r>
          </a:p>
          <a:p>
            <a:r>
              <a:rPr lang="en-US" altLang="tr-TR" sz="2800" smtClean="0"/>
              <a:t>For human consumption a symbolic representation</a:t>
            </a:r>
            <a:r>
              <a:rPr lang="tr-TR" altLang="tr-TR" sz="2800" smtClean="0"/>
              <a:t> </a:t>
            </a:r>
            <a:r>
              <a:rPr lang="en-US" altLang="tr-TR" sz="2800" smtClean="0"/>
              <a:t>is used</a:t>
            </a:r>
            <a:r>
              <a:rPr lang="tr-TR" altLang="tr-TR" sz="2800" smtClean="0"/>
              <a:t> (</a:t>
            </a:r>
            <a:r>
              <a:rPr lang="tr-TR" altLang="tr-TR" sz="2800" smtClean="0">
                <a:solidFill>
                  <a:srgbClr val="FF0000"/>
                </a:solidFill>
              </a:rPr>
              <a:t>assembly language</a:t>
            </a:r>
            <a:r>
              <a:rPr lang="tr-TR" altLang="tr-TR" sz="2800" smtClean="0"/>
              <a:t>)</a:t>
            </a:r>
          </a:p>
          <a:p>
            <a:r>
              <a:rPr lang="tr-TR" altLang="tr-TR" sz="2800" smtClean="0">
                <a:solidFill>
                  <a:schemeClr val="accent1"/>
                </a:solidFill>
              </a:rPr>
              <a:t>Opcodes</a:t>
            </a:r>
            <a:r>
              <a:rPr lang="tr-TR" altLang="tr-TR" sz="2800" smtClean="0"/>
              <a:t> are represented by abbreviations, called </a:t>
            </a:r>
            <a:r>
              <a:rPr lang="tr-TR" altLang="tr-TR" sz="2800" smtClean="0">
                <a:solidFill>
                  <a:schemeClr val="accent1"/>
                </a:solidFill>
              </a:rPr>
              <a:t>mnemonics</a:t>
            </a:r>
            <a:r>
              <a:rPr lang="tr-TR" altLang="tr-TR" sz="2800" smtClean="0"/>
              <a:t> indicating the operation</a:t>
            </a:r>
            <a:endParaRPr lang="en-US" altLang="tr-TR" sz="2800" smtClean="0"/>
          </a:p>
          <a:p>
            <a:pPr lvl="1"/>
            <a:r>
              <a:rPr lang="tr-TR" altLang="tr-TR" smtClean="0"/>
              <a:t> </a:t>
            </a:r>
            <a:r>
              <a:rPr lang="en-US" altLang="tr-TR" smtClean="0"/>
              <a:t>ADD, SUB, LDA</a:t>
            </a:r>
            <a:r>
              <a:rPr lang="tr-TR" altLang="tr-TR" smtClean="0"/>
              <a:t>, BRP, ... </a:t>
            </a:r>
            <a:endParaRPr lang="en-US" altLang="tr-TR" smtClean="0"/>
          </a:p>
          <a:p>
            <a:r>
              <a:rPr lang="tr-TR" altLang="tr-TR" sz="2800" smtClean="0"/>
              <a:t>In an assembly language, o</a:t>
            </a:r>
            <a:r>
              <a:rPr lang="en-US" altLang="tr-TR" sz="2800" smtClean="0"/>
              <a:t>perands can also be represented </a:t>
            </a:r>
            <a:r>
              <a:rPr lang="tr-TR" altLang="tr-TR" sz="2800" smtClean="0"/>
              <a:t>as following</a:t>
            </a:r>
            <a:endParaRPr lang="en-US" altLang="tr-TR" sz="2800" smtClean="0"/>
          </a:p>
          <a:p>
            <a:pPr lvl="1"/>
            <a:r>
              <a:rPr lang="en-US" altLang="tr-TR" smtClean="0"/>
              <a:t>ADD </a:t>
            </a:r>
            <a:r>
              <a:rPr lang="en-US" altLang="tr-TR" smtClean="0">
                <a:solidFill>
                  <a:srgbClr val="0000CC"/>
                </a:solidFill>
              </a:rPr>
              <a:t>A</a:t>
            </a:r>
            <a:r>
              <a:rPr lang="en-US" altLang="tr-TR" smtClean="0"/>
              <a:t>,</a:t>
            </a:r>
            <a:r>
              <a:rPr lang="en-US" altLang="tr-TR" smtClean="0">
                <a:solidFill>
                  <a:srgbClr val="FF0000"/>
                </a:solidFill>
              </a:rPr>
              <a:t>B</a:t>
            </a:r>
            <a:r>
              <a:rPr lang="tr-TR" altLang="tr-TR" smtClean="0">
                <a:solidFill>
                  <a:srgbClr val="FF0000"/>
                </a:solidFill>
              </a:rPr>
              <a:t>	</a:t>
            </a:r>
            <a:r>
              <a:rPr lang="tr-TR" altLang="tr-TR" smtClean="0">
                <a:solidFill>
                  <a:srgbClr val="269913"/>
                </a:solidFill>
              </a:rPr>
              <a:t>(add contents of B and A and save 				the result into A)</a:t>
            </a:r>
            <a:endParaRPr lang="en-US" altLang="tr-TR" smtClean="0">
              <a:solidFill>
                <a:srgbClr val="269913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2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260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260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260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260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260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260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260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260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260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260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260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260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260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260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260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6021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73075CA0-EBC0-4CD8-8394-C31BD069A84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70</a:t>
            </a:fld>
            <a:endParaRPr kumimoji="0" lang="en-US" altLang="tr-TR" sz="1200" smtClean="0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40964" name="Rectangle 3"/>
          <p:cNvSpPr>
            <a:spLocks noChangeArrowheads="1"/>
          </p:cNvSpPr>
          <p:nvPr/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40965" name="Rectangle 4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r>
              <a:rPr lang="en-US" altLang="tr-TR" smtClean="0"/>
              <a:t>Stack Addressing</a:t>
            </a:r>
          </a:p>
        </p:txBody>
      </p:sp>
      <p:sp>
        <p:nvSpPr>
          <p:cNvPr id="8529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5288" y="1503363"/>
            <a:ext cx="7954962" cy="4332287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tr-TR" smtClean="0"/>
              <a:t>Operand is (implicitly) on top of stack</a:t>
            </a:r>
          </a:p>
          <a:p>
            <a:r>
              <a:rPr lang="en-US" altLang="tr-TR" smtClean="0"/>
              <a:t>e.g. </a:t>
            </a:r>
          </a:p>
          <a:p>
            <a:pPr lvl="1"/>
            <a:r>
              <a:rPr lang="en-US" altLang="tr-TR" smtClean="0"/>
              <a:t>ADD	Pop top two items from stack				and add</a:t>
            </a:r>
          </a:p>
          <a:p>
            <a:pPr>
              <a:buFont typeface="Monotype Sorts" pitchFamily="2" charset="2"/>
              <a:buChar char="y"/>
            </a:pPr>
            <a:endParaRPr lang="en-US" altLang="tr-TR" sz="2800" smtClean="0"/>
          </a:p>
        </p:txBody>
      </p:sp>
    </p:spTree>
    <p:extLst>
      <p:ext uri="{BB962C8B-B14F-4D97-AF65-F5344CB8AC3E}">
        <p14:creationId xmlns:p14="http://schemas.microsoft.com/office/powerpoint/2010/main" val="10844037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52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52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529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2997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9DC2327E-AB95-4F8C-B0C5-FF420B824DF7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71</a:t>
            </a:fld>
            <a:endParaRPr kumimoji="0" lang="en-US" altLang="tr-TR" sz="1200" smtClean="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3600" smtClean="0"/>
              <a:t>Summary of basic addressing modes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125538"/>
            <a:ext cx="7664450" cy="4565650"/>
          </a:xfrm>
        </p:spPr>
        <p:txBody>
          <a:bodyPr/>
          <a:lstStyle/>
          <a:p>
            <a:endParaRPr lang="tr-TR" altLang="tr-TR" sz="2800" smtClean="0"/>
          </a:p>
        </p:txBody>
      </p:sp>
      <p:pic>
        <p:nvPicPr>
          <p:cNvPr id="43013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916113"/>
            <a:ext cx="8748713" cy="3724275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318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15B42D27-FB58-4698-AC9B-5BB9992415F3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72</a:t>
            </a:fld>
            <a:endParaRPr kumimoji="0" lang="en-US" altLang="tr-TR" sz="1200" smtClean="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Instruction Formats</a:t>
            </a:r>
          </a:p>
        </p:txBody>
      </p:sp>
      <p:sp>
        <p:nvSpPr>
          <p:cNvPr id="86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812925"/>
            <a:ext cx="8196263" cy="2860675"/>
          </a:xfrm>
        </p:spPr>
        <p:txBody>
          <a:bodyPr/>
          <a:lstStyle/>
          <a:p>
            <a:r>
              <a:rPr lang="en-US" altLang="tr-TR" smtClean="0"/>
              <a:t>Layout of bits in an instruction</a:t>
            </a:r>
          </a:p>
          <a:p>
            <a:r>
              <a:rPr lang="en-US" altLang="tr-TR" smtClean="0"/>
              <a:t>Includes opcode</a:t>
            </a:r>
          </a:p>
          <a:p>
            <a:r>
              <a:rPr lang="en-US" altLang="tr-TR" smtClean="0"/>
              <a:t>Includes (implicit or explicit) operand(s)</a:t>
            </a:r>
          </a:p>
          <a:p>
            <a:r>
              <a:rPr lang="en-US" altLang="tr-TR" smtClean="0"/>
              <a:t>Usually more than one instruction format in an instruction set</a:t>
            </a:r>
          </a:p>
        </p:txBody>
      </p:sp>
    </p:spTree>
    <p:extLst>
      <p:ext uri="{BB962C8B-B14F-4D97-AF65-F5344CB8AC3E}">
        <p14:creationId xmlns:p14="http://schemas.microsoft.com/office/powerpoint/2010/main" val="95654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6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6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6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6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6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6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6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6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67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67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67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7331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FCB02803-C735-4257-B988-A6270100ACA9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73</a:t>
            </a:fld>
            <a:endParaRPr kumimoji="0" lang="en-US" altLang="tr-TR" sz="1200" smtClean="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Instruction Length</a:t>
            </a:r>
          </a:p>
        </p:txBody>
      </p:sp>
      <p:sp>
        <p:nvSpPr>
          <p:cNvPr id="86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19200"/>
            <a:ext cx="8178800" cy="4873625"/>
          </a:xfrm>
        </p:spPr>
        <p:txBody>
          <a:bodyPr/>
          <a:lstStyle/>
          <a:p>
            <a:r>
              <a:rPr lang="en-US" altLang="tr-TR" smtClean="0"/>
              <a:t>Affected by and affects:</a:t>
            </a:r>
          </a:p>
          <a:p>
            <a:pPr lvl="1"/>
            <a:r>
              <a:rPr lang="en-US" altLang="tr-TR" smtClean="0"/>
              <a:t>Memory size</a:t>
            </a:r>
          </a:p>
          <a:p>
            <a:pPr lvl="1"/>
            <a:r>
              <a:rPr lang="en-US" altLang="tr-TR" smtClean="0"/>
              <a:t>Memory organization</a:t>
            </a:r>
          </a:p>
          <a:p>
            <a:pPr lvl="1"/>
            <a:r>
              <a:rPr lang="en-US" altLang="tr-TR" smtClean="0"/>
              <a:t>Bus structure</a:t>
            </a:r>
          </a:p>
          <a:p>
            <a:pPr lvl="1"/>
            <a:r>
              <a:rPr lang="en-US" altLang="tr-TR" smtClean="0"/>
              <a:t>CPU complexity</a:t>
            </a:r>
          </a:p>
          <a:p>
            <a:pPr lvl="1"/>
            <a:r>
              <a:rPr lang="en-US" altLang="tr-TR" smtClean="0"/>
              <a:t>CPU speed</a:t>
            </a:r>
            <a:endParaRPr lang="tr-TR" altLang="tr-TR" smtClean="0"/>
          </a:p>
          <a:p>
            <a:pPr lvl="1">
              <a:buFontTx/>
              <a:buNone/>
            </a:pPr>
            <a:endParaRPr lang="en-US" altLang="tr-TR" smtClean="0"/>
          </a:p>
          <a:p>
            <a:r>
              <a:rPr lang="en-US" altLang="tr-TR" smtClean="0"/>
              <a:t>Trade off between powerful instruction repertoire and saving space</a:t>
            </a:r>
          </a:p>
        </p:txBody>
      </p:sp>
    </p:spTree>
    <p:extLst>
      <p:ext uri="{BB962C8B-B14F-4D97-AF65-F5344CB8AC3E}">
        <p14:creationId xmlns:p14="http://schemas.microsoft.com/office/powerpoint/2010/main" val="408065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6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6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69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69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69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6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6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6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69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69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69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6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6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6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69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69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69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69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69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69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9379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FBA3ED1E-1759-48E3-B356-746C2604047C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74</a:t>
            </a:fld>
            <a:endParaRPr kumimoji="0" lang="en-US" altLang="tr-TR" sz="1200" smtClean="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Allocation of Bits</a:t>
            </a:r>
          </a:p>
        </p:txBody>
      </p:sp>
      <p:sp>
        <p:nvSpPr>
          <p:cNvPr id="87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49425"/>
            <a:ext cx="8280400" cy="3178175"/>
          </a:xfrm>
        </p:spPr>
        <p:txBody>
          <a:bodyPr/>
          <a:lstStyle/>
          <a:p>
            <a:r>
              <a:rPr lang="en-US" altLang="tr-TR" smtClean="0"/>
              <a:t>Number of addressing modes</a:t>
            </a:r>
          </a:p>
          <a:p>
            <a:r>
              <a:rPr lang="en-US" altLang="tr-TR" smtClean="0"/>
              <a:t>Number of operands</a:t>
            </a:r>
          </a:p>
          <a:p>
            <a:r>
              <a:rPr lang="en-US" altLang="tr-TR" smtClean="0"/>
              <a:t>Register versus memory</a:t>
            </a:r>
          </a:p>
          <a:p>
            <a:r>
              <a:rPr lang="en-US" altLang="tr-TR" smtClean="0"/>
              <a:t>Number of register sets</a:t>
            </a:r>
          </a:p>
          <a:p>
            <a:r>
              <a:rPr lang="en-US" altLang="tr-TR" smtClean="0"/>
              <a:t>Address range</a:t>
            </a:r>
          </a:p>
          <a:p>
            <a:r>
              <a:rPr lang="en-US" altLang="tr-TR" smtClean="0"/>
              <a:t>Address granularity</a:t>
            </a:r>
          </a:p>
          <a:p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377868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7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7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7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7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7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7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7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7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7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7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7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7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7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7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71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71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71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1427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849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1492DE89-30FE-44D5-981D-BDDD2410FF4B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75</a:t>
            </a:fld>
            <a:endParaRPr kumimoji="0" lang="en-US" altLang="tr-TR" sz="1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262905A5-DE4D-41E6-9AA0-0F731018D69D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8</a:t>
            </a:fld>
            <a:endParaRPr kumimoji="0" lang="en-US" altLang="tr-TR" sz="1200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tr-TR" smtClean="0"/>
              <a:t>Simple Instruction Format</a:t>
            </a:r>
          </a:p>
        </p:txBody>
      </p:sp>
      <p:pic>
        <p:nvPicPr>
          <p:cNvPr id="7280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4" t="27504" r="13094" b="50000"/>
          <a:stretch>
            <a:fillRect/>
          </a:stretch>
        </p:blipFill>
        <p:spPr bwMode="auto">
          <a:xfrm>
            <a:off x="684213" y="1700213"/>
            <a:ext cx="7991475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806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tr-TR" smtClean="0"/>
              <a:t>Following is a 16 bit instruction format</a:t>
            </a:r>
          </a:p>
          <a:p>
            <a:endParaRPr lang="tr-TR" altLang="tr-TR" smtClean="0"/>
          </a:p>
          <a:p>
            <a:endParaRPr lang="tr-TR" altLang="tr-TR" smtClean="0"/>
          </a:p>
          <a:p>
            <a:endParaRPr lang="tr-TR" altLang="tr-TR" smtClean="0"/>
          </a:p>
          <a:p>
            <a:endParaRPr lang="tr-TR" altLang="tr-TR" smtClean="0"/>
          </a:p>
          <a:p>
            <a:r>
              <a:rPr lang="tr-TR" altLang="tr-TR" smtClean="0"/>
              <a:t>So...</a:t>
            </a:r>
          </a:p>
          <a:p>
            <a:pPr lvl="1"/>
            <a:r>
              <a:rPr lang="tr-TR" altLang="tr-TR" smtClean="0"/>
              <a:t>What is the maximum number of instructions in this processor?</a:t>
            </a:r>
          </a:p>
          <a:p>
            <a:pPr lvl="1"/>
            <a:r>
              <a:rPr lang="tr-TR" altLang="tr-TR" smtClean="0"/>
              <a:t>What is the maximum directly addressable memory size?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28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28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2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280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280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280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806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5F4E6E99-34E2-41E3-8089-6EC176B2E077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9</a:t>
            </a:fld>
            <a:endParaRPr kumimoji="0" lang="en-US" altLang="tr-TR" sz="1200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Instruction Set Classification</a:t>
            </a:r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8280400" cy="2033587"/>
          </a:xfrm>
        </p:spPr>
        <p:txBody>
          <a:bodyPr/>
          <a:lstStyle/>
          <a:p>
            <a:r>
              <a:rPr lang="en-US" altLang="tr-TR" smtClean="0"/>
              <a:t>One way</a:t>
            </a:r>
            <a:r>
              <a:rPr lang="tr-TR" altLang="tr-TR" smtClean="0"/>
              <a:t> for classification:</a:t>
            </a:r>
            <a:endParaRPr lang="en-US" altLang="tr-TR" smtClean="0"/>
          </a:p>
          <a:p>
            <a:pPr lvl="1"/>
            <a:r>
              <a:rPr lang="en-US" altLang="tr-TR" smtClean="0">
                <a:solidFill>
                  <a:schemeClr val="accent1"/>
                </a:solidFill>
              </a:rPr>
              <a:t>Number of operands for typical arithmetic instruction</a:t>
            </a:r>
          </a:p>
          <a:p>
            <a:pPr lvl="1">
              <a:buFontTx/>
              <a:buNone/>
            </a:pPr>
            <a:r>
              <a:rPr lang="en-US" altLang="tr-TR" b="1" smtClean="0">
                <a:solidFill>
                  <a:schemeClr val="accent1"/>
                </a:solidFill>
                <a:latin typeface="Courier New" panose="02070309020205020404" pitchFamily="49" charset="0"/>
              </a:rPr>
              <a:t>		add $s1, $s2, $s3</a:t>
            </a:r>
          </a:p>
          <a:p>
            <a:pPr lvl="1"/>
            <a:endParaRPr lang="en-US" altLang="tr-TR" smtClean="0">
              <a:solidFill>
                <a:schemeClr val="accent1"/>
              </a:solidFill>
            </a:endParaRPr>
          </a:p>
          <a:p>
            <a:pPr lvl="1"/>
            <a:endParaRPr lang="en-US" altLang="tr-TR" smtClean="0">
              <a:solidFill>
                <a:schemeClr val="accent1"/>
              </a:solidFill>
            </a:endParaRPr>
          </a:p>
        </p:txBody>
      </p:sp>
      <p:grpSp>
        <p:nvGrpSpPr>
          <p:cNvPr id="730116" name="Group 4"/>
          <p:cNvGrpSpPr>
            <a:grpSpLocks/>
          </p:cNvGrpSpPr>
          <p:nvPr/>
        </p:nvGrpSpPr>
        <p:grpSpPr bwMode="auto">
          <a:xfrm>
            <a:off x="2114550" y="2243138"/>
            <a:ext cx="5984875" cy="1311275"/>
            <a:chOff x="1143" y="1575"/>
            <a:chExt cx="3770" cy="826"/>
          </a:xfrm>
        </p:grpSpPr>
        <p:sp>
          <p:nvSpPr>
            <p:cNvPr id="19463" name="Oval 5"/>
            <p:cNvSpPr>
              <a:spLocks noChangeArrowheads="1"/>
            </p:cNvSpPr>
            <p:nvPr/>
          </p:nvSpPr>
          <p:spPr bwMode="auto">
            <a:xfrm>
              <a:off x="1143" y="1599"/>
              <a:ext cx="2417" cy="778"/>
            </a:xfrm>
            <a:prstGeom prst="ellips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kumimoji="0" lang="tr-TR" altLang="tr-TR" sz="18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64" name="Line 6"/>
            <p:cNvSpPr>
              <a:spLocks noChangeShapeType="1"/>
            </p:cNvSpPr>
            <p:nvPr/>
          </p:nvSpPr>
          <p:spPr bwMode="auto">
            <a:xfrm>
              <a:off x="3560" y="1986"/>
              <a:ext cx="794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9465" name="Text Box 7"/>
            <p:cNvSpPr txBox="1">
              <a:spLocks noChangeArrowheads="1"/>
            </p:cNvSpPr>
            <p:nvPr/>
          </p:nvSpPr>
          <p:spPr bwMode="auto">
            <a:xfrm>
              <a:off x="4370" y="1575"/>
              <a:ext cx="543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tr-TR" sz="8000">
                  <a:solidFill>
                    <a:srgbClr val="FF3300"/>
                  </a:solidFill>
                  <a:latin typeface="Arial Black" panose="020B0A04020102020204" pitchFamily="34" charset="0"/>
                </a:rPr>
                <a:t>3</a:t>
              </a:r>
            </a:p>
          </p:txBody>
        </p:sp>
      </p:grpSp>
      <p:sp>
        <p:nvSpPr>
          <p:cNvPr id="730120" name="Rectangle 8"/>
          <p:cNvSpPr>
            <a:spLocks noChangeArrowheads="1"/>
          </p:cNvSpPr>
          <p:nvPr/>
        </p:nvSpPr>
        <p:spPr bwMode="auto">
          <a:xfrm>
            <a:off x="468313" y="3644900"/>
            <a:ext cx="8229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/>
            <a:r>
              <a:rPr lang="en-US" altLang="tr-TR"/>
              <a:t>What are the possibilities?</a:t>
            </a:r>
          </a:p>
          <a:p>
            <a:pPr lvl="1"/>
            <a:endParaRPr lang="en-US" altLang="tr-TR"/>
          </a:p>
          <a:p>
            <a:pPr lvl="1"/>
            <a:r>
              <a:rPr lang="en-US" altLang="tr-TR"/>
              <a:t>Will use this C statement as an example:</a:t>
            </a:r>
          </a:p>
          <a:p>
            <a:pPr lvl="1">
              <a:spcBef>
                <a:spcPct val="50000"/>
              </a:spcBef>
              <a:spcAft>
                <a:spcPct val="50000"/>
              </a:spcAft>
              <a:buFontTx/>
              <a:buNone/>
            </a:pPr>
            <a:r>
              <a:rPr lang="en-US" altLang="tr-TR" b="1">
                <a:latin typeface="Courier New" panose="02070309020205020404" pitchFamily="49" charset="0"/>
              </a:rPr>
              <a:t>		a = b + c;</a:t>
            </a:r>
          </a:p>
          <a:p>
            <a:pPr lvl="1">
              <a:spcBef>
                <a:spcPct val="0"/>
              </a:spcBef>
            </a:pPr>
            <a:r>
              <a:rPr lang="en-US" altLang="tr-TR"/>
              <a:t>Assume </a:t>
            </a:r>
            <a:r>
              <a:rPr lang="en-US" altLang="tr-TR" b="1"/>
              <a:t>a</a:t>
            </a:r>
            <a:r>
              <a:rPr lang="en-US" altLang="tr-TR"/>
              <a:t>, </a:t>
            </a:r>
            <a:r>
              <a:rPr lang="en-US" altLang="tr-TR" b="1"/>
              <a:t>b</a:t>
            </a:r>
            <a:r>
              <a:rPr lang="en-US" altLang="tr-TR"/>
              <a:t> and </a:t>
            </a:r>
            <a:r>
              <a:rPr lang="en-US" altLang="tr-TR" b="1"/>
              <a:t>c</a:t>
            </a:r>
            <a:r>
              <a:rPr lang="en-US" altLang="tr-TR"/>
              <a:t> are in memory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3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3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0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0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0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0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0115" grpId="0" build="p"/>
      <p:bldP spid="730120" grpId="0" build="p" bldLvl="2" autoUpdateAnimBg="0"/>
    </p:bldLst>
  </p:timing>
</p:sld>
</file>

<file path=ppt/theme/theme1.xml><?xml version="1.0" encoding="utf-8"?>
<a:theme xmlns:a="http://schemas.openxmlformats.org/drawingml/2006/main" name="Bahcesehir master slide">
  <a:themeElements>
    <a:clrScheme name="Bahcesehir master slide 2">
      <a:dk1>
        <a:srgbClr val="000000"/>
      </a:dk1>
      <a:lt1>
        <a:srgbClr val="FFFFFF"/>
      </a:lt1>
      <a:dk2>
        <a:srgbClr val="000000"/>
      </a:dk2>
      <a:lt2>
        <a:srgbClr val="868686"/>
      </a:lt2>
      <a:accent1>
        <a:srgbClr val="3366FF"/>
      </a:accent1>
      <a:accent2>
        <a:srgbClr val="009900"/>
      </a:accent2>
      <a:accent3>
        <a:srgbClr val="FFFFFF"/>
      </a:accent3>
      <a:accent4>
        <a:srgbClr val="000000"/>
      </a:accent4>
      <a:accent5>
        <a:srgbClr val="ADB8FF"/>
      </a:accent5>
      <a:accent6>
        <a:srgbClr val="008A00"/>
      </a:accent6>
      <a:hlink>
        <a:srgbClr val="FF0033"/>
      </a:hlink>
      <a:folHlink>
        <a:srgbClr val="CCCCCC"/>
      </a:folHlink>
    </a:clrScheme>
    <a:fontScheme name="Bahcesehir master slid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ahcesehir master slide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hcesehir master slide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hcesehir master slide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3640</TotalTime>
  <Words>2745</Words>
  <Application>Microsoft Office PowerPoint</Application>
  <PresentationFormat>Letter Paper (8.5x11 in)</PresentationFormat>
  <Paragraphs>827</Paragraphs>
  <Slides>75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3" baseType="lpstr">
      <vt:lpstr>Arial</vt:lpstr>
      <vt:lpstr>Arial Black</vt:lpstr>
      <vt:lpstr>Courier New</vt:lpstr>
      <vt:lpstr>Helvetica</vt:lpstr>
      <vt:lpstr>Monotype Sorts</vt:lpstr>
      <vt:lpstr>Symbol</vt:lpstr>
      <vt:lpstr>Times New Roman</vt:lpstr>
      <vt:lpstr>Bahcesehir master slide</vt:lpstr>
      <vt:lpstr>BLM6112 Advanced Computer Architecture</vt:lpstr>
      <vt:lpstr>Instruction Set Architecture</vt:lpstr>
      <vt:lpstr>Instruction Set</vt:lpstr>
      <vt:lpstr>Instruction Types</vt:lpstr>
      <vt:lpstr>Elements of an Instruction</vt:lpstr>
      <vt:lpstr>Source and Result Operands</vt:lpstr>
      <vt:lpstr>Instruction Representation</vt:lpstr>
      <vt:lpstr>Simple Instruction Format</vt:lpstr>
      <vt:lpstr>Instruction Set Classification</vt:lpstr>
      <vt:lpstr>Zero Address Machine</vt:lpstr>
      <vt:lpstr>One Address Machine</vt:lpstr>
      <vt:lpstr>Two Address Machine (1)</vt:lpstr>
      <vt:lpstr>Two Address Machine (2)</vt:lpstr>
      <vt:lpstr>Two Address Machine (3)</vt:lpstr>
      <vt:lpstr>Three Address Machine</vt:lpstr>
      <vt:lpstr>Utilization of Instruction Addresses</vt:lpstr>
      <vt:lpstr>Types of Operand</vt:lpstr>
      <vt:lpstr>Pentium Data Types</vt:lpstr>
      <vt:lpstr>Pentium Numeric Data Formats</vt:lpstr>
      <vt:lpstr>PowerPC Data Types</vt:lpstr>
      <vt:lpstr>Types of Operation</vt:lpstr>
      <vt:lpstr>Data Transfer</vt:lpstr>
      <vt:lpstr>Arithmetic</vt:lpstr>
      <vt:lpstr>Logical</vt:lpstr>
      <vt:lpstr>Basic Logical Operations</vt:lpstr>
      <vt:lpstr>Shift and Rotate Operations</vt:lpstr>
      <vt:lpstr>Examples of Shift and Rotate Operations</vt:lpstr>
      <vt:lpstr>An example - sending two characters in a word</vt:lpstr>
      <vt:lpstr>An example - sending two characters in a word</vt:lpstr>
      <vt:lpstr>Conversion</vt:lpstr>
      <vt:lpstr>Input/Output</vt:lpstr>
      <vt:lpstr>Systems Control</vt:lpstr>
      <vt:lpstr>Transfer of Control</vt:lpstr>
      <vt:lpstr>Branch Instruction</vt:lpstr>
      <vt:lpstr>Nested Procedure Calls</vt:lpstr>
      <vt:lpstr>Use of Stack</vt:lpstr>
      <vt:lpstr>Types of Operation</vt:lpstr>
      <vt:lpstr>CPU Actions for Various Types of Operations</vt:lpstr>
      <vt:lpstr>Pentium Operation Types </vt:lpstr>
      <vt:lpstr>Pentium Condition Codes</vt:lpstr>
      <vt:lpstr>Pentium Conditions for Conditional Jump and SETcc Instructions</vt:lpstr>
      <vt:lpstr>MMX Instruction Set</vt:lpstr>
      <vt:lpstr>PowerPC Operation Types</vt:lpstr>
      <vt:lpstr>PowerPC Operation Types</vt:lpstr>
      <vt:lpstr>Byte Ordering</vt:lpstr>
      <vt:lpstr>Byte Ordering Example</vt:lpstr>
      <vt:lpstr>Representing Integers</vt:lpstr>
      <vt:lpstr>Representing Pointers</vt:lpstr>
      <vt:lpstr>Representing Floats</vt:lpstr>
      <vt:lpstr>Representing Strings</vt:lpstr>
      <vt:lpstr>Example of C Data Structure</vt:lpstr>
      <vt:lpstr>Common file formats and their endian order</vt:lpstr>
      <vt:lpstr>PowerPoint Presentation</vt:lpstr>
      <vt:lpstr>Addressing Modes</vt:lpstr>
      <vt:lpstr>Immediate Addressing</vt:lpstr>
      <vt:lpstr>Direct Addressing</vt:lpstr>
      <vt:lpstr>Direct Addressing Diagram</vt:lpstr>
      <vt:lpstr>Indirect Addressing (1)</vt:lpstr>
      <vt:lpstr>Indirect Addressing Diagram</vt:lpstr>
      <vt:lpstr>Register Addressing (1)</vt:lpstr>
      <vt:lpstr>Register Addressing Diagram</vt:lpstr>
      <vt:lpstr>Register Indirect Addressing</vt:lpstr>
      <vt:lpstr>Register Indirect Addressing Diagram</vt:lpstr>
      <vt:lpstr>Displacement Addressing</vt:lpstr>
      <vt:lpstr>Displacement Addressing Diagram</vt:lpstr>
      <vt:lpstr>Relative Addressing</vt:lpstr>
      <vt:lpstr>Base-Register Addressing</vt:lpstr>
      <vt:lpstr>Indexed Addressing</vt:lpstr>
      <vt:lpstr>Combinations</vt:lpstr>
      <vt:lpstr>Stack Addressing</vt:lpstr>
      <vt:lpstr>Summary of basic addressing modes</vt:lpstr>
      <vt:lpstr>Instruction Formats</vt:lpstr>
      <vt:lpstr>Instruction Length</vt:lpstr>
      <vt:lpstr>Allocation of Bits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UTP Cable Connectors</dc:title>
  <dc:creator>N AYDIN</dc:creator>
  <cp:lastModifiedBy>Windows User</cp:lastModifiedBy>
  <cp:revision>307</cp:revision>
  <dcterms:created xsi:type="dcterms:W3CDTF">2004-11-05T11:30:37Z</dcterms:created>
  <dcterms:modified xsi:type="dcterms:W3CDTF">2021-04-28T09:22:34Z</dcterms:modified>
</cp:coreProperties>
</file>