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5"/>
  </p:notesMasterIdLst>
  <p:handoutMasterIdLst>
    <p:handoutMasterId r:id="rId116"/>
  </p:handoutMasterIdLst>
  <p:sldIdLst>
    <p:sldId id="421" r:id="rId2"/>
    <p:sldId id="684" r:id="rId3"/>
    <p:sldId id="685" r:id="rId4"/>
    <p:sldId id="686" r:id="rId5"/>
    <p:sldId id="687" r:id="rId6"/>
    <p:sldId id="688" r:id="rId7"/>
    <p:sldId id="689" r:id="rId8"/>
    <p:sldId id="690" r:id="rId9"/>
    <p:sldId id="691" r:id="rId10"/>
    <p:sldId id="692" r:id="rId11"/>
    <p:sldId id="693" r:id="rId12"/>
    <p:sldId id="694" r:id="rId13"/>
    <p:sldId id="695" r:id="rId14"/>
    <p:sldId id="696" r:id="rId15"/>
    <p:sldId id="697" r:id="rId16"/>
    <p:sldId id="698" r:id="rId17"/>
    <p:sldId id="699" r:id="rId18"/>
    <p:sldId id="700" r:id="rId19"/>
    <p:sldId id="701" r:id="rId20"/>
    <p:sldId id="702" r:id="rId21"/>
    <p:sldId id="703" r:id="rId22"/>
    <p:sldId id="704" r:id="rId23"/>
    <p:sldId id="705" r:id="rId24"/>
    <p:sldId id="706" r:id="rId25"/>
    <p:sldId id="707" r:id="rId26"/>
    <p:sldId id="708" r:id="rId27"/>
    <p:sldId id="709" r:id="rId28"/>
    <p:sldId id="710" r:id="rId29"/>
    <p:sldId id="711" r:id="rId30"/>
    <p:sldId id="595" r:id="rId31"/>
    <p:sldId id="658" r:id="rId32"/>
    <p:sldId id="597" r:id="rId33"/>
    <p:sldId id="598" r:id="rId34"/>
    <p:sldId id="599" r:id="rId35"/>
    <p:sldId id="601" r:id="rId36"/>
    <p:sldId id="602" r:id="rId37"/>
    <p:sldId id="603" r:id="rId38"/>
    <p:sldId id="604" r:id="rId39"/>
    <p:sldId id="605" r:id="rId40"/>
    <p:sldId id="606" r:id="rId41"/>
    <p:sldId id="607" r:id="rId42"/>
    <p:sldId id="608" r:id="rId43"/>
    <p:sldId id="609" r:id="rId44"/>
    <p:sldId id="610" r:id="rId45"/>
    <p:sldId id="611" r:id="rId46"/>
    <p:sldId id="612" r:id="rId47"/>
    <p:sldId id="613" r:id="rId48"/>
    <p:sldId id="614" r:id="rId49"/>
    <p:sldId id="615" r:id="rId50"/>
    <p:sldId id="616" r:id="rId51"/>
    <p:sldId id="617" r:id="rId52"/>
    <p:sldId id="618" r:id="rId53"/>
    <p:sldId id="619" r:id="rId54"/>
    <p:sldId id="620" r:id="rId55"/>
    <p:sldId id="621" r:id="rId56"/>
    <p:sldId id="622" r:id="rId57"/>
    <p:sldId id="623" r:id="rId58"/>
    <p:sldId id="624" r:id="rId59"/>
    <p:sldId id="625" r:id="rId60"/>
    <p:sldId id="626" r:id="rId61"/>
    <p:sldId id="627" r:id="rId62"/>
    <p:sldId id="628" r:id="rId63"/>
    <p:sldId id="629" r:id="rId64"/>
    <p:sldId id="630" r:id="rId65"/>
    <p:sldId id="631" r:id="rId66"/>
    <p:sldId id="632" r:id="rId67"/>
    <p:sldId id="633" r:id="rId68"/>
    <p:sldId id="634" r:id="rId69"/>
    <p:sldId id="636" r:id="rId70"/>
    <p:sldId id="639" r:id="rId71"/>
    <p:sldId id="640" r:id="rId72"/>
    <p:sldId id="641" r:id="rId73"/>
    <p:sldId id="642" r:id="rId74"/>
    <p:sldId id="643" r:id="rId75"/>
    <p:sldId id="644" r:id="rId76"/>
    <p:sldId id="645" r:id="rId77"/>
    <p:sldId id="646" r:id="rId78"/>
    <p:sldId id="647" r:id="rId79"/>
    <p:sldId id="648" r:id="rId80"/>
    <p:sldId id="649" r:id="rId81"/>
    <p:sldId id="650" r:id="rId82"/>
    <p:sldId id="651" r:id="rId83"/>
    <p:sldId id="652" r:id="rId84"/>
    <p:sldId id="653" r:id="rId85"/>
    <p:sldId id="654" r:id="rId86"/>
    <p:sldId id="655" r:id="rId87"/>
    <p:sldId id="656" r:id="rId88"/>
    <p:sldId id="657" r:id="rId89"/>
    <p:sldId id="659" r:id="rId90"/>
    <p:sldId id="660" r:id="rId91"/>
    <p:sldId id="661" r:id="rId92"/>
    <p:sldId id="662" r:id="rId93"/>
    <p:sldId id="663" r:id="rId94"/>
    <p:sldId id="664" r:id="rId95"/>
    <p:sldId id="665" r:id="rId96"/>
    <p:sldId id="666" r:id="rId97"/>
    <p:sldId id="667" r:id="rId98"/>
    <p:sldId id="668" r:id="rId99"/>
    <p:sldId id="669" r:id="rId100"/>
    <p:sldId id="670" r:id="rId101"/>
    <p:sldId id="671" r:id="rId102"/>
    <p:sldId id="672" r:id="rId103"/>
    <p:sldId id="673" r:id="rId104"/>
    <p:sldId id="674" r:id="rId105"/>
    <p:sldId id="675" r:id="rId106"/>
    <p:sldId id="676" r:id="rId107"/>
    <p:sldId id="677" r:id="rId108"/>
    <p:sldId id="678" r:id="rId109"/>
    <p:sldId id="679" r:id="rId110"/>
    <p:sldId id="680" r:id="rId111"/>
    <p:sldId id="681" r:id="rId112"/>
    <p:sldId id="682" r:id="rId113"/>
    <p:sldId id="683" r:id="rId114"/>
  </p:sldIdLst>
  <p:sldSz cx="9144000" cy="6858000" type="letter"/>
  <p:notesSz cx="6642100" cy="9653588"/>
  <p:defaultTextStyle>
    <a:defPPr>
      <a:defRPr lang="tr-TR"/>
    </a:defPPr>
    <a:lvl1pPr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5pPr>
    <a:lvl6pPr marL="2286000" algn="l" defTabSz="914400" rtl="0" eaLnBrk="1" latinLnBrk="0" hangingPunct="1">
      <a:defRPr kern="1200">
        <a:solidFill>
          <a:schemeClr val="bg2"/>
        </a:solidFill>
        <a:latin typeface="Arial" panose="020B0604020202020204" pitchFamily="34" charset="0"/>
        <a:ea typeface="+mn-ea"/>
        <a:cs typeface="+mn-cs"/>
      </a:defRPr>
    </a:lvl6pPr>
    <a:lvl7pPr marL="2743200" algn="l" defTabSz="914400" rtl="0" eaLnBrk="1" latinLnBrk="0" hangingPunct="1">
      <a:defRPr kern="1200">
        <a:solidFill>
          <a:schemeClr val="bg2"/>
        </a:solidFill>
        <a:latin typeface="Arial" panose="020B0604020202020204" pitchFamily="34" charset="0"/>
        <a:ea typeface="+mn-ea"/>
        <a:cs typeface="+mn-cs"/>
      </a:defRPr>
    </a:lvl7pPr>
    <a:lvl8pPr marL="3200400" algn="l" defTabSz="914400" rtl="0" eaLnBrk="1" latinLnBrk="0" hangingPunct="1">
      <a:defRPr kern="1200">
        <a:solidFill>
          <a:schemeClr val="bg2"/>
        </a:solidFill>
        <a:latin typeface="Arial" panose="020B0604020202020204" pitchFamily="34" charset="0"/>
        <a:ea typeface="+mn-ea"/>
        <a:cs typeface="+mn-cs"/>
      </a:defRPr>
    </a:lvl8pPr>
    <a:lvl9pPr marL="3657600" algn="l" defTabSz="914400" rtl="0" eaLnBrk="1" latinLnBrk="0" hangingPunct="1">
      <a:defRPr kern="1200">
        <a:solidFill>
          <a:schemeClr val="bg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0099"/>
    <a:srgbClr val="FFFF99"/>
    <a:srgbClr val="00CCFF"/>
    <a:srgbClr val="00FF00"/>
    <a:srgbClr val="996633"/>
    <a:srgbClr val="FF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737" autoAdjust="0"/>
  </p:normalViewPr>
  <p:slideViewPr>
    <p:cSldViewPr>
      <p:cViewPr varScale="1">
        <p:scale>
          <a:sx n="59" d="100"/>
          <a:sy n="59" d="100"/>
        </p:scale>
        <p:origin x="1332"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Lst>
  </p:outlineViewPr>
  <p:notesTextViewPr>
    <p:cViewPr>
      <p:scale>
        <a:sx n="100" d="100"/>
        <a:sy n="100" d="100"/>
      </p:scale>
      <p:origin x="0" y="0"/>
    </p:cViewPr>
  </p:notesTextViewPr>
  <p:sorterViewPr>
    <p:cViewPr>
      <p:scale>
        <a:sx n="66" d="100"/>
        <a:sy n="66" d="100"/>
      </p:scale>
      <p:origin x="0" y="77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_rels/viewProps.xml.rels><?xml version="1.0" encoding="UTF-8" standalone="yes"?>
<Relationships xmlns="http://schemas.openxmlformats.org/package/2006/relationships"><Relationship Id="rId8" Type="http://schemas.openxmlformats.org/officeDocument/2006/relationships/slide" Target="slides/slide37.xml"/><Relationship Id="rId13" Type="http://schemas.openxmlformats.org/officeDocument/2006/relationships/slide" Target="slides/slide51.xml"/><Relationship Id="rId18" Type="http://schemas.openxmlformats.org/officeDocument/2006/relationships/slide" Target="slides/slide61.xml"/><Relationship Id="rId26" Type="http://schemas.openxmlformats.org/officeDocument/2006/relationships/slide" Target="slides/slide84.xml"/><Relationship Id="rId3" Type="http://schemas.openxmlformats.org/officeDocument/2006/relationships/slide" Target="slides/slide14.xml"/><Relationship Id="rId21" Type="http://schemas.openxmlformats.org/officeDocument/2006/relationships/slide" Target="slides/slide69.xml"/><Relationship Id="rId7" Type="http://schemas.openxmlformats.org/officeDocument/2006/relationships/slide" Target="slides/slide35.xml"/><Relationship Id="rId12" Type="http://schemas.openxmlformats.org/officeDocument/2006/relationships/slide" Target="slides/slide49.xml"/><Relationship Id="rId17" Type="http://schemas.openxmlformats.org/officeDocument/2006/relationships/slide" Target="slides/slide60.xml"/><Relationship Id="rId25" Type="http://schemas.openxmlformats.org/officeDocument/2006/relationships/slide" Target="slides/slide83.xml"/><Relationship Id="rId2" Type="http://schemas.openxmlformats.org/officeDocument/2006/relationships/slide" Target="slides/slide9.xml"/><Relationship Id="rId16" Type="http://schemas.openxmlformats.org/officeDocument/2006/relationships/slide" Target="slides/slide58.xml"/><Relationship Id="rId20" Type="http://schemas.openxmlformats.org/officeDocument/2006/relationships/slide" Target="slides/slide63.xml"/><Relationship Id="rId1" Type="http://schemas.openxmlformats.org/officeDocument/2006/relationships/slide" Target="slides/slide1.xml"/><Relationship Id="rId6" Type="http://schemas.openxmlformats.org/officeDocument/2006/relationships/slide" Target="slides/slide34.xml"/><Relationship Id="rId11" Type="http://schemas.openxmlformats.org/officeDocument/2006/relationships/slide" Target="slides/slide40.xml"/><Relationship Id="rId24" Type="http://schemas.openxmlformats.org/officeDocument/2006/relationships/slide" Target="slides/slide77.xml"/><Relationship Id="rId5" Type="http://schemas.openxmlformats.org/officeDocument/2006/relationships/slide" Target="slides/slide30.xml"/><Relationship Id="rId15" Type="http://schemas.openxmlformats.org/officeDocument/2006/relationships/slide" Target="slides/slide57.xml"/><Relationship Id="rId23" Type="http://schemas.openxmlformats.org/officeDocument/2006/relationships/slide" Target="slides/slide75.xml"/><Relationship Id="rId28" Type="http://schemas.openxmlformats.org/officeDocument/2006/relationships/slide" Target="slides/slide89.xml"/><Relationship Id="rId10" Type="http://schemas.openxmlformats.org/officeDocument/2006/relationships/slide" Target="slides/slide39.xml"/><Relationship Id="rId19" Type="http://schemas.openxmlformats.org/officeDocument/2006/relationships/slide" Target="slides/slide62.xml"/><Relationship Id="rId4" Type="http://schemas.openxmlformats.org/officeDocument/2006/relationships/slide" Target="slides/slide15.xml"/><Relationship Id="rId9" Type="http://schemas.openxmlformats.org/officeDocument/2006/relationships/slide" Target="slides/slide38.xml"/><Relationship Id="rId14" Type="http://schemas.openxmlformats.org/officeDocument/2006/relationships/slide" Target="slides/slide56.xml"/><Relationship Id="rId22" Type="http://schemas.openxmlformats.org/officeDocument/2006/relationships/slide" Target="slides/slide70.xml"/><Relationship Id="rId27" Type="http://schemas.openxmlformats.org/officeDocument/2006/relationships/slide" Target="slides/slide8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l" defTabSz="895350" eaLnBrk="1" hangingPunct="1">
              <a:defRPr sz="1200">
                <a:solidFill>
                  <a:schemeClr val="tx1"/>
                </a:solidFill>
                <a:latin typeface="Arial" pitchFamily="34" charset="0"/>
              </a:defRPr>
            </a:lvl1pPr>
          </a:lstStyle>
          <a:p>
            <a:pPr>
              <a:defRPr/>
            </a:pPr>
            <a:endParaRPr lang="en-US"/>
          </a:p>
        </p:txBody>
      </p:sp>
      <p:sp>
        <p:nvSpPr>
          <p:cNvPr id="60419" name="Rectangle 3"/>
          <p:cNvSpPr>
            <a:spLocks noGrp="1" noChangeArrowheads="1"/>
          </p:cNvSpPr>
          <p:nvPr>
            <p:ph type="dt" sz="quarter" idx="1"/>
          </p:nvPr>
        </p:nvSpPr>
        <p:spPr bwMode="auto">
          <a:xfrm>
            <a:off x="3762375"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r" defTabSz="895350" eaLnBrk="1" hangingPunct="1">
              <a:defRPr sz="1200">
                <a:solidFill>
                  <a:schemeClr val="tx1"/>
                </a:solidFill>
                <a:latin typeface="Arial" pitchFamily="34" charset="0"/>
              </a:defRPr>
            </a:lvl1pPr>
          </a:lstStyle>
          <a:p>
            <a:pPr>
              <a:defRPr/>
            </a:pPr>
            <a:endParaRPr lang="en-US"/>
          </a:p>
        </p:txBody>
      </p:sp>
      <p:sp>
        <p:nvSpPr>
          <p:cNvPr id="60420" name="Rectangle 4"/>
          <p:cNvSpPr>
            <a:spLocks noGrp="1" noChangeArrowheads="1"/>
          </p:cNvSpPr>
          <p:nvPr>
            <p:ph type="ftr" sz="quarter" idx="2"/>
          </p:nvPr>
        </p:nvSpPr>
        <p:spPr bwMode="auto">
          <a:xfrm>
            <a:off x="0"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l" defTabSz="895350" eaLnBrk="1" hangingPunct="1">
              <a:defRPr sz="1200">
                <a:solidFill>
                  <a:schemeClr val="tx1"/>
                </a:solidFill>
                <a:latin typeface="Arial" pitchFamily="34" charset="0"/>
              </a:defRPr>
            </a:lvl1pPr>
          </a:lstStyle>
          <a:p>
            <a:pPr>
              <a:defRPr/>
            </a:pPr>
            <a:r>
              <a:rPr lang="en-US"/>
              <a:t>Copyright 2000 N. AYDIN. All rights reserved.</a:t>
            </a:r>
          </a:p>
        </p:txBody>
      </p:sp>
      <p:sp>
        <p:nvSpPr>
          <p:cNvPr id="60421" name="Rectangle 5"/>
          <p:cNvSpPr>
            <a:spLocks noGrp="1" noChangeArrowheads="1"/>
          </p:cNvSpPr>
          <p:nvPr>
            <p:ph type="sldNum" sz="quarter" idx="3"/>
          </p:nvPr>
        </p:nvSpPr>
        <p:spPr bwMode="auto">
          <a:xfrm>
            <a:off x="3762375"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r" defTabSz="895350" eaLnBrk="1" hangingPunct="1">
              <a:defRPr sz="1200">
                <a:solidFill>
                  <a:schemeClr val="tx1"/>
                </a:solidFill>
              </a:defRPr>
            </a:lvl1pPr>
          </a:lstStyle>
          <a:p>
            <a:pPr>
              <a:defRPr/>
            </a:pPr>
            <a:fld id="{BC0E055E-49DA-4840-B4D9-5187FA8BB9A9}" type="slidenum">
              <a:rPr lang="en-US" altLang="tr-TR"/>
              <a:pPr>
                <a:defRPr/>
              </a:pPr>
              <a:t>‹#›</a:t>
            </a:fld>
            <a:endParaRPr lang="en-US" altLang="tr-TR"/>
          </a:p>
        </p:txBody>
      </p:sp>
    </p:spTree>
    <p:extLst>
      <p:ext uri="{BB962C8B-B14F-4D97-AF65-F5344CB8AC3E}">
        <p14:creationId xmlns:p14="http://schemas.microsoft.com/office/powerpoint/2010/main" val="157128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l" defTabSz="895350" eaLnBrk="0" hangingPunct="0">
              <a:defRPr sz="1200">
                <a:solidFill>
                  <a:schemeClr val="tx1"/>
                </a:solidFill>
                <a:latin typeface="Arial" pitchFamily="34" charset="0"/>
              </a:defRPr>
            </a:lvl1pPr>
          </a:lstStyle>
          <a:p>
            <a:pPr>
              <a:defRPr/>
            </a:pPr>
            <a:endParaRPr lang="tr-TR"/>
          </a:p>
        </p:txBody>
      </p:sp>
      <p:sp>
        <p:nvSpPr>
          <p:cNvPr id="4099" name="Rectangle 3"/>
          <p:cNvSpPr>
            <a:spLocks noGrp="1" noChangeArrowheads="1"/>
          </p:cNvSpPr>
          <p:nvPr>
            <p:ph type="dt" idx="1"/>
          </p:nvPr>
        </p:nvSpPr>
        <p:spPr bwMode="auto">
          <a:xfrm>
            <a:off x="3762375"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r" defTabSz="895350" eaLnBrk="0" hangingPunct="0">
              <a:defRPr sz="1200">
                <a:solidFill>
                  <a:schemeClr val="tx1"/>
                </a:solidFill>
                <a:latin typeface="Arial" pitchFamily="34" charset="0"/>
              </a:defRPr>
            </a:lvl1pPr>
          </a:lstStyle>
          <a:p>
            <a:pPr>
              <a:defRPr/>
            </a:pPr>
            <a:endParaRPr lang="tr-TR"/>
          </a:p>
        </p:txBody>
      </p:sp>
      <p:sp>
        <p:nvSpPr>
          <p:cNvPr id="7172" name="Rectangle 4"/>
          <p:cNvSpPr>
            <a:spLocks noGrp="1" noRot="1" noChangeAspect="1" noChangeArrowheads="1" noTextEdit="1"/>
          </p:cNvSpPr>
          <p:nvPr>
            <p:ph type="sldImg" idx="2"/>
          </p:nvPr>
        </p:nvSpPr>
        <p:spPr bwMode="auto">
          <a:xfrm>
            <a:off x="908050" y="723900"/>
            <a:ext cx="4826000" cy="3619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63575" y="4584700"/>
            <a:ext cx="5314950" cy="4344988"/>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p>
        </p:txBody>
      </p:sp>
      <p:sp>
        <p:nvSpPr>
          <p:cNvPr id="4102" name="Rectangle 6"/>
          <p:cNvSpPr>
            <a:spLocks noGrp="1" noChangeArrowheads="1"/>
          </p:cNvSpPr>
          <p:nvPr>
            <p:ph type="ftr" sz="quarter" idx="4"/>
          </p:nvPr>
        </p:nvSpPr>
        <p:spPr bwMode="auto">
          <a:xfrm>
            <a:off x="0"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l" defTabSz="895350" eaLnBrk="0" hangingPunct="0">
              <a:defRPr sz="1200">
                <a:solidFill>
                  <a:schemeClr val="tx1"/>
                </a:solidFill>
                <a:latin typeface="Arial" pitchFamily="34" charset="0"/>
              </a:defRPr>
            </a:lvl1pPr>
          </a:lstStyle>
          <a:p>
            <a:pPr>
              <a:defRPr/>
            </a:pPr>
            <a:r>
              <a:rPr lang="tr-TR"/>
              <a:t>Copyright 2000 N. AYDIN. All rights reserved.</a:t>
            </a:r>
          </a:p>
        </p:txBody>
      </p:sp>
      <p:sp>
        <p:nvSpPr>
          <p:cNvPr id="4103" name="Rectangle 7"/>
          <p:cNvSpPr>
            <a:spLocks noGrp="1" noChangeArrowheads="1"/>
          </p:cNvSpPr>
          <p:nvPr>
            <p:ph type="sldNum" sz="quarter" idx="5"/>
          </p:nvPr>
        </p:nvSpPr>
        <p:spPr bwMode="auto">
          <a:xfrm>
            <a:off x="3762375"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r" defTabSz="895350">
              <a:defRPr sz="1200">
                <a:solidFill>
                  <a:schemeClr val="tx1"/>
                </a:solidFill>
              </a:defRPr>
            </a:lvl1pPr>
          </a:lstStyle>
          <a:p>
            <a:pPr>
              <a:defRPr/>
            </a:pPr>
            <a:fld id="{F5899105-7032-4F5E-8261-6413E0344675}" type="slidenum">
              <a:rPr lang="tr-TR" altLang="tr-TR"/>
              <a:pPr>
                <a:defRPr/>
              </a:pPr>
              <a:t>‹#›</a:t>
            </a:fld>
            <a:endParaRPr lang="tr-TR" altLang="tr-TR"/>
          </a:p>
        </p:txBody>
      </p:sp>
    </p:spTree>
    <p:extLst>
      <p:ext uri="{BB962C8B-B14F-4D97-AF65-F5344CB8AC3E}">
        <p14:creationId xmlns:p14="http://schemas.microsoft.com/office/powerpoint/2010/main" val="117948580"/>
      </p:ext>
    </p:extLst>
  </p:cSld>
  <p:clrMap bg1="lt1" tx1="dk1" bg2="lt2" tx2="dk2" accent1="accent1" accent2="accent2" accent3="accent3" accent4="accent4" accent5="accent5" accent6="accent6" hlink="hlink" folHlink="folHlink"/>
  <p:hf hdr="0" dt="0"/>
  <p:notesStyle>
    <a:lvl1pPr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895350">
              <a:spcBef>
                <a:spcPct val="30000"/>
              </a:spcBef>
              <a:defRPr kumimoji="1" sz="1200">
                <a:solidFill>
                  <a:schemeClr val="tx1"/>
                </a:solidFill>
                <a:latin typeface="Times New Roman" panose="02020603050405020304" pitchFamily="18" charset="0"/>
              </a:defRPr>
            </a:lvl1pPr>
            <a:lvl2pPr marL="742950" indent="-285750" algn="just" defTabSz="895350">
              <a:spcBef>
                <a:spcPct val="30000"/>
              </a:spcBef>
              <a:defRPr kumimoji="1" sz="1200">
                <a:solidFill>
                  <a:schemeClr val="tx1"/>
                </a:solidFill>
                <a:latin typeface="Times New Roman" panose="02020603050405020304" pitchFamily="18" charset="0"/>
              </a:defRPr>
            </a:lvl2pPr>
            <a:lvl3pPr marL="1143000" indent="-228600" algn="just" defTabSz="895350">
              <a:spcBef>
                <a:spcPct val="30000"/>
              </a:spcBef>
              <a:defRPr kumimoji="1" sz="1200">
                <a:solidFill>
                  <a:schemeClr val="tx1"/>
                </a:solidFill>
                <a:latin typeface="Times New Roman" panose="02020603050405020304" pitchFamily="18" charset="0"/>
              </a:defRPr>
            </a:lvl3pPr>
            <a:lvl4pPr marL="1600200" indent="-228600" algn="just" defTabSz="895350">
              <a:spcBef>
                <a:spcPct val="30000"/>
              </a:spcBef>
              <a:defRPr kumimoji="1" sz="1200">
                <a:solidFill>
                  <a:schemeClr val="tx1"/>
                </a:solidFill>
                <a:latin typeface="Times New Roman" panose="02020603050405020304" pitchFamily="18" charset="0"/>
              </a:defRPr>
            </a:lvl4pPr>
            <a:lvl5pPr marL="2057400" indent="-228600" algn="just" defTabSz="895350">
              <a:spcBef>
                <a:spcPct val="30000"/>
              </a:spcBef>
              <a:defRPr kumimoji="1" sz="1200">
                <a:solidFill>
                  <a:schemeClr val="tx1"/>
                </a:solidFill>
                <a:latin typeface="Times New Roman" panose="02020603050405020304" pitchFamily="18" charset="0"/>
              </a:defRPr>
            </a:lvl5pPr>
            <a:lvl6pPr marL="25146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l">
              <a:spcBef>
                <a:spcPct val="0"/>
              </a:spcBef>
            </a:pPr>
            <a:r>
              <a:rPr kumimoji="0" lang="tr-TR" altLang="tr-TR" smtClean="0">
                <a:latin typeface="Arial" panose="020B0604020202020204" pitchFamily="34" charset="0"/>
              </a:rPr>
              <a:t>Copyright 2000 N. AYDIN. All rights reserved.</a:t>
            </a:r>
          </a:p>
        </p:txBody>
      </p:sp>
      <p:sp>
        <p:nvSpPr>
          <p:cNvPr id="102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895350">
              <a:spcBef>
                <a:spcPct val="30000"/>
              </a:spcBef>
              <a:defRPr kumimoji="1" sz="1200">
                <a:solidFill>
                  <a:schemeClr val="tx1"/>
                </a:solidFill>
                <a:latin typeface="Times New Roman" panose="02020603050405020304" pitchFamily="18" charset="0"/>
              </a:defRPr>
            </a:lvl1pPr>
            <a:lvl2pPr marL="742950" indent="-285750" algn="just" defTabSz="895350">
              <a:spcBef>
                <a:spcPct val="30000"/>
              </a:spcBef>
              <a:defRPr kumimoji="1" sz="1200">
                <a:solidFill>
                  <a:schemeClr val="tx1"/>
                </a:solidFill>
                <a:latin typeface="Times New Roman" panose="02020603050405020304" pitchFamily="18" charset="0"/>
              </a:defRPr>
            </a:lvl2pPr>
            <a:lvl3pPr marL="1143000" indent="-228600" algn="just" defTabSz="895350">
              <a:spcBef>
                <a:spcPct val="30000"/>
              </a:spcBef>
              <a:defRPr kumimoji="1" sz="1200">
                <a:solidFill>
                  <a:schemeClr val="tx1"/>
                </a:solidFill>
                <a:latin typeface="Times New Roman" panose="02020603050405020304" pitchFamily="18" charset="0"/>
              </a:defRPr>
            </a:lvl3pPr>
            <a:lvl4pPr marL="1600200" indent="-228600" algn="just" defTabSz="895350">
              <a:spcBef>
                <a:spcPct val="30000"/>
              </a:spcBef>
              <a:defRPr kumimoji="1" sz="1200">
                <a:solidFill>
                  <a:schemeClr val="tx1"/>
                </a:solidFill>
                <a:latin typeface="Times New Roman" panose="02020603050405020304" pitchFamily="18" charset="0"/>
              </a:defRPr>
            </a:lvl4pPr>
            <a:lvl5pPr marL="2057400" indent="-228600" algn="just" defTabSz="895350">
              <a:spcBef>
                <a:spcPct val="30000"/>
              </a:spcBef>
              <a:defRPr kumimoji="1" sz="1200">
                <a:solidFill>
                  <a:schemeClr val="tx1"/>
                </a:solidFill>
                <a:latin typeface="Times New Roman" panose="02020603050405020304" pitchFamily="18" charset="0"/>
              </a:defRPr>
            </a:lvl5pPr>
            <a:lvl6pPr marL="25146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48B45609-EED1-4AE4-98AA-66A5E07C9329}" type="slidenum">
              <a:rPr kumimoji="0" lang="tr-TR" altLang="tr-TR" smtClean="0">
                <a:latin typeface="Arial" panose="020B0604020202020204" pitchFamily="34" charset="0"/>
              </a:rPr>
              <a:pPr algn="r">
                <a:spcBef>
                  <a:spcPct val="0"/>
                </a:spcBef>
              </a:pPr>
              <a:t>1</a:t>
            </a:fld>
            <a:endParaRPr kumimoji="0" lang="tr-TR" altLang="tr-TR" smtClean="0">
              <a:latin typeface="Arial" panose="020B0604020202020204" pitchFamily="34" charset="0"/>
            </a:endParaRPr>
          </a:p>
        </p:txBody>
      </p:sp>
      <p:sp>
        <p:nvSpPr>
          <p:cNvPr id="10244" name="Rectangle 2"/>
          <p:cNvSpPr>
            <a:spLocks noGrp="1" noRot="1" noChangeAspect="1" noChangeArrowheads="1" noTextEdit="1"/>
          </p:cNvSpPr>
          <p:nvPr>
            <p:ph type="sldImg"/>
          </p:nvPr>
        </p:nvSpPr>
        <p:spPr>
          <a:xfrm>
            <a:off x="917575" y="730250"/>
            <a:ext cx="4808538" cy="3606800"/>
          </a:xfrm>
          <a:ln/>
        </p:spPr>
      </p:sp>
      <p:sp>
        <p:nvSpPr>
          <p:cNvPr id="10245" name="Rectangle 3"/>
          <p:cNvSpPr>
            <a:spLocks noGrp="1" noChangeArrowheads="1"/>
          </p:cNvSpPr>
          <p:nvPr>
            <p:ph type="body" idx="1"/>
          </p:nvPr>
        </p:nvSpPr>
        <p:spPr>
          <a:xfrm>
            <a:off x="882650" y="4583113"/>
            <a:ext cx="4875213"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9" tIns="45184" rIns="90369" bIns="45184"/>
          <a:lstStyle/>
          <a:p>
            <a:pPr eaLnBrk="1" hangingPunct="1"/>
            <a:endParaRPr lang="en-US" altLang="tr-TR" smtClean="0"/>
          </a:p>
        </p:txBody>
      </p:sp>
    </p:spTree>
    <p:extLst>
      <p:ext uri="{BB962C8B-B14F-4D97-AF65-F5344CB8AC3E}">
        <p14:creationId xmlns:p14="http://schemas.microsoft.com/office/powerpoint/2010/main" val="3524358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296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D95778F3-D9B2-43E9-9C4E-986502C44A5D}" type="slidenum">
              <a:rPr lang="tr-TR" altLang="tr-TR" smtClean="0">
                <a:solidFill>
                  <a:schemeClr val="tx1"/>
                </a:solidFill>
              </a:rPr>
              <a:pPr/>
              <a:t>15</a:t>
            </a:fld>
            <a:endParaRPr lang="tr-TR" altLang="tr-TR" smtClean="0">
              <a:solidFill>
                <a:schemeClr val="tx1"/>
              </a:solidFill>
            </a:endParaRPr>
          </a:p>
        </p:txBody>
      </p:sp>
      <p:sp>
        <p:nvSpPr>
          <p:cNvPr id="29700" name="Rectangle 2"/>
          <p:cNvSpPr>
            <a:spLocks noRot="1" noChangeArrowheads="1" noTextEdit="1"/>
          </p:cNvSpPr>
          <p:nvPr>
            <p:ph type="sldImg"/>
          </p:nvPr>
        </p:nvSpPr>
        <p:spPr>
          <a:ln/>
        </p:spPr>
      </p:sp>
      <p:sp>
        <p:nvSpPr>
          <p:cNvPr id="29701"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79619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31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56F28D96-08AE-441C-A0A8-104FFA3E5264}" type="slidenum">
              <a:rPr lang="tr-TR" altLang="tr-TR" smtClean="0">
                <a:solidFill>
                  <a:schemeClr val="tx1"/>
                </a:solidFill>
              </a:rPr>
              <a:pPr/>
              <a:t>16</a:t>
            </a:fld>
            <a:endParaRPr lang="tr-TR" altLang="tr-TR" smtClean="0">
              <a:solidFill>
                <a:schemeClr val="tx1"/>
              </a:solidFill>
            </a:endParaRPr>
          </a:p>
        </p:txBody>
      </p:sp>
      <p:sp>
        <p:nvSpPr>
          <p:cNvPr id="31748" name="Rectangle 2"/>
          <p:cNvSpPr>
            <a:spLocks noRot="1" noChangeArrowheads="1" noTextEdit="1"/>
          </p:cNvSpPr>
          <p:nvPr>
            <p:ph type="sldImg"/>
          </p:nvPr>
        </p:nvSpPr>
        <p:spPr>
          <a:ln/>
        </p:spPr>
      </p:sp>
      <p:sp>
        <p:nvSpPr>
          <p:cNvPr id="31749"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357169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22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157676D8-116B-43B7-B097-C19C033858FA}" type="slidenum">
              <a:rPr lang="tr-TR" altLang="tr-TR" smtClean="0">
                <a:solidFill>
                  <a:schemeClr val="tx1"/>
                </a:solidFill>
              </a:rPr>
              <a:pPr/>
              <a:t>30</a:t>
            </a:fld>
            <a:endParaRPr lang="tr-TR" altLang="tr-TR" smtClean="0">
              <a:solidFill>
                <a:schemeClr val="tx1"/>
              </a:solidFill>
            </a:endParaRPr>
          </a:p>
        </p:txBody>
      </p:sp>
      <p:sp>
        <p:nvSpPr>
          <p:cNvPr id="12292" name="Rectangle 2"/>
          <p:cNvSpPr>
            <a:spLocks noGrp="1" noRot="1" noChangeAspect="1" noChangeArrowheads="1" noTextEdit="1"/>
          </p:cNvSpPr>
          <p:nvPr>
            <p:ph type="sldImg"/>
          </p:nvPr>
        </p:nvSpPr>
        <p:spPr>
          <a:xfrm>
            <a:off x="917575" y="730250"/>
            <a:ext cx="4808538" cy="3606800"/>
          </a:xfrm>
          <a:ln/>
        </p:spPr>
      </p:sp>
      <p:sp>
        <p:nvSpPr>
          <p:cNvPr id="12293" name="Rectangle 3"/>
          <p:cNvSpPr>
            <a:spLocks noGrp="1" noChangeArrowheads="1"/>
          </p:cNvSpPr>
          <p:nvPr>
            <p:ph type="body" idx="1"/>
          </p:nvPr>
        </p:nvSpPr>
        <p:spPr>
          <a:xfrm>
            <a:off x="882650" y="4583113"/>
            <a:ext cx="4875213"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9" tIns="45184" rIns="90369" bIns="45184"/>
          <a:lstStyle/>
          <a:p>
            <a:endParaRPr lang="en-US" altLang="tr-TR" smtClean="0"/>
          </a:p>
        </p:txBody>
      </p:sp>
    </p:spTree>
    <p:extLst>
      <p:ext uri="{BB962C8B-B14F-4D97-AF65-F5344CB8AC3E}">
        <p14:creationId xmlns:p14="http://schemas.microsoft.com/office/powerpoint/2010/main" val="293703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53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A4BC421D-3D4E-4334-A38F-D4D65C994043}" type="slidenum">
              <a:rPr lang="tr-TR" altLang="tr-TR" smtClean="0">
                <a:solidFill>
                  <a:schemeClr val="tx1"/>
                </a:solidFill>
              </a:rPr>
              <a:pPr/>
              <a:t>32</a:t>
            </a:fld>
            <a:endParaRPr lang="tr-TR" altLang="tr-TR" smtClean="0">
              <a:solidFill>
                <a:schemeClr val="tx1"/>
              </a:solidFill>
            </a:endParaRPr>
          </a:p>
        </p:txBody>
      </p:sp>
      <p:sp>
        <p:nvSpPr>
          <p:cNvPr id="15364" name="Rectangle 2"/>
          <p:cNvSpPr>
            <a:spLocks noGrp="1" noChangeArrowheads="1"/>
          </p:cNvSpPr>
          <p:nvPr>
            <p:ph type="body" idx="1"/>
          </p:nvPr>
        </p:nvSpPr>
        <p:spPr>
          <a:xfrm>
            <a:off x="500063" y="4584700"/>
            <a:ext cx="5724525"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tr-TR" altLang="tr-TR" smtClean="0"/>
          </a:p>
        </p:txBody>
      </p:sp>
      <p:sp>
        <p:nvSpPr>
          <p:cNvPr id="15365" name="Rectangle 3"/>
          <p:cNvSpPr>
            <a:spLocks noGrp="1" noRot="1" noChangeAspect="1" noChangeArrowheads="1" noTextEdit="1"/>
          </p:cNvSpPr>
          <p:nvPr>
            <p:ph type="sldImg"/>
          </p:nvPr>
        </p:nvSpPr>
        <p:spPr>
          <a:xfrm>
            <a:off x="922338" y="620713"/>
            <a:ext cx="4810125" cy="3606800"/>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89427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74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FEF48B16-7B76-4EC8-A133-454B43756422}" type="slidenum">
              <a:rPr lang="tr-TR" altLang="tr-TR" smtClean="0">
                <a:solidFill>
                  <a:schemeClr val="tx1"/>
                </a:solidFill>
              </a:rPr>
              <a:pPr/>
              <a:t>33</a:t>
            </a:fld>
            <a:endParaRPr lang="tr-TR" altLang="tr-TR" smtClean="0">
              <a:solidFill>
                <a:schemeClr val="tx1"/>
              </a:solidFill>
            </a:endParaRP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3817518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9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5D5DABDF-736D-441D-90B5-71FAAE7D20DA}" type="slidenum">
              <a:rPr lang="tr-TR" altLang="tr-TR" smtClean="0">
                <a:solidFill>
                  <a:schemeClr val="tx1"/>
                </a:solidFill>
              </a:rPr>
              <a:pPr/>
              <a:t>34</a:t>
            </a:fld>
            <a:endParaRPr lang="tr-TR" altLang="tr-TR" smtClean="0">
              <a:solidFill>
                <a:schemeClr val="tx1"/>
              </a:solidFill>
            </a:endParaRPr>
          </a:p>
        </p:txBody>
      </p:sp>
      <p:sp>
        <p:nvSpPr>
          <p:cNvPr id="19460" name="Rectangle 2"/>
          <p:cNvSpPr>
            <a:spLocks noChangeArrowheads="1"/>
          </p:cNvSpPr>
          <p:nvPr/>
        </p:nvSpPr>
        <p:spPr bwMode="auto">
          <a:xfrm>
            <a:off x="3763963" y="0"/>
            <a:ext cx="28781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19461" name="Rectangle 3"/>
          <p:cNvSpPr>
            <a:spLocks noChangeArrowheads="1"/>
          </p:cNvSpPr>
          <p:nvPr/>
        </p:nvSpPr>
        <p:spPr bwMode="auto">
          <a:xfrm>
            <a:off x="3763963" y="9170988"/>
            <a:ext cx="28781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pPr algn="r"/>
            <a:r>
              <a:rPr lang="en-US" altLang="tr-TR" sz="1200">
                <a:solidFill>
                  <a:schemeClr val="tx1"/>
                </a:solidFill>
                <a:latin typeface="Times New Roman" panose="02020603050405020304" pitchFamily="18" charset="0"/>
              </a:rPr>
              <a:t>22</a:t>
            </a:r>
          </a:p>
        </p:txBody>
      </p:sp>
      <p:sp>
        <p:nvSpPr>
          <p:cNvPr id="19462" name="Rectangle 4"/>
          <p:cNvSpPr>
            <a:spLocks noChangeArrowheads="1"/>
          </p:cNvSpPr>
          <p:nvPr/>
        </p:nvSpPr>
        <p:spPr bwMode="auto">
          <a:xfrm>
            <a:off x="0" y="9170988"/>
            <a:ext cx="2878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19463" name="Rectangle 5"/>
          <p:cNvSpPr>
            <a:spLocks noChangeArrowheads="1"/>
          </p:cNvSpPr>
          <p:nvPr/>
        </p:nvSpPr>
        <p:spPr bwMode="auto">
          <a:xfrm>
            <a:off x="0" y="0"/>
            <a:ext cx="2878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19464" name="Rectangle 6"/>
          <p:cNvSpPr>
            <a:spLocks noGrp="1" noRot="1" noChangeAspect="1" noChangeArrowheads="1" noTextEdit="1"/>
          </p:cNvSpPr>
          <p:nvPr>
            <p:ph type="sldImg"/>
          </p:nvPr>
        </p:nvSpPr>
        <p:spPr>
          <a:xfrm>
            <a:off x="917575" y="730250"/>
            <a:ext cx="4808538" cy="3606800"/>
          </a:xfrm>
          <a:ln w="12700" cap="flat"/>
        </p:spPr>
      </p:sp>
      <p:sp>
        <p:nvSpPr>
          <p:cNvPr id="19465" name="Rectangle 7"/>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ltLang="tr-TR" smtClean="0"/>
          </a:p>
        </p:txBody>
      </p:sp>
    </p:spTree>
    <p:extLst>
      <p:ext uri="{BB962C8B-B14F-4D97-AF65-F5344CB8AC3E}">
        <p14:creationId xmlns:p14="http://schemas.microsoft.com/office/powerpoint/2010/main" val="1857335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215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31A208AE-1909-495F-A4D1-5D2276E66F1B}" type="slidenum">
              <a:rPr lang="tr-TR" altLang="tr-TR" smtClean="0">
                <a:solidFill>
                  <a:schemeClr val="tx1"/>
                </a:solidFill>
              </a:rPr>
              <a:pPr/>
              <a:t>35</a:t>
            </a:fld>
            <a:endParaRPr lang="tr-TR" altLang="tr-TR" smtClean="0">
              <a:solidFill>
                <a:schemeClr val="tx1"/>
              </a:solidFill>
            </a:endParaRPr>
          </a:p>
        </p:txBody>
      </p:sp>
      <p:sp>
        <p:nvSpPr>
          <p:cNvPr id="21508" name="Rectangle 2"/>
          <p:cNvSpPr>
            <a:spLocks noChangeArrowheads="1"/>
          </p:cNvSpPr>
          <p:nvPr/>
        </p:nvSpPr>
        <p:spPr bwMode="auto">
          <a:xfrm>
            <a:off x="3763963" y="0"/>
            <a:ext cx="28781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21509" name="Rectangle 3"/>
          <p:cNvSpPr>
            <a:spLocks noChangeArrowheads="1"/>
          </p:cNvSpPr>
          <p:nvPr/>
        </p:nvSpPr>
        <p:spPr bwMode="auto">
          <a:xfrm>
            <a:off x="3763963" y="9170988"/>
            <a:ext cx="28781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pPr algn="r"/>
            <a:r>
              <a:rPr lang="en-US" altLang="tr-TR" sz="1200">
                <a:solidFill>
                  <a:schemeClr val="tx1"/>
                </a:solidFill>
                <a:latin typeface="Times New Roman" panose="02020603050405020304" pitchFamily="18" charset="0"/>
              </a:rPr>
              <a:t>23</a:t>
            </a:r>
          </a:p>
        </p:txBody>
      </p:sp>
      <p:sp>
        <p:nvSpPr>
          <p:cNvPr id="21510" name="Rectangle 4"/>
          <p:cNvSpPr>
            <a:spLocks noChangeArrowheads="1"/>
          </p:cNvSpPr>
          <p:nvPr/>
        </p:nvSpPr>
        <p:spPr bwMode="auto">
          <a:xfrm>
            <a:off x="0" y="9170988"/>
            <a:ext cx="2878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21511" name="Rectangle 5"/>
          <p:cNvSpPr>
            <a:spLocks noChangeArrowheads="1"/>
          </p:cNvSpPr>
          <p:nvPr/>
        </p:nvSpPr>
        <p:spPr bwMode="auto">
          <a:xfrm>
            <a:off x="0" y="0"/>
            <a:ext cx="2878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21512" name="Rectangle 6"/>
          <p:cNvSpPr>
            <a:spLocks noGrp="1" noRot="1" noChangeAspect="1" noChangeArrowheads="1" noTextEdit="1"/>
          </p:cNvSpPr>
          <p:nvPr>
            <p:ph type="sldImg"/>
          </p:nvPr>
        </p:nvSpPr>
        <p:spPr>
          <a:xfrm>
            <a:off x="917575" y="730250"/>
            <a:ext cx="4808538" cy="3606800"/>
          </a:xfrm>
          <a:ln w="12700" cap="flat"/>
        </p:spPr>
      </p:sp>
      <p:sp>
        <p:nvSpPr>
          <p:cNvPr id="21513" name="Rectangle 7"/>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ltLang="tr-TR" smtClean="0"/>
          </a:p>
        </p:txBody>
      </p:sp>
    </p:spTree>
    <p:extLst>
      <p:ext uri="{BB962C8B-B14F-4D97-AF65-F5344CB8AC3E}">
        <p14:creationId xmlns:p14="http://schemas.microsoft.com/office/powerpoint/2010/main" val="4194061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24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A44667EF-8FFC-4043-A19D-7C6EB7F2A11B}" type="slidenum">
              <a:rPr lang="tr-TR" altLang="tr-TR" smtClean="0">
                <a:solidFill>
                  <a:schemeClr val="tx1"/>
                </a:solidFill>
              </a:rPr>
              <a:pPr/>
              <a:t>37</a:t>
            </a:fld>
            <a:endParaRPr lang="tr-TR" altLang="tr-TR" smtClean="0">
              <a:solidFill>
                <a:schemeClr val="tx1"/>
              </a:solidFill>
            </a:endParaRPr>
          </a:p>
        </p:txBody>
      </p:sp>
      <p:sp>
        <p:nvSpPr>
          <p:cNvPr id="24580" name="Rectangle 2"/>
          <p:cNvSpPr>
            <a:spLocks noChangeArrowheads="1"/>
          </p:cNvSpPr>
          <p:nvPr/>
        </p:nvSpPr>
        <p:spPr bwMode="auto">
          <a:xfrm>
            <a:off x="3763963" y="0"/>
            <a:ext cx="28781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24581" name="Rectangle 3"/>
          <p:cNvSpPr>
            <a:spLocks noChangeArrowheads="1"/>
          </p:cNvSpPr>
          <p:nvPr/>
        </p:nvSpPr>
        <p:spPr bwMode="auto">
          <a:xfrm>
            <a:off x="3763963" y="9170988"/>
            <a:ext cx="28781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pPr algn="r"/>
            <a:r>
              <a:rPr lang="en-US" altLang="tr-TR" sz="1200">
                <a:solidFill>
                  <a:schemeClr val="tx1"/>
                </a:solidFill>
                <a:latin typeface="Times New Roman" panose="02020603050405020304" pitchFamily="18" charset="0"/>
              </a:rPr>
              <a:t>24</a:t>
            </a:r>
          </a:p>
        </p:txBody>
      </p:sp>
      <p:sp>
        <p:nvSpPr>
          <p:cNvPr id="24582" name="Rectangle 4"/>
          <p:cNvSpPr>
            <a:spLocks noChangeArrowheads="1"/>
          </p:cNvSpPr>
          <p:nvPr/>
        </p:nvSpPr>
        <p:spPr bwMode="auto">
          <a:xfrm>
            <a:off x="0" y="9170988"/>
            <a:ext cx="2878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24583" name="Rectangle 5"/>
          <p:cNvSpPr>
            <a:spLocks noChangeArrowheads="1"/>
          </p:cNvSpPr>
          <p:nvPr/>
        </p:nvSpPr>
        <p:spPr bwMode="auto">
          <a:xfrm>
            <a:off x="0" y="0"/>
            <a:ext cx="2878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24584" name="Rectangle 6"/>
          <p:cNvSpPr>
            <a:spLocks noGrp="1" noRot="1" noChangeAspect="1" noChangeArrowheads="1" noTextEdit="1"/>
          </p:cNvSpPr>
          <p:nvPr>
            <p:ph type="sldImg"/>
          </p:nvPr>
        </p:nvSpPr>
        <p:spPr>
          <a:xfrm>
            <a:off x="917575" y="730250"/>
            <a:ext cx="4808538" cy="3606800"/>
          </a:xfrm>
          <a:ln w="12700" cap="flat"/>
        </p:spPr>
      </p:sp>
      <p:sp>
        <p:nvSpPr>
          <p:cNvPr id="24585" name="Rectangle 7"/>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ltLang="tr-TR" smtClean="0"/>
          </a:p>
        </p:txBody>
      </p:sp>
    </p:spTree>
    <p:extLst>
      <p:ext uri="{BB962C8B-B14F-4D97-AF65-F5344CB8AC3E}">
        <p14:creationId xmlns:p14="http://schemas.microsoft.com/office/powerpoint/2010/main" val="3327567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26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BC46F1BB-2F80-4DD1-B3C1-7AC0FAB31A73}" type="slidenum">
              <a:rPr lang="tr-TR" altLang="tr-TR" smtClean="0">
                <a:solidFill>
                  <a:schemeClr val="tx1"/>
                </a:solidFill>
              </a:rPr>
              <a:pPr/>
              <a:t>38</a:t>
            </a:fld>
            <a:endParaRPr lang="tr-TR" altLang="tr-TR" smtClean="0">
              <a:solidFill>
                <a:schemeClr val="tx1"/>
              </a:solidFill>
            </a:endParaRPr>
          </a:p>
        </p:txBody>
      </p:sp>
      <p:sp>
        <p:nvSpPr>
          <p:cNvPr id="26628" name="Rectangle 2"/>
          <p:cNvSpPr>
            <a:spLocks noChangeArrowheads="1"/>
          </p:cNvSpPr>
          <p:nvPr/>
        </p:nvSpPr>
        <p:spPr bwMode="auto">
          <a:xfrm>
            <a:off x="3763963" y="0"/>
            <a:ext cx="28781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26629" name="Rectangle 3"/>
          <p:cNvSpPr>
            <a:spLocks noChangeArrowheads="1"/>
          </p:cNvSpPr>
          <p:nvPr/>
        </p:nvSpPr>
        <p:spPr bwMode="auto">
          <a:xfrm>
            <a:off x="3763963" y="9170988"/>
            <a:ext cx="28781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pPr algn="r"/>
            <a:r>
              <a:rPr lang="en-US" altLang="tr-TR" sz="1200">
                <a:solidFill>
                  <a:schemeClr val="tx1"/>
                </a:solidFill>
                <a:latin typeface="Times New Roman" panose="02020603050405020304" pitchFamily="18" charset="0"/>
              </a:rPr>
              <a:t>29</a:t>
            </a:r>
          </a:p>
        </p:txBody>
      </p:sp>
      <p:sp>
        <p:nvSpPr>
          <p:cNvPr id="26630" name="Rectangle 4"/>
          <p:cNvSpPr>
            <a:spLocks noChangeArrowheads="1"/>
          </p:cNvSpPr>
          <p:nvPr/>
        </p:nvSpPr>
        <p:spPr bwMode="auto">
          <a:xfrm>
            <a:off x="0" y="9170988"/>
            <a:ext cx="2878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26631" name="Rectangle 5"/>
          <p:cNvSpPr>
            <a:spLocks noChangeArrowheads="1"/>
          </p:cNvSpPr>
          <p:nvPr/>
        </p:nvSpPr>
        <p:spPr bwMode="auto">
          <a:xfrm>
            <a:off x="0" y="0"/>
            <a:ext cx="2878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26632" name="Rectangle 6"/>
          <p:cNvSpPr>
            <a:spLocks noGrp="1" noRot="1" noChangeAspect="1" noChangeArrowheads="1" noTextEdit="1"/>
          </p:cNvSpPr>
          <p:nvPr>
            <p:ph type="sldImg"/>
          </p:nvPr>
        </p:nvSpPr>
        <p:spPr>
          <a:xfrm>
            <a:off x="917575" y="730250"/>
            <a:ext cx="4808538" cy="3606800"/>
          </a:xfrm>
          <a:ln w="12700" cap="flat"/>
        </p:spPr>
      </p:sp>
      <p:sp>
        <p:nvSpPr>
          <p:cNvPr id="26633" name="Rectangle 7"/>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ltLang="tr-TR" smtClean="0"/>
          </a:p>
        </p:txBody>
      </p:sp>
    </p:spTree>
    <p:extLst>
      <p:ext uri="{BB962C8B-B14F-4D97-AF65-F5344CB8AC3E}">
        <p14:creationId xmlns:p14="http://schemas.microsoft.com/office/powerpoint/2010/main" val="1181914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28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EF7611C6-EDC4-45B2-9324-49B9E05CBE9D}" type="slidenum">
              <a:rPr lang="tr-TR" altLang="tr-TR" smtClean="0">
                <a:solidFill>
                  <a:schemeClr val="tx1"/>
                </a:solidFill>
              </a:rPr>
              <a:pPr/>
              <a:t>39</a:t>
            </a:fld>
            <a:endParaRPr lang="tr-TR" altLang="tr-TR" smtClean="0">
              <a:solidFill>
                <a:schemeClr val="tx1"/>
              </a:solidFill>
            </a:endParaRPr>
          </a:p>
        </p:txBody>
      </p:sp>
      <p:sp>
        <p:nvSpPr>
          <p:cNvPr id="28676" name="Rectangle 2"/>
          <p:cNvSpPr>
            <a:spLocks noChangeArrowheads="1"/>
          </p:cNvSpPr>
          <p:nvPr/>
        </p:nvSpPr>
        <p:spPr bwMode="auto">
          <a:xfrm>
            <a:off x="3763963" y="0"/>
            <a:ext cx="28781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28677" name="Rectangle 3"/>
          <p:cNvSpPr>
            <a:spLocks noChangeArrowheads="1"/>
          </p:cNvSpPr>
          <p:nvPr/>
        </p:nvSpPr>
        <p:spPr bwMode="auto">
          <a:xfrm>
            <a:off x="3763963" y="9170988"/>
            <a:ext cx="28781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pPr algn="r"/>
            <a:r>
              <a:rPr lang="en-US" altLang="tr-TR" sz="1200">
                <a:solidFill>
                  <a:schemeClr val="tx1"/>
                </a:solidFill>
                <a:latin typeface="Times New Roman" panose="02020603050405020304" pitchFamily="18" charset="0"/>
              </a:rPr>
              <a:t>30</a:t>
            </a:r>
          </a:p>
        </p:txBody>
      </p:sp>
      <p:sp>
        <p:nvSpPr>
          <p:cNvPr id="28678" name="Rectangle 4"/>
          <p:cNvSpPr>
            <a:spLocks noChangeArrowheads="1"/>
          </p:cNvSpPr>
          <p:nvPr/>
        </p:nvSpPr>
        <p:spPr bwMode="auto">
          <a:xfrm>
            <a:off x="0" y="9170988"/>
            <a:ext cx="2878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28679" name="Rectangle 5"/>
          <p:cNvSpPr>
            <a:spLocks noChangeArrowheads="1"/>
          </p:cNvSpPr>
          <p:nvPr/>
        </p:nvSpPr>
        <p:spPr bwMode="auto">
          <a:xfrm>
            <a:off x="0" y="0"/>
            <a:ext cx="2878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28680" name="Rectangle 6"/>
          <p:cNvSpPr>
            <a:spLocks noGrp="1" noRot="1" noChangeAspect="1" noChangeArrowheads="1" noTextEdit="1"/>
          </p:cNvSpPr>
          <p:nvPr>
            <p:ph type="sldImg"/>
          </p:nvPr>
        </p:nvSpPr>
        <p:spPr>
          <a:xfrm>
            <a:off x="917575" y="730250"/>
            <a:ext cx="4808538" cy="3606800"/>
          </a:xfrm>
          <a:ln w="12700" cap="flat"/>
        </p:spPr>
      </p:sp>
      <p:sp>
        <p:nvSpPr>
          <p:cNvPr id="28681" name="Rectangle 7"/>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ltLang="tr-TR" smtClean="0"/>
          </a:p>
        </p:txBody>
      </p:sp>
    </p:spTree>
    <p:extLst>
      <p:ext uri="{BB962C8B-B14F-4D97-AF65-F5344CB8AC3E}">
        <p14:creationId xmlns:p14="http://schemas.microsoft.com/office/powerpoint/2010/main" val="251752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02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9F5318D9-CAF3-471E-A5D1-C8527AF22697}" type="slidenum">
              <a:rPr lang="tr-TR" altLang="tr-TR" smtClean="0">
                <a:solidFill>
                  <a:schemeClr val="tx1"/>
                </a:solidFill>
              </a:rPr>
              <a:pPr/>
              <a:t>4</a:t>
            </a:fld>
            <a:endParaRPr lang="tr-TR" altLang="tr-TR" smtClean="0">
              <a:solidFill>
                <a:schemeClr val="tx1"/>
              </a:solidFill>
            </a:endParaRPr>
          </a:p>
        </p:txBody>
      </p:sp>
      <p:sp>
        <p:nvSpPr>
          <p:cNvPr id="10244" name="Rectangle 2"/>
          <p:cNvSpPr>
            <a:spLocks noRot="1" noChangeArrowheads="1" noTextEdit="1"/>
          </p:cNvSpPr>
          <p:nvPr>
            <p:ph type="sldImg"/>
          </p:nvPr>
        </p:nvSpPr>
        <p:spPr>
          <a:ln/>
        </p:spPr>
      </p:sp>
      <p:sp>
        <p:nvSpPr>
          <p:cNvPr id="10245"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1271314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30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3FEAA223-26C6-4100-9F98-23930173EAEA}" type="slidenum">
              <a:rPr lang="tr-TR" altLang="tr-TR" smtClean="0">
                <a:solidFill>
                  <a:schemeClr val="tx1"/>
                </a:solidFill>
              </a:rPr>
              <a:pPr/>
              <a:t>40</a:t>
            </a:fld>
            <a:endParaRPr lang="tr-TR" altLang="tr-TR" smtClean="0">
              <a:solidFill>
                <a:schemeClr val="tx1"/>
              </a:solidFill>
            </a:endParaRPr>
          </a:p>
        </p:txBody>
      </p:sp>
      <p:sp>
        <p:nvSpPr>
          <p:cNvPr id="30724" name="Rectangle 2"/>
          <p:cNvSpPr>
            <a:spLocks noChangeArrowheads="1"/>
          </p:cNvSpPr>
          <p:nvPr/>
        </p:nvSpPr>
        <p:spPr bwMode="auto">
          <a:xfrm>
            <a:off x="3763963" y="0"/>
            <a:ext cx="28781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30725" name="Rectangle 3"/>
          <p:cNvSpPr>
            <a:spLocks noChangeArrowheads="1"/>
          </p:cNvSpPr>
          <p:nvPr/>
        </p:nvSpPr>
        <p:spPr bwMode="auto">
          <a:xfrm>
            <a:off x="3763963" y="9170988"/>
            <a:ext cx="28781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pPr algn="r"/>
            <a:r>
              <a:rPr lang="en-US" altLang="tr-TR" sz="1200">
                <a:solidFill>
                  <a:schemeClr val="tx1"/>
                </a:solidFill>
                <a:latin typeface="Times New Roman" panose="02020603050405020304" pitchFamily="18" charset="0"/>
              </a:rPr>
              <a:t>31</a:t>
            </a:r>
          </a:p>
        </p:txBody>
      </p:sp>
      <p:sp>
        <p:nvSpPr>
          <p:cNvPr id="30726" name="Rectangle 4"/>
          <p:cNvSpPr>
            <a:spLocks noChangeArrowheads="1"/>
          </p:cNvSpPr>
          <p:nvPr/>
        </p:nvSpPr>
        <p:spPr bwMode="auto">
          <a:xfrm>
            <a:off x="0" y="9170988"/>
            <a:ext cx="2878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30727" name="Rectangle 5"/>
          <p:cNvSpPr>
            <a:spLocks noChangeArrowheads="1"/>
          </p:cNvSpPr>
          <p:nvPr/>
        </p:nvSpPr>
        <p:spPr bwMode="auto">
          <a:xfrm>
            <a:off x="0" y="0"/>
            <a:ext cx="2878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30728" name="Rectangle 6"/>
          <p:cNvSpPr>
            <a:spLocks noGrp="1" noRot="1" noChangeAspect="1" noChangeArrowheads="1" noTextEdit="1"/>
          </p:cNvSpPr>
          <p:nvPr>
            <p:ph type="sldImg"/>
          </p:nvPr>
        </p:nvSpPr>
        <p:spPr>
          <a:xfrm>
            <a:off x="917575" y="730250"/>
            <a:ext cx="4808538" cy="3606800"/>
          </a:xfrm>
          <a:ln w="12700" cap="flat"/>
        </p:spPr>
      </p:sp>
      <p:sp>
        <p:nvSpPr>
          <p:cNvPr id="30729" name="Rectangle 7"/>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ltLang="tr-TR" smtClean="0"/>
          </a:p>
        </p:txBody>
      </p:sp>
    </p:spTree>
    <p:extLst>
      <p:ext uri="{BB962C8B-B14F-4D97-AF65-F5344CB8AC3E}">
        <p14:creationId xmlns:p14="http://schemas.microsoft.com/office/powerpoint/2010/main" val="1746707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32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AC874186-842A-43DC-8F95-A6CE1247ED50}" type="slidenum">
              <a:rPr lang="tr-TR" altLang="tr-TR" smtClean="0">
                <a:solidFill>
                  <a:schemeClr val="tx1"/>
                </a:solidFill>
              </a:rPr>
              <a:pPr/>
              <a:t>41</a:t>
            </a:fld>
            <a:endParaRPr lang="tr-TR" altLang="tr-TR" smtClean="0">
              <a:solidFill>
                <a:schemeClr val="tx1"/>
              </a:solidFill>
            </a:endParaRPr>
          </a:p>
        </p:txBody>
      </p:sp>
      <p:sp>
        <p:nvSpPr>
          <p:cNvPr id="32772" name="Rectangle 2"/>
          <p:cNvSpPr>
            <a:spLocks noGrp="1" noRot="1" noChangeAspect="1" noChangeArrowheads="1" noTextEdit="1"/>
          </p:cNvSpPr>
          <p:nvPr>
            <p:ph type="sldImg"/>
          </p:nvPr>
        </p:nvSpPr>
        <p:spPr>
          <a:xfrm>
            <a:off x="917575" y="730250"/>
            <a:ext cx="4808538" cy="3606800"/>
          </a:xfrm>
          <a:ln/>
        </p:spPr>
      </p:sp>
      <p:sp>
        <p:nvSpPr>
          <p:cNvPr id="32773"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2829123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34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C0E2AA83-661E-4641-967C-BEC550C36A9C}" type="slidenum">
              <a:rPr lang="tr-TR" altLang="tr-TR" smtClean="0">
                <a:solidFill>
                  <a:schemeClr val="tx1"/>
                </a:solidFill>
              </a:rPr>
              <a:pPr/>
              <a:t>42</a:t>
            </a:fld>
            <a:endParaRPr lang="tr-TR" altLang="tr-TR" smtClean="0">
              <a:solidFill>
                <a:schemeClr val="tx1"/>
              </a:solidFill>
            </a:endParaRP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107361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F77909C3-167A-4644-9454-E53379AE22BE}" type="slidenum">
              <a:rPr lang="tr-TR" altLang="tr-TR" smtClean="0">
                <a:solidFill>
                  <a:schemeClr val="tx1"/>
                </a:solidFill>
              </a:rPr>
              <a:pPr/>
              <a:t>43</a:t>
            </a:fld>
            <a:endParaRPr lang="tr-TR" altLang="tr-TR" smtClean="0">
              <a:solidFill>
                <a:schemeClr val="tx1"/>
              </a:solidFill>
            </a:endParaRPr>
          </a:p>
        </p:txBody>
      </p:sp>
      <p:sp>
        <p:nvSpPr>
          <p:cNvPr id="36868" name="Rectangle 2"/>
          <p:cNvSpPr>
            <a:spLocks noGrp="1" noRot="1" noChangeAspect="1" noChangeArrowheads="1" noTextEdit="1"/>
          </p:cNvSpPr>
          <p:nvPr>
            <p:ph type="sldImg"/>
          </p:nvPr>
        </p:nvSpPr>
        <p:spPr>
          <a:xfrm>
            <a:off x="911225" y="725488"/>
            <a:ext cx="4821238" cy="3616325"/>
          </a:xfrm>
          <a:ln w="12700" cap="flat"/>
        </p:spPr>
      </p:sp>
      <p:sp>
        <p:nvSpPr>
          <p:cNvPr id="36869"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tr-TR" altLang="tr-TR" smtClean="0"/>
          </a:p>
        </p:txBody>
      </p:sp>
    </p:spTree>
    <p:extLst>
      <p:ext uri="{BB962C8B-B14F-4D97-AF65-F5344CB8AC3E}">
        <p14:creationId xmlns:p14="http://schemas.microsoft.com/office/powerpoint/2010/main" val="2668101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38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067D2C2D-44D3-4EBE-8B38-14186FDC530F}" type="slidenum">
              <a:rPr lang="tr-TR" altLang="tr-TR" smtClean="0">
                <a:solidFill>
                  <a:schemeClr val="tx1"/>
                </a:solidFill>
              </a:rPr>
              <a:pPr/>
              <a:t>44</a:t>
            </a:fld>
            <a:endParaRPr lang="tr-TR" altLang="tr-TR" smtClean="0">
              <a:solidFill>
                <a:schemeClr val="tx1"/>
              </a:solidFill>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71874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40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9FD0539F-49F8-4CFA-92BE-CAB39159B765}" type="slidenum">
              <a:rPr lang="tr-TR" altLang="tr-TR" smtClean="0">
                <a:solidFill>
                  <a:schemeClr val="tx1"/>
                </a:solidFill>
              </a:rPr>
              <a:pPr/>
              <a:t>45</a:t>
            </a:fld>
            <a:endParaRPr lang="tr-TR" altLang="tr-TR" smtClean="0">
              <a:solidFill>
                <a:schemeClr val="tx1"/>
              </a:solidFill>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47939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43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6B59702C-93C4-4EA7-92B4-7457457D2B6F}" type="slidenum">
              <a:rPr lang="tr-TR" altLang="tr-TR" smtClean="0">
                <a:solidFill>
                  <a:schemeClr val="tx1"/>
                </a:solidFill>
              </a:rPr>
              <a:pPr/>
              <a:t>46</a:t>
            </a:fld>
            <a:endParaRPr lang="tr-TR" altLang="tr-TR" smtClean="0">
              <a:solidFill>
                <a:schemeClr val="tx1"/>
              </a:solidFill>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1772785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450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0E73F935-32A0-475A-9927-24318B88A820}" type="slidenum">
              <a:rPr lang="tr-TR" altLang="tr-TR" smtClean="0">
                <a:solidFill>
                  <a:schemeClr val="tx1"/>
                </a:solidFill>
              </a:rPr>
              <a:pPr/>
              <a:t>47</a:t>
            </a:fld>
            <a:endParaRPr lang="tr-TR" altLang="tr-TR" smtClean="0">
              <a:solidFill>
                <a:schemeClr val="tx1"/>
              </a:solidFill>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1795919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471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C091ED52-3F5E-4517-862F-DDFDB7E437A4}" type="slidenum">
              <a:rPr lang="tr-TR" altLang="tr-TR" smtClean="0">
                <a:solidFill>
                  <a:schemeClr val="tx1"/>
                </a:solidFill>
              </a:rPr>
              <a:pPr/>
              <a:t>48</a:t>
            </a:fld>
            <a:endParaRPr lang="tr-TR" altLang="tr-TR" smtClean="0">
              <a:solidFill>
                <a:schemeClr val="tx1"/>
              </a:solidFill>
            </a:endParaRPr>
          </a:p>
        </p:txBody>
      </p:sp>
      <p:sp>
        <p:nvSpPr>
          <p:cNvPr id="47108" name="Rectangle 2"/>
          <p:cNvSpPr>
            <a:spLocks noGrp="1" noRot="1" noChangeAspect="1" noChangeArrowheads="1" noTextEdit="1"/>
          </p:cNvSpPr>
          <p:nvPr>
            <p:ph type="sldImg"/>
          </p:nvPr>
        </p:nvSpPr>
        <p:spPr>
          <a:xfrm>
            <a:off x="911225" y="725488"/>
            <a:ext cx="4821238" cy="3616325"/>
          </a:xfrm>
          <a:ln w="12700" cap="flat"/>
        </p:spPr>
      </p:sp>
      <p:sp>
        <p:nvSpPr>
          <p:cNvPr id="47109"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tr-TR" altLang="tr-TR" smtClean="0"/>
          </a:p>
        </p:txBody>
      </p:sp>
    </p:spTree>
    <p:extLst>
      <p:ext uri="{BB962C8B-B14F-4D97-AF65-F5344CB8AC3E}">
        <p14:creationId xmlns:p14="http://schemas.microsoft.com/office/powerpoint/2010/main" val="127913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406DE075-1D9B-414C-9119-26875F491A7C}" type="slidenum">
              <a:rPr lang="tr-TR" altLang="tr-TR" smtClean="0">
                <a:solidFill>
                  <a:schemeClr val="tx1"/>
                </a:solidFill>
              </a:rPr>
              <a:pPr/>
              <a:t>49</a:t>
            </a:fld>
            <a:endParaRPr lang="tr-TR" altLang="tr-TR" smtClean="0">
              <a:solidFill>
                <a:schemeClr val="tx1"/>
              </a:solidFill>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140025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22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7ED9AF35-E841-4D96-9C78-D03E6EFD0D0C}" type="slidenum">
              <a:rPr lang="tr-TR" altLang="tr-TR" smtClean="0">
                <a:solidFill>
                  <a:schemeClr val="tx1"/>
                </a:solidFill>
              </a:rPr>
              <a:pPr/>
              <a:t>5</a:t>
            </a:fld>
            <a:endParaRPr lang="tr-TR" altLang="tr-TR" smtClean="0">
              <a:solidFill>
                <a:schemeClr val="tx1"/>
              </a:solidFill>
            </a:endParaRPr>
          </a:p>
        </p:txBody>
      </p:sp>
      <p:sp>
        <p:nvSpPr>
          <p:cNvPr id="12292" name="Rectangle 2"/>
          <p:cNvSpPr>
            <a:spLocks noRot="1" noChangeArrowheads="1" noTextEdit="1"/>
          </p:cNvSpPr>
          <p:nvPr>
            <p:ph type="sldImg"/>
          </p:nvPr>
        </p:nvSpPr>
        <p:spPr>
          <a:ln/>
        </p:spPr>
      </p:sp>
      <p:sp>
        <p:nvSpPr>
          <p:cNvPr id="12293"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2846325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512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DB18A506-B037-4318-81E8-139E25B50C86}" type="slidenum">
              <a:rPr lang="tr-TR" altLang="tr-TR" smtClean="0">
                <a:solidFill>
                  <a:schemeClr val="tx1"/>
                </a:solidFill>
              </a:rPr>
              <a:pPr/>
              <a:t>50</a:t>
            </a:fld>
            <a:endParaRPr lang="tr-TR" altLang="tr-TR" smtClean="0">
              <a:solidFill>
                <a:schemeClr val="tx1"/>
              </a:solidFill>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785311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532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17E0F03D-36F9-4AD0-A88D-DF295648F5FF}" type="slidenum">
              <a:rPr lang="tr-TR" altLang="tr-TR" smtClean="0">
                <a:solidFill>
                  <a:schemeClr val="tx1"/>
                </a:solidFill>
              </a:rPr>
              <a:pPr/>
              <a:t>51</a:t>
            </a:fld>
            <a:endParaRPr lang="tr-TR" altLang="tr-TR" smtClean="0">
              <a:solidFill>
                <a:schemeClr val="tx1"/>
              </a:solidFill>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610219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552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76034425-CBA4-44D2-90CD-42E266EC8FEB}" type="slidenum">
              <a:rPr lang="tr-TR" altLang="tr-TR" smtClean="0">
                <a:solidFill>
                  <a:schemeClr val="tx1"/>
                </a:solidFill>
              </a:rPr>
              <a:pPr/>
              <a:t>52</a:t>
            </a:fld>
            <a:endParaRPr lang="tr-TR" altLang="tr-TR" smtClean="0">
              <a:solidFill>
                <a:schemeClr val="tx1"/>
              </a:solidFill>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809193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573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56D02C81-7F29-4434-A959-F5E2339AC010}" type="slidenum">
              <a:rPr lang="tr-TR" altLang="tr-TR" smtClean="0">
                <a:solidFill>
                  <a:schemeClr val="tx1"/>
                </a:solidFill>
              </a:rPr>
              <a:pPr/>
              <a:t>53</a:t>
            </a:fld>
            <a:endParaRPr lang="tr-TR" altLang="tr-TR" smtClean="0">
              <a:solidFill>
                <a:schemeClr val="tx1"/>
              </a:solidFill>
            </a:endParaRPr>
          </a:p>
        </p:txBody>
      </p:sp>
      <p:sp>
        <p:nvSpPr>
          <p:cNvPr id="57348" name="Rectangle 2"/>
          <p:cNvSpPr>
            <a:spLocks noGrp="1" noRot="1" noChangeAspect="1" noChangeArrowheads="1" noTextEdit="1"/>
          </p:cNvSpPr>
          <p:nvPr>
            <p:ph type="sldImg"/>
          </p:nvPr>
        </p:nvSpPr>
        <p:spPr>
          <a:xfrm>
            <a:off x="911225" y="725488"/>
            <a:ext cx="4821238" cy="3616325"/>
          </a:xfrm>
          <a:ln w="12700" cap="flat"/>
        </p:spPr>
      </p:sp>
      <p:sp>
        <p:nvSpPr>
          <p:cNvPr id="57349"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tr-TR" altLang="tr-TR" smtClean="0"/>
          </a:p>
        </p:txBody>
      </p:sp>
    </p:spTree>
    <p:extLst>
      <p:ext uri="{BB962C8B-B14F-4D97-AF65-F5344CB8AC3E}">
        <p14:creationId xmlns:p14="http://schemas.microsoft.com/office/powerpoint/2010/main" val="2181746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59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3BDB2619-E607-469E-9468-652A194A8E66}" type="slidenum">
              <a:rPr lang="tr-TR" altLang="tr-TR" smtClean="0">
                <a:solidFill>
                  <a:schemeClr val="tx1"/>
                </a:solidFill>
              </a:rPr>
              <a:pPr/>
              <a:t>54</a:t>
            </a:fld>
            <a:endParaRPr lang="tr-TR" altLang="tr-TR" smtClean="0">
              <a:solidFill>
                <a:schemeClr val="tx1"/>
              </a:solidFill>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1537485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61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5DB2511B-B086-498E-A619-5035A0F5E0CB}" type="slidenum">
              <a:rPr lang="tr-TR" altLang="tr-TR" smtClean="0">
                <a:solidFill>
                  <a:schemeClr val="tx1"/>
                </a:solidFill>
              </a:rPr>
              <a:pPr/>
              <a:t>55</a:t>
            </a:fld>
            <a:endParaRPr lang="tr-TR" altLang="tr-TR" smtClean="0">
              <a:solidFill>
                <a:schemeClr val="tx1"/>
              </a:solidFill>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1119977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63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EB5FE871-A078-48D2-8A65-8ACAD45BEFD8}" type="slidenum">
              <a:rPr lang="tr-TR" altLang="tr-TR" smtClean="0">
                <a:solidFill>
                  <a:schemeClr val="tx1"/>
                </a:solidFill>
              </a:rPr>
              <a:pPr/>
              <a:t>56</a:t>
            </a:fld>
            <a:endParaRPr lang="tr-TR" altLang="tr-TR" smtClean="0">
              <a:solidFill>
                <a:schemeClr val="tx1"/>
              </a:solidFill>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2533207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655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9C06916A-509E-42D9-8B34-CD2A6CFF96F4}" type="slidenum">
              <a:rPr lang="tr-TR" altLang="tr-TR" smtClean="0">
                <a:solidFill>
                  <a:schemeClr val="tx1"/>
                </a:solidFill>
              </a:rPr>
              <a:pPr/>
              <a:t>57</a:t>
            </a:fld>
            <a:endParaRPr lang="tr-TR" altLang="tr-TR" smtClean="0">
              <a:solidFill>
                <a:schemeClr val="tx1"/>
              </a:solidFill>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962147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675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61093755-B26B-430C-B263-F3928188CFC4}" type="slidenum">
              <a:rPr lang="tr-TR" altLang="tr-TR" smtClean="0">
                <a:solidFill>
                  <a:schemeClr val="tx1"/>
                </a:solidFill>
              </a:rPr>
              <a:pPr/>
              <a:t>58</a:t>
            </a:fld>
            <a:endParaRPr lang="tr-TR" altLang="tr-TR" smtClean="0">
              <a:solidFill>
                <a:schemeClr val="tx1"/>
              </a:solidFill>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3996656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45422C54-042A-42C7-AC36-45988BD55F6F}" type="slidenum">
              <a:rPr lang="tr-TR" altLang="tr-TR" smtClean="0">
                <a:solidFill>
                  <a:schemeClr val="tx1"/>
                </a:solidFill>
              </a:rPr>
              <a:pPr/>
              <a:t>59</a:t>
            </a:fld>
            <a:endParaRPr lang="tr-TR" altLang="tr-TR" smtClean="0">
              <a:solidFill>
                <a:schemeClr val="tx1"/>
              </a:solidFill>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175318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43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92328093-5927-4170-8A46-79BECE92439A}" type="slidenum">
              <a:rPr lang="tr-TR" altLang="tr-TR" smtClean="0">
                <a:solidFill>
                  <a:schemeClr val="tx1"/>
                </a:solidFill>
              </a:rPr>
              <a:pPr/>
              <a:t>6</a:t>
            </a:fld>
            <a:endParaRPr lang="tr-TR" altLang="tr-TR" smtClean="0">
              <a:solidFill>
                <a:schemeClr val="tx1"/>
              </a:solidFill>
            </a:endParaRPr>
          </a:p>
        </p:txBody>
      </p:sp>
      <p:sp>
        <p:nvSpPr>
          <p:cNvPr id="14340" name="Rectangle 2"/>
          <p:cNvSpPr>
            <a:spLocks noRot="1" noChangeArrowheads="1" noTextEdit="1"/>
          </p:cNvSpPr>
          <p:nvPr>
            <p:ph type="sldImg"/>
          </p:nvPr>
        </p:nvSpPr>
        <p:spPr>
          <a:ln/>
        </p:spPr>
      </p:sp>
      <p:sp>
        <p:nvSpPr>
          <p:cNvPr id="14341"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3971738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716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9F45873F-2CA2-48DC-9211-E2A39737B007}" type="slidenum">
              <a:rPr lang="tr-TR" altLang="tr-TR" smtClean="0">
                <a:solidFill>
                  <a:schemeClr val="tx1"/>
                </a:solidFill>
              </a:rPr>
              <a:pPr/>
              <a:t>60</a:t>
            </a:fld>
            <a:endParaRPr lang="tr-TR" altLang="tr-TR" smtClean="0">
              <a:solidFill>
                <a:schemeClr val="tx1"/>
              </a:solidFill>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3722593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73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7147B701-0F7E-4A18-8D8B-2ABF39F7F9C4}" type="slidenum">
              <a:rPr lang="tr-TR" altLang="tr-TR" smtClean="0">
                <a:solidFill>
                  <a:schemeClr val="tx1"/>
                </a:solidFill>
              </a:rPr>
              <a:pPr/>
              <a:t>61</a:t>
            </a:fld>
            <a:endParaRPr lang="tr-TR" altLang="tr-TR" smtClean="0">
              <a:solidFill>
                <a:schemeClr val="tx1"/>
              </a:solidFill>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16303376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757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D3BADCDE-4D2A-48BC-BBBD-D24EA9EAB623}" type="slidenum">
              <a:rPr lang="tr-TR" altLang="tr-TR" smtClean="0">
                <a:solidFill>
                  <a:schemeClr val="tx1"/>
                </a:solidFill>
              </a:rPr>
              <a:pPr/>
              <a:t>62</a:t>
            </a:fld>
            <a:endParaRPr lang="tr-TR" altLang="tr-TR" smtClean="0">
              <a:solidFill>
                <a:schemeClr val="tx1"/>
              </a:solidFill>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1726350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778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0EE4DBB3-6FB7-48E7-9472-0FD8974BAF96}" type="slidenum">
              <a:rPr lang="tr-TR" altLang="tr-TR" smtClean="0">
                <a:solidFill>
                  <a:schemeClr val="tx1"/>
                </a:solidFill>
              </a:rPr>
              <a:pPr/>
              <a:t>63</a:t>
            </a:fld>
            <a:endParaRPr lang="tr-TR" altLang="tr-TR" smtClean="0">
              <a:solidFill>
                <a:schemeClr val="tx1"/>
              </a:solidFill>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31843560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798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1173B7E6-C37A-42E9-AC6F-C28ED7FA05BD}" type="slidenum">
              <a:rPr lang="tr-TR" altLang="tr-TR" smtClean="0">
                <a:solidFill>
                  <a:schemeClr val="tx1"/>
                </a:solidFill>
              </a:rPr>
              <a:pPr/>
              <a:t>64</a:t>
            </a:fld>
            <a:endParaRPr lang="tr-TR" altLang="tr-TR" smtClean="0">
              <a:solidFill>
                <a:schemeClr val="tx1"/>
              </a:solidFill>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511856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819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803CD738-73A9-44D7-B28B-8B51B71EDD02}" type="slidenum">
              <a:rPr lang="tr-TR" altLang="tr-TR" smtClean="0">
                <a:solidFill>
                  <a:schemeClr val="tx1"/>
                </a:solidFill>
              </a:rPr>
              <a:pPr/>
              <a:t>65</a:t>
            </a:fld>
            <a:endParaRPr lang="tr-TR" altLang="tr-TR" smtClean="0">
              <a:solidFill>
                <a:schemeClr val="tx1"/>
              </a:solidFill>
            </a:endParaRP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28234400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839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EF48ED62-C74A-49A6-B6FF-AE905818A97B}" type="slidenum">
              <a:rPr lang="tr-TR" altLang="tr-TR" smtClean="0">
                <a:solidFill>
                  <a:schemeClr val="tx1"/>
                </a:solidFill>
              </a:rPr>
              <a:pPr/>
              <a:t>66</a:t>
            </a:fld>
            <a:endParaRPr lang="tr-TR" altLang="tr-TR" smtClean="0">
              <a:solidFill>
                <a:schemeClr val="tx1"/>
              </a:solidFill>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6468170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860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435C7BD4-BA42-4063-9F5D-E08A3725434D}" type="slidenum">
              <a:rPr lang="tr-TR" altLang="tr-TR" smtClean="0">
                <a:solidFill>
                  <a:schemeClr val="tx1"/>
                </a:solidFill>
              </a:rPr>
              <a:pPr/>
              <a:t>67</a:t>
            </a:fld>
            <a:endParaRPr lang="tr-TR" altLang="tr-TR" smtClean="0">
              <a:solidFill>
                <a:schemeClr val="tx1"/>
              </a:solidFill>
            </a:endParaRPr>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0742866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880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1C6E2850-0E19-4E4C-A275-6B8473D18F70}" type="slidenum">
              <a:rPr lang="tr-TR" altLang="tr-TR" smtClean="0">
                <a:solidFill>
                  <a:schemeClr val="tx1"/>
                </a:solidFill>
              </a:rPr>
              <a:pPr/>
              <a:t>68</a:t>
            </a:fld>
            <a:endParaRPr lang="tr-TR" altLang="tr-TR" smtClean="0">
              <a:solidFill>
                <a:schemeClr val="tx1"/>
              </a:solidFill>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353017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901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406578FB-50CC-4419-98BF-4F1D8F60F728}" type="slidenum">
              <a:rPr lang="tr-TR" altLang="tr-TR" smtClean="0">
                <a:solidFill>
                  <a:schemeClr val="tx1"/>
                </a:solidFill>
              </a:rPr>
              <a:pPr/>
              <a:t>69</a:t>
            </a:fld>
            <a:endParaRPr lang="tr-TR" altLang="tr-TR" smtClean="0">
              <a:solidFill>
                <a:schemeClr val="tx1"/>
              </a:solidFill>
            </a:endParaRP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419026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A44C1B38-B807-487D-AE2E-4631F13A145E}" type="slidenum">
              <a:rPr lang="tr-TR" altLang="tr-TR" smtClean="0">
                <a:solidFill>
                  <a:schemeClr val="tx1"/>
                </a:solidFill>
              </a:rPr>
              <a:pPr/>
              <a:t>7</a:t>
            </a:fld>
            <a:endParaRPr lang="tr-TR" altLang="tr-TR" smtClean="0">
              <a:solidFill>
                <a:schemeClr val="tx1"/>
              </a:solidFill>
            </a:endParaRPr>
          </a:p>
        </p:txBody>
      </p:sp>
      <p:sp>
        <p:nvSpPr>
          <p:cNvPr id="16388" name="Rectangle 2"/>
          <p:cNvSpPr>
            <a:spLocks noRot="1" noChangeArrowheads="1" noTextEdit="1"/>
          </p:cNvSpPr>
          <p:nvPr>
            <p:ph type="sldImg"/>
          </p:nvPr>
        </p:nvSpPr>
        <p:spPr>
          <a:ln/>
        </p:spPr>
      </p:sp>
      <p:sp>
        <p:nvSpPr>
          <p:cNvPr id="16389"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9952146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921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538F92F8-3898-4196-9AF5-5A86B83FED69}" type="slidenum">
              <a:rPr lang="tr-TR" altLang="tr-TR" smtClean="0">
                <a:solidFill>
                  <a:schemeClr val="tx1"/>
                </a:solidFill>
              </a:rPr>
              <a:pPr/>
              <a:t>70</a:t>
            </a:fld>
            <a:endParaRPr lang="tr-TR" altLang="tr-TR" smtClean="0">
              <a:solidFill>
                <a:schemeClr val="tx1"/>
              </a:solidFill>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2708575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942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01FE7C89-652D-490A-8DEE-C66D404184C9}" type="slidenum">
              <a:rPr lang="tr-TR" altLang="tr-TR" smtClean="0">
                <a:solidFill>
                  <a:schemeClr val="tx1"/>
                </a:solidFill>
              </a:rPr>
              <a:pPr/>
              <a:t>71</a:t>
            </a:fld>
            <a:endParaRPr lang="tr-TR" altLang="tr-TR" smtClean="0">
              <a:solidFill>
                <a:schemeClr val="tx1"/>
              </a:solidFill>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8679794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972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C55C26E8-50D0-4D99-9BEC-C98462FAF697}" type="slidenum">
              <a:rPr lang="tr-TR" altLang="tr-TR" smtClean="0">
                <a:solidFill>
                  <a:schemeClr val="tx1"/>
                </a:solidFill>
              </a:rPr>
              <a:pPr/>
              <a:t>73</a:t>
            </a:fld>
            <a:endParaRPr lang="tr-TR" altLang="tr-TR" smtClean="0">
              <a:solidFill>
                <a:schemeClr val="tx1"/>
              </a:solidFill>
            </a:endParaRPr>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lstStyle/>
          <a:p>
            <a:pPr defTabSz="949325"/>
            <a:endParaRPr lang="en-US" altLang="en-US" smtClean="0"/>
          </a:p>
        </p:txBody>
      </p:sp>
    </p:spTree>
    <p:extLst>
      <p:ext uri="{BB962C8B-B14F-4D97-AF65-F5344CB8AC3E}">
        <p14:creationId xmlns:p14="http://schemas.microsoft.com/office/powerpoint/2010/main" val="36938528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003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64BE1702-8B21-4963-98C4-556DB74C19AD}" type="slidenum">
              <a:rPr lang="tr-TR" altLang="tr-TR" smtClean="0">
                <a:solidFill>
                  <a:schemeClr val="tx1"/>
                </a:solidFill>
              </a:rPr>
              <a:pPr/>
              <a:t>75</a:t>
            </a:fld>
            <a:endParaRPr lang="tr-TR" altLang="tr-TR" smtClean="0">
              <a:solidFill>
                <a:schemeClr val="tx1"/>
              </a:solidFill>
            </a:endParaRPr>
          </a:p>
        </p:txBody>
      </p:sp>
      <p:sp>
        <p:nvSpPr>
          <p:cNvPr id="100356" name="Rectangle 2"/>
          <p:cNvSpPr>
            <a:spLocks noChangeArrowheads="1"/>
          </p:cNvSpPr>
          <p:nvPr/>
        </p:nvSpPr>
        <p:spPr bwMode="auto">
          <a:xfrm>
            <a:off x="3763963" y="0"/>
            <a:ext cx="28781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100357" name="Rectangle 3"/>
          <p:cNvSpPr>
            <a:spLocks noChangeArrowheads="1"/>
          </p:cNvSpPr>
          <p:nvPr/>
        </p:nvSpPr>
        <p:spPr bwMode="auto">
          <a:xfrm>
            <a:off x="3763963" y="9170988"/>
            <a:ext cx="28781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46" tIns="45264" rIns="92146" bIns="45264" anchor="b"/>
          <a:lstStyle>
            <a:lvl1pPr defTabSz="931863">
              <a:defRPr>
                <a:solidFill>
                  <a:schemeClr val="bg2"/>
                </a:solidFill>
                <a:latin typeface="Arial" panose="020B0604020202020204" pitchFamily="34" charset="0"/>
              </a:defRPr>
            </a:lvl1pPr>
            <a:lvl2pPr marL="742950" indent="-285750" defTabSz="931863">
              <a:defRPr>
                <a:solidFill>
                  <a:schemeClr val="bg2"/>
                </a:solidFill>
                <a:latin typeface="Arial" panose="020B0604020202020204" pitchFamily="34" charset="0"/>
              </a:defRPr>
            </a:lvl2pPr>
            <a:lvl3pPr marL="1143000" indent="-228600" defTabSz="931863">
              <a:defRPr>
                <a:solidFill>
                  <a:schemeClr val="bg2"/>
                </a:solidFill>
                <a:latin typeface="Arial" panose="020B0604020202020204" pitchFamily="34" charset="0"/>
              </a:defRPr>
            </a:lvl3pPr>
            <a:lvl4pPr marL="1600200" indent="-228600" defTabSz="931863">
              <a:defRPr>
                <a:solidFill>
                  <a:schemeClr val="bg2"/>
                </a:solidFill>
                <a:latin typeface="Arial" panose="020B0604020202020204" pitchFamily="34" charset="0"/>
              </a:defRPr>
            </a:lvl4pPr>
            <a:lvl5pPr marL="2057400" indent="-228600" defTabSz="931863">
              <a:defRPr>
                <a:solidFill>
                  <a:schemeClr val="bg2"/>
                </a:solidFill>
                <a:latin typeface="Arial" panose="020B0604020202020204" pitchFamily="34" charset="0"/>
              </a:defRPr>
            </a:lvl5pPr>
            <a:lvl6pPr marL="2514600" indent="-228600" defTabSz="931863" eaLnBrk="0" fontAlgn="base" hangingPunct="0">
              <a:spcBef>
                <a:spcPct val="0"/>
              </a:spcBef>
              <a:spcAft>
                <a:spcPct val="0"/>
              </a:spcAft>
              <a:defRPr>
                <a:solidFill>
                  <a:schemeClr val="bg2"/>
                </a:solidFill>
                <a:latin typeface="Arial" panose="020B0604020202020204" pitchFamily="34" charset="0"/>
              </a:defRPr>
            </a:lvl6pPr>
            <a:lvl7pPr marL="2971800" indent="-228600" defTabSz="931863" eaLnBrk="0" fontAlgn="base" hangingPunct="0">
              <a:spcBef>
                <a:spcPct val="0"/>
              </a:spcBef>
              <a:spcAft>
                <a:spcPct val="0"/>
              </a:spcAft>
              <a:defRPr>
                <a:solidFill>
                  <a:schemeClr val="bg2"/>
                </a:solidFill>
                <a:latin typeface="Arial" panose="020B0604020202020204" pitchFamily="34" charset="0"/>
              </a:defRPr>
            </a:lvl7pPr>
            <a:lvl8pPr marL="3429000" indent="-228600" defTabSz="931863" eaLnBrk="0" fontAlgn="base" hangingPunct="0">
              <a:spcBef>
                <a:spcPct val="0"/>
              </a:spcBef>
              <a:spcAft>
                <a:spcPct val="0"/>
              </a:spcAft>
              <a:defRPr>
                <a:solidFill>
                  <a:schemeClr val="bg2"/>
                </a:solidFill>
                <a:latin typeface="Arial" panose="020B0604020202020204" pitchFamily="34" charset="0"/>
              </a:defRPr>
            </a:lvl8pPr>
            <a:lvl9pPr marL="3886200" indent="-228600" defTabSz="931863" eaLnBrk="0" fontAlgn="base" hangingPunct="0">
              <a:spcBef>
                <a:spcPct val="0"/>
              </a:spcBef>
              <a:spcAft>
                <a:spcPct val="0"/>
              </a:spcAft>
              <a:defRPr>
                <a:solidFill>
                  <a:schemeClr val="bg2"/>
                </a:solidFill>
                <a:latin typeface="Arial" panose="020B0604020202020204" pitchFamily="34" charset="0"/>
              </a:defRPr>
            </a:lvl9pPr>
          </a:lstStyle>
          <a:p>
            <a:pPr algn="r"/>
            <a:r>
              <a:rPr lang="en-US" altLang="tr-TR" sz="1200">
                <a:solidFill>
                  <a:schemeClr val="tx1"/>
                </a:solidFill>
                <a:latin typeface="Times New Roman" panose="02020603050405020304" pitchFamily="18" charset="0"/>
              </a:rPr>
              <a:t>2</a:t>
            </a:r>
          </a:p>
        </p:txBody>
      </p:sp>
      <p:sp>
        <p:nvSpPr>
          <p:cNvPr id="100358" name="Rectangle 4"/>
          <p:cNvSpPr>
            <a:spLocks noChangeArrowheads="1"/>
          </p:cNvSpPr>
          <p:nvPr/>
        </p:nvSpPr>
        <p:spPr bwMode="auto">
          <a:xfrm>
            <a:off x="0" y="9170988"/>
            <a:ext cx="2878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100359" name="Rectangle 5"/>
          <p:cNvSpPr>
            <a:spLocks noChangeArrowheads="1"/>
          </p:cNvSpPr>
          <p:nvPr/>
        </p:nvSpPr>
        <p:spPr bwMode="auto">
          <a:xfrm>
            <a:off x="0" y="0"/>
            <a:ext cx="2878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100360" name="Rectangle 6"/>
          <p:cNvSpPr>
            <a:spLocks noGrp="1" noRot="1" noChangeAspect="1" noChangeArrowheads="1" noTextEdit="1"/>
          </p:cNvSpPr>
          <p:nvPr>
            <p:ph type="sldImg"/>
          </p:nvPr>
        </p:nvSpPr>
        <p:spPr>
          <a:xfrm>
            <a:off x="915988" y="730250"/>
            <a:ext cx="4810125" cy="3608388"/>
          </a:xfrm>
          <a:ln w="12700" cap="flat"/>
        </p:spPr>
      </p:sp>
      <p:sp>
        <p:nvSpPr>
          <p:cNvPr id="100361" name="Rectangle 7"/>
          <p:cNvSpPr>
            <a:spLocks noGrp="1" noChangeArrowheads="1"/>
          </p:cNvSpPr>
          <p:nvPr>
            <p:ph type="body" idx="1"/>
          </p:nvPr>
        </p:nvSpPr>
        <p:spPr>
          <a:xfrm>
            <a:off x="885825" y="4584700"/>
            <a:ext cx="487045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2146" tIns="45264" rIns="92146" bIns="45264"/>
          <a:lstStyle/>
          <a:p>
            <a:endParaRPr lang="en-GB" altLang="tr-TR" smtClean="0"/>
          </a:p>
        </p:txBody>
      </p:sp>
    </p:spTree>
    <p:extLst>
      <p:ext uri="{BB962C8B-B14F-4D97-AF65-F5344CB8AC3E}">
        <p14:creationId xmlns:p14="http://schemas.microsoft.com/office/powerpoint/2010/main" val="22633532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024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7664CD1A-A28F-4748-9585-143869EF2BC0}" type="slidenum">
              <a:rPr lang="tr-TR" altLang="tr-TR" smtClean="0">
                <a:solidFill>
                  <a:schemeClr val="tx1"/>
                </a:solidFill>
              </a:rPr>
              <a:pPr/>
              <a:t>76</a:t>
            </a:fld>
            <a:endParaRPr lang="tr-TR" altLang="tr-TR" smtClean="0">
              <a:solidFill>
                <a:schemeClr val="tx1"/>
              </a:solidFill>
            </a:endParaRPr>
          </a:p>
        </p:txBody>
      </p:sp>
      <p:sp>
        <p:nvSpPr>
          <p:cNvPr id="102404" name="Rectangle 2"/>
          <p:cNvSpPr>
            <a:spLocks noGrp="1" noRot="1" noChangeAspect="1" noChangeArrowheads="1" noTextEdit="1"/>
          </p:cNvSpPr>
          <p:nvPr>
            <p:ph type="sldImg"/>
          </p:nvPr>
        </p:nvSpPr>
        <p:spPr>
          <a:xfrm>
            <a:off x="914400" y="728663"/>
            <a:ext cx="4813300" cy="3609975"/>
          </a:xfrm>
          <a:ln w="12700" cap="flat">
            <a:solidFill>
              <a:schemeClr val="tx1"/>
            </a:solidFill>
          </a:ln>
        </p:spPr>
      </p:sp>
      <p:sp>
        <p:nvSpPr>
          <p:cNvPr id="1024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9668539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044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4F93B1C7-0A03-4384-9F2F-3A871F5431EB}" type="slidenum">
              <a:rPr lang="tr-TR" altLang="tr-TR" smtClean="0">
                <a:solidFill>
                  <a:schemeClr val="tx1"/>
                </a:solidFill>
              </a:rPr>
              <a:pPr/>
              <a:t>77</a:t>
            </a:fld>
            <a:endParaRPr lang="tr-TR" altLang="tr-TR" smtClean="0">
              <a:solidFill>
                <a:schemeClr val="tx1"/>
              </a:solidFill>
            </a:endParaRPr>
          </a:p>
        </p:txBody>
      </p:sp>
      <p:sp>
        <p:nvSpPr>
          <p:cNvPr id="104452" name="Rectangle 2"/>
          <p:cNvSpPr>
            <a:spLocks noChangeArrowheads="1"/>
          </p:cNvSpPr>
          <p:nvPr/>
        </p:nvSpPr>
        <p:spPr bwMode="auto">
          <a:xfrm>
            <a:off x="3763963" y="0"/>
            <a:ext cx="28781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104453" name="Rectangle 3"/>
          <p:cNvSpPr>
            <a:spLocks noChangeArrowheads="1"/>
          </p:cNvSpPr>
          <p:nvPr/>
        </p:nvSpPr>
        <p:spPr bwMode="auto">
          <a:xfrm>
            <a:off x="3763963" y="9170988"/>
            <a:ext cx="28781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46" tIns="45264" rIns="92146" bIns="45264" anchor="b"/>
          <a:lstStyle>
            <a:lvl1pPr defTabSz="931863">
              <a:defRPr>
                <a:solidFill>
                  <a:schemeClr val="bg2"/>
                </a:solidFill>
                <a:latin typeface="Arial" panose="020B0604020202020204" pitchFamily="34" charset="0"/>
              </a:defRPr>
            </a:lvl1pPr>
            <a:lvl2pPr marL="742950" indent="-285750" defTabSz="931863">
              <a:defRPr>
                <a:solidFill>
                  <a:schemeClr val="bg2"/>
                </a:solidFill>
                <a:latin typeface="Arial" panose="020B0604020202020204" pitchFamily="34" charset="0"/>
              </a:defRPr>
            </a:lvl2pPr>
            <a:lvl3pPr marL="1143000" indent="-228600" defTabSz="931863">
              <a:defRPr>
                <a:solidFill>
                  <a:schemeClr val="bg2"/>
                </a:solidFill>
                <a:latin typeface="Arial" panose="020B0604020202020204" pitchFamily="34" charset="0"/>
              </a:defRPr>
            </a:lvl3pPr>
            <a:lvl4pPr marL="1600200" indent="-228600" defTabSz="931863">
              <a:defRPr>
                <a:solidFill>
                  <a:schemeClr val="bg2"/>
                </a:solidFill>
                <a:latin typeface="Arial" panose="020B0604020202020204" pitchFamily="34" charset="0"/>
              </a:defRPr>
            </a:lvl4pPr>
            <a:lvl5pPr marL="2057400" indent="-228600" defTabSz="931863">
              <a:defRPr>
                <a:solidFill>
                  <a:schemeClr val="bg2"/>
                </a:solidFill>
                <a:latin typeface="Arial" panose="020B0604020202020204" pitchFamily="34" charset="0"/>
              </a:defRPr>
            </a:lvl5pPr>
            <a:lvl6pPr marL="2514600" indent="-228600" defTabSz="931863" eaLnBrk="0" fontAlgn="base" hangingPunct="0">
              <a:spcBef>
                <a:spcPct val="0"/>
              </a:spcBef>
              <a:spcAft>
                <a:spcPct val="0"/>
              </a:spcAft>
              <a:defRPr>
                <a:solidFill>
                  <a:schemeClr val="bg2"/>
                </a:solidFill>
                <a:latin typeface="Arial" panose="020B0604020202020204" pitchFamily="34" charset="0"/>
              </a:defRPr>
            </a:lvl6pPr>
            <a:lvl7pPr marL="2971800" indent="-228600" defTabSz="931863" eaLnBrk="0" fontAlgn="base" hangingPunct="0">
              <a:spcBef>
                <a:spcPct val="0"/>
              </a:spcBef>
              <a:spcAft>
                <a:spcPct val="0"/>
              </a:spcAft>
              <a:defRPr>
                <a:solidFill>
                  <a:schemeClr val="bg2"/>
                </a:solidFill>
                <a:latin typeface="Arial" panose="020B0604020202020204" pitchFamily="34" charset="0"/>
              </a:defRPr>
            </a:lvl7pPr>
            <a:lvl8pPr marL="3429000" indent="-228600" defTabSz="931863" eaLnBrk="0" fontAlgn="base" hangingPunct="0">
              <a:spcBef>
                <a:spcPct val="0"/>
              </a:spcBef>
              <a:spcAft>
                <a:spcPct val="0"/>
              </a:spcAft>
              <a:defRPr>
                <a:solidFill>
                  <a:schemeClr val="bg2"/>
                </a:solidFill>
                <a:latin typeface="Arial" panose="020B0604020202020204" pitchFamily="34" charset="0"/>
              </a:defRPr>
            </a:lvl8pPr>
            <a:lvl9pPr marL="3886200" indent="-228600" defTabSz="931863" eaLnBrk="0" fontAlgn="base" hangingPunct="0">
              <a:spcBef>
                <a:spcPct val="0"/>
              </a:spcBef>
              <a:spcAft>
                <a:spcPct val="0"/>
              </a:spcAft>
              <a:defRPr>
                <a:solidFill>
                  <a:schemeClr val="bg2"/>
                </a:solidFill>
                <a:latin typeface="Arial" panose="020B0604020202020204" pitchFamily="34" charset="0"/>
              </a:defRPr>
            </a:lvl9pPr>
          </a:lstStyle>
          <a:p>
            <a:pPr algn="r"/>
            <a:r>
              <a:rPr lang="en-US" altLang="tr-TR" sz="1200">
                <a:solidFill>
                  <a:schemeClr val="tx1"/>
                </a:solidFill>
                <a:latin typeface="Times New Roman" panose="02020603050405020304" pitchFamily="18" charset="0"/>
              </a:rPr>
              <a:t>4</a:t>
            </a:r>
          </a:p>
        </p:txBody>
      </p:sp>
      <p:sp>
        <p:nvSpPr>
          <p:cNvPr id="104454" name="Rectangle 4"/>
          <p:cNvSpPr>
            <a:spLocks noChangeArrowheads="1"/>
          </p:cNvSpPr>
          <p:nvPr/>
        </p:nvSpPr>
        <p:spPr bwMode="auto">
          <a:xfrm>
            <a:off x="0" y="9170988"/>
            <a:ext cx="2878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104455" name="Rectangle 5"/>
          <p:cNvSpPr>
            <a:spLocks noChangeArrowheads="1"/>
          </p:cNvSpPr>
          <p:nvPr/>
        </p:nvSpPr>
        <p:spPr bwMode="auto">
          <a:xfrm>
            <a:off x="0" y="0"/>
            <a:ext cx="2878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2"/>
                </a:solidFill>
                <a:latin typeface="Arial" panose="020B0604020202020204" pitchFamily="34" charset="0"/>
              </a:defRPr>
            </a:lvl1pPr>
            <a:lvl2pPr marL="742950" indent="-285750">
              <a:defRPr>
                <a:solidFill>
                  <a:schemeClr val="bg2"/>
                </a:solidFill>
                <a:latin typeface="Arial" panose="020B0604020202020204" pitchFamily="34" charset="0"/>
              </a:defRPr>
            </a:lvl2pPr>
            <a:lvl3pPr marL="1143000" indent="-228600">
              <a:defRPr>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endParaRPr lang="tr-TR" altLang="tr-TR"/>
          </a:p>
        </p:txBody>
      </p:sp>
      <p:sp>
        <p:nvSpPr>
          <p:cNvPr id="104456" name="Rectangle 6"/>
          <p:cNvSpPr>
            <a:spLocks noGrp="1" noRot="1" noChangeAspect="1" noChangeArrowheads="1" noTextEdit="1"/>
          </p:cNvSpPr>
          <p:nvPr>
            <p:ph type="sldImg"/>
          </p:nvPr>
        </p:nvSpPr>
        <p:spPr>
          <a:xfrm>
            <a:off x="915988" y="730250"/>
            <a:ext cx="4810125" cy="3608388"/>
          </a:xfrm>
          <a:ln w="12700" cap="flat"/>
        </p:spPr>
      </p:sp>
      <p:sp>
        <p:nvSpPr>
          <p:cNvPr id="104457" name="Rectangle 7"/>
          <p:cNvSpPr>
            <a:spLocks noGrp="1" noChangeArrowheads="1"/>
          </p:cNvSpPr>
          <p:nvPr>
            <p:ph type="body" idx="1"/>
          </p:nvPr>
        </p:nvSpPr>
        <p:spPr>
          <a:xfrm>
            <a:off x="885825" y="4584700"/>
            <a:ext cx="487045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2146" tIns="45264" rIns="92146" bIns="45264"/>
          <a:lstStyle/>
          <a:p>
            <a:endParaRPr lang="en-GB" altLang="tr-TR" smtClean="0"/>
          </a:p>
        </p:txBody>
      </p:sp>
    </p:spTree>
    <p:extLst>
      <p:ext uri="{BB962C8B-B14F-4D97-AF65-F5344CB8AC3E}">
        <p14:creationId xmlns:p14="http://schemas.microsoft.com/office/powerpoint/2010/main" val="21521676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064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FF8FEADC-5426-42EC-8995-D107E32FBF64}" type="slidenum">
              <a:rPr lang="tr-TR" altLang="tr-TR" smtClean="0">
                <a:solidFill>
                  <a:schemeClr val="tx1"/>
                </a:solidFill>
              </a:rPr>
              <a:pPr/>
              <a:t>78</a:t>
            </a:fld>
            <a:endParaRPr lang="tr-TR" altLang="tr-TR" smtClean="0">
              <a:solidFill>
                <a:schemeClr val="tx1"/>
              </a:solidFill>
            </a:endParaRPr>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404632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085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CE8ED3BE-57AA-4049-8A92-6C8124ECA95D}" type="slidenum">
              <a:rPr lang="tr-TR" altLang="tr-TR" smtClean="0">
                <a:solidFill>
                  <a:schemeClr val="tx1"/>
                </a:solidFill>
              </a:rPr>
              <a:pPr/>
              <a:t>79</a:t>
            </a:fld>
            <a:endParaRPr lang="tr-TR" altLang="tr-TR" smtClean="0">
              <a:solidFill>
                <a:schemeClr val="tx1"/>
              </a:solidFill>
            </a:endParaRPr>
          </a:p>
        </p:txBody>
      </p:sp>
      <p:sp>
        <p:nvSpPr>
          <p:cNvPr id="108548" name="Rectangle 2"/>
          <p:cNvSpPr>
            <a:spLocks noGrp="1" noRot="1" noChangeAspect="1" noChangeArrowheads="1" noTextEdit="1"/>
          </p:cNvSpPr>
          <p:nvPr>
            <p:ph type="sldImg"/>
          </p:nvPr>
        </p:nvSpPr>
        <p:spPr>
          <a:xfrm>
            <a:off x="914400" y="728663"/>
            <a:ext cx="4813300" cy="3609975"/>
          </a:xfrm>
          <a:ln w="12700" cap="flat">
            <a:solidFill>
              <a:schemeClr val="tx1"/>
            </a:solidFill>
          </a:ln>
        </p:spPr>
      </p:sp>
      <p:sp>
        <p:nvSpPr>
          <p:cNvPr id="1085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13197445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105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7D28EC22-A408-4045-BB9F-07AA03425A38}" type="slidenum">
              <a:rPr lang="tr-TR" altLang="tr-TR" smtClean="0">
                <a:solidFill>
                  <a:schemeClr val="tx1"/>
                </a:solidFill>
              </a:rPr>
              <a:pPr/>
              <a:t>80</a:t>
            </a:fld>
            <a:endParaRPr lang="tr-TR" altLang="tr-TR" smtClean="0">
              <a:solidFill>
                <a:schemeClr val="tx1"/>
              </a:solidFill>
            </a:endParaRPr>
          </a:p>
        </p:txBody>
      </p:sp>
      <p:sp>
        <p:nvSpPr>
          <p:cNvPr id="110596" name="Rectangle 2"/>
          <p:cNvSpPr>
            <a:spLocks noGrp="1" noRot="1" noChangeAspect="1" noChangeArrowheads="1" noTextEdit="1"/>
          </p:cNvSpPr>
          <p:nvPr>
            <p:ph type="sldImg"/>
          </p:nvPr>
        </p:nvSpPr>
        <p:spPr>
          <a:xfrm>
            <a:off x="914400" y="728663"/>
            <a:ext cx="4813300" cy="3609975"/>
          </a:xfrm>
          <a:ln w="12700" cap="flat">
            <a:solidFill>
              <a:schemeClr val="tx1"/>
            </a:solidFill>
          </a:ln>
        </p:spPr>
      </p:sp>
      <p:sp>
        <p:nvSpPr>
          <p:cNvPr id="1105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10344283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126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BA145213-830D-40FE-96AC-660A4570879C}" type="slidenum">
              <a:rPr lang="tr-TR" altLang="tr-TR" smtClean="0">
                <a:solidFill>
                  <a:schemeClr val="tx1"/>
                </a:solidFill>
              </a:rPr>
              <a:pPr/>
              <a:t>81</a:t>
            </a:fld>
            <a:endParaRPr lang="tr-TR" altLang="tr-TR" smtClean="0">
              <a:solidFill>
                <a:schemeClr val="tx1"/>
              </a:solidFill>
            </a:endParaRPr>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38" tIns="45819" rIns="91638" bIns="45819"/>
          <a:lstStyle/>
          <a:p>
            <a:pPr defTabSz="947738"/>
            <a:endParaRPr lang="en-US" altLang="en-US" smtClean="0"/>
          </a:p>
        </p:txBody>
      </p:sp>
    </p:spTree>
    <p:extLst>
      <p:ext uri="{BB962C8B-B14F-4D97-AF65-F5344CB8AC3E}">
        <p14:creationId xmlns:p14="http://schemas.microsoft.com/office/powerpoint/2010/main" val="227182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8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064D9D39-A7A4-410B-AD42-195CC8960674}" type="slidenum">
              <a:rPr lang="tr-TR" altLang="tr-TR" smtClean="0">
                <a:solidFill>
                  <a:schemeClr val="tx1"/>
                </a:solidFill>
              </a:rPr>
              <a:pPr/>
              <a:t>8</a:t>
            </a:fld>
            <a:endParaRPr lang="tr-TR" altLang="tr-TR" smtClean="0">
              <a:solidFill>
                <a:schemeClr val="tx1"/>
              </a:solidFill>
            </a:endParaRPr>
          </a:p>
        </p:txBody>
      </p:sp>
      <p:sp>
        <p:nvSpPr>
          <p:cNvPr id="18436" name="Rectangle 2"/>
          <p:cNvSpPr>
            <a:spLocks noRot="1" noChangeArrowheads="1" noTextEdit="1"/>
          </p:cNvSpPr>
          <p:nvPr>
            <p:ph type="sldImg"/>
          </p:nvPr>
        </p:nvSpPr>
        <p:spPr>
          <a:ln/>
        </p:spPr>
      </p:sp>
      <p:sp>
        <p:nvSpPr>
          <p:cNvPr id="18437"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26139036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146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CA7D4491-F82F-4C30-8ABF-3701765768F9}" type="slidenum">
              <a:rPr lang="tr-TR" altLang="tr-TR" smtClean="0">
                <a:solidFill>
                  <a:schemeClr val="tx1"/>
                </a:solidFill>
              </a:rPr>
              <a:pPr/>
              <a:t>82</a:t>
            </a:fld>
            <a:endParaRPr lang="tr-TR" altLang="tr-TR" smtClean="0">
              <a:solidFill>
                <a:schemeClr val="tx1"/>
              </a:solidFill>
            </a:endParaRPr>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38" tIns="45819" rIns="91638" bIns="45819"/>
          <a:lstStyle/>
          <a:p>
            <a:pPr defTabSz="947738"/>
            <a:endParaRPr lang="en-US" altLang="en-US" smtClean="0"/>
          </a:p>
        </p:txBody>
      </p:sp>
    </p:spTree>
    <p:extLst>
      <p:ext uri="{BB962C8B-B14F-4D97-AF65-F5344CB8AC3E}">
        <p14:creationId xmlns:p14="http://schemas.microsoft.com/office/powerpoint/2010/main" val="14875080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167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103E6A73-6909-4325-8BE7-5C74AC7807ED}" type="slidenum">
              <a:rPr lang="tr-TR" altLang="tr-TR" smtClean="0">
                <a:solidFill>
                  <a:schemeClr val="tx1"/>
                </a:solidFill>
              </a:rPr>
              <a:pPr/>
              <a:t>83</a:t>
            </a:fld>
            <a:endParaRPr lang="tr-TR" altLang="tr-TR" smtClean="0">
              <a:solidFill>
                <a:schemeClr val="tx1"/>
              </a:solidFill>
            </a:endParaRPr>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7924480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187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AEE745B2-B256-4AA2-A4A7-9647981C3CF3}" type="slidenum">
              <a:rPr lang="tr-TR" altLang="tr-TR" smtClean="0">
                <a:solidFill>
                  <a:schemeClr val="tx1"/>
                </a:solidFill>
              </a:rPr>
              <a:pPr/>
              <a:t>84</a:t>
            </a:fld>
            <a:endParaRPr lang="tr-TR" altLang="tr-TR" smtClean="0">
              <a:solidFill>
                <a:schemeClr val="tx1"/>
              </a:solidFill>
            </a:endParaRPr>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1104867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208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3F9A7255-5C65-44B7-9615-DCE57590197F}" type="slidenum">
              <a:rPr lang="tr-TR" altLang="tr-TR" smtClean="0">
                <a:solidFill>
                  <a:schemeClr val="tx1"/>
                </a:solidFill>
              </a:rPr>
              <a:pPr/>
              <a:t>85</a:t>
            </a:fld>
            <a:endParaRPr lang="tr-TR" altLang="tr-TR" smtClean="0">
              <a:solidFill>
                <a:schemeClr val="tx1"/>
              </a:solidFill>
            </a:endParaRPr>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66551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228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E2849574-A6AB-4AA9-9CDD-49C4D26288F4}" type="slidenum">
              <a:rPr lang="tr-TR" altLang="tr-TR" smtClean="0">
                <a:solidFill>
                  <a:schemeClr val="tx1"/>
                </a:solidFill>
              </a:rPr>
              <a:pPr/>
              <a:t>86</a:t>
            </a:fld>
            <a:endParaRPr lang="tr-TR" altLang="tr-TR" smtClean="0">
              <a:solidFill>
                <a:schemeClr val="tx1"/>
              </a:solidFill>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4979555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249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5862789E-3070-48BC-8C64-5B08CC5599E0}" type="slidenum">
              <a:rPr lang="tr-TR" altLang="tr-TR" smtClean="0">
                <a:solidFill>
                  <a:schemeClr val="tx1"/>
                </a:solidFill>
              </a:rPr>
              <a:pPr/>
              <a:t>87</a:t>
            </a:fld>
            <a:endParaRPr lang="tr-TR" altLang="tr-TR" smtClean="0">
              <a:solidFill>
                <a:schemeClr val="tx1"/>
              </a:solidFill>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1383554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269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6141E748-9213-42C7-8292-B36506320F42}" type="slidenum">
              <a:rPr lang="tr-TR" altLang="tr-TR" smtClean="0">
                <a:solidFill>
                  <a:schemeClr val="tx1"/>
                </a:solidFill>
              </a:rPr>
              <a:pPr/>
              <a:t>88</a:t>
            </a:fld>
            <a:endParaRPr lang="tr-TR" altLang="tr-TR" smtClean="0">
              <a:solidFill>
                <a:schemeClr val="tx1"/>
              </a:solidFill>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36873332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29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3B329D57-C0BA-4C67-BED1-20A8B1FF97EB}" type="slidenum">
              <a:rPr lang="tr-TR" altLang="tr-TR" smtClean="0">
                <a:solidFill>
                  <a:schemeClr val="tx1"/>
                </a:solidFill>
              </a:rPr>
              <a:pPr/>
              <a:t>89</a:t>
            </a:fld>
            <a:endParaRPr lang="tr-TR" altLang="tr-TR" smtClean="0">
              <a:solidFill>
                <a:schemeClr val="tx1"/>
              </a:solidFill>
            </a:endParaRPr>
          </a:p>
        </p:txBody>
      </p:sp>
      <p:sp>
        <p:nvSpPr>
          <p:cNvPr id="129028" name="Rectangle 2"/>
          <p:cNvSpPr>
            <a:spLocks noGrp="1" noRot="1" noChangeAspect="1" noChangeArrowheads="1" noTextEdit="1"/>
          </p:cNvSpPr>
          <p:nvPr>
            <p:ph type="sldImg"/>
          </p:nvPr>
        </p:nvSpPr>
        <p:spPr>
          <a:xfrm>
            <a:off x="917575" y="730250"/>
            <a:ext cx="4808538" cy="3606800"/>
          </a:xfrm>
          <a:ln/>
        </p:spPr>
      </p:sp>
      <p:sp>
        <p:nvSpPr>
          <p:cNvPr id="129029" name="Rectangle 3"/>
          <p:cNvSpPr>
            <a:spLocks noGrp="1" noChangeArrowheads="1"/>
          </p:cNvSpPr>
          <p:nvPr>
            <p:ph type="body" idx="1"/>
          </p:nvPr>
        </p:nvSpPr>
        <p:spPr>
          <a:xfrm>
            <a:off x="882650" y="4583113"/>
            <a:ext cx="4875213"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9" tIns="45184" rIns="90369" bIns="45184"/>
          <a:lstStyle/>
          <a:p>
            <a:endParaRPr lang="en-US" altLang="tr-TR" smtClean="0"/>
          </a:p>
        </p:txBody>
      </p:sp>
    </p:spTree>
    <p:extLst>
      <p:ext uri="{BB962C8B-B14F-4D97-AF65-F5344CB8AC3E}">
        <p14:creationId xmlns:p14="http://schemas.microsoft.com/office/powerpoint/2010/main" val="18131689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310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B3CE45EB-8187-4D47-B628-D6F1063A63F8}" type="slidenum">
              <a:rPr lang="tr-TR" altLang="tr-TR" smtClean="0">
                <a:solidFill>
                  <a:schemeClr val="tx1"/>
                </a:solidFill>
              </a:rPr>
              <a:pPr/>
              <a:t>90</a:t>
            </a:fld>
            <a:endParaRPr lang="tr-TR" altLang="tr-TR" smtClean="0">
              <a:solidFill>
                <a:schemeClr val="tx1"/>
              </a:solidFill>
            </a:endParaRPr>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2676397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331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C324F54C-222D-4C34-B423-3BEA46F4538D}" type="slidenum">
              <a:rPr lang="tr-TR" altLang="tr-TR" smtClean="0">
                <a:solidFill>
                  <a:schemeClr val="tx1"/>
                </a:solidFill>
              </a:rPr>
              <a:pPr/>
              <a:t>91</a:t>
            </a:fld>
            <a:endParaRPr lang="tr-TR" altLang="tr-TR" smtClean="0">
              <a:solidFill>
                <a:schemeClr val="tx1"/>
              </a:solidFill>
            </a:endParaRPr>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124294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204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BFB6A56E-443E-4BCE-B623-30D0506FABEB}" type="slidenum">
              <a:rPr lang="tr-TR" altLang="tr-TR" smtClean="0">
                <a:solidFill>
                  <a:schemeClr val="tx1"/>
                </a:solidFill>
              </a:rPr>
              <a:pPr/>
              <a:t>9</a:t>
            </a:fld>
            <a:endParaRPr lang="tr-TR" altLang="tr-TR" smtClean="0">
              <a:solidFill>
                <a:schemeClr val="tx1"/>
              </a:solidFill>
            </a:endParaRPr>
          </a:p>
        </p:txBody>
      </p:sp>
      <p:sp>
        <p:nvSpPr>
          <p:cNvPr id="20484" name="Rectangle 2"/>
          <p:cNvSpPr>
            <a:spLocks noRot="1" noChangeArrowheads="1" noTextEdit="1"/>
          </p:cNvSpPr>
          <p:nvPr>
            <p:ph type="sldImg"/>
          </p:nvPr>
        </p:nvSpPr>
        <p:spPr>
          <a:ln/>
        </p:spPr>
      </p:sp>
      <p:sp>
        <p:nvSpPr>
          <p:cNvPr id="20485"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31489999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351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12ED0C71-DBA7-47F6-BD33-156E7CF316D7}" type="slidenum">
              <a:rPr lang="tr-TR" altLang="tr-TR" smtClean="0">
                <a:solidFill>
                  <a:schemeClr val="tx1"/>
                </a:solidFill>
              </a:rPr>
              <a:pPr/>
              <a:t>92</a:t>
            </a:fld>
            <a:endParaRPr lang="tr-TR" altLang="tr-TR" smtClean="0">
              <a:solidFill>
                <a:schemeClr val="tx1"/>
              </a:solidFill>
            </a:endParaRPr>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8047493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372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82EE1238-244F-4989-9805-1CAEFD6460E9}" type="slidenum">
              <a:rPr lang="tr-TR" altLang="tr-TR" smtClean="0">
                <a:solidFill>
                  <a:schemeClr val="tx1"/>
                </a:solidFill>
              </a:rPr>
              <a:pPr/>
              <a:t>93</a:t>
            </a:fld>
            <a:endParaRPr lang="tr-TR" altLang="tr-TR" smtClean="0">
              <a:solidFill>
                <a:schemeClr val="tx1"/>
              </a:solidFill>
            </a:endParaRPr>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1279003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1392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ED42D4CA-3D14-49CD-B11C-EA9997D0FA8A}" type="slidenum">
              <a:rPr lang="tr-TR" altLang="tr-TR" smtClean="0">
                <a:solidFill>
                  <a:schemeClr val="tx1"/>
                </a:solidFill>
              </a:rPr>
              <a:pPr/>
              <a:t>94</a:t>
            </a:fld>
            <a:endParaRPr lang="tr-TR" altLang="tr-TR" smtClean="0">
              <a:solidFill>
                <a:schemeClr val="tx1"/>
              </a:solidFill>
            </a:endParaRPr>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216583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24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5B039F5F-5CE7-4FCD-871C-8FBAAB61360B}" type="slidenum">
              <a:rPr lang="tr-TR" altLang="tr-TR" smtClean="0">
                <a:solidFill>
                  <a:schemeClr val="tx1"/>
                </a:solidFill>
              </a:rPr>
              <a:pPr/>
              <a:t>12</a:t>
            </a:fld>
            <a:endParaRPr lang="tr-TR" altLang="tr-TR" smtClean="0">
              <a:solidFill>
                <a:schemeClr val="tx1"/>
              </a:solidFill>
            </a:endParaRPr>
          </a:p>
        </p:txBody>
      </p:sp>
      <p:sp>
        <p:nvSpPr>
          <p:cNvPr id="24580" name="Rectangle 2"/>
          <p:cNvSpPr>
            <a:spLocks noRot="1" noChangeArrowheads="1" noTextEdit="1"/>
          </p:cNvSpPr>
          <p:nvPr>
            <p:ph type="sldImg"/>
          </p:nvPr>
        </p:nvSpPr>
        <p:spPr>
          <a:ln/>
        </p:spPr>
      </p:sp>
      <p:sp>
        <p:nvSpPr>
          <p:cNvPr id="24581"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4179489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smtClean="0">
                <a:solidFill>
                  <a:schemeClr val="tx1"/>
                </a:solidFill>
              </a:rPr>
              <a:t>Copyright 2000 N. AYDIN. All rights reserved.</a:t>
            </a:r>
          </a:p>
        </p:txBody>
      </p:sp>
      <p:sp>
        <p:nvSpPr>
          <p:cNvPr id="276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B7A66B76-37A8-444C-8C7C-3913DF37A807}" type="slidenum">
              <a:rPr lang="tr-TR" altLang="tr-TR" smtClean="0">
                <a:solidFill>
                  <a:schemeClr val="tx1"/>
                </a:solidFill>
              </a:rPr>
              <a:pPr/>
              <a:t>14</a:t>
            </a:fld>
            <a:endParaRPr lang="tr-TR" altLang="tr-TR" smtClean="0">
              <a:solidFill>
                <a:schemeClr val="tx1"/>
              </a:solidFill>
            </a:endParaRPr>
          </a:p>
        </p:txBody>
      </p:sp>
      <p:sp>
        <p:nvSpPr>
          <p:cNvPr id="27652" name="Rectangle 2"/>
          <p:cNvSpPr>
            <a:spLocks noRot="1" noChangeArrowheads="1" noTextEdit="1"/>
          </p:cNvSpPr>
          <p:nvPr>
            <p:ph type="sldImg"/>
          </p:nvPr>
        </p:nvSpPr>
        <p:spPr>
          <a:ln/>
        </p:spPr>
      </p:sp>
      <p:sp>
        <p:nvSpPr>
          <p:cNvPr id="27653"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tr-TR" smtClean="0"/>
          </a:p>
        </p:txBody>
      </p:sp>
    </p:spTree>
    <p:extLst>
      <p:ext uri="{BB962C8B-B14F-4D97-AF65-F5344CB8AC3E}">
        <p14:creationId xmlns:p14="http://schemas.microsoft.com/office/powerpoint/2010/main" val="39029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1C681A73-7BF2-4647-BBF7-E908825642A3}" type="slidenum">
              <a:rPr lang="en-US" altLang="tr-TR"/>
              <a:pPr>
                <a:defRPr/>
              </a:pPr>
              <a:t>‹#›</a:t>
            </a:fld>
            <a:endParaRPr lang="en-US" altLang="tr-TR"/>
          </a:p>
        </p:txBody>
      </p:sp>
    </p:spTree>
    <p:extLst>
      <p:ext uri="{BB962C8B-B14F-4D97-AF65-F5344CB8AC3E}">
        <p14:creationId xmlns:p14="http://schemas.microsoft.com/office/powerpoint/2010/main" val="398731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286CCF65-1B88-4DFE-B3A4-AADA451D18D8}" type="slidenum">
              <a:rPr lang="en-US" altLang="tr-TR"/>
              <a:pPr>
                <a:defRPr/>
              </a:pPr>
              <a:t>‹#›</a:t>
            </a:fld>
            <a:endParaRPr lang="en-US" altLang="tr-TR"/>
          </a:p>
        </p:txBody>
      </p:sp>
    </p:spTree>
    <p:extLst>
      <p:ext uri="{BB962C8B-B14F-4D97-AF65-F5344CB8AC3E}">
        <p14:creationId xmlns:p14="http://schemas.microsoft.com/office/powerpoint/2010/main" val="301340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03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03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31A0AFFB-C41C-4DB4-AD94-C8A044011A45}" type="slidenum">
              <a:rPr lang="en-US" altLang="tr-TR"/>
              <a:pPr>
                <a:defRPr/>
              </a:pPr>
              <a:t>‹#›</a:t>
            </a:fld>
            <a:endParaRPr lang="en-US" altLang="tr-TR"/>
          </a:p>
        </p:txBody>
      </p:sp>
    </p:spTree>
    <p:extLst>
      <p:ext uri="{BB962C8B-B14F-4D97-AF65-F5344CB8AC3E}">
        <p14:creationId xmlns:p14="http://schemas.microsoft.com/office/powerpoint/2010/main" val="2821491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5175"/>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395288" y="1125538"/>
            <a:ext cx="4064000" cy="497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11688" y="1125538"/>
            <a:ext cx="4064000" cy="497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Slide Number Placeholder 4"/>
          <p:cNvSpPr>
            <a:spLocks noGrp="1"/>
          </p:cNvSpPr>
          <p:nvPr>
            <p:ph type="sldNum" sz="quarter" idx="10"/>
          </p:nvPr>
        </p:nvSpPr>
        <p:spPr/>
        <p:txBody>
          <a:bodyPr/>
          <a:lstStyle>
            <a:lvl1pPr>
              <a:defRPr/>
            </a:lvl1pPr>
          </a:lstStyle>
          <a:p>
            <a:pPr>
              <a:defRPr/>
            </a:pPr>
            <a:fld id="{E88259E4-BCE0-4D86-8C04-C6CA529A0FDE}" type="slidenum">
              <a:rPr lang="en-US" altLang="tr-TR"/>
              <a:pPr>
                <a:defRPr/>
              </a:pPr>
              <a:t>‹#›</a:t>
            </a:fld>
            <a:endParaRPr lang="en-US" altLang="tr-TR"/>
          </a:p>
        </p:txBody>
      </p:sp>
      <p:sp>
        <p:nvSpPr>
          <p:cNvPr id="6" name="Footer Placeholder 5"/>
          <p:cNvSpPr>
            <a:spLocks noGrp="1"/>
          </p:cNvSpPr>
          <p:nvPr>
            <p:ph type="ftr" sz="quarter" idx="11"/>
          </p:nvPr>
        </p:nvSpPr>
        <p:spPr>
          <a:xfrm>
            <a:off x="0" y="6497638"/>
            <a:ext cx="9144000" cy="360362"/>
          </a:xfrm>
          <a:prstGeom prst="rect">
            <a:avLst/>
          </a:prstGeom>
        </p:spPr>
        <p:txBody>
          <a:bodyPr/>
          <a:lstStyle>
            <a:lvl1pPr>
              <a:defRPr/>
            </a:lvl1pPr>
          </a:lstStyle>
          <a:p>
            <a:pPr>
              <a:defRPr/>
            </a:pPr>
            <a:r>
              <a:rPr lang="tr-TR" altLang="tr-TR"/>
              <a:t> </a:t>
            </a:r>
            <a:r>
              <a:rPr lang="tr-TR" altLang="tr-TR" sz="1000"/>
              <a:t>“SE2201”  “COMPUTING SYSTEMS”  “BAHÇEŞEHİR UNIVERSITY”  “FALL 2008”  “Dr. N AYDIN”</a:t>
            </a:r>
          </a:p>
        </p:txBody>
      </p:sp>
    </p:spTree>
    <p:extLst>
      <p:ext uri="{BB962C8B-B14F-4D97-AF65-F5344CB8AC3E}">
        <p14:creationId xmlns:p14="http://schemas.microsoft.com/office/powerpoint/2010/main" val="131881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5175"/>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395288" y="1125538"/>
            <a:ext cx="82804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395288" y="3690938"/>
            <a:ext cx="82804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Slide Number Placeholder 4"/>
          <p:cNvSpPr>
            <a:spLocks noGrp="1"/>
          </p:cNvSpPr>
          <p:nvPr>
            <p:ph type="sldNum" sz="quarter" idx="10"/>
          </p:nvPr>
        </p:nvSpPr>
        <p:spPr/>
        <p:txBody>
          <a:bodyPr/>
          <a:lstStyle>
            <a:lvl1pPr>
              <a:defRPr/>
            </a:lvl1pPr>
          </a:lstStyle>
          <a:p>
            <a:pPr>
              <a:defRPr/>
            </a:pPr>
            <a:fld id="{2FB31E06-BCEA-43A7-B82F-BE6471911BE7}" type="slidenum">
              <a:rPr lang="en-US" altLang="tr-TR"/>
              <a:pPr>
                <a:defRPr/>
              </a:pPr>
              <a:t>‹#›</a:t>
            </a:fld>
            <a:endParaRPr lang="en-US" altLang="tr-TR"/>
          </a:p>
        </p:txBody>
      </p:sp>
      <p:sp>
        <p:nvSpPr>
          <p:cNvPr id="6" name="Footer Placeholder 5"/>
          <p:cNvSpPr>
            <a:spLocks noGrp="1"/>
          </p:cNvSpPr>
          <p:nvPr>
            <p:ph type="ftr" sz="quarter" idx="11"/>
          </p:nvPr>
        </p:nvSpPr>
        <p:spPr>
          <a:xfrm>
            <a:off x="0" y="6497638"/>
            <a:ext cx="9144000" cy="360362"/>
          </a:xfrm>
          <a:prstGeom prst="rect">
            <a:avLst/>
          </a:prstGeom>
        </p:spPr>
        <p:txBody>
          <a:bodyPr/>
          <a:lstStyle>
            <a:lvl1pPr>
              <a:defRPr/>
            </a:lvl1pPr>
          </a:lstStyle>
          <a:p>
            <a:pPr>
              <a:defRPr/>
            </a:pPr>
            <a:r>
              <a:rPr lang="tr-TR" altLang="tr-TR"/>
              <a:t> </a:t>
            </a:r>
            <a:r>
              <a:rPr lang="tr-TR" altLang="tr-TR" sz="1000"/>
              <a:t>“SE2201”  “COMPUTING SYSTEMS”  “BAHÇEŞEHİR UNIVERSITY”  “FALL 2008”  “Dr. N AYDIN”</a:t>
            </a:r>
          </a:p>
        </p:txBody>
      </p:sp>
    </p:spTree>
    <p:extLst>
      <p:ext uri="{BB962C8B-B14F-4D97-AF65-F5344CB8AC3E}">
        <p14:creationId xmlns:p14="http://schemas.microsoft.com/office/powerpoint/2010/main" val="2808840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5175"/>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395288" y="1125538"/>
            <a:ext cx="4064000" cy="497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Online Image Placeholder 3"/>
          <p:cNvSpPr>
            <a:spLocks noGrp="1"/>
          </p:cNvSpPr>
          <p:nvPr>
            <p:ph type="clipArt" sz="half" idx="2"/>
          </p:nvPr>
        </p:nvSpPr>
        <p:spPr>
          <a:xfrm>
            <a:off x="4611688" y="1125538"/>
            <a:ext cx="4064000" cy="4978400"/>
          </a:xfrm>
        </p:spPr>
        <p:txBody>
          <a:bodyPr/>
          <a:lstStyle/>
          <a:p>
            <a:pPr lvl="0"/>
            <a:endParaRPr lang="tr-TR" noProof="0"/>
          </a:p>
        </p:txBody>
      </p:sp>
      <p:sp>
        <p:nvSpPr>
          <p:cNvPr id="5" name="Slide Number Placeholder 4"/>
          <p:cNvSpPr>
            <a:spLocks noGrp="1"/>
          </p:cNvSpPr>
          <p:nvPr>
            <p:ph type="sldNum" sz="quarter" idx="10"/>
          </p:nvPr>
        </p:nvSpPr>
        <p:spPr/>
        <p:txBody>
          <a:bodyPr/>
          <a:lstStyle>
            <a:lvl1pPr>
              <a:defRPr/>
            </a:lvl1pPr>
          </a:lstStyle>
          <a:p>
            <a:pPr>
              <a:defRPr/>
            </a:pPr>
            <a:fld id="{30EDB3B9-E284-4A93-BDFD-582E78784338}" type="slidenum">
              <a:rPr lang="en-US" altLang="tr-TR"/>
              <a:pPr>
                <a:defRPr/>
              </a:pPr>
              <a:t>‹#›</a:t>
            </a:fld>
            <a:endParaRPr lang="en-US" altLang="tr-TR"/>
          </a:p>
        </p:txBody>
      </p:sp>
      <p:sp>
        <p:nvSpPr>
          <p:cNvPr id="6" name="Footer Placeholder 5"/>
          <p:cNvSpPr>
            <a:spLocks noGrp="1"/>
          </p:cNvSpPr>
          <p:nvPr>
            <p:ph type="ftr" sz="quarter" idx="11"/>
          </p:nvPr>
        </p:nvSpPr>
        <p:spPr>
          <a:xfrm>
            <a:off x="0" y="6497638"/>
            <a:ext cx="9144000" cy="360362"/>
          </a:xfrm>
          <a:prstGeom prst="rect">
            <a:avLst/>
          </a:prstGeom>
        </p:spPr>
        <p:txBody>
          <a:bodyPr/>
          <a:lstStyle>
            <a:lvl1pPr>
              <a:defRPr/>
            </a:lvl1pPr>
          </a:lstStyle>
          <a:p>
            <a:pPr>
              <a:defRPr/>
            </a:pPr>
            <a:r>
              <a:rPr lang="tr-TR" altLang="tr-TR"/>
              <a:t> </a:t>
            </a:r>
            <a:r>
              <a:rPr lang="tr-TR" altLang="tr-TR" sz="1000"/>
              <a:t>“SE2201”  “COMPUTING SYSTEMS”  “BAHÇEŞEHİR UNIVERSITY”  “FALL 2008”  “Dr. N AYDIN”</a:t>
            </a:r>
          </a:p>
        </p:txBody>
      </p:sp>
    </p:spTree>
    <p:extLst>
      <p:ext uri="{BB962C8B-B14F-4D97-AF65-F5344CB8AC3E}">
        <p14:creationId xmlns:p14="http://schemas.microsoft.com/office/powerpoint/2010/main" val="3843483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765175"/>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395288" y="1125538"/>
            <a:ext cx="40640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4611688" y="1125538"/>
            <a:ext cx="40640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395288" y="3690938"/>
            <a:ext cx="40640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4611688" y="3690938"/>
            <a:ext cx="40640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Slide Number Placeholder 6"/>
          <p:cNvSpPr>
            <a:spLocks noGrp="1"/>
          </p:cNvSpPr>
          <p:nvPr>
            <p:ph type="sldNum" sz="quarter" idx="10"/>
          </p:nvPr>
        </p:nvSpPr>
        <p:spPr/>
        <p:txBody>
          <a:bodyPr/>
          <a:lstStyle>
            <a:lvl1pPr>
              <a:defRPr/>
            </a:lvl1pPr>
          </a:lstStyle>
          <a:p>
            <a:pPr>
              <a:defRPr/>
            </a:pPr>
            <a:fld id="{375F854F-3730-4090-97D8-CC5EE6176636}" type="slidenum">
              <a:rPr lang="en-US" altLang="tr-TR"/>
              <a:pPr>
                <a:defRPr/>
              </a:pPr>
              <a:t>‹#›</a:t>
            </a:fld>
            <a:endParaRPr lang="en-US" altLang="tr-TR"/>
          </a:p>
        </p:txBody>
      </p:sp>
      <p:sp>
        <p:nvSpPr>
          <p:cNvPr id="8" name="Footer Placeholder 7"/>
          <p:cNvSpPr>
            <a:spLocks noGrp="1"/>
          </p:cNvSpPr>
          <p:nvPr>
            <p:ph type="ftr" sz="quarter" idx="11"/>
          </p:nvPr>
        </p:nvSpPr>
        <p:spPr>
          <a:xfrm>
            <a:off x="0" y="6497638"/>
            <a:ext cx="9144000" cy="360362"/>
          </a:xfrm>
          <a:prstGeom prst="rect">
            <a:avLst/>
          </a:prstGeom>
        </p:spPr>
        <p:txBody>
          <a:bodyPr/>
          <a:lstStyle>
            <a:lvl1pPr>
              <a:defRPr/>
            </a:lvl1pPr>
          </a:lstStyle>
          <a:p>
            <a:pPr>
              <a:defRPr/>
            </a:pPr>
            <a:r>
              <a:rPr lang="tr-TR" altLang="tr-TR"/>
              <a:t> </a:t>
            </a:r>
            <a:r>
              <a:rPr lang="tr-TR" altLang="tr-TR" sz="1000"/>
              <a:t>“SE2201”  “COMPUTING SYSTEMS”  “BAHÇEŞEHİR UNIVERSITY”  “FALL 2008”  “Dr. N AYDIN”</a:t>
            </a:r>
          </a:p>
        </p:txBody>
      </p:sp>
    </p:spTree>
    <p:extLst>
      <p:ext uri="{BB962C8B-B14F-4D97-AF65-F5344CB8AC3E}">
        <p14:creationId xmlns:p14="http://schemas.microsoft.com/office/powerpoint/2010/main" val="2422240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5175"/>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395288" y="1125538"/>
            <a:ext cx="8280400" cy="4978400"/>
          </a:xfrm>
        </p:spPr>
        <p:txBody>
          <a:bodyPr/>
          <a:lstStyle/>
          <a:p>
            <a:pPr lvl="0"/>
            <a:endParaRPr lang="tr-TR" noProof="0"/>
          </a:p>
        </p:txBody>
      </p:sp>
      <p:sp>
        <p:nvSpPr>
          <p:cNvPr id="4" name="Slide Number Placeholder 3"/>
          <p:cNvSpPr>
            <a:spLocks noGrp="1"/>
          </p:cNvSpPr>
          <p:nvPr>
            <p:ph type="sldNum" sz="quarter" idx="10"/>
          </p:nvPr>
        </p:nvSpPr>
        <p:spPr/>
        <p:txBody>
          <a:bodyPr/>
          <a:lstStyle>
            <a:lvl1pPr>
              <a:defRPr/>
            </a:lvl1pPr>
          </a:lstStyle>
          <a:p>
            <a:pPr>
              <a:defRPr/>
            </a:pPr>
            <a:fld id="{A9774BBF-51EC-4B6B-8A5C-5FEFF7AB9628}" type="slidenum">
              <a:rPr lang="en-US" altLang="tr-TR"/>
              <a:pPr>
                <a:defRPr/>
              </a:pPr>
              <a:t>‹#›</a:t>
            </a:fld>
            <a:endParaRPr lang="en-US" altLang="tr-TR"/>
          </a:p>
        </p:txBody>
      </p:sp>
      <p:sp>
        <p:nvSpPr>
          <p:cNvPr id="5" name="Footer Placeholder 4"/>
          <p:cNvSpPr>
            <a:spLocks noGrp="1"/>
          </p:cNvSpPr>
          <p:nvPr>
            <p:ph type="ftr" sz="quarter" idx="11"/>
          </p:nvPr>
        </p:nvSpPr>
        <p:spPr>
          <a:xfrm>
            <a:off x="0" y="6497638"/>
            <a:ext cx="9144000" cy="360362"/>
          </a:xfrm>
          <a:prstGeom prst="rect">
            <a:avLst/>
          </a:prstGeom>
        </p:spPr>
        <p:txBody>
          <a:bodyPr/>
          <a:lstStyle>
            <a:lvl1pPr>
              <a:defRPr/>
            </a:lvl1pPr>
          </a:lstStyle>
          <a:p>
            <a:pPr>
              <a:defRPr/>
            </a:pPr>
            <a:r>
              <a:rPr lang="tr-TR" altLang="tr-TR"/>
              <a:t> </a:t>
            </a:r>
            <a:r>
              <a:rPr lang="tr-TR" altLang="tr-TR" sz="1000"/>
              <a:t>“SE2201”  “COMPUTING SYSTEMS”  “BAHÇEŞEHİR UNIVERSITY”  “FALL 2008”  “Dr. N AYDIN”</a:t>
            </a:r>
          </a:p>
        </p:txBody>
      </p:sp>
    </p:spTree>
    <p:extLst>
      <p:ext uri="{BB962C8B-B14F-4D97-AF65-F5344CB8AC3E}">
        <p14:creationId xmlns:p14="http://schemas.microsoft.com/office/powerpoint/2010/main" val="983749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5175"/>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395288" y="1125538"/>
            <a:ext cx="4064000" cy="497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4611688" y="1125538"/>
            <a:ext cx="40640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4611688" y="3690938"/>
            <a:ext cx="40640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Slide Number Placeholder 5"/>
          <p:cNvSpPr>
            <a:spLocks noGrp="1"/>
          </p:cNvSpPr>
          <p:nvPr>
            <p:ph type="sldNum" sz="quarter" idx="10"/>
          </p:nvPr>
        </p:nvSpPr>
        <p:spPr/>
        <p:txBody>
          <a:bodyPr/>
          <a:lstStyle>
            <a:lvl1pPr>
              <a:defRPr/>
            </a:lvl1pPr>
          </a:lstStyle>
          <a:p>
            <a:pPr>
              <a:defRPr/>
            </a:pPr>
            <a:fld id="{F7C8DF42-6780-4AE8-A5BB-20397B23EB1B}" type="slidenum">
              <a:rPr lang="en-US" altLang="tr-TR"/>
              <a:pPr>
                <a:defRPr/>
              </a:pPr>
              <a:t>‹#›</a:t>
            </a:fld>
            <a:endParaRPr lang="en-US" altLang="tr-TR"/>
          </a:p>
        </p:txBody>
      </p:sp>
      <p:sp>
        <p:nvSpPr>
          <p:cNvPr id="7" name="Footer Placeholder 6"/>
          <p:cNvSpPr>
            <a:spLocks noGrp="1"/>
          </p:cNvSpPr>
          <p:nvPr>
            <p:ph type="ftr" sz="quarter" idx="11"/>
          </p:nvPr>
        </p:nvSpPr>
        <p:spPr>
          <a:xfrm>
            <a:off x="0" y="6497638"/>
            <a:ext cx="9144000" cy="360362"/>
          </a:xfrm>
          <a:prstGeom prst="rect">
            <a:avLst/>
          </a:prstGeom>
        </p:spPr>
        <p:txBody>
          <a:bodyPr/>
          <a:lstStyle>
            <a:lvl1pPr>
              <a:defRPr/>
            </a:lvl1pPr>
          </a:lstStyle>
          <a:p>
            <a:pPr>
              <a:defRPr/>
            </a:pPr>
            <a:r>
              <a:rPr lang="tr-TR" altLang="tr-TR"/>
              <a:t> </a:t>
            </a:r>
            <a:r>
              <a:rPr lang="tr-TR" altLang="tr-TR" sz="1000"/>
              <a:t>“SE2201”  “COMPUTING SYSTEMS”  “BAHÇEŞEHİR UNIVERSITY”  “FALL 2008”  “Dr. N AYDIN”</a:t>
            </a:r>
          </a:p>
        </p:txBody>
      </p:sp>
    </p:spTree>
    <p:extLst>
      <p:ext uri="{BB962C8B-B14F-4D97-AF65-F5344CB8AC3E}">
        <p14:creationId xmlns:p14="http://schemas.microsoft.com/office/powerpoint/2010/main" val="103803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2"/>
          <p:cNvSpPr>
            <a:spLocks noGrp="1" noChangeArrowheads="1"/>
          </p:cNvSpPr>
          <p:nvPr>
            <p:ph type="sldNum" sz="quarter" idx="10"/>
          </p:nvPr>
        </p:nvSpPr>
        <p:spPr>
          <a:ln/>
        </p:spPr>
        <p:txBody>
          <a:bodyPr/>
          <a:lstStyle>
            <a:lvl1pPr>
              <a:defRPr/>
            </a:lvl1pPr>
          </a:lstStyle>
          <a:p>
            <a:pPr>
              <a:defRPr/>
            </a:pPr>
            <a:fld id="{26496457-9204-463F-9F79-0E744345F73A}" type="slidenum">
              <a:rPr lang="en-US" altLang="tr-TR"/>
              <a:pPr>
                <a:defRPr/>
              </a:pPr>
              <a:t>‹#›</a:t>
            </a:fld>
            <a:endParaRPr lang="en-US" altLang="tr-TR"/>
          </a:p>
        </p:txBody>
      </p:sp>
    </p:spTree>
    <p:extLst>
      <p:ext uri="{BB962C8B-B14F-4D97-AF65-F5344CB8AC3E}">
        <p14:creationId xmlns:p14="http://schemas.microsoft.com/office/powerpoint/2010/main" val="272887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AA914537-0921-4BB7-AF80-1B28C4A6B870}" type="slidenum">
              <a:rPr lang="en-US" altLang="tr-TR"/>
              <a:pPr>
                <a:defRPr/>
              </a:pPr>
              <a:t>‹#›</a:t>
            </a:fld>
            <a:endParaRPr lang="en-US" altLang="tr-TR"/>
          </a:p>
        </p:txBody>
      </p:sp>
    </p:spTree>
    <p:extLst>
      <p:ext uri="{BB962C8B-B14F-4D97-AF65-F5344CB8AC3E}">
        <p14:creationId xmlns:p14="http://schemas.microsoft.com/office/powerpoint/2010/main" val="266677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125538"/>
            <a:ext cx="40640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125538"/>
            <a:ext cx="40640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fld id="{D3648BE0-D09D-4DED-9411-428DCDF1B652}" type="slidenum">
              <a:rPr lang="en-US" altLang="tr-TR"/>
              <a:pPr>
                <a:defRPr/>
              </a:pPr>
              <a:t>‹#›</a:t>
            </a:fld>
            <a:endParaRPr lang="en-US" altLang="tr-TR"/>
          </a:p>
        </p:txBody>
      </p:sp>
    </p:spTree>
    <p:extLst>
      <p:ext uri="{BB962C8B-B14F-4D97-AF65-F5344CB8AC3E}">
        <p14:creationId xmlns:p14="http://schemas.microsoft.com/office/powerpoint/2010/main" val="151836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a:ln/>
        </p:spPr>
        <p:txBody>
          <a:bodyPr/>
          <a:lstStyle>
            <a:lvl1pPr>
              <a:defRPr/>
            </a:lvl1pPr>
          </a:lstStyle>
          <a:p>
            <a:pPr>
              <a:defRPr/>
            </a:pPr>
            <a:fld id="{D9AE53E9-0AAE-4D61-B199-5CE8F4C10C8D}" type="slidenum">
              <a:rPr lang="en-US" altLang="tr-TR"/>
              <a:pPr>
                <a:defRPr/>
              </a:pPr>
              <a:t>‹#›</a:t>
            </a:fld>
            <a:endParaRPr lang="en-US" altLang="tr-TR"/>
          </a:p>
        </p:txBody>
      </p:sp>
    </p:spTree>
    <p:extLst>
      <p:ext uri="{BB962C8B-B14F-4D97-AF65-F5344CB8AC3E}">
        <p14:creationId xmlns:p14="http://schemas.microsoft.com/office/powerpoint/2010/main" val="192357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sldNum" sz="quarter" idx="10"/>
          </p:nvPr>
        </p:nvSpPr>
        <p:spPr>
          <a:ln/>
        </p:spPr>
        <p:txBody>
          <a:bodyPr/>
          <a:lstStyle>
            <a:lvl1pPr>
              <a:defRPr/>
            </a:lvl1pPr>
          </a:lstStyle>
          <a:p>
            <a:pPr>
              <a:defRPr/>
            </a:pPr>
            <a:fld id="{3C97A7AF-AE87-4349-9F99-A2ECD72A59E3}" type="slidenum">
              <a:rPr lang="en-US" altLang="tr-TR"/>
              <a:pPr>
                <a:defRPr/>
              </a:pPr>
              <a:t>‹#›</a:t>
            </a:fld>
            <a:endParaRPr lang="en-US" altLang="tr-TR"/>
          </a:p>
        </p:txBody>
      </p:sp>
    </p:spTree>
    <p:extLst>
      <p:ext uri="{BB962C8B-B14F-4D97-AF65-F5344CB8AC3E}">
        <p14:creationId xmlns:p14="http://schemas.microsoft.com/office/powerpoint/2010/main" val="155195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9913B1A2-447E-4F73-9CE3-B4090519C4B0}" type="slidenum">
              <a:rPr lang="en-US" altLang="tr-TR"/>
              <a:pPr>
                <a:defRPr/>
              </a:pPr>
              <a:t>‹#›</a:t>
            </a:fld>
            <a:endParaRPr lang="en-US" altLang="tr-TR"/>
          </a:p>
        </p:txBody>
      </p:sp>
    </p:spTree>
    <p:extLst>
      <p:ext uri="{BB962C8B-B14F-4D97-AF65-F5344CB8AC3E}">
        <p14:creationId xmlns:p14="http://schemas.microsoft.com/office/powerpoint/2010/main" val="133044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42D3A74B-1A95-4567-B9F8-161F583985CD}" type="slidenum">
              <a:rPr lang="en-US" altLang="tr-TR"/>
              <a:pPr>
                <a:defRPr/>
              </a:pPr>
              <a:t>‹#›</a:t>
            </a:fld>
            <a:endParaRPr lang="en-US" altLang="tr-TR"/>
          </a:p>
        </p:txBody>
      </p:sp>
    </p:spTree>
    <p:extLst>
      <p:ext uri="{BB962C8B-B14F-4D97-AF65-F5344CB8AC3E}">
        <p14:creationId xmlns:p14="http://schemas.microsoft.com/office/powerpoint/2010/main" val="255426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60566184-8908-4CE6-82E1-36D4B9F49EE0}" type="slidenum">
              <a:rPr lang="en-US" altLang="tr-TR"/>
              <a:pPr>
                <a:defRPr/>
              </a:pPr>
              <a:t>‹#›</a:t>
            </a:fld>
            <a:endParaRPr lang="en-US" altLang="tr-TR"/>
          </a:p>
        </p:txBody>
      </p:sp>
    </p:spTree>
    <p:extLst>
      <p:ext uri="{BB962C8B-B14F-4D97-AF65-F5344CB8AC3E}">
        <p14:creationId xmlns:p14="http://schemas.microsoft.com/office/powerpoint/2010/main" val="240574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body" idx="1"/>
          </p:nvPr>
        </p:nvSpPr>
        <p:spPr bwMode="auto">
          <a:xfrm>
            <a:off x="395288" y="1125538"/>
            <a:ext cx="82804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p>
        </p:txBody>
      </p:sp>
      <p:sp>
        <p:nvSpPr>
          <p:cNvPr id="1036" name="Rectangle 12"/>
          <p:cNvSpPr>
            <a:spLocks noGrp="1" noChangeArrowheads="1"/>
          </p:cNvSpPr>
          <p:nvPr>
            <p:ph type="sldNum" sz="quarter" idx="4"/>
          </p:nvPr>
        </p:nvSpPr>
        <p:spPr bwMode="auto">
          <a:xfrm>
            <a:off x="7239000" y="6524625"/>
            <a:ext cx="1905000" cy="33337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200">
                <a:solidFill>
                  <a:schemeClr val="tx1"/>
                </a:solidFill>
                <a:latin typeface="Times New Roman" panose="02020603050405020304" pitchFamily="18" charset="0"/>
              </a:defRPr>
            </a:lvl1pPr>
          </a:lstStyle>
          <a:p>
            <a:pPr>
              <a:defRPr/>
            </a:pPr>
            <a:fld id="{EF540BA0-C32D-4178-80EF-959C226E4837}" type="slidenum">
              <a:rPr lang="en-US" altLang="tr-TR"/>
              <a:pPr>
                <a:defRPr/>
              </a:pPr>
              <a:t>‹#›</a:t>
            </a:fld>
            <a:endParaRPr lang="en-US" altLang="tr-TR"/>
          </a:p>
        </p:txBody>
      </p:sp>
      <p:sp>
        <p:nvSpPr>
          <p:cNvPr id="1028" name="Rectangle 13"/>
          <p:cNvSpPr>
            <a:spLocks noGrp="1" noChangeArrowheads="1"/>
          </p:cNvSpPr>
          <p:nvPr>
            <p:ph type="title"/>
          </p:nvPr>
        </p:nvSpPr>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tr-TR" smtClean="0"/>
              <a:t>Click to edit Master title style</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000" b="1">
          <a:solidFill>
            <a:schemeClr val="tx2"/>
          </a:solidFill>
          <a:latin typeface="+mj-lt"/>
          <a:ea typeface="+mj-ea"/>
          <a:cs typeface="+mj-cs"/>
        </a:defRPr>
      </a:lvl1pPr>
      <a:lvl2pPr algn="ctr" rtl="0" eaLnBrk="0" fontAlgn="base" hangingPunct="0">
        <a:spcBef>
          <a:spcPct val="0"/>
        </a:spcBef>
        <a:spcAft>
          <a:spcPct val="0"/>
        </a:spcAft>
        <a:defRPr kumimoji="1" sz="4000" b="1">
          <a:solidFill>
            <a:schemeClr val="tx2"/>
          </a:solidFill>
          <a:latin typeface="Times New Roman" pitchFamily="18" charset="0"/>
        </a:defRPr>
      </a:lvl2pPr>
      <a:lvl3pPr algn="ctr" rtl="0" eaLnBrk="0" fontAlgn="base" hangingPunct="0">
        <a:spcBef>
          <a:spcPct val="0"/>
        </a:spcBef>
        <a:spcAft>
          <a:spcPct val="0"/>
        </a:spcAft>
        <a:defRPr kumimoji="1" sz="4000" b="1">
          <a:solidFill>
            <a:schemeClr val="tx2"/>
          </a:solidFill>
          <a:latin typeface="Times New Roman" pitchFamily="18" charset="0"/>
        </a:defRPr>
      </a:lvl3pPr>
      <a:lvl4pPr algn="ctr" rtl="0" eaLnBrk="0" fontAlgn="base" hangingPunct="0">
        <a:spcBef>
          <a:spcPct val="0"/>
        </a:spcBef>
        <a:spcAft>
          <a:spcPct val="0"/>
        </a:spcAft>
        <a:defRPr kumimoji="1" sz="4000" b="1">
          <a:solidFill>
            <a:schemeClr val="tx2"/>
          </a:solidFill>
          <a:latin typeface="Times New Roman" pitchFamily="18" charset="0"/>
        </a:defRPr>
      </a:lvl4pPr>
      <a:lvl5pPr algn="ctr" rtl="0" eaLnBrk="0" fontAlgn="base" hangingPunct="0">
        <a:spcBef>
          <a:spcPct val="0"/>
        </a:spcBef>
        <a:spcAft>
          <a:spcPct val="0"/>
        </a:spcAft>
        <a:defRPr kumimoji="1" sz="4000" b="1">
          <a:solidFill>
            <a:schemeClr val="tx2"/>
          </a:solidFill>
          <a:latin typeface="Times New Roman" pitchFamily="18" charset="0"/>
        </a:defRPr>
      </a:lvl5pPr>
      <a:lvl6pPr marL="457200" algn="ctr" rtl="0" fontAlgn="base">
        <a:spcBef>
          <a:spcPct val="0"/>
        </a:spcBef>
        <a:spcAft>
          <a:spcPct val="0"/>
        </a:spcAft>
        <a:defRPr kumimoji="1" sz="4000" b="1">
          <a:solidFill>
            <a:schemeClr val="tx2"/>
          </a:solidFill>
          <a:latin typeface="Times New Roman" pitchFamily="18" charset="0"/>
        </a:defRPr>
      </a:lvl6pPr>
      <a:lvl7pPr marL="914400" algn="ctr" rtl="0" fontAlgn="base">
        <a:spcBef>
          <a:spcPct val="0"/>
        </a:spcBef>
        <a:spcAft>
          <a:spcPct val="0"/>
        </a:spcAft>
        <a:defRPr kumimoji="1" sz="4000" b="1">
          <a:solidFill>
            <a:schemeClr val="tx2"/>
          </a:solidFill>
          <a:latin typeface="Times New Roman" pitchFamily="18" charset="0"/>
        </a:defRPr>
      </a:lvl7pPr>
      <a:lvl8pPr marL="1371600" algn="ctr" rtl="0" fontAlgn="base">
        <a:spcBef>
          <a:spcPct val="0"/>
        </a:spcBef>
        <a:spcAft>
          <a:spcPct val="0"/>
        </a:spcAft>
        <a:defRPr kumimoji="1" sz="4000" b="1">
          <a:solidFill>
            <a:schemeClr val="tx2"/>
          </a:solidFill>
          <a:latin typeface="Times New Roman" pitchFamily="18" charset="0"/>
        </a:defRPr>
      </a:lvl8pPr>
      <a:lvl9pPr marL="1828800" algn="ctr" rtl="0" fontAlgn="base">
        <a:spcBef>
          <a:spcPct val="0"/>
        </a:spcBef>
        <a:spcAft>
          <a:spcPct val="0"/>
        </a:spcAft>
        <a:defRPr kumimoji="1"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rgbClr val="FF3300"/>
          </a:solidFill>
          <a:latin typeface="+mn-lt"/>
        </a:defRPr>
      </a:lvl2pPr>
      <a:lvl3pPr marL="1143000" indent="-228600" algn="l" rtl="0" eaLnBrk="0" fontAlgn="base" hangingPunct="0">
        <a:spcBef>
          <a:spcPct val="20000"/>
        </a:spcBef>
        <a:spcAft>
          <a:spcPct val="0"/>
        </a:spcAft>
        <a:buChar char="•"/>
        <a:defRPr kumimoji="1" sz="2400">
          <a:solidFill>
            <a:schemeClr val="accent2"/>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ydin@yildiz.edu.t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6.png"/></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7.png"/></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1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Grp="1" noChangeArrowheads="1"/>
          </p:cNvSpPr>
          <p:nvPr>
            <p:ph type="title"/>
          </p:nvPr>
        </p:nvSpPr>
        <p:spPr/>
        <p:txBody>
          <a:bodyPr/>
          <a:lstStyle/>
          <a:p>
            <a:pPr eaLnBrk="1" hangingPunct="1"/>
            <a:r>
              <a:rPr lang="en-US" altLang="tr-TR" smtClean="0"/>
              <a:t>Computer Architecture</a:t>
            </a:r>
          </a:p>
        </p:txBody>
      </p:sp>
      <p:sp>
        <p:nvSpPr>
          <p:cNvPr id="9219" name="Rectangle 7"/>
          <p:cNvSpPr>
            <a:spLocks noGrp="1" noChangeArrowheads="1"/>
          </p:cNvSpPr>
          <p:nvPr>
            <p:ph idx="1"/>
          </p:nvPr>
        </p:nvSpPr>
        <p:spPr/>
        <p:txBody>
          <a:bodyPr/>
          <a:lstStyle/>
          <a:p>
            <a:pPr algn="ctr" eaLnBrk="1" hangingPunct="1">
              <a:buFontTx/>
              <a:buNone/>
            </a:pPr>
            <a:endParaRPr lang="tr-TR" altLang="tr-TR" smtClean="0"/>
          </a:p>
          <a:p>
            <a:pPr algn="ctr" eaLnBrk="1" hangingPunct="1">
              <a:buFontTx/>
              <a:buNone/>
            </a:pPr>
            <a:r>
              <a:rPr lang="tr-TR" altLang="tr-TR" smtClean="0"/>
              <a:t>Prof. </a:t>
            </a:r>
            <a:r>
              <a:rPr lang="en-US" altLang="tr-TR" smtClean="0"/>
              <a:t>Dr. </a:t>
            </a:r>
            <a:r>
              <a:rPr lang="tr-TR" altLang="tr-TR" smtClean="0"/>
              <a:t>Nizamettin AYDIN</a:t>
            </a:r>
          </a:p>
          <a:p>
            <a:pPr algn="ctr" eaLnBrk="1" hangingPunct="1">
              <a:buFontTx/>
              <a:buNone/>
            </a:pPr>
            <a:endParaRPr lang="en-US" altLang="tr-TR" smtClean="0"/>
          </a:p>
          <a:p>
            <a:pPr algn="ctr">
              <a:buFontTx/>
              <a:buNone/>
            </a:pPr>
            <a:r>
              <a:rPr lang="tr-TR" altLang="tr-TR" smtClean="0">
                <a:cs typeface="Times New Roman" panose="02020603050405020304" pitchFamily="18" charset="0"/>
                <a:hlinkClick r:id="rId3"/>
              </a:rPr>
              <a:t>naydin</a:t>
            </a:r>
            <a:r>
              <a:rPr lang="en-US" altLang="tr-TR" smtClean="0">
                <a:cs typeface="Times New Roman" panose="02020603050405020304" pitchFamily="18" charset="0"/>
                <a:hlinkClick r:id="rId3"/>
              </a:rPr>
              <a:t>@</a:t>
            </a:r>
            <a:r>
              <a:rPr lang="en-GB" altLang="tr-TR" smtClean="0">
                <a:cs typeface="Times New Roman" panose="02020603050405020304" pitchFamily="18" charset="0"/>
                <a:hlinkClick r:id="rId3"/>
              </a:rPr>
              <a:t>yildiz</a:t>
            </a:r>
            <a:r>
              <a:rPr lang="tr-TR" altLang="tr-TR" smtClean="0">
                <a:cs typeface="Times New Roman" panose="02020603050405020304" pitchFamily="18" charset="0"/>
                <a:hlinkClick r:id="rId3"/>
              </a:rPr>
              <a:t>.edu.tr</a:t>
            </a:r>
            <a:endParaRPr lang="tr-TR" altLang="tr-TR" smtClean="0">
              <a:cs typeface="Times New Roman" panose="02020603050405020304" pitchFamily="18" charset="0"/>
            </a:endParaRPr>
          </a:p>
          <a:p>
            <a:pPr algn="ctr" eaLnBrk="1" hangingPunct="1">
              <a:buFontTx/>
              <a:buNone/>
            </a:pPr>
            <a:endParaRPr lang="en-US" altLang="tr-TR" smtClean="0">
              <a:solidFill>
                <a:srgbClr val="0000FF"/>
              </a:solidFill>
              <a:cs typeface="Times New Roman" panose="02020603050405020304" pitchFamily="18" charset="0"/>
            </a:endParaRPr>
          </a:p>
          <a:p>
            <a:pPr algn="ctr" eaLnBrk="1" hangingPunct="1">
              <a:buFontTx/>
              <a:buNone/>
            </a:pPr>
            <a:r>
              <a:rPr lang="tr-TR" altLang="tr-TR" smtClean="0">
                <a:solidFill>
                  <a:srgbClr val="0000FF"/>
                </a:solidFill>
                <a:cs typeface="Times New Roman" panose="02020603050405020304" pitchFamily="18" charset="0"/>
              </a:rPr>
              <a:t>http://</a:t>
            </a:r>
            <a:r>
              <a:rPr lang="en-GB" altLang="tr-TR" smtClean="0">
                <a:solidFill>
                  <a:srgbClr val="0000FF"/>
                </a:solidFill>
                <a:cs typeface="Times New Roman" panose="02020603050405020304" pitchFamily="18" charset="0"/>
              </a:rPr>
              <a:t>www.yildiz</a:t>
            </a:r>
            <a:r>
              <a:rPr lang="tr-TR" altLang="tr-TR" smtClean="0">
                <a:solidFill>
                  <a:srgbClr val="0000FF"/>
                </a:solidFill>
                <a:cs typeface="Times New Roman" panose="02020603050405020304" pitchFamily="18" charset="0"/>
              </a:rPr>
              <a:t>.edu.tr/~naydin</a:t>
            </a:r>
            <a:endParaRPr lang="en-US" altLang="tr-TR" smtClean="0">
              <a:solidFill>
                <a:srgbClr val="0000FF"/>
              </a:solidFill>
              <a:cs typeface="Times New Roman" panose="02020603050405020304" pitchFamily="18" charset="0"/>
            </a:endParaRPr>
          </a:p>
        </p:txBody>
      </p:sp>
      <p:sp>
        <p:nvSpPr>
          <p:cNvPr id="9220"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564FAE0-3BA7-4D81-A1C2-8D3B5287DE51}" type="slidenum">
              <a:rPr kumimoji="0" lang="en-US" altLang="tr-TR" sz="1200" smtClean="0"/>
              <a:pPr>
                <a:spcBef>
                  <a:spcPct val="50000"/>
                </a:spcBef>
                <a:buFontTx/>
                <a:buNone/>
              </a:pPr>
              <a:t>1</a:t>
            </a:fld>
            <a:endParaRPr kumimoji="0" lang="en-US" altLang="tr-TR" sz="12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1AC10E88-3032-4E81-895F-56E2A8FA4885}" type="slidenum">
              <a:rPr kumimoji="0" lang="en-US" altLang="tr-TR" sz="1200" smtClean="0"/>
              <a:pPr>
                <a:spcBef>
                  <a:spcPct val="50000"/>
                </a:spcBef>
                <a:buFontTx/>
                <a:buNone/>
              </a:pPr>
              <a:t>10</a:t>
            </a:fld>
            <a:endParaRPr kumimoji="0" lang="en-US" altLang="tr-TR" sz="1200" smtClean="0"/>
          </a:p>
        </p:txBody>
      </p:sp>
      <p:sp>
        <p:nvSpPr>
          <p:cNvPr id="21507" name="Rectangle 2"/>
          <p:cNvSpPr>
            <a:spLocks noGrp="1" noChangeArrowheads="1"/>
          </p:cNvSpPr>
          <p:nvPr>
            <p:ph type="title"/>
          </p:nvPr>
        </p:nvSpPr>
        <p:spPr/>
        <p:txBody>
          <a:bodyPr/>
          <a:lstStyle/>
          <a:p>
            <a:r>
              <a:rPr lang="en-US" altLang="tr-TR" smtClean="0"/>
              <a:t>Interface to Memory</a:t>
            </a:r>
          </a:p>
        </p:txBody>
      </p:sp>
      <p:sp>
        <p:nvSpPr>
          <p:cNvPr id="421891" name="Rectangle 3"/>
          <p:cNvSpPr>
            <a:spLocks noGrp="1" noChangeArrowheads="1"/>
          </p:cNvSpPr>
          <p:nvPr>
            <p:ph type="body" idx="1"/>
          </p:nvPr>
        </p:nvSpPr>
        <p:spPr>
          <a:xfrm>
            <a:off x="407988" y="1038225"/>
            <a:ext cx="8280400" cy="4978400"/>
          </a:xfrm>
        </p:spPr>
        <p:txBody>
          <a:bodyPr/>
          <a:lstStyle/>
          <a:p>
            <a:pPr marL="457200" indent="-457200"/>
            <a:r>
              <a:rPr lang="en-US" altLang="tr-TR" sz="2400" smtClean="0"/>
              <a:t>How does processing unit get data to/from memory?</a:t>
            </a:r>
          </a:p>
          <a:p>
            <a:pPr marL="457200" indent="-457200"/>
            <a:r>
              <a:rPr lang="en-US" altLang="tr-TR" sz="2400" smtClean="0">
                <a:solidFill>
                  <a:srgbClr val="CE0000"/>
                </a:solidFill>
              </a:rPr>
              <a:t>MAR</a:t>
            </a:r>
            <a:r>
              <a:rPr lang="en-US" altLang="tr-TR" sz="2400" smtClean="0"/>
              <a:t>: Memory Address Register</a:t>
            </a:r>
          </a:p>
          <a:p>
            <a:pPr marL="457200" indent="-457200"/>
            <a:r>
              <a:rPr lang="en-US" altLang="tr-TR" sz="2400" smtClean="0">
                <a:solidFill>
                  <a:srgbClr val="CE0000"/>
                </a:solidFill>
              </a:rPr>
              <a:t>M</a:t>
            </a:r>
            <a:r>
              <a:rPr lang="tr-TR" altLang="tr-TR" sz="2400" smtClean="0">
                <a:solidFill>
                  <a:srgbClr val="CE0000"/>
                </a:solidFill>
              </a:rPr>
              <a:t>B</a:t>
            </a:r>
            <a:r>
              <a:rPr lang="en-US" altLang="tr-TR" sz="2400" smtClean="0">
                <a:solidFill>
                  <a:srgbClr val="CE0000"/>
                </a:solidFill>
              </a:rPr>
              <a:t>R</a:t>
            </a:r>
            <a:r>
              <a:rPr lang="tr-TR" altLang="tr-TR" sz="2400" smtClean="0">
                <a:solidFill>
                  <a:srgbClr val="CE0000"/>
                </a:solidFill>
              </a:rPr>
              <a:t> (MDR)</a:t>
            </a:r>
            <a:r>
              <a:rPr lang="en-US" altLang="tr-TR" sz="2400" smtClean="0"/>
              <a:t>: Memory </a:t>
            </a:r>
            <a:r>
              <a:rPr lang="tr-TR" altLang="tr-TR" sz="2400" smtClean="0"/>
              <a:t>Buffer (</a:t>
            </a:r>
            <a:r>
              <a:rPr lang="en-US" altLang="tr-TR" sz="2400" smtClean="0"/>
              <a:t>Data</a:t>
            </a:r>
            <a:r>
              <a:rPr lang="tr-TR" altLang="tr-TR" sz="2400" smtClean="0"/>
              <a:t>)</a:t>
            </a:r>
            <a:r>
              <a:rPr lang="en-US" altLang="tr-TR" sz="2400" smtClean="0"/>
              <a:t> Register</a:t>
            </a:r>
          </a:p>
          <a:p>
            <a:pPr marL="457200" indent="-457200"/>
            <a:endParaRPr lang="en-US" altLang="tr-TR" sz="2400" smtClean="0"/>
          </a:p>
          <a:p>
            <a:pPr marL="457200" indent="-457200">
              <a:buFontTx/>
              <a:buNone/>
            </a:pPr>
            <a:r>
              <a:rPr lang="en-US" altLang="tr-TR" sz="2400" smtClean="0"/>
              <a:t>To </a:t>
            </a:r>
            <a:r>
              <a:rPr lang="en-US" altLang="tr-TR" sz="2400" smtClean="0">
                <a:solidFill>
                  <a:schemeClr val="accent1"/>
                </a:solidFill>
              </a:rPr>
              <a:t>LOAD</a:t>
            </a:r>
            <a:r>
              <a:rPr lang="en-US" altLang="tr-TR" sz="2400" smtClean="0"/>
              <a:t> a </a:t>
            </a:r>
            <a:r>
              <a:rPr lang="tr-TR" altLang="tr-TR" sz="2400" smtClean="0"/>
              <a:t>memory </a:t>
            </a:r>
            <a:r>
              <a:rPr lang="en-US" altLang="tr-TR" sz="2400" smtClean="0"/>
              <a:t>location (A):</a:t>
            </a:r>
          </a:p>
          <a:p>
            <a:pPr marL="722313" lvl="1" indent="-381000">
              <a:buFontTx/>
              <a:buAutoNum type="arabicPeriod"/>
            </a:pPr>
            <a:r>
              <a:rPr lang="en-US" altLang="tr-TR" sz="2400" smtClean="0"/>
              <a:t>Write the address (A) into the MAR.</a:t>
            </a:r>
          </a:p>
          <a:p>
            <a:pPr marL="722313" lvl="1" indent="-381000">
              <a:buFontTx/>
              <a:buAutoNum type="arabicPeriod"/>
            </a:pPr>
            <a:r>
              <a:rPr lang="en-US" altLang="tr-TR" sz="2400" smtClean="0"/>
              <a:t>Send a “read” signal to the memory.</a:t>
            </a:r>
          </a:p>
          <a:p>
            <a:pPr marL="722313" lvl="1" indent="-381000">
              <a:buFontTx/>
              <a:buAutoNum type="arabicPeriod"/>
            </a:pPr>
            <a:r>
              <a:rPr lang="en-US" altLang="tr-TR" sz="2400" smtClean="0"/>
              <a:t>Read the data from M</a:t>
            </a:r>
            <a:r>
              <a:rPr lang="tr-TR" altLang="tr-TR" sz="2400" smtClean="0"/>
              <a:t>B</a:t>
            </a:r>
            <a:r>
              <a:rPr lang="en-US" altLang="tr-TR" sz="2400" smtClean="0"/>
              <a:t>R.</a:t>
            </a:r>
          </a:p>
          <a:p>
            <a:pPr marL="457200" indent="-457200">
              <a:buFontTx/>
              <a:buNone/>
            </a:pPr>
            <a:r>
              <a:rPr lang="en-US" altLang="tr-TR" sz="2400" smtClean="0"/>
              <a:t>To </a:t>
            </a:r>
            <a:r>
              <a:rPr lang="en-US" altLang="tr-TR" sz="2400" smtClean="0">
                <a:solidFill>
                  <a:schemeClr val="accent1"/>
                </a:solidFill>
              </a:rPr>
              <a:t>STORE</a:t>
            </a:r>
            <a:r>
              <a:rPr lang="en-US" altLang="tr-TR" sz="2400" smtClean="0"/>
              <a:t> a value (X) to a location (A):</a:t>
            </a:r>
          </a:p>
          <a:p>
            <a:pPr marL="722313" lvl="1" indent="-381000">
              <a:buFontTx/>
              <a:buAutoNum type="arabicPeriod"/>
            </a:pPr>
            <a:r>
              <a:rPr lang="en-US" altLang="tr-TR" sz="2400" smtClean="0"/>
              <a:t>Write the data (X) to the M</a:t>
            </a:r>
            <a:r>
              <a:rPr lang="tr-TR" altLang="tr-TR" sz="2400" smtClean="0"/>
              <a:t>B</a:t>
            </a:r>
            <a:r>
              <a:rPr lang="en-US" altLang="tr-TR" sz="2400" smtClean="0"/>
              <a:t>R.</a:t>
            </a:r>
          </a:p>
          <a:p>
            <a:pPr marL="722313" lvl="1" indent="-381000">
              <a:buFontTx/>
              <a:buAutoNum type="arabicPeriod"/>
            </a:pPr>
            <a:r>
              <a:rPr lang="en-US" altLang="tr-TR" sz="2400" smtClean="0"/>
              <a:t>Write the address (A) into the MAR.</a:t>
            </a:r>
          </a:p>
          <a:p>
            <a:pPr marL="722313" lvl="1" indent="-381000">
              <a:buFontTx/>
              <a:buAutoNum type="arabicPeriod"/>
            </a:pPr>
            <a:r>
              <a:rPr lang="en-US" altLang="tr-TR" sz="2400" smtClean="0"/>
              <a:t>Send a “write” signal to the memory.</a:t>
            </a:r>
          </a:p>
        </p:txBody>
      </p:sp>
      <p:pic>
        <p:nvPicPr>
          <p:cNvPr id="21509" name="Picture 6"/>
          <p:cNvPicPr>
            <a:picLocks noChangeAspect="1" noChangeArrowheads="1"/>
          </p:cNvPicPr>
          <p:nvPr/>
        </p:nvPicPr>
        <p:blipFill>
          <a:blip r:embed="rId2">
            <a:extLst>
              <a:ext uri="{28A0092B-C50C-407E-A947-70E740481C1C}">
                <a14:useLocalDpi xmlns:a14="http://schemas.microsoft.com/office/drawing/2010/main" val="0"/>
              </a:ext>
            </a:extLst>
          </a:blip>
          <a:srcRect b="8975"/>
          <a:stretch>
            <a:fillRect/>
          </a:stretch>
        </p:blipFill>
        <p:spPr bwMode="auto">
          <a:xfrm>
            <a:off x="5838825" y="2362200"/>
            <a:ext cx="3305175"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418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21891">
                                            <p:txEl>
                                              <p:pRg st="0" end="0"/>
                                            </p:txEl>
                                          </p:spTgt>
                                        </p:tgtEl>
                                        <p:attrNameLst>
                                          <p:attrName>style.visibility</p:attrName>
                                        </p:attrNameLst>
                                      </p:cBhvr>
                                      <p:to>
                                        <p:strVal val="visible"/>
                                      </p:to>
                                    </p:set>
                                    <p:animEffect transition="in" filter="checkerboard(across)">
                                      <p:cBhvr>
                                        <p:cTn id="7" dur="500"/>
                                        <p:tgtEl>
                                          <p:spTgt spid="421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21891">
                                            <p:txEl>
                                              <p:pRg st="1" end="1"/>
                                            </p:txEl>
                                          </p:spTgt>
                                        </p:tgtEl>
                                        <p:attrNameLst>
                                          <p:attrName>style.visibility</p:attrName>
                                        </p:attrNameLst>
                                      </p:cBhvr>
                                      <p:to>
                                        <p:strVal val="visible"/>
                                      </p:to>
                                    </p:set>
                                    <p:animEffect transition="in" filter="checkerboard(across)">
                                      <p:cBhvr>
                                        <p:cTn id="12" dur="500"/>
                                        <p:tgtEl>
                                          <p:spTgt spid="421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21891">
                                            <p:txEl>
                                              <p:pRg st="2" end="2"/>
                                            </p:txEl>
                                          </p:spTgt>
                                        </p:tgtEl>
                                        <p:attrNameLst>
                                          <p:attrName>style.visibility</p:attrName>
                                        </p:attrNameLst>
                                      </p:cBhvr>
                                      <p:to>
                                        <p:strVal val="visible"/>
                                      </p:to>
                                    </p:set>
                                    <p:animEffect transition="in" filter="checkerboard(across)">
                                      <p:cBhvr>
                                        <p:cTn id="17" dur="500"/>
                                        <p:tgtEl>
                                          <p:spTgt spid="421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21891">
                                            <p:txEl>
                                              <p:pRg st="4" end="4"/>
                                            </p:txEl>
                                          </p:spTgt>
                                        </p:tgtEl>
                                        <p:attrNameLst>
                                          <p:attrName>style.visibility</p:attrName>
                                        </p:attrNameLst>
                                      </p:cBhvr>
                                      <p:to>
                                        <p:strVal val="visible"/>
                                      </p:to>
                                    </p:set>
                                    <p:animEffect transition="in" filter="checkerboard(across)">
                                      <p:cBhvr>
                                        <p:cTn id="22" dur="500"/>
                                        <p:tgtEl>
                                          <p:spTgt spid="4218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21891">
                                            <p:txEl>
                                              <p:pRg st="5" end="5"/>
                                            </p:txEl>
                                          </p:spTgt>
                                        </p:tgtEl>
                                        <p:attrNameLst>
                                          <p:attrName>style.visibility</p:attrName>
                                        </p:attrNameLst>
                                      </p:cBhvr>
                                      <p:to>
                                        <p:strVal val="visible"/>
                                      </p:to>
                                    </p:set>
                                    <p:animEffect transition="in" filter="checkerboard(across)">
                                      <p:cBhvr>
                                        <p:cTn id="27" dur="500"/>
                                        <p:tgtEl>
                                          <p:spTgt spid="42189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21891">
                                            <p:txEl>
                                              <p:pRg st="6" end="6"/>
                                            </p:txEl>
                                          </p:spTgt>
                                        </p:tgtEl>
                                        <p:attrNameLst>
                                          <p:attrName>style.visibility</p:attrName>
                                        </p:attrNameLst>
                                      </p:cBhvr>
                                      <p:to>
                                        <p:strVal val="visible"/>
                                      </p:to>
                                    </p:set>
                                    <p:animEffect transition="in" filter="checkerboard(across)">
                                      <p:cBhvr>
                                        <p:cTn id="32" dur="500"/>
                                        <p:tgtEl>
                                          <p:spTgt spid="42189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21891">
                                            <p:txEl>
                                              <p:pRg st="7" end="7"/>
                                            </p:txEl>
                                          </p:spTgt>
                                        </p:tgtEl>
                                        <p:attrNameLst>
                                          <p:attrName>style.visibility</p:attrName>
                                        </p:attrNameLst>
                                      </p:cBhvr>
                                      <p:to>
                                        <p:strVal val="visible"/>
                                      </p:to>
                                    </p:set>
                                    <p:animEffect transition="in" filter="checkerboard(across)">
                                      <p:cBhvr>
                                        <p:cTn id="37" dur="500"/>
                                        <p:tgtEl>
                                          <p:spTgt spid="42189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21891">
                                            <p:txEl>
                                              <p:pRg st="8" end="8"/>
                                            </p:txEl>
                                          </p:spTgt>
                                        </p:tgtEl>
                                        <p:attrNameLst>
                                          <p:attrName>style.visibility</p:attrName>
                                        </p:attrNameLst>
                                      </p:cBhvr>
                                      <p:to>
                                        <p:strVal val="visible"/>
                                      </p:to>
                                    </p:set>
                                    <p:animEffect transition="in" filter="checkerboard(across)">
                                      <p:cBhvr>
                                        <p:cTn id="42" dur="500"/>
                                        <p:tgtEl>
                                          <p:spTgt spid="421891">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21891">
                                            <p:txEl>
                                              <p:pRg st="9" end="9"/>
                                            </p:txEl>
                                          </p:spTgt>
                                        </p:tgtEl>
                                        <p:attrNameLst>
                                          <p:attrName>style.visibility</p:attrName>
                                        </p:attrNameLst>
                                      </p:cBhvr>
                                      <p:to>
                                        <p:strVal val="visible"/>
                                      </p:to>
                                    </p:set>
                                    <p:animEffect transition="in" filter="checkerboard(across)">
                                      <p:cBhvr>
                                        <p:cTn id="47" dur="500"/>
                                        <p:tgtEl>
                                          <p:spTgt spid="421891">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21891">
                                            <p:txEl>
                                              <p:pRg st="10" end="10"/>
                                            </p:txEl>
                                          </p:spTgt>
                                        </p:tgtEl>
                                        <p:attrNameLst>
                                          <p:attrName>style.visibility</p:attrName>
                                        </p:attrNameLst>
                                      </p:cBhvr>
                                      <p:to>
                                        <p:strVal val="visible"/>
                                      </p:to>
                                    </p:set>
                                    <p:animEffect transition="in" filter="checkerboard(across)">
                                      <p:cBhvr>
                                        <p:cTn id="52" dur="500"/>
                                        <p:tgtEl>
                                          <p:spTgt spid="421891">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21891">
                                            <p:txEl>
                                              <p:pRg st="11" end="11"/>
                                            </p:txEl>
                                          </p:spTgt>
                                        </p:tgtEl>
                                        <p:attrNameLst>
                                          <p:attrName>style.visibility</p:attrName>
                                        </p:attrNameLst>
                                      </p:cBhvr>
                                      <p:to>
                                        <p:strVal val="visible"/>
                                      </p:to>
                                    </p:set>
                                    <p:animEffect transition="in" filter="checkerboard(across)">
                                      <p:cBhvr>
                                        <p:cTn id="57" dur="500"/>
                                        <p:tgtEl>
                                          <p:spTgt spid="4218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9F7DF52-0D35-4BB5-822C-C7351A0650B7}" type="slidenum">
              <a:rPr kumimoji="0" lang="en-US" altLang="tr-TR" sz="1200" smtClean="0"/>
              <a:pPr>
                <a:spcBef>
                  <a:spcPct val="50000"/>
                </a:spcBef>
                <a:buFontTx/>
                <a:buNone/>
              </a:pPr>
              <a:t>100</a:t>
            </a:fld>
            <a:endParaRPr kumimoji="0" lang="en-US" altLang="tr-TR" sz="1200" smtClean="0"/>
          </a:p>
        </p:txBody>
      </p:sp>
      <p:sp>
        <p:nvSpPr>
          <p:cNvPr id="145411" name="Rectangle 2"/>
          <p:cNvSpPr>
            <a:spLocks noGrp="1" noChangeArrowheads="1"/>
          </p:cNvSpPr>
          <p:nvPr>
            <p:ph type="title"/>
          </p:nvPr>
        </p:nvSpPr>
        <p:spPr/>
        <p:txBody>
          <a:bodyPr/>
          <a:lstStyle/>
          <a:p>
            <a:r>
              <a:rPr lang="tr-TR" altLang="tr-TR" smtClean="0"/>
              <a:t>VVM Program Editor</a:t>
            </a:r>
          </a:p>
        </p:txBody>
      </p:sp>
      <p:graphicFrame>
        <p:nvGraphicFramePr>
          <p:cNvPr id="145412" name="Object 3"/>
          <p:cNvGraphicFramePr>
            <a:graphicFrameLocks noGrp="1" noChangeAspect="1"/>
          </p:cNvGraphicFramePr>
          <p:nvPr>
            <p:ph idx="1"/>
          </p:nvPr>
        </p:nvGraphicFramePr>
        <p:xfrm>
          <a:off x="963613" y="1028700"/>
          <a:ext cx="7280275" cy="5075238"/>
        </p:xfrm>
        <a:graphic>
          <a:graphicData uri="http://schemas.openxmlformats.org/presentationml/2006/ole">
            <mc:AlternateContent xmlns:mc="http://schemas.openxmlformats.org/markup-compatibility/2006">
              <mc:Choice xmlns:v="urn:schemas-microsoft-com:vml" Requires="v">
                <p:oleObj spid="_x0000_s145414" name="Bit Eşlem Resmi" r:id="rId3" imgW="6230220" imgH="4342857" progId="Paint.Picture">
                  <p:embed/>
                </p:oleObj>
              </mc:Choice>
              <mc:Fallback>
                <p:oleObj name="Bit Eşlem Resmi" r:id="rId3" imgW="6230220" imgH="4342857"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613" y="1028700"/>
                        <a:ext cx="7280275"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31683D9-30B7-4A8B-AEF0-6E5DD3723240}" type="slidenum">
              <a:rPr kumimoji="0" lang="en-US" altLang="tr-TR" sz="1200" smtClean="0"/>
              <a:pPr>
                <a:spcBef>
                  <a:spcPct val="50000"/>
                </a:spcBef>
                <a:buFontTx/>
                <a:buNone/>
              </a:pPr>
              <a:t>101</a:t>
            </a:fld>
            <a:endParaRPr kumimoji="0" lang="en-US" altLang="tr-TR" sz="1200" smtClean="0"/>
          </a:p>
        </p:txBody>
      </p:sp>
      <p:sp>
        <p:nvSpPr>
          <p:cNvPr id="146435" name="Rectangle 2"/>
          <p:cNvSpPr>
            <a:spLocks noGrp="1" noChangeArrowheads="1"/>
          </p:cNvSpPr>
          <p:nvPr>
            <p:ph type="title"/>
          </p:nvPr>
        </p:nvSpPr>
        <p:spPr/>
        <p:txBody>
          <a:bodyPr/>
          <a:lstStyle/>
          <a:p>
            <a:r>
              <a:rPr lang="tr-TR" altLang="tr-TR" smtClean="0"/>
              <a:t>VVM Program Editor</a:t>
            </a:r>
          </a:p>
        </p:txBody>
      </p:sp>
      <p:graphicFrame>
        <p:nvGraphicFramePr>
          <p:cNvPr id="146436" name="Object 3"/>
          <p:cNvGraphicFramePr>
            <a:graphicFrameLocks noGrp="1" noChangeAspect="1"/>
          </p:cNvGraphicFramePr>
          <p:nvPr>
            <p:ph idx="1"/>
          </p:nvPr>
        </p:nvGraphicFramePr>
        <p:xfrm>
          <a:off x="1009650" y="1125538"/>
          <a:ext cx="7051675" cy="4978400"/>
        </p:xfrm>
        <a:graphic>
          <a:graphicData uri="http://schemas.openxmlformats.org/presentationml/2006/ole">
            <mc:AlternateContent xmlns:mc="http://schemas.openxmlformats.org/markup-compatibility/2006">
              <mc:Choice xmlns:v="urn:schemas-microsoft-com:vml" Requires="v">
                <p:oleObj spid="_x0000_s146438" name="Bit Eşlem Resmi" r:id="rId3" imgW="6219048" imgH="4390476" progId="Paint.Picture">
                  <p:embed/>
                </p:oleObj>
              </mc:Choice>
              <mc:Fallback>
                <p:oleObj name="Bit Eşlem Resmi" r:id="rId3" imgW="6219048" imgH="4390476"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50" y="1125538"/>
                        <a:ext cx="705167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0B3550C-38BE-4537-B54F-055D63149358}" type="slidenum">
              <a:rPr kumimoji="0" lang="en-US" altLang="tr-TR" sz="1200" smtClean="0"/>
              <a:pPr>
                <a:spcBef>
                  <a:spcPct val="50000"/>
                </a:spcBef>
                <a:buFontTx/>
                <a:buNone/>
              </a:pPr>
              <a:t>102</a:t>
            </a:fld>
            <a:endParaRPr kumimoji="0" lang="en-US" altLang="tr-TR" sz="1200" smtClean="0"/>
          </a:p>
        </p:txBody>
      </p:sp>
      <p:sp>
        <p:nvSpPr>
          <p:cNvPr id="147459" name="Rectangle 2"/>
          <p:cNvSpPr>
            <a:spLocks noGrp="1" noChangeArrowheads="1"/>
          </p:cNvSpPr>
          <p:nvPr>
            <p:ph type="title"/>
          </p:nvPr>
        </p:nvSpPr>
        <p:spPr/>
        <p:txBody>
          <a:bodyPr/>
          <a:lstStyle/>
          <a:p>
            <a:r>
              <a:rPr lang="tr-TR" altLang="tr-TR" smtClean="0"/>
              <a:t>VVM Structure and User Interface</a:t>
            </a:r>
          </a:p>
        </p:txBody>
      </p:sp>
      <p:graphicFrame>
        <p:nvGraphicFramePr>
          <p:cNvPr id="147460" name="Object 3"/>
          <p:cNvGraphicFramePr>
            <a:graphicFrameLocks noGrp="1" noChangeAspect="1"/>
          </p:cNvGraphicFramePr>
          <p:nvPr>
            <p:ph idx="1"/>
          </p:nvPr>
        </p:nvGraphicFramePr>
        <p:xfrm>
          <a:off x="884238" y="1125538"/>
          <a:ext cx="7300912" cy="4978400"/>
        </p:xfrm>
        <a:graphic>
          <a:graphicData uri="http://schemas.openxmlformats.org/presentationml/2006/ole">
            <mc:AlternateContent xmlns:mc="http://schemas.openxmlformats.org/markup-compatibility/2006">
              <mc:Choice xmlns:v="urn:schemas-microsoft-com:vml" Requires="v">
                <p:oleObj spid="_x0000_s147462" name="Bit Eşlem Resmi" r:id="rId3" imgW="6257143" imgH="4266667" progId="Paint.Picture">
                  <p:embed/>
                </p:oleObj>
              </mc:Choice>
              <mc:Fallback>
                <p:oleObj name="Bit Eşlem Resmi" r:id="rId3" imgW="6257143" imgH="4266667"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1125538"/>
                        <a:ext cx="7300912"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1365F42-7147-4D4E-A4CD-ED5582141279}" type="slidenum">
              <a:rPr kumimoji="0" lang="en-US" altLang="tr-TR" sz="1200" smtClean="0"/>
              <a:pPr>
                <a:spcBef>
                  <a:spcPct val="50000"/>
                </a:spcBef>
                <a:buFontTx/>
                <a:buNone/>
              </a:pPr>
              <a:t>103</a:t>
            </a:fld>
            <a:endParaRPr kumimoji="0" lang="en-US" altLang="tr-TR" sz="1200" smtClean="0"/>
          </a:p>
        </p:txBody>
      </p:sp>
      <p:sp>
        <p:nvSpPr>
          <p:cNvPr id="148483" name="Rectangle 2"/>
          <p:cNvSpPr>
            <a:spLocks noGrp="1" noChangeArrowheads="1"/>
          </p:cNvSpPr>
          <p:nvPr>
            <p:ph type="title"/>
          </p:nvPr>
        </p:nvSpPr>
        <p:spPr/>
        <p:txBody>
          <a:bodyPr/>
          <a:lstStyle/>
          <a:p>
            <a:r>
              <a:rPr lang="tr-TR" altLang="tr-TR" sz="3600" smtClean="0"/>
              <a:t>VVM System Errors</a:t>
            </a:r>
          </a:p>
        </p:txBody>
      </p:sp>
      <p:sp>
        <p:nvSpPr>
          <p:cNvPr id="611331" name="Rectangle 3"/>
          <p:cNvSpPr>
            <a:spLocks noGrp="1" noChangeArrowheads="1"/>
          </p:cNvSpPr>
          <p:nvPr>
            <p:ph type="body" idx="1"/>
          </p:nvPr>
        </p:nvSpPr>
        <p:spPr>
          <a:xfrm>
            <a:off x="193675" y="1268413"/>
            <a:ext cx="8950325" cy="5207000"/>
          </a:xfrm>
        </p:spPr>
        <p:txBody>
          <a:bodyPr/>
          <a:lstStyle/>
          <a:p>
            <a:pPr>
              <a:lnSpc>
                <a:spcPct val="80000"/>
              </a:lnSpc>
            </a:pPr>
            <a:r>
              <a:rPr lang="tr-TR" altLang="tr-TR" sz="2000" b="1" smtClean="0"/>
              <a:t>Data value out of range</a:t>
            </a:r>
            <a:r>
              <a:rPr lang="tr-TR" altLang="tr-TR" sz="2000" smtClean="0"/>
              <a:t>. This condition occurs when a data value exceeds the legitimate range -999 - +999. The condition will be detected while the data resides in the </a:t>
            </a:r>
            <a:r>
              <a:rPr lang="tr-TR" altLang="tr-TR" sz="2000" i="1" smtClean="0"/>
              <a:t>Accumulator Register</a:t>
            </a:r>
            <a:r>
              <a:rPr lang="tr-TR" altLang="tr-TR" sz="2000" smtClean="0"/>
              <a:t>. Probable causes are an improper addition or subtraction operation, or invalid user input. </a:t>
            </a:r>
          </a:p>
          <a:p>
            <a:pPr>
              <a:lnSpc>
                <a:spcPct val="80000"/>
              </a:lnSpc>
            </a:pPr>
            <a:endParaRPr lang="tr-TR" altLang="tr-TR" sz="2000" smtClean="0"/>
          </a:p>
          <a:p>
            <a:pPr>
              <a:lnSpc>
                <a:spcPct val="80000"/>
              </a:lnSpc>
            </a:pPr>
            <a:r>
              <a:rPr lang="tr-TR" altLang="tr-TR" sz="2000" b="1" smtClean="0"/>
              <a:t>Undefined instruction</a:t>
            </a:r>
            <a:r>
              <a:rPr lang="tr-TR" altLang="tr-TR" sz="2000" smtClean="0"/>
              <a:t>. This occurs when the machine attempts to execute a three-digit value in the </a:t>
            </a:r>
            <a:r>
              <a:rPr lang="tr-TR" altLang="tr-TR" sz="2000" i="1" smtClean="0"/>
              <a:t>Instruction Register </a:t>
            </a:r>
            <a:r>
              <a:rPr lang="tr-TR" altLang="tr-TR" sz="2000" smtClean="0"/>
              <a:t>which can not be interpreted as a valid instruction code. See the help topic "VVM Language" for valid instruction codes and their meaning. Probable causes of this error are attempting to use a data value as an instruction, an improper </a:t>
            </a:r>
            <a:r>
              <a:rPr lang="tr-TR" altLang="tr-TR" sz="2000" i="1" smtClean="0"/>
              <a:t>Branch </a:t>
            </a:r>
            <a:r>
              <a:rPr lang="tr-TR" altLang="tr-TR" sz="2000" smtClean="0"/>
              <a:t>instruction, or failure to provide a </a:t>
            </a:r>
            <a:r>
              <a:rPr lang="tr-TR" altLang="tr-TR" sz="2000" i="1" smtClean="0"/>
              <a:t>Halt </a:t>
            </a:r>
            <a:r>
              <a:rPr lang="tr-TR" altLang="tr-TR" sz="2000" smtClean="0"/>
              <a:t>instruction in your program.</a:t>
            </a:r>
          </a:p>
          <a:p>
            <a:pPr>
              <a:lnSpc>
                <a:spcPct val="80000"/>
              </a:lnSpc>
            </a:pPr>
            <a:endParaRPr lang="tr-TR" altLang="tr-TR" sz="2000" smtClean="0"/>
          </a:p>
          <a:p>
            <a:pPr>
              <a:lnSpc>
                <a:spcPct val="80000"/>
              </a:lnSpc>
            </a:pPr>
            <a:r>
              <a:rPr lang="tr-TR" altLang="tr-TR" sz="2000" b="1" smtClean="0"/>
              <a:t>Program counter out of range</a:t>
            </a:r>
            <a:r>
              <a:rPr lang="tr-TR" altLang="tr-TR" sz="2000" smtClean="0"/>
              <a:t>. This occurs when the Program Counter Register is incremented beyond the limit of 99. The likely cause is failure to include a </a:t>
            </a:r>
            <a:r>
              <a:rPr lang="tr-TR" altLang="tr-TR" sz="2000" i="1" smtClean="0"/>
              <a:t>Halt</a:t>
            </a:r>
            <a:r>
              <a:rPr lang="tr-TR" altLang="tr-TR" sz="2000" smtClean="0"/>
              <a:t> instruction in your program, or a branch to a high memory address.</a:t>
            </a:r>
          </a:p>
          <a:p>
            <a:pPr>
              <a:lnSpc>
                <a:spcPct val="80000"/>
              </a:lnSpc>
            </a:pPr>
            <a:endParaRPr lang="tr-TR" altLang="tr-TR" sz="2000" smtClean="0"/>
          </a:p>
          <a:p>
            <a:pPr>
              <a:lnSpc>
                <a:spcPct val="80000"/>
              </a:lnSpc>
            </a:pPr>
            <a:r>
              <a:rPr lang="tr-TR" altLang="tr-TR" sz="2000" b="1" smtClean="0"/>
              <a:t>User cancel</a:t>
            </a:r>
            <a:r>
              <a:rPr lang="tr-TR" altLang="tr-TR" sz="2000" smtClean="0"/>
              <a:t>. The user pressed the "Cancel" button during an </a:t>
            </a:r>
            <a:r>
              <a:rPr lang="tr-TR" altLang="tr-TR" sz="2000" i="1" smtClean="0"/>
              <a:t>Input</a:t>
            </a:r>
            <a:r>
              <a:rPr lang="tr-TR" altLang="tr-TR" sz="2000" smtClean="0"/>
              <a:t> or </a:t>
            </a:r>
            <a:r>
              <a:rPr lang="tr-TR" altLang="tr-TR" sz="2000" i="1" smtClean="0"/>
              <a:t>Output</a:t>
            </a:r>
            <a:r>
              <a:rPr lang="tr-TR" altLang="tr-TR" sz="2000" smtClean="0"/>
              <a:t> operation.</a:t>
            </a:r>
          </a:p>
          <a:p>
            <a:pPr>
              <a:lnSpc>
                <a:spcPct val="80000"/>
              </a:lnSpc>
              <a:buFontTx/>
              <a:buNone/>
            </a:pPr>
            <a:endParaRPr lang="tr-TR" altLang="tr-TR"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animEffect transition="in" filter="dissolve">
                                      <p:cBhvr>
                                        <p:cTn id="7" dur="500"/>
                                        <p:tgtEl>
                                          <p:spTgt spid="611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1331">
                                            <p:txEl>
                                              <p:pRg st="2" end="2"/>
                                            </p:txEl>
                                          </p:spTgt>
                                        </p:tgtEl>
                                        <p:attrNameLst>
                                          <p:attrName>style.visibility</p:attrName>
                                        </p:attrNameLst>
                                      </p:cBhvr>
                                      <p:to>
                                        <p:strVal val="visible"/>
                                      </p:to>
                                    </p:set>
                                    <p:animEffect transition="in" filter="dissolve">
                                      <p:cBhvr>
                                        <p:cTn id="12" dur="500"/>
                                        <p:tgtEl>
                                          <p:spTgt spid="6113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1331">
                                            <p:txEl>
                                              <p:pRg st="4" end="4"/>
                                            </p:txEl>
                                          </p:spTgt>
                                        </p:tgtEl>
                                        <p:attrNameLst>
                                          <p:attrName>style.visibility</p:attrName>
                                        </p:attrNameLst>
                                      </p:cBhvr>
                                      <p:to>
                                        <p:strVal val="visible"/>
                                      </p:to>
                                    </p:set>
                                    <p:animEffect transition="in" filter="dissolve">
                                      <p:cBhvr>
                                        <p:cTn id="17" dur="500"/>
                                        <p:tgtEl>
                                          <p:spTgt spid="61133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1331">
                                            <p:txEl>
                                              <p:pRg st="6" end="6"/>
                                            </p:txEl>
                                          </p:spTgt>
                                        </p:tgtEl>
                                        <p:attrNameLst>
                                          <p:attrName>style.visibility</p:attrName>
                                        </p:attrNameLst>
                                      </p:cBhvr>
                                      <p:to>
                                        <p:strVal val="visible"/>
                                      </p:to>
                                    </p:set>
                                    <p:animEffect transition="in" filter="dissolve">
                                      <p:cBhvr>
                                        <p:cTn id="22" dur="500"/>
                                        <p:tgtEl>
                                          <p:spTgt spid="6113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B47B6F8-D431-4757-BD3B-8A25F4560E98}" type="slidenum">
              <a:rPr kumimoji="0" lang="en-US" altLang="tr-TR" sz="1200" smtClean="0"/>
              <a:pPr>
                <a:spcBef>
                  <a:spcPct val="50000"/>
                </a:spcBef>
                <a:buFontTx/>
                <a:buNone/>
              </a:pPr>
              <a:t>104</a:t>
            </a:fld>
            <a:endParaRPr kumimoji="0" lang="en-US" altLang="tr-TR" sz="1200" smtClean="0"/>
          </a:p>
        </p:txBody>
      </p:sp>
      <p:sp>
        <p:nvSpPr>
          <p:cNvPr id="149507" name="Rectangle 2"/>
          <p:cNvSpPr>
            <a:spLocks noGrp="1" noChangeArrowheads="1"/>
          </p:cNvSpPr>
          <p:nvPr>
            <p:ph type="title"/>
          </p:nvPr>
        </p:nvSpPr>
        <p:spPr/>
        <p:txBody>
          <a:bodyPr/>
          <a:lstStyle/>
          <a:p>
            <a:r>
              <a:rPr lang="tr-TR" altLang="tr-TR" smtClean="0"/>
              <a:t>The Language Instructions</a:t>
            </a:r>
          </a:p>
        </p:txBody>
      </p:sp>
      <p:sp>
        <p:nvSpPr>
          <p:cNvPr id="612355" name="Rectangle 3"/>
          <p:cNvSpPr>
            <a:spLocks noGrp="1" noChangeArrowheads="1"/>
          </p:cNvSpPr>
          <p:nvPr>
            <p:ph type="body" idx="1"/>
          </p:nvPr>
        </p:nvSpPr>
        <p:spPr>
          <a:xfrm>
            <a:off x="244475" y="1268413"/>
            <a:ext cx="8899525" cy="5207000"/>
          </a:xfrm>
        </p:spPr>
        <p:txBody>
          <a:bodyPr/>
          <a:lstStyle/>
          <a:p>
            <a:pPr>
              <a:lnSpc>
                <a:spcPct val="80000"/>
              </a:lnSpc>
            </a:pPr>
            <a:r>
              <a:rPr lang="tr-TR" altLang="tr-TR" sz="2400" b="1" smtClean="0"/>
              <a:t>Load Accumulator (5</a:t>
            </a:r>
            <a:r>
              <a:rPr lang="tr-TR" altLang="tr-TR" sz="2400" b="1" i="1" smtClean="0"/>
              <a:t>nn</a:t>
            </a:r>
            <a:r>
              <a:rPr lang="tr-TR" altLang="tr-TR" sz="2400" b="1" smtClean="0"/>
              <a:t>) [LDA  </a:t>
            </a:r>
            <a:r>
              <a:rPr lang="tr-TR" altLang="tr-TR" sz="2400" b="1" i="1" smtClean="0"/>
              <a:t>nn</a:t>
            </a:r>
            <a:r>
              <a:rPr lang="tr-TR" altLang="tr-TR" sz="2400" b="1" smtClean="0"/>
              <a:t>] </a:t>
            </a:r>
            <a:r>
              <a:rPr lang="tr-TR" altLang="tr-TR" sz="2400" smtClean="0"/>
              <a:t>The content of RAM address </a:t>
            </a:r>
            <a:r>
              <a:rPr lang="tr-TR" altLang="tr-TR" sz="2400" i="1" smtClean="0"/>
              <a:t>nn</a:t>
            </a:r>
            <a:r>
              <a:rPr lang="tr-TR" altLang="tr-TR" sz="2400" smtClean="0"/>
              <a:t> is copied to the Accumulator Register, replacing the current content of the register. The content of RAM address </a:t>
            </a:r>
            <a:r>
              <a:rPr lang="tr-TR" altLang="tr-TR" sz="2400" i="1" smtClean="0"/>
              <a:t>nn</a:t>
            </a:r>
            <a:r>
              <a:rPr lang="tr-TR" altLang="tr-TR" sz="2400" smtClean="0"/>
              <a:t> remains unchanged. The Program Counter Register is incremented by one.</a:t>
            </a:r>
          </a:p>
          <a:p>
            <a:pPr>
              <a:lnSpc>
                <a:spcPct val="80000"/>
              </a:lnSpc>
            </a:pPr>
            <a:endParaRPr lang="tr-TR" altLang="tr-TR" sz="2400" smtClean="0"/>
          </a:p>
          <a:p>
            <a:pPr>
              <a:lnSpc>
                <a:spcPct val="80000"/>
              </a:lnSpc>
            </a:pPr>
            <a:r>
              <a:rPr lang="tr-TR" altLang="tr-TR" sz="2400" b="1" smtClean="0"/>
              <a:t>Store Accumulator (3</a:t>
            </a:r>
            <a:r>
              <a:rPr lang="tr-TR" altLang="tr-TR" sz="2400" b="1" i="1" smtClean="0"/>
              <a:t>nn</a:t>
            </a:r>
            <a:r>
              <a:rPr lang="tr-TR" altLang="tr-TR" sz="2400" b="1" smtClean="0"/>
              <a:t>) [STO  </a:t>
            </a:r>
            <a:r>
              <a:rPr lang="tr-TR" altLang="tr-TR" sz="2400" b="1" i="1" smtClean="0"/>
              <a:t>nn</a:t>
            </a:r>
            <a:r>
              <a:rPr lang="tr-TR" altLang="tr-TR" sz="2400" b="1" smtClean="0"/>
              <a:t>]</a:t>
            </a:r>
            <a:r>
              <a:rPr lang="tr-TR" altLang="tr-TR" sz="2400" smtClean="0"/>
              <a:t> or </a:t>
            </a:r>
            <a:r>
              <a:rPr lang="tr-TR" altLang="tr-TR" sz="2400" b="1" smtClean="0"/>
              <a:t>[STA </a:t>
            </a:r>
            <a:r>
              <a:rPr lang="tr-TR" altLang="tr-TR" sz="2400" b="1" i="1" smtClean="0"/>
              <a:t>nn</a:t>
            </a:r>
            <a:r>
              <a:rPr lang="tr-TR" altLang="tr-TR" sz="2400" b="1" smtClean="0"/>
              <a:t>]</a:t>
            </a:r>
            <a:r>
              <a:rPr lang="tr-TR" altLang="tr-TR" sz="2400" smtClean="0"/>
              <a:t> The content of the Accumulator Register is copied to RAM address </a:t>
            </a:r>
            <a:r>
              <a:rPr lang="tr-TR" altLang="tr-TR" sz="2400" i="1" smtClean="0"/>
              <a:t>nn</a:t>
            </a:r>
            <a:r>
              <a:rPr lang="tr-TR" altLang="tr-TR" sz="2400" smtClean="0"/>
              <a:t>, replacing the current content of the address. The content of the Accumulator Register remains unchanged. The Program Counter Register is incremented by one.</a:t>
            </a:r>
          </a:p>
          <a:p>
            <a:pPr>
              <a:lnSpc>
                <a:spcPct val="80000"/>
              </a:lnSpc>
            </a:pPr>
            <a:endParaRPr lang="tr-TR" altLang="tr-TR" sz="2400" smtClean="0"/>
          </a:p>
          <a:p>
            <a:pPr>
              <a:lnSpc>
                <a:spcPct val="80000"/>
              </a:lnSpc>
            </a:pPr>
            <a:r>
              <a:rPr lang="tr-TR" altLang="tr-TR" sz="2400" b="1" smtClean="0"/>
              <a:t>Add (1</a:t>
            </a:r>
            <a:r>
              <a:rPr lang="tr-TR" altLang="tr-TR" sz="2400" b="1" i="1" smtClean="0"/>
              <a:t>nn</a:t>
            </a:r>
            <a:r>
              <a:rPr lang="tr-TR" altLang="tr-TR" sz="2400" b="1" smtClean="0"/>
              <a:t>) [ADD  </a:t>
            </a:r>
            <a:r>
              <a:rPr lang="tr-TR" altLang="tr-TR" sz="2400" b="1" i="1" smtClean="0"/>
              <a:t>nn</a:t>
            </a:r>
            <a:r>
              <a:rPr lang="tr-TR" altLang="tr-TR" sz="2400" b="1" smtClean="0"/>
              <a:t>] </a:t>
            </a:r>
            <a:r>
              <a:rPr lang="tr-TR" altLang="tr-TR" sz="2400" smtClean="0"/>
              <a:t>The content of RAM address </a:t>
            </a:r>
            <a:r>
              <a:rPr lang="tr-TR" altLang="tr-TR" sz="2400" i="1" smtClean="0"/>
              <a:t>nn</a:t>
            </a:r>
            <a:r>
              <a:rPr lang="tr-TR" altLang="tr-TR" sz="2400" smtClean="0"/>
              <a:t> is added to the content of  the Accumulator Register, replacing the current content of the register. The content of RAM address </a:t>
            </a:r>
            <a:r>
              <a:rPr lang="tr-TR" altLang="tr-TR" sz="2400" i="1" smtClean="0"/>
              <a:t>nn</a:t>
            </a:r>
            <a:r>
              <a:rPr lang="tr-TR" altLang="tr-TR" sz="2400" smtClean="0"/>
              <a:t> remains unchanged. The Program Counter Register is incremented by one.</a:t>
            </a:r>
          </a:p>
          <a:p>
            <a:pPr>
              <a:lnSpc>
                <a:spcPct val="80000"/>
              </a:lnSpc>
            </a:pPr>
            <a:endParaRPr lang="tr-TR" altLang="tr-TR"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2355">
                                            <p:txEl>
                                              <p:pRg st="0" end="0"/>
                                            </p:txEl>
                                          </p:spTgt>
                                        </p:tgtEl>
                                        <p:attrNameLst>
                                          <p:attrName>style.visibility</p:attrName>
                                        </p:attrNameLst>
                                      </p:cBhvr>
                                      <p:to>
                                        <p:strVal val="visible"/>
                                      </p:to>
                                    </p:set>
                                    <p:animEffect transition="in" filter="dissolve">
                                      <p:cBhvr>
                                        <p:cTn id="7" dur="500"/>
                                        <p:tgtEl>
                                          <p:spTgt spid="612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2355">
                                            <p:txEl>
                                              <p:pRg st="2" end="2"/>
                                            </p:txEl>
                                          </p:spTgt>
                                        </p:tgtEl>
                                        <p:attrNameLst>
                                          <p:attrName>style.visibility</p:attrName>
                                        </p:attrNameLst>
                                      </p:cBhvr>
                                      <p:to>
                                        <p:strVal val="visible"/>
                                      </p:to>
                                    </p:set>
                                    <p:animEffect transition="in" filter="dissolve">
                                      <p:cBhvr>
                                        <p:cTn id="12" dur="500"/>
                                        <p:tgtEl>
                                          <p:spTgt spid="6123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2355">
                                            <p:txEl>
                                              <p:pRg st="4" end="4"/>
                                            </p:txEl>
                                          </p:spTgt>
                                        </p:tgtEl>
                                        <p:attrNameLst>
                                          <p:attrName>style.visibility</p:attrName>
                                        </p:attrNameLst>
                                      </p:cBhvr>
                                      <p:to>
                                        <p:strVal val="visible"/>
                                      </p:to>
                                    </p:set>
                                    <p:animEffect transition="in" filter="dissolve">
                                      <p:cBhvr>
                                        <p:cTn id="17" dur="500"/>
                                        <p:tgtEl>
                                          <p:spTgt spid="612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500CBAD0-657E-43D4-9577-701058B7800E}" type="slidenum">
              <a:rPr kumimoji="0" lang="en-US" altLang="tr-TR" sz="1200" smtClean="0"/>
              <a:pPr>
                <a:spcBef>
                  <a:spcPct val="50000"/>
                </a:spcBef>
                <a:buFontTx/>
                <a:buNone/>
              </a:pPr>
              <a:t>105</a:t>
            </a:fld>
            <a:endParaRPr kumimoji="0" lang="en-US" altLang="tr-TR" sz="1200" smtClean="0"/>
          </a:p>
        </p:txBody>
      </p:sp>
      <p:sp>
        <p:nvSpPr>
          <p:cNvPr id="150531" name="Rectangle 2"/>
          <p:cNvSpPr>
            <a:spLocks noGrp="1" noChangeArrowheads="1"/>
          </p:cNvSpPr>
          <p:nvPr>
            <p:ph type="title"/>
          </p:nvPr>
        </p:nvSpPr>
        <p:spPr/>
        <p:txBody>
          <a:bodyPr/>
          <a:lstStyle/>
          <a:p>
            <a:r>
              <a:rPr lang="tr-TR" altLang="tr-TR" smtClean="0"/>
              <a:t>The Language Instructions</a:t>
            </a:r>
          </a:p>
        </p:txBody>
      </p:sp>
      <p:sp>
        <p:nvSpPr>
          <p:cNvPr id="613379" name="Rectangle 3"/>
          <p:cNvSpPr>
            <a:spLocks noGrp="1" noChangeArrowheads="1"/>
          </p:cNvSpPr>
          <p:nvPr>
            <p:ph type="body" idx="1"/>
          </p:nvPr>
        </p:nvSpPr>
        <p:spPr>
          <a:xfrm>
            <a:off x="244475" y="1196975"/>
            <a:ext cx="8899525" cy="5278438"/>
          </a:xfrm>
        </p:spPr>
        <p:txBody>
          <a:bodyPr/>
          <a:lstStyle/>
          <a:p>
            <a:pPr>
              <a:lnSpc>
                <a:spcPct val="80000"/>
              </a:lnSpc>
            </a:pPr>
            <a:r>
              <a:rPr lang="tr-TR" altLang="tr-TR" sz="2000" b="1" smtClean="0"/>
              <a:t>Subtract (2</a:t>
            </a:r>
            <a:r>
              <a:rPr lang="tr-TR" altLang="tr-TR" sz="2000" b="1" i="1" smtClean="0"/>
              <a:t>nn</a:t>
            </a:r>
            <a:r>
              <a:rPr lang="tr-TR" altLang="tr-TR" sz="2000" b="1" smtClean="0"/>
              <a:t>) [SUB  </a:t>
            </a:r>
            <a:r>
              <a:rPr lang="tr-TR" altLang="tr-TR" sz="2000" b="1" i="1" smtClean="0"/>
              <a:t>nn</a:t>
            </a:r>
            <a:r>
              <a:rPr lang="tr-TR" altLang="tr-TR" sz="2000" b="1" smtClean="0"/>
              <a:t>] </a:t>
            </a:r>
            <a:r>
              <a:rPr lang="tr-TR" altLang="tr-TR" sz="2000" smtClean="0"/>
              <a:t>The content of RAM address </a:t>
            </a:r>
            <a:r>
              <a:rPr lang="tr-TR" altLang="tr-TR" sz="2000" i="1" smtClean="0"/>
              <a:t>nn</a:t>
            </a:r>
            <a:r>
              <a:rPr lang="tr-TR" altLang="tr-TR" sz="2000" smtClean="0"/>
              <a:t> is subtracted from the content of  the Accumulator Register, replacing the current content of the register. The content of RAM address </a:t>
            </a:r>
            <a:r>
              <a:rPr lang="tr-TR" altLang="tr-TR" sz="2000" i="1" smtClean="0"/>
              <a:t>nn</a:t>
            </a:r>
            <a:r>
              <a:rPr lang="tr-TR" altLang="tr-TR" sz="2000" smtClean="0"/>
              <a:t> remains unchanged. The Program Counter Register is incremented by one.</a:t>
            </a:r>
          </a:p>
          <a:p>
            <a:pPr>
              <a:lnSpc>
                <a:spcPct val="80000"/>
              </a:lnSpc>
            </a:pPr>
            <a:endParaRPr lang="tr-TR" altLang="tr-TR" sz="2000" smtClean="0"/>
          </a:p>
          <a:p>
            <a:pPr>
              <a:lnSpc>
                <a:spcPct val="80000"/>
              </a:lnSpc>
            </a:pPr>
            <a:r>
              <a:rPr lang="tr-TR" altLang="tr-TR" sz="2000" b="1" smtClean="0"/>
              <a:t>Input (901) [IN]</a:t>
            </a:r>
            <a:r>
              <a:rPr lang="tr-TR" altLang="tr-TR" sz="2000" smtClean="0"/>
              <a:t> or </a:t>
            </a:r>
            <a:r>
              <a:rPr lang="tr-TR" altLang="tr-TR" sz="2000" b="1" smtClean="0"/>
              <a:t>[INP] </a:t>
            </a:r>
            <a:r>
              <a:rPr lang="tr-TR" altLang="tr-TR" sz="2000" smtClean="0"/>
              <a:t>A value input by the user is stored in the Accumulator Register, replacing the current content of the register. Note that the two-digit operand does not represent an address in this instruction, but rather specifies the particulars of the I/O operation (see Output). The operand value can be omitted in the Assembly Language format. The Program Counter Register is incremented by one with this instruction.</a:t>
            </a:r>
          </a:p>
          <a:p>
            <a:pPr>
              <a:lnSpc>
                <a:spcPct val="80000"/>
              </a:lnSpc>
            </a:pPr>
            <a:endParaRPr lang="tr-TR" altLang="tr-TR" sz="2000" smtClean="0"/>
          </a:p>
          <a:p>
            <a:pPr>
              <a:lnSpc>
                <a:spcPct val="80000"/>
              </a:lnSpc>
            </a:pPr>
            <a:r>
              <a:rPr lang="tr-TR" altLang="tr-TR" sz="2000" b="1" smtClean="0"/>
              <a:t>Output (902) [OUT]</a:t>
            </a:r>
            <a:r>
              <a:rPr lang="tr-TR" altLang="tr-TR" sz="2000" smtClean="0"/>
              <a:t> or </a:t>
            </a:r>
            <a:r>
              <a:rPr lang="tr-TR" altLang="tr-TR" sz="2000" b="1" smtClean="0"/>
              <a:t>[PRN] </a:t>
            </a:r>
            <a:r>
              <a:rPr lang="tr-TR" altLang="tr-TR" sz="2000" smtClean="0"/>
              <a:t>The content of  the Accumulator Register is output to the user. The current content of the register remains unchanged. Note that the two-digit operand does not represent an address in this instruction, but rather specifies the particulars of the I/O operation (see Input). The operand value can be omitted in the Assembly Language format. The Program Counter Register is incremented by one with this instruction. </a:t>
            </a:r>
          </a:p>
          <a:p>
            <a:pPr>
              <a:lnSpc>
                <a:spcPct val="80000"/>
              </a:lnSpc>
              <a:buFontTx/>
              <a:buNone/>
            </a:pPr>
            <a:endParaRPr lang="tr-TR" altLang="tr-TR"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3379">
                                            <p:txEl>
                                              <p:pRg st="0" end="0"/>
                                            </p:txEl>
                                          </p:spTgt>
                                        </p:tgtEl>
                                        <p:attrNameLst>
                                          <p:attrName>style.visibility</p:attrName>
                                        </p:attrNameLst>
                                      </p:cBhvr>
                                      <p:to>
                                        <p:strVal val="visible"/>
                                      </p:to>
                                    </p:set>
                                    <p:animEffect transition="in" filter="dissolve">
                                      <p:cBhvr>
                                        <p:cTn id="7" dur="500"/>
                                        <p:tgtEl>
                                          <p:spTgt spid="613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3379">
                                            <p:txEl>
                                              <p:pRg st="2" end="2"/>
                                            </p:txEl>
                                          </p:spTgt>
                                        </p:tgtEl>
                                        <p:attrNameLst>
                                          <p:attrName>style.visibility</p:attrName>
                                        </p:attrNameLst>
                                      </p:cBhvr>
                                      <p:to>
                                        <p:strVal val="visible"/>
                                      </p:to>
                                    </p:set>
                                    <p:animEffect transition="in" filter="dissolve">
                                      <p:cBhvr>
                                        <p:cTn id="12" dur="500"/>
                                        <p:tgtEl>
                                          <p:spTgt spid="6133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3379">
                                            <p:txEl>
                                              <p:pRg st="4" end="4"/>
                                            </p:txEl>
                                          </p:spTgt>
                                        </p:tgtEl>
                                        <p:attrNameLst>
                                          <p:attrName>style.visibility</p:attrName>
                                        </p:attrNameLst>
                                      </p:cBhvr>
                                      <p:to>
                                        <p:strVal val="visible"/>
                                      </p:to>
                                    </p:set>
                                    <p:animEffect transition="in" filter="dissolve">
                                      <p:cBhvr>
                                        <p:cTn id="17" dur="500"/>
                                        <p:tgtEl>
                                          <p:spTgt spid="613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BEE79A7F-A1B8-4F3F-979E-973E308249D6}" type="slidenum">
              <a:rPr kumimoji="0" lang="en-US" altLang="tr-TR" sz="1200" smtClean="0"/>
              <a:pPr>
                <a:spcBef>
                  <a:spcPct val="50000"/>
                </a:spcBef>
                <a:buFontTx/>
                <a:buNone/>
              </a:pPr>
              <a:t>106</a:t>
            </a:fld>
            <a:endParaRPr kumimoji="0" lang="en-US" altLang="tr-TR" sz="1200" smtClean="0"/>
          </a:p>
        </p:txBody>
      </p:sp>
      <p:sp>
        <p:nvSpPr>
          <p:cNvPr id="151555" name="Rectangle 2"/>
          <p:cNvSpPr>
            <a:spLocks noGrp="1" noChangeArrowheads="1"/>
          </p:cNvSpPr>
          <p:nvPr>
            <p:ph type="title"/>
          </p:nvPr>
        </p:nvSpPr>
        <p:spPr/>
        <p:txBody>
          <a:bodyPr/>
          <a:lstStyle/>
          <a:p>
            <a:r>
              <a:rPr lang="tr-TR" altLang="tr-TR" smtClean="0"/>
              <a:t>The Language Instructions</a:t>
            </a:r>
          </a:p>
        </p:txBody>
      </p:sp>
      <p:sp>
        <p:nvSpPr>
          <p:cNvPr id="614403" name="Rectangle 3"/>
          <p:cNvSpPr>
            <a:spLocks noGrp="1" noChangeArrowheads="1"/>
          </p:cNvSpPr>
          <p:nvPr>
            <p:ph type="body" idx="1"/>
          </p:nvPr>
        </p:nvSpPr>
        <p:spPr>
          <a:xfrm>
            <a:off x="0" y="936625"/>
            <a:ext cx="9144000" cy="5349875"/>
          </a:xfrm>
        </p:spPr>
        <p:txBody>
          <a:bodyPr/>
          <a:lstStyle/>
          <a:p>
            <a:pPr>
              <a:lnSpc>
                <a:spcPct val="80000"/>
              </a:lnSpc>
            </a:pPr>
            <a:r>
              <a:rPr lang="tr-TR" altLang="tr-TR" sz="2000" b="1" smtClean="0"/>
              <a:t>Branch if Zero (7</a:t>
            </a:r>
            <a:r>
              <a:rPr lang="tr-TR" altLang="tr-TR" sz="2000" b="1" i="1" smtClean="0"/>
              <a:t>nn</a:t>
            </a:r>
            <a:r>
              <a:rPr lang="tr-TR" altLang="tr-TR" sz="2000" b="1" smtClean="0"/>
              <a:t>) [BRZ  </a:t>
            </a:r>
            <a:r>
              <a:rPr lang="tr-TR" altLang="tr-TR" sz="2000" b="1" i="1" smtClean="0"/>
              <a:t>nn</a:t>
            </a:r>
            <a:r>
              <a:rPr lang="tr-TR" altLang="tr-TR" sz="2000" b="1" smtClean="0"/>
              <a:t>] </a:t>
            </a:r>
            <a:r>
              <a:rPr lang="tr-TR" altLang="tr-TR" sz="2000" smtClean="0"/>
              <a:t>This is a conditional branch instruction. If the value in the Accumulator Register is zero, then the current value of the Program Counter Register is replaced by the operand value </a:t>
            </a:r>
            <a:r>
              <a:rPr lang="tr-TR" altLang="tr-TR" sz="2000" i="1" smtClean="0"/>
              <a:t>nn</a:t>
            </a:r>
            <a:r>
              <a:rPr lang="tr-TR" altLang="tr-TR" sz="2000" smtClean="0"/>
              <a:t> (the result is that the next instruction to be executed will be taken from address </a:t>
            </a:r>
            <a:r>
              <a:rPr lang="tr-TR" altLang="tr-TR" sz="2000" i="1" smtClean="0"/>
              <a:t>nn</a:t>
            </a:r>
            <a:r>
              <a:rPr lang="tr-TR" altLang="tr-TR" sz="2000" smtClean="0"/>
              <a:t> rather than from the next sequential address). Otherwise (Accumulator &gt;&lt; 0), the Program Counter Register is incremented by one (thus the next instruction to be executed will be taken from the next sequential address). </a:t>
            </a:r>
          </a:p>
          <a:p>
            <a:pPr>
              <a:lnSpc>
                <a:spcPct val="80000"/>
              </a:lnSpc>
            </a:pPr>
            <a:endParaRPr lang="tr-TR" altLang="tr-TR" sz="2000" smtClean="0"/>
          </a:p>
          <a:p>
            <a:pPr>
              <a:lnSpc>
                <a:spcPct val="80000"/>
              </a:lnSpc>
            </a:pPr>
            <a:r>
              <a:rPr lang="tr-TR" altLang="tr-TR" sz="2000" b="1" smtClean="0"/>
              <a:t>Branch if Positive or Zero (8</a:t>
            </a:r>
            <a:r>
              <a:rPr lang="tr-TR" altLang="tr-TR" sz="2000" b="1" i="1" smtClean="0"/>
              <a:t>nn</a:t>
            </a:r>
            <a:r>
              <a:rPr lang="tr-TR" altLang="tr-TR" sz="2000" b="1" smtClean="0"/>
              <a:t>) [BRP  </a:t>
            </a:r>
            <a:r>
              <a:rPr lang="tr-TR" altLang="tr-TR" sz="2000" b="1" i="1" smtClean="0"/>
              <a:t>nn</a:t>
            </a:r>
            <a:r>
              <a:rPr lang="tr-TR" altLang="tr-TR" sz="2000" b="1" smtClean="0"/>
              <a:t>] </a:t>
            </a:r>
            <a:r>
              <a:rPr lang="tr-TR" altLang="tr-TR" sz="2000" smtClean="0"/>
              <a:t>This is a conditional branch instruction. If the value in the Accumulator Register is nonnegative (i.e., &gt;= 0), then the current value of the Program Counter Register is replaced by the operand value </a:t>
            </a:r>
            <a:r>
              <a:rPr lang="tr-TR" altLang="tr-TR" sz="2000" i="1" smtClean="0"/>
              <a:t>nn</a:t>
            </a:r>
            <a:r>
              <a:rPr lang="tr-TR" altLang="tr-TR" sz="2000" smtClean="0"/>
              <a:t> (the result is that the next instruction to be executed will be taken from address </a:t>
            </a:r>
            <a:r>
              <a:rPr lang="tr-TR" altLang="tr-TR" sz="2000" i="1" smtClean="0"/>
              <a:t>nn</a:t>
            </a:r>
            <a:r>
              <a:rPr lang="tr-TR" altLang="tr-TR" sz="2000" smtClean="0"/>
              <a:t> rather than from the next sequential address). Otherwise (Accumulator &lt; 0), the Program Counter Register is incremented by one (thus the next instruction to be executed will be taken from the next sequential address).</a:t>
            </a:r>
          </a:p>
          <a:p>
            <a:pPr>
              <a:lnSpc>
                <a:spcPct val="80000"/>
              </a:lnSpc>
            </a:pPr>
            <a:endParaRPr lang="tr-TR" altLang="tr-TR" sz="2000" smtClean="0"/>
          </a:p>
          <a:p>
            <a:pPr>
              <a:lnSpc>
                <a:spcPct val="80000"/>
              </a:lnSpc>
            </a:pPr>
            <a:r>
              <a:rPr lang="tr-TR" altLang="tr-TR" sz="2000" b="1" smtClean="0"/>
              <a:t>Branch (6</a:t>
            </a:r>
            <a:r>
              <a:rPr lang="tr-TR" altLang="tr-TR" sz="2000" b="1" i="1" smtClean="0"/>
              <a:t>nn</a:t>
            </a:r>
            <a:r>
              <a:rPr lang="tr-TR" altLang="tr-TR" sz="2000" b="1" smtClean="0"/>
              <a:t>) [BR  </a:t>
            </a:r>
            <a:r>
              <a:rPr lang="tr-TR" altLang="tr-TR" sz="2000" b="1" i="1" smtClean="0"/>
              <a:t>nn</a:t>
            </a:r>
            <a:r>
              <a:rPr lang="tr-TR" altLang="tr-TR" sz="2000" b="1" smtClean="0"/>
              <a:t>]</a:t>
            </a:r>
            <a:r>
              <a:rPr lang="tr-TR" altLang="tr-TR" sz="2000" smtClean="0"/>
              <a:t> or</a:t>
            </a:r>
            <a:r>
              <a:rPr lang="tr-TR" altLang="tr-TR" sz="2000" b="1" smtClean="0"/>
              <a:t>[BRU  </a:t>
            </a:r>
            <a:r>
              <a:rPr lang="tr-TR" altLang="tr-TR" sz="2000" b="1" i="1" smtClean="0"/>
              <a:t>nn</a:t>
            </a:r>
            <a:r>
              <a:rPr lang="tr-TR" altLang="tr-TR" sz="2000" b="1" smtClean="0"/>
              <a:t>]</a:t>
            </a:r>
            <a:r>
              <a:rPr lang="tr-TR" altLang="tr-TR" sz="2000" smtClean="0"/>
              <a:t> or </a:t>
            </a:r>
            <a:r>
              <a:rPr lang="tr-TR" altLang="tr-TR" sz="2000" b="1" smtClean="0"/>
              <a:t>[JMP  </a:t>
            </a:r>
            <a:r>
              <a:rPr lang="tr-TR" altLang="tr-TR" sz="2000" b="1" i="1" smtClean="0"/>
              <a:t>nn</a:t>
            </a:r>
            <a:r>
              <a:rPr lang="tr-TR" altLang="tr-TR" sz="2000" b="1" smtClean="0"/>
              <a:t>] </a:t>
            </a:r>
            <a:r>
              <a:rPr lang="tr-TR" altLang="tr-TR" sz="2000" smtClean="0"/>
              <a:t>This is an unconditional branch instruction. The current value of the Program Counter Register is replaced by the operand value </a:t>
            </a:r>
            <a:r>
              <a:rPr lang="tr-TR" altLang="tr-TR" sz="2000" i="1" smtClean="0"/>
              <a:t>nn</a:t>
            </a:r>
            <a:r>
              <a:rPr lang="tr-TR" altLang="tr-TR" sz="2000" smtClean="0"/>
              <a:t>. The result is that the next instruction to be executed will be taken from address </a:t>
            </a:r>
            <a:r>
              <a:rPr lang="tr-TR" altLang="tr-TR" sz="2000" i="1" smtClean="0"/>
              <a:t>nn</a:t>
            </a:r>
            <a:r>
              <a:rPr lang="tr-TR" altLang="tr-TR" sz="2000" smtClean="0"/>
              <a:t> rather than from the next sequential address. The value of the Program Counter Register is not incremented with this instruction.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03">
                                            <p:txEl>
                                              <p:pRg st="0" end="0"/>
                                            </p:txEl>
                                          </p:spTgt>
                                        </p:tgtEl>
                                        <p:attrNameLst>
                                          <p:attrName>style.visibility</p:attrName>
                                        </p:attrNameLst>
                                      </p:cBhvr>
                                      <p:to>
                                        <p:strVal val="visible"/>
                                      </p:to>
                                    </p:set>
                                    <p:animEffect transition="in" filter="dissolve">
                                      <p:cBhvr>
                                        <p:cTn id="7" dur="500"/>
                                        <p:tgtEl>
                                          <p:spTgt spid="614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403">
                                            <p:txEl>
                                              <p:pRg st="2" end="2"/>
                                            </p:txEl>
                                          </p:spTgt>
                                        </p:tgtEl>
                                        <p:attrNameLst>
                                          <p:attrName>style.visibility</p:attrName>
                                        </p:attrNameLst>
                                      </p:cBhvr>
                                      <p:to>
                                        <p:strVal val="visible"/>
                                      </p:to>
                                    </p:set>
                                    <p:animEffect transition="in" filter="dissolve">
                                      <p:cBhvr>
                                        <p:cTn id="12" dur="500"/>
                                        <p:tgtEl>
                                          <p:spTgt spid="6144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403">
                                            <p:txEl>
                                              <p:pRg st="4" end="4"/>
                                            </p:txEl>
                                          </p:spTgt>
                                        </p:tgtEl>
                                        <p:attrNameLst>
                                          <p:attrName>style.visibility</p:attrName>
                                        </p:attrNameLst>
                                      </p:cBhvr>
                                      <p:to>
                                        <p:strVal val="visible"/>
                                      </p:to>
                                    </p:set>
                                    <p:animEffect transition="in" filter="dissolve">
                                      <p:cBhvr>
                                        <p:cTn id="17" dur="500"/>
                                        <p:tgtEl>
                                          <p:spTgt spid="614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4AF04A6-33A5-4D60-9651-69740D379976}" type="slidenum">
              <a:rPr kumimoji="0" lang="en-US" altLang="tr-TR" sz="1200" smtClean="0"/>
              <a:pPr>
                <a:spcBef>
                  <a:spcPct val="50000"/>
                </a:spcBef>
                <a:buFontTx/>
                <a:buNone/>
              </a:pPr>
              <a:t>107</a:t>
            </a:fld>
            <a:endParaRPr kumimoji="0" lang="en-US" altLang="tr-TR" sz="1200" smtClean="0"/>
          </a:p>
        </p:txBody>
      </p:sp>
      <p:sp>
        <p:nvSpPr>
          <p:cNvPr id="152579" name="Rectangle 2"/>
          <p:cNvSpPr>
            <a:spLocks noGrp="1" noChangeArrowheads="1"/>
          </p:cNvSpPr>
          <p:nvPr>
            <p:ph type="title"/>
          </p:nvPr>
        </p:nvSpPr>
        <p:spPr/>
        <p:txBody>
          <a:bodyPr/>
          <a:lstStyle/>
          <a:p>
            <a:r>
              <a:rPr lang="tr-TR" altLang="tr-TR" smtClean="0"/>
              <a:t>The Language Instructions</a:t>
            </a:r>
          </a:p>
        </p:txBody>
      </p:sp>
      <p:sp>
        <p:nvSpPr>
          <p:cNvPr id="615427" name="Rectangle 3"/>
          <p:cNvSpPr>
            <a:spLocks noGrp="1" noChangeArrowheads="1"/>
          </p:cNvSpPr>
          <p:nvPr>
            <p:ph type="body" idx="1"/>
          </p:nvPr>
        </p:nvSpPr>
        <p:spPr>
          <a:xfrm>
            <a:off x="0" y="836613"/>
            <a:ext cx="8899525" cy="5349875"/>
          </a:xfrm>
        </p:spPr>
        <p:txBody>
          <a:bodyPr/>
          <a:lstStyle/>
          <a:p>
            <a:pPr>
              <a:lnSpc>
                <a:spcPct val="80000"/>
              </a:lnSpc>
            </a:pPr>
            <a:r>
              <a:rPr lang="tr-TR" altLang="tr-TR" sz="2400" b="1" smtClean="0"/>
              <a:t>No Operation (4</a:t>
            </a:r>
            <a:r>
              <a:rPr lang="tr-TR" altLang="tr-TR" sz="2400" b="1" i="1" smtClean="0"/>
              <a:t>nn</a:t>
            </a:r>
            <a:r>
              <a:rPr lang="tr-TR" altLang="tr-TR" sz="2400" b="1" smtClean="0"/>
              <a:t>) [NOP]</a:t>
            </a:r>
            <a:r>
              <a:rPr lang="tr-TR" altLang="tr-TR" sz="2400" smtClean="0"/>
              <a:t> or </a:t>
            </a:r>
            <a:r>
              <a:rPr lang="tr-TR" altLang="tr-TR" sz="2400" b="1" smtClean="0"/>
              <a:t>[NUL]</a:t>
            </a:r>
            <a:r>
              <a:rPr lang="tr-TR" altLang="tr-TR" sz="2400" smtClean="0"/>
              <a:t> This instruction does nothing other than increment the Program Counter Register by one. The operand value </a:t>
            </a:r>
            <a:r>
              <a:rPr lang="tr-TR" altLang="tr-TR" sz="2400" i="1" smtClean="0"/>
              <a:t>nn</a:t>
            </a:r>
            <a:r>
              <a:rPr lang="tr-TR" altLang="tr-TR" sz="2400" smtClean="0"/>
              <a:t> is ignored in this instruction and can be omitted in the Assembly Language format. (This instruction is unique to the VVM and is not part of the Little Man Model.)</a:t>
            </a:r>
          </a:p>
          <a:p>
            <a:pPr>
              <a:lnSpc>
                <a:spcPct val="80000"/>
              </a:lnSpc>
            </a:pPr>
            <a:endParaRPr lang="tr-TR" altLang="tr-TR" sz="2400" smtClean="0"/>
          </a:p>
          <a:p>
            <a:pPr>
              <a:lnSpc>
                <a:spcPct val="80000"/>
              </a:lnSpc>
            </a:pPr>
            <a:r>
              <a:rPr lang="tr-TR" altLang="tr-TR" sz="2400" b="1" smtClean="0"/>
              <a:t>Halt (0</a:t>
            </a:r>
            <a:r>
              <a:rPr lang="tr-TR" altLang="tr-TR" sz="2400" b="1" i="1" smtClean="0"/>
              <a:t>nn</a:t>
            </a:r>
            <a:r>
              <a:rPr lang="tr-TR" altLang="tr-TR" sz="2400" b="1" smtClean="0"/>
              <a:t>) [HLT]</a:t>
            </a:r>
            <a:r>
              <a:rPr lang="tr-TR" altLang="tr-TR" sz="2400" smtClean="0"/>
              <a:t> or </a:t>
            </a:r>
            <a:r>
              <a:rPr lang="tr-TR" altLang="tr-TR" sz="2400" b="1" smtClean="0"/>
              <a:t>[COB] </a:t>
            </a:r>
            <a:r>
              <a:rPr lang="tr-TR" altLang="tr-TR" sz="2400" smtClean="0"/>
              <a:t>Program execution is terminated. The operand value </a:t>
            </a:r>
            <a:r>
              <a:rPr lang="tr-TR" altLang="tr-TR" sz="2400" i="1" smtClean="0"/>
              <a:t>nn</a:t>
            </a:r>
            <a:r>
              <a:rPr lang="tr-TR" altLang="tr-TR" sz="2400" smtClean="0"/>
              <a:t> is ignored in this instruction and can be omitted in the Assembly Language format. </a:t>
            </a:r>
          </a:p>
          <a:p>
            <a:pPr>
              <a:lnSpc>
                <a:spcPct val="80000"/>
              </a:lnSpc>
            </a:pPr>
            <a:endParaRPr lang="tr-TR" altLang="tr-TR" sz="2400" smtClean="0"/>
          </a:p>
          <a:p>
            <a:pPr>
              <a:lnSpc>
                <a:spcPct val="80000"/>
              </a:lnSpc>
              <a:buFontTx/>
              <a:buNone/>
            </a:pPr>
            <a:r>
              <a:rPr lang="tr-TR" altLang="tr-TR" sz="2400" b="1" smtClean="0"/>
              <a:t>Embedding Data in Programs</a:t>
            </a:r>
          </a:p>
          <a:p>
            <a:pPr>
              <a:lnSpc>
                <a:spcPct val="80000"/>
              </a:lnSpc>
            </a:pPr>
            <a:endParaRPr lang="tr-TR" altLang="tr-TR" sz="2400" smtClean="0"/>
          </a:p>
          <a:p>
            <a:pPr>
              <a:lnSpc>
                <a:spcPct val="80000"/>
              </a:lnSpc>
            </a:pPr>
            <a:r>
              <a:rPr lang="tr-TR" altLang="tr-TR" sz="2400" smtClean="0"/>
              <a:t>Data values used by a program can be loaded into memory along with the program. In Machine or Assembly Language form simply use the format "</a:t>
            </a:r>
            <a:r>
              <a:rPr lang="tr-TR" altLang="tr-TR" sz="2400" i="1" smtClean="0"/>
              <a:t>snnn</a:t>
            </a:r>
            <a:r>
              <a:rPr lang="tr-TR" altLang="tr-TR" sz="2400" smtClean="0"/>
              <a:t>" where </a:t>
            </a:r>
            <a:r>
              <a:rPr lang="tr-TR" altLang="tr-TR" sz="2400" i="1" smtClean="0"/>
              <a:t>s</a:t>
            </a:r>
            <a:r>
              <a:rPr lang="tr-TR" altLang="tr-TR" sz="2400" smtClean="0"/>
              <a:t> is an optional sign, and </a:t>
            </a:r>
            <a:r>
              <a:rPr lang="tr-TR" altLang="tr-TR" sz="2400" i="1" smtClean="0"/>
              <a:t>nnn </a:t>
            </a:r>
            <a:r>
              <a:rPr lang="tr-TR" altLang="tr-TR" sz="2400" smtClean="0"/>
              <a:t> is the three-digit data value. In Assembly Language, you can specify "DAT </a:t>
            </a:r>
            <a:r>
              <a:rPr lang="tr-TR" altLang="tr-TR" sz="2400" i="1" smtClean="0"/>
              <a:t>snnn</a:t>
            </a:r>
            <a:r>
              <a:rPr lang="tr-TR" altLang="tr-TR" sz="2400" smtClean="0"/>
              <a:t>" for clarity.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5427">
                                            <p:txEl>
                                              <p:pRg st="0" end="0"/>
                                            </p:txEl>
                                          </p:spTgt>
                                        </p:tgtEl>
                                        <p:attrNameLst>
                                          <p:attrName>style.visibility</p:attrName>
                                        </p:attrNameLst>
                                      </p:cBhvr>
                                      <p:to>
                                        <p:strVal val="visible"/>
                                      </p:to>
                                    </p:set>
                                    <p:animEffect transition="in" filter="dissolve">
                                      <p:cBhvr>
                                        <p:cTn id="7" dur="500"/>
                                        <p:tgtEl>
                                          <p:spTgt spid="615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5427">
                                            <p:txEl>
                                              <p:pRg st="2" end="2"/>
                                            </p:txEl>
                                          </p:spTgt>
                                        </p:tgtEl>
                                        <p:attrNameLst>
                                          <p:attrName>style.visibility</p:attrName>
                                        </p:attrNameLst>
                                      </p:cBhvr>
                                      <p:to>
                                        <p:strVal val="visible"/>
                                      </p:to>
                                    </p:set>
                                    <p:animEffect transition="in" filter="dissolve">
                                      <p:cBhvr>
                                        <p:cTn id="12" dur="500"/>
                                        <p:tgtEl>
                                          <p:spTgt spid="6154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5427">
                                            <p:txEl>
                                              <p:pRg st="4" end="4"/>
                                            </p:txEl>
                                          </p:spTgt>
                                        </p:tgtEl>
                                        <p:attrNameLst>
                                          <p:attrName>style.visibility</p:attrName>
                                        </p:attrNameLst>
                                      </p:cBhvr>
                                      <p:to>
                                        <p:strVal val="visible"/>
                                      </p:to>
                                    </p:set>
                                    <p:animEffect transition="in" filter="dissolve">
                                      <p:cBhvr>
                                        <p:cTn id="17" dur="500"/>
                                        <p:tgtEl>
                                          <p:spTgt spid="61542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5427">
                                            <p:txEl>
                                              <p:pRg st="6" end="6"/>
                                            </p:txEl>
                                          </p:spTgt>
                                        </p:tgtEl>
                                        <p:attrNameLst>
                                          <p:attrName>style.visibility</p:attrName>
                                        </p:attrNameLst>
                                      </p:cBhvr>
                                      <p:to>
                                        <p:strVal val="visible"/>
                                      </p:to>
                                    </p:set>
                                    <p:animEffect transition="in" filter="dissolve">
                                      <p:cBhvr>
                                        <p:cTn id="22" dur="500"/>
                                        <p:tgtEl>
                                          <p:spTgt spid="615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7"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934CA0C-9BE3-40C8-BE8A-B6C116790134}" type="slidenum">
              <a:rPr kumimoji="0" lang="en-US" altLang="tr-TR" sz="1200" smtClean="0"/>
              <a:pPr>
                <a:spcBef>
                  <a:spcPct val="50000"/>
                </a:spcBef>
                <a:buFontTx/>
                <a:buNone/>
              </a:pPr>
              <a:t>108</a:t>
            </a:fld>
            <a:endParaRPr kumimoji="0" lang="en-US" altLang="tr-TR" sz="1200" smtClean="0"/>
          </a:p>
        </p:txBody>
      </p:sp>
      <p:sp>
        <p:nvSpPr>
          <p:cNvPr id="153603" name="Rectangle 2"/>
          <p:cNvSpPr>
            <a:spLocks noGrp="1" noChangeArrowheads="1"/>
          </p:cNvSpPr>
          <p:nvPr>
            <p:ph type="title"/>
          </p:nvPr>
        </p:nvSpPr>
        <p:spPr/>
        <p:txBody>
          <a:bodyPr/>
          <a:lstStyle/>
          <a:p>
            <a:r>
              <a:rPr lang="en-US" altLang="tr-TR" smtClean="0"/>
              <a:t>Assembly Language</a:t>
            </a:r>
          </a:p>
        </p:txBody>
      </p:sp>
      <p:sp>
        <p:nvSpPr>
          <p:cNvPr id="622595" name="Rectangle 3"/>
          <p:cNvSpPr>
            <a:spLocks noGrp="1" noChangeArrowheads="1"/>
          </p:cNvSpPr>
          <p:nvPr>
            <p:ph type="body" idx="1"/>
          </p:nvPr>
        </p:nvSpPr>
        <p:spPr/>
        <p:txBody>
          <a:bodyPr/>
          <a:lstStyle/>
          <a:p>
            <a:pPr>
              <a:lnSpc>
                <a:spcPct val="90000"/>
              </a:lnSpc>
            </a:pPr>
            <a:r>
              <a:rPr lang="en-US" altLang="tr-TR" smtClean="0"/>
              <a:t>Specific to a CPU</a:t>
            </a:r>
          </a:p>
          <a:p>
            <a:pPr>
              <a:lnSpc>
                <a:spcPct val="90000"/>
              </a:lnSpc>
            </a:pPr>
            <a:r>
              <a:rPr lang="en-US" altLang="tr-TR" smtClean="0"/>
              <a:t>1 to 1 correspondence between assembly language instruction and binary (machine) language instruction</a:t>
            </a:r>
          </a:p>
          <a:p>
            <a:pPr>
              <a:lnSpc>
                <a:spcPct val="90000"/>
              </a:lnSpc>
            </a:pPr>
            <a:r>
              <a:rPr lang="en-US" altLang="tr-TR" i="1" smtClean="0">
                <a:solidFill>
                  <a:srgbClr val="000080"/>
                </a:solidFill>
              </a:rPr>
              <a:t>Mnemonics</a:t>
            </a:r>
            <a:r>
              <a:rPr lang="en-US" altLang="tr-TR" smtClean="0"/>
              <a:t> (short character sequence) represent instructions</a:t>
            </a:r>
          </a:p>
          <a:p>
            <a:pPr>
              <a:lnSpc>
                <a:spcPct val="90000"/>
              </a:lnSpc>
            </a:pPr>
            <a:r>
              <a:rPr lang="en-US" altLang="tr-TR" smtClean="0"/>
              <a:t>Used when programmer needs precise control over hardware, e.g., device drivers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2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25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25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2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5"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B1C25395-D079-4009-AEC5-EC156D0A2AD0}" type="slidenum">
              <a:rPr kumimoji="0" lang="en-US" altLang="tr-TR" sz="1200" smtClean="0"/>
              <a:pPr>
                <a:spcBef>
                  <a:spcPct val="50000"/>
                </a:spcBef>
                <a:buFontTx/>
                <a:buNone/>
              </a:pPr>
              <a:t>109</a:t>
            </a:fld>
            <a:endParaRPr kumimoji="0" lang="en-US" altLang="tr-TR" sz="1200" smtClean="0"/>
          </a:p>
        </p:txBody>
      </p:sp>
      <p:sp>
        <p:nvSpPr>
          <p:cNvPr id="154627" name="Rectangle 2"/>
          <p:cNvSpPr>
            <a:spLocks noGrp="1" noChangeArrowheads="1"/>
          </p:cNvSpPr>
          <p:nvPr>
            <p:ph type="title"/>
          </p:nvPr>
        </p:nvSpPr>
        <p:spPr/>
        <p:txBody>
          <a:bodyPr/>
          <a:lstStyle/>
          <a:p>
            <a:pPr>
              <a:lnSpc>
                <a:spcPct val="90000"/>
              </a:lnSpc>
            </a:pPr>
            <a:r>
              <a:rPr lang="tr-TR" altLang="tr-TR" sz="3200" smtClean="0"/>
              <a:t>Example -</a:t>
            </a:r>
            <a:r>
              <a:rPr lang="en-US" altLang="tr-TR" sz="3200" smtClean="0"/>
              <a:t> Add 2 Numbers</a:t>
            </a:r>
          </a:p>
        </p:txBody>
      </p:sp>
      <p:sp>
        <p:nvSpPr>
          <p:cNvPr id="634883" name="Rectangle 3"/>
          <p:cNvSpPr>
            <a:spLocks noGrp="1" noChangeArrowheads="1"/>
          </p:cNvSpPr>
          <p:nvPr>
            <p:ph type="body" idx="1"/>
          </p:nvPr>
        </p:nvSpPr>
        <p:spPr>
          <a:xfrm>
            <a:off x="3348038" y="1106488"/>
            <a:ext cx="4895850" cy="4978400"/>
          </a:xfrm>
        </p:spPr>
        <p:txBody>
          <a:bodyPr/>
          <a:lstStyle/>
          <a:p>
            <a:r>
              <a:rPr lang="en-US" altLang="tr-TR" sz="2800" smtClean="0"/>
              <a:t>Assume data is stored</a:t>
            </a:r>
            <a:br>
              <a:rPr lang="en-US" altLang="tr-TR" sz="2800" smtClean="0"/>
            </a:br>
            <a:r>
              <a:rPr lang="en-US" altLang="tr-TR" sz="2800" smtClean="0"/>
              <a:t>in mailbox</a:t>
            </a:r>
            <a:r>
              <a:rPr lang="tr-TR" altLang="tr-TR" sz="2800" smtClean="0"/>
              <a:t> </a:t>
            </a:r>
            <a:r>
              <a:rPr lang="en-US" altLang="tr-TR" sz="2800" smtClean="0"/>
              <a:t>address</a:t>
            </a:r>
            <a:r>
              <a:rPr lang="tr-TR" altLang="tr-TR" sz="2800" smtClean="0"/>
              <a:t> </a:t>
            </a:r>
            <a:r>
              <a:rPr lang="en-US" altLang="tr-TR" sz="2800" smtClean="0"/>
              <a:t>90</a:t>
            </a:r>
          </a:p>
          <a:p>
            <a:r>
              <a:rPr lang="tr-TR" altLang="tr-TR" sz="2800" smtClean="0"/>
              <a:t>Let us w</a:t>
            </a:r>
            <a:r>
              <a:rPr lang="en-US" altLang="tr-TR" sz="2800" smtClean="0"/>
              <a:t>rite instruction</a:t>
            </a:r>
            <a:r>
              <a:rPr lang="tr-TR" altLang="tr-TR" sz="2800" smtClean="0"/>
              <a:t>s (using </a:t>
            </a:r>
            <a:r>
              <a:rPr lang="en-US" altLang="tr-TR" sz="2800" smtClean="0"/>
              <a:t>Mnemonics</a:t>
            </a:r>
            <a:r>
              <a:rPr lang="tr-TR" altLang="tr-TR" sz="2800" smtClean="0"/>
              <a:t>)</a:t>
            </a:r>
          </a:p>
          <a:p>
            <a:endParaRPr lang="tr-TR" altLang="tr-TR" sz="2000" smtClean="0"/>
          </a:p>
          <a:p>
            <a:pPr marL="457200" lvl="1" indent="0">
              <a:buFontTx/>
              <a:buNone/>
            </a:pPr>
            <a:r>
              <a:rPr lang="en-US" altLang="tr-TR" sz="1800" smtClean="0"/>
              <a:t>0</a:t>
            </a:r>
            <a:r>
              <a:rPr lang="tr-TR" altLang="tr-TR" sz="1800" smtClean="0"/>
              <a:t>0    </a:t>
            </a:r>
            <a:r>
              <a:rPr lang="en-US" altLang="tr-TR" sz="1800" smtClean="0"/>
              <a:t>IN;</a:t>
            </a:r>
            <a:r>
              <a:rPr lang="tr-TR" altLang="tr-TR" sz="1800" smtClean="0"/>
              <a:t>		</a:t>
            </a:r>
            <a:r>
              <a:rPr lang="en-US" altLang="tr-TR" sz="1800" smtClean="0"/>
              <a:t>input 1st Numbe</a:t>
            </a:r>
            <a:r>
              <a:rPr lang="tr-TR" altLang="tr-TR" sz="1800" smtClean="0"/>
              <a:t>r</a:t>
            </a:r>
          </a:p>
          <a:p>
            <a:pPr marL="457200" lvl="1" indent="0">
              <a:buFontTx/>
              <a:buNone/>
            </a:pPr>
            <a:r>
              <a:rPr lang="en-US" altLang="tr-TR" sz="1800" smtClean="0"/>
              <a:t>01</a:t>
            </a:r>
            <a:r>
              <a:rPr lang="tr-TR" altLang="tr-TR" sz="1800" smtClean="0"/>
              <a:t>    </a:t>
            </a:r>
            <a:r>
              <a:rPr lang="en-US" altLang="tr-TR" sz="1800" smtClean="0"/>
              <a:t>STO 9</a:t>
            </a:r>
            <a:r>
              <a:rPr lang="tr-TR" altLang="tr-TR" sz="1800" smtClean="0"/>
              <a:t>0</a:t>
            </a:r>
            <a:r>
              <a:rPr lang="en-US" altLang="tr-TR" sz="1800" smtClean="0"/>
              <a:t>;</a:t>
            </a:r>
            <a:r>
              <a:rPr lang="tr-TR" altLang="tr-TR" sz="1800" smtClean="0"/>
              <a:t>		</a:t>
            </a:r>
            <a:r>
              <a:rPr lang="en-US" altLang="tr-TR" sz="1800" smtClean="0"/>
              <a:t>store data</a:t>
            </a:r>
            <a:r>
              <a:rPr lang="tr-TR" altLang="tr-TR" sz="1800" smtClean="0"/>
              <a:t> in memory 			location 90</a:t>
            </a:r>
          </a:p>
          <a:p>
            <a:pPr marL="457200" lvl="1" indent="0">
              <a:buFontTx/>
              <a:buNone/>
            </a:pPr>
            <a:r>
              <a:rPr lang="en-US" altLang="tr-TR" sz="1800" smtClean="0"/>
              <a:t>02</a:t>
            </a:r>
            <a:r>
              <a:rPr lang="tr-TR" altLang="tr-TR" sz="1800" smtClean="0"/>
              <a:t>    </a:t>
            </a:r>
            <a:r>
              <a:rPr lang="en-US" altLang="tr-TR" sz="1800" smtClean="0"/>
              <a:t>IN;</a:t>
            </a:r>
            <a:r>
              <a:rPr lang="tr-TR" altLang="tr-TR" sz="1800" smtClean="0"/>
              <a:t>		</a:t>
            </a:r>
            <a:r>
              <a:rPr lang="en-US" altLang="tr-TR" sz="1800" smtClean="0"/>
              <a:t>input 2nd Number</a:t>
            </a:r>
            <a:endParaRPr lang="tr-TR" altLang="tr-TR" sz="1800" smtClean="0"/>
          </a:p>
          <a:p>
            <a:pPr marL="457200" lvl="1" indent="0">
              <a:buFontTx/>
              <a:buNone/>
            </a:pPr>
            <a:r>
              <a:rPr lang="en-US" altLang="tr-TR" sz="1800" smtClean="0"/>
              <a:t>03</a:t>
            </a:r>
            <a:r>
              <a:rPr lang="tr-TR" altLang="tr-TR" sz="1800" smtClean="0"/>
              <a:t>    </a:t>
            </a:r>
            <a:r>
              <a:rPr lang="en-US" altLang="tr-TR" sz="1800" smtClean="0"/>
              <a:t>ADD 9</a:t>
            </a:r>
            <a:r>
              <a:rPr lang="tr-TR" altLang="tr-TR" sz="1800" smtClean="0"/>
              <a:t>0</a:t>
            </a:r>
            <a:r>
              <a:rPr lang="en-US" altLang="tr-TR" sz="1800" smtClean="0"/>
              <a:t>;</a:t>
            </a:r>
            <a:r>
              <a:rPr lang="tr-TR" altLang="tr-TR" sz="1800" smtClean="0"/>
              <a:t>		</a:t>
            </a:r>
            <a:r>
              <a:rPr lang="en-US" altLang="tr-TR" sz="1800" smtClean="0"/>
              <a:t>add 1st # to 2nd #</a:t>
            </a:r>
            <a:endParaRPr lang="tr-TR" altLang="tr-TR" sz="1800" smtClean="0"/>
          </a:p>
          <a:p>
            <a:pPr marL="457200" lvl="1" indent="0">
              <a:buFontTx/>
              <a:buNone/>
            </a:pPr>
            <a:r>
              <a:rPr lang="en-US" altLang="tr-TR" sz="1800" smtClean="0"/>
              <a:t>04</a:t>
            </a:r>
            <a:r>
              <a:rPr lang="tr-TR" altLang="tr-TR" sz="1800" smtClean="0"/>
              <a:t>    </a:t>
            </a:r>
            <a:r>
              <a:rPr lang="en-US" altLang="tr-TR" sz="1800" smtClean="0"/>
              <a:t>OUT;</a:t>
            </a:r>
            <a:r>
              <a:rPr lang="tr-TR" altLang="tr-TR" sz="1800" smtClean="0"/>
              <a:t>		</a:t>
            </a:r>
            <a:r>
              <a:rPr lang="en-US" altLang="tr-TR" sz="1800" smtClean="0"/>
              <a:t>output result</a:t>
            </a:r>
            <a:endParaRPr lang="tr-TR" altLang="tr-TR" sz="1800" smtClean="0"/>
          </a:p>
          <a:p>
            <a:pPr marL="457200" lvl="1" indent="0">
              <a:buFontTx/>
              <a:buNone/>
            </a:pPr>
            <a:r>
              <a:rPr lang="en-US" altLang="tr-TR" sz="1800" smtClean="0"/>
              <a:t>05</a:t>
            </a:r>
            <a:r>
              <a:rPr lang="tr-TR" altLang="tr-TR" sz="1800" smtClean="0"/>
              <a:t>    </a:t>
            </a:r>
            <a:r>
              <a:rPr lang="en-US" altLang="tr-TR" sz="1800" smtClean="0"/>
              <a:t>COB;</a:t>
            </a:r>
            <a:r>
              <a:rPr lang="tr-TR" altLang="tr-TR" sz="1800" smtClean="0"/>
              <a:t>		</a:t>
            </a:r>
            <a:r>
              <a:rPr lang="en-US" altLang="tr-TR" sz="1800" smtClean="0"/>
              <a:t>stop</a:t>
            </a:r>
            <a:endParaRPr lang="tr-TR" altLang="tr-TR" sz="1800" smtClean="0"/>
          </a:p>
          <a:p>
            <a:pPr marL="457200" lvl="1" indent="0">
              <a:buFontTx/>
              <a:buNone/>
            </a:pPr>
            <a:r>
              <a:rPr lang="en-US" altLang="tr-TR" sz="1800" smtClean="0"/>
              <a:t>9</a:t>
            </a:r>
            <a:r>
              <a:rPr lang="tr-TR" altLang="tr-TR" sz="1800" smtClean="0"/>
              <a:t>0    </a:t>
            </a:r>
            <a:r>
              <a:rPr lang="en-US" altLang="tr-TR" sz="1800" smtClean="0"/>
              <a:t>DAT 00;</a:t>
            </a:r>
            <a:r>
              <a:rPr lang="tr-TR" altLang="tr-TR" sz="1800" smtClean="0"/>
              <a:t>		</a:t>
            </a:r>
            <a:r>
              <a:rPr lang="en-US" altLang="tr-TR" sz="1800" smtClean="0"/>
              <a:t>data</a:t>
            </a:r>
            <a:endParaRPr lang="tr-TR" altLang="tr-TR" sz="1800" smtClean="0"/>
          </a:p>
          <a:p>
            <a:endParaRPr lang="en-US" altLang="tr-TR" smtClean="0"/>
          </a:p>
        </p:txBody>
      </p:sp>
      <p:grpSp>
        <p:nvGrpSpPr>
          <p:cNvPr id="634884" name="Group 4"/>
          <p:cNvGrpSpPr>
            <a:grpSpLocks/>
          </p:cNvGrpSpPr>
          <p:nvPr/>
        </p:nvGrpSpPr>
        <p:grpSpPr bwMode="auto">
          <a:xfrm>
            <a:off x="1331913" y="1119188"/>
            <a:ext cx="1295400" cy="4800600"/>
            <a:chOff x="4176" y="816"/>
            <a:chExt cx="816" cy="3168"/>
          </a:xfrm>
        </p:grpSpPr>
        <p:sp useBgFill="1">
          <p:nvSpPr>
            <p:cNvPr id="154630" name="Rectangle 5"/>
            <p:cNvSpPr>
              <a:spLocks noChangeArrowheads="1"/>
            </p:cNvSpPr>
            <p:nvPr/>
          </p:nvSpPr>
          <p:spPr bwMode="auto">
            <a:xfrm>
              <a:off x="4176" y="816"/>
              <a:ext cx="816" cy="480"/>
            </a:xfrm>
            <a:prstGeom prst="rect">
              <a:avLst/>
            </a:prstGeom>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b="1">
                  <a:solidFill>
                    <a:srgbClr val="000080"/>
                  </a:solidFill>
                  <a:latin typeface="Book Antiqua" panose="02040602050305030304" pitchFamily="18" charset="0"/>
                </a:rPr>
                <a:t>Input a #</a:t>
              </a:r>
            </a:p>
          </p:txBody>
        </p:sp>
        <p:sp useBgFill="1">
          <p:nvSpPr>
            <p:cNvPr id="154631" name="Rectangle 6"/>
            <p:cNvSpPr>
              <a:spLocks noChangeArrowheads="1"/>
            </p:cNvSpPr>
            <p:nvPr/>
          </p:nvSpPr>
          <p:spPr bwMode="auto">
            <a:xfrm>
              <a:off x="4176" y="1536"/>
              <a:ext cx="816" cy="480"/>
            </a:xfrm>
            <a:prstGeom prst="rect">
              <a:avLst/>
            </a:prstGeom>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b="1">
                  <a:solidFill>
                    <a:srgbClr val="000080"/>
                  </a:solidFill>
                  <a:latin typeface="Book Antiqua" panose="02040602050305030304" pitchFamily="18" charset="0"/>
                </a:rPr>
                <a:t>Store the #</a:t>
              </a:r>
            </a:p>
          </p:txBody>
        </p:sp>
        <p:sp useBgFill="1">
          <p:nvSpPr>
            <p:cNvPr id="154632" name="Rectangle 7"/>
            <p:cNvSpPr>
              <a:spLocks noChangeArrowheads="1"/>
            </p:cNvSpPr>
            <p:nvPr/>
          </p:nvSpPr>
          <p:spPr bwMode="auto">
            <a:xfrm>
              <a:off x="4176" y="2256"/>
              <a:ext cx="816" cy="480"/>
            </a:xfrm>
            <a:prstGeom prst="rect">
              <a:avLst/>
            </a:prstGeom>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b="1">
                  <a:solidFill>
                    <a:srgbClr val="000080"/>
                  </a:solidFill>
                  <a:latin typeface="Book Antiqua" panose="02040602050305030304" pitchFamily="18" charset="0"/>
                </a:rPr>
                <a:t>Input a #</a:t>
              </a:r>
            </a:p>
          </p:txBody>
        </p:sp>
        <p:sp useBgFill="1">
          <p:nvSpPr>
            <p:cNvPr id="154633" name="Rectangle 8"/>
            <p:cNvSpPr>
              <a:spLocks noChangeArrowheads="1"/>
            </p:cNvSpPr>
            <p:nvPr/>
          </p:nvSpPr>
          <p:spPr bwMode="auto">
            <a:xfrm>
              <a:off x="4176" y="2880"/>
              <a:ext cx="816" cy="480"/>
            </a:xfrm>
            <a:prstGeom prst="rect">
              <a:avLst/>
            </a:prstGeom>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b="1">
                  <a:solidFill>
                    <a:srgbClr val="000080"/>
                  </a:solidFill>
                  <a:latin typeface="Book Antiqua" panose="02040602050305030304" pitchFamily="18" charset="0"/>
                </a:rPr>
                <a:t>Add </a:t>
              </a:r>
            </a:p>
          </p:txBody>
        </p:sp>
        <p:sp useBgFill="1">
          <p:nvSpPr>
            <p:cNvPr id="154634" name="Rectangle 9"/>
            <p:cNvSpPr>
              <a:spLocks noChangeArrowheads="1"/>
            </p:cNvSpPr>
            <p:nvPr/>
          </p:nvSpPr>
          <p:spPr bwMode="auto">
            <a:xfrm>
              <a:off x="4176" y="3504"/>
              <a:ext cx="816" cy="480"/>
            </a:xfrm>
            <a:prstGeom prst="rect">
              <a:avLst/>
            </a:prstGeom>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b="1">
                  <a:solidFill>
                    <a:srgbClr val="000080"/>
                  </a:solidFill>
                  <a:latin typeface="Book Antiqua" panose="02040602050305030304" pitchFamily="18" charset="0"/>
                </a:rPr>
                <a:t>Output the</a:t>
              </a:r>
            </a:p>
            <a:p>
              <a:pPr>
                <a:spcBef>
                  <a:spcPct val="0"/>
                </a:spcBef>
                <a:buFontTx/>
                <a:buNone/>
              </a:pPr>
              <a:r>
                <a:rPr kumimoji="0" lang="en-US" altLang="tr-TR" sz="1800" b="1">
                  <a:solidFill>
                    <a:srgbClr val="000080"/>
                  </a:solidFill>
                  <a:latin typeface="Book Antiqua" panose="02040602050305030304" pitchFamily="18" charset="0"/>
                </a:rPr>
                <a:t>number </a:t>
              </a:r>
            </a:p>
          </p:txBody>
        </p:sp>
        <p:sp>
          <p:nvSpPr>
            <p:cNvPr id="154635" name="Line 10"/>
            <p:cNvSpPr>
              <a:spLocks noChangeShapeType="1"/>
            </p:cNvSpPr>
            <p:nvPr/>
          </p:nvSpPr>
          <p:spPr bwMode="auto">
            <a:xfrm>
              <a:off x="4560" y="1296"/>
              <a:ext cx="0" cy="240"/>
            </a:xfrm>
            <a:prstGeom prst="line">
              <a:avLst/>
            </a:prstGeom>
            <a:noFill/>
            <a:ln w="25400">
              <a:solidFill>
                <a:srgbClr val="00008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6" name="Line 11"/>
            <p:cNvSpPr>
              <a:spLocks noChangeShapeType="1"/>
            </p:cNvSpPr>
            <p:nvPr/>
          </p:nvSpPr>
          <p:spPr bwMode="auto">
            <a:xfrm>
              <a:off x="4560" y="2016"/>
              <a:ext cx="0" cy="240"/>
            </a:xfrm>
            <a:prstGeom prst="line">
              <a:avLst/>
            </a:prstGeom>
            <a:noFill/>
            <a:ln w="25400">
              <a:solidFill>
                <a:srgbClr val="00008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7" name="Line 12"/>
            <p:cNvSpPr>
              <a:spLocks noChangeShapeType="1"/>
            </p:cNvSpPr>
            <p:nvPr/>
          </p:nvSpPr>
          <p:spPr bwMode="auto">
            <a:xfrm>
              <a:off x="4560" y="2736"/>
              <a:ext cx="0" cy="96"/>
            </a:xfrm>
            <a:prstGeom prst="line">
              <a:avLst/>
            </a:prstGeom>
            <a:noFill/>
            <a:ln w="25400">
              <a:solidFill>
                <a:srgbClr val="00008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8" name="Line 13"/>
            <p:cNvSpPr>
              <a:spLocks noChangeShapeType="1"/>
            </p:cNvSpPr>
            <p:nvPr/>
          </p:nvSpPr>
          <p:spPr bwMode="auto">
            <a:xfrm>
              <a:off x="4560" y="3360"/>
              <a:ext cx="0" cy="144"/>
            </a:xfrm>
            <a:prstGeom prst="line">
              <a:avLst/>
            </a:prstGeom>
            <a:noFill/>
            <a:ln w="25400">
              <a:solidFill>
                <a:srgbClr val="00008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8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88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88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8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8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48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488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488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488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48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60C4F0A2-EA0B-4122-88D0-93372EFF5D33}" type="slidenum">
              <a:rPr kumimoji="0" lang="en-US" altLang="tr-TR" sz="1200" smtClean="0"/>
              <a:pPr>
                <a:spcBef>
                  <a:spcPct val="50000"/>
                </a:spcBef>
                <a:buFontTx/>
                <a:buNone/>
              </a:pPr>
              <a:t>11</a:t>
            </a:fld>
            <a:endParaRPr kumimoji="0" lang="en-US" altLang="tr-TR" sz="1200" smtClean="0"/>
          </a:p>
        </p:txBody>
      </p:sp>
      <p:sp>
        <p:nvSpPr>
          <p:cNvPr id="22531" name="Rectangle 2"/>
          <p:cNvSpPr>
            <a:spLocks noGrp="1" noChangeArrowheads="1"/>
          </p:cNvSpPr>
          <p:nvPr>
            <p:ph type="title"/>
          </p:nvPr>
        </p:nvSpPr>
        <p:spPr/>
        <p:txBody>
          <a:bodyPr/>
          <a:lstStyle/>
          <a:p>
            <a:r>
              <a:rPr lang="en-US" altLang="tr-TR" smtClean="0"/>
              <a:t>Processing Unit</a:t>
            </a:r>
          </a:p>
        </p:txBody>
      </p:sp>
      <p:sp>
        <p:nvSpPr>
          <p:cNvPr id="422915" name="Rectangle 3"/>
          <p:cNvSpPr>
            <a:spLocks noGrp="1" noChangeArrowheads="1"/>
          </p:cNvSpPr>
          <p:nvPr>
            <p:ph type="body" idx="1"/>
          </p:nvPr>
        </p:nvSpPr>
        <p:spPr>
          <a:xfrm>
            <a:off x="266700" y="1066800"/>
            <a:ext cx="8534400" cy="4897438"/>
          </a:xfrm>
        </p:spPr>
        <p:txBody>
          <a:bodyPr/>
          <a:lstStyle/>
          <a:p>
            <a:pPr marL="0" indent="0"/>
            <a:r>
              <a:rPr lang="en-US" altLang="tr-TR" sz="2400" smtClean="0">
                <a:solidFill>
                  <a:srgbClr val="CE0000"/>
                </a:solidFill>
              </a:rPr>
              <a:t>Functional Units</a:t>
            </a:r>
            <a:r>
              <a:rPr lang="tr-TR" altLang="tr-TR" sz="2400" smtClean="0">
                <a:solidFill>
                  <a:srgbClr val="CE0000"/>
                </a:solidFill>
              </a:rPr>
              <a:t> (Execution unit)</a:t>
            </a:r>
            <a:endParaRPr lang="en-US" altLang="tr-TR" sz="2400" smtClean="0">
              <a:solidFill>
                <a:srgbClr val="CE0000"/>
              </a:solidFill>
            </a:endParaRPr>
          </a:p>
          <a:p>
            <a:pPr marL="576263" lvl="1" indent="-234950"/>
            <a:r>
              <a:rPr lang="en-US" altLang="tr-TR" sz="2400" smtClean="0"/>
              <a:t>ALU = Arithmetic and Logic Unit</a:t>
            </a:r>
          </a:p>
          <a:p>
            <a:pPr marL="576263" lvl="1" indent="-234950"/>
            <a:r>
              <a:rPr lang="en-US" altLang="tr-TR" sz="2400" smtClean="0"/>
              <a:t>could have many functional units.</a:t>
            </a:r>
            <a:br>
              <a:rPr lang="en-US" altLang="tr-TR" sz="2400" smtClean="0"/>
            </a:br>
            <a:r>
              <a:rPr lang="en-US" altLang="tr-TR" sz="2400" smtClean="0"/>
              <a:t>some of them special-purpose</a:t>
            </a:r>
            <a:br>
              <a:rPr lang="en-US" altLang="tr-TR" sz="2400" smtClean="0"/>
            </a:br>
            <a:r>
              <a:rPr lang="en-US" altLang="tr-TR" sz="2400" smtClean="0"/>
              <a:t>(multiply, square root, …)</a:t>
            </a:r>
          </a:p>
          <a:p>
            <a:pPr marL="0" indent="0"/>
            <a:r>
              <a:rPr lang="en-US" altLang="tr-TR" sz="2400" smtClean="0">
                <a:solidFill>
                  <a:srgbClr val="CE0000"/>
                </a:solidFill>
              </a:rPr>
              <a:t>Registers</a:t>
            </a:r>
          </a:p>
          <a:p>
            <a:pPr marL="576263" lvl="1" indent="-234950"/>
            <a:r>
              <a:rPr lang="en-US" altLang="tr-TR" sz="2400" smtClean="0"/>
              <a:t>Small, temporary storage</a:t>
            </a:r>
          </a:p>
          <a:p>
            <a:pPr marL="576263" lvl="1" indent="-234950"/>
            <a:r>
              <a:rPr lang="en-US" altLang="tr-TR" sz="2400" smtClean="0"/>
              <a:t>Operands and results of functional units</a:t>
            </a:r>
          </a:p>
          <a:p>
            <a:pPr marL="0" indent="0"/>
            <a:r>
              <a:rPr lang="en-US" altLang="tr-TR" sz="2400" smtClean="0">
                <a:solidFill>
                  <a:srgbClr val="CE0000"/>
                </a:solidFill>
              </a:rPr>
              <a:t>Word Size</a:t>
            </a:r>
          </a:p>
          <a:p>
            <a:pPr marL="576263" lvl="1" indent="-234950"/>
            <a:r>
              <a:rPr lang="en-US" altLang="tr-TR" sz="2400" smtClean="0"/>
              <a:t>number of bits normally processed by ALU in one instruction</a:t>
            </a:r>
          </a:p>
          <a:p>
            <a:pPr marL="576263" lvl="1" indent="-234950"/>
            <a:r>
              <a:rPr lang="en-US" altLang="tr-TR" sz="2400" smtClean="0"/>
              <a:t>also width of registers</a:t>
            </a: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b="8975"/>
          <a:stretch>
            <a:fillRect/>
          </a:stretch>
        </p:blipFill>
        <p:spPr bwMode="auto">
          <a:xfrm>
            <a:off x="5838825" y="1460500"/>
            <a:ext cx="3305175"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022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Effect transition="in" filter="checkerboard(across)">
                                      <p:cBhvr>
                                        <p:cTn id="7" dur="500"/>
                                        <p:tgtEl>
                                          <p:spTgt spid="422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22915">
                                            <p:txEl>
                                              <p:pRg st="1" end="1"/>
                                            </p:txEl>
                                          </p:spTgt>
                                        </p:tgtEl>
                                        <p:attrNameLst>
                                          <p:attrName>style.visibility</p:attrName>
                                        </p:attrNameLst>
                                      </p:cBhvr>
                                      <p:to>
                                        <p:strVal val="visible"/>
                                      </p:to>
                                    </p:set>
                                    <p:animEffect transition="in" filter="checkerboard(across)">
                                      <p:cBhvr>
                                        <p:cTn id="12" dur="500"/>
                                        <p:tgtEl>
                                          <p:spTgt spid="422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22915">
                                            <p:txEl>
                                              <p:pRg st="2" end="2"/>
                                            </p:txEl>
                                          </p:spTgt>
                                        </p:tgtEl>
                                        <p:attrNameLst>
                                          <p:attrName>style.visibility</p:attrName>
                                        </p:attrNameLst>
                                      </p:cBhvr>
                                      <p:to>
                                        <p:strVal val="visible"/>
                                      </p:to>
                                    </p:set>
                                    <p:animEffect transition="in" filter="checkerboard(across)">
                                      <p:cBhvr>
                                        <p:cTn id="17" dur="500"/>
                                        <p:tgtEl>
                                          <p:spTgt spid="4229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22915">
                                            <p:txEl>
                                              <p:pRg st="3" end="3"/>
                                            </p:txEl>
                                          </p:spTgt>
                                        </p:tgtEl>
                                        <p:attrNameLst>
                                          <p:attrName>style.visibility</p:attrName>
                                        </p:attrNameLst>
                                      </p:cBhvr>
                                      <p:to>
                                        <p:strVal val="visible"/>
                                      </p:to>
                                    </p:set>
                                    <p:animEffect transition="in" filter="checkerboard(across)">
                                      <p:cBhvr>
                                        <p:cTn id="22" dur="500"/>
                                        <p:tgtEl>
                                          <p:spTgt spid="4229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22915">
                                            <p:txEl>
                                              <p:pRg st="4" end="4"/>
                                            </p:txEl>
                                          </p:spTgt>
                                        </p:tgtEl>
                                        <p:attrNameLst>
                                          <p:attrName>style.visibility</p:attrName>
                                        </p:attrNameLst>
                                      </p:cBhvr>
                                      <p:to>
                                        <p:strVal val="visible"/>
                                      </p:to>
                                    </p:set>
                                    <p:animEffect transition="in" filter="checkerboard(across)">
                                      <p:cBhvr>
                                        <p:cTn id="27" dur="500"/>
                                        <p:tgtEl>
                                          <p:spTgt spid="4229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22915">
                                            <p:txEl>
                                              <p:pRg st="5" end="5"/>
                                            </p:txEl>
                                          </p:spTgt>
                                        </p:tgtEl>
                                        <p:attrNameLst>
                                          <p:attrName>style.visibility</p:attrName>
                                        </p:attrNameLst>
                                      </p:cBhvr>
                                      <p:to>
                                        <p:strVal val="visible"/>
                                      </p:to>
                                    </p:set>
                                    <p:animEffect transition="in" filter="checkerboard(across)">
                                      <p:cBhvr>
                                        <p:cTn id="32" dur="500"/>
                                        <p:tgtEl>
                                          <p:spTgt spid="42291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22915">
                                            <p:txEl>
                                              <p:pRg st="6" end="6"/>
                                            </p:txEl>
                                          </p:spTgt>
                                        </p:tgtEl>
                                        <p:attrNameLst>
                                          <p:attrName>style.visibility</p:attrName>
                                        </p:attrNameLst>
                                      </p:cBhvr>
                                      <p:to>
                                        <p:strVal val="visible"/>
                                      </p:to>
                                    </p:set>
                                    <p:animEffect transition="in" filter="checkerboard(across)">
                                      <p:cBhvr>
                                        <p:cTn id="37" dur="500"/>
                                        <p:tgtEl>
                                          <p:spTgt spid="42291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22915">
                                            <p:txEl>
                                              <p:pRg st="7" end="7"/>
                                            </p:txEl>
                                          </p:spTgt>
                                        </p:tgtEl>
                                        <p:attrNameLst>
                                          <p:attrName>style.visibility</p:attrName>
                                        </p:attrNameLst>
                                      </p:cBhvr>
                                      <p:to>
                                        <p:strVal val="visible"/>
                                      </p:to>
                                    </p:set>
                                    <p:animEffect transition="in" filter="checkerboard(across)">
                                      <p:cBhvr>
                                        <p:cTn id="42" dur="500"/>
                                        <p:tgtEl>
                                          <p:spTgt spid="42291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22915">
                                            <p:txEl>
                                              <p:pRg st="8" end="8"/>
                                            </p:txEl>
                                          </p:spTgt>
                                        </p:tgtEl>
                                        <p:attrNameLst>
                                          <p:attrName>style.visibility</p:attrName>
                                        </p:attrNameLst>
                                      </p:cBhvr>
                                      <p:to>
                                        <p:strVal val="visible"/>
                                      </p:to>
                                    </p:set>
                                    <p:animEffect transition="in" filter="checkerboard(across)">
                                      <p:cBhvr>
                                        <p:cTn id="47" dur="500"/>
                                        <p:tgtEl>
                                          <p:spTgt spid="4229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49373B75-685C-4C20-8601-FAF65687F984}" type="slidenum">
              <a:rPr kumimoji="0" lang="en-US" altLang="tr-TR" sz="1200" smtClean="0"/>
              <a:pPr>
                <a:spcBef>
                  <a:spcPct val="50000"/>
                </a:spcBef>
                <a:buFontTx/>
                <a:buNone/>
              </a:pPr>
              <a:t>110</a:t>
            </a:fld>
            <a:endParaRPr kumimoji="0" lang="en-US" altLang="tr-TR" sz="1200" smtClean="0"/>
          </a:p>
        </p:txBody>
      </p:sp>
      <p:sp>
        <p:nvSpPr>
          <p:cNvPr id="155651" name="Rectangle 2"/>
          <p:cNvSpPr>
            <a:spLocks noGrp="1" noChangeArrowheads="1"/>
          </p:cNvSpPr>
          <p:nvPr>
            <p:ph type="title"/>
          </p:nvPr>
        </p:nvSpPr>
        <p:spPr/>
        <p:txBody>
          <a:bodyPr/>
          <a:lstStyle/>
          <a:p>
            <a:r>
              <a:rPr lang="tr-TR" altLang="tr-TR" sz="2800" smtClean="0"/>
              <a:t>Example -</a:t>
            </a:r>
            <a:r>
              <a:rPr lang="en-US" altLang="tr-TR" sz="2800" smtClean="0"/>
              <a:t> Add 2 Numbers</a:t>
            </a:r>
            <a:r>
              <a:rPr lang="tr-TR" altLang="tr-TR" sz="2800" smtClean="0"/>
              <a:t> (</a:t>
            </a:r>
            <a:r>
              <a:rPr lang="en-US" altLang="tr-TR" sz="2800" smtClean="0"/>
              <a:t>Using M</a:t>
            </a:r>
            <a:r>
              <a:rPr lang="tr-TR" altLang="tr-TR" sz="2800" smtClean="0"/>
              <a:t>achine code)</a:t>
            </a:r>
            <a:endParaRPr lang="en-US" altLang="tr-TR" sz="2800" smtClean="0"/>
          </a:p>
        </p:txBody>
      </p:sp>
      <p:graphicFrame>
        <p:nvGraphicFramePr>
          <p:cNvPr id="636975" name="Group 47"/>
          <p:cNvGraphicFramePr>
            <a:graphicFrameLocks noGrp="1"/>
          </p:cNvGraphicFramePr>
          <p:nvPr>
            <p:ph type="tbl" idx="1"/>
          </p:nvPr>
        </p:nvGraphicFramePr>
        <p:xfrm>
          <a:off x="395288" y="1125538"/>
          <a:ext cx="8118475" cy="4495800"/>
        </p:xfrm>
        <a:graphic>
          <a:graphicData uri="http://schemas.openxmlformats.org/drawingml/2006/table">
            <a:tbl>
              <a:tblPr/>
              <a:tblGrid>
                <a:gridCol w="1630362"/>
                <a:gridCol w="1114425"/>
                <a:gridCol w="5373688"/>
              </a:tblGrid>
              <a:tr h="592138">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bg1"/>
                          </a:solidFill>
                          <a:effectLst/>
                          <a:latin typeface="Times New Roman" panose="02020603050405020304" pitchFamily="18" charset="0"/>
                        </a:rPr>
                        <a:t>Mailbox</a:t>
                      </a:r>
                    </a:p>
                  </a:txBody>
                  <a:tcPr horzOverflow="overflow">
                    <a:lnL w="19050" cap="flat" cmpd="sng" algn="ctr">
                      <a:solidFill>
                        <a:srgbClr val="FF9F11"/>
                      </a:solidFill>
                      <a:prstDash val="solid"/>
                      <a:miter lim="800000"/>
                      <a:headEnd type="none" w="med" len="med"/>
                      <a:tailEnd type="none" w="med" len="med"/>
                    </a:lnL>
                    <a:lnR w="19050" cap="flat" cmpd="sng" algn="ctr">
                      <a:solidFill>
                        <a:schemeClr val="bg1"/>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solidFill>
                      <a:srgbClr val="FF9F11"/>
                    </a:solid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bg1"/>
                          </a:solidFill>
                          <a:effectLst/>
                          <a:latin typeface="Times New Roman" panose="02020603050405020304" pitchFamily="18" charset="0"/>
                        </a:rPr>
                        <a:t>Code</a:t>
                      </a:r>
                    </a:p>
                  </a:txBody>
                  <a:tcPr horzOverflow="overflow">
                    <a:lnL w="19050" cap="flat" cmpd="sng" algn="ctr">
                      <a:solidFill>
                        <a:schemeClr val="bg1"/>
                      </a:solidFill>
                      <a:prstDash val="solid"/>
                      <a:miter lim="800000"/>
                      <a:headEnd type="none" w="med" len="med"/>
                      <a:tailEnd type="none" w="med" len="med"/>
                    </a:lnL>
                    <a:lnR w="19050" cap="flat" cmpd="sng" algn="ctr">
                      <a:solidFill>
                        <a:schemeClr val="bg1"/>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solidFill>
                      <a:srgbClr val="FF9F11"/>
                    </a:solid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bg1"/>
                          </a:solidFill>
                          <a:effectLst/>
                          <a:latin typeface="Times New Roman" panose="02020603050405020304" pitchFamily="18" charset="0"/>
                        </a:rPr>
                        <a:t>Instruction Description</a:t>
                      </a:r>
                    </a:p>
                  </a:txBody>
                  <a:tcPr horzOverflow="overflow">
                    <a:lnL w="19050" cap="flat" cmpd="sng" algn="ctr">
                      <a:solidFill>
                        <a:schemeClr val="bg1"/>
                      </a:solidFill>
                      <a:prstDash val="solid"/>
                      <a:miter lim="800000"/>
                      <a:headEnd type="none" w="med" len="med"/>
                      <a:tailEnd type="none" w="med" len="med"/>
                    </a:lnL>
                    <a:lnR w="19050" cap="flat" cmpd="sng" algn="ctr">
                      <a:solidFill>
                        <a:srgbClr val="FF9F11"/>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solidFill>
                      <a:srgbClr val="FF9F11"/>
                    </a:solidFill>
                  </a:tcPr>
                </a:tc>
              </a:tr>
              <a:tr h="558800">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00</a:t>
                      </a: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901</a:t>
                      </a: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;input 1</a:t>
                      </a:r>
                      <a:r>
                        <a:rPr kumimoji="1" lang="en-US" altLang="tr-TR" sz="2800" b="0" i="0" u="none" strike="noStrike" cap="none" normalizeH="0" baseline="30000" smtClean="0">
                          <a:ln>
                            <a:noFill/>
                          </a:ln>
                          <a:solidFill>
                            <a:schemeClr val="tx1"/>
                          </a:solidFill>
                          <a:effectLst/>
                          <a:latin typeface="Times New Roman" panose="02020603050405020304" pitchFamily="18" charset="0"/>
                        </a:rPr>
                        <a:t>st</a:t>
                      </a:r>
                      <a:r>
                        <a:rPr kumimoji="1" lang="en-US" altLang="tr-TR" sz="2800" b="0" i="0" u="none" strike="noStrike" cap="none" normalizeH="0" baseline="0" smtClean="0">
                          <a:ln>
                            <a:noFill/>
                          </a:ln>
                          <a:solidFill>
                            <a:schemeClr val="tx1"/>
                          </a:solidFill>
                          <a:effectLst/>
                          <a:latin typeface="Times New Roman" panose="02020603050405020304" pitchFamily="18" charset="0"/>
                        </a:rPr>
                        <a:t> Number</a:t>
                      </a: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r>
              <a:tr h="557213">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01</a:t>
                      </a: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39</a:t>
                      </a:r>
                      <a:r>
                        <a:rPr kumimoji="1" lang="tr-TR" altLang="tr-TR" sz="2800" b="0" i="0" u="none" strike="noStrike" cap="none" normalizeH="0" baseline="0" smtClean="0">
                          <a:ln>
                            <a:noFill/>
                          </a:ln>
                          <a:solidFill>
                            <a:schemeClr val="tx1"/>
                          </a:solidFill>
                          <a:effectLst/>
                          <a:latin typeface="Times New Roman" panose="02020603050405020304" pitchFamily="18" charset="0"/>
                        </a:rPr>
                        <a:t>0</a:t>
                      </a:r>
                      <a:endParaRPr kumimoji="1" lang="en-US" altLang="tr-TR"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;store data </a:t>
                      </a:r>
                      <a:r>
                        <a:rPr kumimoji="1" lang="tr-TR" altLang="tr-TR" sz="2800" b="0" i="0" u="none" strike="noStrike" cap="none" normalizeH="0" baseline="0" smtClean="0">
                          <a:ln>
                            <a:noFill/>
                          </a:ln>
                          <a:solidFill>
                            <a:schemeClr val="tx1"/>
                          </a:solidFill>
                          <a:effectLst/>
                          <a:latin typeface="Times New Roman" panose="02020603050405020304" pitchFamily="18" charset="0"/>
                        </a:rPr>
                        <a:t>in memory location 90</a:t>
                      </a:r>
                      <a:endParaRPr kumimoji="1" lang="en-US" altLang="tr-TR"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r>
              <a:tr h="557213">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02</a:t>
                      </a: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901</a:t>
                      </a: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;input 2</a:t>
                      </a:r>
                      <a:r>
                        <a:rPr kumimoji="1" lang="en-US" altLang="tr-TR" sz="2800" b="0" i="0" u="none" strike="noStrike" cap="none" normalizeH="0" baseline="30000" smtClean="0">
                          <a:ln>
                            <a:noFill/>
                          </a:ln>
                          <a:solidFill>
                            <a:schemeClr val="tx1"/>
                          </a:solidFill>
                          <a:effectLst/>
                          <a:latin typeface="Times New Roman" panose="02020603050405020304" pitchFamily="18" charset="0"/>
                        </a:rPr>
                        <a:t>nd</a:t>
                      </a:r>
                      <a:r>
                        <a:rPr kumimoji="1" lang="en-US" altLang="tr-TR" sz="2800" b="0" i="0" u="none" strike="noStrike" cap="none" normalizeH="0" baseline="0" smtClean="0">
                          <a:ln>
                            <a:noFill/>
                          </a:ln>
                          <a:solidFill>
                            <a:schemeClr val="tx1"/>
                          </a:solidFill>
                          <a:effectLst/>
                          <a:latin typeface="Times New Roman" panose="02020603050405020304" pitchFamily="18" charset="0"/>
                        </a:rPr>
                        <a:t> Number</a:t>
                      </a: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r>
              <a:tr h="557213">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03</a:t>
                      </a: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19</a:t>
                      </a:r>
                      <a:r>
                        <a:rPr kumimoji="1" lang="tr-TR" altLang="tr-TR" sz="2800" b="0" i="0" u="none" strike="noStrike" cap="none" normalizeH="0" baseline="0" smtClean="0">
                          <a:ln>
                            <a:noFill/>
                          </a:ln>
                          <a:solidFill>
                            <a:schemeClr val="tx1"/>
                          </a:solidFill>
                          <a:effectLst/>
                          <a:latin typeface="Times New Roman" panose="02020603050405020304" pitchFamily="18" charset="0"/>
                        </a:rPr>
                        <a:t>0</a:t>
                      </a:r>
                      <a:endParaRPr kumimoji="1" lang="en-US" altLang="tr-TR"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;add 1</a:t>
                      </a:r>
                      <a:r>
                        <a:rPr kumimoji="1" lang="en-US" altLang="tr-TR" sz="2800" b="0" i="0" u="none" strike="noStrike" cap="none" normalizeH="0" baseline="30000" smtClean="0">
                          <a:ln>
                            <a:noFill/>
                          </a:ln>
                          <a:solidFill>
                            <a:schemeClr val="tx1"/>
                          </a:solidFill>
                          <a:effectLst/>
                          <a:latin typeface="Times New Roman" panose="02020603050405020304" pitchFamily="18" charset="0"/>
                        </a:rPr>
                        <a:t>st</a:t>
                      </a:r>
                      <a:r>
                        <a:rPr kumimoji="1" lang="en-US" altLang="tr-TR" sz="2800" b="0" i="0" u="none" strike="noStrike" cap="none" normalizeH="0" baseline="0" smtClean="0">
                          <a:ln>
                            <a:noFill/>
                          </a:ln>
                          <a:solidFill>
                            <a:schemeClr val="tx1"/>
                          </a:solidFill>
                          <a:effectLst/>
                          <a:latin typeface="Times New Roman" panose="02020603050405020304" pitchFamily="18" charset="0"/>
                        </a:rPr>
                        <a:t> # to 2</a:t>
                      </a:r>
                      <a:r>
                        <a:rPr kumimoji="1" lang="en-US" altLang="tr-TR" sz="2800" b="0" i="0" u="none" strike="noStrike" cap="none" normalizeH="0" baseline="30000" smtClean="0">
                          <a:ln>
                            <a:noFill/>
                          </a:ln>
                          <a:solidFill>
                            <a:schemeClr val="tx1"/>
                          </a:solidFill>
                          <a:effectLst/>
                          <a:latin typeface="Times New Roman" panose="02020603050405020304" pitchFamily="18" charset="0"/>
                        </a:rPr>
                        <a:t>nd</a:t>
                      </a:r>
                      <a:r>
                        <a:rPr kumimoji="1" lang="en-US" altLang="tr-TR" sz="2800" b="0" i="0" u="none" strike="noStrike" cap="none" normalizeH="0" baseline="0" smtClean="0">
                          <a:ln>
                            <a:noFill/>
                          </a:ln>
                          <a:solidFill>
                            <a:schemeClr val="tx1"/>
                          </a:solidFill>
                          <a:effectLst/>
                          <a:latin typeface="Times New Roman" panose="02020603050405020304" pitchFamily="18" charset="0"/>
                        </a:rPr>
                        <a:t> #</a:t>
                      </a: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r>
              <a:tr h="558800">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04</a:t>
                      </a: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902</a:t>
                      </a: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;output result</a:t>
                      </a: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r>
              <a:tr h="557213">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05</a:t>
                      </a: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000</a:t>
                      </a: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;stop</a:t>
                      </a: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r>
              <a:tr h="557213">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9</a:t>
                      </a:r>
                      <a:r>
                        <a:rPr kumimoji="1" lang="tr-TR" altLang="tr-TR" sz="2800" b="0" i="0" u="none" strike="noStrike" cap="none" normalizeH="0" baseline="0" smtClean="0">
                          <a:ln>
                            <a:noFill/>
                          </a:ln>
                          <a:solidFill>
                            <a:schemeClr val="tx1"/>
                          </a:solidFill>
                          <a:effectLst/>
                          <a:latin typeface="Times New Roman" panose="02020603050405020304" pitchFamily="18" charset="0"/>
                        </a:rPr>
                        <a:t>0</a:t>
                      </a:r>
                      <a:endParaRPr kumimoji="1" lang="en-US" altLang="tr-TR"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smtClean="0">
                          <a:ln>
                            <a:noFill/>
                          </a:ln>
                          <a:solidFill>
                            <a:schemeClr val="tx1"/>
                          </a:solidFill>
                          <a:effectLst/>
                          <a:latin typeface="Times New Roman" panose="02020603050405020304" pitchFamily="18" charset="0"/>
                        </a:rPr>
                        <a:t>000</a:t>
                      </a: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800" b="0" i="0" u="none" strike="noStrike" cap="none" normalizeH="0" baseline="0" dirty="0" smtClean="0">
                          <a:ln>
                            <a:noFill/>
                          </a:ln>
                          <a:solidFill>
                            <a:schemeClr val="tx1"/>
                          </a:solidFill>
                          <a:effectLst/>
                          <a:latin typeface="Times New Roman" panose="02020603050405020304" pitchFamily="18" charset="0"/>
                        </a:rPr>
                        <a:t>;data</a:t>
                      </a:r>
                    </a:p>
                  </a:txBody>
                  <a:tcPr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6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5BCD823-B825-4932-8CE2-702CCF67DB70}" type="slidenum">
              <a:rPr kumimoji="0" lang="en-US" altLang="tr-TR" sz="1200" smtClean="0"/>
              <a:pPr>
                <a:spcBef>
                  <a:spcPct val="50000"/>
                </a:spcBef>
                <a:buFontTx/>
                <a:buNone/>
              </a:pPr>
              <a:t>111</a:t>
            </a:fld>
            <a:endParaRPr kumimoji="0" lang="en-US" altLang="tr-TR" sz="1200" smtClean="0"/>
          </a:p>
        </p:txBody>
      </p:sp>
      <p:sp>
        <p:nvSpPr>
          <p:cNvPr id="156675" name="Rectangle 2"/>
          <p:cNvSpPr>
            <a:spLocks noGrp="1" noChangeArrowheads="1"/>
          </p:cNvSpPr>
          <p:nvPr>
            <p:ph type="title"/>
          </p:nvPr>
        </p:nvSpPr>
        <p:spPr/>
        <p:txBody>
          <a:bodyPr/>
          <a:lstStyle/>
          <a:p>
            <a:r>
              <a:rPr lang="en-US" altLang="tr-TR" smtClean="0"/>
              <a:t>Program Control</a:t>
            </a:r>
          </a:p>
        </p:txBody>
      </p:sp>
      <p:sp>
        <p:nvSpPr>
          <p:cNvPr id="637955" name="Rectangle 3"/>
          <p:cNvSpPr>
            <a:spLocks noGrp="1" noChangeArrowheads="1"/>
          </p:cNvSpPr>
          <p:nvPr>
            <p:ph type="body" idx="1"/>
          </p:nvPr>
        </p:nvSpPr>
        <p:spPr>
          <a:xfrm>
            <a:off x="395288" y="1125538"/>
            <a:ext cx="8280400" cy="2159000"/>
          </a:xfrm>
        </p:spPr>
        <p:txBody>
          <a:bodyPr/>
          <a:lstStyle/>
          <a:p>
            <a:r>
              <a:rPr lang="en-US" altLang="tr-TR" smtClean="0"/>
              <a:t>Branching (executing an instruction out of sequence)</a:t>
            </a:r>
          </a:p>
          <a:p>
            <a:pPr lvl="1"/>
            <a:r>
              <a:rPr lang="en-US" altLang="tr-TR" smtClean="0"/>
              <a:t>Changes the address in the counter</a:t>
            </a:r>
          </a:p>
          <a:p>
            <a:r>
              <a:rPr lang="en-US" altLang="tr-TR" smtClean="0"/>
              <a:t>Halt</a:t>
            </a:r>
          </a:p>
        </p:txBody>
      </p:sp>
      <p:graphicFrame>
        <p:nvGraphicFramePr>
          <p:cNvPr id="637956" name="Group 4"/>
          <p:cNvGraphicFramePr>
            <a:graphicFrameLocks noGrp="1"/>
          </p:cNvGraphicFramePr>
          <p:nvPr/>
        </p:nvGraphicFramePr>
        <p:xfrm>
          <a:off x="1066800" y="3048000"/>
          <a:ext cx="7086600" cy="3292475"/>
        </p:xfrm>
        <a:graphic>
          <a:graphicData uri="http://schemas.openxmlformats.org/drawingml/2006/table">
            <a:tbl>
              <a:tblPr/>
              <a:tblGrid>
                <a:gridCol w="2438400"/>
                <a:gridCol w="363538"/>
                <a:gridCol w="2143125"/>
                <a:gridCol w="2141537"/>
              </a:tblGrid>
              <a:tr h="518260">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tr-TR" altLang="tr-TR" sz="2800" b="0" i="0" u="none" strike="noStrike" cap="none" normalizeH="0" baseline="0" dirty="0" smtClean="0">
                        <a:ln>
                          <a:noFill/>
                        </a:ln>
                        <a:solidFill>
                          <a:schemeClr val="tx2"/>
                        </a:solidFill>
                        <a:effectLst/>
                        <a:latin typeface="Times New Roman" panose="02020603050405020304" pitchFamily="18" charset="0"/>
                      </a:endParaRPr>
                    </a:p>
                  </a:txBody>
                  <a:tcPr marT="45729" marB="45729" horzOverflow="overflow">
                    <a:lnL cap="flat">
                      <a:noFill/>
                    </a:lnL>
                    <a:lnR w="12700" cap="flat" cmpd="sng" algn="ctr">
                      <a:solidFill>
                        <a:schemeClr val="bg1"/>
                      </a:solidFill>
                      <a:prstDash val="solid"/>
                      <a:miter lim="800000"/>
                      <a:headEnd type="none" w="med" len="med"/>
                      <a:tailEnd type="none" w="med" len="med"/>
                    </a:lnR>
                    <a:lnT cap="flat">
                      <a:noFill/>
                    </a:lnT>
                    <a:lnB>
                      <a:noFill/>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tr-TR" altLang="tr-TR" sz="2800" b="0" i="0" u="none" strike="noStrike" cap="none" normalizeH="0" baseline="0" dirty="0" smtClean="0">
                        <a:ln>
                          <a:noFill/>
                        </a:ln>
                        <a:solidFill>
                          <a:schemeClr val="tx2"/>
                        </a:solidFill>
                        <a:effectLst/>
                        <a:latin typeface="Times New Roman" panose="02020603050405020304" pitchFamily="18" charset="0"/>
                      </a:endParaRPr>
                    </a:p>
                  </a:txBody>
                  <a:tcPr marT="45729" marB="45729" horzOverflow="overflow">
                    <a:lnL w="12700" cap="flat" cmpd="sng" algn="ctr">
                      <a:solidFill>
                        <a:schemeClr val="bg1"/>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cap="flat">
                      <a:noFill/>
                    </a:lnT>
                    <a:lnB w="12700" cap="flat" cmpd="sng" algn="ctr">
                      <a:solidFill>
                        <a:schemeClr val="bg1"/>
                      </a:solidFill>
                      <a:prstDash val="solid"/>
                      <a:miter lim="800000"/>
                      <a:headEnd type="none" w="med" len="med"/>
                      <a:tailEnd type="none" w="med" len="med"/>
                    </a:lnB>
                    <a:lnTlToBr>
                      <a:noFill/>
                    </a:lnTlToBr>
                    <a:lnBlToTr>
                      <a:noFill/>
                    </a:lnBlToTr>
                    <a:noFill/>
                  </a:tcPr>
                </a:tc>
                <a:tc gridSpan="2">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tr-TR" sz="2000" b="0" i="0" u="none" strike="noStrike" cap="none" normalizeH="0" baseline="0" smtClean="0">
                          <a:ln>
                            <a:noFill/>
                          </a:ln>
                          <a:solidFill>
                            <a:srgbClr val="FF9F11"/>
                          </a:solidFill>
                          <a:effectLst/>
                          <a:latin typeface="Times New Roman" panose="02020603050405020304" pitchFamily="18" charset="0"/>
                        </a:rPr>
                        <a:t>Content</a:t>
                      </a:r>
                    </a:p>
                  </a:txBody>
                  <a:tcPr marT="45729" marB="45729"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hMerge="1">
                  <a:txBody>
                    <a:bodyPr/>
                    <a:lstStyle/>
                    <a:p>
                      <a:endParaRPr lang="tr-TR"/>
                    </a:p>
                  </a:txBody>
                  <a:tcPr/>
                </a:tc>
              </a:tr>
              <a:tr h="701175">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tr-TR" altLang="tr-TR" sz="2800" b="0" i="0" u="none" strike="noStrike" cap="none" normalizeH="0" baseline="0" dirty="0" smtClean="0">
                        <a:ln>
                          <a:noFill/>
                        </a:ln>
                        <a:solidFill>
                          <a:schemeClr val="tx2"/>
                        </a:solidFill>
                        <a:effectLst/>
                        <a:latin typeface="Times New Roman" panose="02020603050405020304" pitchFamily="18" charset="0"/>
                      </a:endParaRPr>
                    </a:p>
                  </a:txBody>
                  <a:tcPr marT="45729" marB="45729" horzOverflow="overflow">
                    <a:lnL cap="flat">
                      <a:noFill/>
                    </a:lnL>
                    <a:lnR w="12700" cap="flat" cmpd="sng" algn="ctr">
                      <a:solidFill>
                        <a:schemeClr val="bg1"/>
                      </a:solidFill>
                      <a:prstDash val="solid"/>
                      <a:miter lim="800000"/>
                      <a:headEnd type="none" w="med" len="med"/>
                      <a:tailEnd type="none" w="med" len="med"/>
                    </a:lnR>
                    <a:lnT>
                      <a:noFill/>
                    </a:lnT>
                    <a:lnB>
                      <a:noFill/>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tr-TR" altLang="tr-TR" sz="2800" b="0" i="0" u="none" strike="noStrike" cap="none" normalizeH="0" baseline="0" smtClean="0">
                        <a:ln>
                          <a:noFill/>
                        </a:ln>
                        <a:solidFill>
                          <a:schemeClr val="tx2"/>
                        </a:solidFill>
                        <a:effectLst/>
                        <a:latin typeface="Times New Roman" panose="02020603050405020304" pitchFamily="18" charset="0"/>
                      </a:endParaRPr>
                    </a:p>
                  </a:txBody>
                  <a:tcPr marT="45729" marB="45729" horzOverflow="overflow">
                    <a:lnL w="12700" cap="flat" cmpd="sng" algn="ctr">
                      <a:solidFill>
                        <a:schemeClr val="bg1"/>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rgbClr val="FD1313"/>
                          </a:solidFill>
                          <a:effectLst/>
                          <a:latin typeface="Times New Roman" panose="02020603050405020304" pitchFamily="18" charset="0"/>
                        </a:rPr>
                        <a:t>Op Code</a:t>
                      </a:r>
                    </a:p>
                  </a:txBody>
                  <a:tcPr marT="45729" marB="45729"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rgbClr val="FD1313"/>
                          </a:solidFill>
                          <a:effectLst/>
                          <a:latin typeface="Times New Roman" panose="02020603050405020304" pitchFamily="18" charset="0"/>
                        </a:rPr>
                        <a:t>Operand</a:t>
                      </a:r>
                      <a:br>
                        <a:rPr kumimoji="1" lang="en-US" altLang="tr-TR" sz="2000" b="0" i="0" u="none" strike="noStrike" cap="none" normalizeH="0" baseline="0" smtClean="0">
                          <a:ln>
                            <a:noFill/>
                          </a:ln>
                          <a:solidFill>
                            <a:srgbClr val="FD1313"/>
                          </a:solidFill>
                          <a:effectLst/>
                          <a:latin typeface="Times New Roman" panose="02020603050405020304" pitchFamily="18" charset="0"/>
                        </a:rPr>
                      </a:br>
                      <a:r>
                        <a:rPr kumimoji="1" lang="en-US" altLang="tr-TR" sz="2000" b="0" i="0" u="none" strike="noStrike" cap="none" normalizeH="0" baseline="0" smtClean="0">
                          <a:ln>
                            <a:noFill/>
                          </a:ln>
                          <a:solidFill>
                            <a:srgbClr val="FD1313"/>
                          </a:solidFill>
                          <a:effectLst/>
                          <a:latin typeface="Times New Roman" panose="02020603050405020304" pitchFamily="18" charset="0"/>
                        </a:rPr>
                        <a:t>(address)</a:t>
                      </a:r>
                    </a:p>
                  </a:txBody>
                  <a:tcPr marT="45729" marB="45729"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r>
              <a:tr h="518260">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dirty="0" smtClean="0">
                          <a:ln>
                            <a:noFill/>
                          </a:ln>
                          <a:solidFill>
                            <a:srgbClr val="FD1313"/>
                          </a:solidFill>
                          <a:effectLst/>
                          <a:latin typeface="Times New Roman" panose="02020603050405020304" pitchFamily="18" charset="0"/>
                        </a:rPr>
                        <a:t>BR</a:t>
                      </a:r>
                      <a:r>
                        <a:rPr kumimoji="1" lang="en-US" altLang="tr-TR" sz="2600" b="0" i="0" u="none" strike="noStrike" cap="none" normalizeH="0" baseline="0" dirty="0" smtClean="0">
                          <a:ln>
                            <a:noFill/>
                          </a:ln>
                          <a:solidFill>
                            <a:srgbClr val="FD1313"/>
                          </a:solidFill>
                          <a:effectLst/>
                          <a:latin typeface="Times New Roman" panose="02020603050405020304" pitchFamily="18" charset="0"/>
                        </a:rPr>
                        <a:t> </a:t>
                      </a:r>
                      <a:r>
                        <a:rPr kumimoji="1" lang="en-US" altLang="tr-TR" sz="1800" b="0" i="0" u="none" strike="noStrike" cap="none" normalizeH="0" baseline="0" dirty="0" smtClean="0">
                          <a:ln>
                            <a:noFill/>
                          </a:ln>
                          <a:solidFill>
                            <a:srgbClr val="FD1313"/>
                          </a:solidFill>
                          <a:effectLst/>
                          <a:latin typeface="Times New Roman" panose="02020603050405020304" pitchFamily="18" charset="0"/>
                        </a:rPr>
                        <a:t>(Jump)</a:t>
                      </a:r>
                    </a:p>
                  </a:txBody>
                  <a:tcPr marT="45729" marB="45729" horzOverflow="overflow">
                    <a:lnL cap="flat">
                      <a:noFill/>
                    </a:lnL>
                    <a:lnR w="12700" cap="flat" cmpd="sng" algn="ctr">
                      <a:solidFill>
                        <a:schemeClr val="bg1"/>
                      </a:solidFill>
                      <a:prstDash val="solid"/>
                      <a:miter lim="800000"/>
                      <a:headEnd type="none" w="med" len="med"/>
                      <a:tailEnd type="none" w="med" len="med"/>
                    </a:lnR>
                    <a:lnT>
                      <a:noFill/>
                    </a:lnT>
                    <a:lnB>
                      <a:noFill/>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tr-TR" altLang="tr-TR" sz="2800" b="0" i="0" u="none" strike="noStrike" cap="none" normalizeH="0" baseline="0" smtClean="0">
                        <a:ln>
                          <a:noFill/>
                        </a:ln>
                        <a:solidFill>
                          <a:schemeClr val="tx2"/>
                        </a:solidFill>
                        <a:effectLst/>
                        <a:latin typeface="Times New Roman" panose="02020603050405020304" pitchFamily="18" charset="0"/>
                      </a:endParaRPr>
                    </a:p>
                  </a:txBody>
                  <a:tcPr marT="45729" marB="45729" horzOverflow="overflow">
                    <a:lnL w="12700" cap="flat" cmpd="sng" algn="ctr">
                      <a:solidFill>
                        <a:schemeClr val="bg1"/>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rgbClr val="FD1313"/>
                          </a:solidFill>
                          <a:effectLst/>
                          <a:latin typeface="Times New Roman" panose="02020603050405020304" pitchFamily="18" charset="0"/>
                        </a:rPr>
                        <a:t>6</a:t>
                      </a:r>
                    </a:p>
                  </a:txBody>
                  <a:tcPr marT="45729" marB="45729"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rgbClr val="FD1313"/>
                          </a:solidFill>
                          <a:effectLst/>
                          <a:latin typeface="Times New Roman" panose="02020603050405020304" pitchFamily="18" charset="0"/>
                        </a:rPr>
                        <a:t>xx</a:t>
                      </a:r>
                    </a:p>
                  </a:txBody>
                  <a:tcPr marT="45729" marB="45729"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r>
              <a:tr h="518260">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rgbClr val="FD1313"/>
                          </a:solidFill>
                          <a:effectLst/>
                          <a:latin typeface="Times New Roman" panose="02020603050405020304" pitchFamily="18" charset="0"/>
                        </a:rPr>
                        <a:t>BRZ</a:t>
                      </a:r>
                      <a:r>
                        <a:rPr kumimoji="1" lang="en-US" altLang="tr-TR" sz="2600" b="0" i="0" u="none" strike="noStrike" cap="none" normalizeH="0" baseline="0" smtClean="0">
                          <a:ln>
                            <a:noFill/>
                          </a:ln>
                          <a:solidFill>
                            <a:srgbClr val="FD1313"/>
                          </a:solidFill>
                          <a:effectLst/>
                          <a:latin typeface="Times New Roman" panose="02020603050405020304" pitchFamily="18" charset="0"/>
                        </a:rPr>
                        <a:t> </a:t>
                      </a:r>
                      <a:r>
                        <a:rPr kumimoji="1" lang="en-US" altLang="tr-TR" sz="1800" b="0" i="0" u="none" strike="noStrike" cap="none" normalizeH="0" baseline="0" smtClean="0">
                          <a:ln>
                            <a:noFill/>
                          </a:ln>
                          <a:solidFill>
                            <a:srgbClr val="FD1313"/>
                          </a:solidFill>
                          <a:effectLst/>
                          <a:latin typeface="Times New Roman" panose="02020603050405020304" pitchFamily="18" charset="0"/>
                        </a:rPr>
                        <a:t>(Branch on 0)</a:t>
                      </a:r>
                    </a:p>
                  </a:txBody>
                  <a:tcPr marT="45729" marB="45729" horzOverflow="overflow">
                    <a:lnL cap="flat">
                      <a:noFill/>
                    </a:lnL>
                    <a:lnR w="12700" cap="flat" cmpd="sng" algn="ctr">
                      <a:solidFill>
                        <a:schemeClr val="bg1"/>
                      </a:solidFill>
                      <a:prstDash val="solid"/>
                      <a:miter lim="800000"/>
                      <a:headEnd type="none" w="med" len="med"/>
                      <a:tailEnd type="none" w="med" len="med"/>
                    </a:lnR>
                    <a:lnT>
                      <a:noFill/>
                    </a:lnT>
                    <a:lnB>
                      <a:noFill/>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tr-TR" altLang="tr-TR" sz="2800" b="0" i="0" u="none" strike="noStrike" cap="none" normalizeH="0" baseline="0" smtClean="0">
                        <a:ln>
                          <a:noFill/>
                        </a:ln>
                        <a:solidFill>
                          <a:schemeClr val="tx2"/>
                        </a:solidFill>
                        <a:effectLst/>
                        <a:latin typeface="Times New Roman" panose="02020603050405020304" pitchFamily="18" charset="0"/>
                      </a:endParaRPr>
                    </a:p>
                  </a:txBody>
                  <a:tcPr marT="45729" marB="45729" horzOverflow="overflow">
                    <a:lnL w="12700" cap="flat" cmpd="sng" algn="ctr">
                      <a:solidFill>
                        <a:schemeClr val="bg1"/>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rgbClr val="FD1313"/>
                          </a:solidFill>
                          <a:effectLst/>
                          <a:latin typeface="Times New Roman" panose="02020603050405020304" pitchFamily="18" charset="0"/>
                        </a:rPr>
                        <a:t>7</a:t>
                      </a:r>
                    </a:p>
                  </a:txBody>
                  <a:tcPr marT="45729" marB="45729"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rgbClr val="FD1313"/>
                          </a:solidFill>
                          <a:effectLst/>
                          <a:latin typeface="Times New Roman" panose="02020603050405020304" pitchFamily="18" charset="0"/>
                        </a:rPr>
                        <a:t>xx</a:t>
                      </a:r>
                    </a:p>
                  </a:txBody>
                  <a:tcPr marT="45729" marB="45729"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r>
              <a:tr h="518260">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rgbClr val="FD1313"/>
                          </a:solidFill>
                          <a:effectLst/>
                          <a:latin typeface="Times New Roman" panose="02020603050405020304" pitchFamily="18" charset="0"/>
                        </a:rPr>
                        <a:t>BRP</a:t>
                      </a:r>
                      <a:r>
                        <a:rPr kumimoji="1" lang="en-US" altLang="tr-TR" sz="2600" b="0" i="0" u="none" strike="noStrike" cap="none" normalizeH="0" baseline="0" smtClean="0">
                          <a:ln>
                            <a:noFill/>
                          </a:ln>
                          <a:solidFill>
                            <a:srgbClr val="FD1313"/>
                          </a:solidFill>
                          <a:effectLst/>
                          <a:latin typeface="Times New Roman" panose="02020603050405020304" pitchFamily="18" charset="0"/>
                        </a:rPr>
                        <a:t> </a:t>
                      </a:r>
                      <a:r>
                        <a:rPr kumimoji="1" lang="en-US" altLang="tr-TR" sz="1800" b="0" i="0" u="none" strike="noStrike" cap="none" normalizeH="0" baseline="0" smtClean="0">
                          <a:ln>
                            <a:noFill/>
                          </a:ln>
                          <a:solidFill>
                            <a:srgbClr val="FD1313"/>
                          </a:solidFill>
                          <a:effectLst/>
                          <a:latin typeface="Times New Roman" panose="02020603050405020304" pitchFamily="18" charset="0"/>
                        </a:rPr>
                        <a:t>(Branch on +)</a:t>
                      </a:r>
                    </a:p>
                  </a:txBody>
                  <a:tcPr marT="45729" marB="45729" horzOverflow="overflow">
                    <a:lnL cap="flat">
                      <a:noFill/>
                    </a:lnL>
                    <a:lnR w="12700" cap="flat" cmpd="sng" algn="ctr">
                      <a:solidFill>
                        <a:schemeClr val="bg1"/>
                      </a:solidFill>
                      <a:prstDash val="solid"/>
                      <a:miter lim="800000"/>
                      <a:headEnd type="none" w="med" len="med"/>
                      <a:tailEnd type="none" w="med" len="med"/>
                    </a:lnR>
                    <a:lnT>
                      <a:noFill/>
                    </a:lnT>
                    <a:lnB>
                      <a:noFill/>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tr-TR" altLang="tr-TR" sz="2800" b="0" i="0" u="none" strike="noStrike" cap="none" normalizeH="0" baseline="0" smtClean="0">
                        <a:ln>
                          <a:noFill/>
                        </a:ln>
                        <a:solidFill>
                          <a:schemeClr val="tx2"/>
                        </a:solidFill>
                        <a:effectLst/>
                        <a:latin typeface="Times New Roman" panose="02020603050405020304" pitchFamily="18" charset="0"/>
                      </a:endParaRPr>
                    </a:p>
                  </a:txBody>
                  <a:tcPr marT="45729" marB="45729" horzOverflow="overflow">
                    <a:lnL w="12700" cap="flat" cmpd="sng" algn="ctr">
                      <a:solidFill>
                        <a:schemeClr val="bg1"/>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rgbClr val="FD1313"/>
                          </a:solidFill>
                          <a:effectLst/>
                          <a:latin typeface="Times New Roman" panose="02020603050405020304" pitchFamily="18" charset="0"/>
                        </a:rPr>
                        <a:t>8</a:t>
                      </a:r>
                    </a:p>
                  </a:txBody>
                  <a:tcPr marT="45729" marB="45729"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rgbClr val="FD1313"/>
                          </a:solidFill>
                          <a:effectLst/>
                          <a:latin typeface="Times New Roman" panose="02020603050405020304" pitchFamily="18" charset="0"/>
                        </a:rPr>
                        <a:t>xx</a:t>
                      </a:r>
                    </a:p>
                  </a:txBody>
                  <a:tcPr marT="45729" marB="45729"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r>
              <a:tr h="518260">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1" lang="en-US" altLang="tr-TR" sz="2000" b="0" i="0" u="none" strike="noStrike" cap="none" normalizeH="0" baseline="0" dirty="0" smtClean="0">
                          <a:ln>
                            <a:noFill/>
                          </a:ln>
                          <a:solidFill>
                            <a:srgbClr val="FD1313"/>
                          </a:solidFill>
                          <a:effectLst/>
                          <a:latin typeface="Times New Roman" panose="02020603050405020304" pitchFamily="18" charset="0"/>
                        </a:rPr>
                        <a:t>COB</a:t>
                      </a:r>
                      <a:r>
                        <a:rPr kumimoji="1" lang="en-US" altLang="tr-TR" sz="2600" b="0" i="0" u="none" strike="noStrike" cap="none" normalizeH="0" baseline="0" dirty="0" smtClean="0">
                          <a:ln>
                            <a:noFill/>
                          </a:ln>
                          <a:solidFill>
                            <a:srgbClr val="FD1313"/>
                          </a:solidFill>
                          <a:effectLst/>
                          <a:latin typeface="Times New Roman" panose="02020603050405020304" pitchFamily="18" charset="0"/>
                        </a:rPr>
                        <a:t> </a:t>
                      </a:r>
                      <a:r>
                        <a:rPr kumimoji="1" lang="en-US" altLang="tr-TR" sz="1800" b="0" i="0" u="none" strike="noStrike" cap="none" normalizeH="0" baseline="0" dirty="0" smtClean="0">
                          <a:ln>
                            <a:noFill/>
                          </a:ln>
                          <a:solidFill>
                            <a:srgbClr val="FD1313"/>
                          </a:solidFill>
                          <a:effectLst/>
                          <a:latin typeface="Times New Roman" panose="02020603050405020304" pitchFamily="18" charset="0"/>
                        </a:rPr>
                        <a:t>(stop)</a:t>
                      </a:r>
                    </a:p>
                  </a:txBody>
                  <a:tcPr marT="45729" marB="45729" horzOverflow="overflow">
                    <a:lnL cap="flat">
                      <a:noFill/>
                    </a:lnL>
                    <a:lnR w="12700" cap="flat" cmpd="sng" algn="ctr">
                      <a:solidFill>
                        <a:schemeClr val="bg1"/>
                      </a:solidFill>
                      <a:prstDash val="solid"/>
                      <a:miter lim="800000"/>
                      <a:headEnd type="none" w="med" len="med"/>
                      <a:tailEnd type="none" w="med" len="med"/>
                    </a:lnR>
                    <a:lnT>
                      <a:noFill/>
                    </a:lnT>
                    <a:lnB cap="flat">
                      <a:noFill/>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tr-TR" altLang="tr-TR" sz="2800" b="0" i="0" u="none" strike="noStrike" cap="none" normalizeH="0" baseline="0" smtClean="0">
                        <a:ln>
                          <a:noFill/>
                        </a:ln>
                        <a:solidFill>
                          <a:schemeClr val="tx2"/>
                        </a:solidFill>
                        <a:effectLst/>
                        <a:latin typeface="Times New Roman" panose="02020603050405020304" pitchFamily="18" charset="0"/>
                      </a:endParaRPr>
                    </a:p>
                  </a:txBody>
                  <a:tcPr marT="45729" marB="45729" horzOverflow="overflow">
                    <a:lnL w="12700" cap="flat" cmpd="sng" algn="ctr">
                      <a:solidFill>
                        <a:schemeClr val="bg1"/>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rgbClr val="FD1313"/>
                          </a:solidFill>
                          <a:effectLst/>
                          <a:latin typeface="Times New Roman" panose="02020603050405020304" pitchFamily="18" charset="0"/>
                        </a:rPr>
                        <a:t>0</a:t>
                      </a:r>
                    </a:p>
                  </a:txBody>
                  <a:tcPr marT="45729" marB="45729"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dirty="0" smtClean="0">
                          <a:ln>
                            <a:noFill/>
                          </a:ln>
                          <a:solidFill>
                            <a:srgbClr val="FD1313"/>
                          </a:solidFill>
                          <a:effectLst/>
                          <a:latin typeface="Times New Roman" panose="02020603050405020304" pitchFamily="18" charset="0"/>
                        </a:rPr>
                        <a:t>(ignore)</a:t>
                      </a:r>
                    </a:p>
                  </a:txBody>
                  <a:tcPr marT="45729" marB="45729" horzOverflow="overflow">
                    <a:lnL w="19050" cap="flat" cmpd="sng" algn="ctr">
                      <a:solidFill>
                        <a:srgbClr val="000080"/>
                      </a:solidFill>
                      <a:prstDash val="solid"/>
                      <a:miter lim="800000"/>
                      <a:headEnd type="none" w="med" len="med"/>
                      <a:tailEnd type="none" w="med" len="med"/>
                    </a:lnL>
                    <a:lnR w="19050" cap="flat" cmpd="sng" algn="ctr">
                      <a:solidFill>
                        <a:srgbClr val="000080"/>
                      </a:solidFill>
                      <a:prstDash val="solid"/>
                      <a:miter lim="800000"/>
                      <a:headEnd type="none" w="med" len="med"/>
                      <a:tailEnd type="none" w="med" len="med"/>
                    </a:lnR>
                    <a:lnT w="19050" cap="flat" cmpd="sng" algn="ctr">
                      <a:solidFill>
                        <a:srgbClr val="000080"/>
                      </a:solidFill>
                      <a:prstDash val="solid"/>
                      <a:miter lim="800000"/>
                      <a:headEnd type="none" w="med" len="med"/>
                      <a:tailEnd type="none" w="med" len="med"/>
                    </a:lnT>
                    <a:lnB w="19050" cap="flat" cmpd="sng" algn="ctr">
                      <a:solidFill>
                        <a:srgbClr val="00008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7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79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79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37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0FEB732-3C5C-4235-9D20-3A7612E45CEE}" type="slidenum">
              <a:rPr kumimoji="0" lang="en-US" altLang="tr-TR" sz="1200" smtClean="0"/>
              <a:pPr>
                <a:spcBef>
                  <a:spcPct val="50000"/>
                </a:spcBef>
                <a:buFontTx/>
                <a:buNone/>
              </a:pPr>
              <a:t>112</a:t>
            </a:fld>
            <a:endParaRPr kumimoji="0" lang="en-US" altLang="tr-TR" sz="1200" smtClean="0"/>
          </a:p>
        </p:txBody>
      </p:sp>
      <p:sp>
        <p:nvSpPr>
          <p:cNvPr id="157699" name="Rectangle 2"/>
          <p:cNvSpPr>
            <a:spLocks noGrp="1" noChangeArrowheads="1"/>
          </p:cNvSpPr>
          <p:nvPr>
            <p:ph type="title"/>
          </p:nvPr>
        </p:nvSpPr>
        <p:spPr/>
        <p:txBody>
          <a:bodyPr/>
          <a:lstStyle/>
          <a:p>
            <a:r>
              <a:rPr lang="en-US" altLang="tr-TR" smtClean="0"/>
              <a:t>Instruction Set</a:t>
            </a:r>
            <a:endParaRPr lang="tr-TR" altLang="tr-TR" smtClean="0"/>
          </a:p>
        </p:txBody>
      </p:sp>
      <p:sp>
        <p:nvSpPr>
          <p:cNvPr id="157700" name="Rectangle 3"/>
          <p:cNvSpPr>
            <a:spLocks noGrp="1" noChangeArrowheads="1"/>
          </p:cNvSpPr>
          <p:nvPr>
            <p:ph type="body" idx="1"/>
          </p:nvPr>
        </p:nvSpPr>
        <p:spPr/>
        <p:txBody>
          <a:bodyPr/>
          <a:lstStyle/>
          <a:p>
            <a:endParaRPr lang="tr-TR" altLang="tr-TR" smtClean="0"/>
          </a:p>
        </p:txBody>
      </p:sp>
      <p:graphicFrame>
        <p:nvGraphicFramePr>
          <p:cNvPr id="713948" name="Group 220"/>
          <p:cNvGraphicFramePr>
            <a:graphicFrameLocks noGrp="1"/>
          </p:cNvGraphicFramePr>
          <p:nvPr/>
        </p:nvGraphicFramePr>
        <p:xfrm>
          <a:off x="1293813" y="1173163"/>
          <a:ext cx="6492875" cy="4694237"/>
        </p:xfrm>
        <a:graphic>
          <a:graphicData uri="http://schemas.openxmlformats.org/drawingml/2006/table">
            <a:tbl>
              <a:tblPr/>
              <a:tblGrid>
                <a:gridCol w="2589212"/>
                <a:gridCol w="714375"/>
                <a:gridCol w="3189288"/>
              </a:tblGrid>
              <a:tr h="426749">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200" b="0" i="0" u="none" strike="noStrike" cap="none" normalizeH="0" baseline="0" dirty="0" smtClean="0">
                          <a:ln>
                            <a:noFill/>
                          </a:ln>
                          <a:solidFill>
                            <a:schemeClr val="accent1"/>
                          </a:solidFill>
                          <a:effectLst/>
                          <a:latin typeface="Times New Roman" panose="02020603050405020304" pitchFamily="18" charset="0"/>
                          <a:ea typeface="SimSun" panose="02010600030101010101" pitchFamily="2" charset="-122"/>
                          <a:cs typeface="Times New Roman" panose="02020603050405020304" pitchFamily="18" charset="0"/>
                        </a:rPr>
                        <a:t>ADD</a:t>
                      </a:r>
                      <a:endParaRPr kumimoji="0" lang="tr-TR" altLang="tr-TR" sz="2200" b="0" i="0" u="none" strike="noStrike" cap="none" normalizeH="0" baseline="0" dirty="0" smtClean="0">
                        <a:ln>
                          <a:noFill/>
                        </a:ln>
                        <a:solidFill>
                          <a:schemeClr val="accent1"/>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chemeClr val="accent1"/>
                          </a:solidFill>
                          <a:effectLst/>
                          <a:latin typeface="Times New Roman" panose="02020603050405020304" pitchFamily="18" charset="0"/>
                          <a:ea typeface="SimSun" panose="02010600030101010101" pitchFamily="2" charset="-122"/>
                          <a:cs typeface="Times New Roman" panose="02020603050405020304" pitchFamily="18" charset="0"/>
                        </a:rPr>
                        <a:t>1xx</a:t>
                      </a:r>
                      <a:endParaRPr kumimoji="0" lang="en-US" altLang="tr-TR" sz="2200" b="0" i="0" u="none" strike="noStrike" cap="none" normalizeH="0" baseline="0" smtClean="0">
                        <a:ln>
                          <a:noFill/>
                        </a:ln>
                        <a:solidFill>
                          <a:schemeClr val="accent1"/>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chemeClr val="accent1"/>
                          </a:solidFill>
                          <a:effectLst/>
                          <a:latin typeface="Times New Roman" panose="02020603050405020304" pitchFamily="18" charset="0"/>
                          <a:ea typeface="SimSun" panose="02010600030101010101" pitchFamily="2" charset="-122"/>
                          <a:cs typeface="Times New Roman" panose="02020603050405020304" pitchFamily="18" charset="0"/>
                        </a:rPr>
                        <a:t>ADD</a:t>
                      </a:r>
                      <a:endParaRPr kumimoji="0" lang="en-US" altLang="tr-TR" sz="2200" b="0" i="0" u="none" strike="noStrike" cap="none" normalizeH="0" baseline="0" smtClean="0">
                        <a:ln>
                          <a:noFill/>
                        </a:ln>
                        <a:solidFill>
                          <a:schemeClr val="accent1"/>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26749">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200" b="0" i="0" u="none" strike="noStrike" cap="none" normalizeH="0" baseline="0" smtClean="0">
                          <a:ln>
                            <a:noFill/>
                          </a:ln>
                          <a:solidFill>
                            <a:schemeClr val="accent1"/>
                          </a:solidFill>
                          <a:effectLst/>
                          <a:latin typeface="Times New Roman" panose="02020603050405020304" pitchFamily="18" charset="0"/>
                          <a:ea typeface="SimSun" panose="02010600030101010101" pitchFamily="2" charset="-122"/>
                          <a:cs typeface="Times New Roman" panose="02020603050405020304" pitchFamily="18" charset="0"/>
                        </a:rPr>
                        <a:t>SUB</a:t>
                      </a:r>
                      <a:endParaRPr kumimoji="0" lang="tr-TR" altLang="tr-TR" sz="2200" b="0" i="0" u="none" strike="noStrike" cap="none" normalizeH="0" baseline="0" smtClean="0">
                        <a:ln>
                          <a:noFill/>
                        </a:ln>
                        <a:solidFill>
                          <a:schemeClr val="accent1"/>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chemeClr val="accent1"/>
                          </a:solidFill>
                          <a:effectLst/>
                          <a:latin typeface="Times New Roman" panose="02020603050405020304" pitchFamily="18" charset="0"/>
                          <a:ea typeface="SimSun" panose="02010600030101010101" pitchFamily="2" charset="-122"/>
                          <a:cs typeface="Times New Roman" panose="02020603050405020304" pitchFamily="18" charset="0"/>
                        </a:rPr>
                        <a:t>2xx</a:t>
                      </a:r>
                      <a:endParaRPr kumimoji="0" lang="en-US" altLang="tr-TR" sz="2200" b="0" i="0" u="none" strike="noStrike" cap="none" normalizeH="0" baseline="0" smtClean="0">
                        <a:ln>
                          <a:noFill/>
                        </a:ln>
                        <a:solidFill>
                          <a:schemeClr val="accent1"/>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chemeClr val="accent1"/>
                          </a:solidFill>
                          <a:effectLst/>
                          <a:latin typeface="Times New Roman" panose="02020603050405020304" pitchFamily="18" charset="0"/>
                          <a:ea typeface="SimSun" panose="02010600030101010101" pitchFamily="2" charset="-122"/>
                          <a:cs typeface="Times New Roman" panose="02020603050405020304" pitchFamily="18" charset="0"/>
                        </a:rPr>
                        <a:t>SUB</a:t>
                      </a:r>
                      <a:endParaRPr kumimoji="0" lang="en-US" altLang="tr-TR" sz="2200" b="0" i="0" u="none" strike="noStrike" cap="none" normalizeH="0" baseline="0" smtClean="0">
                        <a:ln>
                          <a:noFill/>
                        </a:ln>
                        <a:solidFill>
                          <a:schemeClr val="accent1"/>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26749">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200" b="0" i="0" u="none" strike="noStrike" cap="none" normalizeH="0" baseline="0" smtClean="0">
                          <a:ln>
                            <a:noFill/>
                          </a:ln>
                          <a:solidFill>
                            <a:schemeClr val="hlink"/>
                          </a:solidFill>
                          <a:effectLst/>
                          <a:latin typeface="Times New Roman" panose="02020603050405020304" pitchFamily="18" charset="0"/>
                          <a:ea typeface="SimSun" panose="02010600030101010101" pitchFamily="2" charset="-122"/>
                          <a:cs typeface="Times New Roman" panose="02020603050405020304" pitchFamily="18" charset="0"/>
                        </a:rPr>
                        <a:t>STA or STO</a:t>
                      </a:r>
                      <a:endParaRPr kumimoji="0" lang="tr-TR" altLang="tr-TR" sz="2200" b="0" i="0" u="none" strike="noStrike" cap="none" normalizeH="0" baseline="0" smtClean="0">
                        <a:ln>
                          <a:noFill/>
                        </a:ln>
                        <a:solidFill>
                          <a:schemeClr val="hlink"/>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chemeClr val="hlink"/>
                          </a:solidFill>
                          <a:effectLst/>
                          <a:latin typeface="Times New Roman" panose="02020603050405020304" pitchFamily="18" charset="0"/>
                          <a:ea typeface="SimSun" panose="02010600030101010101" pitchFamily="2" charset="-122"/>
                          <a:cs typeface="Times New Roman" panose="02020603050405020304" pitchFamily="18" charset="0"/>
                        </a:rPr>
                        <a:t>3xx</a:t>
                      </a:r>
                      <a:endParaRPr kumimoji="0" lang="en-US" altLang="tr-TR" sz="2200" b="0" i="0" u="none" strike="noStrike" cap="none" normalizeH="0" baseline="0" smtClean="0">
                        <a:ln>
                          <a:noFill/>
                        </a:ln>
                        <a:solidFill>
                          <a:schemeClr val="hlink"/>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dirty="0" smtClean="0">
                          <a:ln>
                            <a:noFill/>
                          </a:ln>
                          <a:solidFill>
                            <a:schemeClr val="hlink"/>
                          </a:solidFill>
                          <a:effectLst/>
                          <a:latin typeface="Times New Roman" panose="02020603050405020304" pitchFamily="18" charset="0"/>
                          <a:ea typeface="SimSun" panose="02010600030101010101" pitchFamily="2" charset="-122"/>
                          <a:cs typeface="Times New Roman" panose="02020603050405020304" pitchFamily="18" charset="0"/>
                        </a:rPr>
                        <a:t>STORE</a:t>
                      </a:r>
                      <a:endParaRPr kumimoji="0" lang="en-US" altLang="tr-TR" sz="2200" b="0" i="0" u="none" strike="noStrike" cap="none" normalizeH="0" baseline="0" dirty="0" smtClean="0">
                        <a:ln>
                          <a:noFill/>
                        </a:ln>
                        <a:solidFill>
                          <a:schemeClr val="hlink"/>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26749">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200" b="0" i="0" u="none" strike="noStrike" cap="none" normalizeH="0" baseline="0" smtClean="0">
                          <a:ln>
                            <a:noFill/>
                          </a:ln>
                          <a:solidFill>
                            <a:schemeClr val="hlink"/>
                          </a:solidFill>
                          <a:effectLst/>
                          <a:latin typeface="Times New Roman" panose="02020603050405020304" pitchFamily="18" charset="0"/>
                          <a:ea typeface="SimSun" panose="02010600030101010101" pitchFamily="2" charset="-122"/>
                          <a:cs typeface="Times New Roman" panose="02020603050405020304" pitchFamily="18" charset="0"/>
                        </a:rPr>
                        <a:t>LDA</a:t>
                      </a:r>
                      <a:endParaRPr kumimoji="0" lang="tr-TR" altLang="tr-TR" sz="2200" b="0" i="0" u="none" strike="noStrike" cap="none" normalizeH="0" baseline="0" smtClean="0">
                        <a:ln>
                          <a:noFill/>
                        </a:ln>
                        <a:solidFill>
                          <a:schemeClr val="hlink"/>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chemeClr val="hlink"/>
                          </a:solidFill>
                          <a:effectLst/>
                          <a:latin typeface="Times New Roman" panose="02020603050405020304" pitchFamily="18" charset="0"/>
                          <a:ea typeface="SimSun" panose="02010600030101010101" pitchFamily="2" charset="-122"/>
                          <a:cs typeface="Times New Roman" panose="02020603050405020304" pitchFamily="18" charset="0"/>
                        </a:rPr>
                        <a:t>5xx</a:t>
                      </a:r>
                      <a:endParaRPr kumimoji="0" lang="en-US" altLang="tr-TR" sz="2200" b="0" i="0" u="none" strike="noStrike" cap="none" normalizeH="0" baseline="0" smtClean="0">
                        <a:ln>
                          <a:noFill/>
                        </a:ln>
                        <a:solidFill>
                          <a:schemeClr val="hlink"/>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chemeClr val="hlink"/>
                          </a:solidFill>
                          <a:effectLst/>
                          <a:latin typeface="Times New Roman" panose="02020603050405020304" pitchFamily="18" charset="0"/>
                          <a:ea typeface="SimSun" panose="02010600030101010101" pitchFamily="2" charset="-122"/>
                          <a:cs typeface="Times New Roman" panose="02020603050405020304" pitchFamily="18" charset="0"/>
                        </a:rPr>
                        <a:t>LOAD</a:t>
                      </a:r>
                      <a:endParaRPr kumimoji="0" lang="en-US" altLang="tr-TR" sz="2200" b="0" i="0" u="none" strike="noStrike" cap="none" normalizeH="0" baseline="0" smtClean="0">
                        <a:ln>
                          <a:noFill/>
                        </a:ln>
                        <a:solidFill>
                          <a:schemeClr val="hlink"/>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26749">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BR</a:t>
                      </a:r>
                      <a:r>
                        <a:rPr kumimoji="0" lang="tr-TR" altLang="tr-TR" sz="2200" b="0" i="0" u="none" strike="noStrike" cap="none" normalizeH="0" baseline="0" smtClean="0">
                          <a:ln>
                            <a:noFill/>
                          </a:ln>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 or BRU or JMP</a:t>
                      </a:r>
                      <a:endParaRPr kumimoji="0" lang="tr-TR" altLang="tr-TR" sz="2200" b="0" i="0" u="none" strike="noStrike" cap="none" normalizeH="0" baseline="0" smtClean="0">
                        <a:ln>
                          <a:noFill/>
                        </a:ln>
                        <a:solidFill>
                          <a:schemeClr val="accent2"/>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6xx</a:t>
                      </a:r>
                      <a:endParaRPr kumimoji="0" lang="en-US" altLang="tr-TR" sz="2200" b="0" i="0" u="none" strike="noStrike" cap="none" normalizeH="0" baseline="0" smtClean="0">
                        <a:ln>
                          <a:noFill/>
                        </a:ln>
                        <a:solidFill>
                          <a:schemeClr val="accent2"/>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JUMP</a:t>
                      </a:r>
                      <a:endParaRPr kumimoji="0" lang="en-US" altLang="tr-TR" sz="2200" b="0" i="0" u="none" strike="noStrike" cap="none" normalizeH="0" baseline="0" smtClean="0">
                        <a:ln>
                          <a:noFill/>
                        </a:ln>
                        <a:solidFill>
                          <a:schemeClr val="accent2"/>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26749">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BRZ</a:t>
                      </a:r>
                      <a:endParaRPr kumimoji="0" lang="en-US" altLang="tr-TR" sz="2200" b="0" i="0" u="none" strike="noStrike" cap="none" normalizeH="0" baseline="0" smtClean="0">
                        <a:ln>
                          <a:noFill/>
                        </a:ln>
                        <a:solidFill>
                          <a:schemeClr val="accent2"/>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7xx</a:t>
                      </a:r>
                      <a:endParaRPr kumimoji="0" lang="en-US" altLang="tr-TR" sz="2200" b="0" i="0" u="none" strike="noStrike" cap="none" normalizeH="0" baseline="0" smtClean="0">
                        <a:ln>
                          <a:noFill/>
                        </a:ln>
                        <a:solidFill>
                          <a:schemeClr val="accent2"/>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BRANC ON 0</a:t>
                      </a:r>
                      <a:endParaRPr kumimoji="0" lang="en-US" altLang="tr-TR" sz="2200" b="0" i="0" u="none" strike="noStrike" cap="none" normalizeH="0" baseline="0" smtClean="0">
                        <a:ln>
                          <a:noFill/>
                        </a:ln>
                        <a:solidFill>
                          <a:schemeClr val="accent2"/>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26749">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BRP</a:t>
                      </a:r>
                      <a:endParaRPr kumimoji="0" lang="en-US" altLang="tr-TR" sz="2200" b="0" i="0" u="none" strike="noStrike" cap="none" normalizeH="0" baseline="0" smtClean="0">
                        <a:ln>
                          <a:noFill/>
                        </a:ln>
                        <a:solidFill>
                          <a:schemeClr val="accent2"/>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8xx</a:t>
                      </a:r>
                      <a:endParaRPr kumimoji="0" lang="en-US" altLang="tr-TR" sz="2200" b="0" i="0" u="none" strike="noStrike" cap="none" normalizeH="0" baseline="0" smtClean="0">
                        <a:ln>
                          <a:noFill/>
                        </a:ln>
                        <a:solidFill>
                          <a:schemeClr val="accent2"/>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rPr>
                        <a:t>BRANCH ON +</a:t>
                      </a:r>
                      <a:endParaRPr kumimoji="0" lang="en-US" altLang="tr-TR" sz="2200" b="0" i="0" u="none" strike="noStrike" cap="none" normalizeH="0" baseline="0" smtClean="0">
                        <a:ln>
                          <a:noFill/>
                        </a:ln>
                        <a:solidFill>
                          <a:schemeClr val="accent2"/>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26749">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rgbClr val="CC6600"/>
                          </a:solidFill>
                          <a:effectLst/>
                          <a:latin typeface="Times New Roman" panose="02020603050405020304" pitchFamily="18" charset="0"/>
                          <a:ea typeface="SimSun" panose="02010600030101010101" pitchFamily="2" charset="-122"/>
                          <a:cs typeface="Times New Roman" panose="02020603050405020304" pitchFamily="18" charset="0"/>
                        </a:rPr>
                        <a:t>I</a:t>
                      </a:r>
                      <a:r>
                        <a:rPr kumimoji="0" lang="tr-TR" altLang="tr-TR" sz="2200" b="0" i="0" u="none" strike="noStrike" cap="none" normalizeH="0" baseline="0" smtClean="0">
                          <a:ln>
                            <a:noFill/>
                          </a:ln>
                          <a:solidFill>
                            <a:srgbClr val="CC6600"/>
                          </a:solidFill>
                          <a:effectLst/>
                          <a:latin typeface="Times New Roman" panose="02020603050405020304" pitchFamily="18" charset="0"/>
                          <a:ea typeface="SimSun" panose="02010600030101010101" pitchFamily="2" charset="-122"/>
                          <a:cs typeface="Times New Roman" panose="02020603050405020304" pitchFamily="18" charset="0"/>
                        </a:rPr>
                        <a:t>N or INP</a:t>
                      </a:r>
                      <a:endParaRPr kumimoji="0" lang="tr-TR" altLang="tr-TR" sz="2200" b="0" i="0" u="none" strike="noStrike" cap="none" normalizeH="0" baseline="0" smtClean="0">
                        <a:ln>
                          <a:noFill/>
                        </a:ln>
                        <a:solidFill>
                          <a:srgbClr val="CC6600"/>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rgbClr val="CC6600"/>
                          </a:solidFill>
                          <a:effectLst/>
                          <a:latin typeface="Times New Roman" panose="02020603050405020304" pitchFamily="18" charset="0"/>
                          <a:ea typeface="SimSun" panose="02010600030101010101" pitchFamily="2" charset="-122"/>
                          <a:cs typeface="Times New Roman" panose="02020603050405020304" pitchFamily="18" charset="0"/>
                        </a:rPr>
                        <a:t>901</a:t>
                      </a:r>
                      <a:endParaRPr kumimoji="0" lang="en-US" altLang="tr-TR" sz="2200" b="0" i="0" u="none" strike="noStrike" cap="none" normalizeH="0" baseline="0" smtClean="0">
                        <a:ln>
                          <a:noFill/>
                        </a:ln>
                        <a:solidFill>
                          <a:srgbClr val="CC6600"/>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rgbClr val="CC6600"/>
                          </a:solidFill>
                          <a:effectLst/>
                          <a:latin typeface="Times New Roman" panose="02020603050405020304" pitchFamily="18" charset="0"/>
                          <a:ea typeface="SimSun" panose="02010600030101010101" pitchFamily="2" charset="-122"/>
                          <a:cs typeface="Times New Roman" panose="02020603050405020304" pitchFamily="18" charset="0"/>
                        </a:rPr>
                        <a:t>INPUT</a:t>
                      </a:r>
                      <a:endParaRPr kumimoji="0" lang="en-US" altLang="tr-TR" sz="2200" b="0" i="0" u="none" strike="noStrike" cap="none" normalizeH="0" baseline="0" smtClean="0">
                        <a:ln>
                          <a:noFill/>
                        </a:ln>
                        <a:solidFill>
                          <a:srgbClr val="CC6600"/>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26749">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200" b="0" i="0" u="none" strike="noStrike" cap="none" normalizeH="0" baseline="0" smtClean="0">
                          <a:ln>
                            <a:noFill/>
                          </a:ln>
                          <a:solidFill>
                            <a:srgbClr val="CC6600"/>
                          </a:solidFill>
                          <a:effectLst/>
                          <a:latin typeface="Times New Roman" panose="02020603050405020304" pitchFamily="18" charset="0"/>
                          <a:ea typeface="SimSun" panose="02010600030101010101" pitchFamily="2" charset="-122"/>
                          <a:cs typeface="Times New Roman" panose="02020603050405020304" pitchFamily="18" charset="0"/>
                        </a:rPr>
                        <a:t>OUT or PRN</a:t>
                      </a:r>
                      <a:endParaRPr kumimoji="0" lang="tr-TR" altLang="tr-TR" sz="2200" b="0" i="0" u="none" strike="noStrike" cap="none" normalizeH="0" baseline="0" smtClean="0">
                        <a:ln>
                          <a:noFill/>
                        </a:ln>
                        <a:solidFill>
                          <a:srgbClr val="CC6600"/>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rgbClr val="CC6600"/>
                          </a:solidFill>
                          <a:effectLst/>
                          <a:latin typeface="Times New Roman" panose="02020603050405020304" pitchFamily="18" charset="0"/>
                          <a:ea typeface="SimSun" panose="02010600030101010101" pitchFamily="2" charset="-122"/>
                          <a:cs typeface="Times New Roman" panose="02020603050405020304" pitchFamily="18" charset="0"/>
                        </a:rPr>
                        <a:t>902</a:t>
                      </a:r>
                      <a:endParaRPr kumimoji="0" lang="en-US" altLang="tr-TR" sz="2200" b="0" i="0" u="none" strike="noStrike" cap="none" normalizeH="0" baseline="0" smtClean="0">
                        <a:ln>
                          <a:noFill/>
                        </a:ln>
                        <a:solidFill>
                          <a:srgbClr val="CC6600"/>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rgbClr val="CC6600"/>
                          </a:solidFill>
                          <a:effectLst/>
                          <a:latin typeface="Times New Roman" panose="02020603050405020304" pitchFamily="18" charset="0"/>
                          <a:ea typeface="SimSun" panose="02010600030101010101" pitchFamily="2" charset="-122"/>
                          <a:cs typeface="Times New Roman" panose="02020603050405020304" pitchFamily="18" charset="0"/>
                        </a:rPr>
                        <a:t>OUTPUT</a:t>
                      </a:r>
                      <a:endParaRPr kumimoji="0" lang="en-US" altLang="tr-TR" sz="2200" b="0" i="0" u="none" strike="noStrike" cap="none" normalizeH="0" baseline="0" smtClean="0">
                        <a:ln>
                          <a:noFill/>
                        </a:ln>
                        <a:solidFill>
                          <a:srgbClr val="CC6600"/>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26749">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200" b="0" i="0" u="none" strike="noStrike" cap="none" normalizeH="0" baseline="0" smtClean="0">
                          <a:ln>
                            <a:noFill/>
                          </a:ln>
                          <a:solidFill>
                            <a:srgbClr val="FF00FF"/>
                          </a:solidFill>
                          <a:effectLst/>
                          <a:latin typeface="Times New Roman" panose="02020603050405020304" pitchFamily="18" charset="0"/>
                          <a:ea typeface="SimSun" panose="02010600030101010101" pitchFamily="2" charset="-122"/>
                          <a:cs typeface="Times New Roman" panose="02020603050405020304" pitchFamily="18" charset="0"/>
                        </a:rPr>
                        <a:t>NOP or NUL</a:t>
                      </a:r>
                      <a:endParaRPr kumimoji="0" lang="tr-TR" altLang="tr-TR" sz="2200" b="0" i="0" u="none" strike="noStrike" cap="none" normalizeH="0" baseline="0" smtClean="0">
                        <a:ln>
                          <a:noFill/>
                        </a:ln>
                        <a:solidFill>
                          <a:srgbClr val="FF00FF"/>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rgbClr val="FF00FF"/>
                          </a:solidFill>
                          <a:effectLst/>
                          <a:latin typeface="Times New Roman" panose="02020603050405020304" pitchFamily="18" charset="0"/>
                          <a:ea typeface="SimSun" panose="02010600030101010101" pitchFamily="2" charset="-122"/>
                          <a:cs typeface="Times New Roman" panose="02020603050405020304" pitchFamily="18" charset="0"/>
                        </a:rPr>
                        <a:t>400</a:t>
                      </a:r>
                      <a:endParaRPr kumimoji="0" lang="en-US" altLang="tr-TR" sz="2200" b="0" i="0" u="none" strike="noStrike" cap="none" normalizeH="0" baseline="0" smtClean="0">
                        <a:ln>
                          <a:noFill/>
                        </a:ln>
                        <a:solidFill>
                          <a:srgbClr val="FF00FF"/>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rgbClr val="FF00FF"/>
                          </a:solidFill>
                          <a:effectLst/>
                          <a:latin typeface="Times New Roman" panose="02020603050405020304" pitchFamily="18" charset="0"/>
                          <a:ea typeface="SimSun" panose="02010600030101010101" pitchFamily="2" charset="-122"/>
                          <a:cs typeface="Times New Roman" panose="02020603050405020304" pitchFamily="18" charset="0"/>
                        </a:rPr>
                        <a:t>No Operation </a:t>
                      </a:r>
                      <a:endParaRPr kumimoji="0" lang="en-US" altLang="tr-TR" sz="2200" b="0" i="0" u="none" strike="noStrike" cap="none" normalizeH="0" baseline="0" smtClean="0">
                        <a:ln>
                          <a:noFill/>
                        </a:ln>
                        <a:solidFill>
                          <a:srgbClr val="FF00FF"/>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26749">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200" b="0" i="0" u="none" strike="noStrike" cap="none" normalizeH="0" baseline="0" smtClean="0">
                          <a:ln>
                            <a:noFill/>
                          </a:ln>
                          <a:solidFill>
                            <a:srgbClr val="00FFFF"/>
                          </a:solidFill>
                          <a:effectLst/>
                          <a:latin typeface="Times New Roman" panose="02020603050405020304" pitchFamily="18" charset="0"/>
                          <a:ea typeface="SimSun" panose="02010600030101010101" pitchFamily="2" charset="-122"/>
                          <a:cs typeface="Times New Roman" panose="02020603050405020304" pitchFamily="18" charset="0"/>
                        </a:rPr>
                        <a:t>HLT or COB</a:t>
                      </a:r>
                      <a:endParaRPr kumimoji="0" lang="tr-TR" altLang="tr-TR" sz="2200" b="0" i="0" u="none" strike="noStrike" cap="none" normalizeH="0" baseline="0" smtClean="0">
                        <a:ln>
                          <a:noFill/>
                        </a:ln>
                        <a:solidFill>
                          <a:srgbClr val="00FFFF"/>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smtClean="0">
                          <a:ln>
                            <a:noFill/>
                          </a:ln>
                          <a:solidFill>
                            <a:srgbClr val="00FFFF"/>
                          </a:solidFill>
                          <a:effectLst/>
                          <a:latin typeface="Times New Roman" panose="02020603050405020304" pitchFamily="18" charset="0"/>
                          <a:ea typeface="SimSun" panose="02010600030101010101" pitchFamily="2" charset="-122"/>
                          <a:cs typeface="Times New Roman" panose="02020603050405020304" pitchFamily="18" charset="0"/>
                        </a:rPr>
                        <a:t>000</a:t>
                      </a:r>
                      <a:endParaRPr kumimoji="0" lang="en-US" altLang="tr-TR" sz="2200" b="0" i="0" u="none" strike="noStrike" cap="none" normalizeH="0" baseline="0" smtClean="0">
                        <a:ln>
                          <a:noFill/>
                        </a:ln>
                        <a:solidFill>
                          <a:srgbClr val="00FFFF"/>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2200" b="0" i="0" u="none" strike="noStrike" cap="none" normalizeH="0" baseline="0" dirty="0" smtClean="0">
                          <a:ln>
                            <a:noFill/>
                          </a:ln>
                          <a:solidFill>
                            <a:srgbClr val="00FFFF"/>
                          </a:solidFill>
                          <a:effectLst/>
                          <a:latin typeface="Times New Roman" panose="02020603050405020304" pitchFamily="18" charset="0"/>
                          <a:ea typeface="SimSun" panose="02010600030101010101" pitchFamily="2" charset="-122"/>
                          <a:cs typeface="Times New Roman" panose="02020603050405020304" pitchFamily="18" charset="0"/>
                        </a:rPr>
                        <a:t>HALT (coffee break)</a:t>
                      </a:r>
                      <a:endParaRPr kumimoji="0" lang="en-US" altLang="tr-TR" sz="2200" b="0" i="0" u="none" strike="noStrike" cap="none" normalizeH="0" baseline="0" dirty="0" smtClean="0">
                        <a:ln>
                          <a:noFill/>
                        </a:ln>
                        <a:solidFill>
                          <a:srgbClr val="00FFFF"/>
                        </a:solidFill>
                        <a:effectLst/>
                        <a:latin typeface="Arial" panose="020B0604020202020204" pitchFamily="34" charset="0"/>
                        <a:ea typeface="SimSun" panose="02010600030101010101" pitchFamily="2" charset="-122"/>
                        <a:cs typeface="Times New Roman" panose="02020603050405020304" pitchFamily="18" charset="0"/>
                      </a:endParaRP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3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5A69176-C7CC-402D-8D02-85BCA4204D4A}" type="slidenum">
              <a:rPr kumimoji="0" lang="en-US" altLang="tr-TR" sz="1200" smtClean="0"/>
              <a:pPr>
                <a:spcBef>
                  <a:spcPct val="50000"/>
                </a:spcBef>
                <a:buFontTx/>
                <a:buNone/>
              </a:pPr>
              <a:t>113</a:t>
            </a:fld>
            <a:endParaRPr kumimoji="0" lang="en-US" altLang="tr-TR" sz="1200" smtClean="0"/>
          </a:p>
        </p:txBody>
      </p:sp>
      <p:sp>
        <p:nvSpPr>
          <p:cNvPr id="158723" name="Rectangle 2"/>
          <p:cNvSpPr>
            <a:spLocks noGrp="1" noChangeArrowheads="1"/>
          </p:cNvSpPr>
          <p:nvPr>
            <p:ph type="title"/>
          </p:nvPr>
        </p:nvSpPr>
        <p:spPr/>
        <p:txBody>
          <a:bodyPr/>
          <a:lstStyle/>
          <a:p>
            <a:r>
              <a:rPr lang="tr-TR" altLang="tr-TR" sz="2800" smtClean="0"/>
              <a:t>Example -</a:t>
            </a:r>
            <a:r>
              <a:rPr lang="en-US" altLang="tr-TR" sz="2800" smtClean="0"/>
              <a:t> Find Positive Difference of 2 Numbers</a:t>
            </a:r>
          </a:p>
        </p:txBody>
      </p:sp>
      <p:graphicFrame>
        <p:nvGraphicFramePr>
          <p:cNvPr id="640079" name="Group 79"/>
          <p:cNvGraphicFramePr>
            <a:graphicFrameLocks noGrp="1"/>
          </p:cNvGraphicFramePr>
          <p:nvPr>
            <p:ph type="tbl" idx="1"/>
          </p:nvPr>
        </p:nvGraphicFramePr>
        <p:xfrm>
          <a:off x="814388" y="1223963"/>
          <a:ext cx="7772400" cy="4754562"/>
        </p:xfrm>
        <a:graphic>
          <a:graphicData uri="http://schemas.openxmlformats.org/drawingml/2006/table">
            <a:tbl>
              <a:tblPr/>
              <a:tblGrid>
                <a:gridCol w="685800"/>
                <a:gridCol w="1219200"/>
                <a:gridCol w="990600"/>
                <a:gridCol w="4876800"/>
              </a:tblGrid>
              <a:tr h="396214">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dirty="0" smtClean="0">
                          <a:ln>
                            <a:noFill/>
                          </a:ln>
                          <a:solidFill>
                            <a:schemeClr val="tx1"/>
                          </a:solidFill>
                          <a:effectLst/>
                          <a:latin typeface="Times New Roman" panose="02020603050405020304" pitchFamily="18" charset="0"/>
                        </a:rPr>
                        <a:t>00</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IN</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901</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tr-TR" altLang="tr-TR" sz="2000" b="0" i="0" u="none" strike="noStrike" cap="none" normalizeH="0" baseline="0" smtClean="0">
                          <a:ln>
                            <a:noFill/>
                          </a:ln>
                          <a:solidFill>
                            <a:schemeClr val="tx1"/>
                          </a:solidFill>
                          <a:effectLst/>
                          <a:latin typeface="Times New Roman" panose="02020603050405020304" pitchFamily="18" charset="0"/>
                        </a:rPr>
                        <a:t>;input 1st Number</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r>
              <a:tr h="396214">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01</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STO 10</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310</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;store data in memory location </a:t>
                      </a:r>
                      <a:r>
                        <a:rPr kumimoji="1" lang="tr-TR" altLang="tr-TR" sz="2000" b="0" i="0" u="none" strike="noStrike" cap="none" normalizeH="0" baseline="0" smtClean="0">
                          <a:ln>
                            <a:noFill/>
                          </a:ln>
                          <a:solidFill>
                            <a:schemeClr val="tx1"/>
                          </a:solidFill>
                          <a:effectLst/>
                          <a:latin typeface="Times New Roman" panose="02020603050405020304" pitchFamily="18" charset="0"/>
                        </a:rPr>
                        <a:t>1</a:t>
                      </a:r>
                      <a:r>
                        <a:rPr kumimoji="1" lang="en-US" altLang="tr-TR" sz="2000" b="0" i="0" u="none" strike="noStrike" cap="none" normalizeH="0" baseline="0" smtClean="0">
                          <a:ln>
                            <a:noFill/>
                          </a:ln>
                          <a:solidFill>
                            <a:schemeClr val="tx1"/>
                          </a:solidFill>
                          <a:effectLst/>
                          <a:latin typeface="Times New Roman" panose="02020603050405020304" pitchFamily="18" charset="0"/>
                        </a:rPr>
                        <a:t>0</a:t>
                      </a:r>
                      <a:endParaRPr kumimoji="1" lang="tr-TR" altLang="tr-TR" sz="2000" b="0" i="0" u="none" strike="noStrike" cap="none" normalizeH="0" baseline="0" smtClean="0">
                        <a:ln>
                          <a:noFill/>
                        </a:ln>
                        <a:solidFill>
                          <a:schemeClr val="tx1"/>
                        </a:solidFill>
                        <a:effectLst/>
                        <a:latin typeface="Times New Roman" panose="02020603050405020304" pitchFamily="18" charset="0"/>
                      </a:endParaRP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r>
              <a:tr h="396214">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02</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IN</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901</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tr-TR" altLang="tr-TR" sz="2000" b="0" i="0" u="none" strike="noStrike" cap="none" normalizeH="0" baseline="0" smtClean="0">
                          <a:ln>
                            <a:noFill/>
                          </a:ln>
                          <a:solidFill>
                            <a:schemeClr val="tx1"/>
                          </a:solidFill>
                          <a:effectLst/>
                          <a:latin typeface="Times New Roman" panose="02020603050405020304" pitchFamily="18" charset="0"/>
                        </a:rPr>
                        <a:t>;input 2nd Number</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r>
              <a:tr h="396214">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03</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STO 11</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311</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;store data in memory location </a:t>
                      </a:r>
                      <a:r>
                        <a:rPr kumimoji="1" lang="tr-TR" altLang="tr-TR" sz="2000" b="0" i="0" u="none" strike="noStrike" cap="none" normalizeH="0" baseline="0" smtClean="0">
                          <a:ln>
                            <a:noFill/>
                          </a:ln>
                          <a:solidFill>
                            <a:schemeClr val="tx1"/>
                          </a:solidFill>
                          <a:effectLst/>
                          <a:latin typeface="Times New Roman" panose="02020603050405020304" pitchFamily="18" charset="0"/>
                        </a:rPr>
                        <a:t>11</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r>
              <a:tr h="396214">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04</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SUB 10</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210</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;s</a:t>
                      </a:r>
                      <a:r>
                        <a:rPr kumimoji="1" lang="tr-TR" altLang="tr-TR" sz="2000" b="0" i="0" u="none" strike="noStrike" cap="none" normalizeH="0" baseline="0" smtClean="0">
                          <a:ln>
                            <a:noFill/>
                          </a:ln>
                          <a:solidFill>
                            <a:schemeClr val="tx1"/>
                          </a:solidFill>
                          <a:effectLst/>
                          <a:latin typeface="Times New Roman" panose="02020603050405020304" pitchFamily="18" charset="0"/>
                        </a:rPr>
                        <a:t>ubtract 1st # from the 2nd #</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r>
              <a:tr h="396214">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05</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BRP 08</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808</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;test</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r>
              <a:tr h="396214">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06</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LDA 10</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510</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;if negative, reverse order</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r>
              <a:tr h="396214">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07</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SUB 11</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211</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;s</a:t>
                      </a:r>
                      <a:r>
                        <a:rPr kumimoji="1" lang="tr-TR" altLang="tr-TR" sz="2000" b="0" i="0" u="none" strike="noStrike" cap="none" normalizeH="0" baseline="0" smtClean="0">
                          <a:ln>
                            <a:noFill/>
                          </a:ln>
                          <a:solidFill>
                            <a:schemeClr val="tx1"/>
                          </a:solidFill>
                          <a:effectLst/>
                          <a:latin typeface="Times New Roman" panose="02020603050405020304" pitchFamily="18" charset="0"/>
                        </a:rPr>
                        <a:t>ubtract 2nd # from the 1st #</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r>
              <a:tr h="396214">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08</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OUT</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902</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;print result and</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r>
              <a:tr h="396214">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09</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tr-TR" altLang="tr-TR" sz="2000" b="0" i="0" u="none" strike="noStrike" cap="none" normalizeH="0" baseline="0" smtClean="0">
                          <a:ln>
                            <a:noFill/>
                          </a:ln>
                          <a:solidFill>
                            <a:schemeClr val="tx1"/>
                          </a:solidFill>
                          <a:effectLst/>
                          <a:latin typeface="Times New Roman" panose="02020603050405020304" pitchFamily="18" charset="0"/>
                        </a:rPr>
                        <a:t>HLT</a:t>
                      </a:r>
                      <a:endParaRPr kumimoji="1" lang="en-US" altLang="tr-TR" sz="2000" b="0" i="0" u="none" strike="noStrike" cap="none" normalizeH="0" baseline="0" smtClean="0">
                        <a:ln>
                          <a:noFill/>
                        </a:ln>
                        <a:solidFill>
                          <a:schemeClr val="tx1"/>
                        </a:solidFill>
                        <a:effectLst/>
                        <a:latin typeface="Times New Roman" panose="02020603050405020304" pitchFamily="18" charset="0"/>
                      </a:endParaRP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000</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;stop</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r>
              <a:tr h="396214">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10</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DAT 00</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000</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;used for data</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r>
              <a:tr h="396214">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dirty="0" smtClean="0">
                          <a:ln>
                            <a:noFill/>
                          </a:ln>
                          <a:solidFill>
                            <a:schemeClr val="tx1"/>
                          </a:solidFill>
                          <a:effectLst/>
                          <a:latin typeface="Times New Roman" panose="02020603050405020304" pitchFamily="18" charset="0"/>
                        </a:rPr>
                        <a:t>11</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DAT 00</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smtClean="0">
                          <a:ln>
                            <a:noFill/>
                          </a:ln>
                          <a:solidFill>
                            <a:schemeClr val="tx1"/>
                          </a:solidFill>
                          <a:effectLst/>
                          <a:latin typeface="Times New Roman" panose="02020603050405020304" pitchFamily="18" charset="0"/>
                        </a:rPr>
                        <a:t>000</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anose="02020603050405020304" pitchFamily="18" charset="0"/>
                        </a:defRPr>
                      </a:lvl1pPr>
                      <a:lvl2pPr algn="l">
                        <a:spcBef>
                          <a:spcPct val="20000"/>
                        </a:spcBef>
                        <a:defRPr kumimoji="1" sz="2400">
                          <a:solidFill>
                            <a:srgbClr val="FF3300"/>
                          </a:solidFill>
                          <a:latin typeface="Times New Roman" panose="02020603050405020304" pitchFamily="18" charset="0"/>
                        </a:defRPr>
                      </a:lvl2pPr>
                      <a:lvl3pPr algn="l">
                        <a:spcBef>
                          <a:spcPct val="20000"/>
                        </a:spcBef>
                        <a:defRPr kumimoji="1" sz="2000">
                          <a:solidFill>
                            <a:schemeClr val="accent2"/>
                          </a:solidFill>
                          <a:latin typeface="Times New Roman" panose="02020603050405020304" pitchFamily="18" charset="0"/>
                        </a:defRPr>
                      </a:lvl3pPr>
                      <a:lvl4pPr algn="l">
                        <a:spcBef>
                          <a:spcPct val="20000"/>
                        </a:spcBef>
                        <a:defRPr kumimoji="1">
                          <a:solidFill>
                            <a:schemeClr val="tx1"/>
                          </a:solidFill>
                          <a:latin typeface="Times New Roman" panose="02020603050405020304" pitchFamily="18" charset="0"/>
                        </a:defRPr>
                      </a:lvl4pPr>
                      <a:lvl5pPr algn="l">
                        <a:spcBef>
                          <a:spcPct val="20000"/>
                        </a:spcBef>
                        <a:defRPr kumimoji="1">
                          <a:solidFill>
                            <a:schemeClr val="tx1"/>
                          </a:solidFill>
                          <a:latin typeface="Times New Roman" panose="02020603050405020304" pitchFamily="18" charset="0"/>
                        </a:defRPr>
                      </a:lvl5pPr>
                      <a:lvl6pPr fontAlgn="base">
                        <a:spcBef>
                          <a:spcPct val="20000"/>
                        </a:spcBef>
                        <a:spcAft>
                          <a:spcPct val="0"/>
                        </a:spcAft>
                        <a:defRPr kumimoji="1">
                          <a:solidFill>
                            <a:schemeClr val="tx1"/>
                          </a:solidFill>
                          <a:latin typeface="Times New Roman" panose="02020603050405020304" pitchFamily="18" charset="0"/>
                        </a:defRPr>
                      </a:lvl6pPr>
                      <a:lvl7pPr fontAlgn="base">
                        <a:spcBef>
                          <a:spcPct val="20000"/>
                        </a:spcBef>
                        <a:spcAft>
                          <a:spcPct val="0"/>
                        </a:spcAft>
                        <a:defRPr kumimoji="1">
                          <a:solidFill>
                            <a:schemeClr val="tx1"/>
                          </a:solidFill>
                          <a:latin typeface="Times New Roman" panose="02020603050405020304" pitchFamily="18" charset="0"/>
                        </a:defRPr>
                      </a:lvl7pPr>
                      <a:lvl8pPr fontAlgn="base">
                        <a:spcBef>
                          <a:spcPct val="20000"/>
                        </a:spcBef>
                        <a:spcAft>
                          <a:spcPct val="0"/>
                        </a:spcAft>
                        <a:defRPr kumimoji="1">
                          <a:solidFill>
                            <a:schemeClr val="tx1"/>
                          </a:solidFill>
                          <a:latin typeface="Times New Roman" panose="02020603050405020304" pitchFamily="18" charset="0"/>
                        </a:defRPr>
                      </a:lvl8pPr>
                      <a:lvl9pPr fontAlgn="base">
                        <a:spcBef>
                          <a:spcPct val="20000"/>
                        </a:spcBef>
                        <a:spcAft>
                          <a:spcPct val="0"/>
                        </a:spcAft>
                        <a:defRPr kumimoji="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tr-TR" sz="2000" b="0" i="0" u="none" strike="noStrike" cap="none" normalizeH="0" baseline="0" dirty="0" smtClean="0">
                          <a:ln>
                            <a:noFill/>
                          </a:ln>
                          <a:solidFill>
                            <a:schemeClr val="tx1"/>
                          </a:solidFill>
                          <a:effectLst/>
                          <a:latin typeface="Times New Roman" panose="02020603050405020304" pitchFamily="18" charset="0"/>
                        </a:rPr>
                        <a:t>;used for data</a:t>
                      </a:r>
                    </a:p>
                  </a:txBody>
                  <a:tcPr marT="45713" marB="45713" horzOverflow="overflow">
                    <a:lnL w="9525" cap="flat" cmpd="sng" algn="ctr">
                      <a:solidFill>
                        <a:srgbClr val="8C8CE2"/>
                      </a:solidFill>
                      <a:prstDash val="solid"/>
                      <a:miter lim="800000"/>
                      <a:headEnd type="none" w="med" len="med"/>
                      <a:tailEnd type="none" w="med" len="med"/>
                    </a:lnL>
                    <a:lnR w="9525" cap="flat" cmpd="sng" algn="ctr">
                      <a:solidFill>
                        <a:srgbClr val="8C8CE2"/>
                      </a:solidFill>
                      <a:prstDash val="solid"/>
                      <a:miter lim="800000"/>
                      <a:headEnd type="none" w="med" len="med"/>
                      <a:tailEnd type="none" w="med" len="med"/>
                    </a:lnR>
                    <a:lnT w="9525" cap="flat" cmpd="sng" algn="ctr">
                      <a:solidFill>
                        <a:srgbClr val="8C8CE2"/>
                      </a:solidFill>
                      <a:prstDash val="solid"/>
                      <a:miter lim="800000"/>
                      <a:headEnd type="none" w="med" len="med"/>
                      <a:tailEnd type="none" w="med" len="med"/>
                    </a:lnT>
                    <a:lnB w="9525" cap="flat" cmpd="sng" algn="ctr">
                      <a:solidFill>
                        <a:srgbClr val="8C8CE2"/>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0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B27B8432-6A79-4A5B-805B-9A5CE1109314}" type="slidenum">
              <a:rPr kumimoji="0" lang="en-US" altLang="tr-TR" sz="1200" smtClean="0"/>
              <a:pPr>
                <a:spcBef>
                  <a:spcPct val="50000"/>
                </a:spcBef>
                <a:buFontTx/>
                <a:buNone/>
              </a:pPr>
              <a:t>12</a:t>
            </a:fld>
            <a:endParaRPr kumimoji="0" lang="en-US" altLang="tr-TR" sz="1200" smtClean="0"/>
          </a:p>
        </p:txBody>
      </p:sp>
      <p:sp>
        <p:nvSpPr>
          <p:cNvPr id="23555" name="Rectangle 2"/>
          <p:cNvSpPr>
            <a:spLocks noGrp="1" noChangeArrowheads="1"/>
          </p:cNvSpPr>
          <p:nvPr>
            <p:ph type="title"/>
          </p:nvPr>
        </p:nvSpPr>
        <p:spPr/>
        <p:txBody>
          <a:bodyPr/>
          <a:lstStyle/>
          <a:p>
            <a:r>
              <a:rPr lang="en-US" altLang="tr-TR" smtClean="0"/>
              <a:t>Input and Output</a:t>
            </a:r>
          </a:p>
        </p:txBody>
      </p:sp>
      <p:sp>
        <p:nvSpPr>
          <p:cNvPr id="423939" name="Rectangle 3"/>
          <p:cNvSpPr>
            <a:spLocks noGrp="1" noChangeArrowheads="1"/>
          </p:cNvSpPr>
          <p:nvPr>
            <p:ph type="body" idx="1"/>
          </p:nvPr>
        </p:nvSpPr>
        <p:spPr>
          <a:xfrm>
            <a:off x="228600" y="1143000"/>
            <a:ext cx="5411788" cy="5486400"/>
          </a:xfrm>
        </p:spPr>
        <p:txBody>
          <a:bodyPr/>
          <a:lstStyle/>
          <a:p>
            <a:pPr marL="0" indent="0">
              <a:lnSpc>
                <a:spcPct val="90000"/>
              </a:lnSpc>
            </a:pPr>
            <a:r>
              <a:rPr lang="en-US" altLang="tr-TR" sz="2800" smtClean="0"/>
              <a:t>Devices for getting data into and out of computer memory</a:t>
            </a:r>
          </a:p>
          <a:p>
            <a:pPr marL="0" indent="0">
              <a:lnSpc>
                <a:spcPct val="90000"/>
              </a:lnSpc>
            </a:pPr>
            <a:endParaRPr lang="en-US" altLang="tr-TR" sz="2800" smtClean="0"/>
          </a:p>
          <a:p>
            <a:pPr marL="0" indent="0">
              <a:lnSpc>
                <a:spcPct val="90000"/>
              </a:lnSpc>
            </a:pPr>
            <a:r>
              <a:rPr lang="en-US" altLang="tr-TR" sz="2800" smtClean="0"/>
              <a:t>Each device has its own interface,</a:t>
            </a:r>
            <a:br>
              <a:rPr lang="en-US" altLang="tr-TR" sz="2800" smtClean="0"/>
            </a:br>
            <a:r>
              <a:rPr lang="en-US" altLang="tr-TR" sz="2800" smtClean="0"/>
              <a:t>usually a set of registers </a:t>
            </a:r>
            <a:r>
              <a:rPr lang="tr-TR" altLang="tr-TR" sz="2800" smtClean="0"/>
              <a:t>(I/O</a:t>
            </a:r>
            <a:r>
              <a:rPr lang="en-US" altLang="tr-TR" sz="2800" smtClean="0"/>
              <a:t>AR and </a:t>
            </a:r>
            <a:r>
              <a:rPr lang="tr-TR" altLang="tr-TR" sz="2800" smtClean="0"/>
              <a:t>I/OB</a:t>
            </a:r>
            <a:r>
              <a:rPr lang="en-US" altLang="tr-TR" sz="2800" smtClean="0"/>
              <a:t>R</a:t>
            </a:r>
            <a:r>
              <a:rPr lang="tr-TR" altLang="tr-TR" sz="2800" smtClean="0"/>
              <a:t>)</a:t>
            </a:r>
            <a:endParaRPr lang="en-US" altLang="tr-TR" sz="2800" smtClean="0"/>
          </a:p>
          <a:p>
            <a:pPr marL="0" indent="0">
              <a:lnSpc>
                <a:spcPct val="90000"/>
              </a:lnSpc>
              <a:buFontTx/>
              <a:buNone/>
            </a:pPr>
            <a:endParaRPr lang="en-US" altLang="tr-TR" sz="2800" smtClean="0"/>
          </a:p>
          <a:p>
            <a:pPr marL="0" indent="0">
              <a:lnSpc>
                <a:spcPct val="90000"/>
              </a:lnSpc>
            </a:pPr>
            <a:r>
              <a:rPr lang="en-US" altLang="tr-TR" sz="2800" smtClean="0"/>
              <a:t>Some devices provide both input and output</a:t>
            </a:r>
          </a:p>
          <a:p>
            <a:pPr marL="576263" lvl="1" indent="-234950">
              <a:lnSpc>
                <a:spcPct val="90000"/>
              </a:lnSpc>
            </a:pPr>
            <a:r>
              <a:rPr lang="en-US" altLang="tr-TR" smtClean="0"/>
              <a:t>disk, network</a:t>
            </a:r>
          </a:p>
          <a:p>
            <a:pPr marL="0" indent="0">
              <a:lnSpc>
                <a:spcPct val="90000"/>
              </a:lnSpc>
            </a:pPr>
            <a:r>
              <a:rPr lang="en-US" altLang="tr-TR" sz="2800" smtClean="0"/>
              <a:t>Program that controls access to a device is </a:t>
            </a:r>
            <a:r>
              <a:rPr lang="tr-TR" altLang="tr-TR" sz="2800" smtClean="0"/>
              <a:t> </a:t>
            </a:r>
            <a:r>
              <a:rPr lang="en-US" altLang="tr-TR" sz="2800" smtClean="0"/>
              <a:t>usually called a </a:t>
            </a:r>
            <a:r>
              <a:rPr lang="en-US" altLang="tr-TR" sz="2800" i="1" smtClean="0">
                <a:solidFill>
                  <a:schemeClr val="accent1"/>
                </a:solidFill>
              </a:rPr>
              <a:t>driver</a:t>
            </a:r>
            <a:r>
              <a:rPr lang="en-US" altLang="tr-TR" sz="2800" smtClean="0"/>
              <a:t>.</a:t>
            </a:r>
          </a:p>
        </p:txBody>
      </p:sp>
      <p:pic>
        <p:nvPicPr>
          <p:cNvPr id="23557" name="Picture 6"/>
          <p:cNvPicPr>
            <a:picLocks noChangeAspect="1" noChangeArrowheads="1"/>
          </p:cNvPicPr>
          <p:nvPr/>
        </p:nvPicPr>
        <p:blipFill>
          <a:blip r:embed="rId3">
            <a:extLst>
              <a:ext uri="{28A0092B-C50C-407E-A947-70E740481C1C}">
                <a14:useLocalDpi xmlns:a14="http://schemas.microsoft.com/office/drawing/2010/main" val="0"/>
              </a:ext>
            </a:extLst>
          </a:blip>
          <a:srcRect b="8975"/>
          <a:stretch>
            <a:fillRect/>
          </a:stretch>
        </p:blipFill>
        <p:spPr bwMode="auto">
          <a:xfrm>
            <a:off x="5838825" y="1985963"/>
            <a:ext cx="3305175" cy="318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138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Effect transition="in" filter="checkerboard(across)">
                                      <p:cBhvr>
                                        <p:cTn id="7" dur="500"/>
                                        <p:tgtEl>
                                          <p:spTgt spid="423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23939">
                                            <p:txEl>
                                              <p:pRg st="2" end="2"/>
                                            </p:txEl>
                                          </p:spTgt>
                                        </p:tgtEl>
                                        <p:attrNameLst>
                                          <p:attrName>style.visibility</p:attrName>
                                        </p:attrNameLst>
                                      </p:cBhvr>
                                      <p:to>
                                        <p:strVal val="visible"/>
                                      </p:to>
                                    </p:set>
                                    <p:animEffect transition="in" filter="checkerboard(across)">
                                      <p:cBhvr>
                                        <p:cTn id="12" dur="500"/>
                                        <p:tgtEl>
                                          <p:spTgt spid="4239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23939">
                                            <p:txEl>
                                              <p:pRg st="4" end="4"/>
                                            </p:txEl>
                                          </p:spTgt>
                                        </p:tgtEl>
                                        <p:attrNameLst>
                                          <p:attrName>style.visibility</p:attrName>
                                        </p:attrNameLst>
                                      </p:cBhvr>
                                      <p:to>
                                        <p:strVal val="visible"/>
                                      </p:to>
                                    </p:set>
                                    <p:animEffect transition="in" filter="checkerboard(across)">
                                      <p:cBhvr>
                                        <p:cTn id="17" dur="500"/>
                                        <p:tgtEl>
                                          <p:spTgt spid="42393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23939">
                                            <p:txEl>
                                              <p:pRg st="5" end="5"/>
                                            </p:txEl>
                                          </p:spTgt>
                                        </p:tgtEl>
                                        <p:attrNameLst>
                                          <p:attrName>style.visibility</p:attrName>
                                        </p:attrNameLst>
                                      </p:cBhvr>
                                      <p:to>
                                        <p:strVal val="visible"/>
                                      </p:to>
                                    </p:set>
                                    <p:animEffect transition="in" filter="checkerboard(across)">
                                      <p:cBhvr>
                                        <p:cTn id="22" dur="500"/>
                                        <p:tgtEl>
                                          <p:spTgt spid="42393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23939">
                                            <p:txEl>
                                              <p:pRg st="6" end="6"/>
                                            </p:txEl>
                                          </p:spTgt>
                                        </p:tgtEl>
                                        <p:attrNameLst>
                                          <p:attrName>style.visibility</p:attrName>
                                        </p:attrNameLst>
                                      </p:cBhvr>
                                      <p:to>
                                        <p:strVal val="visible"/>
                                      </p:to>
                                    </p:set>
                                    <p:animEffect transition="in" filter="checkerboard(across)">
                                      <p:cBhvr>
                                        <p:cTn id="27" dur="500"/>
                                        <p:tgtEl>
                                          <p:spTgt spid="423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C2D22E7A-B8BA-440E-8EED-FC231BF8AD07}" type="slidenum">
              <a:rPr kumimoji="0" lang="en-US" altLang="tr-TR" sz="1200" smtClean="0"/>
              <a:pPr>
                <a:spcBef>
                  <a:spcPct val="50000"/>
                </a:spcBef>
                <a:buFontTx/>
                <a:buNone/>
              </a:pPr>
              <a:t>13</a:t>
            </a:fld>
            <a:endParaRPr kumimoji="0" lang="en-US" altLang="tr-TR" sz="1200" smtClean="0"/>
          </a:p>
        </p:txBody>
      </p:sp>
      <p:sp>
        <p:nvSpPr>
          <p:cNvPr id="25603" name="Rectangle 2"/>
          <p:cNvSpPr>
            <a:spLocks noGrp="1" noChangeArrowheads="1"/>
          </p:cNvSpPr>
          <p:nvPr>
            <p:ph type="title"/>
          </p:nvPr>
        </p:nvSpPr>
        <p:spPr/>
        <p:txBody>
          <a:bodyPr/>
          <a:lstStyle/>
          <a:p>
            <a:r>
              <a:rPr lang="en-US" altLang="tr-TR" smtClean="0"/>
              <a:t>Control Unit</a:t>
            </a:r>
          </a:p>
        </p:txBody>
      </p:sp>
      <p:sp>
        <p:nvSpPr>
          <p:cNvPr id="425987" name="Rectangle 3"/>
          <p:cNvSpPr>
            <a:spLocks noGrp="1" noChangeArrowheads="1"/>
          </p:cNvSpPr>
          <p:nvPr>
            <p:ph type="body" idx="1"/>
          </p:nvPr>
        </p:nvSpPr>
        <p:spPr>
          <a:xfrm>
            <a:off x="228600" y="901700"/>
            <a:ext cx="5502275" cy="5486400"/>
          </a:xfrm>
        </p:spPr>
        <p:txBody>
          <a:bodyPr/>
          <a:lstStyle/>
          <a:p>
            <a:pPr marL="0" indent="0"/>
            <a:r>
              <a:rPr lang="en-US" altLang="tr-TR" sz="2200" smtClean="0"/>
              <a:t>Orchestrates execution of the program</a:t>
            </a:r>
          </a:p>
          <a:p>
            <a:pPr marL="0" indent="0"/>
            <a:endParaRPr lang="en-US" altLang="tr-TR" sz="2200" smtClean="0"/>
          </a:p>
          <a:p>
            <a:pPr marL="0" indent="0"/>
            <a:r>
              <a:rPr lang="en-US" altLang="tr-TR" sz="2200" smtClean="0">
                <a:solidFill>
                  <a:srgbClr val="CE0000"/>
                </a:solidFill>
              </a:rPr>
              <a:t>Instruction Register</a:t>
            </a:r>
            <a:r>
              <a:rPr lang="en-US" altLang="tr-TR" sz="2200" smtClean="0"/>
              <a:t> (IR) contains the </a:t>
            </a:r>
            <a:r>
              <a:rPr lang="en-US" altLang="tr-TR" sz="2200" i="1" u="sng" smtClean="0"/>
              <a:t>current instruction</a:t>
            </a:r>
            <a:r>
              <a:rPr lang="en-US" altLang="tr-TR" sz="2200" smtClean="0"/>
              <a:t>.</a:t>
            </a:r>
          </a:p>
          <a:p>
            <a:pPr marL="0" indent="0"/>
            <a:r>
              <a:rPr lang="en-US" altLang="tr-TR" sz="2200" smtClean="0">
                <a:solidFill>
                  <a:srgbClr val="CE0000"/>
                </a:solidFill>
              </a:rPr>
              <a:t>Program Counter</a:t>
            </a:r>
            <a:r>
              <a:rPr lang="en-US" altLang="tr-TR" sz="2200" smtClean="0"/>
              <a:t> (PC) contains the </a:t>
            </a:r>
            <a:r>
              <a:rPr lang="en-US" altLang="tr-TR" sz="2200" i="1" u="sng" smtClean="0"/>
              <a:t>address</a:t>
            </a:r>
            <a:r>
              <a:rPr lang="tr-TR" altLang="tr-TR" sz="2200" smtClean="0"/>
              <a:t> o</a:t>
            </a:r>
            <a:r>
              <a:rPr lang="en-US" altLang="tr-TR" sz="2200" smtClean="0"/>
              <a:t>f the next instruction to be executed.</a:t>
            </a:r>
          </a:p>
          <a:p>
            <a:pPr marL="0" indent="0"/>
            <a:r>
              <a:rPr lang="en-US" altLang="tr-TR" sz="2200" smtClean="0">
                <a:solidFill>
                  <a:srgbClr val="CE0000"/>
                </a:solidFill>
              </a:rPr>
              <a:t>Control unit</a:t>
            </a:r>
            <a:r>
              <a:rPr lang="en-US" altLang="tr-TR" sz="2200" smtClean="0"/>
              <a:t>:</a:t>
            </a:r>
          </a:p>
          <a:p>
            <a:pPr marL="576263" lvl="1" indent="-234950"/>
            <a:r>
              <a:rPr lang="en-US" altLang="tr-TR" sz="2200" smtClean="0"/>
              <a:t>reads an instruction from memory </a:t>
            </a:r>
          </a:p>
          <a:p>
            <a:pPr marL="1022350" lvl="2" indent="-222250"/>
            <a:r>
              <a:rPr lang="en-US" altLang="tr-TR" sz="2200" smtClean="0"/>
              <a:t>the instruction’s address is in the PC</a:t>
            </a:r>
          </a:p>
          <a:p>
            <a:pPr marL="576263" lvl="1" indent="-234950"/>
            <a:r>
              <a:rPr lang="en-US" altLang="tr-TR" sz="2200" smtClean="0"/>
              <a:t>interprets the instruction, generating signals that tell the other components what to do</a:t>
            </a:r>
          </a:p>
          <a:p>
            <a:pPr marL="1022350" lvl="2" indent="-222250"/>
            <a:r>
              <a:rPr lang="en-US" altLang="tr-TR" sz="2200" smtClean="0"/>
              <a:t>an instruction may take many </a:t>
            </a:r>
            <a:r>
              <a:rPr lang="en-US" altLang="tr-TR" sz="2200" i="1" smtClean="0">
                <a:solidFill>
                  <a:schemeClr val="accent1"/>
                </a:solidFill>
              </a:rPr>
              <a:t>machine cycles</a:t>
            </a:r>
            <a:r>
              <a:rPr lang="en-US" altLang="tr-TR" sz="2200" smtClean="0">
                <a:solidFill>
                  <a:schemeClr val="accent1"/>
                </a:solidFill>
              </a:rPr>
              <a:t> </a:t>
            </a:r>
            <a:r>
              <a:rPr lang="en-US" altLang="tr-TR" sz="2200" smtClean="0"/>
              <a:t>to complete</a:t>
            </a:r>
          </a:p>
        </p:txBody>
      </p:sp>
      <p:pic>
        <p:nvPicPr>
          <p:cNvPr id="25605" name="Picture 5"/>
          <p:cNvPicPr>
            <a:picLocks noChangeAspect="1" noChangeArrowheads="1"/>
          </p:cNvPicPr>
          <p:nvPr/>
        </p:nvPicPr>
        <p:blipFill>
          <a:blip r:embed="rId2">
            <a:extLst>
              <a:ext uri="{28A0092B-C50C-407E-A947-70E740481C1C}">
                <a14:useLocalDpi xmlns:a14="http://schemas.microsoft.com/office/drawing/2010/main" val="0"/>
              </a:ext>
            </a:extLst>
          </a:blip>
          <a:srcRect b="8975"/>
          <a:stretch>
            <a:fillRect/>
          </a:stretch>
        </p:blipFill>
        <p:spPr bwMode="auto">
          <a:xfrm>
            <a:off x="5838825" y="1335088"/>
            <a:ext cx="3305175" cy="318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097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25987">
                                            <p:txEl>
                                              <p:pRg st="0" end="0"/>
                                            </p:txEl>
                                          </p:spTgt>
                                        </p:tgtEl>
                                        <p:attrNameLst>
                                          <p:attrName>style.visibility</p:attrName>
                                        </p:attrNameLst>
                                      </p:cBhvr>
                                      <p:to>
                                        <p:strVal val="visible"/>
                                      </p:to>
                                    </p:set>
                                    <p:animEffect transition="in" filter="checkerboard(across)">
                                      <p:cBhvr>
                                        <p:cTn id="7" dur="500"/>
                                        <p:tgtEl>
                                          <p:spTgt spid="425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25987">
                                            <p:txEl>
                                              <p:pRg st="2" end="2"/>
                                            </p:txEl>
                                          </p:spTgt>
                                        </p:tgtEl>
                                        <p:attrNameLst>
                                          <p:attrName>style.visibility</p:attrName>
                                        </p:attrNameLst>
                                      </p:cBhvr>
                                      <p:to>
                                        <p:strVal val="visible"/>
                                      </p:to>
                                    </p:set>
                                    <p:animEffect transition="in" filter="checkerboard(across)">
                                      <p:cBhvr>
                                        <p:cTn id="12" dur="500"/>
                                        <p:tgtEl>
                                          <p:spTgt spid="4259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25987">
                                            <p:txEl>
                                              <p:pRg st="3" end="3"/>
                                            </p:txEl>
                                          </p:spTgt>
                                        </p:tgtEl>
                                        <p:attrNameLst>
                                          <p:attrName>style.visibility</p:attrName>
                                        </p:attrNameLst>
                                      </p:cBhvr>
                                      <p:to>
                                        <p:strVal val="visible"/>
                                      </p:to>
                                    </p:set>
                                    <p:animEffect transition="in" filter="checkerboard(across)">
                                      <p:cBhvr>
                                        <p:cTn id="17" dur="500"/>
                                        <p:tgtEl>
                                          <p:spTgt spid="4259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25987">
                                            <p:txEl>
                                              <p:pRg st="4" end="4"/>
                                            </p:txEl>
                                          </p:spTgt>
                                        </p:tgtEl>
                                        <p:attrNameLst>
                                          <p:attrName>style.visibility</p:attrName>
                                        </p:attrNameLst>
                                      </p:cBhvr>
                                      <p:to>
                                        <p:strVal val="visible"/>
                                      </p:to>
                                    </p:set>
                                    <p:animEffect transition="in" filter="checkerboard(across)">
                                      <p:cBhvr>
                                        <p:cTn id="22" dur="500"/>
                                        <p:tgtEl>
                                          <p:spTgt spid="42598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25987">
                                            <p:txEl>
                                              <p:pRg st="5" end="5"/>
                                            </p:txEl>
                                          </p:spTgt>
                                        </p:tgtEl>
                                        <p:attrNameLst>
                                          <p:attrName>style.visibility</p:attrName>
                                        </p:attrNameLst>
                                      </p:cBhvr>
                                      <p:to>
                                        <p:strVal val="visible"/>
                                      </p:to>
                                    </p:set>
                                    <p:animEffect transition="in" filter="checkerboard(across)">
                                      <p:cBhvr>
                                        <p:cTn id="27" dur="500"/>
                                        <p:tgtEl>
                                          <p:spTgt spid="42598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25987">
                                            <p:txEl>
                                              <p:pRg st="6" end="6"/>
                                            </p:txEl>
                                          </p:spTgt>
                                        </p:tgtEl>
                                        <p:attrNameLst>
                                          <p:attrName>style.visibility</p:attrName>
                                        </p:attrNameLst>
                                      </p:cBhvr>
                                      <p:to>
                                        <p:strVal val="visible"/>
                                      </p:to>
                                    </p:set>
                                    <p:animEffect transition="in" filter="checkerboard(across)">
                                      <p:cBhvr>
                                        <p:cTn id="32" dur="500"/>
                                        <p:tgtEl>
                                          <p:spTgt spid="42598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25987">
                                            <p:txEl>
                                              <p:pRg st="7" end="7"/>
                                            </p:txEl>
                                          </p:spTgt>
                                        </p:tgtEl>
                                        <p:attrNameLst>
                                          <p:attrName>style.visibility</p:attrName>
                                        </p:attrNameLst>
                                      </p:cBhvr>
                                      <p:to>
                                        <p:strVal val="visible"/>
                                      </p:to>
                                    </p:set>
                                    <p:animEffect transition="in" filter="checkerboard(across)">
                                      <p:cBhvr>
                                        <p:cTn id="37" dur="500"/>
                                        <p:tgtEl>
                                          <p:spTgt spid="42598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25987">
                                            <p:txEl>
                                              <p:pRg st="8" end="8"/>
                                            </p:txEl>
                                          </p:spTgt>
                                        </p:tgtEl>
                                        <p:attrNameLst>
                                          <p:attrName>style.visibility</p:attrName>
                                        </p:attrNameLst>
                                      </p:cBhvr>
                                      <p:to>
                                        <p:strVal val="visible"/>
                                      </p:to>
                                    </p:set>
                                    <p:animEffect transition="in" filter="checkerboard(across)">
                                      <p:cBhvr>
                                        <p:cTn id="42" dur="500"/>
                                        <p:tgtEl>
                                          <p:spTgt spid="425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50DC599D-E0AD-4C07-AF4A-F15B4E0CCFFF}" type="slidenum">
              <a:rPr kumimoji="0" lang="en-US" altLang="tr-TR" sz="1200" smtClean="0"/>
              <a:pPr>
                <a:spcBef>
                  <a:spcPct val="50000"/>
                </a:spcBef>
                <a:buFontTx/>
                <a:buNone/>
              </a:pPr>
              <a:t>14</a:t>
            </a:fld>
            <a:endParaRPr kumimoji="0" lang="en-US" altLang="tr-TR" sz="1200" smtClean="0"/>
          </a:p>
        </p:txBody>
      </p:sp>
      <p:sp>
        <p:nvSpPr>
          <p:cNvPr id="26627" name="Rectangle 2"/>
          <p:cNvSpPr>
            <a:spLocks noGrp="1" noChangeArrowheads="1"/>
          </p:cNvSpPr>
          <p:nvPr>
            <p:ph type="title"/>
          </p:nvPr>
        </p:nvSpPr>
        <p:spPr/>
        <p:txBody>
          <a:bodyPr/>
          <a:lstStyle/>
          <a:p>
            <a:r>
              <a:rPr lang="en-GB" altLang="tr-TR" smtClean="0"/>
              <a:t>Program Concept</a:t>
            </a:r>
          </a:p>
        </p:txBody>
      </p:sp>
      <p:sp>
        <p:nvSpPr>
          <p:cNvPr id="516099" name="Rectangle 3"/>
          <p:cNvSpPr>
            <a:spLocks noGrp="1" noChangeArrowheads="1"/>
          </p:cNvSpPr>
          <p:nvPr>
            <p:ph type="body" sz="half" idx="1"/>
          </p:nvPr>
        </p:nvSpPr>
        <p:spPr>
          <a:xfrm>
            <a:off x="395288" y="1125538"/>
            <a:ext cx="4062412" cy="4978400"/>
          </a:xfrm>
        </p:spPr>
        <p:txBody>
          <a:bodyPr/>
          <a:lstStyle/>
          <a:p>
            <a:r>
              <a:rPr lang="en-GB" altLang="tr-TR" smtClean="0"/>
              <a:t>Hardwired systems are inflexible</a:t>
            </a:r>
          </a:p>
          <a:p>
            <a:r>
              <a:rPr lang="en-GB" altLang="tr-TR" smtClean="0"/>
              <a:t>General purpose hardware can do different tasks, given correct control signals</a:t>
            </a:r>
          </a:p>
          <a:p>
            <a:r>
              <a:rPr lang="en-GB" altLang="tr-TR" smtClean="0"/>
              <a:t>Instead of re-wiring, supply a new set of control signals</a:t>
            </a:r>
          </a:p>
        </p:txBody>
      </p:sp>
      <p:pic>
        <p:nvPicPr>
          <p:cNvPr id="516100" name="Picture 4"/>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13275" y="1336675"/>
            <a:ext cx="4062413" cy="1997075"/>
          </a:xfrm>
          <a:noFill/>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6101" name="Picture 5"/>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56138" y="3429000"/>
            <a:ext cx="3722687" cy="2674938"/>
          </a:xfrm>
          <a:noFill/>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304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6100"/>
                                        </p:tgtEl>
                                        <p:attrNameLst>
                                          <p:attrName>style.visibility</p:attrName>
                                        </p:attrNameLst>
                                      </p:cBhvr>
                                      <p:to>
                                        <p:strVal val="visible"/>
                                      </p:to>
                                    </p:set>
                                    <p:animEffect transition="in" filter="diamond(in)">
                                      <p:cBhvr>
                                        <p:cTn id="7" dur="2000"/>
                                        <p:tgtEl>
                                          <p:spTgt spid="516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6099">
                                            <p:txEl>
                                              <p:pRg st="0" end="0"/>
                                            </p:txEl>
                                          </p:spTgt>
                                        </p:tgtEl>
                                        <p:attrNameLst>
                                          <p:attrName>style.visibility</p:attrName>
                                        </p:attrNameLst>
                                      </p:cBhvr>
                                      <p:to>
                                        <p:strVal val="visible"/>
                                      </p:to>
                                    </p:set>
                                    <p:animEffect transition="in" filter="dissolve">
                                      <p:cBhvr>
                                        <p:cTn id="12" dur="500"/>
                                        <p:tgtEl>
                                          <p:spTgt spid="516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6101"/>
                                        </p:tgtEl>
                                        <p:attrNameLst>
                                          <p:attrName>style.visibility</p:attrName>
                                        </p:attrNameLst>
                                      </p:cBhvr>
                                      <p:to>
                                        <p:strVal val="visible"/>
                                      </p:to>
                                    </p:set>
                                    <p:animEffect transition="in" filter="dissolve">
                                      <p:cBhvr>
                                        <p:cTn id="17" dur="500"/>
                                        <p:tgtEl>
                                          <p:spTgt spid="5161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6099">
                                            <p:txEl>
                                              <p:pRg st="1" end="1"/>
                                            </p:txEl>
                                          </p:spTgt>
                                        </p:tgtEl>
                                        <p:attrNameLst>
                                          <p:attrName>style.visibility</p:attrName>
                                        </p:attrNameLst>
                                      </p:cBhvr>
                                      <p:to>
                                        <p:strVal val="visible"/>
                                      </p:to>
                                    </p:set>
                                    <p:animEffect transition="in" filter="dissolve">
                                      <p:cBhvr>
                                        <p:cTn id="22" dur="500"/>
                                        <p:tgtEl>
                                          <p:spTgt spid="51609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6099">
                                            <p:txEl>
                                              <p:pRg st="2" end="2"/>
                                            </p:txEl>
                                          </p:spTgt>
                                        </p:tgtEl>
                                        <p:attrNameLst>
                                          <p:attrName>style.visibility</p:attrName>
                                        </p:attrNameLst>
                                      </p:cBhvr>
                                      <p:to>
                                        <p:strVal val="visible"/>
                                      </p:to>
                                    </p:set>
                                    <p:animEffect transition="in" filter="dissolve">
                                      <p:cBhvr>
                                        <p:cTn id="27" dur="500"/>
                                        <p:tgtEl>
                                          <p:spTgt spid="516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C8F86034-46DA-41AB-8765-B240AA39014E}" type="slidenum">
              <a:rPr kumimoji="0" lang="en-US" altLang="tr-TR" sz="1200" smtClean="0"/>
              <a:pPr>
                <a:spcBef>
                  <a:spcPct val="50000"/>
                </a:spcBef>
                <a:buFontTx/>
                <a:buNone/>
              </a:pPr>
              <a:t>15</a:t>
            </a:fld>
            <a:endParaRPr kumimoji="0" lang="en-US" altLang="tr-TR" sz="1200" smtClean="0"/>
          </a:p>
        </p:txBody>
      </p:sp>
      <p:sp>
        <p:nvSpPr>
          <p:cNvPr id="28675" name="Rectangle 2"/>
          <p:cNvSpPr>
            <a:spLocks noGrp="1" noChangeArrowheads="1"/>
          </p:cNvSpPr>
          <p:nvPr>
            <p:ph type="title"/>
          </p:nvPr>
        </p:nvSpPr>
        <p:spPr/>
        <p:txBody>
          <a:bodyPr/>
          <a:lstStyle/>
          <a:p>
            <a:r>
              <a:rPr lang="en-GB" altLang="tr-TR" smtClean="0"/>
              <a:t>What is a program?</a:t>
            </a:r>
          </a:p>
        </p:txBody>
      </p:sp>
      <p:sp>
        <p:nvSpPr>
          <p:cNvPr id="514051" name="Rectangle 3"/>
          <p:cNvSpPr>
            <a:spLocks noGrp="1" noChangeArrowheads="1"/>
          </p:cNvSpPr>
          <p:nvPr>
            <p:ph type="body" idx="1"/>
          </p:nvPr>
        </p:nvSpPr>
        <p:spPr/>
        <p:txBody>
          <a:bodyPr/>
          <a:lstStyle/>
          <a:p>
            <a:r>
              <a:rPr lang="en-GB" altLang="tr-TR" smtClean="0"/>
              <a:t>A sequence of steps</a:t>
            </a:r>
          </a:p>
          <a:p>
            <a:r>
              <a:rPr lang="en-GB" altLang="tr-TR" smtClean="0"/>
              <a:t>For each step, an arithmetic or logical operation is done</a:t>
            </a:r>
          </a:p>
          <a:p>
            <a:r>
              <a:rPr lang="en-GB" altLang="tr-TR" smtClean="0"/>
              <a:t>For each operation, a different set of control signals is needed</a:t>
            </a:r>
          </a:p>
          <a:p>
            <a:endParaRPr lang="en-GB" altLang="tr-TR" smtClean="0"/>
          </a:p>
        </p:txBody>
      </p:sp>
    </p:spTree>
    <p:extLst>
      <p:ext uri="{BB962C8B-B14F-4D97-AF65-F5344CB8AC3E}">
        <p14:creationId xmlns:p14="http://schemas.microsoft.com/office/powerpoint/2010/main" val="1993451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animEffect transition="in" filter="dissolve">
                                      <p:cBhvr>
                                        <p:cTn id="7" dur="500"/>
                                        <p:tgtEl>
                                          <p:spTgt spid="514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4051">
                                            <p:txEl>
                                              <p:pRg st="1" end="1"/>
                                            </p:txEl>
                                          </p:spTgt>
                                        </p:tgtEl>
                                        <p:attrNameLst>
                                          <p:attrName>style.visibility</p:attrName>
                                        </p:attrNameLst>
                                      </p:cBhvr>
                                      <p:to>
                                        <p:strVal val="visible"/>
                                      </p:to>
                                    </p:set>
                                    <p:animEffect transition="in" filter="dissolve">
                                      <p:cBhvr>
                                        <p:cTn id="12" dur="500"/>
                                        <p:tgtEl>
                                          <p:spTgt spid="514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4051">
                                            <p:txEl>
                                              <p:pRg st="2" end="2"/>
                                            </p:txEl>
                                          </p:spTgt>
                                        </p:tgtEl>
                                        <p:attrNameLst>
                                          <p:attrName>style.visibility</p:attrName>
                                        </p:attrNameLst>
                                      </p:cBhvr>
                                      <p:to>
                                        <p:strVal val="visible"/>
                                      </p:to>
                                    </p:set>
                                    <p:animEffect transition="in" filter="dissolve">
                                      <p:cBhvr>
                                        <p:cTn id="17" dur="500"/>
                                        <p:tgtEl>
                                          <p:spTgt spid="514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A205615-B847-471B-A901-50D7F3D4609B}" type="slidenum">
              <a:rPr kumimoji="0" lang="en-US" altLang="tr-TR" sz="1200" smtClean="0"/>
              <a:pPr>
                <a:spcBef>
                  <a:spcPct val="50000"/>
                </a:spcBef>
                <a:buFontTx/>
                <a:buNone/>
              </a:pPr>
              <a:t>16</a:t>
            </a:fld>
            <a:endParaRPr kumimoji="0" lang="en-US" altLang="tr-TR" sz="1200" smtClean="0"/>
          </a:p>
        </p:txBody>
      </p:sp>
      <p:sp>
        <p:nvSpPr>
          <p:cNvPr id="30723" name="Rectangle 2"/>
          <p:cNvSpPr>
            <a:spLocks noGrp="1" noChangeArrowheads="1"/>
          </p:cNvSpPr>
          <p:nvPr>
            <p:ph type="title"/>
          </p:nvPr>
        </p:nvSpPr>
        <p:spPr/>
        <p:txBody>
          <a:bodyPr/>
          <a:lstStyle/>
          <a:p>
            <a:r>
              <a:rPr lang="en-US" altLang="tr-TR" smtClean="0"/>
              <a:t>Instruction Processing</a:t>
            </a:r>
          </a:p>
        </p:txBody>
      </p:sp>
      <p:sp>
        <p:nvSpPr>
          <p:cNvPr id="427011" name="Text Box 3"/>
          <p:cNvSpPr txBox="1">
            <a:spLocks noChangeArrowheads="1"/>
          </p:cNvSpPr>
          <p:nvPr/>
        </p:nvSpPr>
        <p:spPr bwMode="auto">
          <a:xfrm>
            <a:off x="1714500" y="2159000"/>
            <a:ext cx="43434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hlink"/>
                </a:solidFill>
                <a:latin typeface="Arial" panose="020B0604020202020204" pitchFamily="34" charset="0"/>
              </a:rPr>
              <a:t>D</a:t>
            </a:r>
            <a:r>
              <a:rPr kumimoji="0" lang="en-US" altLang="tr-TR" sz="2400">
                <a:solidFill>
                  <a:schemeClr val="accent2"/>
                </a:solidFill>
                <a:latin typeface="Arial" panose="020B0604020202020204" pitchFamily="34" charset="0"/>
              </a:rPr>
              <a:t>ecode instruction</a:t>
            </a:r>
          </a:p>
        </p:txBody>
      </p:sp>
      <p:sp>
        <p:nvSpPr>
          <p:cNvPr id="427012" name="Line 4"/>
          <p:cNvSpPr>
            <a:spLocks noChangeShapeType="1"/>
          </p:cNvSpPr>
          <p:nvPr/>
        </p:nvSpPr>
        <p:spPr bwMode="auto">
          <a:xfrm>
            <a:off x="2324100" y="17780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13" name="Line 5"/>
          <p:cNvSpPr>
            <a:spLocks noChangeShapeType="1"/>
          </p:cNvSpPr>
          <p:nvPr/>
        </p:nvSpPr>
        <p:spPr bwMode="auto">
          <a:xfrm>
            <a:off x="2324100" y="26162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14" name="Line 6"/>
          <p:cNvSpPr>
            <a:spLocks noChangeShapeType="1"/>
          </p:cNvSpPr>
          <p:nvPr/>
        </p:nvSpPr>
        <p:spPr bwMode="auto">
          <a:xfrm>
            <a:off x="2324100" y="34544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15" name="Line 7"/>
          <p:cNvSpPr>
            <a:spLocks noChangeShapeType="1"/>
          </p:cNvSpPr>
          <p:nvPr/>
        </p:nvSpPr>
        <p:spPr bwMode="auto">
          <a:xfrm>
            <a:off x="2324100" y="42926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16" name="Line 8"/>
          <p:cNvSpPr>
            <a:spLocks noChangeShapeType="1"/>
          </p:cNvSpPr>
          <p:nvPr/>
        </p:nvSpPr>
        <p:spPr bwMode="auto">
          <a:xfrm>
            <a:off x="2324100" y="51308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17" name="Text Box 9"/>
          <p:cNvSpPr txBox="1">
            <a:spLocks noChangeArrowheads="1"/>
          </p:cNvSpPr>
          <p:nvPr/>
        </p:nvSpPr>
        <p:spPr bwMode="auto">
          <a:xfrm>
            <a:off x="1714500" y="2997200"/>
            <a:ext cx="43434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hlink"/>
                </a:solidFill>
                <a:latin typeface="Arial" panose="020B0604020202020204" pitchFamily="34" charset="0"/>
              </a:rPr>
              <a:t>E</a:t>
            </a:r>
            <a:r>
              <a:rPr kumimoji="0" lang="en-US" altLang="tr-TR" sz="2400">
                <a:solidFill>
                  <a:schemeClr val="accent2"/>
                </a:solidFill>
                <a:latin typeface="Arial" panose="020B0604020202020204" pitchFamily="34" charset="0"/>
              </a:rPr>
              <a:t>valuate </a:t>
            </a:r>
            <a:r>
              <a:rPr kumimoji="0" lang="tr-TR" altLang="tr-TR" sz="2400">
                <a:solidFill>
                  <a:schemeClr val="hlink"/>
                </a:solidFill>
                <a:latin typeface="Arial" panose="020B0604020202020204" pitchFamily="34" charset="0"/>
              </a:rPr>
              <a:t>A</a:t>
            </a:r>
            <a:r>
              <a:rPr kumimoji="0" lang="en-US" altLang="tr-TR" sz="2400">
                <a:solidFill>
                  <a:schemeClr val="accent2"/>
                </a:solidFill>
                <a:latin typeface="Arial" panose="020B0604020202020204" pitchFamily="34" charset="0"/>
              </a:rPr>
              <a:t>ddress</a:t>
            </a:r>
          </a:p>
        </p:txBody>
      </p:sp>
      <p:sp>
        <p:nvSpPr>
          <p:cNvPr id="427018" name="Text Box 10"/>
          <p:cNvSpPr txBox="1">
            <a:spLocks noChangeArrowheads="1"/>
          </p:cNvSpPr>
          <p:nvPr/>
        </p:nvSpPr>
        <p:spPr bwMode="auto">
          <a:xfrm>
            <a:off x="1714500" y="3835400"/>
            <a:ext cx="43434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tr-TR" altLang="tr-TR" sz="2400">
                <a:solidFill>
                  <a:schemeClr val="accent2"/>
                </a:solidFill>
                <a:latin typeface="Arial" panose="020B0604020202020204" pitchFamily="34" charset="0"/>
              </a:rPr>
              <a:t>f</a:t>
            </a:r>
            <a:r>
              <a:rPr kumimoji="0" lang="en-US" altLang="tr-TR" sz="2400">
                <a:solidFill>
                  <a:schemeClr val="accent2"/>
                </a:solidFill>
                <a:latin typeface="Arial" panose="020B0604020202020204" pitchFamily="34" charset="0"/>
              </a:rPr>
              <a:t>etch </a:t>
            </a:r>
            <a:r>
              <a:rPr kumimoji="0" lang="tr-TR" altLang="tr-TR" sz="2400">
                <a:solidFill>
                  <a:schemeClr val="hlink"/>
                </a:solidFill>
                <a:latin typeface="Arial" panose="020B0604020202020204" pitchFamily="34" charset="0"/>
              </a:rPr>
              <a:t>OP</a:t>
            </a:r>
            <a:r>
              <a:rPr kumimoji="0" lang="en-US" altLang="tr-TR" sz="2400">
                <a:solidFill>
                  <a:schemeClr val="accent2"/>
                </a:solidFill>
                <a:latin typeface="Arial" panose="020B0604020202020204" pitchFamily="34" charset="0"/>
              </a:rPr>
              <a:t>erands from memory</a:t>
            </a:r>
          </a:p>
        </p:txBody>
      </p:sp>
      <p:sp>
        <p:nvSpPr>
          <p:cNvPr id="427019" name="Text Box 11"/>
          <p:cNvSpPr txBox="1">
            <a:spLocks noChangeArrowheads="1"/>
          </p:cNvSpPr>
          <p:nvPr/>
        </p:nvSpPr>
        <p:spPr bwMode="auto">
          <a:xfrm>
            <a:off x="1714500" y="4673600"/>
            <a:ext cx="43434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hlink"/>
                </a:solidFill>
                <a:latin typeface="Arial" panose="020B0604020202020204" pitchFamily="34" charset="0"/>
              </a:rPr>
              <a:t>E</a:t>
            </a:r>
            <a:r>
              <a:rPr kumimoji="0" lang="tr-TR" altLang="tr-TR" sz="2400">
                <a:solidFill>
                  <a:schemeClr val="hlink"/>
                </a:solidFill>
                <a:latin typeface="Arial" panose="020B0604020202020204" pitchFamily="34" charset="0"/>
              </a:rPr>
              <a:t>X</a:t>
            </a:r>
            <a:r>
              <a:rPr kumimoji="0" lang="en-US" altLang="tr-TR" sz="2400">
                <a:solidFill>
                  <a:schemeClr val="accent2"/>
                </a:solidFill>
                <a:latin typeface="Arial" panose="020B0604020202020204" pitchFamily="34" charset="0"/>
              </a:rPr>
              <a:t>ecute </a:t>
            </a:r>
            <a:r>
              <a:rPr kumimoji="0" lang="tr-TR" altLang="tr-TR" sz="2400">
                <a:solidFill>
                  <a:schemeClr val="accent2"/>
                </a:solidFill>
                <a:latin typeface="Arial" panose="020B0604020202020204" pitchFamily="34" charset="0"/>
              </a:rPr>
              <a:t>o</a:t>
            </a:r>
            <a:r>
              <a:rPr kumimoji="0" lang="en-US" altLang="tr-TR" sz="2400">
                <a:solidFill>
                  <a:schemeClr val="accent2"/>
                </a:solidFill>
                <a:latin typeface="Arial" panose="020B0604020202020204" pitchFamily="34" charset="0"/>
              </a:rPr>
              <a:t>peration</a:t>
            </a:r>
          </a:p>
        </p:txBody>
      </p:sp>
      <p:grpSp>
        <p:nvGrpSpPr>
          <p:cNvPr id="427020" name="Group 12"/>
          <p:cNvGrpSpPr>
            <a:grpSpLocks/>
          </p:cNvGrpSpPr>
          <p:nvPr/>
        </p:nvGrpSpPr>
        <p:grpSpPr bwMode="auto">
          <a:xfrm>
            <a:off x="1485900" y="1016000"/>
            <a:ext cx="838200" cy="5257800"/>
            <a:chOff x="936" y="640"/>
            <a:chExt cx="528" cy="3312"/>
          </a:xfrm>
        </p:grpSpPr>
        <p:sp>
          <p:nvSpPr>
            <p:cNvPr id="30736" name="Line 13"/>
            <p:cNvSpPr>
              <a:spLocks noChangeShapeType="1"/>
            </p:cNvSpPr>
            <p:nvPr/>
          </p:nvSpPr>
          <p:spPr bwMode="auto">
            <a:xfrm>
              <a:off x="1464" y="3760"/>
              <a:ext cx="0" cy="19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7" name="Line 14"/>
            <p:cNvSpPr>
              <a:spLocks noChangeShapeType="1"/>
            </p:cNvSpPr>
            <p:nvPr/>
          </p:nvSpPr>
          <p:spPr bwMode="auto">
            <a:xfrm flipH="1">
              <a:off x="936" y="3952"/>
              <a:ext cx="528"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8" name="Line 15"/>
            <p:cNvSpPr>
              <a:spLocks noChangeShapeType="1"/>
            </p:cNvSpPr>
            <p:nvPr/>
          </p:nvSpPr>
          <p:spPr bwMode="auto">
            <a:xfrm flipV="1">
              <a:off x="936" y="640"/>
              <a:ext cx="0" cy="331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9" name="Line 16"/>
            <p:cNvSpPr>
              <a:spLocks noChangeShapeType="1"/>
            </p:cNvSpPr>
            <p:nvPr/>
          </p:nvSpPr>
          <p:spPr bwMode="auto">
            <a:xfrm>
              <a:off x="936" y="640"/>
              <a:ext cx="528"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0" name="Line 17"/>
            <p:cNvSpPr>
              <a:spLocks noChangeShapeType="1"/>
            </p:cNvSpPr>
            <p:nvPr/>
          </p:nvSpPr>
          <p:spPr bwMode="auto">
            <a:xfrm>
              <a:off x="1464" y="640"/>
              <a:ext cx="0" cy="19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7026" name="Text Box 18"/>
          <p:cNvSpPr txBox="1">
            <a:spLocks noChangeArrowheads="1"/>
          </p:cNvSpPr>
          <p:nvPr/>
        </p:nvSpPr>
        <p:spPr bwMode="auto">
          <a:xfrm>
            <a:off x="1714500" y="5511800"/>
            <a:ext cx="43434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hlink"/>
                </a:solidFill>
                <a:latin typeface="Arial" panose="020B0604020202020204" pitchFamily="34" charset="0"/>
              </a:rPr>
              <a:t>S</a:t>
            </a:r>
            <a:r>
              <a:rPr kumimoji="0" lang="en-US" altLang="tr-TR" sz="2400">
                <a:solidFill>
                  <a:schemeClr val="accent2"/>
                </a:solidFill>
                <a:latin typeface="Arial" panose="020B0604020202020204" pitchFamily="34" charset="0"/>
              </a:rPr>
              <a:t>tore result</a:t>
            </a:r>
          </a:p>
        </p:txBody>
      </p:sp>
      <p:sp>
        <p:nvSpPr>
          <p:cNvPr id="427027" name="Text Box 19"/>
          <p:cNvSpPr txBox="1">
            <a:spLocks noChangeArrowheads="1"/>
          </p:cNvSpPr>
          <p:nvPr/>
        </p:nvSpPr>
        <p:spPr bwMode="auto">
          <a:xfrm>
            <a:off x="1714500" y="1320800"/>
            <a:ext cx="43434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hlink"/>
                </a:solidFill>
                <a:latin typeface="Arial" panose="020B0604020202020204" pitchFamily="34" charset="0"/>
              </a:rPr>
              <a:t>F</a:t>
            </a:r>
            <a:r>
              <a:rPr kumimoji="0" lang="en-US" altLang="tr-TR" sz="2400">
                <a:solidFill>
                  <a:schemeClr val="accent2"/>
                </a:solidFill>
                <a:latin typeface="Arial" panose="020B0604020202020204" pitchFamily="34" charset="0"/>
              </a:rPr>
              <a:t>etch instruction from memory</a:t>
            </a:r>
          </a:p>
        </p:txBody>
      </p:sp>
    </p:spTree>
    <p:extLst>
      <p:ext uri="{BB962C8B-B14F-4D97-AF65-F5344CB8AC3E}">
        <p14:creationId xmlns:p14="http://schemas.microsoft.com/office/powerpoint/2010/main" val="2434906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27027"/>
                                        </p:tgtEl>
                                        <p:attrNameLst>
                                          <p:attrName>style.visibility</p:attrName>
                                        </p:attrNameLst>
                                      </p:cBhvr>
                                      <p:to>
                                        <p:strVal val="visible"/>
                                      </p:to>
                                    </p:set>
                                    <p:animEffect transition="in" filter="diamond(in)">
                                      <p:cBhvr>
                                        <p:cTn id="7" dur="2000"/>
                                        <p:tgtEl>
                                          <p:spTgt spid="427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27012"/>
                                        </p:tgtEl>
                                        <p:attrNameLst>
                                          <p:attrName>style.visibility</p:attrName>
                                        </p:attrNameLst>
                                      </p:cBhvr>
                                      <p:to>
                                        <p:strVal val="visible"/>
                                      </p:to>
                                    </p:set>
                                    <p:animEffect transition="in" filter="diamond(in)">
                                      <p:cBhvr>
                                        <p:cTn id="12" dur="2000"/>
                                        <p:tgtEl>
                                          <p:spTgt spid="4270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27011"/>
                                        </p:tgtEl>
                                        <p:attrNameLst>
                                          <p:attrName>style.visibility</p:attrName>
                                        </p:attrNameLst>
                                      </p:cBhvr>
                                      <p:to>
                                        <p:strVal val="visible"/>
                                      </p:to>
                                    </p:set>
                                    <p:animEffect transition="in" filter="diamond(in)">
                                      <p:cBhvr>
                                        <p:cTn id="17" dur="2000"/>
                                        <p:tgtEl>
                                          <p:spTgt spid="4270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27013"/>
                                        </p:tgtEl>
                                        <p:attrNameLst>
                                          <p:attrName>style.visibility</p:attrName>
                                        </p:attrNameLst>
                                      </p:cBhvr>
                                      <p:to>
                                        <p:strVal val="visible"/>
                                      </p:to>
                                    </p:set>
                                    <p:animEffect transition="in" filter="diamond(in)">
                                      <p:cBhvr>
                                        <p:cTn id="22" dur="2000"/>
                                        <p:tgtEl>
                                          <p:spTgt spid="4270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27017"/>
                                        </p:tgtEl>
                                        <p:attrNameLst>
                                          <p:attrName>style.visibility</p:attrName>
                                        </p:attrNameLst>
                                      </p:cBhvr>
                                      <p:to>
                                        <p:strVal val="visible"/>
                                      </p:to>
                                    </p:set>
                                    <p:animEffect transition="in" filter="diamond(in)">
                                      <p:cBhvr>
                                        <p:cTn id="27" dur="2000"/>
                                        <p:tgtEl>
                                          <p:spTgt spid="4270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27014"/>
                                        </p:tgtEl>
                                        <p:attrNameLst>
                                          <p:attrName>style.visibility</p:attrName>
                                        </p:attrNameLst>
                                      </p:cBhvr>
                                      <p:to>
                                        <p:strVal val="visible"/>
                                      </p:to>
                                    </p:set>
                                    <p:animEffect transition="in" filter="diamond(in)">
                                      <p:cBhvr>
                                        <p:cTn id="32" dur="2000"/>
                                        <p:tgtEl>
                                          <p:spTgt spid="4270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427018"/>
                                        </p:tgtEl>
                                        <p:attrNameLst>
                                          <p:attrName>style.visibility</p:attrName>
                                        </p:attrNameLst>
                                      </p:cBhvr>
                                      <p:to>
                                        <p:strVal val="visible"/>
                                      </p:to>
                                    </p:set>
                                    <p:animEffect transition="in" filter="diamond(in)">
                                      <p:cBhvr>
                                        <p:cTn id="37" dur="2000"/>
                                        <p:tgtEl>
                                          <p:spTgt spid="4270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427015"/>
                                        </p:tgtEl>
                                        <p:attrNameLst>
                                          <p:attrName>style.visibility</p:attrName>
                                        </p:attrNameLst>
                                      </p:cBhvr>
                                      <p:to>
                                        <p:strVal val="visible"/>
                                      </p:to>
                                    </p:set>
                                    <p:animEffect transition="in" filter="diamond(in)">
                                      <p:cBhvr>
                                        <p:cTn id="42" dur="2000"/>
                                        <p:tgtEl>
                                          <p:spTgt spid="4270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427019"/>
                                        </p:tgtEl>
                                        <p:attrNameLst>
                                          <p:attrName>style.visibility</p:attrName>
                                        </p:attrNameLst>
                                      </p:cBhvr>
                                      <p:to>
                                        <p:strVal val="visible"/>
                                      </p:to>
                                    </p:set>
                                    <p:animEffect transition="in" filter="diamond(in)">
                                      <p:cBhvr>
                                        <p:cTn id="47" dur="2000"/>
                                        <p:tgtEl>
                                          <p:spTgt spid="4270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427016"/>
                                        </p:tgtEl>
                                        <p:attrNameLst>
                                          <p:attrName>style.visibility</p:attrName>
                                        </p:attrNameLst>
                                      </p:cBhvr>
                                      <p:to>
                                        <p:strVal val="visible"/>
                                      </p:to>
                                    </p:set>
                                    <p:animEffect transition="in" filter="diamond(in)">
                                      <p:cBhvr>
                                        <p:cTn id="52" dur="2000"/>
                                        <p:tgtEl>
                                          <p:spTgt spid="4270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427026"/>
                                        </p:tgtEl>
                                        <p:attrNameLst>
                                          <p:attrName>style.visibility</p:attrName>
                                        </p:attrNameLst>
                                      </p:cBhvr>
                                      <p:to>
                                        <p:strVal val="visible"/>
                                      </p:to>
                                    </p:set>
                                    <p:animEffect transition="in" filter="diamond(in)">
                                      <p:cBhvr>
                                        <p:cTn id="57" dur="2000"/>
                                        <p:tgtEl>
                                          <p:spTgt spid="42702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427020"/>
                                        </p:tgtEl>
                                        <p:attrNameLst>
                                          <p:attrName>style.visibility</p:attrName>
                                        </p:attrNameLst>
                                      </p:cBhvr>
                                      <p:to>
                                        <p:strVal val="visible"/>
                                      </p:to>
                                    </p:set>
                                    <p:animEffect transition="in" filter="wipe(down)">
                                      <p:cBhvr>
                                        <p:cTn id="62" dur="2000"/>
                                        <p:tgtEl>
                                          <p:spTgt spid="427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animBg="1"/>
      <p:bldP spid="427012" grpId="0" animBg="1"/>
      <p:bldP spid="427013" grpId="0" animBg="1"/>
      <p:bldP spid="427014" grpId="0" animBg="1"/>
      <p:bldP spid="427015" grpId="0" animBg="1"/>
      <p:bldP spid="427016" grpId="0" animBg="1"/>
      <p:bldP spid="427017" grpId="0" animBg="1"/>
      <p:bldP spid="427018" grpId="0" animBg="1"/>
      <p:bldP spid="427019" grpId="0" animBg="1"/>
      <p:bldP spid="427026" grpId="0" animBg="1"/>
      <p:bldP spid="4270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DA615E6C-1743-4570-9399-570302854D7C}" type="slidenum">
              <a:rPr kumimoji="0" lang="en-US" altLang="tr-TR" sz="1200" smtClean="0"/>
              <a:pPr>
                <a:spcBef>
                  <a:spcPct val="50000"/>
                </a:spcBef>
                <a:buFontTx/>
                <a:buNone/>
              </a:pPr>
              <a:t>17</a:t>
            </a:fld>
            <a:endParaRPr kumimoji="0" lang="en-US" altLang="tr-TR" sz="1200" smtClean="0"/>
          </a:p>
        </p:txBody>
      </p:sp>
      <p:sp>
        <p:nvSpPr>
          <p:cNvPr id="32771" name="Rectangle 2"/>
          <p:cNvSpPr>
            <a:spLocks noGrp="1" noChangeArrowheads="1"/>
          </p:cNvSpPr>
          <p:nvPr>
            <p:ph type="title"/>
          </p:nvPr>
        </p:nvSpPr>
        <p:spPr/>
        <p:txBody>
          <a:bodyPr/>
          <a:lstStyle/>
          <a:p>
            <a:r>
              <a:rPr lang="en-US" altLang="tr-TR" smtClean="0"/>
              <a:t>Instruction</a:t>
            </a:r>
          </a:p>
        </p:txBody>
      </p:sp>
      <p:sp>
        <p:nvSpPr>
          <p:cNvPr id="429059" name="Rectangle 3"/>
          <p:cNvSpPr>
            <a:spLocks noGrp="1" noChangeArrowheads="1"/>
          </p:cNvSpPr>
          <p:nvPr>
            <p:ph type="body" idx="1"/>
          </p:nvPr>
        </p:nvSpPr>
        <p:spPr>
          <a:xfrm>
            <a:off x="241300" y="1093788"/>
            <a:ext cx="8305800" cy="5334000"/>
          </a:xfrm>
        </p:spPr>
        <p:txBody>
          <a:bodyPr/>
          <a:lstStyle/>
          <a:p>
            <a:pPr marL="0" indent="0"/>
            <a:r>
              <a:rPr lang="en-US" altLang="tr-TR" sz="2000" smtClean="0"/>
              <a:t>The instruction is the fundamental unit of work.</a:t>
            </a:r>
          </a:p>
          <a:p>
            <a:pPr marL="0" indent="0"/>
            <a:r>
              <a:rPr lang="en-US" altLang="tr-TR" sz="2000" smtClean="0"/>
              <a:t>Specifies two things:</a:t>
            </a:r>
          </a:p>
          <a:p>
            <a:pPr marL="576263" lvl="1" indent="-234950"/>
            <a:r>
              <a:rPr lang="en-US" altLang="tr-TR" sz="2000" i="1" u="sng" smtClean="0">
                <a:solidFill>
                  <a:schemeClr val="accent1"/>
                </a:solidFill>
              </a:rPr>
              <a:t>opcode</a:t>
            </a:r>
            <a:r>
              <a:rPr lang="en-US" altLang="tr-TR" sz="2000" smtClean="0"/>
              <a:t>: operation to be performed</a:t>
            </a:r>
          </a:p>
          <a:p>
            <a:pPr marL="576263" lvl="1" indent="-234950"/>
            <a:r>
              <a:rPr lang="en-US" altLang="tr-TR" sz="2000" i="1" u="sng" smtClean="0">
                <a:solidFill>
                  <a:schemeClr val="accent1"/>
                </a:solidFill>
              </a:rPr>
              <a:t>operands</a:t>
            </a:r>
            <a:r>
              <a:rPr lang="en-US" altLang="tr-TR" sz="2000" smtClean="0"/>
              <a:t>: data/locations to be used for operation</a:t>
            </a:r>
          </a:p>
          <a:p>
            <a:pPr marL="0" indent="0"/>
            <a:r>
              <a:rPr lang="en-US" altLang="tr-TR" sz="2000" smtClean="0"/>
              <a:t>An instruction is encoded as a </a:t>
            </a:r>
            <a:r>
              <a:rPr lang="en-US" altLang="tr-TR" sz="2000" u="sng" smtClean="0"/>
              <a:t>sequence of bits</a:t>
            </a:r>
            <a:r>
              <a:rPr lang="en-US" altLang="tr-TR" sz="2000" smtClean="0"/>
              <a:t>.  </a:t>
            </a:r>
            <a:br>
              <a:rPr lang="en-US" altLang="tr-TR" sz="2000" smtClean="0"/>
            </a:br>
            <a:r>
              <a:rPr lang="en-US" altLang="tr-TR" sz="2000" smtClean="0"/>
              <a:t>(</a:t>
            </a:r>
            <a:r>
              <a:rPr lang="en-US" altLang="tr-TR" sz="2000" i="1" smtClean="0"/>
              <a:t>Just like data!</a:t>
            </a:r>
            <a:r>
              <a:rPr lang="en-US" altLang="tr-TR" sz="2000" smtClean="0"/>
              <a:t>)</a:t>
            </a:r>
          </a:p>
          <a:p>
            <a:pPr marL="576263" lvl="1" indent="-234950"/>
            <a:r>
              <a:rPr lang="en-US" altLang="tr-TR" sz="2000" b="1" smtClean="0"/>
              <a:t>Often, but not always, instructions have a fixed length,</a:t>
            </a:r>
            <a:br>
              <a:rPr lang="en-US" altLang="tr-TR" sz="2000" b="1" smtClean="0"/>
            </a:br>
            <a:r>
              <a:rPr lang="en-US" altLang="tr-TR" sz="2000" b="1" smtClean="0"/>
              <a:t>such as 16 or 32 bits.</a:t>
            </a:r>
          </a:p>
          <a:p>
            <a:pPr marL="576263" lvl="1" indent="-234950"/>
            <a:r>
              <a:rPr lang="en-US" altLang="tr-TR" sz="2000" b="1" smtClean="0"/>
              <a:t>Control unit interprets instruction:</a:t>
            </a:r>
            <a:br>
              <a:rPr lang="en-US" altLang="tr-TR" sz="2000" b="1" smtClean="0"/>
            </a:br>
            <a:r>
              <a:rPr lang="en-US" altLang="tr-TR" sz="2000" b="1" smtClean="0"/>
              <a:t>generates sequence of control signals to carry out operation.</a:t>
            </a:r>
          </a:p>
          <a:p>
            <a:pPr marL="576263" lvl="1" indent="-234950"/>
            <a:r>
              <a:rPr lang="en-US" altLang="tr-TR" sz="2000" b="1" smtClean="0"/>
              <a:t>Operation is either executed completely, or not at all.</a:t>
            </a:r>
          </a:p>
          <a:p>
            <a:pPr marL="0" indent="0"/>
            <a:endParaRPr lang="en-US" altLang="tr-TR" sz="2000" b="1" smtClean="0"/>
          </a:p>
          <a:p>
            <a:pPr marL="0" indent="0"/>
            <a:r>
              <a:rPr lang="en-US" altLang="tr-TR" sz="2000" smtClean="0"/>
              <a:t>A computer’s instructions and their formats is known as its</a:t>
            </a:r>
            <a:br>
              <a:rPr lang="en-US" altLang="tr-TR" sz="2000" smtClean="0"/>
            </a:br>
            <a:r>
              <a:rPr lang="en-US" altLang="tr-TR" sz="2000" b="1" i="1" smtClean="0">
                <a:solidFill>
                  <a:schemeClr val="accent1"/>
                </a:solidFill>
              </a:rPr>
              <a:t>Instruction Set Architecture </a:t>
            </a:r>
            <a:r>
              <a:rPr lang="en-US" altLang="tr-TR" sz="2000" b="1" i="1" smtClean="0"/>
              <a:t>(</a:t>
            </a:r>
            <a:r>
              <a:rPr lang="en-US" altLang="tr-TR" sz="2000" b="1" i="1" smtClean="0">
                <a:solidFill>
                  <a:schemeClr val="accent1"/>
                </a:solidFill>
              </a:rPr>
              <a:t>ISA</a:t>
            </a:r>
            <a:r>
              <a:rPr lang="en-US" altLang="tr-TR" sz="2000" b="1" i="1" smtClean="0"/>
              <a:t>)</a:t>
            </a:r>
            <a:r>
              <a:rPr lang="en-US" altLang="tr-TR" sz="2000" smtClean="0"/>
              <a:t>.</a:t>
            </a:r>
          </a:p>
        </p:txBody>
      </p:sp>
    </p:spTree>
    <p:extLst>
      <p:ext uri="{BB962C8B-B14F-4D97-AF65-F5344CB8AC3E}">
        <p14:creationId xmlns:p14="http://schemas.microsoft.com/office/powerpoint/2010/main" val="4023180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checkerboard(across)">
                                      <p:cBhvr>
                                        <p:cTn id="7" dur="500"/>
                                        <p:tgtEl>
                                          <p:spTgt spid="429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29059">
                                            <p:txEl>
                                              <p:pRg st="1" end="1"/>
                                            </p:txEl>
                                          </p:spTgt>
                                        </p:tgtEl>
                                        <p:attrNameLst>
                                          <p:attrName>style.visibility</p:attrName>
                                        </p:attrNameLst>
                                      </p:cBhvr>
                                      <p:to>
                                        <p:strVal val="visible"/>
                                      </p:to>
                                    </p:set>
                                    <p:animEffect transition="in" filter="checkerboard(across)">
                                      <p:cBhvr>
                                        <p:cTn id="12" dur="500"/>
                                        <p:tgtEl>
                                          <p:spTgt spid="429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29059">
                                            <p:txEl>
                                              <p:pRg st="2" end="2"/>
                                            </p:txEl>
                                          </p:spTgt>
                                        </p:tgtEl>
                                        <p:attrNameLst>
                                          <p:attrName>style.visibility</p:attrName>
                                        </p:attrNameLst>
                                      </p:cBhvr>
                                      <p:to>
                                        <p:strVal val="visible"/>
                                      </p:to>
                                    </p:set>
                                    <p:animEffect transition="in" filter="checkerboard(across)">
                                      <p:cBhvr>
                                        <p:cTn id="17" dur="500"/>
                                        <p:tgtEl>
                                          <p:spTgt spid="429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29059">
                                            <p:txEl>
                                              <p:pRg st="3" end="3"/>
                                            </p:txEl>
                                          </p:spTgt>
                                        </p:tgtEl>
                                        <p:attrNameLst>
                                          <p:attrName>style.visibility</p:attrName>
                                        </p:attrNameLst>
                                      </p:cBhvr>
                                      <p:to>
                                        <p:strVal val="visible"/>
                                      </p:to>
                                    </p:set>
                                    <p:animEffect transition="in" filter="checkerboard(across)">
                                      <p:cBhvr>
                                        <p:cTn id="22" dur="500"/>
                                        <p:tgtEl>
                                          <p:spTgt spid="4290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29059">
                                            <p:txEl>
                                              <p:pRg st="4" end="4"/>
                                            </p:txEl>
                                          </p:spTgt>
                                        </p:tgtEl>
                                        <p:attrNameLst>
                                          <p:attrName>style.visibility</p:attrName>
                                        </p:attrNameLst>
                                      </p:cBhvr>
                                      <p:to>
                                        <p:strVal val="visible"/>
                                      </p:to>
                                    </p:set>
                                    <p:animEffect transition="in" filter="checkerboard(across)">
                                      <p:cBhvr>
                                        <p:cTn id="27" dur="500"/>
                                        <p:tgtEl>
                                          <p:spTgt spid="429059">
                                            <p:txEl>
                                              <p:pRg st="4" end="4"/>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29059">
                                            <p:txEl>
                                              <p:pRg st="5" end="5"/>
                                            </p:txEl>
                                          </p:spTgt>
                                        </p:tgtEl>
                                        <p:attrNameLst>
                                          <p:attrName>style.visibility</p:attrName>
                                        </p:attrNameLst>
                                      </p:cBhvr>
                                      <p:to>
                                        <p:strVal val="visible"/>
                                      </p:to>
                                    </p:set>
                                    <p:animEffect transition="in" filter="checkerboard(across)">
                                      <p:cBhvr>
                                        <p:cTn id="30" dur="500"/>
                                        <p:tgtEl>
                                          <p:spTgt spid="429059">
                                            <p:txEl>
                                              <p:pRg st="5" end="5"/>
                                            </p:txEl>
                                          </p:spTgt>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429059">
                                            <p:txEl>
                                              <p:pRg st="6" end="6"/>
                                            </p:txEl>
                                          </p:spTgt>
                                        </p:tgtEl>
                                        <p:attrNameLst>
                                          <p:attrName>style.visibility</p:attrName>
                                        </p:attrNameLst>
                                      </p:cBhvr>
                                      <p:to>
                                        <p:strVal val="visible"/>
                                      </p:to>
                                    </p:set>
                                    <p:animEffect transition="in" filter="checkerboard(across)">
                                      <p:cBhvr>
                                        <p:cTn id="33" dur="500"/>
                                        <p:tgtEl>
                                          <p:spTgt spid="429059">
                                            <p:txEl>
                                              <p:pRg st="6" end="6"/>
                                            </p:txEl>
                                          </p:spTgt>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429059">
                                            <p:txEl>
                                              <p:pRg st="7" end="7"/>
                                            </p:txEl>
                                          </p:spTgt>
                                        </p:tgtEl>
                                        <p:attrNameLst>
                                          <p:attrName>style.visibility</p:attrName>
                                        </p:attrNameLst>
                                      </p:cBhvr>
                                      <p:to>
                                        <p:strVal val="visible"/>
                                      </p:to>
                                    </p:set>
                                    <p:animEffect transition="in" filter="checkerboard(across)">
                                      <p:cBhvr>
                                        <p:cTn id="36" dur="500"/>
                                        <p:tgtEl>
                                          <p:spTgt spid="429059">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429059">
                                            <p:txEl>
                                              <p:pRg st="9" end="9"/>
                                            </p:txEl>
                                          </p:spTgt>
                                        </p:tgtEl>
                                        <p:attrNameLst>
                                          <p:attrName>style.visibility</p:attrName>
                                        </p:attrNameLst>
                                      </p:cBhvr>
                                      <p:to>
                                        <p:strVal val="visible"/>
                                      </p:to>
                                    </p:set>
                                    <p:animEffect transition="in" filter="checkerboard(across)">
                                      <p:cBhvr>
                                        <p:cTn id="41" dur="500"/>
                                        <p:tgtEl>
                                          <p:spTgt spid="4290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CE93B428-BA8F-4FA7-93AA-6D6D585DF8ED}" type="slidenum">
              <a:rPr kumimoji="0" lang="en-US" altLang="tr-TR" sz="1200" smtClean="0"/>
              <a:pPr>
                <a:spcBef>
                  <a:spcPct val="50000"/>
                </a:spcBef>
                <a:buFontTx/>
                <a:buNone/>
              </a:pPr>
              <a:t>18</a:t>
            </a:fld>
            <a:endParaRPr kumimoji="0" lang="en-US" altLang="tr-TR" sz="1200" smtClean="0"/>
          </a:p>
        </p:txBody>
      </p:sp>
      <p:sp>
        <p:nvSpPr>
          <p:cNvPr id="33795" name="Rectangle 2"/>
          <p:cNvSpPr>
            <a:spLocks noGrp="1" noChangeArrowheads="1"/>
          </p:cNvSpPr>
          <p:nvPr>
            <p:ph type="title"/>
          </p:nvPr>
        </p:nvSpPr>
        <p:spPr/>
        <p:txBody>
          <a:bodyPr/>
          <a:lstStyle/>
          <a:p>
            <a:r>
              <a:rPr lang="en-US" altLang="tr-TR" smtClean="0"/>
              <a:t>Instruction Processing: FETCH</a:t>
            </a:r>
          </a:p>
        </p:txBody>
      </p:sp>
      <p:sp>
        <p:nvSpPr>
          <p:cNvPr id="430083" name="Rectangle 3"/>
          <p:cNvSpPr>
            <a:spLocks noGrp="1" noChangeArrowheads="1"/>
          </p:cNvSpPr>
          <p:nvPr>
            <p:ph type="body" idx="1"/>
          </p:nvPr>
        </p:nvSpPr>
        <p:spPr/>
        <p:txBody>
          <a:bodyPr/>
          <a:lstStyle/>
          <a:p>
            <a:pPr marL="0" indent="0"/>
            <a:r>
              <a:rPr lang="en-US" altLang="tr-TR" sz="2400" smtClean="0"/>
              <a:t>Load next instruction (at address stored in PC) </a:t>
            </a:r>
            <a:br>
              <a:rPr lang="en-US" altLang="tr-TR" sz="2400" smtClean="0"/>
            </a:br>
            <a:r>
              <a:rPr lang="en-US" altLang="tr-TR" sz="2400" smtClean="0"/>
              <a:t>from memory</a:t>
            </a:r>
            <a:br>
              <a:rPr lang="en-US" altLang="tr-TR" sz="2400" smtClean="0"/>
            </a:br>
            <a:r>
              <a:rPr lang="en-US" altLang="tr-TR" sz="2400" smtClean="0"/>
              <a:t>into Instruction Register (IR).</a:t>
            </a:r>
          </a:p>
          <a:p>
            <a:pPr marL="576263" lvl="1" indent="-234950"/>
            <a:r>
              <a:rPr lang="en-US" altLang="tr-TR" sz="2400" smtClean="0"/>
              <a:t>Copy contents of PC into MAR.</a:t>
            </a:r>
          </a:p>
          <a:p>
            <a:pPr marL="576263" lvl="1" indent="-234950"/>
            <a:r>
              <a:rPr lang="en-US" altLang="tr-TR" sz="2400" smtClean="0"/>
              <a:t>Send “read” signal to memory.</a:t>
            </a:r>
          </a:p>
          <a:p>
            <a:pPr marL="576263" lvl="1" indent="-234950"/>
            <a:r>
              <a:rPr lang="en-US" altLang="tr-TR" sz="2400" smtClean="0"/>
              <a:t>Copy contents of M</a:t>
            </a:r>
            <a:r>
              <a:rPr lang="tr-TR" altLang="tr-TR" sz="2400" smtClean="0"/>
              <a:t>B</a:t>
            </a:r>
            <a:r>
              <a:rPr lang="en-US" altLang="tr-TR" sz="2400" smtClean="0"/>
              <a:t>R into IR.</a:t>
            </a:r>
          </a:p>
          <a:p>
            <a:pPr marL="0" indent="0"/>
            <a:endParaRPr lang="en-US" altLang="tr-TR" sz="2400" smtClean="0"/>
          </a:p>
          <a:p>
            <a:pPr marL="0" indent="0"/>
            <a:r>
              <a:rPr lang="en-US" altLang="tr-TR" sz="2400" smtClean="0"/>
              <a:t>Then increment PC, so that it points to </a:t>
            </a:r>
            <a:br>
              <a:rPr lang="en-US" altLang="tr-TR" sz="2400" smtClean="0"/>
            </a:br>
            <a:r>
              <a:rPr lang="en-US" altLang="tr-TR" sz="2400" smtClean="0"/>
              <a:t>the next instruction in sequence.</a:t>
            </a:r>
          </a:p>
          <a:p>
            <a:pPr marL="576263" lvl="1" indent="-234950"/>
            <a:r>
              <a:rPr lang="en-US" altLang="tr-TR" sz="2400" smtClean="0"/>
              <a:t>PC becomes PC+1.</a:t>
            </a:r>
          </a:p>
        </p:txBody>
      </p:sp>
      <p:sp>
        <p:nvSpPr>
          <p:cNvPr id="33797" name="Line 4"/>
          <p:cNvSpPr>
            <a:spLocks noChangeShapeType="1"/>
          </p:cNvSpPr>
          <p:nvPr/>
        </p:nvSpPr>
        <p:spPr bwMode="auto">
          <a:xfrm>
            <a:off x="8077200" y="17272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8" name="Line 5"/>
          <p:cNvSpPr>
            <a:spLocks noChangeShapeType="1"/>
          </p:cNvSpPr>
          <p:nvPr/>
        </p:nvSpPr>
        <p:spPr bwMode="auto">
          <a:xfrm>
            <a:off x="8101013" y="25654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9" name="Line 6"/>
          <p:cNvSpPr>
            <a:spLocks noChangeShapeType="1"/>
          </p:cNvSpPr>
          <p:nvPr/>
        </p:nvSpPr>
        <p:spPr bwMode="auto">
          <a:xfrm>
            <a:off x="8077200" y="34036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0" name="Line 7"/>
          <p:cNvSpPr>
            <a:spLocks noChangeShapeType="1"/>
          </p:cNvSpPr>
          <p:nvPr/>
        </p:nvSpPr>
        <p:spPr bwMode="auto">
          <a:xfrm>
            <a:off x="8056563" y="42418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1" name="Line 8"/>
          <p:cNvSpPr>
            <a:spLocks noChangeShapeType="1"/>
          </p:cNvSpPr>
          <p:nvPr/>
        </p:nvSpPr>
        <p:spPr bwMode="auto">
          <a:xfrm>
            <a:off x="8070850" y="50800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2" name="Text Box 9"/>
          <p:cNvSpPr txBox="1">
            <a:spLocks noChangeArrowheads="1"/>
          </p:cNvSpPr>
          <p:nvPr/>
        </p:nvSpPr>
        <p:spPr bwMode="auto">
          <a:xfrm>
            <a:off x="7772400" y="29464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EA</a:t>
            </a:r>
          </a:p>
        </p:txBody>
      </p:sp>
      <p:sp>
        <p:nvSpPr>
          <p:cNvPr id="33803" name="Text Box 10"/>
          <p:cNvSpPr txBox="1">
            <a:spLocks noChangeArrowheads="1"/>
          </p:cNvSpPr>
          <p:nvPr/>
        </p:nvSpPr>
        <p:spPr bwMode="auto">
          <a:xfrm>
            <a:off x="7772400" y="37846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OP</a:t>
            </a:r>
          </a:p>
        </p:txBody>
      </p:sp>
      <p:sp>
        <p:nvSpPr>
          <p:cNvPr id="33804" name="Text Box 11"/>
          <p:cNvSpPr txBox="1">
            <a:spLocks noChangeArrowheads="1"/>
          </p:cNvSpPr>
          <p:nvPr/>
        </p:nvSpPr>
        <p:spPr bwMode="auto">
          <a:xfrm>
            <a:off x="7772400" y="46228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EX</a:t>
            </a:r>
          </a:p>
        </p:txBody>
      </p:sp>
      <p:sp>
        <p:nvSpPr>
          <p:cNvPr id="33805" name="Line 12"/>
          <p:cNvSpPr>
            <a:spLocks noChangeShapeType="1"/>
          </p:cNvSpPr>
          <p:nvPr/>
        </p:nvSpPr>
        <p:spPr bwMode="auto">
          <a:xfrm>
            <a:off x="8077200" y="5918200"/>
            <a:ext cx="0" cy="304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6" name="Line 13"/>
          <p:cNvSpPr>
            <a:spLocks noChangeShapeType="1"/>
          </p:cNvSpPr>
          <p:nvPr/>
        </p:nvSpPr>
        <p:spPr bwMode="auto">
          <a:xfrm flipH="1">
            <a:off x="7543800" y="6223000"/>
            <a:ext cx="5334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7" name="Line 14"/>
          <p:cNvSpPr>
            <a:spLocks noChangeShapeType="1"/>
          </p:cNvSpPr>
          <p:nvPr/>
        </p:nvSpPr>
        <p:spPr bwMode="auto">
          <a:xfrm flipV="1">
            <a:off x="7543800" y="965200"/>
            <a:ext cx="0" cy="5257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8" name="Line 15"/>
          <p:cNvSpPr>
            <a:spLocks noChangeShapeType="1"/>
          </p:cNvSpPr>
          <p:nvPr/>
        </p:nvSpPr>
        <p:spPr bwMode="auto">
          <a:xfrm>
            <a:off x="7543800" y="965200"/>
            <a:ext cx="5334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9" name="Line 16"/>
          <p:cNvSpPr>
            <a:spLocks noChangeShapeType="1"/>
          </p:cNvSpPr>
          <p:nvPr/>
        </p:nvSpPr>
        <p:spPr bwMode="auto">
          <a:xfrm>
            <a:off x="8077200" y="965200"/>
            <a:ext cx="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0" name="Text Box 17"/>
          <p:cNvSpPr txBox="1">
            <a:spLocks noChangeArrowheads="1"/>
          </p:cNvSpPr>
          <p:nvPr/>
        </p:nvSpPr>
        <p:spPr bwMode="auto">
          <a:xfrm>
            <a:off x="7772400" y="54610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S</a:t>
            </a:r>
          </a:p>
        </p:txBody>
      </p:sp>
      <p:sp>
        <p:nvSpPr>
          <p:cNvPr id="33811" name="Text Box 18"/>
          <p:cNvSpPr txBox="1">
            <a:spLocks noChangeArrowheads="1"/>
          </p:cNvSpPr>
          <p:nvPr/>
        </p:nvSpPr>
        <p:spPr bwMode="auto">
          <a:xfrm>
            <a:off x="7772400" y="1270000"/>
            <a:ext cx="685800" cy="466725"/>
          </a:xfrm>
          <a:prstGeom prst="rect">
            <a:avLst/>
          </a:prstGeom>
          <a:solidFill>
            <a:schemeClr val="accent2"/>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b="1">
                <a:solidFill>
                  <a:schemeClr val="bg1"/>
                </a:solidFill>
                <a:latin typeface="Arial" panose="020B0604020202020204" pitchFamily="34" charset="0"/>
              </a:rPr>
              <a:t>F</a:t>
            </a:r>
          </a:p>
        </p:txBody>
      </p:sp>
      <p:sp>
        <p:nvSpPr>
          <p:cNvPr id="33812" name="Text Box 19"/>
          <p:cNvSpPr txBox="1">
            <a:spLocks noChangeArrowheads="1"/>
          </p:cNvSpPr>
          <p:nvPr/>
        </p:nvSpPr>
        <p:spPr bwMode="auto">
          <a:xfrm>
            <a:off x="7772400" y="21082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D</a:t>
            </a:r>
          </a:p>
        </p:txBody>
      </p:sp>
    </p:spTree>
    <p:extLst>
      <p:ext uri="{BB962C8B-B14F-4D97-AF65-F5344CB8AC3E}">
        <p14:creationId xmlns:p14="http://schemas.microsoft.com/office/powerpoint/2010/main" val="3058660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083">
                                            <p:txEl>
                                              <p:pRg st="0" end="0"/>
                                            </p:txEl>
                                          </p:spTgt>
                                        </p:tgtEl>
                                        <p:attrNameLst>
                                          <p:attrName>style.visibility</p:attrName>
                                        </p:attrNameLst>
                                      </p:cBhvr>
                                      <p:to>
                                        <p:strVal val="visible"/>
                                      </p:to>
                                    </p:set>
                                    <p:animEffect transition="in" filter="checkerboard(across)">
                                      <p:cBhvr>
                                        <p:cTn id="7" dur="500"/>
                                        <p:tgtEl>
                                          <p:spTgt spid="43008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30083">
                                            <p:txEl>
                                              <p:pRg st="1" end="1"/>
                                            </p:txEl>
                                          </p:spTgt>
                                        </p:tgtEl>
                                        <p:attrNameLst>
                                          <p:attrName>style.visibility</p:attrName>
                                        </p:attrNameLst>
                                      </p:cBhvr>
                                      <p:to>
                                        <p:strVal val="visible"/>
                                      </p:to>
                                    </p:set>
                                    <p:animEffect transition="in" filter="checkerboard(across)">
                                      <p:cBhvr>
                                        <p:cTn id="10" dur="500"/>
                                        <p:tgtEl>
                                          <p:spTgt spid="43008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30083">
                                            <p:txEl>
                                              <p:pRg st="2" end="2"/>
                                            </p:txEl>
                                          </p:spTgt>
                                        </p:tgtEl>
                                        <p:attrNameLst>
                                          <p:attrName>style.visibility</p:attrName>
                                        </p:attrNameLst>
                                      </p:cBhvr>
                                      <p:to>
                                        <p:strVal val="visible"/>
                                      </p:to>
                                    </p:set>
                                    <p:animEffect transition="in" filter="checkerboard(across)">
                                      <p:cBhvr>
                                        <p:cTn id="13" dur="500"/>
                                        <p:tgtEl>
                                          <p:spTgt spid="43008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30083">
                                            <p:txEl>
                                              <p:pRg st="3" end="3"/>
                                            </p:txEl>
                                          </p:spTgt>
                                        </p:tgtEl>
                                        <p:attrNameLst>
                                          <p:attrName>style.visibility</p:attrName>
                                        </p:attrNameLst>
                                      </p:cBhvr>
                                      <p:to>
                                        <p:strVal val="visible"/>
                                      </p:to>
                                    </p:set>
                                    <p:animEffect transition="in" filter="checkerboard(across)">
                                      <p:cBhvr>
                                        <p:cTn id="16" dur="500"/>
                                        <p:tgtEl>
                                          <p:spTgt spid="43008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30083">
                                            <p:txEl>
                                              <p:pRg st="5" end="5"/>
                                            </p:txEl>
                                          </p:spTgt>
                                        </p:tgtEl>
                                        <p:attrNameLst>
                                          <p:attrName>style.visibility</p:attrName>
                                        </p:attrNameLst>
                                      </p:cBhvr>
                                      <p:to>
                                        <p:strVal val="visible"/>
                                      </p:to>
                                    </p:set>
                                    <p:animEffect transition="in" filter="checkerboard(across)">
                                      <p:cBhvr>
                                        <p:cTn id="21" dur="500"/>
                                        <p:tgtEl>
                                          <p:spTgt spid="430083">
                                            <p:txEl>
                                              <p:pRg st="5" end="5"/>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30083">
                                            <p:txEl>
                                              <p:pRg st="6" end="6"/>
                                            </p:txEl>
                                          </p:spTgt>
                                        </p:tgtEl>
                                        <p:attrNameLst>
                                          <p:attrName>style.visibility</p:attrName>
                                        </p:attrNameLst>
                                      </p:cBhvr>
                                      <p:to>
                                        <p:strVal val="visible"/>
                                      </p:to>
                                    </p:set>
                                    <p:animEffect transition="in" filter="checkerboard(across)">
                                      <p:cBhvr>
                                        <p:cTn id="24" dur="500"/>
                                        <p:tgtEl>
                                          <p:spTgt spid="430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4D3BBCD4-4D98-4711-9059-B3C0CE020730}" type="slidenum">
              <a:rPr kumimoji="0" lang="en-US" altLang="tr-TR" sz="1200" smtClean="0"/>
              <a:pPr>
                <a:spcBef>
                  <a:spcPct val="50000"/>
                </a:spcBef>
                <a:buFontTx/>
                <a:buNone/>
              </a:pPr>
              <a:t>19</a:t>
            </a:fld>
            <a:endParaRPr kumimoji="0" lang="en-US" altLang="tr-TR" sz="1200" smtClean="0"/>
          </a:p>
        </p:txBody>
      </p:sp>
      <p:sp>
        <p:nvSpPr>
          <p:cNvPr id="34819" name="Rectangle 2"/>
          <p:cNvSpPr>
            <a:spLocks noGrp="1" noChangeArrowheads="1"/>
          </p:cNvSpPr>
          <p:nvPr>
            <p:ph type="title"/>
          </p:nvPr>
        </p:nvSpPr>
        <p:spPr/>
        <p:txBody>
          <a:bodyPr/>
          <a:lstStyle/>
          <a:p>
            <a:r>
              <a:rPr lang="en-US" altLang="tr-TR" smtClean="0"/>
              <a:t>Instruction Processing: DECODE</a:t>
            </a:r>
          </a:p>
        </p:txBody>
      </p:sp>
      <p:sp>
        <p:nvSpPr>
          <p:cNvPr id="431107" name="Rectangle 3"/>
          <p:cNvSpPr>
            <a:spLocks noGrp="1" noChangeArrowheads="1"/>
          </p:cNvSpPr>
          <p:nvPr>
            <p:ph type="body" idx="1"/>
          </p:nvPr>
        </p:nvSpPr>
        <p:spPr>
          <a:xfrm>
            <a:off x="153988" y="1125538"/>
            <a:ext cx="8280400" cy="4978400"/>
          </a:xfrm>
        </p:spPr>
        <p:txBody>
          <a:bodyPr/>
          <a:lstStyle/>
          <a:p>
            <a:pPr marL="0" indent="0"/>
            <a:r>
              <a:rPr lang="en-US" altLang="tr-TR" sz="2800" smtClean="0"/>
              <a:t>First identify the opcode.</a:t>
            </a:r>
          </a:p>
          <a:p>
            <a:pPr marL="576263" lvl="1" indent="-234950"/>
            <a:r>
              <a:rPr lang="en-US" altLang="tr-TR" smtClean="0"/>
              <a:t>A </a:t>
            </a:r>
            <a:r>
              <a:rPr lang="tr-TR" altLang="tr-TR" smtClean="0"/>
              <a:t>n</a:t>
            </a:r>
            <a:r>
              <a:rPr lang="en-US" altLang="tr-TR" smtClean="0"/>
              <a:t>-to-</a:t>
            </a:r>
            <a:r>
              <a:rPr lang="tr-TR" altLang="tr-TR" smtClean="0"/>
              <a:t>2</a:t>
            </a:r>
            <a:r>
              <a:rPr lang="tr-TR" altLang="tr-TR" baseline="30000" smtClean="0"/>
              <a:t>n</a:t>
            </a:r>
            <a:r>
              <a:rPr lang="en-US" altLang="tr-TR" smtClean="0"/>
              <a:t> decoder asserts a control line corresponding</a:t>
            </a:r>
            <a:r>
              <a:rPr lang="tr-TR" altLang="tr-TR" smtClean="0"/>
              <a:t> </a:t>
            </a:r>
            <a:r>
              <a:rPr lang="en-US" altLang="tr-TR" smtClean="0"/>
              <a:t>to the desired opcode.</a:t>
            </a:r>
          </a:p>
          <a:p>
            <a:pPr marL="0" indent="0"/>
            <a:endParaRPr lang="en-US" altLang="tr-TR" sz="2800" smtClean="0"/>
          </a:p>
          <a:p>
            <a:pPr marL="0" indent="0"/>
            <a:r>
              <a:rPr lang="en-US" altLang="tr-TR" sz="2800" smtClean="0"/>
              <a:t>Depending on opcode, identify other operands </a:t>
            </a:r>
            <a:br>
              <a:rPr lang="en-US" altLang="tr-TR" sz="2800" smtClean="0"/>
            </a:br>
            <a:r>
              <a:rPr lang="en-US" altLang="tr-TR" sz="2800" smtClean="0"/>
              <a:t>from the remaining bits.</a:t>
            </a:r>
          </a:p>
        </p:txBody>
      </p:sp>
      <p:sp>
        <p:nvSpPr>
          <p:cNvPr id="34821" name="Line 4"/>
          <p:cNvSpPr>
            <a:spLocks noChangeShapeType="1"/>
          </p:cNvSpPr>
          <p:nvPr/>
        </p:nvSpPr>
        <p:spPr bwMode="auto">
          <a:xfrm>
            <a:off x="8191500" y="17780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2" name="Line 5"/>
          <p:cNvSpPr>
            <a:spLocks noChangeShapeType="1"/>
          </p:cNvSpPr>
          <p:nvPr/>
        </p:nvSpPr>
        <p:spPr bwMode="auto">
          <a:xfrm>
            <a:off x="8215313" y="26162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3" name="Line 6"/>
          <p:cNvSpPr>
            <a:spLocks noChangeShapeType="1"/>
          </p:cNvSpPr>
          <p:nvPr/>
        </p:nvSpPr>
        <p:spPr bwMode="auto">
          <a:xfrm>
            <a:off x="8191500" y="34544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4" name="Line 7"/>
          <p:cNvSpPr>
            <a:spLocks noChangeShapeType="1"/>
          </p:cNvSpPr>
          <p:nvPr/>
        </p:nvSpPr>
        <p:spPr bwMode="auto">
          <a:xfrm>
            <a:off x="8170863" y="42926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Line 8"/>
          <p:cNvSpPr>
            <a:spLocks noChangeShapeType="1"/>
          </p:cNvSpPr>
          <p:nvPr/>
        </p:nvSpPr>
        <p:spPr bwMode="auto">
          <a:xfrm>
            <a:off x="8185150" y="51308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6" name="Text Box 9"/>
          <p:cNvSpPr txBox="1">
            <a:spLocks noChangeArrowheads="1"/>
          </p:cNvSpPr>
          <p:nvPr/>
        </p:nvSpPr>
        <p:spPr bwMode="auto">
          <a:xfrm>
            <a:off x="7886700" y="29972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EA</a:t>
            </a:r>
          </a:p>
        </p:txBody>
      </p:sp>
      <p:sp>
        <p:nvSpPr>
          <p:cNvPr id="34827" name="Text Box 10"/>
          <p:cNvSpPr txBox="1">
            <a:spLocks noChangeArrowheads="1"/>
          </p:cNvSpPr>
          <p:nvPr/>
        </p:nvSpPr>
        <p:spPr bwMode="auto">
          <a:xfrm>
            <a:off x="7886700" y="38354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OP</a:t>
            </a:r>
          </a:p>
        </p:txBody>
      </p:sp>
      <p:sp>
        <p:nvSpPr>
          <p:cNvPr id="34828" name="Text Box 11"/>
          <p:cNvSpPr txBox="1">
            <a:spLocks noChangeArrowheads="1"/>
          </p:cNvSpPr>
          <p:nvPr/>
        </p:nvSpPr>
        <p:spPr bwMode="auto">
          <a:xfrm>
            <a:off x="7886700" y="46736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EX</a:t>
            </a:r>
          </a:p>
        </p:txBody>
      </p:sp>
      <p:sp>
        <p:nvSpPr>
          <p:cNvPr id="34829" name="Line 12"/>
          <p:cNvSpPr>
            <a:spLocks noChangeShapeType="1"/>
          </p:cNvSpPr>
          <p:nvPr/>
        </p:nvSpPr>
        <p:spPr bwMode="auto">
          <a:xfrm>
            <a:off x="8191500" y="5969000"/>
            <a:ext cx="0" cy="304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0" name="Line 13"/>
          <p:cNvSpPr>
            <a:spLocks noChangeShapeType="1"/>
          </p:cNvSpPr>
          <p:nvPr/>
        </p:nvSpPr>
        <p:spPr bwMode="auto">
          <a:xfrm flipH="1">
            <a:off x="7658100" y="6273800"/>
            <a:ext cx="5334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Line 14"/>
          <p:cNvSpPr>
            <a:spLocks noChangeShapeType="1"/>
          </p:cNvSpPr>
          <p:nvPr/>
        </p:nvSpPr>
        <p:spPr bwMode="auto">
          <a:xfrm flipV="1">
            <a:off x="7658100" y="1016000"/>
            <a:ext cx="0" cy="5257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Line 15"/>
          <p:cNvSpPr>
            <a:spLocks noChangeShapeType="1"/>
          </p:cNvSpPr>
          <p:nvPr/>
        </p:nvSpPr>
        <p:spPr bwMode="auto">
          <a:xfrm>
            <a:off x="7658100" y="1016000"/>
            <a:ext cx="5334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Line 16"/>
          <p:cNvSpPr>
            <a:spLocks noChangeShapeType="1"/>
          </p:cNvSpPr>
          <p:nvPr/>
        </p:nvSpPr>
        <p:spPr bwMode="auto">
          <a:xfrm>
            <a:off x="8191500" y="1016000"/>
            <a:ext cx="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Text Box 17"/>
          <p:cNvSpPr txBox="1">
            <a:spLocks noChangeArrowheads="1"/>
          </p:cNvSpPr>
          <p:nvPr/>
        </p:nvSpPr>
        <p:spPr bwMode="auto">
          <a:xfrm>
            <a:off x="7886700" y="55118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S</a:t>
            </a:r>
          </a:p>
        </p:txBody>
      </p:sp>
      <p:sp>
        <p:nvSpPr>
          <p:cNvPr id="34835" name="Text Box 18"/>
          <p:cNvSpPr txBox="1">
            <a:spLocks noChangeArrowheads="1"/>
          </p:cNvSpPr>
          <p:nvPr/>
        </p:nvSpPr>
        <p:spPr bwMode="auto">
          <a:xfrm>
            <a:off x="7886700" y="13208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F</a:t>
            </a:r>
          </a:p>
        </p:txBody>
      </p:sp>
      <p:sp>
        <p:nvSpPr>
          <p:cNvPr id="34836" name="Text Box 19"/>
          <p:cNvSpPr txBox="1">
            <a:spLocks noChangeArrowheads="1"/>
          </p:cNvSpPr>
          <p:nvPr/>
        </p:nvSpPr>
        <p:spPr bwMode="auto">
          <a:xfrm>
            <a:off x="7886700" y="2159000"/>
            <a:ext cx="685800" cy="466725"/>
          </a:xfrm>
          <a:prstGeom prst="rect">
            <a:avLst/>
          </a:prstGeom>
          <a:solidFill>
            <a:schemeClr val="accent2"/>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b="1">
                <a:solidFill>
                  <a:schemeClr val="bg1"/>
                </a:solidFill>
                <a:latin typeface="Arial" panose="020B0604020202020204" pitchFamily="34" charset="0"/>
              </a:rPr>
              <a:t>D</a:t>
            </a:r>
          </a:p>
        </p:txBody>
      </p:sp>
    </p:spTree>
    <p:extLst>
      <p:ext uri="{BB962C8B-B14F-4D97-AF65-F5344CB8AC3E}">
        <p14:creationId xmlns:p14="http://schemas.microsoft.com/office/powerpoint/2010/main" val="4206193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animEffect transition="in" filter="checkerboard(across)">
                                      <p:cBhvr>
                                        <p:cTn id="7" dur="500"/>
                                        <p:tgtEl>
                                          <p:spTgt spid="431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1107">
                                            <p:txEl>
                                              <p:pRg st="1" end="1"/>
                                            </p:txEl>
                                          </p:spTgt>
                                        </p:tgtEl>
                                        <p:attrNameLst>
                                          <p:attrName>style.visibility</p:attrName>
                                        </p:attrNameLst>
                                      </p:cBhvr>
                                      <p:to>
                                        <p:strVal val="visible"/>
                                      </p:to>
                                    </p:set>
                                    <p:animEffect transition="in" filter="checkerboard(across)">
                                      <p:cBhvr>
                                        <p:cTn id="12" dur="500"/>
                                        <p:tgtEl>
                                          <p:spTgt spid="431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31107">
                                            <p:txEl>
                                              <p:pRg st="3" end="3"/>
                                            </p:txEl>
                                          </p:spTgt>
                                        </p:tgtEl>
                                        <p:attrNameLst>
                                          <p:attrName>style.visibility</p:attrName>
                                        </p:attrNameLst>
                                      </p:cBhvr>
                                      <p:to>
                                        <p:strVal val="visible"/>
                                      </p:to>
                                    </p:set>
                                    <p:animEffect transition="in" filter="checkerboard(across)">
                                      <p:cBhvr>
                                        <p:cTn id="17" dur="500"/>
                                        <p:tgtEl>
                                          <p:spTgt spid="431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tr-TR" altLang="tr-TR" smtClean="0"/>
              <a:t>The Von Neumann Model/Architecture</a:t>
            </a:r>
          </a:p>
        </p:txBody>
      </p:sp>
      <p:sp>
        <p:nvSpPr>
          <p:cNvPr id="3" name="Content Placeholder 2"/>
          <p:cNvSpPr>
            <a:spLocks noGrp="1"/>
          </p:cNvSpPr>
          <p:nvPr>
            <p:ph idx="1"/>
          </p:nvPr>
        </p:nvSpPr>
        <p:spPr/>
        <p:txBody>
          <a:bodyPr>
            <a:normAutofit lnSpcReduction="10000"/>
          </a:bodyPr>
          <a:lstStyle/>
          <a:p>
            <a:pPr>
              <a:defRPr/>
            </a:pPr>
            <a:r>
              <a:rPr lang="en-US" dirty="0" smtClean="0"/>
              <a:t>Also called stored program computer (</a:t>
            </a:r>
            <a:r>
              <a:rPr lang="en-US" dirty="0" err="1" smtClean="0"/>
              <a:t>instruc</a:t>
            </a:r>
            <a:r>
              <a:rPr lang="tr-TR" dirty="0" err="1" smtClean="0"/>
              <a:t>tio</a:t>
            </a:r>
            <a:r>
              <a:rPr lang="en-US" dirty="0" smtClean="0"/>
              <a:t>ns in</a:t>
            </a:r>
            <a:r>
              <a:rPr lang="tr-TR" dirty="0" smtClean="0"/>
              <a:t> </a:t>
            </a:r>
            <a:r>
              <a:rPr lang="en-US" dirty="0" smtClean="0"/>
              <a:t>memory). </a:t>
            </a:r>
            <a:endParaRPr lang="tr-TR" dirty="0" smtClean="0"/>
          </a:p>
          <a:p>
            <a:pPr>
              <a:defRPr/>
            </a:pPr>
            <a:r>
              <a:rPr lang="en-US" dirty="0" smtClean="0"/>
              <a:t>Two key proper</a:t>
            </a:r>
            <a:r>
              <a:rPr lang="tr-TR" dirty="0" smtClean="0"/>
              <a:t>ti</a:t>
            </a:r>
            <a:r>
              <a:rPr lang="en-US" dirty="0" err="1" smtClean="0"/>
              <a:t>es</a:t>
            </a:r>
            <a:r>
              <a:rPr lang="en-US" dirty="0" smtClean="0"/>
              <a:t>:</a:t>
            </a:r>
          </a:p>
          <a:p>
            <a:pPr lvl="1">
              <a:defRPr/>
            </a:pPr>
            <a:r>
              <a:rPr lang="en-US" dirty="0" smtClean="0"/>
              <a:t>Stored program</a:t>
            </a:r>
          </a:p>
          <a:p>
            <a:pPr lvl="2">
              <a:defRPr/>
            </a:pPr>
            <a:r>
              <a:rPr lang="en-US" dirty="0" err="1" smtClean="0"/>
              <a:t>Instruc</a:t>
            </a:r>
            <a:r>
              <a:rPr lang="tr-TR" dirty="0" smtClean="0"/>
              <a:t>ti</a:t>
            </a:r>
            <a:r>
              <a:rPr lang="en-US" dirty="0" err="1" smtClean="0"/>
              <a:t>ons</a:t>
            </a:r>
            <a:r>
              <a:rPr lang="en-US" dirty="0" smtClean="0"/>
              <a:t> stored in a linear memory array</a:t>
            </a:r>
          </a:p>
          <a:p>
            <a:pPr lvl="2">
              <a:defRPr/>
            </a:pPr>
            <a:r>
              <a:rPr lang="en-US" dirty="0" smtClean="0"/>
              <a:t>Memory is unified between </a:t>
            </a:r>
            <a:r>
              <a:rPr lang="en-US" dirty="0" err="1" smtClean="0"/>
              <a:t>instruc</a:t>
            </a:r>
            <a:r>
              <a:rPr lang="tr-TR" dirty="0" smtClean="0"/>
              <a:t>ti</a:t>
            </a:r>
            <a:r>
              <a:rPr lang="en-US" dirty="0" err="1" smtClean="0"/>
              <a:t>ons</a:t>
            </a:r>
            <a:r>
              <a:rPr lang="en-US" dirty="0" smtClean="0"/>
              <a:t> and data</a:t>
            </a:r>
          </a:p>
          <a:p>
            <a:pPr lvl="3">
              <a:defRPr/>
            </a:pPr>
            <a:r>
              <a:rPr lang="en-US" dirty="0" smtClean="0"/>
              <a:t>The </a:t>
            </a:r>
            <a:r>
              <a:rPr lang="en-US" dirty="0" err="1" smtClean="0"/>
              <a:t>interpreta</a:t>
            </a:r>
            <a:r>
              <a:rPr lang="tr-TR" dirty="0" smtClean="0"/>
              <a:t>ti</a:t>
            </a:r>
            <a:r>
              <a:rPr lang="en-US" dirty="0" smtClean="0"/>
              <a:t>on of a stored value depends on the control signals</a:t>
            </a:r>
          </a:p>
          <a:p>
            <a:pPr lvl="4">
              <a:defRPr/>
            </a:pPr>
            <a:r>
              <a:rPr lang="en-US" dirty="0" smtClean="0"/>
              <a:t>When is a value interpreted as an instruction?</a:t>
            </a:r>
            <a:endParaRPr lang="tr-TR" dirty="0" smtClean="0"/>
          </a:p>
          <a:p>
            <a:pPr lvl="1">
              <a:defRPr/>
            </a:pPr>
            <a:r>
              <a:rPr lang="en-US" dirty="0" err="1" smtClean="0"/>
              <a:t>Sequen</a:t>
            </a:r>
            <a:r>
              <a:rPr lang="tr-TR" dirty="0" smtClean="0"/>
              <a:t>ti</a:t>
            </a:r>
            <a:r>
              <a:rPr lang="en-US" dirty="0" smtClean="0"/>
              <a:t>al </a:t>
            </a:r>
            <a:r>
              <a:rPr lang="en-US" dirty="0" err="1" smtClean="0"/>
              <a:t>instruc</a:t>
            </a:r>
            <a:r>
              <a:rPr lang="tr-TR" dirty="0" smtClean="0"/>
              <a:t>ti</a:t>
            </a:r>
            <a:r>
              <a:rPr lang="en-US" dirty="0" smtClean="0"/>
              <a:t>on processing</a:t>
            </a:r>
          </a:p>
          <a:p>
            <a:pPr lvl="2">
              <a:defRPr/>
            </a:pPr>
            <a:r>
              <a:rPr lang="en-US" dirty="0" smtClean="0"/>
              <a:t>One </a:t>
            </a:r>
            <a:r>
              <a:rPr lang="en-US" dirty="0" err="1" smtClean="0"/>
              <a:t>instruc</a:t>
            </a:r>
            <a:r>
              <a:rPr lang="tr-TR" dirty="0" smtClean="0"/>
              <a:t>ti</a:t>
            </a:r>
            <a:r>
              <a:rPr lang="en-US" dirty="0" smtClean="0"/>
              <a:t>on processed (fetched, executed, and completed</a:t>
            </a:r>
            <a:r>
              <a:rPr lang="tr-TR" dirty="0" smtClean="0"/>
              <a:t>)</a:t>
            </a:r>
            <a:r>
              <a:rPr lang="en-US" dirty="0" smtClean="0"/>
              <a:t> at a </a:t>
            </a:r>
            <a:r>
              <a:rPr lang="tr-TR" dirty="0" smtClean="0"/>
              <a:t>ti</a:t>
            </a:r>
            <a:r>
              <a:rPr lang="en-US" dirty="0" smtClean="0"/>
              <a:t>me</a:t>
            </a:r>
          </a:p>
        </p:txBody>
      </p:sp>
      <p:sp>
        <p:nvSpPr>
          <p:cNvPr id="717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D6A7BD7-7FCC-4618-AAB3-AEFE2F94A156}" type="slidenum">
              <a:rPr kumimoji="0" lang="en-US" altLang="tr-TR" sz="1200" smtClean="0"/>
              <a:pPr>
                <a:spcBef>
                  <a:spcPct val="50000"/>
                </a:spcBef>
                <a:buFontTx/>
                <a:buNone/>
              </a:pPr>
              <a:t>2</a:t>
            </a:fld>
            <a:endParaRPr kumimoji="0" lang="en-US" altLang="tr-TR" sz="1200" smtClean="0"/>
          </a:p>
        </p:txBody>
      </p:sp>
    </p:spTree>
    <p:extLst>
      <p:ext uri="{BB962C8B-B14F-4D97-AF65-F5344CB8AC3E}">
        <p14:creationId xmlns:p14="http://schemas.microsoft.com/office/powerpoint/2010/main" val="980729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797C40D-863D-453E-BC68-07B70A9BA232}" type="slidenum">
              <a:rPr kumimoji="0" lang="en-US" altLang="tr-TR" sz="1200" smtClean="0"/>
              <a:pPr>
                <a:spcBef>
                  <a:spcPct val="50000"/>
                </a:spcBef>
                <a:buFontTx/>
                <a:buNone/>
              </a:pPr>
              <a:t>20</a:t>
            </a:fld>
            <a:endParaRPr kumimoji="0" lang="en-US" altLang="tr-TR" sz="1200" smtClean="0"/>
          </a:p>
        </p:txBody>
      </p:sp>
      <p:sp>
        <p:nvSpPr>
          <p:cNvPr id="35843" name="Rectangle 2"/>
          <p:cNvSpPr>
            <a:spLocks noGrp="1" noChangeArrowheads="1"/>
          </p:cNvSpPr>
          <p:nvPr>
            <p:ph type="title"/>
          </p:nvPr>
        </p:nvSpPr>
        <p:spPr/>
        <p:txBody>
          <a:bodyPr/>
          <a:lstStyle/>
          <a:p>
            <a:r>
              <a:rPr lang="en-US" altLang="tr-TR" sz="2800" smtClean="0"/>
              <a:t>Instruction Processing: EVALUATE ADDRESS</a:t>
            </a:r>
          </a:p>
        </p:txBody>
      </p:sp>
      <p:sp>
        <p:nvSpPr>
          <p:cNvPr id="432131" name="Rectangle 3"/>
          <p:cNvSpPr>
            <a:spLocks noGrp="1" noChangeArrowheads="1"/>
          </p:cNvSpPr>
          <p:nvPr>
            <p:ph type="body" idx="1"/>
          </p:nvPr>
        </p:nvSpPr>
        <p:spPr/>
        <p:txBody>
          <a:bodyPr/>
          <a:lstStyle/>
          <a:p>
            <a:pPr marL="0" indent="0"/>
            <a:r>
              <a:rPr lang="en-US" altLang="tr-TR" sz="2400" smtClean="0"/>
              <a:t>For instructions that require memory access,</a:t>
            </a:r>
            <a:br>
              <a:rPr lang="en-US" altLang="tr-TR" sz="2400" smtClean="0"/>
            </a:br>
            <a:r>
              <a:rPr lang="en-US" altLang="tr-TR" sz="2400" smtClean="0"/>
              <a:t>compute address used for access.</a:t>
            </a:r>
          </a:p>
          <a:p>
            <a:pPr marL="0" indent="0"/>
            <a:endParaRPr lang="en-US" altLang="tr-TR" sz="2400" smtClean="0"/>
          </a:p>
          <a:p>
            <a:pPr marL="0" indent="0"/>
            <a:r>
              <a:rPr lang="en-US" altLang="tr-TR" sz="2400" smtClean="0"/>
              <a:t>Examples:</a:t>
            </a:r>
          </a:p>
          <a:p>
            <a:pPr marL="576263" lvl="1" indent="-234950"/>
            <a:r>
              <a:rPr lang="en-US" altLang="tr-TR" sz="2400" smtClean="0"/>
              <a:t>add offset to base register </a:t>
            </a:r>
            <a:endParaRPr lang="tr-TR" altLang="tr-TR" sz="2400" smtClean="0"/>
          </a:p>
          <a:p>
            <a:pPr marL="576263" lvl="1" indent="-234950"/>
            <a:r>
              <a:rPr lang="en-US" altLang="tr-TR" sz="2400" smtClean="0"/>
              <a:t>add offset to PC</a:t>
            </a:r>
          </a:p>
          <a:p>
            <a:pPr marL="576263" lvl="1" indent="-234950"/>
            <a:r>
              <a:rPr lang="en-US" altLang="tr-TR" sz="2400" smtClean="0"/>
              <a:t>add offset to zero</a:t>
            </a:r>
          </a:p>
        </p:txBody>
      </p:sp>
      <p:sp>
        <p:nvSpPr>
          <p:cNvPr id="35845" name="Line 4"/>
          <p:cNvSpPr>
            <a:spLocks noChangeShapeType="1"/>
          </p:cNvSpPr>
          <p:nvPr/>
        </p:nvSpPr>
        <p:spPr bwMode="auto">
          <a:xfrm>
            <a:off x="8077200" y="17145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6" name="Line 5"/>
          <p:cNvSpPr>
            <a:spLocks noChangeShapeType="1"/>
          </p:cNvSpPr>
          <p:nvPr/>
        </p:nvSpPr>
        <p:spPr bwMode="auto">
          <a:xfrm>
            <a:off x="8101013" y="25527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7" name="Line 6"/>
          <p:cNvSpPr>
            <a:spLocks noChangeShapeType="1"/>
          </p:cNvSpPr>
          <p:nvPr/>
        </p:nvSpPr>
        <p:spPr bwMode="auto">
          <a:xfrm>
            <a:off x="8077200" y="33909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8" name="Line 7"/>
          <p:cNvSpPr>
            <a:spLocks noChangeShapeType="1"/>
          </p:cNvSpPr>
          <p:nvPr/>
        </p:nvSpPr>
        <p:spPr bwMode="auto">
          <a:xfrm>
            <a:off x="8056563" y="42291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9" name="Line 8"/>
          <p:cNvSpPr>
            <a:spLocks noChangeShapeType="1"/>
          </p:cNvSpPr>
          <p:nvPr/>
        </p:nvSpPr>
        <p:spPr bwMode="auto">
          <a:xfrm>
            <a:off x="8070850" y="50673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Text Box 9"/>
          <p:cNvSpPr txBox="1">
            <a:spLocks noChangeArrowheads="1"/>
          </p:cNvSpPr>
          <p:nvPr/>
        </p:nvSpPr>
        <p:spPr bwMode="auto">
          <a:xfrm>
            <a:off x="7772400" y="2933700"/>
            <a:ext cx="685800" cy="466725"/>
          </a:xfrm>
          <a:prstGeom prst="rect">
            <a:avLst/>
          </a:prstGeom>
          <a:solidFill>
            <a:schemeClr val="accent2"/>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b="1">
                <a:solidFill>
                  <a:schemeClr val="bg1"/>
                </a:solidFill>
                <a:latin typeface="Arial" panose="020B0604020202020204" pitchFamily="34" charset="0"/>
              </a:rPr>
              <a:t>EA</a:t>
            </a:r>
          </a:p>
        </p:txBody>
      </p:sp>
      <p:sp>
        <p:nvSpPr>
          <p:cNvPr id="35851" name="Text Box 10"/>
          <p:cNvSpPr txBox="1">
            <a:spLocks noChangeArrowheads="1"/>
          </p:cNvSpPr>
          <p:nvPr/>
        </p:nvSpPr>
        <p:spPr bwMode="auto">
          <a:xfrm>
            <a:off x="7772400" y="37719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OP</a:t>
            </a:r>
          </a:p>
        </p:txBody>
      </p:sp>
      <p:sp>
        <p:nvSpPr>
          <p:cNvPr id="35852" name="Text Box 11"/>
          <p:cNvSpPr txBox="1">
            <a:spLocks noChangeArrowheads="1"/>
          </p:cNvSpPr>
          <p:nvPr/>
        </p:nvSpPr>
        <p:spPr bwMode="auto">
          <a:xfrm>
            <a:off x="7772400" y="46101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EX</a:t>
            </a:r>
          </a:p>
        </p:txBody>
      </p:sp>
      <p:sp>
        <p:nvSpPr>
          <p:cNvPr id="35853" name="Line 12"/>
          <p:cNvSpPr>
            <a:spLocks noChangeShapeType="1"/>
          </p:cNvSpPr>
          <p:nvPr/>
        </p:nvSpPr>
        <p:spPr bwMode="auto">
          <a:xfrm>
            <a:off x="8077200" y="5905500"/>
            <a:ext cx="0" cy="304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4" name="Line 13"/>
          <p:cNvSpPr>
            <a:spLocks noChangeShapeType="1"/>
          </p:cNvSpPr>
          <p:nvPr/>
        </p:nvSpPr>
        <p:spPr bwMode="auto">
          <a:xfrm flipH="1">
            <a:off x="7543800" y="6210300"/>
            <a:ext cx="5334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5" name="Line 14"/>
          <p:cNvSpPr>
            <a:spLocks noChangeShapeType="1"/>
          </p:cNvSpPr>
          <p:nvPr/>
        </p:nvSpPr>
        <p:spPr bwMode="auto">
          <a:xfrm flipV="1">
            <a:off x="7543800" y="952500"/>
            <a:ext cx="0" cy="5257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6" name="Line 15"/>
          <p:cNvSpPr>
            <a:spLocks noChangeShapeType="1"/>
          </p:cNvSpPr>
          <p:nvPr/>
        </p:nvSpPr>
        <p:spPr bwMode="auto">
          <a:xfrm>
            <a:off x="7543800" y="952500"/>
            <a:ext cx="5334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7" name="Line 16"/>
          <p:cNvSpPr>
            <a:spLocks noChangeShapeType="1"/>
          </p:cNvSpPr>
          <p:nvPr/>
        </p:nvSpPr>
        <p:spPr bwMode="auto">
          <a:xfrm>
            <a:off x="8077200" y="952500"/>
            <a:ext cx="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8" name="Text Box 17"/>
          <p:cNvSpPr txBox="1">
            <a:spLocks noChangeArrowheads="1"/>
          </p:cNvSpPr>
          <p:nvPr/>
        </p:nvSpPr>
        <p:spPr bwMode="auto">
          <a:xfrm>
            <a:off x="7772400" y="54483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S</a:t>
            </a:r>
          </a:p>
        </p:txBody>
      </p:sp>
      <p:sp>
        <p:nvSpPr>
          <p:cNvPr id="35859" name="Text Box 18"/>
          <p:cNvSpPr txBox="1">
            <a:spLocks noChangeArrowheads="1"/>
          </p:cNvSpPr>
          <p:nvPr/>
        </p:nvSpPr>
        <p:spPr bwMode="auto">
          <a:xfrm>
            <a:off x="7772400" y="12573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F</a:t>
            </a:r>
          </a:p>
        </p:txBody>
      </p:sp>
      <p:sp>
        <p:nvSpPr>
          <p:cNvPr id="35860" name="Text Box 19"/>
          <p:cNvSpPr txBox="1">
            <a:spLocks noChangeArrowheads="1"/>
          </p:cNvSpPr>
          <p:nvPr/>
        </p:nvSpPr>
        <p:spPr bwMode="auto">
          <a:xfrm>
            <a:off x="7772400" y="20955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D</a:t>
            </a:r>
          </a:p>
        </p:txBody>
      </p:sp>
    </p:spTree>
    <p:extLst>
      <p:ext uri="{BB962C8B-B14F-4D97-AF65-F5344CB8AC3E}">
        <p14:creationId xmlns:p14="http://schemas.microsoft.com/office/powerpoint/2010/main" val="2663054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animEffect transition="in" filter="checkerboard(across)">
                                      <p:cBhvr>
                                        <p:cTn id="7" dur="500"/>
                                        <p:tgtEl>
                                          <p:spTgt spid="432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2131">
                                            <p:txEl>
                                              <p:pRg st="2" end="2"/>
                                            </p:txEl>
                                          </p:spTgt>
                                        </p:tgtEl>
                                        <p:attrNameLst>
                                          <p:attrName>style.visibility</p:attrName>
                                        </p:attrNameLst>
                                      </p:cBhvr>
                                      <p:to>
                                        <p:strVal val="visible"/>
                                      </p:to>
                                    </p:set>
                                    <p:animEffect transition="in" filter="checkerboard(across)">
                                      <p:cBhvr>
                                        <p:cTn id="12" dur="500"/>
                                        <p:tgtEl>
                                          <p:spTgt spid="432131">
                                            <p:txEl>
                                              <p:pRg st="2" end="2"/>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32131">
                                            <p:txEl>
                                              <p:pRg st="3" end="3"/>
                                            </p:txEl>
                                          </p:spTgt>
                                        </p:tgtEl>
                                        <p:attrNameLst>
                                          <p:attrName>style.visibility</p:attrName>
                                        </p:attrNameLst>
                                      </p:cBhvr>
                                      <p:to>
                                        <p:strVal val="visible"/>
                                      </p:to>
                                    </p:set>
                                    <p:animEffect transition="in" filter="checkerboard(across)">
                                      <p:cBhvr>
                                        <p:cTn id="15" dur="500"/>
                                        <p:tgtEl>
                                          <p:spTgt spid="432131">
                                            <p:txEl>
                                              <p:pRg st="3" end="3"/>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32131">
                                            <p:txEl>
                                              <p:pRg st="4" end="4"/>
                                            </p:txEl>
                                          </p:spTgt>
                                        </p:tgtEl>
                                        <p:attrNameLst>
                                          <p:attrName>style.visibility</p:attrName>
                                        </p:attrNameLst>
                                      </p:cBhvr>
                                      <p:to>
                                        <p:strVal val="visible"/>
                                      </p:to>
                                    </p:set>
                                    <p:animEffect transition="in" filter="checkerboard(across)">
                                      <p:cBhvr>
                                        <p:cTn id="18" dur="500"/>
                                        <p:tgtEl>
                                          <p:spTgt spid="432131">
                                            <p:txEl>
                                              <p:pRg st="4" end="4"/>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32131">
                                            <p:txEl>
                                              <p:pRg st="5" end="5"/>
                                            </p:txEl>
                                          </p:spTgt>
                                        </p:tgtEl>
                                        <p:attrNameLst>
                                          <p:attrName>style.visibility</p:attrName>
                                        </p:attrNameLst>
                                      </p:cBhvr>
                                      <p:to>
                                        <p:strVal val="visible"/>
                                      </p:to>
                                    </p:set>
                                    <p:animEffect transition="in" filter="checkerboard(across)">
                                      <p:cBhvr>
                                        <p:cTn id="21" dur="500"/>
                                        <p:tgtEl>
                                          <p:spTgt spid="432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402F9669-6929-4E1E-9A56-7659169CE5DD}" type="slidenum">
              <a:rPr kumimoji="0" lang="en-US" altLang="tr-TR" sz="1200" smtClean="0"/>
              <a:pPr>
                <a:spcBef>
                  <a:spcPct val="50000"/>
                </a:spcBef>
                <a:buFontTx/>
                <a:buNone/>
              </a:pPr>
              <a:t>21</a:t>
            </a:fld>
            <a:endParaRPr kumimoji="0" lang="en-US" altLang="tr-TR" sz="1200" smtClean="0"/>
          </a:p>
        </p:txBody>
      </p:sp>
      <p:sp>
        <p:nvSpPr>
          <p:cNvPr id="36867" name="Rectangle 2"/>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tr-TR" sz="2800" smtClean="0"/>
              <a:t>Instruction Processing: FETCH OPERANDS</a:t>
            </a:r>
          </a:p>
        </p:txBody>
      </p:sp>
      <p:sp>
        <p:nvSpPr>
          <p:cNvPr id="433155" name="Rectangle 3"/>
          <p:cNvSpPr>
            <a:spLocks noGrp="1" noChangeArrowheads="1"/>
          </p:cNvSpPr>
          <p:nvPr>
            <p:ph type="body" idx="1"/>
          </p:nvPr>
        </p:nvSpPr>
        <p:spPr/>
        <p:txBody>
          <a:bodyPr/>
          <a:lstStyle/>
          <a:p>
            <a:pPr marL="0" indent="0"/>
            <a:r>
              <a:rPr lang="en-US" altLang="tr-TR" smtClean="0"/>
              <a:t>Obtain source operands needed to </a:t>
            </a:r>
            <a:br>
              <a:rPr lang="en-US" altLang="tr-TR" smtClean="0"/>
            </a:br>
            <a:r>
              <a:rPr lang="en-US" altLang="tr-TR" smtClean="0"/>
              <a:t>perform operation.</a:t>
            </a:r>
          </a:p>
          <a:p>
            <a:pPr marL="0" indent="0"/>
            <a:endParaRPr lang="en-US" altLang="tr-TR" smtClean="0"/>
          </a:p>
          <a:p>
            <a:pPr marL="0" indent="0"/>
            <a:r>
              <a:rPr lang="en-US" altLang="tr-TR" smtClean="0"/>
              <a:t>Examples:</a:t>
            </a:r>
          </a:p>
          <a:p>
            <a:pPr marL="576263" lvl="1" indent="-234950"/>
            <a:r>
              <a:rPr lang="en-US" altLang="tr-TR" smtClean="0"/>
              <a:t>load data from memory (LD</a:t>
            </a:r>
            <a:r>
              <a:rPr lang="tr-TR" altLang="tr-TR" smtClean="0"/>
              <a:t>A</a:t>
            </a:r>
            <a:r>
              <a:rPr lang="en-US" altLang="tr-TR" smtClean="0"/>
              <a:t>)</a:t>
            </a:r>
          </a:p>
          <a:p>
            <a:pPr marL="576263" lvl="1" indent="-234950"/>
            <a:r>
              <a:rPr lang="en-US" altLang="tr-TR" smtClean="0"/>
              <a:t>read data from register file (ADD)</a:t>
            </a:r>
          </a:p>
        </p:txBody>
      </p:sp>
      <p:sp>
        <p:nvSpPr>
          <p:cNvPr id="36869" name="Line 4"/>
          <p:cNvSpPr>
            <a:spLocks noChangeShapeType="1"/>
          </p:cNvSpPr>
          <p:nvPr/>
        </p:nvSpPr>
        <p:spPr bwMode="auto">
          <a:xfrm>
            <a:off x="8178800" y="17526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0" name="Line 5"/>
          <p:cNvSpPr>
            <a:spLocks noChangeShapeType="1"/>
          </p:cNvSpPr>
          <p:nvPr/>
        </p:nvSpPr>
        <p:spPr bwMode="auto">
          <a:xfrm>
            <a:off x="8202613" y="25908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1" name="Line 6"/>
          <p:cNvSpPr>
            <a:spLocks noChangeShapeType="1"/>
          </p:cNvSpPr>
          <p:nvPr/>
        </p:nvSpPr>
        <p:spPr bwMode="auto">
          <a:xfrm>
            <a:off x="8178800" y="34290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2" name="Line 7"/>
          <p:cNvSpPr>
            <a:spLocks noChangeShapeType="1"/>
          </p:cNvSpPr>
          <p:nvPr/>
        </p:nvSpPr>
        <p:spPr bwMode="auto">
          <a:xfrm>
            <a:off x="8158163" y="42672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3" name="Line 8"/>
          <p:cNvSpPr>
            <a:spLocks noChangeShapeType="1"/>
          </p:cNvSpPr>
          <p:nvPr/>
        </p:nvSpPr>
        <p:spPr bwMode="auto">
          <a:xfrm>
            <a:off x="8172450" y="51054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4" name="Text Box 9"/>
          <p:cNvSpPr txBox="1">
            <a:spLocks noChangeArrowheads="1"/>
          </p:cNvSpPr>
          <p:nvPr/>
        </p:nvSpPr>
        <p:spPr bwMode="auto">
          <a:xfrm>
            <a:off x="7874000" y="29718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EA</a:t>
            </a:r>
          </a:p>
        </p:txBody>
      </p:sp>
      <p:sp>
        <p:nvSpPr>
          <p:cNvPr id="36875" name="Text Box 10"/>
          <p:cNvSpPr txBox="1">
            <a:spLocks noChangeArrowheads="1"/>
          </p:cNvSpPr>
          <p:nvPr/>
        </p:nvSpPr>
        <p:spPr bwMode="auto">
          <a:xfrm>
            <a:off x="7874000" y="3810000"/>
            <a:ext cx="685800" cy="466725"/>
          </a:xfrm>
          <a:prstGeom prst="rect">
            <a:avLst/>
          </a:prstGeom>
          <a:solidFill>
            <a:schemeClr val="accent2"/>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b="1">
                <a:solidFill>
                  <a:schemeClr val="bg1"/>
                </a:solidFill>
                <a:latin typeface="Arial" panose="020B0604020202020204" pitchFamily="34" charset="0"/>
              </a:rPr>
              <a:t>OP</a:t>
            </a:r>
          </a:p>
        </p:txBody>
      </p:sp>
      <p:sp>
        <p:nvSpPr>
          <p:cNvPr id="36876" name="Text Box 11"/>
          <p:cNvSpPr txBox="1">
            <a:spLocks noChangeArrowheads="1"/>
          </p:cNvSpPr>
          <p:nvPr/>
        </p:nvSpPr>
        <p:spPr bwMode="auto">
          <a:xfrm>
            <a:off x="7874000" y="46482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EX</a:t>
            </a:r>
          </a:p>
        </p:txBody>
      </p:sp>
      <p:sp>
        <p:nvSpPr>
          <p:cNvPr id="36877" name="Line 12"/>
          <p:cNvSpPr>
            <a:spLocks noChangeShapeType="1"/>
          </p:cNvSpPr>
          <p:nvPr/>
        </p:nvSpPr>
        <p:spPr bwMode="auto">
          <a:xfrm>
            <a:off x="8178800" y="5943600"/>
            <a:ext cx="0" cy="304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8" name="Line 13"/>
          <p:cNvSpPr>
            <a:spLocks noChangeShapeType="1"/>
          </p:cNvSpPr>
          <p:nvPr/>
        </p:nvSpPr>
        <p:spPr bwMode="auto">
          <a:xfrm flipH="1">
            <a:off x="7645400" y="6248400"/>
            <a:ext cx="5334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9" name="Line 14"/>
          <p:cNvSpPr>
            <a:spLocks noChangeShapeType="1"/>
          </p:cNvSpPr>
          <p:nvPr/>
        </p:nvSpPr>
        <p:spPr bwMode="auto">
          <a:xfrm flipV="1">
            <a:off x="7645400" y="990600"/>
            <a:ext cx="0" cy="5257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0" name="Line 15"/>
          <p:cNvSpPr>
            <a:spLocks noChangeShapeType="1"/>
          </p:cNvSpPr>
          <p:nvPr/>
        </p:nvSpPr>
        <p:spPr bwMode="auto">
          <a:xfrm>
            <a:off x="7645400" y="990600"/>
            <a:ext cx="5334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1" name="Line 16"/>
          <p:cNvSpPr>
            <a:spLocks noChangeShapeType="1"/>
          </p:cNvSpPr>
          <p:nvPr/>
        </p:nvSpPr>
        <p:spPr bwMode="auto">
          <a:xfrm>
            <a:off x="8178800" y="990600"/>
            <a:ext cx="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2" name="Text Box 17"/>
          <p:cNvSpPr txBox="1">
            <a:spLocks noChangeArrowheads="1"/>
          </p:cNvSpPr>
          <p:nvPr/>
        </p:nvSpPr>
        <p:spPr bwMode="auto">
          <a:xfrm>
            <a:off x="7874000" y="54864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S</a:t>
            </a:r>
          </a:p>
        </p:txBody>
      </p:sp>
      <p:sp>
        <p:nvSpPr>
          <p:cNvPr id="36883" name="Text Box 18"/>
          <p:cNvSpPr txBox="1">
            <a:spLocks noChangeArrowheads="1"/>
          </p:cNvSpPr>
          <p:nvPr/>
        </p:nvSpPr>
        <p:spPr bwMode="auto">
          <a:xfrm>
            <a:off x="7874000" y="12954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F</a:t>
            </a:r>
          </a:p>
        </p:txBody>
      </p:sp>
      <p:sp>
        <p:nvSpPr>
          <p:cNvPr id="36884" name="Text Box 19"/>
          <p:cNvSpPr txBox="1">
            <a:spLocks noChangeArrowheads="1"/>
          </p:cNvSpPr>
          <p:nvPr/>
        </p:nvSpPr>
        <p:spPr bwMode="auto">
          <a:xfrm>
            <a:off x="7874000" y="21336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D</a:t>
            </a:r>
          </a:p>
        </p:txBody>
      </p:sp>
    </p:spTree>
    <p:extLst>
      <p:ext uri="{BB962C8B-B14F-4D97-AF65-F5344CB8AC3E}">
        <p14:creationId xmlns:p14="http://schemas.microsoft.com/office/powerpoint/2010/main" val="3288691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Effect transition="in" filter="checkerboard(across)">
                                      <p:cBhvr>
                                        <p:cTn id="7" dur="500"/>
                                        <p:tgtEl>
                                          <p:spTgt spid="433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3155">
                                            <p:txEl>
                                              <p:pRg st="2" end="2"/>
                                            </p:txEl>
                                          </p:spTgt>
                                        </p:tgtEl>
                                        <p:attrNameLst>
                                          <p:attrName>style.visibility</p:attrName>
                                        </p:attrNameLst>
                                      </p:cBhvr>
                                      <p:to>
                                        <p:strVal val="visible"/>
                                      </p:to>
                                    </p:set>
                                    <p:animEffect transition="in" filter="checkerboard(across)">
                                      <p:cBhvr>
                                        <p:cTn id="12" dur="500"/>
                                        <p:tgtEl>
                                          <p:spTgt spid="433155">
                                            <p:txEl>
                                              <p:pRg st="2" end="2"/>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33155">
                                            <p:txEl>
                                              <p:pRg st="3" end="3"/>
                                            </p:txEl>
                                          </p:spTgt>
                                        </p:tgtEl>
                                        <p:attrNameLst>
                                          <p:attrName>style.visibility</p:attrName>
                                        </p:attrNameLst>
                                      </p:cBhvr>
                                      <p:to>
                                        <p:strVal val="visible"/>
                                      </p:to>
                                    </p:set>
                                    <p:animEffect transition="in" filter="checkerboard(across)">
                                      <p:cBhvr>
                                        <p:cTn id="15" dur="500"/>
                                        <p:tgtEl>
                                          <p:spTgt spid="433155">
                                            <p:txEl>
                                              <p:pRg st="3" end="3"/>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33155">
                                            <p:txEl>
                                              <p:pRg st="4" end="4"/>
                                            </p:txEl>
                                          </p:spTgt>
                                        </p:tgtEl>
                                        <p:attrNameLst>
                                          <p:attrName>style.visibility</p:attrName>
                                        </p:attrNameLst>
                                      </p:cBhvr>
                                      <p:to>
                                        <p:strVal val="visible"/>
                                      </p:to>
                                    </p:set>
                                    <p:animEffect transition="in" filter="checkerboard(across)">
                                      <p:cBhvr>
                                        <p:cTn id="18" dur="500"/>
                                        <p:tgtEl>
                                          <p:spTgt spid="433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D34BBCA-8207-4311-8738-A47DA6782A59}" type="slidenum">
              <a:rPr kumimoji="0" lang="en-US" altLang="tr-TR" sz="1200" smtClean="0"/>
              <a:pPr>
                <a:spcBef>
                  <a:spcPct val="50000"/>
                </a:spcBef>
                <a:buFontTx/>
                <a:buNone/>
              </a:pPr>
              <a:t>22</a:t>
            </a:fld>
            <a:endParaRPr kumimoji="0" lang="en-US" altLang="tr-TR" sz="1200" smtClean="0"/>
          </a:p>
        </p:txBody>
      </p:sp>
      <p:sp>
        <p:nvSpPr>
          <p:cNvPr id="37891" name="Rectangle 2"/>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tr-TR" sz="2800" smtClean="0"/>
              <a:t>Instruction Processing: EXECUTE</a:t>
            </a:r>
          </a:p>
        </p:txBody>
      </p:sp>
      <p:sp>
        <p:nvSpPr>
          <p:cNvPr id="434179" name="Rectangle 3"/>
          <p:cNvSpPr>
            <a:spLocks noGrp="1" noChangeArrowheads="1"/>
          </p:cNvSpPr>
          <p:nvPr>
            <p:ph type="body" idx="1"/>
          </p:nvPr>
        </p:nvSpPr>
        <p:spPr/>
        <p:txBody>
          <a:bodyPr/>
          <a:lstStyle/>
          <a:p>
            <a:pPr marL="0" indent="0"/>
            <a:r>
              <a:rPr lang="en-US" altLang="tr-TR" smtClean="0"/>
              <a:t>Perform the operation, </a:t>
            </a:r>
            <a:br>
              <a:rPr lang="en-US" altLang="tr-TR" smtClean="0"/>
            </a:br>
            <a:r>
              <a:rPr lang="en-US" altLang="tr-TR" smtClean="0"/>
              <a:t>using the source operands.</a:t>
            </a:r>
          </a:p>
          <a:p>
            <a:pPr marL="0" indent="0"/>
            <a:endParaRPr lang="en-US" altLang="tr-TR" smtClean="0"/>
          </a:p>
          <a:p>
            <a:pPr marL="0" indent="0"/>
            <a:r>
              <a:rPr lang="en-US" altLang="tr-TR" smtClean="0"/>
              <a:t>Examples:</a:t>
            </a:r>
          </a:p>
          <a:p>
            <a:pPr marL="576263" lvl="1" indent="-234950"/>
            <a:r>
              <a:rPr lang="en-US" altLang="tr-TR" smtClean="0"/>
              <a:t>send operands to ALU and assert ADD signal</a:t>
            </a:r>
          </a:p>
          <a:p>
            <a:pPr marL="576263" lvl="1" indent="-234950"/>
            <a:r>
              <a:rPr lang="en-US" altLang="tr-TR" smtClean="0"/>
              <a:t>do nothing (e.g., for loads and stores)</a:t>
            </a:r>
          </a:p>
        </p:txBody>
      </p:sp>
      <p:sp>
        <p:nvSpPr>
          <p:cNvPr id="37893" name="Line 4"/>
          <p:cNvSpPr>
            <a:spLocks noChangeShapeType="1"/>
          </p:cNvSpPr>
          <p:nvPr/>
        </p:nvSpPr>
        <p:spPr bwMode="auto">
          <a:xfrm>
            <a:off x="8216900" y="17145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Line 5"/>
          <p:cNvSpPr>
            <a:spLocks noChangeShapeType="1"/>
          </p:cNvSpPr>
          <p:nvPr/>
        </p:nvSpPr>
        <p:spPr bwMode="auto">
          <a:xfrm>
            <a:off x="8240713" y="25527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5" name="Line 6"/>
          <p:cNvSpPr>
            <a:spLocks noChangeShapeType="1"/>
          </p:cNvSpPr>
          <p:nvPr/>
        </p:nvSpPr>
        <p:spPr bwMode="auto">
          <a:xfrm>
            <a:off x="8216900" y="33909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6" name="Line 7"/>
          <p:cNvSpPr>
            <a:spLocks noChangeShapeType="1"/>
          </p:cNvSpPr>
          <p:nvPr/>
        </p:nvSpPr>
        <p:spPr bwMode="auto">
          <a:xfrm>
            <a:off x="8196263" y="42291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7" name="Line 8"/>
          <p:cNvSpPr>
            <a:spLocks noChangeShapeType="1"/>
          </p:cNvSpPr>
          <p:nvPr/>
        </p:nvSpPr>
        <p:spPr bwMode="auto">
          <a:xfrm>
            <a:off x="8210550" y="50673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Text Box 9"/>
          <p:cNvSpPr txBox="1">
            <a:spLocks noChangeArrowheads="1"/>
          </p:cNvSpPr>
          <p:nvPr/>
        </p:nvSpPr>
        <p:spPr bwMode="auto">
          <a:xfrm>
            <a:off x="7912100" y="29337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EA</a:t>
            </a:r>
          </a:p>
        </p:txBody>
      </p:sp>
      <p:sp>
        <p:nvSpPr>
          <p:cNvPr id="37899" name="Text Box 10"/>
          <p:cNvSpPr txBox="1">
            <a:spLocks noChangeArrowheads="1"/>
          </p:cNvSpPr>
          <p:nvPr/>
        </p:nvSpPr>
        <p:spPr bwMode="auto">
          <a:xfrm>
            <a:off x="7912100" y="37719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OP</a:t>
            </a:r>
          </a:p>
        </p:txBody>
      </p:sp>
      <p:sp>
        <p:nvSpPr>
          <p:cNvPr id="37900" name="Text Box 11"/>
          <p:cNvSpPr txBox="1">
            <a:spLocks noChangeArrowheads="1"/>
          </p:cNvSpPr>
          <p:nvPr/>
        </p:nvSpPr>
        <p:spPr bwMode="auto">
          <a:xfrm>
            <a:off x="7912100" y="4610100"/>
            <a:ext cx="685800" cy="466725"/>
          </a:xfrm>
          <a:prstGeom prst="rect">
            <a:avLst/>
          </a:prstGeom>
          <a:solidFill>
            <a:schemeClr val="accent2"/>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b="1">
                <a:solidFill>
                  <a:schemeClr val="bg1"/>
                </a:solidFill>
                <a:latin typeface="Arial" panose="020B0604020202020204" pitchFamily="34" charset="0"/>
              </a:rPr>
              <a:t>EX</a:t>
            </a:r>
          </a:p>
        </p:txBody>
      </p:sp>
      <p:sp>
        <p:nvSpPr>
          <p:cNvPr id="37901" name="Line 12"/>
          <p:cNvSpPr>
            <a:spLocks noChangeShapeType="1"/>
          </p:cNvSpPr>
          <p:nvPr/>
        </p:nvSpPr>
        <p:spPr bwMode="auto">
          <a:xfrm>
            <a:off x="8216900" y="5905500"/>
            <a:ext cx="0" cy="304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Line 13"/>
          <p:cNvSpPr>
            <a:spLocks noChangeShapeType="1"/>
          </p:cNvSpPr>
          <p:nvPr/>
        </p:nvSpPr>
        <p:spPr bwMode="auto">
          <a:xfrm flipH="1">
            <a:off x="7683500" y="6210300"/>
            <a:ext cx="5334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3" name="Line 14"/>
          <p:cNvSpPr>
            <a:spLocks noChangeShapeType="1"/>
          </p:cNvSpPr>
          <p:nvPr/>
        </p:nvSpPr>
        <p:spPr bwMode="auto">
          <a:xfrm flipV="1">
            <a:off x="7683500" y="952500"/>
            <a:ext cx="0" cy="5257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4" name="Line 15"/>
          <p:cNvSpPr>
            <a:spLocks noChangeShapeType="1"/>
          </p:cNvSpPr>
          <p:nvPr/>
        </p:nvSpPr>
        <p:spPr bwMode="auto">
          <a:xfrm>
            <a:off x="7683500" y="952500"/>
            <a:ext cx="5334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5" name="Line 16"/>
          <p:cNvSpPr>
            <a:spLocks noChangeShapeType="1"/>
          </p:cNvSpPr>
          <p:nvPr/>
        </p:nvSpPr>
        <p:spPr bwMode="auto">
          <a:xfrm>
            <a:off x="8216900" y="952500"/>
            <a:ext cx="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6" name="Text Box 17"/>
          <p:cNvSpPr txBox="1">
            <a:spLocks noChangeArrowheads="1"/>
          </p:cNvSpPr>
          <p:nvPr/>
        </p:nvSpPr>
        <p:spPr bwMode="auto">
          <a:xfrm>
            <a:off x="7912100" y="54483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S</a:t>
            </a:r>
          </a:p>
        </p:txBody>
      </p:sp>
      <p:sp>
        <p:nvSpPr>
          <p:cNvPr id="37907" name="Text Box 18"/>
          <p:cNvSpPr txBox="1">
            <a:spLocks noChangeArrowheads="1"/>
          </p:cNvSpPr>
          <p:nvPr/>
        </p:nvSpPr>
        <p:spPr bwMode="auto">
          <a:xfrm>
            <a:off x="7912100" y="12573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F</a:t>
            </a:r>
          </a:p>
        </p:txBody>
      </p:sp>
      <p:sp>
        <p:nvSpPr>
          <p:cNvPr id="37908" name="Text Box 19"/>
          <p:cNvSpPr txBox="1">
            <a:spLocks noChangeArrowheads="1"/>
          </p:cNvSpPr>
          <p:nvPr/>
        </p:nvSpPr>
        <p:spPr bwMode="auto">
          <a:xfrm>
            <a:off x="7912100" y="20955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D</a:t>
            </a:r>
          </a:p>
        </p:txBody>
      </p:sp>
    </p:spTree>
    <p:extLst>
      <p:ext uri="{BB962C8B-B14F-4D97-AF65-F5344CB8AC3E}">
        <p14:creationId xmlns:p14="http://schemas.microsoft.com/office/powerpoint/2010/main" val="1734698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animEffect transition="in" filter="checkerboard(across)">
                                      <p:cBhvr>
                                        <p:cTn id="7" dur="500"/>
                                        <p:tgtEl>
                                          <p:spTgt spid="434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4179">
                                            <p:txEl>
                                              <p:pRg st="2" end="2"/>
                                            </p:txEl>
                                          </p:spTgt>
                                        </p:tgtEl>
                                        <p:attrNameLst>
                                          <p:attrName>style.visibility</p:attrName>
                                        </p:attrNameLst>
                                      </p:cBhvr>
                                      <p:to>
                                        <p:strVal val="visible"/>
                                      </p:to>
                                    </p:set>
                                    <p:animEffect transition="in" filter="checkerboard(across)">
                                      <p:cBhvr>
                                        <p:cTn id="12" dur="500"/>
                                        <p:tgtEl>
                                          <p:spTgt spid="434179">
                                            <p:txEl>
                                              <p:pRg st="2" end="2"/>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34179">
                                            <p:txEl>
                                              <p:pRg st="3" end="3"/>
                                            </p:txEl>
                                          </p:spTgt>
                                        </p:tgtEl>
                                        <p:attrNameLst>
                                          <p:attrName>style.visibility</p:attrName>
                                        </p:attrNameLst>
                                      </p:cBhvr>
                                      <p:to>
                                        <p:strVal val="visible"/>
                                      </p:to>
                                    </p:set>
                                    <p:animEffect transition="in" filter="checkerboard(across)">
                                      <p:cBhvr>
                                        <p:cTn id="15" dur="500"/>
                                        <p:tgtEl>
                                          <p:spTgt spid="434179">
                                            <p:txEl>
                                              <p:pRg st="3" end="3"/>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34179">
                                            <p:txEl>
                                              <p:pRg st="4" end="4"/>
                                            </p:txEl>
                                          </p:spTgt>
                                        </p:tgtEl>
                                        <p:attrNameLst>
                                          <p:attrName>style.visibility</p:attrName>
                                        </p:attrNameLst>
                                      </p:cBhvr>
                                      <p:to>
                                        <p:strVal val="visible"/>
                                      </p:to>
                                    </p:set>
                                    <p:animEffect transition="in" filter="checkerboard(across)">
                                      <p:cBhvr>
                                        <p:cTn id="18" dur="500"/>
                                        <p:tgtEl>
                                          <p:spTgt spid="434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157AE49-D560-4A40-B17E-BC1DCB01C0B7}" type="slidenum">
              <a:rPr kumimoji="0" lang="en-US" altLang="tr-TR" sz="1200" smtClean="0"/>
              <a:pPr>
                <a:spcBef>
                  <a:spcPct val="50000"/>
                </a:spcBef>
                <a:buFontTx/>
                <a:buNone/>
              </a:pPr>
              <a:t>23</a:t>
            </a:fld>
            <a:endParaRPr kumimoji="0" lang="en-US" altLang="tr-TR" sz="1200" smtClean="0"/>
          </a:p>
        </p:txBody>
      </p:sp>
      <p:sp>
        <p:nvSpPr>
          <p:cNvPr id="38915" name="Rectangle 2"/>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tr-TR" sz="2800" smtClean="0"/>
              <a:t>Instruction Processing: STORE RESULT</a:t>
            </a:r>
          </a:p>
        </p:txBody>
      </p:sp>
      <p:sp>
        <p:nvSpPr>
          <p:cNvPr id="435203" name="Rectangle 3"/>
          <p:cNvSpPr>
            <a:spLocks noGrp="1" noChangeArrowheads="1"/>
          </p:cNvSpPr>
          <p:nvPr>
            <p:ph type="body" idx="1"/>
          </p:nvPr>
        </p:nvSpPr>
        <p:spPr/>
        <p:txBody>
          <a:bodyPr/>
          <a:lstStyle/>
          <a:p>
            <a:pPr marL="0" indent="0"/>
            <a:r>
              <a:rPr lang="en-US" altLang="tr-TR" smtClean="0"/>
              <a:t>Write results to destination.</a:t>
            </a:r>
            <a:br>
              <a:rPr lang="en-US" altLang="tr-TR" smtClean="0"/>
            </a:br>
            <a:r>
              <a:rPr lang="en-US" altLang="tr-TR" smtClean="0"/>
              <a:t>(register or memory)</a:t>
            </a:r>
          </a:p>
          <a:p>
            <a:pPr marL="0" indent="0"/>
            <a:endParaRPr lang="en-US" altLang="tr-TR" smtClean="0"/>
          </a:p>
          <a:p>
            <a:pPr marL="0" indent="0"/>
            <a:r>
              <a:rPr lang="en-US" altLang="tr-TR" smtClean="0"/>
              <a:t>Examples:</a:t>
            </a:r>
          </a:p>
          <a:p>
            <a:pPr marL="576263" lvl="1" indent="-234950"/>
            <a:r>
              <a:rPr lang="en-US" altLang="tr-TR" smtClean="0"/>
              <a:t>result of ADD is placed in destination register</a:t>
            </a:r>
          </a:p>
          <a:p>
            <a:pPr marL="576263" lvl="1" indent="-234950"/>
            <a:r>
              <a:rPr lang="en-US" altLang="tr-TR" smtClean="0"/>
              <a:t>result of memory load is placed in destination register</a:t>
            </a:r>
          </a:p>
          <a:p>
            <a:pPr marL="576263" lvl="1" indent="-234950"/>
            <a:r>
              <a:rPr lang="en-US" altLang="tr-TR" smtClean="0"/>
              <a:t>for store instruction, data is stored to memory</a:t>
            </a:r>
          </a:p>
          <a:p>
            <a:pPr marL="1022350" lvl="2" indent="-222250"/>
            <a:r>
              <a:rPr lang="en-US" altLang="tr-TR" smtClean="0"/>
              <a:t>write address to MAR, data to M</a:t>
            </a:r>
            <a:r>
              <a:rPr lang="tr-TR" altLang="tr-TR" smtClean="0"/>
              <a:t>B</a:t>
            </a:r>
            <a:r>
              <a:rPr lang="en-US" altLang="tr-TR" smtClean="0"/>
              <a:t>R</a:t>
            </a:r>
          </a:p>
          <a:p>
            <a:pPr marL="1022350" lvl="2" indent="-222250"/>
            <a:r>
              <a:rPr lang="en-US" altLang="tr-TR" smtClean="0"/>
              <a:t>assert WRITE signal to memory</a:t>
            </a:r>
          </a:p>
        </p:txBody>
      </p:sp>
      <p:sp>
        <p:nvSpPr>
          <p:cNvPr id="38917" name="Line 4"/>
          <p:cNvSpPr>
            <a:spLocks noChangeShapeType="1"/>
          </p:cNvSpPr>
          <p:nvPr/>
        </p:nvSpPr>
        <p:spPr bwMode="auto">
          <a:xfrm>
            <a:off x="8318500" y="18288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Line 5"/>
          <p:cNvSpPr>
            <a:spLocks noChangeShapeType="1"/>
          </p:cNvSpPr>
          <p:nvPr/>
        </p:nvSpPr>
        <p:spPr bwMode="auto">
          <a:xfrm>
            <a:off x="8342313" y="26670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9" name="Line 6"/>
          <p:cNvSpPr>
            <a:spLocks noChangeShapeType="1"/>
          </p:cNvSpPr>
          <p:nvPr/>
        </p:nvSpPr>
        <p:spPr bwMode="auto">
          <a:xfrm>
            <a:off x="8318500" y="35052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0" name="Line 7"/>
          <p:cNvSpPr>
            <a:spLocks noChangeShapeType="1"/>
          </p:cNvSpPr>
          <p:nvPr/>
        </p:nvSpPr>
        <p:spPr bwMode="auto">
          <a:xfrm>
            <a:off x="8297863" y="43434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Line 8"/>
          <p:cNvSpPr>
            <a:spLocks noChangeShapeType="1"/>
          </p:cNvSpPr>
          <p:nvPr/>
        </p:nvSpPr>
        <p:spPr bwMode="auto">
          <a:xfrm>
            <a:off x="8312150" y="51816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2" name="Text Box 9"/>
          <p:cNvSpPr txBox="1">
            <a:spLocks noChangeArrowheads="1"/>
          </p:cNvSpPr>
          <p:nvPr/>
        </p:nvSpPr>
        <p:spPr bwMode="auto">
          <a:xfrm>
            <a:off x="8013700" y="30480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EA</a:t>
            </a:r>
          </a:p>
        </p:txBody>
      </p:sp>
      <p:sp>
        <p:nvSpPr>
          <p:cNvPr id="38923" name="Text Box 10"/>
          <p:cNvSpPr txBox="1">
            <a:spLocks noChangeArrowheads="1"/>
          </p:cNvSpPr>
          <p:nvPr/>
        </p:nvSpPr>
        <p:spPr bwMode="auto">
          <a:xfrm>
            <a:off x="8013700" y="38862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OP</a:t>
            </a:r>
          </a:p>
        </p:txBody>
      </p:sp>
      <p:sp>
        <p:nvSpPr>
          <p:cNvPr id="38924" name="Text Box 11"/>
          <p:cNvSpPr txBox="1">
            <a:spLocks noChangeArrowheads="1"/>
          </p:cNvSpPr>
          <p:nvPr/>
        </p:nvSpPr>
        <p:spPr bwMode="auto">
          <a:xfrm>
            <a:off x="8013700" y="47244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EX</a:t>
            </a:r>
          </a:p>
        </p:txBody>
      </p:sp>
      <p:sp>
        <p:nvSpPr>
          <p:cNvPr id="38925" name="Line 12"/>
          <p:cNvSpPr>
            <a:spLocks noChangeShapeType="1"/>
          </p:cNvSpPr>
          <p:nvPr/>
        </p:nvSpPr>
        <p:spPr bwMode="auto">
          <a:xfrm>
            <a:off x="8318500" y="6019800"/>
            <a:ext cx="0" cy="304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6" name="Line 13"/>
          <p:cNvSpPr>
            <a:spLocks noChangeShapeType="1"/>
          </p:cNvSpPr>
          <p:nvPr/>
        </p:nvSpPr>
        <p:spPr bwMode="auto">
          <a:xfrm flipH="1">
            <a:off x="7785100" y="6324600"/>
            <a:ext cx="5334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Line 14"/>
          <p:cNvSpPr>
            <a:spLocks noChangeShapeType="1"/>
          </p:cNvSpPr>
          <p:nvPr/>
        </p:nvSpPr>
        <p:spPr bwMode="auto">
          <a:xfrm flipV="1">
            <a:off x="7785100" y="1066800"/>
            <a:ext cx="0" cy="5257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8" name="Line 15"/>
          <p:cNvSpPr>
            <a:spLocks noChangeShapeType="1"/>
          </p:cNvSpPr>
          <p:nvPr/>
        </p:nvSpPr>
        <p:spPr bwMode="auto">
          <a:xfrm>
            <a:off x="7785100" y="1066800"/>
            <a:ext cx="5334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9" name="Line 16"/>
          <p:cNvSpPr>
            <a:spLocks noChangeShapeType="1"/>
          </p:cNvSpPr>
          <p:nvPr/>
        </p:nvSpPr>
        <p:spPr bwMode="auto">
          <a:xfrm>
            <a:off x="8318500" y="1066800"/>
            <a:ext cx="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0" name="Text Box 17"/>
          <p:cNvSpPr txBox="1">
            <a:spLocks noChangeArrowheads="1"/>
          </p:cNvSpPr>
          <p:nvPr/>
        </p:nvSpPr>
        <p:spPr bwMode="auto">
          <a:xfrm>
            <a:off x="8013700" y="5562600"/>
            <a:ext cx="685800" cy="466725"/>
          </a:xfrm>
          <a:prstGeom prst="rect">
            <a:avLst/>
          </a:prstGeom>
          <a:solidFill>
            <a:schemeClr val="accent2"/>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b="1">
                <a:solidFill>
                  <a:schemeClr val="bg1"/>
                </a:solidFill>
                <a:latin typeface="Arial" panose="020B0604020202020204" pitchFamily="34" charset="0"/>
              </a:rPr>
              <a:t>S</a:t>
            </a:r>
          </a:p>
        </p:txBody>
      </p:sp>
      <p:sp>
        <p:nvSpPr>
          <p:cNvPr id="38931" name="Text Box 18"/>
          <p:cNvSpPr txBox="1">
            <a:spLocks noChangeArrowheads="1"/>
          </p:cNvSpPr>
          <p:nvPr/>
        </p:nvSpPr>
        <p:spPr bwMode="auto">
          <a:xfrm>
            <a:off x="8013700" y="13716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F</a:t>
            </a:r>
          </a:p>
        </p:txBody>
      </p:sp>
      <p:sp>
        <p:nvSpPr>
          <p:cNvPr id="38932" name="Text Box 19"/>
          <p:cNvSpPr txBox="1">
            <a:spLocks noChangeArrowheads="1"/>
          </p:cNvSpPr>
          <p:nvPr/>
        </p:nvSpPr>
        <p:spPr bwMode="auto">
          <a:xfrm>
            <a:off x="8013700" y="2209800"/>
            <a:ext cx="685800" cy="466725"/>
          </a:xfrm>
          <a:prstGeom prst="rect">
            <a:avLst/>
          </a:prstGeom>
          <a:solidFill>
            <a:schemeClr val="bg1"/>
          </a:solidFill>
          <a:ln w="9525">
            <a:solidFill>
              <a:schemeClr val="accent2"/>
            </a:solidFill>
            <a:miter lim="800000"/>
            <a:headEnd/>
            <a:tailEnd/>
          </a:ln>
          <a:effectLst>
            <a:outerShdw dist="35921" dir="2700000" algn="ctr" rotWithShape="0">
              <a:srgbClr val="336699"/>
            </a:outerShdw>
          </a:effec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400">
                <a:solidFill>
                  <a:schemeClr val="accent2"/>
                </a:solidFill>
                <a:latin typeface="Arial" panose="020B0604020202020204" pitchFamily="34" charset="0"/>
              </a:rPr>
              <a:t>D</a:t>
            </a:r>
          </a:p>
        </p:txBody>
      </p:sp>
    </p:spTree>
    <p:extLst>
      <p:ext uri="{BB962C8B-B14F-4D97-AF65-F5344CB8AC3E}">
        <p14:creationId xmlns:p14="http://schemas.microsoft.com/office/powerpoint/2010/main" val="1815540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animEffect transition="in" filter="checkerboard(across)">
                                      <p:cBhvr>
                                        <p:cTn id="7" dur="500"/>
                                        <p:tgtEl>
                                          <p:spTgt spid="435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5203">
                                            <p:txEl>
                                              <p:pRg st="2" end="2"/>
                                            </p:txEl>
                                          </p:spTgt>
                                        </p:tgtEl>
                                        <p:attrNameLst>
                                          <p:attrName>style.visibility</p:attrName>
                                        </p:attrNameLst>
                                      </p:cBhvr>
                                      <p:to>
                                        <p:strVal val="visible"/>
                                      </p:to>
                                    </p:set>
                                    <p:animEffect transition="in" filter="checkerboard(across)">
                                      <p:cBhvr>
                                        <p:cTn id="12" dur="500"/>
                                        <p:tgtEl>
                                          <p:spTgt spid="435203">
                                            <p:txEl>
                                              <p:pRg st="2" end="2"/>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35203">
                                            <p:txEl>
                                              <p:pRg st="3" end="3"/>
                                            </p:txEl>
                                          </p:spTgt>
                                        </p:tgtEl>
                                        <p:attrNameLst>
                                          <p:attrName>style.visibility</p:attrName>
                                        </p:attrNameLst>
                                      </p:cBhvr>
                                      <p:to>
                                        <p:strVal val="visible"/>
                                      </p:to>
                                    </p:set>
                                    <p:animEffect transition="in" filter="checkerboard(across)">
                                      <p:cBhvr>
                                        <p:cTn id="15" dur="500"/>
                                        <p:tgtEl>
                                          <p:spTgt spid="435203">
                                            <p:txEl>
                                              <p:pRg st="3" end="3"/>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35203">
                                            <p:txEl>
                                              <p:pRg st="4" end="4"/>
                                            </p:txEl>
                                          </p:spTgt>
                                        </p:tgtEl>
                                        <p:attrNameLst>
                                          <p:attrName>style.visibility</p:attrName>
                                        </p:attrNameLst>
                                      </p:cBhvr>
                                      <p:to>
                                        <p:strVal val="visible"/>
                                      </p:to>
                                    </p:set>
                                    <p:animEffect transition="in" filter="checkerboard(across)">
                                      <p:cBhvr>
                                        <p:cTn id="18" dur="500"/>
                                        <p:tgtEl>
                                          <p:spTgt spid="435203">
                                            <p:txEl>
                                              <p:pRg st="4" end="4"/>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35203">
                                            <p:txEl>
                                              <p:pRg st="5" end="5"/>
                                            </p:txEl>
                                          </p:spTgt>
                                        </p:tgtEl>
                                        <p:attrNameLst>
                                          <p:attrName>style.visibility</p:attrName>
                                        </p:attrNameLst>
                                      </p:cBhvr>
                                      <p:to>
                                        <p:strVal val="visible"/>
                                      </p:to>
                                    </p:set>
                                    <p:animEffect transition="in" filter="checkerboard(across)">
                                      <p:cBhvr>
                                        <p:cTn id="21" dur="500"/>
                                        <p:tgtEl>
                                          <p:spTgt spid="435203">
                                            <p:txEl>
                                              <p:pRg st="5" end="5"/>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35203">
                                            <p:txEl>
                                              <p:pRg st="6" end="6"/>
                                            </p:txEl>
                                          </p:spTgt>
                                        </p:tgtEl>
                                        <p:attrNameLst>
                                          <p:attrName>style.visibility</p:attrName>
                                        </p:attrNameLst>
                                      </p:cBhvr>
                                      <p:to>
                                        <p:strVal val="visible"/>
                                      </p:to>
                                    </p:set>
                                    <p:animEffect transition="in" filter="checkerboard(across)">
                                      <p:cBhvr>
                                        <p:cTn id="24" dur="500"/>
                                        <p:tgtEl>
                                          <p:spTgt spid="435203">
                                            <p:txEl>
                                              <p:pRg st="6" end="6"/>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435203">
                                            <p:txEl>
                                              <p:pRg st="7" end="7"/>
                                            </p:txEl>
                                          </p:spTgt>
                                        </p:tgtEl>
                                        <p:attrNameLst>
                                          <p:attrName>style.visibility</p:attrName>
                                        </p:attrNameLst>
                                      </p:cBhvr>
                                      <p:to>
                                        <p:strVal val="visible"/>
                                      </p:to>
                                    </p:set>
                                    <p:animEffect transition="in" filter="checkerboard(across)">
                                      <p:cBhvr>
                                        <p:cTn id="27" dur="500"/>
                                        <p:tgtEl>
                                          <p:spTgt spid="435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DEA6722B-6161-422E-BAEA-F152F5FB1742}" type="slidenum">
              <a:rPr kumimoji="0" lang="en-US" altLang="tr-TR" sz="1200" smtClean="0"/>
              <a:pPr>
                <a:spcBef>
                  <a:spcPct val="50000"/>
                </a:spcBef>
                <a:buFontTx/>
                <a:buNone/>
              </a:pPr>
              <a:t>24</a:t>
            </a:fld>
            <a:endParaRPr kumimoji="0" lang="en-US" altLang="tr-TR" sz="1200" smtClean="0"/>
          </a:p>
        </p:txBody>
      </p:sp>
      <p:sp>
        <p:nvSpPr>
          <p:cNvPr id="39939" name="Rectangle 2"/>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tr-TR" sz="2800" smtClean="0"/>
              <a:t>Changing the Sequence of Instructions</a:t>
            </a:r>
          </a:p>
        </p:txBody>
      </p:sp>
      <p:sp>
        <p:nvSpPr>
          <p:cNvPr id="436227" name="Rectangle 3"/>
          <p:cNvSpPr>
            <a:spLocks noGrp="1" noChangeArrowheads="1"/>
          </p:cNvSpPr>
          <p:nvPr>
            <p:ph type="body" idx="1"/>
          </p:nvPr>
        </p:nvSpPr>
        <p:spPr>
          <a:xfrm>
            <a:off x="228600" y="1143000"/>
            <a:ext cx="8534400" cy="5105400"/>
          </a:xfrm>
        </p:spPr>
        <p:txBody>
          <a:bodyPr/>
          <a:lstStyle/>
          <a:p>
            <a:pPr marL="0" indent="0">
              <a:lnSpc>
                <a:spcPct val="90000"/>
              </a:lnSpc>
            </a:pPr>
            <a:r>
              <a:rPr lang="en-US" altLang="tr-TR" sz="2400" smtClean="0"/>
              <a:t>In the FETCH phase,</a:t>
            </a:r>
            <a:r>
              <a:rPr lang="tr-TR" altLang="tr-TR" sz="2400" smtClean="0"/>
              <a:t> </a:t>
            </a:r>
            <a:r>
              <a:rPr lang="en-US" altLang="tr-TR" sz="2400" smtClean="0"/>
              <a:t>we increment the Program Counter by 1.</a:t>
            </a:r>
          </a:p>
          <a:p>
            <a:pPr marL="0" indent="0">
              <a:lnSpc>
                <a:spcPct val="90000"/>
              </a:lnSpc>
            </a:pPr>
            <a:endParaRPr lang="en-US" altLang="tr-TR" sz="2400" smtClean="0"/>
          </a:p>
          <a:p>
            <a:pPr marL="0" indent="0">
              <a:lnSpc>
                <a:spcPct val="90000"/>
              </a:lnSpc>
            </a:pPr>
            <a:r>
              <a:rPr lang="en-US" altLang="tr-TR" sz="2400" smtClean="0"/>
              <a:t>What if we don’t want to always execute the instruction</a:t>
            </a:r>
            <a:r>
              <a:rPr lang="tr-TR" altLang="tr-TR" sz="2400" smtClean="0"/>
              <a:t> </a:t>
            </a:r>
            <a:r>
              <a:rPr lang="en-US" altLang="tr-TR" sz="2400" smtClean="0"/>
              <a:t>that follows this one?</a:t>
            </a:r>
          </a:p>
          <a:p>
            <a:pPr marL="576263" lvl="1" indent="-234950">
              <a:lnSpc>
                <a:spcPct val="90000"/>
              </a:lnSpc>
            </a:pPr>
            <a:r>
              <a:rPr lang="en-US" altLang="tr-TR" sz="2400" smtClean="0"/>
              <a:t>examples: loop, if-then, function call</a:t>
            </a:r>
          </a:p>
          <a:p>
            <a:pPr marL="0" indent="0">
              <a:lnSpc>
                <a:spcPct val="90000"/>
              </a:lnSpc>
            </a:pPr>
            <a:endParaRPr lang="en-US" altLang="tr-TR" sz="2400" smtClean="0"/>
          </a:p>
          <a:p>
            <a:pPr marL="0" indent="0">
              <a:lnSpc>
                <a:spcPct val="90000"/>
              </a:lnSpc>
            </a:pPr>
            <a:r>
              <a:rPr lang="en-US" altLang="tr-TR" sz="2400" smtClean="0"/>
              <a:t>Need special instructions that change the contents </a:t>
            </a:r>
            <a:r>
              <a:rPr lang="tr-TR" altLang="tr-TR" sz="2400" smtClean="0"/>
              <a:t> </a:t>
            </a:r>
            <a:r>
              <a:rPr lang="en-US" altLang="tr-TR" sz="2400" smtClean="0"/>
              <a:t>of the PC.</a:t>
            </a:r>
          </a:p>
          <a:p>
            <a:pPr marL="0" indent="0">
              <a:lnSpc>
                <a:spcPct val="90000"/>
              </a:lnSpc>
            </a:pPr>
            <a:r>
              <a:rPr lang="en-US" altLang="tr-TR" sz="2400" smtClean="0"/>
              <a:t>These are called </a:t>
            </a:r>
            <a:r>
              <a:rPr lang="en-US" altLang="tr-TR" sz="2400" i="1" smtClean="0">
                <a:solidFill>
                  <a:schemeClr val="accent1"/>
                </a:solidFill>
              </a:rPr>
              <a:t>control instructions</a:t>
            </a:r>
            <a:r>
              <a:rPr lang="en-US" altLang="tr-TR" sz="2400" smtClean="0"/>
              <a:t>.</a:t>
            </a:r>
          </a:p>
          <a:p>
            <a:pPr marL="576263" lvl="1" indent="-234950">
              <a:lnSpc>
                <a:spcPct val="90000"/>
              </a:lnSpc>
            </a:pPr>
            <a:r>
              <a:rPr lang="en-US" altLang="tr-TR" sz="2400" smtClean="0">
                <a:solidFill>
                  <a:schemeClr val="tx1"/>
                </a:solidFill>
              </a:rPr>
              <a:t>jumps</a:t>
            </a:r>
            <a:r>
              <a:rPr lang="en-US" altLang="tr-TR" sz="2400" smtClean="0"/>
              <a:t> are unconditional -- they always change the PC</a:t>
            </a:r>
          </a:p>
          <a:p>
            <a:pPr marL="576263" lvl="1" indent="-234950">
              <a:lnSpc>
                <a:spcPct val="90000"/>
              </a:lnSpc>
            </a:pPr>
            <a:r>
              <a:rPr lang="en-US" altLang="tr-TR" sz="2400" smtClean="0">
                <a:solidFill>
                  <a:schemeClr val="tx1"/>
                </a:solidFill>
              </a:rPr>
              <a:t>branches</a:t>
            </a:r>
            <a:r>
              <a:rPr lang="en-US" altLang="tr-TR" sz="2400" smtClean="0"/>
              <a:t> are conditional -- they change the PC only if</a:t>
            </a:r>
            <a:br>
              <a:rPr lang="en-US" altLang="tr-TR" sz="2400" smtClean="0"/>
            </a:br>
            <a:r>
              <a:rPr lang="en-US" altLang="tr-TR" sz="2400" smtClean="0"/>
              <a:t>some condition is true (e.g., the result of an ADD is zero)</a:t>
            </a:r>
          </a:p>
        </p:txBody>
      </p:sp>
    </p:spTree>
    <p:extLst>
      <p:ext uri="{BB962C8B-B14F-4D97-AF65-F5344CB8AC3E}">
        <p14:creationId xmlns:p14="http://schemas.microsoft.com/office/powerpoint/2010/main" val="801945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6227">
                                            <p:txEl>
                                              <p:pRg st="0" end="0"/>
                                            </p:txEl>
                                          </p:spTgt>
                                        </p:tgtEl>
                                        <p:attrNameLst>
                                          <p:attrName>style.visibility</p:attrName>
                                        </p:attrNameLst>
                                      </p:cBhvr>
                                      <p:to>
                                        <p:strVal val="visible"/>
                                      </p:to>
                                    </p:set>
                                    <p:animEffect transition="in" filter="checkerboard(across)">
                                      <p:cBhvr>
                                        <p:cTn id="7" dur="500"/>
                                        <p:tgtEl>
                                          <p:spTgt spid="436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6227">
                                            <p:txEl>
                                              <p:pRg st="2" end="2"/>
                                            </p:txEl>
                                          </p:spTgt>
                                        </p:tgtEl>
                                        <p:attrNameLst>
                                          <p:attrName>style.visibility</p:attrName>
                                        </p:attrNameLst>
                                      </p:cBhvr>
                                      <p:to>
                                        <p:strVal val="visible"/>
                                      </p:to>
                                    </p:set>
                                    <p:animEffect transition="in" filter="checkerboard(across)">
                                      <p:cBhvr>
                                        <p:cTn id="12" dur="500"/>
                                        <p:tgtEl>
                                          <p:spTgt spid="436227">
                                            <p:txEl>
                                              <p:pRg st="2" end="2"/>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36227">
                                            <p:txEl>
                                              <p:pRg st="3" end="3"/>
                                            </p:txEl>
                                          </p:spTgt>
                                        </p:tgtEl>
                                        <p:attrNameLst>
                                          <p:attrName>style.visibility</p:attrName>
                                        </p:attrNameLst>
                                      </p:cBhvr>
                                      <p:to>
                                        <p:strVal val="visible"/>
                                      </p:to>
                                    </p:set>
                                    <p:animEffect transition="in" filter="checkerboard(across)">
                                      <p:cBhvr>
                                        <p:cTn id="15" dur="500"/>
                                        <p:tgtEl>
                                          <p:spTgt spid="436227">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36227">
                                            <p:txEl>
                                              <p:pRg st="5" end="5"/>
                                            </p:txEl>
                                          </p:spTgt>
                                        </p:tgtEl>
                                        <p:attrNameLst>
                                          <p:attrName>style.visibility</p:attrName>
                                        </p:attrNameLst>
                                      </p:cBhvr>
                                      <p:to>
                                        <p:strVal val="visible"/>
                                      </p:to>
                                    </p:set>
                                    <p:animEffect transition="in" filter="checkerboard(across)">
                                      <p:cBhvr>
                                        <p:cTn id="20" dur="500"/>
                                        <p:tgtEl>
                                          <p:spTgt spid="436227">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36227">
                                            <p:txEl>
                                              <p:pRg st="6" end="6"/>
                                            </p:txEl>
                                          </p:spTgt>
                                        </p:tgtEl>
                                        <p:attrNameLst>
                                          <p:attrName>style.visibility</p:attrName>
                                        </p:attrNameLst>
                                      </p:cBhvr>
                                      <p:to>
                                        <p:strVal val="visible"/>
                                      </p:to>
                                    </p:set>
                                    <p:animEffect transition="in" filter="checkerboard(across)">
                                      <p:cBhvr>
                                        <p:cTn id="25" dur="500"/>
                                        <p:tgtEl>
                                          <p:spTgt spid="436227">
                                            <p:txEl>
                                              <p:pRg st="6" end="6"/>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36227">
                                            <p:txEl>
                                              <p:pRg st="7" end="7"/>
                                            </p:txEl>
                                          </p:spTgt>
                                        </p:tgtEl>
                                        <p:attrNameLst>
                                          <p:attrName>style.visibility</p:attrName>
                                        </p:attrNameLst>
                                      </p:cBhvr>
                                      <p:to>
                                        <p:strVal val="visible"/>
                                      </p:to>
                                    </p:set>
                                    <p:animEffect transition="in" filter="checkerboard(across)">
                                      <p:cBhvr>
                                        <p:cTn id="28" dur="500"/>
                                        <p:tgtEl>
                                          <p:spTgt spid="436227">
                                            <p:txEl>
                                              <p:pRg st="7" end="7"/>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36227">
                                            <p:txEl>
                                              <p:pRg st="8" end="8"/>
                                            </p:txEl>
                                          </p:spTgt>
                                        </p:tgtEl>
                                        <p:attrNameLst>
                                          <p:attrName>style.visibility</p:attrName>
                                        </p:attrNameLst>
                                      </p:cBhvr>
                                      <p:to>
                                        <p:strVal val="visible"/>
                                      </p:to>
                                    </p:set>
                                    <p:animEffect transition="in" filter="checkerboard(across)">
                                      <p:cBhvr>
                                        <p:cTn id="31" dur="500"/>
                                        <p:tgtEl>
                                          <p:spTgt spid="436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81E5924-827A-40E9-B926-57B2E3F987CF}" type="slidenum">
              <a:rPr kumimoji="0" lang="en-US" altLang="tr-TR" sz="1200" smtClean="0"/>
              <a:pPr>
                <a:spcBef>
                  <a:spcPct val="50000"/>
                </a:spcBef>
                <a:buFontTx/>
                <a:buNone/>
              </a:pPr>
              <a:t>25</a:t>
            </a:fld>
            <a:endParaRPr kumimoji="0" lang="en-US" altLang="tr-TR" sz="1200" smtClean="0"/>
          </a:p>
        </p:txBody>
      </p:sp>
      <p:sp>
        <p:nvSpPr>
          <p:cNvPr id="40963" name="Rectangle 2"/>
          <p:cNvSpPr>
            <a:spLocks noGrp="1" noChangeArrowheads="1"/>
          </p:cNvSpPr>
          <p:nvPr>
            <p:ph type="title"/>
          </p:nvPr>
        </p:nvSpPr>
        <p:spPr/>
        <p:txBody>
          <a:bodyPr/>
          <a:lstStyle/>
          <a:p>
            <a:r>
              <a:rPr lang="en-US" altLang="tr-TR" smtClean="0"/>
              <a:t>Instruction Processing Summary</a:t>
            </a:r>
          </a:p>
        </p:txBody>
      </p:sp>
      <p:sp>
        <p:nvSpPr>
          <p:cNvPr id="437251" name="Rectangle 3"/>
          <p:cNvSpPr>
            <a:spLocks noGrp="1" noChangeArrowheads="1"/>
          </p:cNvSpPr>
          <p:nvPr>
            <p:ph type="body" idx="1"/>
          </p:nvPr>
        </p:nvSpPr>
        <p:spPr>
          <a:xfrm>
            <a:off x="407988" y="987425"/>
            <a:ext cx="8280400" cy="4978400"/>
          </a:xfrm>
        </p:spPr>
        <p:txBody>
          <a:bodyPr/>
          <a:lstStyle/>
          <a:p>
            <a:pPr marL="0" indent="0">
              <a:lnSpc>
                <a:spcPct val="80000"/>
              </a:lnSpc>
            </a:pPr>
            <a:r>
              <a:rPr lang="en-US" altLang="tr-TR" sz="2000" smtClean="0"/>
              <a:t>Instructions look just like data -- it’s all interpretation.</a:t>
            </a:r>
          </a:p>
          <a:p>
            <a:pPr marL="0" indent="0">
              <a:lnSpc>
                <a:spcPct val="80000"/>
              </a:lnSpc>
            </a:pPr>
            <a:endParaRPr lang="en-US" altLang="tr-TR" sz="2000" smtClean="0"/>
          </a:p>
          <a:p>
            <a:pPr marL="0" indent="0">
              <a:lnSpc>
                <a:spcPct val="80000"/>
              </a:lnSpc>
            </a:pPr>
            <a:r>
              <a:rPr lang="tr-TR" altLang="tr-TR" sz="2000" smtClean="0"/>
              <a:t>Four</a:t>
            </a:r>
            <a:r>
              <a:rPr lang="en-US" altLang="tr-TR" sz="2000" smtClean="0"/>
              <a:t> basic kinds of instructions:</a:t>
            </a:r>
          </a:p>
          <a:p>
            <a:pPr marL="576263" lvl="1" indent="-234950">
              <a:lnSpc>
                <a:spcPct val="80000"/>
              </a:lnSpc>
            </a:pPr>
            <a:r>
              <a:rPr lang="tr-TR" altLang="tr-TR" sz="2000" smtClean="0"/>
              <a:t>Data processing</a:t>
            </a:r>
            <a:r>
              <a:rPr lang="en-US" altLang="tr-TR" sz="2000" smtClean="0"/>
              <a:t> instructions</a:t>
            </a:r>
            <a:endParaRPr lang="tr-TR" altLang="tr-TR" sz="2000" smtClean="0"/>
          </a:p>
          <a:p>
            <a:pPr marL="1022350" lvl="2" indent="-222250">
              <a:lnSpc>
                <a:spcPct val="80000"/>
              </a:lnSpc>
            </a:pPr>
            <a:r>
              <a:rPr lang="tr-TR" altLang="tr-TR" sz="2000" smtClean="0"/>
              <a:t>Arithmetic and logic instructions </a:t>
            </a:r>
            <a:r>
              <a:rPr lang="en-US" altLang="tr-TR" sz="2000" smtClean="0"/>
              <a:t>(ADD, AND, …) </a:t>
            </a:r>
            <a:endParaRPr lang="tr-TR" altLang="tr-TR" sz="2000" smtClean="0"/>
          </a:p>
          <a:p>
            <a:pPr marL="576263" lvl="1" indent="-234950">
              <a:lnSpc>
                <a:spcPct val="80000"/>
              </a:lnSpc>
            </a:pPr>
            <a:r>
              <a:rPr lang="en-US" altLang="tr-TR" sz="2000" smtClean="0"/>
              <a:t>Data storage instructions </a:t>
            </a:r>
            <a:endParaRPr lang="tr-TR" altLang="tr-TR" sz="2000" smtClean="0"/>
          </a:p>
          <a:p>
            <a:pPr marL="1022350" lvl="2" indent="-222250">
              <a:lnSpc>
                <a:spcPct val="80000"/>
              </a:lnSpc>
            </a:pPr>
            <a:r>
              <a:rPr lang="tr-TR" altLang="tr-TR" sz="2000" smtClean="0"/>
              <a:t>M</a:t>
            </a:r>
            <a:r>
              <a:rPr lang="en-US" altLang="tr-TR" sz="2000" smtClean="0"/>
              <a:t>emory</a:t>
            </a:r>
            <a:r>
              <a:rPr lang="tr-TR" altLang="tr-TR" sz="2000" smtClean="0"/>
              <a:t> instructions (LDA, STA)</a:t>
            </a:r>
            <a:endParaRPr lang="en-US" altLang="tr-TR" sz="2000" smtClean="0"/>
          </a:p>
          <a:p>
            <a:pPr marL="576263" lvl="1" indent="-234950">
              <a:lnSpc>
                <a:spcPct val="80000"/>
              </a:lnSpc>
            </a:pPr>
            <a:r>
              <a:rPr lang="tr-TR" altLang="tr-TR" sz="2000" smtClean="0"/>
              <a:t>D</a:t>
            </a:r>
            <a:r>
              <a:rPr lang="en-US" altLang="tr-TR" sz="2000" smtClean="0"/>
              <a:t>ata movement instructions</a:t>
            </a:r>
            <a:endParaRPr lang="tr-TR" altLang="tr-TR" sz="2000" smtClean="0"/>
          </a:p>
          <a:p>
            <a:pPr marL="1022350" lvl="2" indent="-222250">
              <a:lnSpc>
                <a:spcPct val="80000"/>
              </a:lnSpc>
            </a:pPr>
            <a:r>
              <a:rPr lang="en-US" altLang="tr-TR" sz="2000" smtClean="0"/>
              <a:t>I/O</a:t>
            </a:r>
            <a:r>
              <a:rPr lang="tr-TR" altLang="tr-TR" sz="2000" smtClean="0"/>
              <a:t> instructions </a:t>
            </a:r>
            <a:r>
              <a:rPr lang="en-US" altLang="tr-TR" sz="2000" smtClean="0"/>
              <a:t>(</a:t>
            </a:r>
            <a:r>
              <a:rPr lang="tr-TR" altLang="tr-TR" sz="2000" smtClean="0"/>
              <a:t>IN</a:t>
            </a:r>
            <a:r>
              <a:rPr lang="en-US" altLang="tr-TR" sz="2000" smtClean="0"/>
              <a:t>, </a:t>
            </a:r>
            <a:r>
              <a:rPr lang="tr-TR" altLang="tr-TR" sz="2000" smtClean="0"/>
              <a:t>OUT</a:t>
            </a:r>
            <a:r>
              <a:rPr lang="en-US" altLang="tr-TR" sz="2000" smtClean="0"/>
              <a:t>, …) </a:t>
            </a:r>
          </a:p>
          <a:p>
            <a:pPr marL="576263" lvl="1" indent="-234950">
              <a:lnSpc>
                <a:spcPct val="80000"/>
              </a:lnSpc>
            </a:pPr>
            <a:r>
              <a:rPr lang="en-US" altLang="tr-TR" sz="2000" smtClean="0"/>
              <a:t>Program flow control instructions </a:t>
            </a:r>
            <a:endParaRPr lang="tr-TR" altLang="tr-TR" sz="2000" smtClean="0"/>
          </a:p>
          <a:p>
            <a:pPr marL="1022350" lvl="2" indent="-222250">
              <a:lnSpc>
                <a:spcPct val="80000"/>
              </a:lnSpc>
            </a:pPr>
            <a:r>
              <a:rPr lang="tr-TR" altLang="tr-TR" sz="2000" smtClean="0"/>
              <a:t>Test and branch instructions </a:t>
            </a:r>
            <a:r>
              <a:rPr lang="en-US" altLang="tr-TR" sz="2000" smtClean="0"/>
              <a:t>(JMP, BR</a:t>
            </a:r>
            <a:r>
              <a:rPr lang="tr-TR" altLang="tr-TR" sz="2000" smtClean="0"/>
              <a:t>P</a:t>
            </a:r>
            <a:r>
              <a:rPr lang="en-US" altLang="tr-TR" sz="2000" smtClean="0"/>
              <a:t>, …)</a:t>
            </a:r>
          </a:p>
          <a:p>
            <a:pPr marL="0" indent="0">
              <a:lnSpc>
                <a:spcPct val="80000"/>
              </a:lnSpc>
            </a:pPr>
            <a:endParaRPr lang="en-US" altLang="tr-TR" sz="2000" smtClean="0"/>
          </a:p>
          <a:p>
            <a:pPr marL="0" indent="0">
              <a:lnSpc>
                <a:spcPct val="80000"/>
              </a:lnSpc>
            </a:pPr>
            <a:r>
              <a:rPr lang="en-US" altLang="tr-TR" sz="2000" smtClean="0"/>
              <a:t>Six basic phases of instruction processing:</a:t>
            </a:r>
          </a:p>
          <a:p>
            <a:pPr marL="0" indent="0">
              <a:lnSpc>
                <a:spcPct val="80000"/>
              </a:lnSpc>
              <a:buFontTx/>
              <a:buNone/>
            </a:pPr>
            <a:r>
              <a:rPr lang="en-US" altLang="tr-TR" sz="2000" smtClean="0"/>
              <a:t>	</a:t>
            </a:r>
            <a:r>
              <a:rPr lang="en-US" altLang="tr-TR" sz="2000" b="1" smtClean="0">
                <a:solidFill>
                  <a:schemeClr val="accent2"/>
                </a:solidFill>
              </a:rPr>
              <a:t>F </a:t>
            </a:r>
            <a:r>
              <a:rPr lang="en-US" altLang="tr-TR" sz="2000" b="1" smtClean="0">
                <a:solidFill>
                  <a:schemeClr val="accent2"/>
                </a:solidFill>
                <a:sym typeface="Symbol" panose="05050102010706020507" pitchFamily="18" charset="2"/>
              </a:rPr>
              <a:t> D  EA  OP  EX  S</a:t>
            </a:r>
          </a:p>
          <a:p>
            <a:pPr marL="576263" lvl="1" indent="-234950">
              <a:lnSpc>
                <a:spcPct val="150000"/>
              </a:lnSpc>
            </a:pPr>
            <a:r>
              <a:rPr lang="en-US" altLang="tr-TR" sz="2000" smtClean="0">
                <a:sym typeface="Symbol" panose="05050102010706020507" pitchFamily="18" charset="2"/>
              </a:rPr>
              <a:t>not all phases are needed by every instruction</a:t>
            </a:r>
          </a:p>
          <a:p>
            <a:pPr marL="576263" lvl="1" indent="-234950">
              <a:lnSpc>
                <a:spcPct val="80000"/>
              </a:lnSpc>
            </a:pPr>
            <a:r>
              <a:rPr lang="en-US" altLang="tr-TR" sz="2000" smtClean="0">
                <a:sym typeface="Symbol" panose="05050102010706020507" pitchFamily="18" charset="2"/>
              </a:rPr>
              <a:t>phases may take variable number of machine cycles</a:t>
            </a:r>
          </a:p>
        </p:txBody>
      </p:sp>
    </p:spTree>
    <p:extLst>
      <p:ext uri="{BB962C8B-B14F-4D97-AF65-F5344CB8AC3E}">
        <p14:creationId xmlns:p14="http://schemas.microsoft.com/office/powerpoint/2010/main" val="1476897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7251">
                                            <p:txEl>
                                              <p:pRg st="0" end="0"/>
                                            </p:txEl>
                                          </p:spTgt>
                                        </p:tgtEl>
                                        <p:attrNameLst>
                                          <p:attrName>style.visibility</p:attrName>
                                        </p:attrNameLst>
                                      </p:cBhvr>
                                      <p:to>
                                        <p:strVal val="visible"/>
                                      </p:to>
                                    </p:set>
                                    <p:animEffect transition="in" filter="checkerboard(across)">
                                      <p:cBhvr>
                                        <p:cTn id="7" dur="500"/>
                                        <p:tgtEl>
                                          <p:spTgt spid="437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7251">
                                            <p:txEl>
                                              <p:pRg st="2" end="2"/>
                                            </p:txEl>
                                          </p:spTgt>
                                        </p:tgtEl>
                                        <p:attrNameLst>
                                          <p:attrName>style.visibility</p:attrName>
                                        </p:attrNameLst>
                                      </p:cBhvr>
                                      <p:to>
                                        <p:strVal val="visible"/>
                                      </p:to>
                                    </p:set>
                                    <p:animEffect transition="in" filter="checkerboard(across)">
                                      <p:cBhvr>
                                        <p:cTn id="12" dur="500"/>
                                        <p:tgtEl>
                                          <p:spTgt spid="4372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37251">
                                            <p:txEl>
                                              <p:pRg st="3" end="3"/>
                                            </p:txEl>
                                          </p:spTgt>
                                        </p:tgtEl>
                                        <p:attrNameLst>
                                          <p:attrName>style.visibility</p:attrName>
                                        </p:attrNameLst>
                                      </p:cBhvr>
                                      <p:to>
                                        <p:strVal val="visible"/>
                                      </p:to>
                                    </p:set>
                                    <p:animEffect transition="in" filter="checkerboard(across)">
                                      <p:cBhvr>
                                        <p:cTn id="17" dur="500"/>
                                        <p:tgtEl>
                                          <p:spTgt spid="4372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37251">
                                            <p:txEl>
                                              <p:pRg st="4" end="4"/>
                                            </p:txEl>
                                          </p:spTgt>
                                        </p:tgtEl>
                                        <p:attrNameLst>
                                          <p:attrName>style.visibility</p:attrName>
                                        </p:attrNameLst>
                                      </p:cBhvr>
                                      <p:to>
                                        <p:strVal val="visible"/>
                                      </p:to>
                                    </p:set>
                                    <p:animEffect transition="in" filter="checkerboard(across)">
                                      <p:cBhvr>
                                        <p:cTn id="22" dur="500"/>
                                        <p:tgtEl>
                                          <p:spTgt spid="43725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37251">
                                            <p:txEl>
                                              <p:pRg st="5" end="5"/>
                                            </p:txEl>
                                          </p:spTgt>
                                        </p:tgtEl>
                                        <p:attrNameLst>
                                          <p:attrName>style.visibility</p:attrName>
                                        </p:attrNameLst>
                                      </p:cBhvr>
                                      <p:to>
                                        <p:strVal val="visible"/>
                                      </p:to>
                                    </p:set>
                                    <p:animEffect transition="in" filter="checkerboard(across)">
                                      <p:cBhvr>
                                        <p:cTn id="27" dur="500"/>
                                        <p:tgtEl>
                                          <p:spTgt spid="43725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37251">
                                            <p:txEl>
                                              <p:pRg st="6" end="6"/>
                                            </p:txEl>
                                          </p:spTgt>
                                        </p:tgtEl>
                                        <p:attrNameLst>
                                          <p:attrName>style.visibility</p:attrName>
                                        </p:attrNameLst>
                                      </p:cBhvr>
                                      <p:to>
                                        <p:strVal val="visible"/>
                                      </p:to>
                                    </p:set>
                                    <p:animEffect transition="in" filter="checkerboard(across)">
                                      <p:cBhvr>
                                        <p:cTn id="32" dur="500"/>
                                        <p:tgtEl>
                                          <p:spTgt spid="43725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37251">
                                            <p:txEl>
                                              <p:pRg st="7" end="7"/>
                                            </p:txEl>
                                          </p:spTgt>
                                        </p:tgtEl>
                                        <p:attrNameLst>
                                          <p:attrName>style.visibility</p:attrName>
                                        </p:attrNameLst>
                                      </p:cBhvr>
                                      <p:to>
                                        <p:strVal val="visible"/>
                                      </p:to>
                                    </p:set>
                                    <p:animEffect transition="in" filter="checkerboard(across)">
                                      <p:cBhvr>
                                        <p:cTn id="37" dur="500"/>
                                        <p:tgtEl>
                                          <p:spTgt spid="43725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37251">
                                            <p:txEl>
                                              <p:pRg st="8" end="8"/>
                                            </p:txEl>
                                          </p:spTgt>
                                        </p:tgtEl>
                                        <p:attrNameLst>
                                          <p:attrName>style.visibility</p:attrName>
                                        </p:attrNameLst>
                                      </p:cBhvr>
                                      <p:to>
                                        <p:strVal val="visible"/>
                                      </p:to>
                                    </p:set>
                                    <p:animEffect transition="in" filter="checkerboard(across)">
                                      <p:cBhvr>
                                        <p:cTn id="42" dur="500"/>
                                        <p:tgtEl>
                                          <p:spTgt spid="437251">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37251">
                                            <p:txEl>
                                              <p:pRg st="9" end="9"/>
                                            </p:txEl>
                                          </p:spTgt>
                                        </p:tgtEl>
                                        <p:attrNameLst>
                                          <p:attrName>style.visibility</p:attrName>
                                        </p:attrNameLst>
                                      </p:cBhvr>
                                      <p:to>
                                        <p:strVal val="visible"/>
                                      </p:to>
                                    </p:set>
                                    <p:animEffect transition="in" filter="checkerboard(across)">
                                      <p:cBhvr>
                                        <p:cTn id="47" dur="500"/>
                                        <p:tgtEl>
                                          <p:spTgt spid="437251">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37251">
                                            <p:txEl>
                                              <p:pRg st="10" end="10"/>
                                            </p:txEl>
                                          </p:spTgt>
                                        </p:tgtEl>
                                        <p:attrNameLst>
                                          <p:attrName>style.visibility</p:attrName>
                                        </p:attrNameLst>
                                      </p:cBhvr>
                                      <p:to>
                                        <p:strVal val="visible"/>
                                      </p:to>
                                    </p:set>
                                    <p:animEffect transition="in" filter="checkerboard(across)">
                                      <p:cBhvr>
                                        <p:cTn id="52" dur="500"/>
                                        <p:tgtEl>
                                          <p:spTgt spid="437251">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37251">
                                            <p:txEl>
                                              <p:pRg st="12" end="12"/>
                                            </p:txEl>
                                          </p:spTgt>
                                        </p:tgtEl>
                                        <p:attrNameLst>
                                          <p:attrName>style.visibility</p:attrName>
                                        </p:attrNameLst>
                                      </p:cBhvr>
                                      <p:to>
                                        <p:strVal val="visible"/>
                                      </p:to>
                                    </p:set>
                                    <p:animEffect transition="in" filter="checkerboard(across)">
                                      <p:cBhvr>
                                        <p:cTn id="57" dur="500"/>
                                        <p:tgtEl>
                                          <p:spTgt spid="437251">
                                            <p:txEl>
                                              <p:pRg st="12" end="1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37251">
                                            <p:txEl>
                                              <p:pRg st="13" end="13"/>
                                            </p:txEl>
                                          </p:spTgt>
                                        </p:tgtEl>
                                        <p:attrNameLst>
                                          <p:attrName>style.visibility</p:attrName>
                                        </p:attrNameLst>
                                      </p:cBhvr>
                                      <p:to>
                                        <p:strVal val="visible"/>
                                      </p:to>
                                    </p:set>
                                    <p:animEffect transition="in" filter="checkerboard(across)">
                                      <p:cBhvr>
                                        <p:cTn id="62" dur="500"/>
                                        <p:tgtEl>
                                          <p:spTgt spid="437251">
                                            <p:txEl>
                                              <p:pRg st="13" end="1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37251">
                                            <p:txEl>
                                              <p:pRg st="14" end="14"/>
                                            </p:txEl>
                                          </p:spTgt>
                                        </p:tgtEl>
                                        <p:attrNameLst>
                                          <p:attrName>style.visibility</p:attrName>
                                        </p:attrNameLst>
                                      </p:cBhvr>
                                      <p:to>
                                        <p:strVal val="visible"/>
                                      </p:to>
                                    </p:set>
                                    <p:animEffect transition="in" filter="checkerboard(across)">
                                      <p:cBhvr>
                                        <p:cTn id="67" dur="500"/>
                                        <p:tgtEl>
                                          <p:spTgt spid="437251">
                                            <p:txEl>
                                              <p:pRg st="14" end="1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437251">
                                            <p:txEl>
                                              <p:pRg st="15" end="15"/>
                                            </p:txEl>
                                          </p:spTgt>
                                        </p:tgtEl>
                                        <p:attrNameLst>
                                          <p:attrName>style.visibility</p:attrName>
                                        </p:attrNameLst>
                                      </p:cBhvr>
                                      <p:to>
                                        <p:strVal val="visible"/>
                                      </p:to>
                                    </p:set>
                                    <p:animEffect transition="in" filter="checkerboard(across)">
                                      <p:cBhvr>
                                        <p:cTn id="72" dur="500"/>
                                        <p:tgtEl>
                                          <p:spTgt spid="43725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ABBD19E-5CEC-4DE8-8713-A9BDE41EDCB3}" type="slidenum">
              <a:rPr kumimoji="0" lang="en-US" altLang="tr-TR" sz="1200" smtClean="0"/>
              <a:pPr>
                <a:spcBef>
                  <a:spcPct val="50000"/>
                </a:spcBef>
                <a:buFontTx/>
                <a:buNone/>
              </a:pPr>
              <a:t>26</a:t>
            </a:fld>
            <a:endParaRPr kumimoji="0" lang="en-US" altLang="tr-TR" sz="1200" smtClean="0"/>
          </a:p>
        </p:txBody>
      </p:sp>
      <p:sp>
        <p:nvSpPr>
          <p:cNvPr id="41987" name="Rectangle 2"/>
          <p:cNvSpPr>
            <a:spLocks noGrp="1" noChangeArrowheads="1"/>
          </p:cNvSpPr>
          <p:nvPr>
            <p:ph type="title"/>
          </p:nvPr>
        </p:nvSpPr>
        <p:spPr/>
        <p:txBody>
          <a:bodyPr/>
          <a:lstStyle/>
          <a:p>
            <a:r>
              <a:rPr lang="en-US" altLang="tr-TR" smtClean="0"/>
              <a:t>Control Unit State Diagram</a:t>
            </a:r>
          </a:p>
        </p:txBody>
      </p:sp>
      <p:sp>
        <p:nvSpPr>
          <p:cNvPr id="438275" name="Rectangle 3"/>
          <p:cNvSpPr>
            <a:spLocks noGrp="1" noChangeArrowheads="1"/>
          </p:cNvSpPr>
          <p:nvPr>
            <p:ph type="body" idx="1"/>
          </p:nvPr>
        </p:nvSpPr>
        <p:spPr>
          <a:xfrm>
            <a:off x="395288" y="873125"/>
            <a:ext cx="8280400" cy="919163"/>
          </a:xfrm>
        </p:spPr>
        <p:txBody>
          <a:bodyPr/>
          <a:lstStyle/>
          <a:p>
            <a:pPr marL="0" indent="0"/>
            <a:r>
              <a:rPr lang="en-US" altLang="tr-TR" smtClean="0"/>
              <a:t>The control unit is a state machine.  </a:t>
            </a:r>
            <a:endParaRPr lang="tr-TR" altLang="tr-TR" smtClean="0"/>
          </a:p>
          <a:p>
            <a:pPr marL="0" indent="0"/>
            <a:r>
              <a:rPr lang="en-US" altLang="tr-TR" smtClean="0"/>
              <a:t>Here is part of a</a:t>
            </a:r>
            <a:r>
              <a:rPr lang="tr-TR" altLang="tr-TR" smtClean="0"/>
              <a:t> s</a:t>
            </a:r>
            <a:r>
              <a:rPr lang="en-US" altLang="tr-TR" smtClean="0"/>
              <a:t>implified state diagram:</a:t>
            </a:r>
          </a:p>
        </p:txBody>
      </p:sp>
      <p:pic>
        <p:nvPicPr>
          <p:cNvPr id="438276" name="Picture 4" descr="ch04-22-l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214563"/>
            <a:ext cx="6958012"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162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8275">
                                            <p:txEl>
                                              <p:pRg st="0" end="0"/>
                                            </p:txEl>
                                          </p:spTgt>
                                        </p:tgtEl>
                                        <p:attrNameLst>
                                          <p:attrName>style.visibility</p:attrName>
                                        </p:attrNameLst>
                                      </p:cBhvr>
                                      <p:to>
                                        <p:strVal val="visible"/>
                                      </p:to>
                                    </p:set>
                                    <p:animEffect transition="in" filter="checkerboard(across)">
                                      <p:cBhvr>
                                        <p:cTn id="7" dur="500"/>
                                        <p:tgtEl>
                                          <p:spTgt spid="438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8275">
                                            <p:txEl>
                                              <p:pRg st="1" end="1"/>
                                            </p:txEl>
                                          </p:spTgt>
                                        </p:tgtEl>
                                        <p:attrNameLst>
                                          <p:attrName>style.visibility</p:attrName>
                                        </p:attrNameLst>
                                      </p:cBhvr>
                                      <p:to>
                                        <p:strVal val="visible"/>
                                      </p:to>
                                    </p:set>
                                    <p:animEffect transition="in" filter="checkerboard(across)">
                                      <p:cBhvr>
                                        <p:cTn id="12" dur="500"/>
                                        <p:tgtEl>
                                          <p:spTgt spid="438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38276"/>
                                        </p:tgtEl>
                                        <p:attrNameLst>
                                          <p:attrName>style.visibility</p:attrName>
                                        </p:attrNameLst>
                                      </p:cBhvr>
                                      <p:to>
                                        <p:strVal val="visible"/>
                                      </p:to>
                                    </p:set>
                                    <p:animEffect transition="in" filter="diamond(in)">
                                      <p:cBhvr>
                                        <p:cTn id="17" dur="2000"/>
                                        <p:tgtEl>
                                          <p:spTgt spid="438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B9D095A-5548-4A1E-8140-576BE8E45252}" type="slidenum">
              <a:rPr kumimoji="0" lang="en-US" altLang="tr-TR" sz="1200" smtClean="0"/>
              <a:pPr>
                <a:spcBef>
                  <a:spcPct val="50000"/>
                </a:spcBef>
                <a:buFontTx/>
                <a:buNone/>
              </a:pPr>
              <a:t>27</a:t>
            </a:fld>
            <a:endParaRPr kumimoji="0" lang="en-US" altLang="tr-TR" sz="1200" smtClean="0"/>
          </a:p>
        </p:txBody>
      </p:sp>
      <p:sp>
        <p:nvSpPr>
          <p:cNvPr id="43011" name="Rectangle 2"/>
          <p:cNvSpPr>
            <a:spLocks noGrp="1" noChangeArrowheads="1"/>
          </p:cNvSpPr>
          <p:nvPr>
            <p:ph type="title"/>
          </p:nvPr>
        </p:nvSpPr>
        <p:spPr/>
        <p:txBody>
          <a:bodyPr/>
          <a:lstStyle/>
          <a:p>
            <a:r>
              <a:rPr lang="en-US" altLang="tr-TR" smtClean="0"/>
              <a:t>Stopping the Clock</a:t>
            </a:r>
          </a:p>
        </p:txBody>
      </p:sp>
      <p:sp>
        <p:nvSpPr>
          <p:cNvPr id="439299" name="Rectangle 3"/>
          <p:cNvSpPr>
            <a:spLocks noGrp="1" noChangeArrowheads="1"/>
          </p:cNvSpPr>
          <p:nvPr>
            <p:ph type="body" idx="1"/>
          </p:nvPr>
        </p:nvSpPr>
        <p:spPr>
          <a:xfrm>
            <a:off x="187325" y="868363"/>
            <a:ext cx="8956675" cy="5380037"/>
          </a:xfrm>
        </p:spPr>
        <p:txBody>
          <a:bodyPr/>
          <a:lstStyle/>
          <a:p>
            <a:pPr marL="0" indent="0"/>
            <a:r>
              <a:rPr lang="en-US" altLang="tr-TR" sz="2200" smtClean="0"/>
              <a:t>Control unit will repeat instruction processing sequence</a:t>
            </a:r>
            <a:br>
              <a:rPr lang="en-US" altLang="tr-TR" sz="2200" smtClean="0"/>
            </a:br>
            <a:r>
              <a:rPr lang="en-US" altLang="tr-TR" sz="2200" smtClean="0"/>
              <a:t>as long as clock is running.</a:t>
            </a:r>
          </a:p>
          <a:p>
            <a:pPr marL="576263" lvl="1" indent="-234950"/>
            <a:r>
              <a:rPr lang="en-US" altLang="tr-TR" sz="2200" b="1" smtClean="0"/>
              <a:t>If not processing instructions from your application,</a:t>
            </a:r>
            <a:br>
              <a:rPr lang="en-US" altLang="tr-TR" sz="2200" b="1" smtClean="0"/>
            </a:br>
            <a:r>
              <a:rPr lang="en-US" altLang="tr-TR" sz="2200" b="1" smtClean="0"/>
              <a:t>then it is processing instructions from the </a:t>
            </a:r>
            <a:r>
              <a:rPr lang="en-US" altLang="tr-TR" sz="2200" b="1" smtClean="0">
                <a:solidFill>
                  <a:schemeClr val="accent1"/>
                </a:solidFill>
              </a:rPr>
              <a:t>Operating System </a:t>
            </a:r>
            <a:r>
              <a:rPr lang="en-US" altLang="tr-TR" sz="2200" b="1" smtClean="0"/>
              <a:t>(</a:t>
            </a:r>
            <a:r>
              <a:rPr lang="en-US" altLang="tr-TR" sz="2200" b="1" smtClean="0">
                <a:solidFill>
                  <a:schemeClr val="accent1"/>
                </a:solidFill>
              </a:rPr>
              <a:t>OS</a:t>
            </a:r>
            <a:r>
              <a:rPr lang="en-US" altLang="tr-TR" sz="2200" b="1" smtClean="0"/>
              <a:t>).</a:t>
            </a:r>
          </a:p>
          <a:p>
            <a:pPr marL="576263" lvl="1" indent="-234950"/>
            <a:r>
              <a:rPr lang="en-US" altLang="tr-TR" sz="2200" b="1" smtClean="0"/>
              <a:t>The </a:t>
            </a:r>
            <a:r>
              <a:rPr lang="en-US" altLang="tr-TR" sz="2200" b="1" smtClean="0">
                <a:solidFill>
                  <a:schemeClr val="accent1"/>
                </a:solidFill>
              </a:rPr>
              <a:t>OS</a:t>
            </a:r>
            <a:r>
              <a:rPr lang="en-US" altLang="tr-TR" sz="2200" b="1" smtClean="0"/>
              <a:t> is a special program that manages processor</a:t>
            </a:r>
            <a:br>
              <a:rPr lang="en-US" altLang="tr-TR" sz="2200" b="1" smtClean="0"/>
            </a:br>
            <a:r>
              <a:rPr lang="en-US" altLang="tr-TR" sz="2200" b="1" smtClean="0"/>
              <a:t>and other resources.</a:t>
            </a:r>
          </a:p>
          <a:p>
            <a:pPr marL="0" indent="0"/>
            <a:r>
              <a:rPr lang="en-US" altLang="tr-TR" sz="2200" smtClean="0"/>
              <a:t>To stop the computer:</a:t>
            </a:r>
          </a:p>
          <a:p>
            <a:pPr marL="576263" lvl="1" indent="-234950"/>
            <a:r>
              <a:rPr lang="en-US" altLang="tr-TR" sz="2200" b="1" smtClean="0"/>
              <a:t>AND the clock generator signal with ZERO</a:t>
            </a:r>
          </a:p>
          <a:p>
            <a:pPr marL="576263" lvl="1" indent="-234950"/>
            <a:r>
              <a:rPr lang="en-US" altLang="tr-TR" sz="2200" b="1" smtClean="0"/>
              <a:t>When control unit stops seeing the CLOCK signal, it stops processing.</a:t>
            </a:r>
          </a:p>
        </p:txBody>
      </p:sp>
      <p:pic>
        <p:nvPicPr>
          <p:cNvPr id="439300" name="Picture 4" descr="ch04-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850" y="4367213"/>
            <a:ext cx="48768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041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9299">
                                            <p:txEl>
                                              <p:pRg st="0" end="0"/>
                                            </p:txEl>
                                          </p:spTgt>
                                        </p:tgtEl>
                                        <p:attrNameLst>
                                          <p:attrName>style.visibility</p:attrName>
                                        </p:attrNameLst>
                                      </p:cBhvr>
                                      <p:to>
                                        <p:strVal val="visible"/>
                                      </p:to>
                                    </p:set>
                                    <p:animEffect transition="in" filter="checkerboard(across)">
                                      <p:cBhvr>
                                        <p:cTn id="7" dur="500"/>
                                        <p:tgtEl>
                                          <p:spTgt spid="439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9299">
                                            <p:txEl>
                                              <p:pRg st="1" end="1"/>
                                            </p:txEl>
                                          </p:spTgt>
                                        </p:tgtEl>
                                        <p:attrNameLst>
                                          <p:attrName>style.visibility</p:attrName>
                                        </p:attrNameLst>
                                      </p:cBhvr>
                                      <p:to>
                                        <p:strVal val="visible"/>
                                      </p:to>
                                    </p:set>
                                    <p:animEffect transition="in" filter="checkerboard(across)">
                                      <p:cBhvr>
                                        <p:cTn id="12" dur="500"/>
                                        <p:tgtEl>
                                          <p:spTgt spid="4392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39299">
                                            <p:txEl>
                                              <p:pRg st="2" end="2"/>
                                            </p:txEl>
                                          </p:spTgt>
                                        </p:tgtEl>
                                        <p:attrNameLst>
                                          <p:attrName>style.visibility</p:attrName>
                                        </p:attrNameLst>
                                      </p:cBhvr>
                                      <p:to>
                                        <p:strVal val="visible"/>
                                      </p:to>
                                    </p:set>
                                    <p:animEffect transition="in" filter="checkerboard(across)">
                                      <p:cBhvr>
                                        <p:cTn id="17" dur="500"/>
                                        <p:tgtEl>
                                          <p:spTgt spid="4392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39299">
                                            <p:txEl>
                                              <p:pRg st="3" end="3"/>
                                            </p:txEl>
                                          </p:spTgt>
                                        </p:tgtEl>
                                        <p:attrNameLst>
                                          <p:attrName>style.visibility</p:attrName>
                                        </p:attrNameLst>
                                      </p:cBhvr>
                                      <p:to>
                                        <p:strVal val="visible"/>
                                      </p:to>
                                    </p:set>
                                    <p:animEffect transition="in" filter="checkerboard(across)">
                                      <p:cBhvr>
                                        <p:cTn id="22" dur="500"/>
                                        <p:tgtEl>
                                          <p:spTgt spid="4392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39299">
                                            <p:txEl>
                                              <p:pRg st="4" end="4"/>
                                            </p:txEl>
                                          </p:spTgt>
                                        </p:tgtEl>
                                        <p:attrNameLst>
                                          <p:attrName>style.visibility</p:attrName>
                                        </p:attrNameLst>
                                      </p:cBhvr>
                                      <p:to>
                                        <p:strVal val="visible"/>
                                      </p:to>
                                    </p:set>
                                    <p:animEffect transition="in" filter="checkerboard(across)">
                                      <p:cBhvr>
                                        <p:cTn id="27" dur="500"/>
                                        <p:tgtEl>
                                          <p:spTgt spid="4392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39299">
                                            <p:txEl>
                                              <p:pRg st="5" end="5"/>
                                            </p:txEl>
                                          </p:spTgt>
                                        </p:tgtEl>
                                        <p:attrNameLst>
                                          <p:attrName>style.visibility</p:attrName>
                                        </p:attrNameLst>
                                      </p:cBhvr>
                                      <p:to>
                                        <p:strVal val="visible"/>
                                      </p:to>
                                    </p:set>
                                    <p:animEffect transition="in" filter="checkerboard(across)">
                                      <p:cBhvr>
                                        <p:cTn id="32" dur="500"/>
                                        <p:tgtEl>
                                          <p:spTgt spid="4392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439300"/>
                                        </p:tgtEl>
                                        <p:attrNameLst>
                                          <p:attrName>style.visibility</p:attrName>
                                        </p:attrNameLst>
                                      </p:cBhvr>
                                      <p:to>
                                        <p:strVal val="visible"/>
                                      </p:to>
                                    </p:set>
                                    <p:animEffect transition="in" filter="diamond(in)">
                                      <p:cBhvr>
                                        <p:cTn id="37" dur="2000"/>
                                        <p:tgtEl>
                                          <p:spTgt spid="439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tr-TR" smtClean="0"/>
              <a:t>Dataflow Model of a Computer</a:t>
            </a:r>
            <a:endParaRPr lang="tr-TR" altLang="tr-TR" smtClean="0"/>
          </a:p>
        </p:txBody>
      </p:sp>
      <p:sp>
        <p:nvSpPr>
          <p:cNvPr id="3" name="Text Placeholder 2"/>
          <p:cNvSpPr>
            <a:spLocks noGrp="1"/>
          </p:cNvSpPr>
          <p:nvPr>
            <p:ph type="body" idx="1"/>
          </p:nvPr>
        </p:nvSpPr>
        <p:spPr/>
        <p:txBody>
          <a:bodyPr/>
          <a:lstStyle/>
          <a:p>
            <a:r>
              <a:rPr lang="en-US" altLang="tr-TR" smtClean="0"/>
              <a:t>Von Neumann model</a:t>
            </a:r>
            <a:endParaRPr lang="tr-TR" altLang="tr-TR" smtClean="0"/>
          </a:p>
        </p:txBody>
      </p:sp>
      <p:sp>
        <p:nvSpPr>
          <p:cNvPr id="4" name="Content Placeholder 3"/>
          <p:cNvSpPr>
            <a:spLocks noGrp="1"/>
          </p:cNvSpPr>
          <p:nvPr>
            <p:ph sz="half" idx="2"/>
          </p:nvPr>
        </p:nvSpPr>
        <p:spPr>
          <a:xfrm>
            <a:off x="457200" y="2174875"/>
            <a:ext cx="2819400" cy="3951288"/>
          </a:xfrm>
        </p:spPr>
        <p:txBody>
          <a:bodyPr/>
          <a:lstStyle/>
          <a:p>
            <a:r>
              <a:rPr lang="en-US" altLang="tr-TR" smtClean="0"/>
              <a:t>An instruc</a:t>
            </a:r>
            <a:r>
              <a:rPr lang="tr-TR" altLang="tr-TR" smtClean="0"/>
              <a:t>ti</a:t>
            </a:r>
            <a:r>
              <a:rPr lang="en-US" altLang="tr-TR" smtClean="0"/>
              <a:t>on is fetched and executed</a:t>
            </a:r>
            <a:r>
              <a:rPr lang="tr-TR" altLang="tr-TR" smtClean="0"/>
              <a:t> </a:t>
            </a:r>
            <a:r>
              <a:rPr lang="en-US" altLang="tr-TR" smtClean="0"/>
              <a:t>in control flow order</a:t>
            </a:r>
            <a:endParaRPr lang="tr-TR" altLang="tr-TR" smtClean="0"/>
          </a:p>
          <a:p>
            <a:pPr lvl="1"/>
            <a:r>
              <a:rPr lang="en-US" altLang="tr-TR" smtClean="0"/>
              <a:t>As specified by the instruction pointer</a:t>
            </a:r>
          </a:p>
          <a:p>
            <a:pPr lvl="1"/>
            <a:r>
              <a:rPr lang="en-US" altLang="tr-TR" smtClean="0"/>
              <a:t>Sequential unless explicit control flow instructio</a:t>
            </a:r>
            <a:endParaRPr lang="tr-TR" altLang="tr-TR" smtClean="0"/>
          </a:p>
        </p:txBody>
      </p:sp>
      <p:sp>
        <p:nvSpPr>
          <p:cNvPr id="5" name="Text Placeholder 4"/>
          <p:cNvSpPr>
            <a:spLocks noGrp="1"/>
          </p:cNvSpPr>
          <p:nvPr>
            <p:ph type="body" sz="quarter" idx="3"/>
          </p:nvPr>
        </p:nvSpPr>
        <p:spPr>
          <a:xfrm>
            <a:off x="4067175" y="1535113"/>
            <a:ext cx="4619625" cy="639762"/>
          </a:xfrm>
        </p:spPr>
        <p:txBody>
          <a:bodyPr/>
          <a:lstStyle/>
          <a:p>
            <a:r>
              <a:rPr lang="en-US" altLang="tr-TR" smtClean="0"/>
              <a:t>Dataflow model</a:t>
            </a:r>
            <a:endParaRPr lang="tr-TR" altLang="tr-TR" smtClean="0"/>
          </a:p>
        </p:txBody>
      </p:sp>
      <p:sp>
        <p:nvSpPr>
          <p:cNvPr id="6" name="Content Placeholder 5"/>
          <p:cNvSpPr>
            <a:spLocks noGrp="1"/>
          </p:cNvSpPr>
          <p:nvPr>
            <p:ph sz="quarter" idx="4"/>
          </p:nvPr>
        </p:nvSpPr>
        <p:spPr>
          <a:xfrm>
            <a:off x="3779838" y="2174875"/>
            <a:ext cx="4906962" cy="3951288"/>
          </a:xfrm>
        </p:spPr>
        <p:txBody>
          <a:bodyPr>
            <a:normAutofit fontScale="92500" lnSpcReduction="10000"/>
          </a:bodyPr>
          <a:lstStyle/>
          <a:p>
            <a:pPr>
              <a:defRPr/>
            </a:pPr>
            <a:r>
              <a:rPr lang="en-US" dirty="0"/>
              <a:t>An instruction is fetched and executed in data flow order</a:t>
            </a:r>
          </a:p>
          <a:p>
            <a:pPr lvl="1">
              <a:defRPr/>
            </a:pPr>
            <a:r>
              <a:rPr lang="en-US" dirty="0"/>
              <a:t>i.e., when its operands are ready</a:t>
            </a:r>
          </a:p>
          <a:p>
            <a:pPr lvl="1">
              <a:defRPr/>
            </a:pPr>
            <a:r>
              <a:rPr lang="en-US" dirty="0"/>
              <a:t>i.e., there is no instruction pointer</a:t>
            </a:r>
          </a:p>
          <a:p>
            <a:pPr lvl="1">
              <a:defRPr/>
            </a:pPr>
            <a:r>
              <a:rPr lang="en-US" dirty="0"/>
              <a:t>Instruction ordering specified by data flow dependence</a:t>
            </a:r>
          </a:p>
          <a:p>
            <a:pPr lvl="2">
              <a:defRPr/>
            </a:pPr>
            <a:r>
              <a:rPr lang="en-US" dirty="0"/>
              <a:t>Each instruction specifies “who” should receive the result</a:t>
            </a:r>
          </a:p>
          <a:p>
            <a:pPr lvl="2">
              <a:defRPr/>
            </a:pPr>
            <a:r>
              <a:rPr lang="en-US" dirty="0"/>
              <a:t>An instruction can “fire” whenever all operands are received</a:t>
            </a:r>
          </a:p>
          <a:p>
            <a:pPr lvl="1">
              <a:defRPr/>
            </a:pPr>
            <a:r>
              <a:rPr lang="en-US" dirty="0"/>
              <a:t>Potentially many instructions can execute at the same time</a:t>
            </a:r>
          </a:p>
          <a:p>
            <a:pPr lvl="1">
              <a:defRPr/>
            </a:pPr>
            <a:r>
              <a:rPr lang="en-US" dirty="0"/>
              <a:t>Inherently more parallel</a:t>
            </a:r>
          </a:p>
          <a:p>
            <a:pPr>
              <a:defRPr/>
            </a:pPr>
            <a:endParaRPr lang="tr-TR" dirty="0"/>
          </a:p>
        </p:txBody>
      </p:sp>
      <p:sp>
        <p:nvSpPr>
          <p:cNvPr id="44039" name="Slide Number Placeholder 6"/>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187409ED-7E98-4951-9936-D3CFC9584AE5}" type="slidenum">
              <a:rPr kumimoji="0" lang="en-US" altLang="tr-TR" sz="1200" smtClean="0"/>
              <a:pPr>
                <a:spcBef>
                  <a:spcPct val="50000"/>
                </a:spcBef>
                <a:buFontTx/>
                <a:buNone/>
              </a:pPr>
              <a:t>28</a:t>
            </a:fld>
            <a:endParaRPr kumimoji="0" lang="en-US" altLang="tr-TR" sz="1200" smtClean="0"/>
          </a:p>
        </p:txBody>
      </p:sp>
    </p:spTree>
    <p:extLst>
      <p:ext uri="{BB962C8B-B14F-4D97-AF65-F5344CB8AC3E}">
        <p14:creationId xmlns:p14="http://schemas.microsoft.com/office/powerpoint/2010/main" val="1715424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tr-TR" altLang="tr-TR" smtClean="0"/>
              <a:t>von Neumann vs Dataflow</a:t>
            </a:r>
          </a:p>
        </p:txBody>
      </p:sp>
      <p:sp>
        <p:nvSpPr>
          <p:cNvPr id="3" name="Content Placeholder 2"/>
          <p:cNvSpPr>
            <a:spLocks noGrp="1"/>
          </p:cNvSpPr>
          <p:nvPr>
            <p:ph idx="1"/>
          </p:nvPr>
        </p:nvSpPr>
        <p:spPr>
          <a:xfrm>
            <a:off x="395288" y="1125538"/>
            <a:ext cx="8280400" cy="5327650"/>
          </a:xfrm>
        </p:spPr>
        <p:txBody>
          <a:bodyPr>
            <a:normAutofit fontScale="70000" lnSpcReduction="20000"/>
          </a:bodyPr>
          <a:lstStyle/>
          <a:p>
            <a:pPr>
              <a:defRPr/>
            </a:pPr>
            <a:r>
              <a:rPr lang="tr-TR" dirty="0" err="1"/>
              <a:t>Consider</a:t>
            </a:r>
            <a:r>
              <a:rPr lang="tr-TR" dirty="0"/>
              <a:t> a </a:t>
            </a:r>
            <a:r>
              <a:rPr lang="tr-TR" dirty="0" err="1"/>
              <a:t>von</a:t>
            </a:r>
            <a:r>
              <a:rPr lang="tr-TR" dirty="0"/>
              <a:t> </a:t>
            </a:r>
            <a:r>
              <a:rPr lang="tr-TR" dirty="0" err="1"/>
              <a:t>Neumann</a:t>
            </a:r>
            <a:r>
              <a:rPr lang="tr-TR" dirty="0"/>
              <a:t> program (</a:t>
            </a:r>
            <a:r>
              <a:rPr lang="tr-TR" dirty="0" err="1" smtClean="0"/>
              <a:t>sequential</a:t>
            </a:r>
            <a:r>
              <a:rPr lang="tr-TR" dirty="0"/>
              <a:t>) </a:t>
            </a:r>
            <a:r>
              <a:rPr lang="tr-TR" dirty="0" err="1"/>
              <a:t>vs</a:t>
            </a:r>
            <a:r>
              <a:rPr lang="tr-TR" dirty="0"/>
              <a:t> </a:t>
            </a:r>
            <a:r>
              <a:rPr lang="tr-TR" dirty="0" err="1" smtClean="0"/>
              <a:t>dataflow</a:t>
            </a:r>
            <a:r>
              <a:rPr lang="tr-TR" dirty="0" smtClean="0"/>
              <a:t> </a:t>
            </a:r>
            <a:r>
              <a:rPr lang="tr-TR" dirty="0" err="1" smtClean="0"/>
              <a:t>execution</a:t>
            </a:r>
            <a:endParaRPr lang="tr-TR" dirty="0" smtClean="0"/>
          </a:p>
          <a:p>
            <a:pPr>
              <a:defRPr/>
            </a:pPr>
            <a:endParaRPr lang="tr-TR" dirty="0" smtClean="0"/>
          </a:p>
          <a:p>
            <a:pPr>
              <a:defRPr/>
            </a:pPr>
            <a:endParaRPr lang="tr-TR" dirty="0" smtClean="0"/>
          </a:p>
          <a:p>
            <a:pPr>
              <a:defRPr/>
            </a:pPr>
            <a:endParaRPr lang="tr-TR" dirty="0"/>
          </a:p>
          <a:p>
            <a:pPr>
              <a:defRPr/>
            </a:pPr>
            <a:endParaRPr lang="tr-TR" dirty="0" smtClean="0"/>
          </a:p>
          <a:p>
            <a:pPr>
              <a:defRPr/>
            </a:pPr>
            <a:endParaRPr lang="tr-TR" dirty="0"/>
          </a:p>
          <a:p>
            <a:pPr>
              <a:defRPr/>
            </a:pPr>
            <a:endParaRPr lang="tr-TR" dirty="0" smtClean="0"/>
          </a:p>
          <a:p>
            <a:pPr>
              <a:defRPr/>
            </a:pPr>
            <a:endParaRPr lang="tr-TR" dirty="0"/>
          </a:p>
          <a:p>
            <a:pPr>
              <a:defRPr/>
            </a:pPr>
            <a:endParaRPr lang="tr-TR" dirty="0" smtClean="0"/>
          </a:p>
          <a:p>
            <a:pPr>
              <a:defRPr/>
            </a:pPr>
            <a:endParaRPr lang="tr-TR" dirty="0"/>
          </a:p>
          <a:p>
            <a:pPr>
              <a:defRPr/>
            </a:pPr>
            <a:endParaRPr lang="tr-TR" dirty="0" smtClean="0"/>
          </a:p>
          <a:p>
            <a:pPr>
              <a:defRPr/>
            </a:pPr>
            <a:endParaRPr lang="tr-TR" dirty="0"/>
          </a:p>
          <a:p>
            <a:pPr>
              <a:defRPr/>
            </a:pPr>
            <a:r>
              <a:rPr lang="en-US" dirty="0" smtClean="0"/>
              <a:t>Which model is more natural to you as a programmer?</a:t>
            </a:r>
          </a:p>
          <a:p>
            <a:pPr>
              <a:defRPr/>
            </a:pPr>
            <a:r>
              <a:rPr lang="en-US" dirty="0" smtClean="0"/>
              <a:t>All major </a:t>
            </a:r>
            <a:r>
              <a:rPr lang="en-US" dirty="0" err="1" smtClean="0">
                <a:solidFill>
                  <a:schemeClr val="accent1"/>
                </a:solidFill>
              </a:rPr>
              <a:t>instruc</a:t>
            </a:r>
            <a:r>
              <a:rPr lang="tr-TR" dirty="0" smtClean="0">
                <a:solidFill>
                  <a:schemeClr val="accent1"/>
                </a:solidFill>
              </a:rPr>
              <a:t>ti</a:t>
            </a:r>
            <a:r>
              <a:rPr lang="en-US" dirty="0" smtClean="0">
                <a:solidFill>
                  <a:schemeClr val="accent1"/>
                </a:solidFill>
              </a:rPr>
              <a:t>on set architectures </a:t>
            </a:r>
            <a:r>
              <a:rPr lang="en-US" dirty="0" smtClean="0"/>
              <a:t>today use von Neumann</a:t>
            </a:r>
          </a:p>
          <a:p>
            <a:pPr lvl="1">
              <a:defRPr/>
            </a:pPr>
            <a:r>
              <a:rPr lang="en-US" dirty="0" smtClean="0"/>
              <a:t>x86, ARM, MIPS, SPARC, Alpha, POWER</a:t>
            </a:r>
            <a:r>
              <a:rPr lang="tr-TR" dirty="0" smtClean="0"/>
              <a:t> PC</a:t>
            </a:r>
            <a:endParaRPr lang="tr-TR" dirty="0"/>
          </a:p>
        </p:txBody>
      </p:sp>
      <p:sp>
        <p:nvSpPr>
          <p:cNvPr id="4506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44FB93D-9B9D-4147-B651-95A6C5F96BDA}" type="slidenum">
              <a:rPr kumimoji="0" lang="en-US" altLang="tr-TR" sz="1200" smtClean="0"/>
              <a:pPr>
                <a:spcBef>
                  <a:spcPct val="50000"/>
                </a:spcBef>
                <a:buFontTx/>
                <a:buNone/>
              </a:pPr>
              <a:t>29</a:t>
            </a:fld>
            <a:endParaRPr kumimoji="0" lang="en-US" altLang="tr-TR" sz="120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773238"/>
            <a:ext cx="6842125"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541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34FFFD24-FD9F-4513-A5E8-32E8026619D2}" type="slidenum">
              <a:rPr kumimoji="0" lang="en-US" altLang="tr-TR" sz="1200" smtClean="0"/>
              <a:pPr>
                <a:spcBef>
                  <a:spcPct val="50000"/>
                </a:spcBef>
                <a:buFontTx/>
                <a:buNone/>
              </a:pPr>
              <a:t>3</a:t>
            </a:fld>
            <a:endParaRPr kumimoji="0" lang="en-US" altLang="tr-TR" sz="1200" smtClean="0"/>
          </a:p>
        </p:txBody>
      </p:sp>
      <p:sp>
        <p:nvSpPr>
          <p:cNvPr id="8195" name="Rectangle 2"/>
          <p:cNvSpPr>
            <a:spLocks noGrp="1" noChangeArrowheads="1"/>
          </p:cNvSpPr>
          <p:nvPr>
            <p:ph type="title"/>
          </p:nvPr>
        </p:nvSpPr>
        <p:spPr/>
        <p:txBody>
          <a:bodyPr/>
          <a:lstStyle/>
          <a:p>
            <a:r>
              <a:rPr lang="tr-TR" altLang="tr-TR" smtClean="0"/>
              <a:t>A computing System (Reminder)</a:t>
            </a:r>
          </a:p>
        </p:txBody>
      </p:sp>
      <p:sp>
        <p:nvSpPr>
          <p:cNvPr id="502787" name="Rectangle 3"/>
          <p:cNvSpPr>
            <a:spLocks noGrp="1" noChangeArrowheads="1"/>
          </p:cNvSpPr>
          <p:nvPr>
            <p:ph type="body" idx="1"/>
          </p:nvPr>
        </p:nvSpPr>
        <p:spPr>
          <a:xfrm>
            <a:off x="395288" y="1125538"/>
            <a:ext cx="4259262" cy="4978400"/>
          </a:xfrm>
        </p:spPr>
        <p:txBody>
          <a:bodyPr/>
          <a:lstStyle/>
          <a:p>
            <a:r>
              <a:rPr lang="tr-TR" altLang="tr-TR" smtClean="0"/>
              <a:t>What is a computer?</a:t>
            </a:r>
          </a:p>
          <a:p>
            <a:pPr lvl="1"/>
            <a:r>
              <a:rPr lang="tr-TR" altLang="tr-TR" smtClean="0"/>
              <a:t>in terms of what?</a:t>
            </a:r>
          </a:p>
          <a:p>
            <a:pPr lvl="2"/>
            <a:r>
              <a:rPr lang="tr-TR" altLang="tr-TR" sz="2800" smtClean="0">
                <a:solidFill>
                  <a:schemeClr val="accent1"/>
                </a:solidFill>
              </a:rPr>
              <a:t>Functional</a:t>
            </a:r>
          </a:p>
          <a:p>
            <a:pPr lvl="2"/>
            <a:r>
              <a:rPr lang="tr-TR" altLang="tr-TR" sz="2800" smtClean="0">
                <a:solidFill>
                  <a:schemeClr val="accent1"/>
                </a:solidFill>
              </a:rPr>
              <a:t>Structural</a:t>
            </a:r>
          </a:p>
          <a:p>
            <a:pPr>
              <a:buFontTx/>
              <a:buNone/>
            </a:pPr>
            <a:r>
              <a:rPr lang="tr-TR" altLang="tr-TR" sz="3600" smtClean="0">
                <a:solidFill>
                  <a:srgbClr val="996633"/>
                </a:solidFill>
              </a:rPr>
              <a:t>Functional definition</a:t>
            </a:r>
          </a:p>
          <a:p>
            <a:pPr lvl="1"/>
            <a:r>
              <a:rPr lang="en-GB" altLang="tr-TR" sz="2400" smtClean="0">
                <a:solidFill>
                  <a:srgbClr val="996633"/>
                </a:solidFill>
              </a:rPr>
              <a:t>Data processing</a:t>
            </a:r>
          </a:p>
          <a:p>
            <a:pPr lvl="1"/>
            <a:r>
              <a:rPr lang="en-GB" altLang="tr-TR" sz="2400" smtClean="0">
                <a:solidFill>
                  <a:srgbClr val="996633"/>
                </a:solidFill>
              </a:rPr>
              <a:t>Data storage</a:t>
            </a:r>
          </a:p>
          <a:p>
            <a:pPr lvl="1"/>
            <a:r>
              <a:rPr lang="en-GB" altLang="tr-TR" sz="2400" smtClean="0">
                <a:solidFill>
                  <a:srgbClr val="996633"/>
                </a:solidFill>
              </a:rPr>
              <a:t>Data movement</a:t>
            </a:r>
          </a:p>
          <a:p>
            <a:pPr lvl="1"/>
            <a:r>
              <a:rPr lang="en-GB" altLang="tr-TR" sz="2400" smtClean="0">
                <a:solidFill>
                  <a:srgbClr val="996633"/>
                </a:solidFill>
              </a:rPr>
              <a:t>Control</a:t>
            </a:r>
            <a:endParaRPr lang="tr-TR" altLang="tr-TR" sz="3200" smtClean="0">
              <a:solidFill>
                <a:srgbClr val="996633"/>
              </a:solidFill>
            </a:endParaRPr>
          </a:p>
        </p:txBody>
      </p:sp>
      <p:sp>
        <p:nvSpPr>
          <p:cNvPr id="502788" name="Rectangle 4"/>
          <p:cNvSpPr>
            <a:spLocks noChangeArrowheads="1"/>
          </p:cNvSpPr>
          <p:nvPr/>
        </p:nvSpPr>
        <p:spPr bwMode="auto">
          <a:xfrm>
            <a:off x="4821238" y="1344613"/>
            <a:ext cx="4259262"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endParaRPr lang="tr-TR" altLang="tr-TR"/>
          </a:p>
          <a:p>
            <a:pPr>
              <a:buFontTx/>
              <a:buNone/>
            </a:pPr>
            <a:endParaRPr lang="tr-TR" altLang="tr-TR" sz="3600">
              <a:solidFill>
                <a:schemeClr val="accent1"/>
              </a:solidFill>
            </a:endParaRPr>
          </a:p>
          <a:p>
            <a:pPr>
              <a:buFontTx/>
              <a:buNone/>
            </a:pPr>
            <a:endParaRPr lang="tr-TR" altLang="tr-TR" sz="3600">
              <a:solidFill>
                <a:schemeClr val="accent1"/>
              </a:solidFill>
            </a:endParaRPr>
          </a:p>
          <a:p>
            <a:pPr>
              <a:buFontTx/>
              <a:buNone/>
            </a:pPr>
            <a:r>
              <a:rPr lang="tr-TR" altLang="tr-TR" sz="3600">
                <a:solidFill>
                  <a:schemeClr val="accent2"/>
                </a:solidFill>
              </a:rPr>
              <a:t>Structural definition</a:t>
            </a:r>
          </a:p>
          <a:p>
            <a:pPr lvl="1"/>
            <a:r>
              <a:rPr lang="tr-TR" altLang="tr-TR" sz="2400">
                <a:solidFill>
                  <a:schemeClr val="accent2"/>
                </a:solidFill>
              </a:rPr>
              <a:t>Central</a:t>
            </a:r>
            <a:r>
              <a:rPr lang="en-GB" altLang="tr-TR" sz="2400">
                <a:solidFill>
                  <a:schemeClr val="accent2"/>
                </a:solidFill>
              </a:rPr>
              <a:t> processing</a:t>
            </a:r>
            <a:r>
              <a:rPr lang="tr-TR" altLang="tr-TR" sz="2400">
                <a:solidFill>
                  <a:schemeClr val="accent2"/>
                </a:solidFill>
              </a:rPr>
              <a:t> unit</a:t>
            </a:r>
            <a:endParaRPr lang="en-GB" altLang="tr-TR" sz="2400">
              <a:solidFill>
                <a:schemeClr val="accent2"/>
              </a:solidFill>
            </a:endParaRPr>
          </a:p>
          <a:p>
            <a:pPr lvl="1"/>
            <a:r>
              <a:rPr lang="tr-TR" altLang="tr-TR" sz="2400">
                <a:solidFill>
                  <a:schemeClr val="accent2"/>
                </a:solidFill>
              </a:rPr>
              <a:t>Main memory</a:t>
            </a:r>
            <a:endParaRPr lang="en-GB" altLang="tr-TR" sz="2400">
              <a:solidFill>
                <a:schemeClr val="accent2"/>
              </a:solidFill>
            </a:endParaRPr>
          </a:p>
          <a:p>
            <a:pPr lvl="1"/>
            <a:r>
              <a:rPr lang="tr-TR" altLang="tr-TR" sz="2400">
                <a:solidFill>
                  <a:schemeClr val="accent2"/>
                </a:solidFill>
              </a:rPr>
              <a:t>Input/Output</a:t>
            </a:r>
            <a:endParaRPr lang="en-GB" altLang="tr-TR" sz="2400">
              <a:solidFill>
                <a:schemeClr val="accent2"/>
              </a:solidFill>
            </a:endParaRPr>
          </a:p>
          <a:p>
            <a:pPr lvl="1"/>
            <a:r>
              <a:rPr lang="tr-TR" altLang="tr-TR" sz="2400">
                <a:solidFill>
                  <a:schemeClr val="accent2"/>
                </a:solidFill>
              </a:rPr>
              <a:t>System interconnection</a:t>
            </a:r>
            <a:endParaRPr lang="tr-TR" altLang="tr-TR" sz="3200">
              <a:solidFill>
                <a:schemeClr val="accent2"/>
              </a:solidFill>
            </a:endParaRPr>
          </a:p>
        </p:txBody>
      </p:sp>
    </p:spTree>
    <p:extLst>
      <p:ext uri="{BB962C8B-B14F-4D97-AF65-F5344CB8AC3E}">
        <p14:creationId xmlns:p14="http://schemas.microsoft.com/office/powerpoint/2010/main" val="3845943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2787">
                                            <p:txEl>
                                              <p:pRg st="0" end="0"/>
                                            </p:txEl>
                                          </p:spTgt>
                                        </p:tgtEl>
                                        <p:attrNameLst>
                                          <p:attrName>style.visibility</p:attrName>
                                        </p:attrNameLst>
                                      </p:cBhvr>
                                      <p:to>
                                        <p:strVal val="visible"/>
                                      </p:to>
                                    </p:set>
                                    <p:animEffect transition="in" filter="dissolve">
                                      <p:cBhvr>
                                        <p:cTn id="7" dur="500"/>
                                        <p:tgtEl>
                                          <p:spTgt spid="502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2787">
                                            <p:txEl>
                                              <p:pRg st="1" end="1"/>
                                            </p:txEl>
                                          </p:spTgt>
                                        </p:tgtEl>
                                        <p:attrNameLst>
                                          <p:attrName>style.visibility</p:attrName>
                                        </p:attrNameLst>
                                      </p:cBhvr>
                                      <p:to>
                                        <p:strVal val="visible"/>
                                      </p:to>
                                    </p:set>
                                    <p:animEffect transition="in" filter="dissolve">
                                      <p:cBhvr>
                                        <p:cTn id="12" dur="500"/>
                                        <p:tgtEl>
                                          <p:spTgt spid="5027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2787">
                                            <p:txEl>
                                              <p:pRg st="2" end="2"/>
                                            </p:txEl>
                                          </p:spTgt>
                                        </p:tgtEl>
                                        <p:attrNameLst>
                                          <p:attrName>style.visibility</p:attrName>
                                        </p:attrNameLst>
                                      </p:cBhvr>
                                      <p:to>
                                        <p:strVal val="visible"/>
                                      </p:to>
                                    </p:set>
                                    <p:animEffect transition="in" filter="dissolve">
                                      <p:cBhvr>
                                        <p:cTn id="17" dur="500"/>
                                        <p:tgtEl>
                                          <p:spTgt spid="5027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2787">
                                            <p:txEl>
                                              <p:pRg st="3" end="3"/>
                                            </p:txEl>
                                          </p:spTgt>
                                        </p:tgtEl>
                                        <p:attrNameLst>
                                          <p:attrName>style.visibility</p:attrName>
                                        </p:attrNameLst>
                                      </p:cBhvr>
                                      <p:to>
                                        <p:strVal val="visible"/>
                                      </p:to>
                                    </p:set>
                                    <p:animEffect transition="in" filter="dissolve">
                                      <p:cBhvr>
                                        <p:cTn id="22" dur="500"/>
                                        <p:tgtEl>
                                          <p:spTgt spid="5027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2787">
                                            <p:txEl>
                                              <p:pRg st="4" end="4"/>
                                            </p:txEl>
                                          </p:spTgt>
                                        </p:tgtEl>
                                        <p:attrNameLst>
                                          <p:attrName>style.visibility</p:attrName>
                                        </p:attrNameLst>
                                      </p:cBhvr>
                                      <p:to>
                                        <p:strVal val="visible"/>
                                      </p:to>
                                    </p:set>
                                    <p:animEffect transition="in" filter="dissolve">
                                      <p:cBhvr>
                                        <p:cTn id="27" dur="500"/>
                                        <p:tgtEl>
                                          <p:spTgt spid="5027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02788">
                                            <p:txEl>
                                              <p:pRg st="3" end="3"/>
                                            </p:txEl>
                                          </p:spTgt>
                                        </p:tgtEl>
                                        <p:attrNameLst>
                                          <p:attrName>style.visibility</p:attrName>
                                        </p:attrNameLst>
                                      </p:cBhvr>
                                      <p:to>
                                        <p:strVal val="visible"/>
                                      </p:to>
                                    </p:set>
                                    <p:animEffect transition="in" filter="dissolve">
                                      <p:cBhvr>
                                        <p:cTn id="32" dur="500"/>
                                        <p:tgtEl>
                                          <p:spTgt spid="502788">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02787">
                                            <p:txEl>
                                              <p:pRg st="5" end="5"/>
                                            </p:txEl>
                                          </p:spTgt>
                                        </p:tgtEl>
                                        <p:attrNameLst>
                                          <p:attrName>style.visibility</p:attrName>
                                        </p:attrNameLst>
                                      </p:cBhvr>
                                      <p:to>
                                        <p:strVal val="visible"/>
                                      </p:to>
                                    </p:set>
                                    <p:animEffect transition="in" filter="dissolve">
                                      <p:cBhvr>
                                        <p:cTn id="37" dur="500"/>
                                        <p:tgtEl>
                                          <p:spTgt spid="50278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02788">
                                            <p:txEl>
                                              <p:pRg st="4" end="4"/>
                                            </p:txEl>
                                          </p:spTgt>
                                        </p:tgtEl>
                                        <p:attrNameLst>
                                          <p:attrName>style.visibility</p:attrName>
                                        </p:attrNameLst>
                                      </p:cBhvr>
                                      <p:to>
                                        <p:strVal val="visible"/>
                                      </p:to>
                                    </p:set>
                                    <p:animEffect transition="in" filter="dissolve">
                                      <p:cBhvr>
                                        <p:cTn id="42" dur="500"/>
                                        <p:tgtEl>
                                          <p:spTgt spid="502788">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02787">
                                            <p:txEl>
                                              <p:pRg st="6" end="6"/>
                                            </p:txEl>
                                          </p:spTgt>
                                        </p:tgtEl>
                                        <p:attrNameLst>
                                          <p:attrName>style.visibility</p:attrName>
                                        </p:attrNameLst>
                                      </p:cBhvr>
                                      <p:to>
                                        <p:strVal val="visible"/>
                                      </p:to>
                                    </p:set>
                                    <p:animEffect transition="in" filter="dissolve">
                                      <p:cBhvr>
                                        <p:cTn id="47" dur="500"/>
                                        <p:tgtEl>
                                          <p:spTgt spid="502787">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02788">
                                            <p:txEl>
                                              <p:pRg st="5" end="5"/>
                                            </p:txEl>
                                          </p:spTgt>
                                        </p:tgtEl>
                                        <p:attrNameLst>
                                          <p:attrName>style.visibility</p:attrName>
                                        </p:attrNameLst>
                                      </p:cBhvr>
                                      <p:to>
                                        <p:strVal val="visible"/>
                                      </p:to>
                                    </p:set>
                                    <p:animEffect transition="in" filter="dissolve">
                                      <p:cBhvr>
                                        <p:cTn id="52" dur="500"/>
                                        <p:tgtEl>
                                          <p:spTgt spid="502788">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02787">
                                            <p:txEl>
                                              <p:pRg st="7" end="7"/>
                                            </p:txEl>
                                          </p:spTgt>
                                        </p:tgtEl>
                                        <p:attrNameLst>
                                          <p:attrName>style.visibility</p:attrName>
                                        </p:attrNameLst>
                                      </p:cBhvr>
                                      <p:to>
                                        <p:strVal val="visible"/>
                                      </p:to>
                                    </p:set>
                                    <p:animEffect transition="in" filter="dissolve">
                                      <p:cBhvr>
                                        <p:cTn id="57" dur="500"/>
                                        <p:tgtEl>
                                          <p:spTgt spid="502787">
                                            <p:txEl>
                                              <p:pRg st="7" end="7"/>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02788">
                                            <p:txEl>
                                              <p:pRg st="6" end="6"/>
                                            </p:txEl>
                                          </p:spTgt>
                                        </p:tgtEl>
                                        <p:attrNameLst>
                                          <p:attrName>style.visibility</p:attrName>
                                        </p:attrNameLst>
                                      </p:cBhvr>
                                      <p:to>
                                        <p:strVal val="visible"/>
                                      </p:to>
                                    </p:set>
                                    <p:animEffect transition="in" filter="dissolve">
                                      <p:cBhvr>
                                        <p:cTn id="62" dur="500"/>
                                        <p:tgtEl>
                                          <p:spTgt spid="502788">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502787">
                                            <p:txEl>
                                              <p:pRg st="8" end="8"/>
                                            </p:txEl>
                                          </p:spTgt>
                                        </p:tgtEl>
                                        <p:attrNameLst>
                                          <p:attrName>style.visibility</p:attrName>
                                        </p:attrNameLst>
                                      </p:cBhvr>
                                      <p:to>
                                        <p:strVal val="visible"/>
                                      </p:to>
                                    </p:set>
                                    <p:animEffect transition="in" filter="dissolve">
                                      <p:cBhvr>
                                        <p:cTn id="67" dur="500"/>
                                        <p:tgtEl>
                                          <p:spTgt spid="502787">
                                            <p:txEl>
                                              <p:pRg st="8" end="8"/>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502788">
                                            <p:txEl>
                                              <p:pRg st="7" end="7"/>
                                            </p:txEl>
                                          </p:spTgt>
                                        </p:tgtEl>
                                        <p:attrNameLst>
                                          <p:attrName>style.visibility</p:attrName>
                                        </p:attrNameLst>
                                      </p:cBhvr>
                                      <p:to>
                                        <p:strVal val="visible"/>
                                      </p:to>
                                    </p:set>
                                    <p:animEffect transition="in" filter="dissolve">
                                      <p:cBhvr>
                                        <p:cTn id="72" dur="500"/>
                                        <p:tgtEl>
                                          <p:spTgt spid="50278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build="p"/>
      <p:bldP spid="50278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D6B0CDF-3D58-4CEA-8D5F-F048657DBAD8}" type="slidenum">
              <a:rPr kumimoji="0" lang="en-US" altLang="tr-TR" sz="1200" smtClean="0"/>
              <a:pPr>
                <a:spcBef>
                  <a:spcPct val="50000"/>
                </a:spcBef>
                <a:buFontTx/>
                <a:buNone/>
              </a:pPr>
              <a:t>30</a:t>
            </a:fld>
            <a:endParaRPr kumimoji="0" lang="en-US" altLang="tr-TR" sz="1200" smtClean="0"/>
          </a:p>
        </p:txBody>
      </p:sp>
      <p:sp>
        <p:nvSpPr>
          <p:cNvPr id="415746" name="Rectangle 2"/>
          <p:cNvSpPr>
            <a:spLocks noGrp="1" noChangeArrowheads="1"/>
          </p:cNvSpPr>
          <p:nvPr>
            <p:ph type="body" idx="1"/>
          </p:nvPr>
        </p:nvSpPr>
        <p:spPr>
          <a:xfrm>
            <a:off x="395288" y="1525588"/>
            <a:ext cx="8280400" cy="4578350"/>
          </a:xfrm>
        </p:spPr>
        <p:txBody>
          <a:bodyPr/>
          <a:lstStyle/>
          <a:p>
            <a:pPr algn="ctr">
              <a:buFontTx/>
              <a:buNone/>
              <a:defRPr/>
            </a:pPr>
            <a:endParaRPr lang="tr-TR" altLang="tr-TR" sz="2800" dirty="0"/>
          </a:p>
          <a:p>
            <a:pPr algn="ctr">
              <a:buFontTx/>
              <a:buNone/>
              <a:defRPr/>
            </a:pPr>
            <a:endParaRPr lang="tr-TR" altLang="tr-TR" sz="2800" dirty="0" smtClean="0"/>
          </a:p>
          <a:p>
            <a:pPr algn="ctr">
              <a:buFontTx/>
              <a:buNone/>
              <a:defRPr/>
            </a:pPr>
            <a:endParaRPr lang="tr-TR" altLang="tr-TR" sz="2800" dirty="0"/>
          </a:p>
          <a:p>
            <a:pPr algn="ctr">
              <a:buFontTx/>
              <a:buNone/>
              <a:defRPr/>
            </a:pPr>
            <a:r>
              <a:rPr lang="tr-TR" altLang="tr-TR" sz="4000" b="1" dirty="0" err="1">
                <a:solidFill>
                  <a:srgbClr val="FF3300"/>
                </a:solidFill>
                <a:effectLst>
                  <a:outerShdw blurRad="38100" dist="38100" dir="2700000" algn="tl">
                    <a:srgbClr val="C0C0C0"/>
                  </a:outerShdw>
                </a:effectLst>
              </a:rPr>
              <a:t>Fundamental</a:t>
            </a:r>
            <a:r>
              <a:rPr lang="tr-TR" altLang="tr-TR" sz="4000" b="1" dirty="0">
                <a:solidFill>
                  <a:srgbClr val="FF3300"/>
                </a:solidFill>
                <a:effectLst>
                  <a:outerShdw blurRad="38100" dist="38100" dir="2700000" algn="tl">
                    <a:srgbClr val="C0C0C0"/>
                  </a:outerShdw>
                </a:effectLst>
              </a:rPr>
              <a:t> </a:t>
            </a:r>
            <a:r>
              <a:rPr lang="tr-TR" altLang="tr-TR" sz="4000" b="1" dirty="0" err="1">
                <a:solidFill>
                  <a:srgbClr val="FF3300"/>
                </a:solidFill>
                <a:effectLst>
                  <a:outerShdw blurRad="38100" dist="38100" dir="2700000" algn="tl">
                    <a:srgbClr val="C0C0C0"/>
                  </a:outerShdw>
                </a:effectLst>
              </a:rPr>
              <a:t>Computer</a:t>
            </a:r>
            <a:r>
              <a:rPr lang="tr-TR" altLang="tr-TR" sz="4000" b="1" dirty="0">
                <a:solidFill>
                  <a:srgbClr val="FF3300"/>
                </a:solidFill>
                <a:effectLst>
                  <a:outerShdw blurRad="38100" dist="38100" dir="2700000" algn="tl">
                    <a:srgbClr val="C0C0C0"/>
                  </a:outerShdw>
                </a:effectLst>
              </a:rPr>
              <a:t> </a:t>
            </a:r>
            <a:r>
              <a:rPr lang="tr-TR" altLang="tr-TR" sz="4000" b="1" dirty="0" err="1">
                <a:solidFill>
                  <a:srgbClr val="FF3300"/>
                </a:solidFill>
                <a:effectLst>
                  <a:outerShdw blurRad="38100" dist="38100" dir="2700000" algn="tl">
                    <a:srgbClr val="C0C0C0"/>
                  </a:outerShdw>
                </a:effectLst>
              </a:rPr>
              <a:t>Elements</a:t>
            </a:r>
            <a:endParaRPr lang="tr-TR" altLang="tr-TR" dirty="0"/>
          </a:p>
          <a:p>
            <a:pPr algn="ctr">
              <a:buFontTx/>
              <a:buNone/>
              <a:defRPr/>
            </a:pPr>
            <a:endParaRPr lang="en-US" altLang="tr-TR" dirty="0"/>
          </a:p>
        </p:txBody>
      </p:sp>
      <p:sp>
        <p:nvSpPr>
          <p:cNvPr id="11268" name="Rectangle 3"/>
          <p:cNvSpPr>
            <a:spLocks noGrp="1" noChangeArrowheads="1"/>
          </p:cNvSpPr>
          <p:nvPr>
            <p:ph type="title"/>
          </p:nvPr>
        </p:nvSpPr>
        <p:spPr/>
        <p:txBody>
          <a:bodyPr/>
          <a:lstStyle/>
          <a:p>
            <a:endParaRPr lang="en-US" altLang="tr-TR" sz="36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tr-TR" smtClean="0"/>
              <a:t>Fundamental computer elements</a:t>
            </a:r>
            <a:endParaRPr lang="tr-TR" altLang="tr-TR" smtClean="0"/>
          </a:p>
        </p:txBody>
      </p:sp>
      <p:sp>
        <p:nvSpPr>
          <p:cNvPr id="3" name="Content Placeholder 2"/>
          <p:cNvSpPr>
            <a:spLocks noGrp="1"/>
          </p:cNvSpPr>
          <p:nvPr>
            <p:ph idx="1"/>
          </p:nvPr>
        </p:nvSpPr>
        <p:spPr>
          <a:xfrm>
            <a:off x="395288" y="1125538"/>
            <a:ext cx="8280400" cy="5399087"/>
          </a:xfrm>
        </p:spPr>
        <p:txBody>
          <a:bodyPr>
            <a:normAutofit fontScale="70000" lnSpcReduction="20000"/>
          </a:bodyPr>
          <a:lstStyle/>
          <a:p>
            <a:pPr>
              <a:defRPr/>
            </a:pPr>
            <a:endParaRPr lang="tr-TR" dirty="0" smtClean="0"/>
          </a:p>
          <a:p>
            <a:pPr>
              <a:defRPr/>
            </a:pPr>
            <a:endParaRPr lang="tr-TR" dirty="0"/>
          </a:p>
          <a:p>
            <a:pPr>
              <a:defRPr/>
            </a:pPr>
            <a:endParaRPr lang="tr-TR" dirty="0" smtClean="0"/>
          </a:p>
          <a:p>
            <a:pPr>
              <a:defRPr/>
            </a:pPr>
            <a:endParaRPr lang="tr-TR" dirty="0"/>
          </a:p>
          <a:p>
            <a:pPr>
              <a:defRPr/>
            </a:pPr>
            <a:endParaRPr lang="tr-TR" dirty="0" smtClean="0"/>
          </a:p>
          <a:p>
            <a:pPr>
              <a:defRPr/>
            </a:pPr>
            <a:endParaRPr lang="tr-TR" dirty="0"/>
          </a:p>
          <a:p>
            <a:pPr>
              <a:defRPr/>
            </a:pPr>
            <a:endParaRPr lang="tr-TR" dirty="0" smtClean="0"/>
          </a:p>
          <a:p>
            <a:pPr>
              <a:defRPr/>
            </a:pPr>
            <a:endParaRPr lang="tr-TR" dirty="0"/>
          </a:p>
          <a:p>
            <a:pPr>
              <a:defRPr/>
            </a:pPr>
            <a:r>
              <a:rPr lang="en-US" dirty="0" smtClean="0"/>
              <a:t>Data processing</a:t>
            </a:r>
            <a:endParaRPr lang="tr-TR" dirty="0" smtClean="0"/>
          </a:p>
          <a:p>
            <a:pPr lvl="1">
              <a:defRPr/>
            </a:pPr>
            <a:r>
              <a:rPr lang="en-US" dirty="0" smtClean="0"/>
              <a:t>Provided by gates</a:t>
            </a:r>
          </a:p>
          <a:p>
            <a:pPr>
              <a:defRPr/>
            </a:pPr>
            <a:r>
              <a:rPr lang="en-US" dirty="0" smtClean="0"/>
              <a:t>Data storage</a:t>
            </a:r>
            <a:endParaRPr lang="tr-TR" dirty="0" smtClean="0"/>
          </a:p>
          <a:p>
            <a:pPr lvl="1">
              <a:defRPr/>
            </a:pPr>
            <a:r>
              <a:rPr lang="en-US" dirty="0" smtClean="0"/>
              <a:t>Provided by memory cells</a:t>
            </a:r>
          </a:p>
          <a:p>
            <a:pPr>
              <a:defRPr/>
            </a:pPr>
            <a:r>
              <a:rPr lang="en-US" dirty="0" smtClean="0"/>
              <a:t>Data movement</a:t>
            </a:r>
            <a:endParaRPr lang="tr-TR" dirty="0" smtClean="0"/>
          </a:p>
          <a:p>
            <a:pPr lvl="1">
              <a:defRPr/>
            </a:pPr>
            <a:r>
              <a:rPr lang="en-US" dirty="0" smtClean="0"/>
              <a:t>The paths between components are used to move data from/to memory</a:t>
            </a:r>
          </a:p>
          <a:p>
            <a:pPr>
              <a:defRPr/>
            </a:pPr>
            <a:r>
              <a:rPr lang="en-US" dirty="0" smtClean="0"/>
              <a:t>Control</a:t>
            </a:r>
            <a:endParaRPr lang="tr-TR" dirty="0" smtClean="0"/>
          </a:p>
          <a:p>
            <a:pPr lvl="1">
              <a:defRPr/>
            </a:pPr>
            <a:r>
              <a:rPr lang="en-US" dirty="0" smtClean="0"/>
              <a:t>The paths between components can carry control signals</a:t>
            </a:r>
          </a:p>
        </p:txBody>
      </p:sp>
      <p:sp>
        <p:nvSpPr>
          <p:cNvPr id="1331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3DBBDE74-30AC-4553-9998-E0D33B3680F5}" type="slidenum">
              <a:rPr kumimoji="0" lang="en-US" altLang="tr-TR" sz="1200" smtClean="0"/>
              <a:pPr>
                <a:spcBef>
                  <a:spcPct val="50000"/>
                </a:spcBef>
                <a:buFontTx/>
                <a:buNone/>
              </a:pPr>
              <a:t>31</a:t>
            </a:fld>
            <a:endParaRPr kumimoji="0" lang="en-US" altLang="tr-TR" sz="1200" smtClean="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263650"/>
            <a:ext cx="8237537"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55410D95-FB6B-4910-A9F1-C831554CD283}" type="slidenum">
              <a:rPr kumimoji="0" lang="en-US" altLang="tr-TR" sz="1200" smtClean="0"/>
              <a:pPr>
                <a:spcBef>
                  <a:spcPct val="50000"/>
                </a:spcBef>
                <a:buFontTx/>
                <a:buNone/>
              </a:pPr>
              <a:t>32</a:t>
            </a:fld>
            <a:endParaRPr kumimoji="0" lang="en-US" altLang="tr-TR" sz="1200" smtClean="0"/>
          </a:p>
        </p:txBody>
      </p:sp>
      <p:sp>
        <p:nvSpPr>
          <p:cNvPr id="14339" name="Rectangle 3"/>
          <p:cNvSpPr>
            <a:spLocks noChangeArrowheads="1"/>
          </p:cNvSpPr>
          <p:nvPr/>
        </p:nvSpPr>
        <p:spPr bwMode="auto">
          <a:xfrm>
            <a:off x="596900" y="1054100"/>
            <a:ext cx="7429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503822" name="Rectangle 14"/>
          <p:cNvSpPr>
            <a:spLocks noChangeArrowheads="1"/>
          </p:cNvSpPr>
          <p:nvPr/>
        </p:nvSpPr>
        <p:spPr bwMode="auto">
          <a:xfrm>
            <a:off x="5143500" y="1127125"/>
            <a:ext cx="3098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342900" indent="-342900">
              <a:spcBef>
                <a:spcPct val="20000"/>
              </a:spcBef>
              <a:buChar char="•"/>
              <a:defRPr kumimoji="1" sz="3200">
                <a:solidFill>
                  <a:schemeClr val="tx1"/>
                </a:solidFill>
                <a:latin typeface="Times New Roman" panose="02020603050405020304" pitchFamily="18" charset="0"/>
              </a:defRPr>
            </a:lvl1pPr>
            <a:lvl2pPr marL="800100" indent="-342900">
              <a:spcBef>
                <a:spcPct val="20000"/>
              </a:spcBef>
              <a:buChar char="–"/>
              <a:defRPr kumimoji="1" sz="2800">
                <a:solidFill>
                  <a:srgbClr val="FF3300"/>
                </a:solidFill>
                <a:latin typeface="Times New Roman" panose="02020603050405020304" pitchFamily="18" charset="0"/>
              </a:defRPr>
            </a:lvl2pPr>
            <a:lvl3pPr marL="1257300" indent="-342900">
              <a:spcBef>
                <a:spcPct val="20000"/>
              </a:spcBef>
              <a:buChar char="•"/>
              <a:defRPr kumimoji="1" sz="2400">
                <a:solidFill>
                  <a:schemeClr val="accent2"/>
                </a:solidFill>
                <a:latin typeface="Times New Roman" panose="02020603050405020304" pitchFamily="18" charset="0"/>
              </a:defRPr>
            </a:lvl3pPr>
            <a:lvl4pPr marL="1714500" indent="-342900">
              <a:spcBef>
                <a:spcPct val="20000"/>
              </a:spcBef>
              <a:buChar char="–"/>
              <a:defRPr kumimoji="1" sz="2000">
                <a:solidFill>
                  <a:schemeClr val="tx1"/>
                </a:solidFill>
                <a:latin typeface="Times New Roman" panose="02020603050405020304" pitchFamily="18" charset="0"/>
              </a:defRPr>
            </a:lvl4pPr>
            <a:lvl5pPr marL="2171700" indent="-342900">
              <a:spcBef>
                <a:spcPct val="20000"/>
              </a:spcBef>
              <a:buChar char="•"/>
              <a:defRPr kumimoji="1" sz="2000">
                <a:solidFill>
                  <a:schemeClr val="tx1"/>
                </a:solidFill>
                <a:latin typeface="Times New Roman" panose="02020603050405020304" pitchFamily="18" charset="0"/>
              </a:defRPr>
            </a:lvl5pPr>
            <a:lvl6pPr marL="2628900" indent="-3429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3086100" indent="-3429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543300" indent="-3429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4000500" indent="-3429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nSpc>
                <a:spcPct val="88000"/>
              </a:lnSpc>
              <a:spcBef>
                <a:spcPct val="42000"/>
              </a:spcBef>
              <a:buFontTx/>
              <a:buNone/>
            </a:pPr>
            <a:r>
              <a:rPr kumimoji="0" lang="tr-TR" altLang="tr-TR" sz="1800">
                <a:latin typeface="Arial" panose="020B0604020202020204" pitchFamily="34" charset="0"/>
                <a:cs typeface="Arial" panose="020B0604020202020204" pitchFamily="34" charset="0"/>
              </a:rPr>
              <a:t>temp = v[k];</a:t>
            </a:r>
          </a:p>
          <a:p>
            <a:pPr>
              <a:lnSpc>
                <a:spcPct val="88000"/>
              </a:lnSpc>
              <a:spcBef>
                <a:spcPct val="42000"/>
              </a:spcBef>
              <a:buFontTx/>
              <a:buNone/>
            </a:pPr>
            <a:r>
              <a:rPr kumimoji="0" lang="tr-TR" altLang="tr-TR" sz="1800">
                <a:latin typeface="Arial" panose="020B0604020202020204" pitchFamily="34" charset="0"/>
                <a:cs typeface="Arial" panose="020B0604020202020204" pitchFamily="34" charset="0"/>
              </a:rPr>
              <a:t>v[k] = v[k+1];</a:t>
            </a:r>
          </a:p>
          <a:p>
            <a:pPr>
              <a:lnSpc>
                <a:spcPct val="88000"/>
              </a:lnSpc>
              <a:spcBef>
                <a:spcPct val="42000"/>
              </a:spcBef>
              <a:buFontTx/>
              <a:buNone/>
            </a:pPr>
            <a:r>
              <a:rPr kumimoji="0" lang="tr-TR" altLang="tr-TR" sz="1800">
                <a:latin typeface="Arial" panose="020B0604020202020204" pitchFamily="34" charset="0"/>
                <a:cs typeface="Arial" panose="020B0604020202020204" pitchFamily="34" charset="0"/>
              </a:rPr>
              <a:t>v[k+1] = temp;</a:t>
            </a:r>
          </a:p>
        </p:txBody>
      </p:sp>
      <p:sp>
        <p:nvSpPr>
          <p:cNvPr id="503823" name="Rectangle 15"/>
          <p:cNvSpPr>
            <a:spLocks noGrp="1" noChangeArrowheads="1"/>
          </p:cNvSpPr>
          <p:nvPr>
            <p:ph type="body" idx="1"/>
          </p:nvPr>
        </p:nvSpPr>
        <p:spPr>
          <a:xfrm>
            <a:off x="5165725" y="2279650"/>
            <a:ext cx="3124200" cy="1158875"/>
          </a:xfrm>
          <a:noFill/>
          <a:extLst>
            <a:ext uri="{91240B29-F687-4F45-9708-019B960494DF}">
              <a14:hiddenLine xmlns:a14="http://schemas.microsoft.com/office/drawing/2010/main" w="12700">
                <a:solidFill>
                  <a:schemeClr val="tx1"/>
                </a:solidFill>
                <a:miter lim="800000"/>
                <a:headEnd/>
                <a:tailEnd/>
              </a14:hiddenLine>
            </a:ext>
          </a:extLst>
        </p:spPr>
        <p:txBody>
          <a:bodyPr lIns="63500" tIns="25400" rIns="63500" bIns="25400">
            <a:spAutoFit/>
          </a:bodyPr>
          <a:lstStyle/>
          <a:p>
            <a:pPr>
              <a:spcBef>
                <a:spcPct val="0"/>
              </a:spcBef>
              <a:buFontTx/>
              <a:buNone/>
              <a:tabLst>
                <a:tab pos="1066800" algn="l"/>
              </a:tabLst>
            </a:pPr>
            <a:r>
              <a:rPr lang="tr-TR" altLang="tr-TR" sz="1800" smtClean="0">
                <a:solidFill>
                  <a:srgbClr val="00B050"/>
                </a:solidFill>
              </a:rPr>
              <a:t>lw		$15,	0($2)</a:t>
            </a:r>
          </a:p>
          <a:p>
            <a:pPr>
              <a:spcBef>
                <a:spcPct val="0"/>
              </a:spcBef>
              <a:buFontTx/>
              <a:buNone/>
              <a:tabLst>
                <a:tab pos="1066800" algn="l"/>
              </a:tabLst>
            </a:pPr>
            <a:r>
              <a:rPr lang="tr-TR" altLang="tr-TR" sz="1800" smtClean="0">
                <a:solidFill>
                  <a:srgbClr val="00B050"/>
                </a:solidFill>
              </a:rPr>
              <a:t>lw		$16,	4($2)</a:t>
            </a:r>
          </a:p>
          <a:p>
            <a:pPr>
              <a:spcBef>
                <a:spcPct val="0"/>
              </a:spcBef>
              <a:buFontTx/>
              <a:buNone/>
              <a:tabLst>
                <a:tab pos="1066800" algn="l"/>
              </a:tabLst>
            </a:pPr>
            <a:r>
              <a:rPr lang="tr-TR" altLang="tr-TR" sz="1800" smtClean="0">
                <a:solidFill>
                  <a:srgbClr val="00B050"/>
                </a:solidFill>
              </a:rPr>
              <a:t>sw		$16,	0($2)</a:t>
            </a:r>
          </a:p>
          <a:p>
            <a:pPr>
              <a:spcBef>
                <a:spcPct val="0"/>
              </a:spcBef>
              <a:buFontTx/>
              <a:buNone/>
              <a:tabLst>
                <a:tab pos="1066800" algn="l"/>
              </a:tabLst>
            </a:pPr>
            <a:r>
              <a:rPr lang="tr-TR" altLang="tr-TR" sz="1800" smtClean="0">
                <a:solidFill>
                  <a:srgbClr val="00B050"/>
                </a:solidFill>
              </a:rPr>
              <a:t>sw		$15,	4($2)</a:t>
            </a:r>
          </a:p>
        </p:txBody>
      </p:sp>
      <p:sp>
        <p:nvSpPr>
          <p:cNvPr id="14342" name="Rectangle 16"/>
          <p:cNvSpPr>
            <a:spLocks noChangeArrowheads="1"/>
          </p:cNvSpPr>
          <p:nvPr/>
        </p:nvSpPr>
        <p:spPr bwMode="auto">
          <a:xfrm>
            <a:off x="5270500" y="4051300"/>
            <a:ext cx="2984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503825" name="Rectangle 17"/>
          <p:cNvSpPr>
            <a:spLocks noChangeArrowheads="1"/>
          </p:cNvSpPr>
          <p:nvPr/>
        </p:nvSpPr>
        <p:spPr bwMode="auto">
          <a:xfrm>
            <a:off x="4175125" y="3756025"/>
            <a:ext cx="44513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tr-TR" altLang="tr-TR" sz="1400" dirty="0">
                <a:solidFill>
                  <a:schemeClr val="accent1">
                    <a:lumMod val="75000"/>
                  </a:schemeClr>
                </a:solidFill>
                <a:latin typeface="Courier New" panose="02070309020205020404" pitchFamily="49" charset="0"/>
                <a:cs typeface="Arial" panose="020B0604020202020204" pitchFamily="34" charset="0"/>
              </a:rPr>
              <a:t>0000 1001 1100 0110 1010 1111 0101 1000</a:t>
            </a:r>
          </a:p>
          <a:p>
            <a:pPr>
              <a:defRPr/>
            </a:pPr>
            <a:r>
              <a:rPr lang="tr-TR" altLang="tr-TR" sz="1400" dirty="0">
                <a:solidFill>
                  <a:schemeClr val="accent1">
                    <a:lumMod val="75000"/>
                  </a:schemeClr>
                </a:solidFill>
                <a:latin typeface="Courier New" panose="02070309020205020404" pitchFamily="49" charset="0"/>
                <a:cs typeface="Arial" panose="020B0604020202020204" pitchFamily="34" charset="0"/>
              </a:rPr>
              <a:t>1010 1111 0101 1000 0000 1001 1100 0110 </a:t>
            </a:r>
          </a:p>
          <a:p>
            <a:pPr>
              <a:defRPr/>
            </a:pPr>
            <a:r>
              <a:rPr lang="tr-TR" altLang="tr-TR" sz="1400" dirty="0">
                <a:solidFill>
                  <a:schemeClr val="accent1">
                    <a:lumMod val="75000"/>
                  </a:schemeClr>
                </a:solidFill>
                <a:latin typeface="Courier New" panose="02070309020205020404" pitchFamily="49" charset="0"/>
                <a:cs typeface="Arial" panose="020B0604020202020204" pitchFamily="34" charset="0"/>
              </a:rPr>
              <a:t>1100 0110 1010 1111 0101 1000 0000 1001 </a:t>
            </a:r>
          </a:p>
          <a:p>
            <a:pPr>
              <a:defRPr/>
            </a:pPr>
            <a:r>
              <a:rPr lang="tr-TR" altLang="tr-TR" sz="1400" dirty="0">
                <a:solidFill>
                  <a:schemeClr val="accent1">
                    <a:lumMod val="75000"/>
                  </a:schemeClr>
                </a:solidFill>
                <a:latin typeface="Courier New" panose="02070309020205020404" pitchFamily="49" charset="0"/>
                <a:cs typeface="Arial" panose="020B0604020202020204" pitchFamily="34" charset="0"/>
              </a:rPr>
              <a:t>0101 1000 0000 1001 1100 0110 1010 1111 </a:t>
            </a:r>
          </a:p>
        </p:txBody>
      </p:sp>
      <p:sp>
        <p:nvSpPr>
          <p:cNvPr id="503827" name="Rectangle 19"/>
          <p:cNvSpPr>
            <a:spLocks noChangeArrowheads="1"/>
          </p:cNvSpPr>
          <p:nvPr/>
        </p:nvSpPr>
        <p:spPr bwMode="auto">
          <a:xfrm>
            <a:off x="4708525" y="5408613"/>
            <a:ext cx="3651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tr-TR" altLang="tr-TR" sz="1600">
                <a:solidFill>
                  <a:srgbClr val="FF0000"/>
                </a:solidFill>
                <a:latin typeface="Arial" panose="020B0604020202020204" pitchFamily="34" charset="0"/>
                <a:cs typeface="Arial" panose="020B0604020202020204" pitchFamily="34" charset="0"/>
              </a:rPr>
              <a:t>ALUOP[0:3] &lt;= InstReg[9:11] &amp; MASK</a:t>
            </a:r>
          </a:p>
        </p:txBody>
      </p:sp>
      <p:grpSp>
        <p:nvGrpSpPr>
          <p:cNvPr id="3" name="Group 2"/>
          <p:cNvGrpSpPr>
            <a:grpSpLocks/>
          </p:cNvGrpSpPr>
          <p:nvPr/>
        </p:nvGrpSpPr>
        <p:grpSpPr bwMode="auto">
          <a:xfrm>
            <a:off x="844550" y="1187450"/>
            <a:ext cx="4121150" cy="5335588"/>
            <a:chOff x="844550" y="1187450"/>
            <a:chExt cx="4121150" cy="5335588"/>
          </a:xfrm>
        </p:grpSpPr>
        <p:sp>
          <p:nvSpPr>
            <p:cNvPr id="14347" name="Rectangle 4"/>
            <p:cNvSpPr>
              <a:spLocks noChangeArrowheads="1"/>
            </p:cNvSpPr>
            <p:nvPr/>
          </p:nvSpPr>
          <p:spPr bwMode="auto">
            <a:xfrm>
              <a:off x="857250" y="1187450"/>
              <a:ext cx="2590800" cy="5302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342900" indent="-342900">
                <a:spcBef>
                  <a:spcPct val="20000"/>
                </a:spcBef>
                <a:buChar char="•"/>
                <a:defRPr kumimoji="1" sz="3200">
                  <a:solidFill>
                    <a:schemeClr val="tx1"/>
                  </a:solidFill>
                  <a:latin typeface="Times New Roman" panose="02020603050405020304" pitchFamily="18" charset="0"/>
                </a:defRPr>
              </a:lvl1pPr>
              <a:lvl2pPr marL="800100" indent="-342900">
                <a:spcBef>
                  <a:spcPct val="20000"/>
                </a:spcBef>
                <a:buChar char="–"/>
                <a:defRPr kumimoji="1" sz="2800">
                  <a:solidFill>
                    <a:srgbClr val="FF3300"/>
                  </a:solidFill>
                  <a:latin typeface="Times New Roman" panose="02020603050405020304" pitchFamily="18" charset="0"/>
                </a:defRPr>
              </a:lvl2pPr>
              <a:lvl3pPr marL="1257300" indent="-342900">
                <a:spcBef>
                  <a:spcPct val="20000"/>
                </a:spcBef>
                <a:buChar char="•"/>
                <a:defRPr kumimoji="1" sz="2400">
                  <a:solidFill>
                    <a:schemeClr val="accent2"/>
                  </a:solidFill>
                  <a:latin typeface="Times New Roman" panose="02020603050405020304" pitchFamily="18" charset="0"/>
                </a:defRPr>
              </a:lvl3pPr>
              <a:lvl4pPr marL="1714500" indent="-342900">
                <a:spcBef>
                  <a:spcPct val="20000"/>
                </a:spcBef>
                <a:buChar char="–"/>
                <a:defRPr kumimoji="1" sz="2000">
                  <a:solidFill>
                    <a:schemeClr val="tx1"/>
                  </a:solidFill>
                  <a:latin typeface="Times New Roman" panose="02020603050405020304" pitchFamily="18" charset="0"/>
                </a:defRPr>
              </a:lvl4pPr>
              <a:lvl5pPr marL="2171700" indent="-342900">
                <a:spcBef>
                  <a:spcPct val="20000"/>
                </a:spcBef>
                <a:buChar char="•"/>
                <a:defRPr kumimoji="1" sz="2000">
                  <a:solidFill>
                    <a:schemeClr val="tx1"/>
                  </a:solidFill>
                  <a:latin typeface="Times New Roman" panose="02020603050405020304" pitchFamily="18" charset="0"/>
                </a:defRPr>
              </a:lvl5pPr>
              <a:lvl6pPr marL="2628900" indent="-3429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3086100" indent="-3429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543300" indent="-3429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4000500" indent="-3429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nSpc>
                  <a:spcPct val="85000"/>
                </a:lnSpc>
                <a:spcBef>
                  <a:spcPct val="41000"/>
                </a:spcBef>
                <a:buFontTx/>
                <a:buNone/>
              </a:pPr>
              <a:r>
                <a:rPr kumimoji="0" lang="tr-TR" altLang="tr-TR" sz="1800" b="1">
                  <a:latin typeface="Arial" panose="020B0604020202020204" pitchFamily="34" charset="0"/>
                  <a:cs typeface="Arial" panose="020B0604020202020204" pitchFamily="34" charset="0"/>
                </a:rPr>
                <a:t>High Level Language Program</a:t>
              </a:r>
            </a:p>
          </p:txBody>
        </p:sp>
        <p:sp>
          <p:nvSpPr>
            <p:cNvPr id="14348" name="Rectangle 5"/>
            <p:cNvSpPr>
              <a:spLocks noChangeArrowheads="1"/>
            </p:cNvSpPr>
            <p:nvPr/>
          </p:nvSpPr>
          <p:spPr bwMode="auto">
            <a:xfrm>
              <a:off x="857250" y="2559050"/>
              <a:ext cx="2590800" cy="5302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342900" indent="-342900">
                <a:spcBef>
                  <a:spcPct val="20000"/>
                </a:spcBef>
                <a:buChar char="•"/>
                <a:defRPr kumimoji="1" sz="3200">
                  <a:solidFill>
                    <a:schemeClr val="tx1"/>
                  </a:solidFill>
                  <a:latin typeface="Times New Roman" panose="02020603050405020304" pitchFamily="18" charset="0"/>
                </a:defRPr>
              </a:lvl1pPr>
              <a:lvl2pPr marL="800100" indent="-342900">
                <a:spcBef>
                  <a:spcPct val="20000"/>
                </a:spcBef>
                <a:buChar char="–"/>
                <a:defRPr kumimoji="1" sz="2800">
                  <a:solidFill>
                    <a:srgbClr val="FF3300"/>
                  </a:solidFill>
                  <a:latin typeface="Times New Roman" panose="02020603050405020304" pitchFamily="18" charset="0"/>
                </a:defRPr>
              </a:lvl2pPr>
              <a:lvl3pPr marL="1257300" indent="-342900">
                <a:spcBef>
                  <a:spcPct val="20000"/>
                </a:spcBef>
                <a:buChar char="•"/>
                <a:defRPr kumimoji="1" sz="2400">
                  <a:solidFill>
                    <a:schemeClr val="accent2"/>
                  </a:solidFill>
                  <a:latin typeface="Times New Roman" panose="02020603050405020304" pitchFamily="18" charset="0"/>
                </a:defRPr>
              </a:lvl3pPr>
              <a:lvl4pPr marL="1714500" indent="-342900">
                <a:spcBef>
                  <a:spcPct val="20000"/>
                </a:spcBef>
                <a:buChar char="–"/>
                <a:defRPr kumimoji="1" sz="2000">
                  <a:solidFill>
                    <a:schemeClr val="tx1"/>
                  </a:solidFill>
                  <a:latin typeface="Times New Roman" panose="02020603050405020304" pitchFamily="18" charset="0"/>
                </a:defRPr>
              </a:lvl4pPr>
              <a:lvl5pPr marL="2171700" indent="-342900">
                <a:spcBef>
                  <a:spcPct val="20000"/>
                </a:spcBef>
                <a:buChar char="•"/>
                <a:defRPr kumimoji="1" sz="2000">
                  <a:solidFill>
                    <a:schemeClr val="tx1"/>
                  </a:solidFill>
                  <a:latin typeface="Times New Roman" panose="02020603050405020304" pitchFamily="18" charset="0"/>
                </a:defRPr>
              </a:lvl5pPr>
              <a:lvl6pPr marL="2628900" indent="-3429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3086100" indent="-3429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543300" indent="-3429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4000500" indent="-3429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nSpc>
                  <a:spcPct val="85000"/>
                </a:lnSpc>
                <a:spcBef>
                  <a:spcPct val="41000"/>
                </a:spcBef>
                <a:buFontTx/>
                <a:buNone/>
              </a:pPr>
              <a:r>
                <a:rPr kumimoji="0" lang="tr-TR" altLang="tr-TR" sz="1800" b="1">
                  <a:solidFill>
                    <a:srgbClr val="00B050"/>
                  </a:solidFill>
                  <a:latin typeface="Arial" panose="020B0604020202020204" pitchFamily="34" charset="0"/>
                  <a:cs typeface="Arial" panose="020B0604020202020204" pitchFamily="34" charset="0"/>
                </a:rPr>
                <a:t>Assembly  Language Program</a:t>
              </a:r>
            </a:p>
          </p:txBody>
        </p:sp>
        <p:sp>
          <p:nvSpPr>
            <p:cNvPr id="503814" name="Rectangle 6"/>
            <p:cNvSpPr>
              <a:spLocks noChangeArrowheads="1"/>
            </p:cNvSpPr>
            <p:nvPr/>
          </p:nvSpPr>
          <p:spPr bwMode="auto">
            <a:xfrm>
              <a:off x="908050" y="3981450"/>
              <a:ext cx="2590800" cy="5302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nSpc>
                  <a:spcPct val="85000"/>
                </a:lnSpc>
                <a:spcBef>
                  <a:spcPct val="41000"/>
                </a:spcBef>
                <a:defRPr/>
              </a:pPr>
              <a:r>
                <a:rPr lang="tr-TR" altLang="tr-TR" b="1" dirty="0" smtClean="0">
                  <a:solidFill>
                    <a:schemeClr val="accent1">
                      <a:lumMod val="75000"/>
                    </a:schemeClr>
                  </a:solidFill>
                  <a:cs typeface="Arial" panose="020B0604020202020204" pitchFamily="34" charset="0"/>
                </a:rPr>
                <a:t>Machine  Language Program</a:t>
              </a:r>
            </a:p>
          </p:txBody>
        </p:sp>
        <p:sp>
          <p:nvSpPr>
            <p:cNvPr id="14350" name="Rectangle 7"/>
            <p:cNvSpPr>
              <a:spLocks noChangeArrowheads="1"/>
            </p:cNvSpPr>
            <p:nvPr/>
          </p:nvSpPr>
          <p:spPr bwMode="auto">
            <a:xfrm>
              <a:off x="908050" y="5353050"/>
              <a:ext cx="2590800" cy="546100"/>
            </a:xfrm>
            <a:prstGeom prst="rect">
              <a:avLst/>
            </a:prstGeom>
            <a:noFill/>
            <a:ln w="12700">
              <a:pattFill prst="pct70">
                <a:fgClr>
                  <a:schemeClr val="tx1"/>
                </a:fgClr>
                <a:bgClr>
                  <a:schemeClr val="bg1"/>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342900" indent="-342900">
                <a:spcBef>
                  <a:spcPct val="20000"/>
                </a:spcBef>
                <a:buChar char="•"/>
                <a:defRPr kumimoji="1" sz="3200">
                  <a:solidFill>
                    <a:schemeClr val="tx1"/>
                  </a:solidFill>
                  <a:latin typeface="Times New Roman" panose="02020603050405020304" pitchFamily="18" charset="0"/>
                </a:defRPr>
              </a:lvl1pPr>
              <a:lvl2pPr marL="800100" indent="-342900">
                <a:spcBef>
                  <a:spcPct val="20000"/>
                </a:spcBef>
                <a:buChar char="–"/>
                <a:defRPr kumimoji="1" sz="2800">
                  <a:solidFill>
                    <a:srgbClr val="FF3300"/>
                  </a:solidFill>
                  <a:latin typeface="Times New Roman" panose="02020603050405020304" pitchFamily="18" charset="0"/>
                </a:defRPr>
              </a:lvl2pPr>
              <a:lvl3pPr marL="1257300" indent="-342900">
                <a:spcBef>
                  <a:spcPct val="20000"/>
                </a:spcBef>
                <a:buChar char="•"/>
                <a:defRPr kumimoji="1" sz="2400">
                  <a:solidFill>
                    <a:schemeClr val="accent2"/>
                  </a:solidFill>
                  <a:latin typeface="Times New Roman" panose="02020603050405020304" pitchFamily="18" charset="0"/>
                </a:defRPr>
              </a:lvl3pPr>
              <a:lvl4pPr marL="1714500" indent="-342900">
                <a:spcBef>
                  <a:spcPct val="20000"/>
                </a:spcBef>
                <a:buChar char="–"/>
                <a:defRPr kumimoji="1" sz="2000">
                  <a:solidFill>
                    <a:schemeClr val="tx1"/>
                  </a:solidFill>
                  <a:latin typeface="Times New Roman" panose="02020603050405020304" pitchFamily="18" charset="0"/>
                </a:defRPr>
              </a:lvl4pPr>
              <a:lvl5pPr marL="2171700" indent="-342900">
                <a:spcBef>
                  <a:spcPct val="20000"/>
                </a:spcBef>
                <a:buChar char="•"/>
                <a:defRPr kumimoji="1" sz="2000">
                  <a:solidFill>
                    <a:schemeClr val="tx1"/>
                  </a:solidFill>
                  <a:latin typeface="Times New Roman" panose="02020603050405020304" pitchFamily="18" charset="0"/>
                </a:defRPr>
              </a:lvl5pPr>
              <a:lvl6pPr marL="2628900" indent="-3429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3086100" indent="-3429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543300" indent="-3429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4000500" indent="-3429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nSpc>
                  <a:spcPct val="88000"/>
                </a:lnSpc>
                <a:spcBef>
                  <a:spcPct val="43000"/>
                </a:spcBef>
                <a:buFontTx/>
                <a:buNone/>
              </a:pPr>
              <a:r>
                <a:rPr kumimoji="0" lang="tr-TR" altLang="tr-TR" sz="1800">
                  <a:solidFill>
                    <a:srgbClr val="FF0000"/>
                  </a:solidFill>
                  <a:latin typeface="Arial" panose="020B0604020202020204" pitchFamily="34" charset="0"/>
                  <a:cs typeface="Arial" panose="020B0604020202020204" pitchFamily="34" charset="0"/>
                </a:rPr>
                <a:t>Control Signal Specification</a:t>
              </a:r>
            </a:p>
          </p:txBody>
        </p:sp>
        <p:sp>
          <p:nvSpPr>
            <p:cNvPr id="14351" name="Line 8"/>
            <p:cNvSpPr>
              <a:spLocks noChangeShapeType="1"/>
            </p:cNvSpPr>
            <p:nvPr/>
          </p:nvSpPr>
          <p:spPr bwMode="auto">
            <a:xfrm>
              <a:off x="2057400" y="1727200"/>
              <a:ext cx="0" cy="812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Line 9"/>
            <p:cNvSpPr>
              <a:spLocks noChangeShapeType="1"/>
            </p:cNvSpPr>
            <p:nvPr/>
          </p:nvSpPr>
          <p:spPr bwMode="auto">
            <a:xfrm>
              <a:off x="2082800" y="3098800"/>
              <a:ext cx="0" cy="863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Rectangle 10"/>
            <p:cNvSpPr>
              <a:spLocks noChangeArrowheads="1"/>
            </p:cNvSpPr>
            <p:nvPr/>
          </p:nvSpPr>
          <p:spPr bwMode="auto">
            <a:xfrm>
              <a:off x="2197100" y="1981200"/>
              <a:ext cx="13208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nSpc>
                  <a:spcPct val="85000"/>
                </a:lnSpc>
                <a:spcBef>
                  <a:spcPct val="0"/>
                </a:spcBef>
                <a:buFontTx/>
                <a:buNone/>
              </a:pPr>
              <a:r>
                <a:rPr kumimoji="0" lang="tr-TR" altLang="tr-TR" sz="1800" b="1" i="1">
                  <a:latin typeface="Arial" panose="020B0604020202020204" pitchFamily="34" charset="0"/>
                  <a:cs typeface="Arial" panose="020B0604020202020204" pitchFamily="34" charset="0"/>
                </a:rPr>
                <a:t>Compiler</a:t>
              </a:r>
            </a:p>
          </p:txBody>
        </p:sp>
        <p:sp>
          <p:nvSpPr>
            <p:cNvPr id="14354" name="Rectangle 11"/>
            <p:cNvSpPr>
              <a:spLocks noChangeArrowheads="1"/>
            </p:cNvSpPr>
            <p:nvPr/>
          </p:nvSpPr>
          <p:spPr bwMode="auto">
            <a:xfrm>
              <a:off x="2222500" y="3352800"/>
              <a:ext cx="14478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nSpc>
                  <a:spcPct val="85000"/>
                </a:lnSpc>
                <a:spcBef>
                  <a:spcPct val="0"/>
                </a:spcBef>
                <a:buFontTx/>
                <a:buNone/>
              </a:pPr>
              <a:r>
                <a:rPr kumimoji="0" lang="tr-TR" altLang="tr-TR" sz="1800" b="1" i="1">
                  <a:latin typeface="Arial" panose="020B0604020202020204" pitchFamily="34" charset="0"/>
                  <a:cs typeface="Arial" panose="020B0604020202020204" pitchFamily="34" charset="0"/>
                </a:rPr>
                <a:t>Assembler</a:t>
              </a:r>
            </a:p>
          </p:txBody>
        </p:sp>
        <p:sp>
          <p:nvSpPr>
            <p:cNvPr id="14355" name="Line 12"/>
            <p:cNvSpPr>
              <a:spLocks noChangeShapeType="1"/>
            </p:cNvSpPr>
            <p:nvPr/>
          </p:nvSpPr>
          <p:spPr bwMode="auto">
            <a:xfrm>
              <a:off x="2108200" y="4495800"/>
              <a:ext cx="0" cy="863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Rectangle 13"/>
            <p:cNvSpPr>
              <a:spLocks noChangeArrowheads="1"/>
            </p:cNvSpPr>
            <p:nvPr/>
          </p:nvSpPr>
          <p:spPr bwMode="auto">
            <a:xfrm>
              <a:off x="2247900" y="4826000"/>
              <a:ext cx="27178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nSpc>
                  <a:spcPct val="85000"/>
                </a:lnSpc>
                <a:spcBef>
                  <a:spcPct val="0"/>
                </a:spcBef>
                <a:buFontTx/>
                <a:buNone/>
              </a:pPr>
              <a:r>
                <a:rPr kumimoji="0" lang="tr-TR" altLang="tr-TR" sz="1800" b="1" i="1">
                  <a:latin typeface="Arial" panose="020B0604020202020204" pitchFamily="34" charset="0"/>
                  <a:cs typeface="Arial" panose="020B0604020202020204" pitchFamily="34" charset="0"/>
                </a:rPr>
                <a:t>Machine Interpretation</a:t>
              </a:r>
            </a:p>
          </p:txBody>
        </p:sp>
        <p:sp>
          <p:nvSpPr>
            <p:cNvPr id="14357" name="Rectangle 18"/>
            <p:cNvSpPr>
              <a:spLocks noChangeArrowheads="1"/>
            </p:cNvSpPr>
            <p:nvPr/>
          </p:nvSpPr>
          <p:spPr bwMode="auto">
            <a:xfrm>
              <a:off x="2041525" y="5942013"/>
              <a:ext cx="2651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tr-TR" altLang="tr-TR" sz="1600">
                  <a:solidFill>
                    <a:schemeClr val="accent1"/>
                  </a:solidFill>
                  <a:latin typeface="Arial" panose="020B0604020202020204" pitchFamily="34" charset="0"/>
                  <a:cs typeface="Arial" panose="020B0604020202020204" pitchFamily="34" charset="0"/>
                </a:rPr>
                <a:t>°</a:t>
              </a:r>
            </a:p>
            <a:p>
              <a:pPr>
                <a:spcBef>
                  <a:spcPct val="0"/>
                </a:spcBef>
                <a:buFontTx/>
                <a:buNone/>
              </a:pPr>
              <a:r>
                <a:rPr kumimoji="0" lang="tr-TR" altLang="tr-TR" sz="1600">
                  <a:solidFill>
                    <a:schemeClr val="accent1"/>
                  </a:solidFill>
                  <a:latin typeface="Arial" panose="020B0604020202020204" pitchFamily="34" charset="0"/>
                  <a:cs typeface="Arial" panose="020B0604020202020204" pitchFamily="34" charset="0"/>
                </a:rPr>
                <a:t>°</a:t>
              </a:r>
            </a:p>
          </p:txBody>
        </p:sp>
        <p:sp>
          <p:nvSpPr>
            <p:cNvPr id="14358" name="Rectangle 20"/>
            <p:cNvSpPr>
              <a:spLocks noChangeArrowheads="1"/>
            </p:cNvSpPr>
            <p:nvPr/>
          </p:nvSpPr>
          <p:spPr bwMode="auto">
            <a:xfrm>
              <a:off x="844550" y="4502150"/>
              <a:ext cx="2730500" cy="139700"/>
            </a:xfrm>
            <a:prstGeom prst="rect">
              <a:avLst/>
            </a:prstGeom>
            <a:pattFill prst="horzBrick">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grpSp>
      <p:sp>
        <p:nvSpPr>
          <p:cNvPr id="14346" name="Rectangle 21"/>
          <p:cNvSpPr>
            <a:spLocks noGrp="1" noChangeArrowheads="1"/>
          </p:cNvSpPr>
          <p:nvPr>
            <p:ph type="title"/>
          </p:nvPr>
        </p:nvSpPr>
        <p:spPr/>
        <p:txBody>
          <a:bodyPr/>
          <a:lstStyle/>
          <a:p>
            <a:r>
              <a:rPr lang="tr-TR" altLang="tr-TR" smtClean="0"/>
              <a:t>Levels of Representation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03827"/>
                                        </p:tgtEl>
                                        <p:attrNameLst>
                                          <p:attrName>style.visibility</p:attrName>
                                        </p:attrNameLst>
                                      </p:cBhvr>
                                      <p:to>
                                        <p:strVal val="visible"/>
                                      </p:to>
                                    </p:set>
                                    <p:animEffect transition="in" filter="dissolve">
                                      <p:cBhvr>
                                        <p:cTn id="11" dur="500"/>
                                        <p:tgtEl>
                                          <p:spTgt spid="5038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503825"/>
                                        </p:tgtEl>
                                        <p:attrNameLst>
                                          <p:attrName>style.visibility</p:attrName>
                                        </p:attrNameLst>
                                      </p:cBhvr>
                                      <p:to>
                                        <p:strVal val="visible"/>
                                      </p:to>
                                    </p:set>
                                    <p:animEffect transition="in" filter="diamond(in)">
                                      <p:cBhvr>
                                        <p:cTn id="16" dur="2000"/>
                                        <p:tgtEl>
                                          <p:spTgt spid="50382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03823">
                                            <p:txEl>
                                              <p:pRg st="0" end="0"/>
                                            </p:txEl>
                                          </p:spTgt>
                                        </p:tgtEl>
                                        <p:attrNameLst>
                                          <p:attrName>style.visibility</p:attrName>
                                        </p:attrNameLst>
                                      </p:cBhvr>
                                      <p:to>
                                        <p:strVal val="visible"/>
                                      </p:to>
                                    </p:set>
                                    <p:animEffect transition="in" filter="dissolve">
                                      <p:cBhvr>
                                        <p:cTn id="21" dur="500"/>
                                        <p:tgtEl>
                                          <p:spTgt spid="503823">
                                            <p:txEl>
                                              <p:pRg st="0" end="0"/>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03823">
                                            <p:txEl>
                                              <p:pRg st="1" end="1"/>
                                            </p:txEl>
                                          </p:spTgt>
                                        </p:tgtEl>
                                        <p:attrNameLst>
                                          <p:attrName>style.visibility</p:attrName>
                                        </p:attrNameLst>
                                      </p:cBhvr>
                                      <p:to>
                                        <p:strVal val="visible"/>
                                      </p:to>
                                    </p:set>
                                    <p:animEffect transition="in" filter="dissolve">
                                      <p:cBhvr>
                                        <p:cTn id="24" dur="500"/>
                                        <p:tgtEl>
                                          <p:spTgt spid="503823">
                                            <p:txEl>
                                              <p:pRg st="1" end="1"/>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03823">
                                            <p:txEl>
                                              <p:pRg st="2" end="2"/>
                                            </p:txEl>
                                          </p:spTgt>
                                        </p:tgtEl>
                                        <p:attrNameLst>
                                          <p:attrName>style.visibility</p:attrName>
                                        </p:attrNameLst>
                                      </p:cBhvr>
                                      <p:to>
                                        <p:strVal val="visible"/>
                                      </p:to>
                                    </p:set>
                                    <p:animEffect transition="in" filter="dissolve">
                                      <p:cBhvr>
                                        <p:cTn id="27" dur="500"/>
                                        <p:tgtEl>
                                          <p:spTgt spid="503823">
                                            <p:txEl>
                                              <p:pRg st="2" end="2"/>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03823">
                                            <p:txEl>
                                              <p:pRg st="3" end="3"/>
                                            </p:txEl>
                                          </p:spTgt>
                                        </p:tgtEl>
                                        <p:attrNameLst>
                                          <p:attrName>style.visibility</p:attrName>
                                        </p:attrNameLst>
                                      </p:cBhvr>
                                      <p:to>
                                        <p:strVal val="visible"/>
                                      </p:to>
                                    </p:set>
                                    <p:animEffect transition="in" filter="dissolve">
                                      <p:cBhvr>
                                        <p:cTn id="30" dur="500"/>
                                        <p:tgtEl>
                                          <p:spTgt spid="50382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503822"/>
                                        </p:tgtEl>
                                        <p:attrNameLst>
                                          <p:attrName>style.visibility</p:attrName>
                                        </p:attrNameLst>
                                      </p:cBhvr>
                                      <p:to>
                                        <p:strVal val="visible"/>
                                      </p:to>
                                    </p:set>
                                    <p:animEffect transition="in" filter="diamond(in)">
                                      <p:cBhvr>
                                        <p:cTn id="35" dur="2000"/>
                                        <p:tgtEl>
                                          <p:spTgt spid="503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22" grpId="0"/>
      <p:bldP spid="503823" grpId="0" build="p"/>
      <p:bldP spid="503825" grpId="0"/>
      <p:bldP spid="5038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03D48ED-3575-451E-BB1D-B38A51C862D9}" type="slidenum">
              <a:rPr kumimoji="0" lang="en-US" altLang="tr-TR" sz="1200" smtClean="0"/>
              <a:pPr>
                <a:spcBef>
                  <a:spcPct val="50000"/>
                </a:spcBef>
                <a:buFontTx/>
                <a:buNone/>
              </a:pPr>
              <a:t>33</a:t>
            </a:fld>
            <a:endParaRPr kumimoji="0" lang="en-US" altLang="tr-TR" sz="1200" smtClean="0"/>
          </a:p>
        </p:txBody>
      </p:sp>
      <p:sp>
        <p:nvSpPr>
          <p:cNvPr id="16387" name="Rectangle 2"/>
          <p:cNvSpPr>
            <a:spLocks noGrp="1" noChangeArrowheads="1"/>
          </p:cNvSpPr>
          <p:nvPr>
            <p:ph type="title"/>
          </p:nvPr>
        </p:nvSpPr>
        <p:spPr/>
        <p:txBody>
          <a:bodyPr/>
          <a:lstStyle/>
          <a:p>
            <a:r>
              <a:rPr lang="en-US" altLang="tr-TR" smtClean="0"/>
              <a:t>Computer Components</a:t>
            </a:r>
            <a:r>
              <a:rPr lang="tr-TR" altLang="tr-TR" smtClean="0"/>
              <a:t>-CPU</a:t>
            </a:r>
            <a:endParaRPr lang="en-US" altLang="tr-TR" smtClean="0"/>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b="8975"/>
          <a:stretch>
            <a:fillRect/>
          </a:stretch>
        </p:blipFill>
        <p:spPr bwMode="auto">
          <a:xfrm>
            <a:off x="1835150" y="971550"/>
            <a:ext cx="5551488" cy="535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8452" name="Rectangle 4"/>
          <p:cNvSpPr>
            <a:spLocks noChangeArrowheads="1"/>
          </p:cNvSpPr>
          <p:nvPr/>
        </p:nvSpPr>
        <p:spPr bwMode="auto">
          <a:xfrm>
            <a:off x="1490663" y="876300"/>
            <a:ext cx="3019425" cy="2981325"/>
          </a:xfrm>
          <a:prstGeom prst="rect">
            <a:avLst/>
          </a:prstGeom>
          <a:solidFill>
            <a:srgbClr val="00FFFF">
              <a:alpha val="25098"/>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8452"/>
                                        </p:tgtEl>
                                        <p:attrNameLst>
                                          <p:attrName>style.visibility</p:attrName>
                                        </p:attrNameLst>
                                      </p:cBhvr>
                                      <p:to>
                                        <p:strVal val="visible"/>
                                      </p:to>
                                    </p:set>
                                    <p:animEffect transition="in" filter="dissolve">
                                      <p:cBhvr>
                                        <p:cTn id="7" dur="500"/>
                                        <p:tgtEl>
                                          <p:spTgt spid="488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377B57B-665E-46F7-81B9-29F98C7D63B9}" type="slidenum">
              <a:rPr kumimoji="0" lang="en-US" altLang="tr-TR" sz="1200" smtClean="0"/>
              <a:pPr>
                <a:spcBef>
                  <a:spcPct val="50000"/>
                </a:spcBef>
                <a:buFontTx/>
                <a:buNone/>
              </a:pPr>
              <a:t>34</a:t>
            </a:fld>
            <a:endParaRPr kumimoji="0" lang="en-US" altLang="tr-TR" sz="1200" smtClean="0"/>
          </a:p>
        </p:txBody>
      </p:sp>
      <p:sp>
        <p:nvSpPr>
          <p:cNvPr id="18435" name="Rectangle 2"/>
          <p:cNvSpPr>
            <a:spLocks noChangeArrowheads="1"/>
          </p:cNvSpPr>
          <p:nvPr/>
        </p:nvSpPr>
        <p:spPr bwMode="auto">
          <a:xfrm>
            <a:off x="431800" y="62293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8436" name="Rectangle 3"/>
          <p:cNvSpPr>
            <a:spLocks noChangeArrowheads="1"/>
          </p:cNvSpPr>
          <p:nvPr/>
        </p:nvSpPr>
        <p:spPr bwMode="auto">
          <a:xfrm>
            <a:off x="3124200" y="62293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8437"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tr-TR" smtClean="0"/>
              <a:t>CPU Structure</a:t>
            </a:r>
          </a:p>
        </p:txBody>
      </p:sp>
      <p:sp>
        <p:nvSpPr>
          <p:cNvPr id="514053" name="Rectangle 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tr-TR" smtClean="0"/>
              <a:t>CPU must:</a:t>
            </a:r>
          </a:p>
          <a:p>
            <a:pPr lvl="1"/>
            <a:r>
              <a:rPr lang="en-US" altLang="tr-TR" sz="2400" smtClean="0"/>
              <a:t>Fetch instructions</a:t>
            </a:r>
          </a:p>
          <a:p>
            <a:pPr lvl="1"/>
            <a:r>
              <a:rPr lang="en-US" altLang="tr-TR" sz="2400" smtClean="0"/>
              <a:t>Interpret instructions</a:t>
            </a:r>
          </a:p>
          <a:p>
            <a:pPr lvl="1"/>
            <a:r>
              <a:rPr lang="en-US" altLang="tr-TR" sz="2400" smtClean="0"/>
              <a:t>Fetch data</a:t>
            </a:r>
          </a:p>
          <a:p>
            <a:pPr lvl="1"/>
            <a:r>
              <a:rPr lang="en-US" altLang="tr-TR" sz="2400" smtClean="0"/>
              <a:t>Process data</a:t>
            </a:r>
          </a:p>
          <a:p>
            <a:pPr lvl="1"/>
            <a:r>
              <a:rPr lang="en-US" altLang="tr-TR" sz="2400" smtClean="0"/>
              <a:t>Write data</a:t>
            </a:r>
          </a:p>
          <a:p>
            <a:pPr>
              <a:buFont typeface="Monotype Sorts" pitchFamily="2" charset="2"/>
              <a:buChar char="y"/>
            </a:pPr>
            <a:endParaRPr lang="en-US" altLang="tr-TR" sz="280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557338"/>
            <a:ext cx="5140325"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4053">
                                            <p:txEl>
                                              <p:pRg st="0" end="0"/>
                                            </p:txEl>
                                          </p:spTgt>
                                        </p:tgtEl>
                                        <p:attrNameLst>
                                          <p:attrName>style.visibility</p:attrName>
                                        </p:attrNameLst>
                                      </p:cBhvr>
                                      <p:to>
                                        <p:strVal val="visible"/>
                                      </p:to>
                                    </p:set>
                                    <p:animEffect transition="in" filter="diamond(in)">
                                      <p:cBhvr>
                                        <p:cTn id="7" dur="2000"/>
                                        <p:tgtEl>
                                          <p:spTgt spid="5140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4053">
                                            <p:txEl>
                                              <p:pRg st="1" end="1"/>
                                            </p:txEl>
                                          </p:spTgt>
                                        </p:tgtEl>
                                        <p:attrNameLst>
                                          <p:attrName>style.visibility</p:attrName>
                                        </p:attrNameLst>
                                      </p:cBhvr>
                                      <p:to>
                                        <p:strVal val="visible"/>
                                      </p:to>
                                    </p:set>
                                    <p:animEffect transition="in" filter="diamond(in)">
                                      <p:cBhvr>
                                        <p:cTn id="12" dur="2000"/>
                                        <p:tgtEl>
                                          <p:spTgt spid="5140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14053">
                                            <p:txEl>
                                              <p:pRg st="2" end="2"/>
                                            </p:txEl>
                                          </p:spTgt>
                                        </p:tgtEl>
                                        <p:attrNameLst>
                                          <p:attrName>style.visibility</p:attrName>
                                        </p:attrNameLst>
                                      </p:cBhvr>
                                      <p:to>
                                        <p:strVal val="visible"/>
                                      </p:to>
                                    </p:set>
                                    <p:animEffect transition="in" filter="diamond(in)">
                                      <p:cBhvr>
                                        <p:cTn id="17" dur="2000"/>
                                        <p:tgtEl>
                                          <p:spTgt spid="51405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14053">
                                            <p:txEl>
                                              <p:pRg st="3" end="3"/>
                                            </p:txEl>
                                          </p:spTgt>
                                        </p:tgtEl>
                                        <p:attrNameLst>
                                          <p:attrName>style.visibility</p:attrName>
                                        </p:attrNameLst>
                                      </p:cBhvr>
                                      <p:to>
                                        <p:strVal val="visible"/>
                                      </p:to>
                                    </p:set>
                                    <p:animEffect transition="in" filter="diamond(in)">
                                      <p:cBhvr>
                                        <p:cTn id="22" dur="2000"/>
                                        <p:tgtEl>
                                          <p:spTgt spid="51405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14053">
                                            <p:txEl>
                                              <p:pRg st="4" end="4"/>
                                            </p:txEl>
                                          </p:spTgt>
                                        </p:tgtEl>
                                        <p:attrNameLst>
                                          <p:attrName>style.visibility</p:attrName>
                                        </p:attrNameLst>
                                      </p:cBhvr>
                                      <p:to>
                                        <p:strVal val="visible"/>
                                      </p:to>
                                    </p:set>
                                    <p:animEffect transition="in" filter="diamond(in)">
                                      <p:cBhvr>
                                        <p:cTn id="27" dur="2000"/>
                                        <p:tgtEl>
                                          <p:spTgt spid="51405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14053">
                                            <p:txEl>
                                              <p:pRg st="5" end="5"/>
                                            </p:txEl>
                                          </p:spTgt>
                                        </p:tgtEl>
                                        <p:attrNameLst>
                                          <p:attrName>style.visibility</p:attrName>
                                        </p:attrNameLst>
                                      </p:cBhvr>
                                      <p:to>
                                        <p:strVal val="visible"/>
                                      </p:to>
                                    </p:set>
                                    <p:animEffect transition="in" filter="diamond(in)">
                                      <p:cBhvr>
                                        <p:cTn id="32" dur="2000"/>
                                        <p:tgtEl>
                                          <p:spTgt spid="51405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ABD035A-B523-4BD7-9D45-A3124ED660F7}" type="slidenum">
              <a:rPr kumimoji="0" lang="en-US" altLang="tr-TR" sz="1200" smtClean="0"/>
              <a:pPr>
                <a:spcBef>
                  <a:spcPct val="50000"/>
                </a:spcBef>
                <a:buFontTx/>
                <a:buNone/>
              </a:pPr>
              <a:t>35</a:t>
            </a:fld>
            <a:endParaRPr kumimoji="0" lang="en-US" altLang="tr-TR" sz="1200" smtClean="0"/>
          </a:p>
        </p:txBody>
      </p:sp>
      <p:sp>
        <p:nvSpPr>
          <p:cNvPr id="20483" name="Rectangle 2"/>
          <p:cNvSpPr>
            <a:spLocks noChangeArrowheads="1"/>
          </p:cNvSpPr>
          <p:nvPr/>
        </p:nvSpPr>
        <p:spPr bwMode="auto">
          <a:xfrm>
            <a:off x="431800" y="62293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20484" name="Rectangle 3"/>
          <p:cNvSpPr>
            <a:spLocks noChangeArrowheads="1"/>
          </p:cNvSpPr>
          <p:nvPr/>
        </p:nvSpPr>
        <p:spPr bwMode="auto">
          <a:xfrm>
            <a:off x="3124200" y="62293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20485"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tr-TR" smtClean="0"/>
              <a:t>Registers</a:t>
            </a:r>
          </a:p>
        </p:txBody>
      </p:sp>
      <p:sp>
        <p:nvSpPr>
          <p:cNvPr id="518149" name="Rectangle 5"/>
          <p:cNvSpPr>
            <a:spLocks noGrp="1" noChangeArrowheads="1"/>
          </p:cNvSpPr>
          <p:nvPr>
            <p:ph type="body" idx="1"/>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97263">
              <a:defRPr/>
            </a:pPr>
            <a:r>
              <a:rPr lang="en-US" altLang="tr-TR" dirty="0"/>
              <a:t>CPU must have some working space (temporary storage)</a:t>
            </a:r>
          </a:p>
          <a:p>
            <a:pPr marL="3497263" lvl="1" indent="-342900">
              <a:defRPr/>
            </a:pPr>
            <a:r>
              <a:rPr lang="en-US" altLang="tr-TR" dirty="0"/>
              <a:t>Called </a:t>
            </a:r>
            <a:r>
              <a:rPr lang="en-US" altLang="tr-TR" dirty="0" smtClean="0"/>
              <a:t>registers</a:t>
            </a:r>
            <a:endParaRPr lang="tr-TR" altLang="tr-TR" dirty="0" smtClean="0"/>
          </a:p>
          <a:p>
            <a:pPr marL="3154363" lvl="1" indent="0">
              <a:buFontTx/>
              <a:buNone/>
              <a:defRPr/>
            </a:pPr>
            <a:endParaRPr lang="en-US" altLang="tr-TR" dirty="0"/>
          </a:p>
          <a:p>
            <a:pPr>
              <a:defRPr/>
            </a:pPr>
            <a:r>
              <a:rPr lang="en-US" altLang="tr-TR" dirty="0"/>
              <a:t>Number and function vary between processor designs</a:t>
            </a:r>
          </a:p>
          <a:p>
            <a:pPr>
              <a:defRPr/>
            </a:pPr>
            <a:r>
              <a:rPr lang="en-US" altLang="tr-TR" dirty="0"/>
              <a:t>One of the major design decisions</a:t>
            </a:r>
          </a:p>
          <a:p>
            <a:pPr>
              <a:defRPr/>
            </a:pPr>
            <a:r>
              <a:rPr lang="en-US" altLang="tr-TR" dirty="0"/>
              <a:t>Top level of memory hierarchy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25538"/>
            <a:ext cx="28670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814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814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814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814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81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28F6265-82F2-41ED-9C52-D77C5A028A73}" type="slidenum">
              <a:rPr kumimoji="0" lang="en-US" altLang="tr-TR" sz="1200" smtClean="0"/>
              <a:pPr>
                <a:spcBef>
                  <a:spcPct val="50000"/>
                </a:spcBef>
                <a:buFontTx/>
                <a:buNone/>
              </a:pPr>
              <a:t>36</a:t>
            </a:fld>
            <a:endParaRPr kumimoji="0" lang="en-US" altLang="tr-TR" sz="1200" smtClean="0"/>
          </a:p>
        </p:txBody>
      </p:sp>
      <p:sp>
        <p:nvSpPr>
          <p:cNvPr id="22531" name="Rectangle 2"/>
          <p:cNvSpPr>
            <a:spLocks noGrp="1" noChangeArrowheads="1"/>
          </p:cNvSpPr>
          <p:nvPr>
            <p:ph type="title"/>
          </p:nvPr>
        </p:nvSpPr>
        <p:spPr/>
        <p:txBody>
          <a:bodyPr/>
          <a:lstStyle/>
          <a:p>
            <a:r>
              <a:rPr lang="tr-TR" altLang="tr-TR" sz="3600" smtClean="0"/>
              <a:t>Registers in the </a:t>
            </a:r>
            <a:r>
              <a:rPr lang="tr-TR" altLang="tr-TR" sz="3600" smtClean="0">
                <a:sym typeface="Symbol" panose="05050102010706020507" pitchFamily="18" charset="2"/>
              </a:rPr>
              <a:t></a:t>
            </a:r>
            <a:r>
              <a:rPr lang="tr-TR" altLang="tr-TR" sz="3600" smtClean="0"/>
              <a:t>P perform two roles:</a:t>
            </a:r>
          </a:p>
        </p:txBody>
      </p:sp>
      <p:sp>
        <p:nvSpPr>
          <p:cNvPr id="520195" name="Rectangle 3"/>
          <p:cNvSpPr>
            <a:spLocks noGrp="1" noChangeArrowheads="1"/>
          </p:cNvSpPr>
          <p:nvPr>
            <p:ph type="body" idx="1"/>
          </p:nvPr>
        </p:nvSpPr>
        <p:spPr/>
        <p:txBody>
          <a:bodyPr/>
          <a:lstStyle/>
          <a:p>
            <a:r>
              <a:rPr lang="tr-TR" altLang="tr-TR" smtClean="0"/>
              <a:t>User-visible registers</a:t>
            </a:r>
          </a:p>
          <a:p>
            <a:pPr lvl="1"/>
            <a:r>
              <a:rPr lang="tr-TR" altLang="tr-TR" smtClean="0"/>
              <a:t>Enable the machine- or assembly language programmer to minimize main memory references by optimizing use of registers</a:t>
            </a:r>
          </a:p>
          <a:p>
            <a:pPr lvl="1">
              <a:buFontTx/>
              <a:buNone/>
            </a:pPr>
            <a:endParaRPr lang="tr-TR" altLang="tr-TR" smtClean="0"/>
          </a:p>
          <a:p>
            <a:r>
              <a:rPr lang="tr-TR" altLang="tr-TR" smtClean="0"/>
              <a:t>Control and status registers</a:t>
            </a:r>
          </a:p>
          <a:p>
            <a:pPr lvl="1"/>
            <a:r>
              <a:rPr lang="tr-TR" altLang="tr-TR" smtClean="0"/>
              <a:t>Used by the control unit to control the operation of the processor and by priviliged, operating system programs to control the execution of programs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20195">
                                            <p:txEl>
                                              <p:pRg st="0" end="0"/>
                                            </p:txEl>
                                          </p:spTgt>
                                        </p:tgtEl>
                                        <p:attrNameLst>
                                          <p:attrName>style.visibility</p:attrName>
                                        </p:attrNameLst>
                                      </p:cBhvr>
                                      <p:to>
                                        <p:strVal val="visible"/>
                                      </p:to>
                                    </p:set>
                                    <p:animEffect transition="in" filter="diamond(in)">
                                      <p:cBhvr>
                                        <p:cTn id="7" dur="2000"/>
                                        <p:tgtEl>
                                          <p:spTgt spid="520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20195">
                                            <p:txEl>
                                              <p:pRg st="1" end="1"/>
                                            </p:txEl>
                                          </p:spTgt>
                                        </p:tgtEl>
                                        <p:attrNameLst>
                                          <p:attrName>style.visibility</p:attrName>
                                        </p:attrNameLst>
                                      </p:cBhvr>
                                      <p:to>
                                        <p:strVal val="visible"/>
                                      </p:to>
                                    </p:set>
                                    <p:animEffect transition="in" filter="diamond(in)">
                                      <p:cBhvr>
                                        <p:cTn id="12" dur="2000"/>
                                        <p:tgtEl>
                                          <p:spTgt spid="520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20195">
                                            <p:txEl>
                                              <p:pRg st="3" end="3"/>
                                            </p:txEl>
                                          </p:spTgt>
                                        </p:tgtEl>
                                        <p:attrNameLst>
                                          <p:attrName>style.visibility</p:attrName>
                                        </p:attrNameLst>
                                      </p:cBhvr>
                                      <p:to>
                                        <p:strVal val="visible"/>
                                      </p:to>
                                    </p:set>
                                    <p:animEffect transition="in" filter="diamond(in)">
                                      <p:cBhvr>
                                        <p:cTn id="17" dur="2000"/>
                                        <p:tgtEl>
                                          <p:spTgt spid="5201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20195">
                                            <p:txEl>
                                              <p:pRg st="4" end="4"/>
                                            </p:txEl>
                                          </p:spTgt>
                                        </p:tgtEl>
                                        <p:attrNameLst>
                                          <p:attrName>style.visibility</p:attrName>
                                        </p:attrNameLst>
                                      </p:cBhvr>
                                      <p:to>
                                        <p:strVal val="visible"/>
                                      </p:to>
                                    </p:set>
                                    <p:animEffect transition="in" filter="diamond(in)">
                                      <p:cBhvr>
                                        <p:cTn id="22" dur="2000"/>
                                        <p:tgtEl>
                                          <p:spTgt spid="520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771891E-8B86-4669-8325-B66485DF8FCB}" type="slidenum">
              <a:rPr kumimoji="0" lang="en-US" altLang="tr-TR" sz="1200" smtClean="0"/>
              <a:pPr>
                <a:spcBef>
                  <a:spcPct val="50000"/>
                </a:spcBef>
                <a:buFontTx/>
                <a:buNone/>
              </a:pPr>
              <a:t>37</a:t>
            </a:fld>
            <a:endParaRPr kumimoji="0" lang="en-US" altLang="tr-TR" sz="1200" smtClean="0"/>
          </a:p>
        </p:txBody>
      </p:sp>
      <p:sp>
        <p:nvSpPr>
          <p:cNvPr id="23555" name="Rectangle 2"/>
          <p:cNvSpPr>
            <a:spLocks noChangeArrowheads="1"/>
          </p:cNvSpPr>
          <p:nvPr/>
        </p:nvSpPr>
        <p:spPr bwMode="auto">
          <a:xfrm>
            <a:off x="431800" y="62293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23556" name="Rectangle 3"/>
          <p:cNvSpPr>
            <a:spLocks noChangeArrowheads="1"/>
          </p:cNvSpPr>
          <p:nvPr/>
        </p:nvSpPr>
        <p:spPr bwMode="auto">
          <a:xfrm>
            <a:off x="3124200" y="62293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23557"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tr-TR" smtClean="0"/>
              <a:t>User Visible Registers</a:t>
            </a:r>
          </a:p>
        </p:txBody>
      </p:sp>
      <p:sp>
        <p:nvSpPr>
          <p:cNvPr id="521221" name="Rectangle 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tr-TR" smtClean="0"/>
              <a:t>General Purpose</a:t>
            </a:r>
            <a:r>
              <a:rPr lang="tr-TR" altLang="tr-TR" smtClean="0"/>
              <a:t> registers</a:t>
            </a:r>
          </a:p>
          <a:p>
            <a:pPr>
              <a:buFontTx/>
              <a:buNone/>
            </a:pPr>
            <a:endParaRPr lang="en-US" altLang="tr-TR" smtClean="0"/>
          </a:p>
          <a:p>
            <a:r>
              <a:rPr lang="en-US" altLang="tr-TR" smtClean="0"/>
              <a:t>Data</a:t>
            </a:r>
            <a:r>
              <a:rPr lang="tr-TR" altLang="tr-TR" smtClean="0"/>
              <a:t> registers</a:t>
            </a:r>
          </a:p>
          <a:p>
            <a:pPr>
              <a:buFontTx/>
              <a:buNone/>
            </a:pPr>
            <a:endParaRPr lang="en-US" altLang="tr-TR" smtClean="0"/>
          </a:p>
          <a:p>
            <a:r>
              <a:rPr lang="en-US" altLang="tr-TR" smtClean="0"/>
              <a:t>Address</a:t>
            </a:r>
            <a:r>
              <a:rPr lang="tr-TR" altLang="tr-TR" smtClean="0"/>
              <a:t> registers</a:t>
            </a:r>
            <a:endParaRPr lang="en-US" altLang="tr-TR" smtClean="0"/>
          </a:p>
          <a:p>
            <a:pPr>
              <a:buFontTx/>
              <a:buNone/>
            </a:pPr>
            <a:endParaRPr lang="en-US" altLang="tr-TR" smtClean="0"/>
          </a:p>
          <a:p>
            <a:r>
              <a:rPr lang="en-US" altLang="tr-TR" smtClean="0"/>
              <a:t>Condition Codes</a:t>
            </a:r>
            <a:r>
              <a:rPr lang="tr-TR" altLang="tr-TR" smtClean="0"/>
              <a:t> (flags)</a:t>
            </a:r>
            <a:endParaRPr lang="en-US" altLang="tr-TR"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21221">
                                            <p:txEl>
                                              <p:pRg st="0" end="0"/>
                                            </p:txEl>
                                          </p:spTgt>
                                        </p:tgtEl>
                                        <p:attrNameLst>
                                          <p:attrName>style.visibility</p:attrName>
                                        </p:attrNameLst>
                                      </p:cBhvr>
                                      <p:to>
                                        <p:strVal val="visible"/>
                                      </p:to>
                                    </p:set>
                                    <p:animEffect transition="in" filter="diamond(in)">
                                      <p:cBhvr>
                                        <p:cTn id="7" dur="2000"/>
                                        <p:tgtEl>
                                          <p:spTgt spid="5212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21221">
                                            <p:txEl>
                                              <p:pRg st="2" end="2"/>
                                            </p:txEl>
                                          </p:spTgt>
                                        </p:tgtEl>
                                        <p:attrNameLst>
                                          <p:attrName>style.visibility</p:attrName>
                                        </p:attrNameLst>
                                      </p:cBhvr>
                                      <p:to>
                                        <p:strVal val="visible"/>
                                      </p:to>
                                    </p:set>
                                    <p:animEffect transition="in" filter="diamond(in)">
                                      <p:cBhvr>
                                        <p:cTn id="12" dur="2000"/>
                                        <p:tgtEl>
                                          <p:spTgt spid="52122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21221">
                                            <p:txEl>
                                              <p:pRg st="4" end="4"/>
                                            </p:txEl>
                                          </p:spTgt>
                                        </p:tgtEl>
                                        <p:attrNameLst>
                                          <p:attrName>style.visibility</p:attrName>
                                        </p:attrNameLst>
                                      </p:cBhvr>
                                      <p:to>
                                        <p:strVal val="visible"/>
                                      </p:to>
                                    </p:set>
                                    <p:animEffect transition="in" filter="diamond(in)">
                                      <p:cBhvr>
                                        <p:cTn id="17" dur="2000"/>
                                        <p:tgtEl>
                                          <p:spTgt spid="52122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21221">
                                            <p:txEl>
                                              <p:pRg st="6" end="6"/>
                                            </p:txEl>
                                          </p:spTgt>
                                        </p:tgtEl>
                                        <p:attrNameLst>
                                          <p:attrName>style.visibility</p:attrName>
                                        </p:attrNameLst>
                                      </p:cBhvr>
                                      <p:to>
                                        <p:strVal val="visible"/>
                                      </p:to>
                                    </p:set>
                                    <p:animEffect transition="in" filter="diamond(in)">
                                      <p:cBhvr>
                                        <p:cTn id="22" dur="2000"/>
                                        <p:tgtEl>
                                          <p:spTgt spid="5212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47D5770-C9A4-4AAE-A04D-A0868A479C9E}" type="slidenum">
              <a:rPr kumimoji="0" lang="en-US" altLang="tr-TR" sz="1200" smtClean="0"/>
              <a:pPr>
                <a:spcBef>
                  <a:spcPct val="50000"/>
                </a:spcBef>
                <a:buFontTx/>
                <a:buNone/>
              </a:pPr>
              <a:t>38</a:t>
            </a:fld>
            <a:endParaRPr kumimoji="0" lang="en-US" altLang="tr-TR" sz="1200" smtClean="0"/>
          </a:p>
        </p:txBody>
      </p:sp>
      <p:sp>
        <p:nvSpPr>
          <p:cNvPr id="25603" name="Rectangle 2"/>
          <p:cNvSpPr>
            <a:spLocks noChangeArrowheads="1"/>
          </p:cNvSpPr>
          <p:nvPr/>
        </p:nvSpPr>
        <p:spPr bwMode="auto">
          <a:xfrm>
            <a:off x="431800" y="62293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25604" name="Rectangle 3"/>
          <p:cNvSpPr>
            <a:spLocks noChangeArrowheads="1"/>
          </p:cNvSpPr>
          <p:nvPr/>
        </p:nvSpPr>
        <p:spPr bwMode="auto">
          <a:xfrm>
            <a:off x="3124200" y="62293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25605"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tr-TR" smtClean="0"/>
              <a:t>Condition Code Registers</a:t>
            </a:r>
          </a:p>
        </p:txBody>
      </p:sp>
      <p:sp>
        <p:nvSpPr>
          <p:cNvPr id="523269" name="Rectangle 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tr-TR" smtClean="0"/>
              <a:t>Sets of individual bits</a:t>
            </a:r>
          </a:p>
          <a:p>
            <a:pPr lvl="1"/>
            <a:r>
              <a:rPr lang="en-US" altLang="tr-TR" smtClean="0"/>
              <a:t>e.g. result of last operation was zero</a:t>
            </a:r>
          </a:p>
          <a:p>
            <a:r>
              <a:rPr lang="en-US" altLang="tr-TR" smtClean="0"/>
              <a:t>Can be read (implicitly) by programs</a:t>
            </a:r>
          </a:p>
          <a:p>
            <a:pPr lvl="1"/>
            <a:r>
              <a:rPr lang="en-US" altLang="tr-TR" smtClean="0"/>
              <a:t>e.g. Jump if zero</a:t>
            </a:r>
          </a:p>
          <a:p>
            <a:r>
              <a:rPr lang="en-US" altLang="tr-TR" smtClean="0"/>
              <a:t>Can not (usually) be set by programs</a:t>
            </a:r>
          </a:p>
          <a:p>
            <a:endParaRPr lang="en-US" altLang="tr-TR"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3269">
                                            <p:txEl>
                                              <p:pRg st="0" end="0"/>
                                            </p:txEl>
                                          </p:spTgt>
                                        </p:tgtEl>
                                        <p:attrNameLst>
                                          <p:attrName>style.visibility</p:attrName>
                                        </p:attrNameLst>
                                      </p:cBhvr>
                                      <p:to>
                                        <p:strVal val="visible"/>
                                      </p:to>
                                    </p:set>
                                    <p:animEffect transition="in" filter="dissolve">
                                      <p:cBhvr>
                                        <p:cTn id="7" dur="500"/>
                                        <p:tgtEl>
                                          <p:spTgt spid="5232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3269">
                                            <p:txEl>
                                              <p:pRg st="1" end="1"/>
                                            </p:txEl>
                                          </p:spTgt>
                                        </p:tgtEl>
                                        <p:attrNameLst>
                                          <p:attrName>style.visibility</p:attrName>
                                        </p:attrNameLst>
                                      </p:cBhvr>
                                      <p:to>
                                        <p:strVal val="visible"/>
                                      </p:to>
                                    </p:set>
                                    <p:animEffect transition="in" filter="dissolve">
                                      <p:cBhvr>
                                        <p:cTn id="12" dur="500"/>
                                        <p:tgtEl>
                                          <p:spTgt spid="5232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3269">
                                            <p:txEl>
                                              <p:pRg st="2" end="2"/>
                                            </p:txEl>
                                          </p:spTgt>
                                        </p:tgtEl>
                                        <p:attrNameLst>
                                          <p:attrName>style.visibility</p:attrName>
                                        </p:attrNameLst>
                                      </p:cBhvr>
                                      <p:to>
                                        <p:strVal val="visible"/>
                                      </p:to>
                                    </p:set>
                                    <p:animEffect transition="in" filter="dissolve">
                                      <p:cBhvr>
                                        <p:cTn id="17" dur="500"/>
                                        <p:tgtEl>
                                          <p:spTgt spid="5232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3269">
                                            <p:txEl>
                                              <p:pRg st="3" end="3"/>
                                            </p:txEl>
                                          </p:spTgt>
                                        </p:tgtEl>
                                        <p:attrNameLst>
                                          <p:attrName>style.visibility</p:attrName>
                                        </p:attrNameLst>
                                      </p:cBhvr>
                                      <p:to>
                                        <p:strVal val="visible"/>
                                      </p:to>
                                    </p:set>
                                    <p:animEffect transition="in" filter="dissolve">
                                      <p:cBhvr>
                                        <p:cTn id="22" dur="500"/>
                                        <p:tgtEl>
                                          <p:spTgt spid="52326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23269">
                                            <p:txEl>
                                              <p:pRg st="4" end="4"/>
                                            </p:txEl>
                                          </p:spTgt>
                                        </p:tgtEl>
                                        <p:attrNameLst>
                                          <p:attrName>style.visibility</p:attrName>
                                        </p:attrNameLst>
                                      </p:cBhvr>
                                      <p:to>
                                        <p:strVal val="visible"/>
                                      </p:to>
                                    </p:set>
                                    <p:animEffect transition="in" filter="dissolve">
                                      <p:cBhvr>
                                        <p:cTn id="27" dur="500"/>
                                        <p:tgtEl>
                                          <p:spTgt spid="5232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85093EE-BBBF-4F4B-A9AD-2F470A3F5D81}" type="slidenum">
              <a:rPr kumimoji="0" lang="en-US" altLang="tr-TR" sz="1200" smtClean="0"/>
              <a:pPr>
                <a:spcBef>
                  <a:spcPct val="50000"/>
                </a:spcBef>
                <a:buFontTx/>
                <a:buNone/>
              </a:pPr>
              <a:t>39</a:t>
            </a:fld>
            <a:endParaRPr kumimoji="0" lang="en-US" altLang="tr-TR" sz="1200" smtClean="0"/>
          </a:p>
        </p:txBody>
      </p:sp>
      <p:sp>
        <p:nvSpPr>
          <p:cNvPr id="27651" name="Rectangle 2"/>
          <p:cNvSpPr>
            <a:spLocks noChangeArrowheads="1"/>
          </p:cNvSpPr>
          <p:nvPr/>
        </p:nvSpPr>
        <p:spPr bwMode="auto">
          <a:xfrm>
            <a:off x="431800" y="62293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27652" name="Rectangle 3"/>
          <p:cNvSpPr>
            <a:spLocks noChangeArrowheads="1"/>
          </p:cNvSpPr>
          <p:nvPr/>
        </p:nvSpPr>
        <p:spPr bwMode="auto">
          <a:xfrm>
            <a:off x="3124200" y="62293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27653"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tr-TR" smtClean="0"/>
              <a:t>Control &amp; Status Registers</a:t>
            </a:r>
          </a:p>
        </p:txBody>
      </p:sp>
      <p:sp>
        <p:nvSpPr>
          <p:cNvPr id="525317" name="Rectangle 5"/>
          <p:cNvSpPr>
            <a:spLocks noGrp="1" noChangeArrowheads="1"/>
          </p:cNvSpPr>
          <p:nvPr>
            <p:ph type="body" idx="1"/>
          </p:nvPr>
        </p:nvSpPr>
        <p:spPr>
          <a:xfrm>
            <a:off x="179388" y="1066800"/>
            <a:ext cx="8964612" cy="5638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tr-TR" smtClean="0"/>
              <a:t>Program Counter</a:t>
            </a:r>
            <a:r>
              <a:rPr lang="tr-TR" altLang="tr-TR" smtClean="0"/>
              <a:t> (PC)</a:t>
            </a:r>
          </a:p>
          <a:p>
            <a:pPr lvl="1"/>
            <a:r>
              <a:rPr lang="tr-TR" altLang="tr-TR" smtClean="0"/>
              <a:t>Contains the address of an instruction to be fetched</a:t>
            </a:r>
            <a:endParaRPr lang="en-US" altLang="tr-TR" smtClean="0"/>
          </a:p>
          <a:p>
            <a:r>
              <a:rPr lang="en-US" altLang="tr-TR" smtClean="0"/>
              <a:t>Instruction Decoding Register</a:t>
            </a:r>
            <a:r>
              <a:rPr lang="tr-TR" altLang="tr-TR" smtClean="0"/>
              <a:t> (IR) </a:t>
            </a:r>
          </a:p>
          <a:p>
            <a:pPr lvl="1"/>
            <a:r>
              <a:rPr lang="tr-TR" altLang="tr-TR" smtClean="0"/>
              <a:t>Contains the instruction most recently fetched</a:t>
            </a:r>
            <a:endParaRPr lang="en-US" altLang="tr-TR" smtClean="0"/>
          </a:p>
          <a:p>
            <a:r>
              <a:rPr lang="en-US" altLang="tr-TR" smtClean="0"/>
              <a:t>Memory Address Register</a:t>
            </a:r>
            <a:r>
              <a:rPr lang="tr-TR" altLang="tr-TR" smtClean="0"/>
              <a:t> (MAR)</a:t>
            </a:r>
          </a:p>
          <a:p>
            <a:pPr lvl="1"/>
            <a:r>
              <a:rPr lang="tr-TR" altLang="tr-TR" smtClean="0"/>
              <a:t>Contains the addres of location in memory</a:t>
            </a:r>
            <a:endParaRPr lang="en-US" altLang="tr-TR" smtClean="0"/>
          </a:p>
          <a:p>
            <a:r>
              <a:rPr lang="en-US" altLang="tr-TR" smtClean="0"/>
              <a:t>Memory Buffer Register</a:t>
            </a:r>
            <a:r>
              <a:rPr lang="tr-TR" altLang="tr-TR" smtClean="0"/>
              <a:t> (MBR) </a:t>
            </a:r>
          </a:p>
          <a:p>
            <a:pPr lvl="1"/>
            <a:r>
              <a:rPr lang="tr-TR" altLang="tr-TR" smtClean="0"/>
              <a:t>Contains a word or data to be written to memory or the word most recently read </a:t>
            </a:r>
            <a:endParaRPr lang="en-US" altLang="tr-TR"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25317">
                                            <p:txEl>
                                              <p:pRg st="0" end="0"/>
                                            </p:txEl>
                                          </p:spTgt>
                                        </p:tgtEl>
                                        <p:attrNameLst>
                                          <p:attrName>style.visibility</p:attrName>
                                        </p:attrNameLst>
                                      </p:cBhvr>
                                      <p:to>
                                        <p:strVal val="visible"/>
                                      </p:to>
                                    </p:set>
                                    <p:animEffect transition="in" filter="diamond(in)">
                                      <p:cBhvr>
                                        <p:cTn id="7" dur="2000"/>
                                        <p:tgtEl>
                                          <p:spTgt spid="525317">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25317">
                                            <p:txEl>
                                              <p:pRg st="1" end="1"/>
                                            </p:txEl>
                                          </p:spTgt>
                                        </p:tgtEl>
                                        <p:attrNameLst>
                                          <p:attrName>style.visibility</p:attrName>
                                        </p:attrNameLst>
                                      </p:cBhvr>
                                      <p:to>
                                        <p:strVal val="visible"/>
                                      </p:to>
                                    </p:set>
                                    <p:animEffect transition="in" filter="diamond(in)">
                                      <p:cBhvr>
                                        <p:cTn id="10" dur="2000"/>
                                        <p:tgtEl>
                                          <p:spTgt spid="52531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25317">
                                            <p:txEl>
                                              <p:pRg st="2" end="2"/>
                                            </p:txEl>
                                          </p:spTgt>
                                        </p:tgtEl>
                                        <p:attrNameLst>
                                          <p:attrName>style.visibility</p:attrName>
                                        </p:attrNameLst>
                                      </p:cBhvr>
                                      <p:to>
                                        <p:strVal val="visible"/>
                                      </p:to>
                                    </p:set>
                                    <p:animEffect transition="in" filter="diamond(in)">
                                      <p:cBhvr>
                                        <p:cTn id="15" dur="2000"/>
                                        <p:tgtEl>
                                          <p:spTgt spid="525317">
                                            <p:txEl>
                                              <p:pRg st="2" end="2"/>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525317">
                                            <p:txEl>
                                              <p:pRg st="3" end="3"/>
                                            </p:txEl>
                                          </p:spTgt>
                                        </p:tgtEl>
                                        <p:attrNameLst>
                                          <p:attrName>style.visibility</p:attrName>
                                        </p:attrNameLst>
                                      </p:cBhvr>
                                      <p:to>
                                        <p:strVal val="visible"/>
                                      </p:to>
                                    </p:set>
                                    <p:animEffect transition="in" filter="diamond(in)">
                                      <p:cBhvr>
                                        <p:cTn id="18" dur="2000"/>
                                        <p:tgtEl>
                                          <p:spTgt spid="52531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25317">
                                            <p:txEl>
                                              <p:pRg st="4" end="4"/>
                                            </p:txEl>
                                          </p:spTgt>
                                        </p:tgtEl>
                                        <p:attrNameLst>
                                          <p:attrName>style.visibility</p:attrName>
                                        </p:attrNameLst>
                                      </p:cBhvr>
                                      <p:to>
                                        <p:strVal val="visible"/>
                                      </p:to>
                                    </p:set>
                                    <p:animEffect transition="in" filter="diamond(in)">
                                      <p:cBhvr>
                                        <p:cTn id="23" dur="2000"/>
                                        <p:tgtEl>
                                          <p:spTgt spid="525317">
                                            <p:txEl>
                                              <p:pRg st="4" end="4"/>
                                            </p:txEl>
                                          </p:spTgt>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525317">
                                            <p:txEl>
                                              <p:pRg st="5" end="5"/>
                                            </p:txEl>
                                          </p:spTgt>
                                        </p:tgtEl>
                                        <p:attrNameLst>
                                          <p:attrName>style.visibility</p:attrName>
                                        </p:attrNameLst>
                                      </p:cBhvr>
                                      <p:to>
                                        <p:strVal val="visible"/>
                                      </p:to>
                                    </p:set>
                                    <p:animEffect transition="in" filter="diamond(in)">
                                      <p:cBhvr>
                                        <p:cTn id="26" dur="2000"/>
                                        <p:tgtEl>
                                          <p:spTgt spid="525317">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525317">
                                            <p:txEl>
                                              <p:pRg st="6" end="6"/>
                                            </p:txEl>
                                          </p:spTgt>
                                        </p:tgtEl>
                                        <p:attrNameLst>
                                          <p:attrName>style.visibility</p:attrName>
                                        </p:attrNameLst>
                                      </p:cBhvr>
                                      <p:to>
                                        <p:strVal val="visible"/>
                                      </p:to>
                                    </p:set>
                                    <p:animEffect transition="in" filter="diamond(in)">
                                      <p:cBhvr>
                                        <p:cTn id="31" dur="2000"/>
                                        <p:tgtEl>
                                          <p:spTgt spid="525317">
                                            <p:txEl>
                                              <p:pRg st="6" end="6"/>
                                            </p:txEl>
                                          </p:spTgt>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525317">
                                            <p:txEl>
                                              <p:pRg st="7" end="7"/>
                                            </p:txEl>
                                          </p:spTgt>
                                        </p:tgtEl>
                                        <p:attrNameLst>
                                          <p:attrName>style.visibility</p:attrName>
                                        </p:attrNameLst>
                                      </p:cBhvr>
                                      <p:to>
                                        <p:strVal val="visible"/>
                                      </p:to>
                                    </p:set>
                                    <p:animEffect transition="in" filter="diamond(in)">
                                      <p:cBhvr>
                                        <p:cTn id="34" dur="2000"/>
                                        <p:tgtEl>
                                          <p:spTgt spid="5253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C26020DC-F515-49BE-83EA-57AE2CF0FE2C}" type="slidenum">
              <a:rPr kumimoji="0" lang="en-US" altLang="tr-TR" sz="1200" smtClean="0"/>
              <a:pPr>
                <a:spcBef>
                  <a:spcPct val="50000"/>
                </a:spcBef>
                <a:buFontTx/>
                <a:buNone/>
              </a:pPr>
              <a:t>4</a:t>
            </a:fld>
            <a:endParaRPr kumimoji="0" lang="en-US" altLang="tr-TR" sz="1200" smtClean="0"/>
          </a:p>
        </p:txBody>
      </p:sp>
      <p:grpSp>
        <p:nvGrpSpPr>
          <p:cNvPr id="505858" name="Group 2"/>
          <p:cNvGrpSpPr>
            <a:grpSpLocks/>
          </p:cNvGrpSpPr>
          <p:nvPr/>
        </p:nvGrpSpPr>
        <p:grpSpPr bwMode="auto">
          <a:xfrm>
            <a:off x="1323975" y="1196975"/>
            <a:ext cx="7543800" cy="4648200"/>
            <a:chOff x="834" y="754"/>
            <a:chExt cx="4752" cy="2928"/>
          </a:xfrm>
        </p:grpSpPr>
        <p:sp>
          <p:nvSpPr>
            <p:cNvPr id="9240" name="Oval 3" descr="50%"/>
            <p:cNvSpPr>
              <a:spLocks noChangeArrowheads="1"/>
            </p:cNvSpPr>
            <p:nvPr/>
          </p:nvSpPr>
          <p:spPr bwMode="auto">
            <a:xfrm>
              <a:off x="2610" y="754"/>
              <a:ext cx="2976" cy="2928"/>
            </a:xfrm>
            <a:prstGeom prst="ellipse">
              <a:avLst/>
            </a:prstGeom>
            <a:pattFill prst="pct50">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en-GB" altLang="tr-TR" sz="1600">
                <a:latin typeface="Arial" panose="020B0604020202020204" pitchFamily="34" charset="0"/>
              </a:endParaRPr>
            </a:p>
          </p:txBody>
        </p:sp>
        <p:sp>
          <p:nvSpPr>
            <p:cNvPr id="9241" name="Line 4"/>
            <p:cNvSpPr>
              <a:spLocks noChangeShapeType="1"/>
            </p:cNvSpPr>
            <p:nvPr/>
          </p:nvSpPr>
          <p:spPr bwMode="auto">
            <a:xfrm flipV="1">
              <a:off x="834" y="850"/>
              <a:ext cx="2736"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42" name="Line 5"/>
            <p:cNvSpPr>
              <a:spLocks noChangeShapeType="1"/>
            </p:cNvSpPr>
            <p:nvPr/>
          </p:nvSpPr>
          <p:spPr bwMode="auto">
            <a:xfrm>
              <a:off x="834" y="2434"/>
              <a:ext cx="264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43" name="Text Box 6"/>
            <p:cNvSpPr txBox="1">
              <a:spLocks noChangeArrowheads="1"/>
            </p:cNvSpPr>
            <p:nvPr/>
          </p:nvSpPr>
          <p:spPr bwMode="auto">
            <a:xfrm>
              <a:off x="3692" y="880"/>
              <a:ext cx="8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000">
                  <a:latin typeface="Arial" panose="020B0604020202020204" pitchFamily="34" charset="0"/>
                </a:rPr>
                <a:t>Computer</a:t>
              </a:r>
              <a:endParaRPr kumimoji="0" lang="en-US" altLang="tr-TR" sz="1600">
                <a:latin typeface="Arial" panose="020B0604020202020204" pitchFamily="34" charset="0"/>
              </a:endParaRPr>
            </a:p>
          </p:txBody>
        </p:sp>
      </p:grpSp>
      <p:sp>
        <p:nvSpPr>
          <p:cNvPr id="9220" name="Rectangle 7"/>
          <p:cNvSpPr>
            <a:spLocks noGrp="1" noChangeArrowheads="1"/>
          </p:cNvSpPr>
          <p:nvPr>
            <p:ph type="title"/>
          </p:nvPr>
        </p:nvSpPr>
        <p:spPr>
          <a:noFill/>
          <a:ln cap="flat">
            <a:solidFill>
              <a:schemeClr val="tx1"/>
            </a:solidFill>
            <a:miter lim="800000"/>
            <a:headEnd/>
            <a:tailEnd/>
          </a:ln>
        </p:spPr>
        <p:txBody>
          <a:bodyPr lIns="90000" tIns="46800" rIns="90000" bIns="46800"/>
          <a:lstStyle/>
          <a:p>
            <a:r>
              <a:rPr lang="en-GB" altLang="tr-TR" smtClean="0"/>
              <a:t>Structure - Top Level</a:t>
            </a:r>
          </a:p>
        </p:txBody>
      </p:sp>
      <p:grpSp>
        <p:nvGrpSpPr>
          <p:cNvPr id="505864" name="Group 8"/>
          <p:cNvGrpSpPr>
            <a:grpSpLocks/>
          </p:cNvGrpSpPr>
          <p:nvPr/>
        </p:nvGrpSpPr>
        <p:grpSpPr bwMode="auto">
          <a:xfrm>
            <a:off x="533400" y="1485900"/>
            <a:ext cx="1590675" cy="3857625"/>
            <a:chOff x="336" y="936"/>
            <a:chExt cx="1002" cy="2430"/>
          </a:xfrm>
        </p:grpSpPr>
        <p:sp>
          <p:nvSpPr>
            <p:cNvPr id="9234" name="Oval 9"/>
            <p:cNvSpPr>
              <a:spLocks noChangeArrowheads="1"/>
            </p:cNvSpPr>
            <p:nvPr/>
          </p:nvSpPr>
          <p:spPr bwMode="auto">
            <a:xfrm>
              <a:off x="498" y="1762"/>
              <a:ext cx="672" cy="67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9235" name="Text Box 10"/>
            <p:cNvSpPr txBox="1">
              <a:spLocks noChangeArrowheads="1"/>
            </p:cNvSpPr>
            <p:nvPr/>
          </p:nvSpPr>
          <p:spPr bwMode="auto">
            <a:xfrm>
              <a:off x="489" y="1944"/>
              <a:ext cx="6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tr-TR" sz="1600">
                  <a:latin typeface="Arial" panose="020B0604020202020204" pitchFamily="34" charset="0"/>
                </a:rPr>
                <a:t>Computer</a:t>
              </a:r>
              <a:endParaRPr kumimoji="0" lang="en-GB" altLang="tr-TR" sz="2400"/>
            </a:p>
          </p:txBody>
        </p:sp>
        <p:sp>
          <p:nvSpPr>
            <p:cNvPr id="9236" name="Text Box 11"/>
            <p:cNvSpPr txBox="1">
              <a:spLocks noChangeArrowheads="1"/>
            </p:cNvSpPr>
            <p:nvPr/>
          </p:nvSpPr>
          <p:spPr bwMode="auto">
            <a:xfrm>
              <a:off x="432" y="936"/>
              <a:ext cx="76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tr-TR" sz="1600">
                  <a:latin typeface="Arial" panose="020B0604020202020204" pitchFamily="34" charset="0"/>
                </a:rPr>
                <a:t>Peripherals</a:t>
              </a:r>
            </a:p>
          </p:txBody>
        </p:sp>
        <p:sp>
          <p:nvSpPr>
            <p:cNvPr id="9237" name="Text Box 12"/>
            <p:cNvSpPr txBox="1">
              <a:spLocks noChangeArrowheads="1"/>
            </p:cNvSpPr>
            <p:nvPr/>
          </p:nvSpPr>
          <p:spPr bwMode="auto">
            <a:xfrm>
              <a:off x="336" y="3000"/>
              <a:ext cx="100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tr-TR" sz="1600">
                  <a:latin typeface="Arial" panose="020B0604020202020204" pitchFamily="34" charset="0"/>
                </a:rPr>
                <a:t>Communication</a:t>
              </a:r>
            </a:p>
            <a:p>
              <a:pPr>
                <a:spcBef>
                  <a:spcPct val="0"/>
                </a:spcBef>
                <a:buFontTx/>
                <a:buNone/>
              </a:pPr>
              <a:r>
                <a:rPr kumimoji="0" lang="en-GB" altLang="tr-TR" sz="1600">
                  <a:latin typeface="Arial" panose="020B0604020202020204" pitchFamily="34" charset="0"/>
                </a:rPr>
                <a:t>lines</a:t>
              </a:r>
            </a:p>
          </p:txBody>
        </p:sp>
        <p:sp>
          <p:nvSpPr>
            <p:cNvPr id="9238" name="Line 13"/>
            <p:cNvSpPr>
              <a:spLocks noChangeShapeType="1"/>
            </p:cNvSpPr>
            <p:nvPr/>
          </p:nvSpPr>
          <p:spPr bwMode="auto">
            <a:xfrm>
              <a:off x="825" y="1186"/>
              <a:ext cx="0" cy="57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39" name="Line 14"/>
            <p:cNvSpPr>
              <a:spLocks noChangeShapeType="1"/>
            </p:cNvSpPr>
            <p:nvPr/>
          </p:nvSpPr>
          <p:spPr bwMode="auto">
            <a:xfrm>
              <a:off x="825" y="2434"/>
              <a:ext cx="0" cy="57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505871" name="Group 15"/>
          <p:cNvGrpSpPr>
            <a:grpSpLocks/>
          </p:cNvGrpSpPr>
          <p:nvPr/>
        </p:nvGrpSpPr>
        <p:grpSpPr bwMode="auto">
          <a:xfrm>
            <a:off x="6657975" y="1882775"/>
            <a:ext cx="1371600" cy="1371600"/>
            <a:chOff x="4194" y="1186"/>
            <a:chExt cx="864" cy="864"/>
          </a:xfrm>
        </p:grpSpPr>
        <p:sp>
          <p:nvSpPr>
            <p:cNvPr id="9232" name="Oval 16"/>
            <p:cNvSpPr>
              <a:spLocks noChangeArrowheads="1"/>
            </p:cNvSpPr>
            <p:nvPr/>
          </p:nvSpPr>
          <p:spPr bwMode="auto">
            <a:xfrm>
              <a:off x="4194" y="1186"/>
              <a:ext cx="864" cy="86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9233" name="Text Box 17"/>
            <p:cNvSpPr txBox="1">
              <a:spLocks noChangeArrowheads="1"/>
            </p:cNvSpPr>
            <p:nvPr/>
          </p:nvSpPr>
          <p:spPr bwMode="auto">
            <a:xfrm>
              <a:off x="4338" y="1378"/>
              <a:ext cx="577"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tr-TR" sz="1600">
                  <a:latin typeface="Arial" panose="020B0604020202020204" pitchFamily="34" charset="0"/>
                </a:rPr>
                <a:t>Main </a:t>
              </a:r>
            </a:p>
            <a:p>
              <a:pPr>
                <a:spcBef>
                  <a:spcPct val="0"/>
                </a:spcBef>
                <a:buFontTx/>
                <a:buNone/>
              </a:pPr>
              <a:r>
                <a:rPr kumimoji="0" lang="en-GB" altLang="tr-TR" sz="1600">
                  <a:latin typeface="Arial" panose="020B0604020202020204" pitchFamily="34" charset="0"/>
                </a:rPr>
                <a:t>Memory</a:t>
              </a:r>
            </a:p>
          </p:txBody>
        </p:sp>
      </p:grpSp>
      <p:grpSp>
        <p:nvGrpSpPr>
          <p:cNvPr id="505874" name="Group 18"/>
          <p:cNvGrpSpPr>
            <a:grpSpLocks/>
          </p:cNvGrpSpPr>
          <p:nvPr/>
        </p:nvGrpSpPr>
        <p:grpSpPr bwMode="auto">
          <a:xfrm>
            <a:off x="5743575" y="3940175"/>
            <a:ext cx="1371600" cy="1371600"/>
            <a:chOff x="3618" y="2482"/>
            <a:chExt cx="864" cy="864"/>
          </a:xfrm>
        </p:grpSpPr>
        <p:sp>
          <p:nvSpPr>
            <p:cNvPr id="9230" name="Oval 19"/>
            <p:cNvSpPr>
              <a:spLocks noChangeArrowheads="1"/>
            </p:cNvSpPr>
            <p:nvPr/>
          </p:nvSpPr>
          <p:spPr bwMode="auto">
            <a:xfrm>
              <a:off x="3618" y="2482"/>
              <a:ext cx="864" cy="86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9231" name="Text Box 20"/>
            <p:cNvSpPr txBox="1">
              <a:spLocks noChangeArrowheads="1"/>
            </p:cNvSpPr>
            <p:nvPr/>
          </p:nvSpPr>
          <p:spPr bwMode="auto">
            <a:xfrm>
              <a:off x="3810" y="2692"/>
              <a:ext cx="49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tr-TR" sz="1600">
                  <a:latin typeface="Arial" panose="020B0604020202020204" pitchFamily="34" charset="0"/>
                </a:rPr>
                <a:t>Input</a:t>
              </a:r>
            </a:p>
            <a:p>
              <a:pPr>
                <a:spcBef>
                  <a:spcPct val="0"/>
                </a:spcBef>
                <a:buFontTx/>
                <a:buNone/>
              </a:pPr>
              <a:r>
                <a:rPr kumimoji="0" lang="en-GB" altLang="tr-TR" sz="1600">
                  <a:latin typeface="Arial" panose="020B0604020202020204" pitchFamily="34" charset="0"/>
                </a:rPr>
                <a:t>Output</a:t>
              </a:r>
            </a:p>
          </p:txBody>
        </p:sp>
      </p:grpSp>
      <p:grpSp>
        <p:nvGrpSpPr>
          <p:cNvPr id="505877" name="Group 21"/>
          <p:cNvGrpSpPr>
            <a:grpSpLocks/>
          </p:cNvGrpSpPr>
          <p:nvPr/>
        </p:nvGrpSpPr>
        <p:grpSpPr bwMode="auto">
          <a:xfrm>
            <a:off x="5667375" y="2720975"/>
            <a:ext cx="1570038" cy="1524000"/>
            <a:chOff x="3570" y="1714"/>
            <a:chExt cx="989" cy="960"/>
          </a:xfrm>
        </p:grpSpPr>
        <p:sp>
          <p:nvSpPr>
            <p:cNvPr id="9228" name="Oval 22"/>
            <p:cNvSpPr>
              <a:spLocks noChangeArrowheads="1"/>
            </p:cNvSpPr>
            <p:nvPr/>
          </p:nvSpPr>
          <p:spPr bwMode="auto">
            <a:xfrm>
              <a:off x="3570" y="1714"/>
              <a:ext cx="960" cy="96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9229" name="Text Box 23"/>
            <p:cNvSpPr txBox="1">
              <a:spLocks noChangeArrowheads="1"/>
            </p:cNvSpPr>
            <p:nvPr/>
          </p:nvSpPr>
          <p:spPr bwMode="auto">
            <a:xfrm>
              <a:off x="3570" y="2020"/>
              <a:ext cx="98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tr-TR" sz="1600">
                  <a:latin typeface="Arial" panose="020B0604020202020204" pitchFamily="34" charset="0"/>
                </a:rPr>
                <a:t>Systems</a:t>
              </a:r>
            </a:p>
            <a:p>
              <a:pPr>
                <a:spcBef>
                  <a:spcPct val="0"/>
                </a:spcBef>
                <a:buFontTx/>
                <a:buNone/>
              </a:pPr>
              <a:r>
                <a:rPr kumimoji="0" lang="en-GB" altLang="tr-TR" sz="1600">
                  <a:latin typeface="Arial" panose="020B0604020202020204" pitchFamily="34" charset="0"/>
                </a:rPr>
                <a:t>Interconnection</a:t>
              </a:r>
            </a:p>
          </p:txBody>
        </p:sp>
      </p:grpSp>
      <p:grpSp>
        <p:nvGrpSpPr>
          <p:cNvPr id="505880" name="Group 24"/>
          <p:cNvGrpSpPr>
            <a:grpSpLocks/>
          </p:cNvGrpSpPr>
          <p:nvPr/>
        </p:nvGrpSpPr>
        <p:grpSpPr bwMode="auto">
          <a:xfrm>
            <a:off x="4905375" y="1882775"/>
            <a:ext cx="1393825" cy="1371600"/>
            <a:chOff x="3090" y="1186"/>
            <a:chExt cx="878" cy="864"/>
          </a:xfrm>
        </p:grpSpPr>
        <p:sp>
          <p:nvSpPr>
            <p:cNvPr id="9226" name="Oval 25"/>
            <p:cNvSpPr>
              <a:spLocks noChangeArrowheads="1"/>
            </p:cNvSpPr>
            <p:nvPr/>
          </p:nvSpPr>
          <p:spPr bwMode="auto">
            <a:xfrm>
              <a:off x="3090" y="1186"/>
              <a:ext cx="864" cy="86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9227" name="Text Box 26"/>
            <p:cNvSpPr txBox="1">
              <a:spLocks noChangeArrowheads="1"/>
            </p:cNvSpPr>
            <p:nvPr/>
          </p:nvSpPr>
          <p:spPr bwMode="auto">
            <a:xfrm>
              <a:off x="3186" y="1330"/>
              <a:ext cx="78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tr-TR" sz="1600">
                  <a:latin typeface="Arial" panose="020B0604020202020204" pitchFamily="34" charset="0"/>
                </a:rPr>
                <a:t>Central</a:t>
              </a:r>
            </a:p>
            <a:p>
              <a:pPr>
                <a:spcBef>
                  <a:spcPct val="0"/>
                </a:spcBef>
                <a:buFontTx/>
                <a:buNone/>
              </a:pPr>
              <a:r>
                <a:rPr kumimoji="0" lang="en-GB" altLang="tr-TR" sz="1600">
                  <a:latin typeface="Arial" panose="020B0604020202020204" pitchFamily="34" charset="0"/>
                </a:rPr>
                <a:t>Processing </a:t>
              </a:r>
            </a:p>
            <a:p>
              <a:pPr>
                <a:spcBef>
                  <a:spcPct val="0"/>
                </a:spcBef>
                <a:buFontTx/>
                <a:buNone/>
              </a:pPr>
              <a:r>
                <a:rPr kumimoji="0" lang="en-GB" altLang="tr-TR" sz="1600">
                  <a:latin typeface="Arial" panose="020B0604020202020204" pitchFamily="34" charset="0"/>
                </a:rPr>
                <a:t>Unit</a:t>
              </a:r>
            </a:p>
          </p:txBody>
        </p:sp>
      </p:grpSp>
    </p:spTree>
    <p:extLst>
      <p:ext uri="{BB962C8B-B14F-4D97-AF65-F5344CB8AC3E}">
        <p14:creationId xmlns:p14="http://schemas.microsoft.com/office/powerpoint/2010/main" val="1474485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05864"/>
                                        </p:tgtEl>
                                        <p:attrNameLst>
                                          <p:attrName>style.visibility</p:attrName>
                                        </p:attrNameLst>
                                      </p:cBhvr>
                                      <p:to>
                                        <p:strVal val="visible"/>
                                      </p:to>
                                    </p:set>
                                    <p:animEffect transition="in" filter="dissolve">
                                      <p:cBhvr>
                                        <p:cTn id="7" dur="500"/>
                                        <p:tgtEl>
                                          <p:spTgt spid="5058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05858"/>
                                        </p:tgtEl>
                                        <p:attrNameLst>
                                          <p:attrName>style.visibility</p:attrName>
                                        </p:attrNameLst>
                                      </p:cBhvr>
                                      <p:to>
                                        <p:strVal val="visible"/>
                                      </p:to>
                                    </p:set>
                                    <p:animEffect transition="in" filter="dissolve">
                                      <p:cBhvr>
                                        <p:cTn id="12" dur="500"/>
                                        <p:tgtEl>
                                          <p:spTgt spid="5058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05880"/>
                                        </p:tgtEl>
                                        <p:attrNameLst>
                                          <p:attrName>style.visibility</p:attrName>
                                        </p:attrNameLst>
                                      </p:cBhvr>
                                      <p:to>
                                        <p:strVal val="visible"/>
                                      </p:to>
                                    </p:set>
                                    <p:animEffect transition="in" filter="diamond(in)">
                                      <p:cBhvr>
                                        <p:cTn id="17" dur="2000"/>
                                        <p:tgtEl>
                                          <p:spTgt spid="5058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505871"/>
                                        </p:tgtEl>
                                        <p:attrNameLst>
                                          <p:attrName>style.visibility</p:attrName>
                                        </p:attrNameLst>
                                      </p:cBhvr>
                                      <p:to>
                                        <p:strVal val="visible"/>
                                      </p:to>
                                    </p:set>
                                    <p:animEffect transition="in" filter="diamond(in)">
                                      <p:cBhvr>
                                        <p:cTn id="22" dur="2000"/>
                                        <p:tgtEl>
                                          <p:spTgt spid="5058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505874"/>
                                        </p:tgtEl>
                                        <p:attrNameLst>
                                          <p:attrName>style.visibility</p:attrName>
                                        </p:attrNameLst>
                                      </p:cBhvr>
                                      <p:to>
                                        <p:strVal val="visible"/>
                                      </p:to>
                                    </p:set>
                                    <p:animEffect transition="in" filter="diamond(in)">
                                      <p:cBhvr>
                                        <p:cTn id="27" dur="2000"/>
                                        <p:tgtEl>
                                          <p:spTgt spid="5058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505877"/>
                                        </p:tgtEl>
                                        <p:attrNameLst>
                                          <p:attrName>style.visibility</p:attrName>
                                        </p:attrNameLst>
                                      </p:cBhvr>
                                      <p:to>
                                        <p:strVal val="visible"/>
                                      </p:to>
                                    </p:set>
                                    <p:animEffect transition="in" filter="diamond(in)">
                                      <p:cBhvr>
                                        <p:cTn id="32" dur="2000"/>
                                        <p:tgtEl>
                                          <p:spTgt spid="505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CB1590B2-F565-4A7A-88EA-C89E92A96994}" type="slidenum">
              <a:rPr kumimoji="0" lang="en-US" altLang="tr-TR" sz="1200" smtClean="0"/>
              <a:pPr>
                <a:spcBef>
                  <a:spcPct val="50000"/>
                </a:spcBef>
                <a:buFontTx/>
                <a:buNone/>
              </a:pPr>
              <a:t>40</a:t>
            </a:fld>
            <a:endParaRPr kumimoji="0" lang="en-US" altLang="tr-TR" sz="1200" smtClean="0"/>
          </a:p>
        </p:txBody>
      </p:sp>
      <p:sp>
        <p:nvSpPr>
          <p:cNvPr id="29699" name="Rectangle 2"/>
          <p:cNvSpPr>
            <a:spLocks noChangeArrowheads="1"/>
          </p:cNvSpPr>
          <p:nvPr/>
        </p:nvSpPr>
        <p:spPr bwMode="auto">
          <a:xfrm>
            <a:off x="431800" y="62293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29700" name="Rectangle 3"/>
          <p:cNvSpPr>
            <a:spLocks noChangeArrowheads="1"/>
          </p:cNvSpPr>
          <p:nvPr/>
        </p:nvSpPr>
        <p:spPr bwMode="auto">
          <a:xfrm>
            <a:off x="3124200" y="62293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29701" name="Rectangle 4"/>
          <p:cNvSpPr>
            <a:spLocks noGrp="1" noChangeArrowheads="1"/>
          </p:cNvSpPr>
          <p:nvPr>
            <p:ph type="title"/>
          </p:nvPr>
        </p:nvSpPr>
        <p:spPr/>
        <p:txBody>
          <a:bodyPr/>
          <a:lstStyle/>
          <a:p>
            <a:r>
              <a:rPr lang="en-US" altLang="tr-TR" smtClean="0"/>
              <a:t>Program Status Word</a:t>
            </a:r>
          </a:p>
        </p:txBody>
      </p:sp>
      <p:sp>
        <p:nvSpPr>
          <p:cNvPr id="527365" name="Rectangle 5"/>
          <p:cNvSpPr>
            <a:spLocks noGrp="1" noChangeArrowheads="1"/>
          </p:cNvSpPr>
          <p:nvPr>
            <p:ph type="body" idx="1"/>
          </p:nvPr>
        </p:nvSpPr>
        <p:spPr>
          <a:xfrm>
            <a:off x="344488" y="828675"/>
            <a:ext cx="8435975" cy="5638800"/>
          </a:xfrm>
        </p:spPr>
        <p:txBody>
          <a:bodyPr/>
          <a:lstStyle/>
          <a:p>
            <a:pPr>
              <a:lnSpc>
                <a:spcPct val="90000"/>
              </a:lnSpc>
            </a:pPr>
            <a:r>
              <a:rPr lang="en-US" altLang="tr-TR" sz="2400" smtClean="0"/>
              <a:t>A set of bits</a:t>
            </a:r>
            <a:r>
              <a:rPr lang="tr-TR" altLang="tr-TR" sz="2400" smtClean="0"/>
              <a:t> containing status information</a:t>
            </a:r>
            <a:endParaRPr lang="en-US" altLang="tr-TR" sz="2400" smtClean="0"/>
          </a:p>
          <a:p>
            <a:pPr>
              <a:lnSpc>
                <a:spcPct val="90000"/>
              </a:lnSpc>
            </a:pPr>
            <a:r>
              <a:rPr lang="en-US" altLang="tr-TR" sz="2400" smtClean="0"/>
              <a:t>Includes Condition Codes</a:t>
            </a:r>
            <a:r>
              <a:rPr lang="tr-TR" altLang="tr-TR" sz="2400" smtClean="0"/>
              <a:t> (flags)</a:t>
            </a:r>
          </a:p>
          <a:p>
            <a:pPr lvl="1">
              <a:lnSpc>
                <a:spcPct val="90000"/>
              </a:lnSpc>
            </a:pPr>
            <a:r>
              <a:rPr lang="tr-TR" altLang="tr-TR" sz="2200" smtClean="0"/>
              <a:t>Sign</a:t>
            </a:r>
          </a:p>
          <a:p>
            <a:pPr lvl="2">
              <a:lnSpc>
                <a:spcPct val="90000"/>
              </a:lnSpc>
            </a:pPr>
            <a:r>
              <a:rPr lang="tr-TR" altLang="tr-TR" sz="2000" smtClean="0"/>
              <a:t>s</a:t>
            </a:r>
            <a:r>
              <a:rPr lang="en-US" altLang="tr-TR" sz="2000" smtClean="0"/>
              <a:t>ign of last result</a:t>
            </a:r>
          </a:p>
          <a:p>
            <a:pPr lvl="1">
              <a:lnSpc>
                <a:spcPct val="90000"/>
              </a:lnSpc>
            </a:pPr>
            <a:r>
              <a:rPr lang="en-US" altLang="tr-TR" sz="2200" smtClean="0"/>
              <a:t>Zero</a:t>
            </a:r>
            <a:r>
              <a:rPr lang="tr-TR" altLang="tr-TR" sz="2200" smtClean="0"/>
              <a:t> </a:t>
            </a:r>
          </a:p>
          <a:p>
            <a:pPr lvl="2">
              <a:lnSpc>
                <a:spcPct val="90000"/>
              </a:lnSpc>
            </a:pPr>
            <a:r>
              <a:rPr lang="tr-TR" altLang="tr-TR" sz="2000" smtClean="0"/>
              <a:t>set when the result is 0</a:t>
            </a:r>
            <a:endParaRPr lang="en-US" altLang="tr-TR" sz="2000" smtClean="0"/>
          </a:p>
          <a:p>
            <a:pPr lvl="1">
              <a:lnSpc>
                <a:spcPct val="90000"/>
              </a:lnSpc>
            </a:pPr>
            <a:r>
              <a:rPr lang="en-US" altLang="tr-TR" sz="2200" smtClean="0"/>
              <a:t>Carry</a:t>
            </a:r>
            <a:endParaRPr lang="tr-TR" altLang="tr-TR" sz="2200" smtClean="0"/>
          </a:p>
          <a:p>
            <a:pPr lvl="2">
              <a:lnSpc>
                <a:spcPct val="90000"/>
              </a:lnSpc>
            </a:pPr>
            <a:r>
              <a:rPr lang="tr-TR" altLang="tr-TR" sz="2000" smtClean="0"/>
              <a:t>set if an operation resulted in a carry (addition) into or borrow (subtraction) out of a high order bit</a:t>
            </a:r>
            <a:endParaRPr lang="en-US" altLang="tr-TR" sz="2000" smtClean="0"/>
          </a:p>
          <a:p>
            <a:pPr lvl="1">
              <a:lnSpc>
                <a:spcPct val="90000"/>
              </a:lnSpc>
            </a:pPr>
            <a:r>
              <a:rPr lang="en-US" altLang="tr-TR" sz="2200" smtClean="0"/>
              <a:t>Equal</a:t>
            </a:r>
            <a:r>
              <a:rPr lang="tr-TR" altLang="tr-TR" sz="2200" smtClean="0"/>
              <a:t> </a:t>
            </a:r>
          </a:p>
          <a:p>
            <a:pPr lvl="2">
              <a:lnSpc>
                <a:spcPct val="90000"/>
              </a:lnSpc>
            </a:pPr>
            <a:r>
              <a:rPr lang="tr-TR" altLang="tr-TR" sz="2000" smtClean="0"/>
              <a:t>set if a logical compare result is equality</a:t>
            </a:r>
            <a:endParaRPr lang="en-US" altLang="tr-TR" sz="2000" smtClean="0"/>
          </a:p>
          <a:p>
            <a:pPr lvl="1">
              <a:lnSpc>
                <a:spcPct val="90000"/>
              </a:lnSpc>
            </a:pPr>
            <a:r>
              <a:rPr lang="en-US" altLang="tr-TR" sz="2200" smtClean="0"/>
              <a:t>Overflow</a:t>
            </a:r>
            <a:r>
              <a:rPr lang="tr-TR" altLang="tr-TR" sz="2200" smtClean="0"/>
              <a:t> </a:t>
            </a:r>
          </a:p>
          <a:p>
            <a:pPr lvl="2">
              <a:lnSpc>
                <a:spcPct val="90000"/>
              </a:lnSpc>
            </a:pPr>
            <a:r>
              <a:rPr lang="tr-TR" altLang="tr-TR" sz="2000" smtClean="0"/>
              <a:t>used to indicate arithmetic overflow</a:t>
            </a:r>
            <a:endParaRPr lang="en-US" altLang="tr-TR" sz="2000" smtClean="0"/>
          </a:p>
          <a:p>
            <a:pPr lvl="1">
              <a:lnSpc>
                <a:spcPct val="90000"/>
              </a:lnSpc>
            </a:pPr>
            <a:r>
              <a:rPr lang="en-US" altLang="tr-TR" sz="2200" smtClean="0"/>
              <a:t>Interrupt enable/disable</a:t>
            </a:r>
            <a:endParaRPr lang="tr-TR" altLang="tr-TR" sz="2200" smtClean="0"/>
          </a:p>
          <a:p>
            <a:pPr lvl="2">
              <a:lnSpc>
                <a:spcPct val="90000"/>
              </a:lnSpc>
            </a:pPr>
            <a:r>
              <a:rPr lang="tr-TR" altLang="tr-TR" sz="2000" smtClean="0"/>
              <a:t>used to enable or disable interrupts</a:t>
            </a:r>
            <a:endParaRPr lang="en-US" altLang="tr-TR" sz="20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73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736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736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736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736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736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736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736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736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736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7365">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7365">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7365">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2736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7A5BE8A-5CB6-49A9-8CEF-A4C6720C2B8B}" type="slidenum">
              <a:rPr kumimoji="0" lang="en-US" altLang="tr-TR" sz="1200" smtClean="0"/>
              <a:pPr>
                <a:spcBef>
                  <a:spcPct val="50000"/>
                </a:spcBef>
                <a:buFontTx/>
                <a:buNone/>
              </a:pPr>
              <a:t>41</a:t>
            </a:fld>
            <a:endParaRPr kumimoji="0" lang="en-US" altLang="tr-TR" sz="1200" smtClean="0"/>
          </a:p>
        </p:txBody>
      </p:sp>
      <p:sp>
        <p:nvSpPr>
          <p:cNvPr id="31747" name="Rectangle 2"/>
          <p:cNvSpPr>
            <a:spLocks noGrp="1" noChangeArrowheads="1"/>
          </p:cNvSpPr>
          <p:nvPr>
            <p:ph type="title"/>
          </p:nvPr>
        </p:nvSpPr>
        <p:spPr/>
        <p:txBody>
          <a:bodyPr/>
          <a:lstStyle/>
          <a:p>
            <a:r>
              <a:rPr lang="en-US" altLang="tr-TR" smtClean="0"/>
              <a:t>Example Register Organizations</a:t>
            </a:r>
          </a:p>
        </p:txBody>
      </p:sp>
      <p:pic>
        <p:nvPicPr>
          <p:cNvPr id="529411" name="Picture 3"/>
          <p:cNvPicPr>
            <a:picLocks noChangeAspect="1" noChangeArrowheads="1"/>
          </p:cNvPicPr>
          <p:nvPr/>
        </p:nvPicPr>
        <p:blipFill>
          <a:blip r:embed="rId3">
            <a:extLst>
              <a:ext uri="{28A0092B-C50C-407E-A947-70E740481C1C}">
                <a14:useLocalDpi xmlns:a14="http://schemas.microsoft.com/office/drawing/2010/main" val="0"/>
              </a:ext>
            </a:extLst>
          </a:blip>
          <a:srcRect b="10448"/>
          <a:stretch>
            <a:fillRect/>
          </a:stretch>
        </p:blipFill>
        <p:spPr bwMode="auto">
          <a:xfrm>
            <a:off x="838200" y="1219200"/>
            <a:ext cx="7086600" cy="503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9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378A621-811A-4C9F-8253-77DC9C4D37DA}" type="slidenum">
              <a:rPr kumimoji="0" lang="en-US" altLang="tr-TR" sz="1200" smtClean="0"/>
              <a:pPr>
                <a:spcBef>
                  <a:spcPct val="50000"/>
                </a:spcBef>
                <a:buFontTx/>
                <a:buNone/>
              </a:pPr>
              <a:t>42</a:t>
            </a:fld>
            <a:endParaRPr kumimoji="0" lang="en-US" altLang="tr-TR" sz="1200" smtClean="0"/>
          </a:p>
        </p:txBody>
      </p:sp>
      <p:sp>
        <p:nvSpPr>
          <p:cNvPr id="33795" name="Rectangle 2"/>
          <p:cNvSpPr>
            <a:spLocks noGrp="1" noChangeArrowheads="1"/>
          </p:cNvSpPr>
          <p:nvPr>
            <p:ph type="title"/>
          </p:nvPr>
        </p:nvSpPr>
        <p:spPr/>
        <p:txBody>
          <a:bodyPr/>
          <a:lstStyle/>
          <a:p>
            <a:r>
              <a:rPr lang="en-US" altLang="tr-TR" smtClean="0"/>
              <a:t>Computer Components</a:t>
            </a:r>
            <a:r>
              <a:rPr lang="tr-TR" altLang="tr-TR" smtClean="0"/>
              <a:t>-Memory</a:t>
            </a:r>
            <a:endParaRPr lang="en-US" altLang="tr-TR" smtClean="0"/>
          </a:p>
        </p:txBody>
      </p:sp>
      <p:pic>
        <p:nvPicPr>
          <p:cNvPr id="33796" name="Picture 3"/>
          <p:cNvPicPr>
            <a:picLocks noChangeAspect="1" noChangeArrowheads="1"/>
          </p:cNvPicPr>
          <p:nvPr/>
        </p:nvPicPr>
        <p:blipFill>
          <a:blip r:embed="rId3">
            <a:extLst>
              <a:ext uri="{28A0092B-C50C-407E-A947-70E740481C1C}">
                <a14:useLocalDpi xmlns:a14="http://schemas.microsoft.com/office/drawing/2010/main" val="0"/>
              </a:ext>
            </a:extLst>
          </a:blip>
          <a:srcRect b="8975"/>
          <a:stretch>
            <a:fillRect/>
          </a:stretch>
        </p:blipFill>
        <p:spPr bwMode="auto">
          <a:xfrm>
            <a:off x="1835150" y="971550"/>
            <a:ext cx="5551488" cy="535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9220" name="Rectangle 4"/>
          <p:cNvSpPr>
            <a:spLocks noChangeArrowheads="1"/>
          </p:cNvSpPr>
          <p:nvPr/>
        </p:nvSpPr>
        <p:spPr bwMode="auto">
          <a:xfrm>
            <a:off x="5172075" y="901700"/>
            <a:ext cx="2366963" cy="3759200"/>
          </a:xfrm>
          <a:prstGeom prst="rect">
            <a:avLst/>
          </a:prstGeom>
          <a:solidFill>
            <a:srgbClr val="00FFFF">
              <a:alpha val="25098"/>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9220"/>
                                        </p:tgtEl>
                                        <p:attrNameLst>
                                          <p:attrName>style.visibility</p:attrName>
                                        </p:attrNameLst>
                                      </p:cBhvr>
                                      <p:to>
                                        <p:strVal val="visible"/>
                                      </p:to>
                                    </p:set>
                                    <p:animEffect transition="in" filter="dissolve">
                                      <p:cBhvr>
                                        <p:cTn id="7" dur="500"/>
                                        <p:tgtEl>
                                          <p:spTgt spid="64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D77323E9-26E5-4DDC-8DAC-0B44375332C2}" type="slidenum">
              <a:rPr kumimoji="0" lang="en-US" altLang="tr-TR" sz="1200" smtClean="0"/>
              <a:pPr>
                <a:spcBef>
                  <a:spcPct val="50000"/>
                </a:spcBef>
                <a:buFontTx/>
                <a:buNone/>
              </a:pPr>
              <a:t>43</a:t>
            </a:fld>
            <a:endParaRPr kumimoji="0" lang="en-US" altLang="tr-TR" sz="1200" smtClean="0"/>
          </a:p>
        </p:txBody>
      </p:sp>
      <p:sp>
        <p:nvSpPr>
          <p:cNvPr id="35843" name="Rectangle 2"/>
          <p:cNvSpPr>
            <a:spLocks noGrp="1" noChangeArrowheads="1"/>
          </p:cNvSpPr>
          <p:nvPr>
            <p:ph type="title"/>
          </p:nvPr>
        </p:nvSpPr>
        <p:spPr>
          <a:noFill/>
        </p:spPr>
        <p:txBody>
          <a:bodyPr/>
          <a:lstStyle/>
          <a:p>
            <a:r>
              <a:rPr lang="en-US" altLang="tr-TR" smtClean="0"/>
              <a:t>Operation of Memory</a:t>
            </a:r>
          </a:p>
        </p:txBody>
      </p:sp>
      <p:sp>
        <p:nvSpPr>
          <p:cNvPr id="533507" name="Rectangle 3"/>
          <p:cNvSpPr>
            <a:spLocks noGrp="1" noChangeArrowheads="1"/>
          </p:cNvSpPr>
          <p:nvPr>
            <p:ph type="body" idx="1"/>
          </p:nvPr>
        </p:nvSpPr>
        <p:spPr>
          <a:noFill/>
        </p:spPr>
        <p:txBody>
          <a:bodyPr/>
          <a:lstStyle/>
          <a:p>
            <a:r>
              <a:rPr lang="en-US" altLang="tr-TR" sz="2800" smtClean="0"/>
              <a:t>Each memory location has a unique address</a:t>
            </a:r>
          </a:p>
          <a:p>
            <a:endParaRPr lang="tr-TR" altLang="tr-TR" sz="2800" smtClean="0"/>
          </a:p>
          <a:p>
            <a:r>
              <a:rPr lang="en-US" altLang="tr-TR" sz="2800" smtClean="0"/>
              <a:t>Address from an instruction is copied to the </a:t>
            </a:r>
            <a:r>
              <a:rPr lang="en-US" altLang="tr-TR" sz="2800" smtClean="0">
                <a:solidFill>
                  <a:schemeClr val="accent1"/>
                </a:solidFill>
              </a:rPr>
              <a:t>MAR</a:t>
            </a:r>
            <a:r>
              <a:rPr lang="en-US" altLang="tr-TR" sz="2800" smtClean="0"/>
              <a:t> which finds the location in memory</a:t>
            </a:r>
          </a:p>
          <a:p>
            <a:endParaRPr lang="tr-TR" altLang="tr-TR" sz="2800" smtClean="0"/>
          </a:p>
          <a:p>
            <a:r>
              <a:rPr lang="en-US" altLang="tr-TR" sz="2800" smtClean="0"/>
              <a:t>CPU determines if it is a store or retrieval</a:t>
            </a:r>
          </a:p>
          <a:p>
            <a:endParaRPr lang="tr-TR" altLang="tr-TR" sz="2800" smtClean="0"/>
          </a:p>
          <a:p>
            <a:r>
              <a:rPr lang="en-US" altLang="tr-TR" sz="2800" smtClean="0"/>
              <a:t>Transfer takes place between the </a:t>
            </a:r>
            <a:r>
              <a:rPr lang="en-US" altLang="tr-TR" sz="2800" smtClean="0">
                <a:solidFill>
                  <a:schemeClr val="accent1"/>
                </a:solidFill>
              </a:rPr>
              <a:t>M</a:t>
            </a:r>
            <a:r>
              <a:rPr lang="tr-TR" altLang="tr-TR" sz="2800" smtClean="0">
                <a:solidFill>
                  <a:schemeClr val="accent1"/>
                </a:solidFill>
              </a:rPr>
              <a:t>B</a:t>
            </a:r>
            <a:r>
              <a:rPr lang="en-US" altLang="tr-TR" sz="2800" smtClean="0">
                <a:solidFill>
                  <a:schemeClr val="accent1"/>
                </a:solidFill>
              </a:rPr>
              <a:t>R</a:t>
            </a:r>
            <a:r>
              <a:rPr lang="en-US" altLang="tr-TR" sz="2800" smtClean="0"/>
              <a:t> and memory</a:t>
            </a:r>
          </a:p>
          <a:p>
            <a:pPr lvl="1"/>
            <a:r>
              <a:rPr lang="en-US" altLang="tr-TR" sz="2400" smtClean="0">
                <a:solidFill>
                  <a:schemeClr val="accent1"/>
                </a:solidFill>
              </a:rPr>
              <a:t>M</a:t>
            </a:r>
            <a:r>
              <a:rPr lang="tr-TR" altLang="tr-TR" sz="2400" smtClean="0">
                <a:solidFill>
                  <a:schemeClr val="accent1"/>
                </a:solidFill>
              </a:rPr>
              <a:t>B</a:t>
            </a:r>
            <a:r>
              <a:rPr lang="en-US" altLang="tr-TR" sz="2400" smtClean="0">
                <a:solidFill>
                  <a:schemeClr val="accent1"/>
                </a:solidFill>
              </a:rPr>
              <a:t>R</a:t>
            </a:r>
            <a:r>
              <a:rPr lang="en-US" altLang="tr-TR" sz="2400" smtClean="0"/>
              <a:t> is a two way register</a:t>
            </a:r>
          </a:p>
          <a:p>
            <a:endParaRPr lang="en-US" altLang="tr-TR"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3507">
                                            <p:txEl>
                                              <p:pRg st="0" end="0"/>
                                            </p:txEl>
                                          </p:spTgt>
                                        </p:tgtEl>
                                        <p:attrNameLst>
                                          <p:attrName>style.visibility</p:attrName>
                                        </p:attrNameLst>
                                      </p:cBhvr>
                                      <p:to>
                                        <p:strVal val="visible"/>
                                      </p:to>
                                    </p:set>
                                    <p:animEffect transition="in" filter="dissolve">
                                      <p:cBhvr>
                                        <p:cTn id="7" dur="500"/>
                                        <p:tgtEl>
                                          <p:spTgt spid="533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3507">
                                            <p:txEl>
                                              <p:pRg st="2" end="2"/>
                                            </p:txEl>
                                          </p:spTgt>
                                        </p:tgtEl>
                                        <p:attrNameLst>
                                          <p:attrName>style.visibility</p:attrName>
                                        </p:attrNameLst>
                                      </p:cBhvr>
                                      <p:to>
                                        <p:strVal val="visible"/>
                                      </p:to>
                                    </p:set>
                                    <p:animEffect transition="in" filter="dissolve">
                                      <p:cBhvr>
                                        <p:cTn id="12" dur="500"/>
                                        <p:tgtEl>
                                          <p:spTgt spid="5335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3507">
                                            <p:txEl>
                                              <p:pRg st="4" end="4"/>
                                            </p:txEl>
                                          </p:spTgt>
                                        </p:tgtEl>
                                        <p:attrNameLst>
                                          <p:attrName>style.visibility</p:attrName>
                                        </p:attrNameLst>
                                      </p:cBhvr>
                                      <p:to>
                                        <p:strVal val="visible"/>
                                      </p:to>
                                    </p:set>
                                    <p:animEffect transition="in" filter="dissolve">
                                      <p:cBhvr>
                                        <p:cTn id="17" dur="500"/>
                                        <p:tgtEl>
                                          <p:spTgt spid="53350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3507">
                                            <p:txEl>
                                              <p:pRg st="6" end="6"/>
                                            </p:txEl>
                                          </p:spTgt>
                                        </p:tgtEl>
                                        <p:attrNameLst>
                                          <p:attrName>style.visibility</p:attrName>
                                        </p:attrNameLst>
                                      </p:cBhvr>
                                      <p:to>
                                        <p:strVal val="visible"/>
                                      </p:to>
                                    </p:set>
                                    <p:animEffect transition="in" filter="dissolve">
                                      <p:cBhvr>
                                        <p:cTn id="22" dur="500"/>
                                        <p:tgtEl>
                                          <p:spTgt spid="53350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33507">
                                            <p:txEl>
                                              <p:pRg st="7" end="7"/>
                                            </p:txEl>
                                          </p:spTgt>
                                        </p:tgtEl>
                                        <p:attrNameLst>
                                          <p:attrName>style.visibility</p:attrName>
                                        </p:attrNameLst>
                                      </p:cBhvr>
                                      <p:to>
                                        <p:strVal val="visible"/>
                                      </p:to>
                                    </p:set>
                                    <p:animEffect transition="in" filter="dissolve">
                                      <p:cBhvr>
                                        <p:cTn id="27" dur="500"/>
                                        <p:tgtEl>
                                          <p:spTgt spid="533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D523B35B-646C-430F-A741-28E6181A603E}" type="slidenum">
              <a:rPr kumimoji="0" lang="en-US" altLang="tr-TR" sz="1200" smtClean="0"/>
              <a:pPr>
                <a:spcBef>
                  <a:spcPct val="50000"/>
                </a:spcBef>
                <a:buFontTx/>
                <a:buNone/>
              </a:pPr>
              <a:t>44</a:t>
            </a:fld>
            <a:endParaRPr kumimoji="0" lang="en-US" altLang="tr-TR" sz="1200" smtClean="0"/>
          </a:p>
        </p:txBody>
      </p:sp>
      <p:sp>
        <p:nvSpPr>
          <p:cNvPr id="37891" name="Rectangle 2"/>
          <p:cNvSpPr>
            <a:spLocks noGrp="1" noChangeArrowheads="1"/>
          </p:cNvSpPr>
          <p:nvPr>
            <p:ph type="title"/>
          </p:nvPr>
        </p:nvSpPr>
        <p:spPr/>
        <p:txBody>
          <a:bodyPr/>
          <a:lstStyle/>
          <a:p>
            <a:r>
              <a:rPr lang="en-US" altLang="en-US" sz="2800" smtClean="0"/>
              <a:t>Relationship between MAR, M</a:t>
            </a:r>
            <a:r>
              <a:rPr lang="tr-TR" altLang="en-US" sz="2800" smtClean="0"/>
              <a:t>B</a:t>
            </a:r>
            <a:r>
              <a:rPr lang="en-US" altLang="en-US" sz="2800" smtClean="0"/>
              <a:t>R and Memory</a:t>
            </a:r>
          </a:p>
        </p:txBody>
      </p:sp>
      <p:pic>
        <p:nvPicPr>
          <p:cNvPr id="535555" name="Picture 3"/>
          <p:cNvPicPr>
            <a:picLocks noChangeAspect="1" noChangeArrowheads="1"/>
          </p:cNvPicPr>
          <p:nvPr/>
        </p:nvPicPr>
        <p:blipFill>
          <a:blip r:embed="rId3">
            <a:extLst>
              <a:ext uri="{28A0092B-C50C-407E-A947-70E740481C1C}">
                <a14:useLocalDpi xmlns:a14="http://schemas.microsoft.com/office/drawing/2010/main" val="0"/>
              </a:ext>
            </a:extLst>
          </a:blip>
          <a:srcRect b="13861"/>
          <a:stretch>
            <a:fillRect/>
          </a:stretch>
        </p:blipFill>
        <p:spPr bwMode="auto">
          <a:xfrm>
            <a:off x="1752600" y="1905000"/>
            <a:ext cx="6045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5557" name="Line 5"/>
          <p:cNvSpPr>
            <a:spLocks noChangeShapeType="1"/>
          </p:cNvSpPr>
          <p:nvPr/>
        </p:nvSpPr>
        <p:spPr bwMode="auto">
          <a:xfrm flipH="1">
            <a:off x="2438400" y="1828800"/>
            <a:ext cx="381000" cy="1981200"/>
          </a:xfrm>
          <a:prstGeom prst="line">
            <a:avLst/>
          </a:prstGeom>
          <a:noFill/>
          <a:ln w="44450">
            <a:solidFill>
              <a:srgbClr val="000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5558" name="Text Box 6"/>
          <p:cNvSpPr txBox="1">
            <a:spLocks noChangeArrowheads="1"/>
          </p:cNvSpPr>
          <p:nvPr/>
        </p:nvSpPr>
        <p:spPr bwMode="auto">
          <a:xfrm>
            <a:off x="2362200" y="15240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r>
              <a:rPr kumimoji="0" lang="en-US" altLang="tr-TR" sz="1800" b="1">
                <a:solidFill>
                  <a:srgbClr val="000080"/>
                </a:solidFill>
                <a:latin typeface="Tahoma" panose="020B0604030504040204" pitchFamily="34" charset="0"/>
              </a:rPr>
              <a:t>Address</a:t>
            </a:r>
          </a:p>
        </p:txBody>
      </p:sp>
      <p:sp>
        <p:nvSpPr>
          <p:cNvPr id="535559" name="Line 7"/>
          <p:cNvSpPr>
            <a:spLocks noChangeShapeType="1"/>
          </p:cNvSpPr>
          <p:nvPr/>
        </p:nvSpPr>
        <p:spPr bwMode="auto">
          <a:xfrm>
            <a:off x="2895600" y="1828800"/>
            <a:ext cx="609600" cy="1447800"/>
          </a:xfrm>
          <a:prstGeom prst="line">
            <a:avLst/>
          </a:prstGeom>
          <a:noFill/>
          <a:ln w="44450">
            <a:solidFill>
              <a:srgbClr val="000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5560" name="Line 8"/>
          <p:cNvSpPr>
            <a:spLocks noChangeShapeType="1"/>
          </p:cNvSpPr>
          <p:nvPr/>
        </p:nvSpPr>
        <p:spPr bwMode="auto">
          <a:xfrm>
            <a:off x="3048000" y="1905000"/>
            <a:ext cx="990600" cy="914400"/>
          </a:xfrm>
          <a:prstGeom prst="line">
            <a:avLst/>
          </a:prstGeom>
          <a:noFill/>
          <a:ln w="44450">
            <a:solidFill>
              <a:srgbClr val="000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5561" name="AutoShape 9"/>
          <p:cNvSpPr>
            <a:spLocks/>
          </p:cNvSpPr>
          <p:nvPr/>
        </p:nvSpPr>
        <p:spPr bwMode="auto">
          <a:xfrm rot="5400000">
            <a:off x="5486400" y="1143000"/>
            <a:ext cx="304800" cy="1676400"/>
          </a:xfrm>
          <a:prstGeom prst="leftBrace">
            <a:avLst>
              <a:gd name="adj1" fmla="val 45833"/>
              <a:gd name="adj2" fmla="val 50093"/>
            </a:avLst>
          </a:prstGeom>
          <a:noFill/>
          <a:ln w="47625">
            <a:solidFill>
              <a:srgbClr val="FF9F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535562" name="Text Box 10"/>
          <p:cNvSpPr txBox="1">
            <a:spLocks noChangeArrowheads="1"/>
          </p:cNvSpPr>
          <p:nvPr/>
        </p:nvSpPr>
        <p:spPr bwMode="auto">
          <a:xfrm>
            <a:off x="5105400" y="1447800"/>
            <a:ext cx="990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r>
              <a:rPr kumimoji="0" lang="en-US" altLang="tr-TR" sz="1800" b="1">
                <a:solidFill>
                  <a:srgbClr val="FF9F11"/>
                </a:solidFill>
                <a:latin typeface="Tahoma" panose="020B0604030504040204" pitchFamily="34" charset="0"/>
              </a:rPr>
              <a:t>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55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35558"/>
                                        </p:tgtEl>
                                        <p:attrNameLst>
                                          <p:attrName>style.visibility</p:attrName>
                                        </p:attrNameLst>
                                      </p:cBhvr>
                                      <p:to>
                                        <p:strVal val="visible"/>
                                      </p:to>
                                    </p:set>
                                    <p:animEffect transition="in" filter="dissolve">
                                      <p:cBhvr>
                                        <p:cTn id="11" dur="500"/>
                                        <p:tgtEl>
                                          <p:spTgt spid="53555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535557"/>
                                        </p:tgtEl>
                                        <p:attrNameLst>
                                          <p:attrName>style.visibility</p:attrName>
                                        </p:attrNameLst>
                                      </p:cBhvr>
                                      <p:to>
                                        <p:strVal val="visible"/>
                                      </p:to>
                                    </p:set>
                                    <p:animEffect transition="in" filter="strips(downLeft)">
                                      <p:cBhvr>
                                        <p:cTn id="16" dur="500"/>
                                        <p:tgtEl>
                                          <p:spTgt spid="5355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535559"/>
                                        </p:tgtEl>
                                        <p:attrNameLst>
                                          <p:attrName>style.visibility</p:attrName>
                                        </p:attrNameLst>
                                      </p:cBhvr>
                                      <p:to>
                                        <p:strVal val="visible"/>
                                      </p:to>
                                    </p:set>
                                    <p:animEffect transition="in" filter="strips(downLeft)">
                                      <p:cBhvr>
                                        <p:cTn id="21" dur="500"/>
                                        <p:tgtEl>
                                          <p:spTgt spid="53555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535560"/>
                                        </p:tgtEl>
                                        <p:attrNameLst>
                                          <p:attrName>style.visibility</p:attrName>
                                        </p:attrNameLst>
                                      </p:cBhvr>
                                      <p:to>
                                        <p:strVal val="visible"/>
                                      </p:to>
                                    </p:set>
                                    <p:animEffect transition="in" filter="strips(downLeft)">
                                      <p:cBhvr>
                                        <p:cTn id="26" dur="500"/>
                                        <p:tgtEl>
                                          <p:spTgt spid="53556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535561"/>
                                        </p:tgtEl>
                                        <p:attrNameLst>
                                          <p:attrName>style.visibility</p:attrName>
                                        </p:attrNameLst>
                                      </p:cBhvr>
                                      <p:to>
                                        <p:strVal val="visible"/>
                                      </p:to>
                                    </p:set>
                                    <p:animEffect transition="in" filter="wedge">
                                      <p:cBhvr>
                                        <p:cTn id="31" dur="2000"/>
                                        <p:tgtEl>
                                          <p:spTgt spid="53556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35562"/>
                                        </p:tgtEl>
                                        <p:attrNameLst>
                                          <p:attrName>style.visibility</p:attrName>
                                        </p:attrNameLst>
                                      </p:cBhvr>
                                      <p:to>
                                        <p:strVal val="visible"/>
                                      </p:to>
                                    </p:set>
                                    <p:animEffect transition="in" filter="dissolve">
                                      <p:cBhvr>
                                        <p:cTn id="36" dur="500"/>
                                        <p:tgtEl>
                                          <p:spTgt spid="535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7" grpId="0" animBg="1"/>
      <p:bldP spid="535558" grpId="0"/>
      <p:bldP spid="535559" grpId="0" animBg="1"/>
      <p:bldP spid="535560" grpId="0" animBg="1"/>
      <p:bldP spid="535561" grpId="0" animBg="1"/>
      <p:bldP spid="53556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D74E25CE-6A41-480D-AD53-3022312EFBED}" type="slidenum">
              <a:rPr kumimoji="0" lang="en-US" altLang="tr-TR" sz="1200" smtClean="0"/>
              <a:pPr>
                <a:spcBef>
                  <a:spcPct val="50000"/>
                </a:spcBef>
                <a:buFontTx/>
                <a:buNone/>
              </a:pPr>
              <a:t>45</a:t>
            </a:fld>
            <a:endParaRPr kumimoji="0" lang="en-US" altLang="tr-TR" sz="1200" smtClean="0"/>
          </a:p>
        </p:txBody>
      </p:sp>
      <p:sp>
        <p:nvSpPr>
          <p:cNvPr id="39939" name="Rectangle 2"/>
          <p:cNvSpPr>
            <a:spLocks noGrp="1" noChangeArrowheads="1"/>
          </p:cNvSpPr>
          <p:nvPr>
            <p:ph type="title"/>
          </p:nvPr>
        </p:nvSpPr>
        <p:spPr/>
        <p:txBody>
          <a:bodyPr/>
          <a:lstStyle/>
          <a:p>
            <a:r>
              <a:rPr lang="en-US" altLang="en-US" smtClean="0"/>
              <a:t>MAR-M</a:t>
            </a:r>
            <a:r>
              <a:rPr lang="tr-TR" altLang="en-US" smtClean="0"/>
              <a:t>B</a:t>
            </a:r>
            <a:r>
              <a:rPr lang="en-US" altLang="en-US" smtClean="0"/>
              <a:t>R Example</a:t>
            </a:r>
          </a:p>
        </p:txBody>
      </p:sp>
      <p:pic>
        <p:nvPicPr>
          <p:cNvPr id="537603" name="Picture 3" descr="c07f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68580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7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64EDA25-4A03-4300-B2CD-EA20B4674466}" type="slidenum">
              <a:rPr kumimoji="0" lang="en-US" altLang="tr-TR" sz="1200" smtClean="0"/>
              <a:pPr>
                <a:spcBef>
                  <a:spcPct val="50000"/>
                </a:spcBef>
                <a:buFontTx/>
                <a:buNone/>
              </a:pPr>
              <a:t>46</a:t>
            </a:fld>
            <a:endParaRPr kumimoji="0" lang="en-US" altLang="tr-TR" sz="1200" smtClean="0"/>
          </a:p>
        </p:txBody>
      </p:sp>
      <p:sp>
        <p:nvSpPr>
          <p:cNvPr id="41987" name="Rectangle 2"/>
          <p:cNvSpPr>
            <a:spLocks noGrp="1" noChangeArrowheads="1"/>
          </p:cNvSpPr>
          <p:nvPr>
            <p:ph type="title"/>
          </p:nvPr>
        </p:nvSpPr>
        <p:spPr/>
        <p:txBody>
          <a:bodyPr/>
          <a:lstStyle/>
          <a:p>
            <a:r>
              <a:rPr lang="en-US" altLang="tr-TR" smtClean="0"/>
              <a:t>Visual Analogy of Memory</a:t>
            </a:r>
          </a:p>
        </p:txBody>
      </p:sp>
      <p:pic>
        <p:nvPicPr>
          <p:cNvPr id="539651" name="Picture 3" descr="c07f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6096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9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1CCC254B-E8C1-4DA3-8190-6A73316DDA6D}" type="slidenum">
              <a:rPr kumimoji="0" lang="en-US" altLang="tr-TR" sz="1200" smtClean="0"/>
              <a:pPr>
                <a:spcBef>
                  <a:spcPct val="50000"/>
                </a:spcBef>
                <a:buFontTx/>
                <a:buNone/>
              </a:pPr>
              <a:t>47</a:t>
            </a:fld>
            <a:endParaRPr kumimoji="0" lang="en-US" altLang="tr-TR" sz="1200" smtClean="0"/>
          </a:p>
        </p:txBody>
      </p:sp>
      <p:sp>
        <p:nvSpPr>
          <p:cNvPr id="44035" name="Rectangle 2"/>
          <p:cNvSpPr>
            <a:spLocks noGrp="1" noChangeArrowheads="1"/>
          </p:cNvSpPr>
          <p:nvPr>
            <p:ph type="title"/>
          </p:nvPr>
        </p:nvSpPr>
        <p:spPr/>
        <p:txBody>
          <a:bodyPr/>
          <a:lstStyle/>
          <a:p>
            <a:r>
              <a:rPr lang="en-US" altLang="tr-TR" smtClean="0"/>
              <a:t>Individual Memory Cell</a:t>
            </a:r>
          </a:p>
        </p:txBody>
      </p:sp>
      <p:pic>
        <p:nvPicPr>
          <p:cNvPr id="44036" name="Picture 3" descr="c07f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56388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FCFC623-E311-484A-908B-12F7341859A9}" type="slidenum">
              <a:rPr kumimoji="0" lang="en-US" altLang="tr-TR" sz="1200" smtClean="0"/>
              <a:pPr>
                <a:spcBef>
                  <a:spcPct val="50000"/>
                </a:spcBef>
                <a:buFontTx/>
                <a:buNone/>
              </a:pPr>
              <a:t>48</a:t>
            </a:fld>
            <a:endParaRPr kumimoji="0" lang="en-US" altLang="tr-TR" sz="1200" smtClean="0"/>
          </a:p>
        </p:txBody>
      </p:sp>
      <p:sp>
        <p:nvSpPr>
          <p:cNvPr id="46083" name="Rectangle 2"/>
          <p:cNvSpPr>
            <a:spLocks noGrp="1" noChangeArrowheads="1"/>
          </p:cNvSpPr>
          <p:nvPr>
            <p:ph type="title"/>
          </p:nvPr>
        </p:nvSpPr>
        <p:spPr/>
        <p:txBody>
          <a:bodyPr/>
          <a:lstStyle/>
          <a:p>
            <a:r>
              <a:rPr lang="en-US" altLang="tr-TR" smtClean="0"/>
              <a:t>Memory Capacity</a:t>
            </a:r>
          </a:p>
        </p:txBody>
      </p:sp>
      <p:sp>
        <p:nvSpPr>
          <p:cNvPr id="543747" name="Rectangle 3"/>
          <p:cNvSpPr>
            <a:spLocks noGrp="1" noChangeArrowheads="1"/>
          </p:cNvSpPr>
          <p:nvPr>
            <p:ph type="body" idx="1"/>
          </p:nvPr>
        </p:nvSpPr>
        <p:spPr/>
        <p:txBody>
          <a:bodyPr/>
          <a:lstStyle/>
          <a:p>
            <a:pPr>
              <a:lnSpc>
                <a:spcPct val="90000"/>
              </a:lnSpc>
            </a:pPr>
            <a:r>
              <a:rPr lang="en-US" altLang="tr-TR" smtClean="0"/>
              <a:t>Determined by two factors </a:t>
            </a:r>
          </a:p>
          <a:p>
            <a:pPr lvl="1">
              <a:lnSpc>
                <a:spcPct val="90000"/>
              </a:lnSpc>
            </a:pPr>
            <a:r>
              <a:rPr lang="en-US" altLang="tr-TR" smtClean="0"/>
              <a:t>Number of bits in the MAR </a:t>
            </a:r>
          </a:p>
          <a:p>
            <a:pPr lvl="2">
              <a:lnSpc>
                <a:spcPct val="90000"/>
              </a:lnSpc>
            </a:pPr>
            <a:r>
              <a:rPr lang="en-US" altLang="tr-TR" smtClean="0"/>
              <a:t>2</a:t>
            </a:r>
            <a:r>
              <a:rPr lang="en-US" altLang="tr-TR" baseline="30000" smtClean="0"/>
              <a:t>K</a:t>
            </a:r>
            <a:r>
              <a:rPr lang="en-US" altLang="tr-TR" smtClean="0"/>
              <a:t> where K = width of the register in bits</a:t>
            </a:r>
          </a:p>
          <a:p>
            <a:pPr lvl="1">
              <a:lnSpc>
                <a:spcPct val="90000"/>
              </a:lnSpc>
            </a:pPr>
            <a:r>
              <a:rPr lang="en-US" altLang="tr-TR" smtClean="0"/>
              <a:t>Size of the address portion of the instruction</a:t>
            </a:r>
          </a:p>
          <a:p>
            <a:pPr lvl="2">
              <a:lnSpc>
                <a:spcPct val="90000"/>
              </a:lnSpc>
            </a:pPr>
            <a:r>
              <a:rPr lang="en-US" altLang="tr-TR" smtClean="0"/>
              <a:t>4 bits allows 16 locations</a:t>
            </a:r>
          </a:p>
          <a:p>
            <a:pPr lvl="2">
              <a:lnSpc>
                <a:spcPct val="90000"/>
              </a:lnSpc>
            </a:pPr>
            <a:r>
              <a:rPr lang="en-US" altLang="tr-TR" smtClean="0"/>
              <a:t>8 bits allows 256 locations</a:t>
            </a:r>
          </a:p>
          <a:p>
            <a:pPr lvl="2">
              <a:lnSpc>
                <a:spcPct val="90000"/>
              </a:lnSpc>
            </a:pPr>
            <a:r>
              <a:rPr lang="en-US" altLang="tr-TR" smtClean="0"/>
              <a:t>32 bits allows 4,294,967,296 or 4 GB </a:t>
            </a:r>
          </a:p>
          <a:p>
            <a:pPr>
              <a:lnSpc>
                <a:spcPct val="90000"/>
              </a:lnSpc>
            </a:pPr>
            <a:r>
              <a:rPr lang="en-US" altLang="tr-TR" smtClean="0"/>
              <a:t>Important for performance</a:t>
            </a:r>
          </a:p>
          <a:p>
            <a:pPr lvl="1">
              <a:lnSpc>
                <a:spcPct val="90000"/>
              </a:lnSpc>
            </a:pPr>
            <a:r>
              <a:rPr lang="en-US" altLang="tr-TR" smtClean="0"/>
              <a:t>Insufficient memory can cause a processor to work at 50% below performance</a:t>
            </a:r>
          </a:p>
          <a:p>
            <a:pPr lvl="2">
              <a:lnSpc>
                <a:spcPct val="90000"/>
              </a:lnSpc>
            </a:pPr>
            <a:endParaRPr lang="en-US" altLang="tr-TR"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animEffect transition="in" filter="dissolve">
                                      <p:cBhvr>
                                        <p:cTn id="7" dur="500"/>
                                        <p:tgtEl>
                                          <p:spTgt spid="543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3747">
                                            <p:txEl>
                                              <p:pRg st="1" end="1"/>
                                            </p:txEl>
                                          </p:spTgt>
                                        </p:tgtEl>
                                        <p:attrNameLst>
                                          <p:attrName>style.visibility</p:attrName>
                                        </p:attrNameLst>
                                      </p:cBhvr>
                                      <p:to>
                                        <p:strVal val="visible"/>
                                      </p:to>
                                    </p:set>
                                    <p:animEffect transition="in" filter="dissolve">
                                      <p:cBhvr>
                                        <p:cTn id="12" dur="500"/>
                                        <p:tgtEl>
                                          <p:spTgt spid="543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3747">
                                            <p:txEl>
                                              <p:pRg st="2" end="2"/>
                                            </p:txEl>
                                          </p:spTgt>
                                        </p:tgtEl>
                                        <p:attrNameLst>
                                          <p:attrName>style.visibility</p:attrName>
                                        </p:attrNameLst>
                                      </p:cBhvr>
                                      <p:to>
                                        <p:strVal val="visible"/>
                                      </p:to>
                                    </p:set>
                                    <p:animEffect transition="in" filter="dissolve">
                                      <p:cBhvr>
                                        <p:cTn id="17" dur="500"/>
                                        <p:tgtEl>
                                          <p:spTgt spid="543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43747">
                                            <p:txEl>
                                              <p:pRg st="3" end="3"/>
                                            </p:txEl>
                                          </p:spTgt>
                                        </p:tgtEl>
                                        <p:attrNameLst>
                                          <p:attrName>style.visibility</p:attrName>
                                        </p:attrNameLst>
                                      </p:cBhvr>
                                      <p:to>
                                        <p:strVal val="visible"/>
                                      </p:to>
                                    </p:set>
                                    <p:animEffect transition="in" filter="dissolve">
                                      <p:cBhvr>
                                        <p:cTn id="22" dur="500"/>
                                        <p:tgtEl>
                                          <p:spTgt spid="5437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43747">
                                            <p:txEl>
                                              <p:pRg st="4" end="4"/>
                                            </p:txEl>
                                          </p:spTgt>
                                        </p:tgtEl>
                                        <p:attrNameLst>
                                          <p:attrName>style.visibility</p:attrName>
                                        </p:attrNameLst>
                                      </p:cBhvr>
                                      <p:to>
                                        <p:strVal val="visible"/>
                                      </p:to>
                                    </p:set>
                                    <p:animEffect transition="in" filter="dissolve">
                                      <p:cBhvr>
                                        <p:cTn id="27" dur="500"/>
                                        <p:tgtEl>
                                          <p:spTgt spid="5437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43747">
                                            <p:txEl>
                                              <p:pRg st="5" end="5"/>
                                            </p:txEl>
                                          </p:spTgt>
                                        </p:tgtEl>
                                        <p:attrNameLst>
                                          <p:attrName>style.visibility</p:attrName>
                                        </p:attrNameLst>
                                      </p:cBhvr>
                                      <p:to>
                                        <p:strVal val="visible"/>
                                      </p:to>
                                    </p:set>
                                    <p:animEffect transition="in" filter="dissolve">
                                      <p:cBhvr>
                                        <p:cTn id="32" dur="500"/>
                                        <p:tgtEl>
                                          <p:spTgt spid="5437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43747">
                                            <p:txEl>
                                              <p:pRg st="6" end="6"/>
                                            </p:txEl>
                                          </p:spTgt>
                                        </p:tgtEl>
                                        <p:attrNameLst>
                                          <p:attrName>style.visibility</p:attrName>
                                        </p:attrNameLst>
                                      </p:cBhvr>
                                      <p:to>
                                        <p:strVal val="visible"/>
                                      </p:to>
                                    </p:set>
                                    <p:animEffect transition="in" filter="dissolve">
                                      <p:cBhvr>
                                        <p:cTn id="37" dur="500"/>
                                        <p:tgtEl>
                                          <p:spTgt spid="5437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43747">
                                            <p:txEl>
                                              <p:pRg st="7" end="7"/>
                                            </p:txEl>
                                          </p:spTgt>
                                        </p:tgtEl>
                                        <p:attrNameLst>
                                          <p:attrName>style.visibility</p:attrName>
                                        </p:attrNameLst>
                                      </p:cBhvr>
                                      <p:to>
                                        <p:strVal val="visible"/>
                                      </p:to>
                                    </p:set>
                                    <p:animEffect transition="in" filter="dissolve">
                                      <p:cBhvr>
                                        <p:cTn id="42" dur="500"/>
                                        <p:tgtEl>
                                          <p:spTgt spid="54374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43747">
                                            <p:txEl>
                                              <p:pRg st="8" end="8"/>
                                            </p:txEl>
                                          </p:spTgt>
                                        </p:tgtEl>
                                        <p:attrNameLst>
                                          <p:attrName>style.visibility</p:attrName>
                                        </p:attrNameLst>
                                      </p:cBhvr>
                                      <p:to>
                                        <p:strVal val="visible"/>
                                      </p:to>
                                    </p:set>
                                    <p:animEffect transition="in" filter="dissolve">
                                      <p:cBhvr>
                                        <p:cTn id="47" dur="500"/>
                                        <p:tgtEl>
                                          <p:spTgt spid="543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F8F8476-F52F-4A94-BE06-D990F792CDAF}" type="slidenum">
              <a:rPr kumimoji="0" lang="en-US" altLang="tr-TR" sz="1200" smtClean="0"/>
              <a:pPr>
                <a:spcBef>
                  <a:spcPct val="50000"/>
                </a:spcBef>
                <a:buFontTx/>
                <a:buNone/>
              </a:pPr>
              <a:t>49</a:t>
            </a:fld>
            <a:endParaRPr kumimoji="0" lang="en-US" altLang="tr-TR" sz="1200" smtClean="0"/>
          </a:p>
        </p:txBody>
      </p:sp>
      <p:sp>
        <p:nvSpPr>
          <p:cNvPr id="48131" name="Rectangle 2"/>
          <p:cNvSpPr>
            <a:spLocks noGrp="1" noChangeArrowheads="1"/>
          </p:cNvSpPr>
          <p:nvPr>
            <p:ph type="title"/>
          </p:nvPr>
        </p:nvSpPr>
        <p:spPr/>
        <p:txBody>
          <a:bodyPr/>
          <a:lstStyle/>
          <a:p>
            <a:r>
              <a:rPr lang="en-GB" altLang="tr-TR" smtClean="0"/>
              <a:t>Memory Hierarchy</a:t>
            </a:r>
          </a:p>
        </p:txBody>
      </p:sp>
      <p:sp>
        <p:nvSpPr>
          <p:cNvPr id="653315" name="Rectangle 3"/>
          <p:cNvSpPr>
            <a:spLocks noGrp="1" noChangeArrowheads="1"/>
          </p:cNvSpPr>
          <p:nvPr>
            <p:ph type="body" idx="1"/>
          </p:nvPr>
        </p:nvSpPr>
        <p:spPr/>
        <p:txBody>
          <a:bodyPr/>
          <a:lstStyle/>
          <a:p>
            <a:r>
              <a:rPr lang="en-GB" altLang="tr-TR" smtClean="0"/>
              <a:t>Registers</a:t>
            </a:r>
          </a:p>
          <a:p>
            <a:pPr lvl="1"/>
            <a:r>
              <a:rPr lang="en-GB" altLang="tr-TR" smtClean="0"/>
              <a:t>In CPU</a:t>
            </a:r>
          </a:p>
          <a:p>
            <a:r>
              <a:rPr lang="en-GB" altLang="tr-TR" smtClean="0"/>
              <a:t>Internal or Main memory</a:t>
            </a:r>
          </a:p>
          <a:p>
            <a:pPr lvl="1"/>
            <a:r>
              <a:rPr lang="en-GB" altLang="tr-TR" smtClean="0"/>
              <a:t>May include one or more levels of cache</a:t>
            </a:r>
          </a:p>
          <a:p>
            <a:pPr lvl="1"/>
            <a:r>
              <a:rPr lang="en-GB" altLang="tr-TR" smtClean="0"/>
              <a:t>“RAM”</a:t>
            </a:r>
          </a:p>
          <a:p>
            <a:r>
              <a:rPr lang="en-GB" altLang="tr-TR" smtClean="0"/>
              <a:t>External memory</a:t>
            </a:r>
          </a:p>
          <a:p>
            <a:pPr lvl="1"/>
            <a:r>
              <a:rPr lang="en-GB" altLang="tr-TR" smtClean="0"/>
              <a:t>Backing store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3315">
                                            <p:txEl>
                                              <p:pRg st="0" end="0"/>
                                            </p:txEl>
                                          </p:spTgt>
                                        </p:tgtEl>
                                        <p:attrNameLst>
                                          <p:attrName>style.visibility</p:attrName>
                                        </p:attrNameLst>
                                      </p:cBhvr>
                                      <p:to>
                                        <p:strVal val="visible"/>
                                      </p:to>
                                    </p:set>
                                    <p:animEffect transition="in" filter="dissolve">
                                      <p:cBhvr>
                                        <p:cTn id="7" dur="500"/>
                                        <p:tgtEl>
                                          <p:spTgt spid="65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3315">
                                            <p:txEl>
                                              <p:pRg st="1" end="1"/>
                                            </p:txEl>
                                          </p:spTgt>
                                        </p:tgtEl>
                                        <p:attrNameLst>
                                          <p:attrName>style.visibility</p:attrName>
                                        </p:attrNameLst>
                                      </p:cBhvr>
                                      <p:to>
                                        <p:strVal val="visible"/>
                                      </p:to>
                                    </p:set>
                                    <p:animEffect transition="in" filter="dissolve">
                                      <p:cBhvr>
                                        <p:cTn id="12" dur="500"/>
                                        <p:tgtEl>
                                          <p:spTgt spid="65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3315">
                                            <p:txEl>
                                              <p:pRg st="2" end="2"/>
                                            </p:txEl>
                                          </p:spTgt>
                                        </p:tgtEl>
                                        <p:attrNameLst>
                                          <p:attrName>style.visibility</p:attrName>
                                        </p:attrNameLst>
                                      </p:cBhvr>
                                      <p:to>
                                        <p:strVal val="visible"/>
                                      </p:to>
                                    </p:set>
                                    <p:animEffect transition="in" filter="dissolve">
                                      <p:cBhvr>
                                        <p:cTn id="17" dur="500"/>
                                        <p:tgtEl>
                                          <p:spTgt spid="65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53315">
                                            <p:txEl>
                                              <p:pRg st="3" end="3"/>
                                            </p:txEl>
                                          </p:spTgt>
                                        </p:tgtEl>
                                        <p:attrNameLst>
                                          <p:attrName>style.visibility</p:attrName>
                                        </p:attrNameLst>
                                      </p:cBhvr>
                                      <p:to>
                                        <p:strVal val="visible"/>
                                      </p:to>
                                    </p:set>
                                    <p:animEffect transition="in" filter="dissolve">
                                      <p:cBhvr>
                                        <p:cTn id="22" dur="500"/>
                                        <p:tgtEl>
                                          <p:spTgt spid="65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53315">
                                            <p:txEl>
                                              <p:pRg st="4" end="4"/>
                                            </p:txEl>
                                          </p:spTgt>
                                        </p:tgtEl>
                                        <p:attrNameLst>
                                          <p:attrName>style.visibility</p:attrName>
                                        </p:attrNameLst>
                                      </p:cBhvr>
                                      <p:to>
                                        <p:strVal val="visible"/>
                                      </p:to>
                                    </p:set>
                                    <p:animEffect transition="in" filter="dissolve">
                                      <p:cBhvr>
                                        <p:cTn id="27" dur="500"/>
                                        <p:tgtEl>
                                          <p:spTgt spid="6533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53315">
                                            <p:txEl>
                                              <p:pRg st="5" end="5"/>
                                            </p:txEl>
                                          </p:spTgt>
                                        </p:tgtEl>
                                        <p:attrNameLst>
                                          <p:attrName>style.visibility</p:attrName>
                                        </p:attrNameLst>
                                      </p:cBhvr>
                                      <p:to>
                                        <p:strVal val="visible"/>
                                      </p:to>
                                    </p:set>
                                    <p:animEffect transition="in" filter="dissolve">
                                      <p:cBhvr>
                                        <p:cTn id="32" dur="500"/>
                                        <p:tgtEl>
                                          <p:spTgt spid="65331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53315">
                                            <p:txEl>
                                              <p:pRg st="6" end="6"/>
                                            </p:txEl>
                                          </p:spTgt>
                                        </p:tgtEl>
                                        <p:attrNameLst>
                                          <p:attrName>style.visibility</p:attrName>
                                        </p:attrNameLst>
                                      </p:cBhvr>
                                      <p:to>
                                        <p:strVal val="visible"/>
                                      </p:to>
                                    </p:set>
                                    <p:animEffect transition="in" filter="dissolve">
                                      <p:cBhvr>
                                        <p:cTn id="37" dur="500"/>
                                        <p:tgtEl>
                                          <p:spTgt spid="65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3685380-BD8F-480F-828C-DAC4E11BE9F8}" type="slidenum">
              <a:rPr kumimoji="0" lang="en-US" altLang="tr-TR" sz="1200" smtClean="0"/>
              <a:pPr>
                <a:spcBef>
                  <a:spcPct val="50000"/>
                </a:spcBef>
                <a:buFontTx/>
                <a:buNone/>
              </a:pPr>
              <a:t>5</a:t>
            </a:fld>
            <a:endParaRPr kumimoji="0" lang="en-US" altLang="tr-TR" sz="1200" smtClean="0"/>
          </a:p>
        </p:txBody>
      </p:sp>
      <p:grpSp>
        <p:nvGrpSpPr>
          <p:cNvPr id="507906" name="Group 2"/>
          <p:cNvGrpSpPr>
            <a:grpSpLocks/>
          </p:cNvGrpSpPr>
          <p:nvPr/>
        </p:nvGrpSpPr>
        <p:grpSpPr bwMode="auto">
          <a:xfrm>
            <a:off x="1698625" y="1268413"/>
            <a:ext cx="7086600" cy="4648200"/>
            <a:chOff x="1070" y="799"/>
            <a:chExt cx="4464" cy="2928"/>
          </a:xfrm>
        </p:grpSpPr>
        <p:sp>
          <p:nvSpPr>
            <p:cNvPr id="11291" name="Oval 3" descr="50%"/>
            <p:cNvSpPr>
              <a:spLocks noChangeArrowheads="1"/>
            </p:cNvSpPr>
            <p:nvPr/>
          </p:nvSpPr>
          <p:spPr bwMode="auto">
            <a:xfrm>
              <a:off x="2558" y="799"/>
              <a:ext cx="2976" cy="2928"/>
            </a:xfrm>
            <a:prstGeom prst="ellipse">
              <a:avLst/>
            </a:prstGeom>
            <a:pattFill prst="pct50">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en-GB" altLang="tr-TR" sz="1600">
                <a:latin typeface="Arial" panose="020B0604020202020204" pitchFamily="34" charset="0"/>
              </a:endParaRPr>
            </a:p>
          </p:txBody>
        </p:sp>
        <p:sp>
          <p:nvSpPr>
            <p:cNvPr id="11292" name="Line 4"/>
            <p:cNvSpPr>
              <a:spLocks noChangeShapeType="1"/>
            </p:cNvSpPr>
            <p:nvPr/>
          </p:nvSpPr>
          <p:spPr bwMode="auto">
            <a:xfrm flipV="1">
              <a:off x="1070" y="895"/>
              <a:ext cx="2448" cy="8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293" name="Line 5"/>
            <p:cNvSpPr>
              <a:spLocks noChangeShapeType="1"/>
            </p:cNvSpPr>
            <p:nvPr/>
          </p:nvSpPr>
          <p:spPr bwMode="auto">
            <a:xfrm>
              <a:off x="1070" y="2239"/>
              <a:ext cx="2352"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294" name="Text Box 6"/>
            <p:cNvSpPr txBox="1">
              <a:spLocks noChangeArrowheads="1"/>
            </p:cNvSpPr>
            <p:nvPr/>
          </p:nvSpPr>
          <p:spPr bwMode="auto">
            <a:xfrm>
              <a:off x="3833" y="963"/>
              <a:ext cx="45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000">
                  <a:latin typeface="Arial" panose="020B0604020202020204" pitchFamily="34" charset="0"/>
                </a:rPr>
                <a:t>CPU</a:t>
              </a:r>
              <a:endParaRPr kumimoji="0" lang="en-US" altLang="tr-TR" sz="1600">
                <a:latin typeface="Arial" panose="020B0604020202020204" pitchFamily="34" charset="0"/>
              </a:endParaRPr>
            </a:p>
          </p:txBody>
        </p:sp>
      </p:grpSp>
      <p:sp>
        <p:nvSpPr>
          <p:cNvPr id="11268" name="Rectangle 7"/>
          <p:cNvSpPr>
            <a:spLocks noGrp="1" noChangeArrowheads="1"/>
          </p:cNvSpPr>
          <p:nvPr>
            <p:ph type="title"/>
          </p:nvPr>
        </p:nvSpPr>
        <p:spPr>
          <a:noFill/>
          <a:ln cap="flat">
            <a:solidFill>
              <a:schemeClr val="tx1"/>
            </a:solidFill>
            <a:miter lim="800000"/>
            <a:headEnd/>
            <a:tailEnd/>
          </a:ln>
        </p:spPr>
        <p:txBody>
          <a:bodyPr lIns="90000" tIns="46800" rIns="90000" bIns="46800"/>
          <a:lstStyle/>
          <a:p>
            <a:r>
              <a:rPr lang="en-GB" altLang="tr-TR" smtClean="0"/>
              <a:t>Structure - The CPU</a:t>
            </a:r>
          </a:p>
        </p:txBody>
      </p:sp>
      <p:grpSp>
        <p:nvGrpSpPr>
          <p:cNvPr id="11269" name="Group 8"/>
          <p:cNvGrpSpPr>
            <a:grpSpLocks/>
          </p:cNvGrpSpPr>
          <p:nvPr/>
        </p:nvGrpSpPr>
        <p:grpSpPr bwMode="auto">
          <a:xfrm>
            <a:off x="250825" y="2182813"/>
            <a:ext cx="1981200" cy="2057400"/>
            <a:chOff x="158" y="1375"/>
            <a:chExt cx="1248" cy="1296"/>
          </a:xfrm>
        </p:grpSpPr>
        <p:sp>
          <p:nvSpPr>
            <p:cNvPr id="11282" name="Oval 9"/>
            <p:cNvSpPr>
              <a:spLocks noChangeArrowheads="1"/>
            </p:cNvSpPr>
            <p:nvPr/>
          </p:nvSpPr>
          <p:spPr bwMode="auto">
            <a:xfrm>
              <a:off x="158" y="1375"/>
              <a:ext cx="1248" cy="12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1283" name="Text Box 10"/>
            <p:cNvSpPr txBox="1">
              <a:spLocks noChangeArrowheads="1"/>
            </p:cNvSpPr>
            <p:nvPr/>
          </p:nvSpPr>
          <p:spPr bwMode="auto">
            <a:xfrm>
              <a:off x="490" y="1403"/>
              <a:ext cx="6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tr-TR" sz="1600">
                  <a:latin typeface="Arial" panose="020B0604020202020204" pitchFamily="34" charset="0"/>
                </a:rPr>
                <a:t>Computer</a:t>
              </a:r>
              <a:endParaRPr kumimoji="0" lang="en-GB" altLang="tr-TR" sz="2400"/>
            </a:p>
          </p:txBody>
        </p:sp>
        <p:sp>
          <p:nvSpPr>
            <p:cNvPr id="11284" name="Oval 11"/>
            <p:cNvSpPr>
              <a:spLocks noChangeArrowheads="1"/>
            </p:cNvSpPr>
            <p:nvPr/>
          </p:nvSpPr>
          <p:spPr bwMode="auto">
            <a:xfrm>
              <a:off x="878" y="1759"/>
              <a:ext cx="432" cy="48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1285" name="Text Box 12"/>
            <p:cNvSpPr txBox="1">
              <a:spLocks noChangeArrowheads="1"/>
            </p:cNvSpPr>
            <p:nvPr/>
          </p:nvSpPr>
          <p:spPr bwMode="auto">
            <a:xfrm>
              <a:off x="946" y="1903"/>
              <a:ext cx="31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200">
                  <a:latin typeface="Arial" panose="020B0604020202020204" pitchFamily="34" charset="0"/>
                </a:rPr>
                <a:t>CPU</a:t>
              </a:r>
              <a:endParaRPr kumimoji="0" lang="en-US" altLang="tr-TR" sz="1600">
                <a:latin typeface="Arial" panose="020B0604020202020204" pitchFamily="34" charset="0"/>
              </a:endParaRPr>
            </a:p>
          </p:txBody>
        </p:sp>
        <p:sp>
          <p:nvSpPr>
            <p:cNvPr id="11286" name="Oval 13"/>
            <p:cNvSpPr>
              <a:spLocks noChangeArrowheads="1"/>
            </p:cNvSpPr>
            <p:nvPr/>
          </p:nvSpPr>
          <p:spPr bwMode="auto">
            <a:xfrm>
              <a:off x="302" y="1567"/>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200">
                  <a:latin typeface="Arial" panose="020B0604020202020204" pitchFamily="34" charset="0"/>
                </a:rPr>
                <a:t>I/O</a:t>
              </a:r>
              <a:endParaRPr kumimoji="0" lang="en-US" altLang="tr-TR" sz="1600">
                <a:latin typeface="Arial" panose="020B0604020202020204" pitchFamily="34" charset="0"/>
              </a:endParaRPr>
            </a:p>
          </p:txBody>
        </p:sp>
        <p:sp>
          <p:nvSpPr>
            <p:cNvPr id="11287" name="Oval 14"/>
            <p:cNvSpPr>
              <a:spLocks noChangeArrowheads="1"/>
            </p:cNvSpPr>
            <p:nvPr/>
          </p:nvSpPr>
          <p:spPr bwMode="auto">
            <a:xfrm>
              <a:off x="350" y="2143"/>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1288" name="Oval 15"/>
            <p:cNvSpPr>
              <a:spLocks noChangeArrowheads="1"/>
            </p:cNvSpPr>
            <p:nvPr/>
          </p:nvSpPr>
          <p:spPr bwMode="auto">
            <a:xfrm>
              <a:off x="494" y="1759"/>
              <a:ext cx="432" cy="48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1289" name="Text Box 16"/>
            <p:cNvSpPr txBox="1">
              <a:spLocks noChangeArrowheads="1"/>
            </p:cNvSpPr>
            <p:nvPr/>
          </p:nvSpPr>
          <p:spPr bwMode="auto">
            <a:xfrm>
              <a:off x="350" y="2258"/>
              <a:ext cx="4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200">
                  <a:latin typeface="Arial" panose="020B0604020202020204" pitchFamily="34" charset="0"/>
                </a:rPr>
                <a:t>Memory</a:t>
              </a:r>
              <a:endParaRPr kumimoji="0" lang="en-US" altLang="tr-TR" sz="1600">
                <a:latin typeface="Arial" panose="020B0604020202020204" pitchFamily="34" charset="0"/>
              </a:endParaRPr>
            </a:p>
          </p:txBody>
        </p:sp>
        <p:sp>
          <p:nvSpPr>
            <p:cNvPr id="11290" name="Text Box 17"/>
            <p:cNvSpPr txBox="1">
              <a:spLocks noChangeArrowheads="1"/>
            </p:cNvSpPr>
            <p:nvPr/>
          </p:nvSpPr>
          <p:spPr bwMode="auto">
            <a:xfrm>
              <a:off x="492" y="1903"/>
              <a:ext cx="4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200">
                  <a:latin typeface="Arial" panose="020B0604020202020204" pitchFamily="34" charset="0"/>
                </a:rPr>
                <a:t>System</a:t>
              </a:r>
            </a:p>
            <a:p>
              <a:pPr>
                <a:spcBef>
                  <a:spcPct val="0"/>
                </a:spcBef>
                <a:buFontTx/>
                <a:buNone/>
              </a:pPr>
              <a:r>
                <a:rPr kumimoji="0" lang="en-US" altLang="tr-TR" sz="1200">
                  <a:latin typeface="Arial" panose="020B0604020202020204" pitchFamily="34" charset="0"/>
                </a:rPr>
                <a:t>Bus</a:t>
              </a:r>
            </a:p>
          </p:txBody>
        </p:sp>
      </p:grpSp>
      <p:grpSp>
        <p:nvGrpSpPr>
          <p:cNvPr id="507922" name="Group 18"/>
          <p:cNvGrpSpPr>
            <a:grpSpLocks/>
          </p:cNvGrpSpPr>
          <p:nvPr/>
        </p:nvGrpSpPr>
        <p:grpSpPr bwMode="auto">
          <a:xfrm>
            <a:off x="6575425" y="1954213"/>
            <a:ext cx="1371600" cy="1371600"/>
            <a:chOff x="4142" y="1231"/>
            <a:chExt cx="864" cy="864"/>
          </a:xfrm>
        </p:grpSpPr>
        <p:sp>
          <p:nvSpPr>
            <p:cNvPr id="11280" name="Oval 19"/>
            <p:cNvSpPr>
              <a:spLocks noChangeArrowheads="1"/>
            </p:cNvSpPr>
            <p:nvPr/>
          </p:nvSpPr>
          <p:spPr bwMode="auto">
            <a:xfrm>
              <a:off x="4142" y="1231"/>
              <a:ext cx="864" cy="86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1281" name="Text Box 20"/>
            <p:cNvSpPr txBox="1">
              <a:spLocks noChangeArrowheads="1"/>
            </p:cNvSpPr>
            <p:nvPr/>
          </p:nvSpPr>
          <p:spPr bwMode="auto">
            <a:xfrm>
              <a:off x="4238" y="1375"/>
              <a:ext cx="683"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tr-TR" sz="1600">
                  <a:latin typeface="Arial" panose="020B0604020202020204" pitchFamily="34" charset="0"/>
                </a:rPr>
                <a:t>Arithmetic</a:t>
              </a:r>
            </a:p>
            <a:p>
              <a:pPr>
                <a:spcBef>
                  <a:spcPct val="0"/>
                </a:spcBef>
                <a:buFontTx/>
                <a:buNone/>
              </a:pPr>
              <a:r>
                <a:rPr kumimoji="0" lang="en-GB" altLang="tr-TR" sz="1600">
                  <a:latin typeface="Arial" panose="020B0604020202020204" pitchFamily="34" charset="0"/>
                </a:rPr>
                <a:t>and </a:t>
              </a:r>
            </a:p>
            <a:p>
              <a:pPr>
                <a:spcBef>
                  <a:spcPct val="0"/>
                </a:spcBef>
                <a:buFontTx/>
                <a:buNone/>
              </a:pPr>
              <a:r>
                <a:rPr kumimoji="0" lang="en-GB" altLang="tr-TR" sz="1600">
                  <a:latin typeface="Arial" panose="020B0604020202020204" pitchFamily="34" charset="0"/>
                </a:rPr>
                <a:t>Logi</a:t>
              </a:r>
              <a:r>
                <a:rPr kumimoji="0" lang="tr-TR" altLang="tr-TR" sz="1600">
                  <a:latin typeface="Arial" panose="020B0604020202020204" pitchFamily="34" charset="0"/>
                </a:rPr>
                <a:t>c</a:t>
              </a:r>
              <a:r>
                <a:rPr kumimoji="0" lang="en-GB" altLang="tr-TR" sz="1600">
                  <a:latin typeface="Arial" panose="020B0604020202020204" pitchFamily="34" charset="0"/>
                </a:rPr>
                <a:t> Unit</a:t>
              </a:r>
            </a:p>
          </p:txBody>
        </p:sp>
      </p:grpSp>
      <p:grpSp>
        <p:nvGrpSpPr>
          <p:cNvPr id="507925" name="Group 21"/>
          <p:cNvGrpSpPr>
            <a:grpSpLocks/>
          </p:cNvGrpSpPr>
          <p:nvPr/>
        </p:nvGrpSpPr>
        <p:grpSpPr bwMode="auto">
          <a:xfrm>
            <a:off x="5661025" y="4011613"/>
            <a:ext cx="1371600" cy="1371600"/>
            <a:chOff x="3566" y="2527"/>
            <a:chExt cx="864" cy="864"/>
          </a:xfrm>
        </p:grpSpPr>
        <p:sp>
          <p:nvSpPr>
            <p:cNvPr id="11278" name="Oval 22"/>
            <p:cNvSpPr>
              <a:spLocks noChangeArrowheads="1"/>
            </p:cNvSpPr>
            <p:nvPr/>
          </p:nvSpPr>
          <p:spPr bwMode="auto">
            <a:xfrm>
              <a:off x="3566" y="2527"/>
              <a:ext cx="864" cy="86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1279" name="Text Box 23"/>
            <p:cNvSpPr txBox="1">
              <a:spLocks noChangeArrowheads="1"/>
            </p:cNvSpPr>
            <p:nvPr/>
          </p:nvSpPr>
          <p:spPr bwMode="auto">
            <a:xfrm>
              <a:off x="3710" y="2737"/>
              <a:ext cx="52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tr-TR" sz="1600">
                  <a:latin typeface="Arial" panose="020B0604020202020204" pitchFamily="34" charset="0"/>
                </a:rPr>
                <a:t>Control</a:t>
              </a:r>
            </a:p>
            <a:p>
              <a:pPr>
                <a:spcBef>
                  <a:spcPct val="0"/>
                </a:spcBef>
                <a:buFontTx/>
                <a:buNone/>
              </a:pPr>
              <a:r>
                <a:rPr kumimoji="0" lang="en-GB" altLang="tr-TR" sz="1600">
                  <a:latin typeface="Arial" panose="020B0604020202020204" pitchFamily="34" charset="0"/>
                </a:rPr>
                <a:t>Unit</a:t>
              </a:r>
            </a:p>
          </p:txBody>
        </p:sp>
      </p:grpSp>
      <p:grpSp>
        <p:nvGrpSpPr>
          <p:cNvPr id="507928" name="Group 24"/>
          <p:cNvGrpSpPr>
            <a:grpSpLocks/>
          </p:cNvGrpSpPr>
          <p:nvPr/>
        </p:nvGrpSpPr>
        <p:grpSpPr bwMode="auto">
          <a:xfrm>
            <a:off x="5584825" y="2792413"/>
            <a:ext cx="1570038" cy="1524000"/>
            <a:chOff x="3518" y="1759"/>
            <a:chExt cx="989" cy="960"/>
          </a:xfrm>
        </p:grpSpPr>
        <p:sp>
          <p:nvSpPr>
            <p:cNvPr id="11276" name="Oval 25"/>
            <p:cNvSpPr>
              <a:spLocks noChangeArrowheads="1"/>
            </p:cNvSpPr>
            <p:nvPr/>
          </p:nvSpPr>
          <p:spPr bwMode="auto">
            <a:xfrm>
              <a:off x="3518" y="1759"/>
              <a:ext cx="960" cy="96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1277" name="Text Box 26"/>
            <p:cNvSpPr txBox="1">
              <a:spLocks noChangeArrowheads="1"/>
            </p:cNvSpPr>
            <p:nvPr/>
          </p:nvSpPr>
          <p:spPr bwMode="auto">
            <a:xfrm>
              <a:off x="3518" y="2065"/>
              <a:ext cx="98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tr-TR" sz="1600">
                  <a:latin typeface="Arial" panose="020B0604020202020204" pitchFamily="34" charset="0"/>
                </a:rPr>
                <a:t>Internal CPU</a:t>
              </a:r>
            </a:p>
            <a:p>
              <a:pPr>
                <a:spcBef>
                  <a:spcPct val="0"/>
                </a:spcBef>
                <a:buFontTx/>
                <a:buNone/>
              </a:pPr>
              <a:r>
                <a:rPr kumimoji="0" lang="en-GB" altLang="tr-TR" sz="1600">
                  <a:latin typeface="Arial" panose="020B0604020202020204" pitchFamily="34" charset="0"/>
                </a:rPr>
                <a:t>Interconnection</a:t>
              </a:r>
            </a:p>
          </p:txBody>
        </p:sp>
      </p:grpSp>
      <p:grpSp>
        <p:nvGrpSpPr>
          <p:cNvPr id="507931" name="Group 27"/>
          <p:cNvGrpSpPr>
            <a:grpSpLocks/>
          </p:cNvGrpSpPr>
          <p:nvPr/>
        </p:nvGrpSpPr>
        <p:grpSpPr bwMode="auto">
          <a:xfrm>
            <a:off x="4822825" y="1954213"/>
            <a:ext cx="1371600" cy="1371600"/>
            <a:chOff x="3038" y="1231"/>
            <a:chExt cx="864" cy="864"/>
          </a:xfrm>
        </p:grpSpPr>
        <p:sp>
          <p:nvSpPr>
            <p:cNvPr id="11274" name="Oval 28"/>
            <p:cNvSpPr>
              <a:spLocks noChangeArrowheads="1"/>
            </p:cNvSpPr>
            <p:nvPr/>
          </p:nvSpPr>
          <p:spPr bwMode="auto">
            <a:xfrm>
              <a:off x="3038" y="1231"/>
              <a:ext cx="864" cy="86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1275" name="Text Box 29"/>
            <p:cNvSpPr txBox="1">
              <a:spLocks noChangeArrowheads="1"/>
            </p:cNvSpPr>
            <p:nvPr/>
          </p:nvSpPr>
          <p:spPr bwMode="auto">
            <a:xfrm>
              <a:off x="3152" y="1499"/>
              <a:ext cx="6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tr-TR" sz="1600">
                  <a:latin typeface="Arial" panose="020B0604020202020204" pitchFamily="34" charset="0"/>
                </a:rPr>
                <a:t>Registers</a:t>
              </a:r>
            </a:p>
          </p:txBody>
        </p:sp>
      </p:grpSp>
    </p:spTree>
    <p:extLst>
      <p:ext uri="{BB962C8B-B14F-4D97-AF65-F5344CB8AC3E}">
        <p14:creationId xmlns:p14="http://schemas.microsoft.com/office/powerpoint/2010/main" val="234604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07906"/>
                                        </p:tgtEl>
                                        <p:attrNameLst>
                                          <p:attrName>style.visibility</p:attrName>
                                        </p:attrNameLst>
                                      </p:cBhvr>
                                      <p:to>
                                        <p:strVal val="visible"/>
                                      </p:to>
                                    </p:set>
                                    <p:animEffect transition="in" filter="dissolve">
                                      <p:cBhvr>
                                        <p:cTn id="7" dur="500"/>
                                        <p:tgtEl>
                                          <p:spTgt spid="507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07922"/>
                                        </p:tgtEl>
                                        <p:attrNameLst>
                                          <p:attrName>style.visibility</p:attrName>
                                        </p:attrNameLst>
                                      </p:cBhvr>
                                      <p:to>
                                        <p:strVal val="visible"/>
                                      </p:to>
                                    </p:set>
                                    <p:animEffect transition="in" filter="diamond(in)">
                                      <p:cBhvr>
                                        <p:cTn id="12" dur="2000"/>
                                        <p:tgtEl>
                                          <p:spTgt spid="5079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07931"/>
                                        </p:tgtEl>
                                        <p:attrNameLst>
                                          <p:attrName>style.visibility</p:attrName>
                                        </p:attrNameLst>
                                      </p:cBhvr>
                                      <p:to>
                                        <p:strVal val="visible"/>
                                      </p:to>
                                    </p:set>
                                    <p:animEffect transition="in" filter="diamond(in)">
                                      <p:cBhvr>
                                        <p:cTn id="17" dur="2000"/>
                                        <p:tgtEl>
                                          <p:spTgt spid="5079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507925"/>
                                        </p:tgtEl>
                                        <p:attrNameLst>
                                          <p:attrName>style.visibility</p:attrName>
                                        </p:attrNameLst>
                                      </p:cBhvr>
                                      <p:to>
                                        <p:strVal val="visible"/>
                                      </p:to>
                                    </p:set>
                                    <p:animEffect transition="in" filter="diamond(in)">
                                      <p:cBhvr>
                                        <p:cTn id="22" dur="2000"/>
                                        <p:tgtEl>
                                          <p:spTgt spid="5079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507928"/>
                                        </p:tgtEl>
                                        <p:attrNameLst>
                                          <p:attrName>style.visibility</p:attrName>
                                        </p:attrNameLst>
                                      </p:cBhvr>
                                      <p:to>
                                        <p:strVal val="visible"/>
                                      </p:to>
                                    </p:set>
                                    <p:animEffect transition="in" filter="diamond(in)">
                                      <p:cBhvr>
                                        <p:cTn id="27" dur="2000"/>
                                        <p:tgtEl>
                                          <p:spTgt spid="507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B0C9242-F9D1-4676-9EEA-E8264BC36358}" type="slidenum">
              <a:rPr kumimoji="0" lang="en-US" altLang="tr-TR" sz="1200" smtClean="0"/>
              <a:pPr>
                <a:spcBef>
                  <a:spcPct val="50000"/>
                </a:spcBef>
                <a:buFontTx/>
                <a:buNone/>
              </a:pPr>
              <a:t>50</a:t>
            </a:fld>
            <a:endParaRPr kumimoji="0" lang="en-US" altLang="tr-TR" sz="1200" smtClean="0"/>
          </a:p>
        </p:txBody>
      </p:sp>
      <p:sp>
        <p:nvSpPr>
          <p:cNvPr id="50179" name="Rectangle 3"/>
          <p:cNvSpPr>
            <a:spLocks noGrp="1" noChangeArrowheads="1"/>
          </p:cNvSpPr>
          <p:nvPr>
            <p:ph type="body" idx="1"/>
          </p:nvPr>
        </p:nvSpPr>
        <p:spPr>
          <a:xfrm>
            <a:off x="415925" y="1127125"/>
            <a:ext cx="8458200" cy="609600"/>
          </a:xfrm>
          <a:extLst>
            <a:ext uri="{909E8E84-426E-40DD-AFC4-6F175D3DCCD1}">
              <a14:hiddenFill xmlns:a14="http://schemas.microsoft.com/office/drawing/2010/main">
                <a:solidFill>
                  <a:srgbClr val="E4F5FF"/>
                </a:solidFill>
              </a14:hiddenFill>
            </a:ext>
          </a:extLst>
        </p:spPr>
        <p:txBody>
          <a:bodyPr/>
          <a:lstStyle/>
          <a:p>
            <a:pPr>
              <a:spcBef>
                <a:spcPct val="35000"/>
              </a:spcBef>
            </a:pPr>
            <a:r>
              <a:rPr lang="en-US" altLang="tr-TR" sz="2400" smtClean="0">
                <a:latin typeface="Arial" panose="020B0604020202020204" pitchFamily="34" charset="0"/>
              </a:rPr>
              <a:t>This storage organization can be thought of as a pyramid:</a:t>
            </a:r>
            <a:endParaRPr lang="en-US" altLang="tr-TR" sz="2600" smtClean="0">
              <a:latin typeface="Arial" panose="020B0604020202020204" pitchFamily="34" charset="0"/>
            </a:endParaRPr>
          </a:p>
        </p:txBody>
      </p:sp>
      <p:pic>
        <p:nvPicPr>
          <p:cNvPr id="50180" name="Picture 4" descr="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1754188"/>
            <a:ext cx="765968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5"/>
          <p:cNvSpPr>
            <a:spLocks noGrp="1" noChangeArrowheads="1"/>
          </p:cNvSpPr>
          <p:nvPr>
            <p:ph type="title"/>
          </p:nvPr>
        </p:nvSpPr>
        <p:spPr/>
        <p:txBody>
          <a:bodyPr/>
          <a:lstStyle/>
          <a:p>
            <a:r>
              <a:rPr lang="en-GB" altLang="tr-TR" smtClean="0"/>
              <a:t>Memory Hierarchy</a:t>
            </a:r>
            <a:endParaRPr lang="tr-TR" altLang="tr-TR"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82982BB-3EB4-4B6D-8B93-BAA78A72E000}" type="slidenum">
              <a:rPr kumimoji="0" lang="en-US" altLang="tr-TR" sz="1200" smtClean="0"/>
              <a:pPr>
                <a:spcBef>
                  <a:spcPct val="50000"/>
                </a:spcBef>
                <a:buFontTx/>
                <a:buNone/>
              </a:pPr>
              <a:t>51</a:t>
            </a:fld>
            <a:endParaRPr kumimoji="0" lang="en-US" altLang="tr-TR" sz="1200" smtClean="0"/>
          </a:p>
        </p:txBody>
      </p:sp>
      <p:sp>
        <p:nvSpPr>
          <p:cNvPr id="52227" name="Rectangle 2"/>
          <p:cNvSpPr>
            <a:spLocks noGrp="1" noChangeArrowheads="1"/>
          </p:cNvSpPr>
          <p:nvPr>
            <p:ph type="title"/>
          </p:nvPr>
        </p:nvSpPr>
        <p:spPr/>
        <p:txBody>
          <a:bodyPr/>
          <a:lstStyle/>
          <a:p>
            <a:r>
              <a:rPr lang="en-GB" altLang="tr-TR" smtClean="0"/>
              <a:t>Cache</a:t>
            </a:r>
          </a:p>
        </p:txBody>
      </p:sp>
      <p:sp>
        <p:nvSpPr>
          <p:cNvPr id="659459" name="Rectangle 3"/>
          <p:cNvSpPr>
            <a:spLocks noGrp="1" noChangeArrowheads="1"/>
          </p:cNvSpPr>
          <p:nvPr>
            <p:ph type="body" idx="1"/>
          </p:nvPr>
        </p:nvSpPr>
        <p:spPr>
          <a:xfrm>
            <a:off x="395288" y="3341688"/>
            <a:ext cx="8280400" cy="2762250"/>
          </a:xfrm>
        </p:spPr>
        <p:txBody>
          <a:bodyPr/>
          <a:lstStyle/>
          <a:p>
            <a:r>
              <a:rPr lang="en-GB" altLang="tr-TR" smtClean="0"/>
              <a:t>Small amount of fast memory</a:t>
            </a:r>
          </a:p>
          <a:p>
            <a:r>
              <a:rPr lang="en-GB" altLang="tr-TR" smtClean="0"/>
              <a:t>Sits between normal main memory and CPU</a:t>
            </a:r>
          </a:p>
          <a:p>
            <a:r>
              <a:rPr lang="en-GB" altLang="tr-TR" smtClean="0"/>
              <a:t>May be located on CPU chip or module</a:t>
            </a:r>
          </a:p>
          <a:p>
            <a:endParaRPr lang="en-GB" altLang="tr-TR" smtClean="0"/>
          </a:p>
        </p:txBody>
      </p:sp>
      <p:pic>
        <p:nvPicPr>
          <p:cNvPr id="659460" name="Picture 4"/>
          <p:cNvPicPr>
            <a:picLocks noChangeAspect="1" noChangeArrowheads="1"/>
          </p:cNvPicPr>
          <p:nvPr/>
        </p:nvPicPr>
        <p:blipFill>
          <a:blip r:embed="rId3">
            <a:extLst>
              <a:ext uri="{28A0092B-C50C-407E-A947-70E740481C1C}">
                <a14:useLocalDpi xmlns:a14="http://schemas.microsoft.com/office/drawing/2010/main" val="0"/>
              </a:ext>
            </a:extLst>
          </a:blip>
          <a:srcRect b="37459"/>
          <a:stretch>
            <a:fillRect/>
          </a:stretch>
        </p:blipFill>
        <p:spPr bwMode="auto">
          <a:xfrm>
            <a:off x="633413" y="930275"/>
            <a:ext cx="7848600"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59460"/>
                                        </p:tgtEl>
                                        <p:attrNameLst>
                                          <p:attrName>style.visibility</p:attrName>
                                        </p:attrNameLst>
                                      </p:cBhvr>
                                      <p:to>
                                        <p:strVal val="visible"/>
                                      </p:to>
                                    </p:set>
                                    <p:animEffect transition="in" filter="dissolve">
                                      <p:cBhvr>
                                        <p:cTn id="7" dur="500"/>
                                        <p:tgtEl>
                                          <p:spTgt spid="65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9459">
                                            <p:txEl>
                                              <p:pRg st="0" end="0"/>
                                            </p:txEl>
                                          </p:spTgt>
                                        </p:tgtEl>
                                        <p:attrNameLst>
                                          <p:attrName>style.visibility</p:attrName>
                                        </p:attrNameLst>
                                      </p:cBhvr>
                                      <p:to>
                                        <p:strVal val="visible"/>
                                      </p:to>
                                    </p:set>
                                    <p:animEffect transition="in" filter="dissolve">
                                      <p:cBhvr>
                                        <p:cTn id="12" dur="500"/>
                                        <p:tgtEl>
                                          <p:spTgt spid="65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9459">
                                            <p:txEl>
                                              <p:pRg st="1" end="1"/>
                                            </p:txEl>
                                          </p:spTgt>
                                        </p:tgtEl>
                                        <p:attrNameLst>
                                          <p:attrName>style.visibility</p:attrName>
                                        </p:attrNameLst>
                                      </p:cBhvr>
                                      <p:to>
                                        <p:strVal val="visible"/>
                                      </p:to>
                                    </p:set>
                                    <p:animEffect transition="in" filter="dissolve">
                                      <p:cBhvr>
                                        <p:cTn id="17" dur="500"/>
                                        <p:tgtEl>
                                          <p:spTgt spid="6594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59459">
                                            <p:txEl>
                                              <p:pRg st="2" end="2"/>
                                            </p:txEl>
                                          </p:spTgt>
                                        </p:tgtEl>
                                        <p:attrNameLst>
                                          <p:attrName>style.visibility</p:attrName>
                                        </p:attrNameLst>
                                      </p:cBhvr>
                                      <p:to>
                                        <p:strVal val="visible"/>
                                      </p:to>
                                    </p:set>
                                    <p:animEffect transition="in" filter="dissolve">
                                      <p:cBhvr>
                                        <p:cTn id="22" dur="500"/>
                                        <p:tgtEl>
                                          <p:spTgt spid="65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5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451EDBEB-1C43-4312-9386-6AFD1861BDF2}" type="slidenum">
              <a:rPr kumimoji="0" lang="en-US" altLang="tr-TR" sz="1200" smtClean="0"/>
              <a:pPr>
                <a:spcBef>
                  <a:spcPct val="50000"/>
                </a:spcBef>
                <a:buFontTx/>
                <a:buNone/>
              </a:pPr>
              <a:t>52</a:t>
            </a:fld>
            <a:endParaRPr kumimoji="0" lang="en-US" altLang="tr-TR" sz="1200" smtClean="0"/>
          </a:p>
        </p:txBody>
      </p:sp>
      <p:sp>
        <p:nvSpPr>
          <p:cNvPr id="661506" name="Rectangle 2"/>
          <p:cNvSpPr>
            <a:spLocks noGrp="1" noChangeArrowheads="1"/>
          </p:cNvSpPr>
          <p:nvPr>
            <p:ph type="body" idx="1"/>
          </p:nvPr>
        </p:nvSpPr>
        <p:spPr>
          <a:xfrm>
            <a:off x="381000" y="1447800"/>
            <a:ext cx="8458200" cy="4572000"/>
          </a:xfrm>
          <a:extLst>
            <a:ext uri="{909E8E84-426E-40DD-AFC4-6F175D3DCCD1}">
              <a14:hiddenFill xmlns:a14="http://schemas.microsoft.com/office/drawing/2010/main">
                <a:solidFill>
                  <a:srgbClr val="E4F5FF"/>
                </a:solidFill>
              </a14:hiddenFill>
            </a:ext>
          </a:extLst>
        </p:spPr>
        <p:txBody>
          <a:bodyPr/>
          <a:lstStyle/>
          <a:p>
            <a:pPr>
              <a:spcBef>
                <a:spcPct val="10000"/>
              </a:spcBef>
            </a:pPr>
            <a:r>
              <a:rPr lang="en-US" altLang="tr-TR" sz="2600" smtClean="0">
                <a:solidFill>
                  <a:schemeClr val="accent1"/>
                </a:solidFill>
                <a:latin typeface="Arial" panose="020B0604020202020204" pitchFamily="34" charset="0"/>
              </a:rPr>
              <a:t>Cache memory </a:t>
            </a:r>
            <a:r>
              <a:rPr lang="en-US" altLang="tr-TR" sz="2600" smtClean="0">
                <a:latin typeface="Arial" panose="020B0604020202020204" pitchFamily="34" charset="0"/>
              </a:rPr>
              <a:t>enhances performance by providing faster memory access speed.</a:t>
            </a:r>
          </a:p>
          <a:p>
            <a:pPr>
              <a:spcBef>
                <a:spcPct val="10000"/>
              </a:spcBef>
            </a:pPr>
            <a:r>
              <a:rPr lang="en-US" altLang="tr-TR" sz="2600" smtClean="0">
                <a:solidFill>
                  <a:schemeClr val="accent1"/>
                </a:solidFill>
                <a:latin typeface="Arial" panose="020B0604020202020204" pitchFamily="34" charset="0"/>
              </a:rPr>
              <a:t>Virtual memory </a:t>
            </a:r>
            <a:r>
              <a:rPr lang="en-US" altLang="tr-TR" sz="2600" smtClean="0">
                <a:latin typeface="Arial" panose="020B0604020202020204" pitchFamily="34" charset="0"/>
              </a:rPr>
              <a:t>enhances performance by providing greater memory capacity, without the expense of adding main memory.</a:t>
            </a:r>
          </a:p>
          <a:p>
            <a:pPr>
              <a:spcBef>
                <a:spcPct val="10000"/>
              </a:spcBef>
            </a:pPr>
            <a:r>
              <a:rPr lang="en-US" altLang="tr-TR" sz="2600" smtClean="0">
                <a:latin typeface="Arial" panose="020B0604020202020204" pitchFamily="34" charset="0"/>
              </a:rPr>
              <a:t>Instead, a portion of a disk drive serves as an extension of main memory.</a:t>
            </a:r>
          </a:p>
          <a:p>
            <a:pPr>
              <a:spcBef>
                <a:spcPct val="10000"/>
              </a:spcBef>
            </a:pPr>
            <a:r>
              <a:rPr lang="en-US" altLang="tr-TR" sz="2600" smtClean="0">
                <a:latin typeface="Arial" panose="020B0604020202020204" pitchFamily="34" charset="0"/>
              </a:rPr>
              <a:t>If a system uses </a:t>
            </a:r>
            <a:r>
              <a:rPr lang="en-US" altLang="tr-TR" sz="2600" smtClean="0">
                <a:solidFill>
                  <a:schemeClr val="accent1"/>
                </a:solidFill>
                <a:latin typeface="Arial" panose="020B0604020202020204" pitchFamily="34" charset="0"/>
              </a:rPr>
              <a:t>paging</a:t>
            </a:r>
            <a:r>
              <a:rPr lang="en-US" altLang="tr-TR" sz="2600" smtClean="0">
                <a:latin typeface="Arial" panose="020B0604020202020204" pitchFamily="34" charset="0"/>
              </a:rPr>
              <a:t>, virtual memory partitions main memory into individually managed </a:t>
            </a:r>
            <a:r>
              <a:rPr lang="en-US" altLang="tr-TR" sz="2600" i="1" smtClean="0">
                <a:solidFill>
                  <a:schemeClr val="accent1"/>
                </a:solidFill>
                <a:latin typeface="Arial" panose="020B0604020202020204" pitchFamily="34" charset="0"/>
              </a:rPr>
              <a:t>page frames</a:t>
            </a:r>
            <a:r>
              <a:rPr lang="en-US" altLang="tr-TR" sz="2600" smtClean="0">
                <a:latin typeface="Arial" panose="020B0604020202020204" pitchFamily="34" charset="0"/>
              </a:rPr>
              <a:t>, that are written</a:t>
            </a:r>
            <a:r>
              <a:rPr lang="en-US" altLang="tr-TR" sz="2600" i="1" smtClean="0">
                <a:latin typeface="Arial" panose="020B0604020202020204" pitchFamily="34" charset="0"/>
              </a:rPr>
              <a:t> (or paged) </a:t>
            </a:r>
            <a:r>
              <a:rPr lang="en-US" altLang="tr-TR" sz="2600" smtClean="0">
                <a:latin typeface="Arial" panose="020B0604020202020204" pitchFamily="34" charset="0"/>
              </a:rPr>
              <a:t>to disk when they are not immediately needed.</a:t>
            </a:r>
          </a:p>
        </p:txBody>
      </p:sp>
      <p:sp>
        <p:nvSpPr>
          <p:cNvPr id="54276" name="Rectangle 3"/>
          <p:cNvSpPr>
            <a:spLocks noGrp="1" noChangeArrowheads="1"/>
          </p:cNvSpPr>
          <p:nvPr>
            <p:ph type="title"/>
          </p:nvPr>
        </p:nvSpPr>
        <p:spPr/>
        <p:txBody>
          <a:bodyPr/>
          <a:lstStyle/>
          <a:p>
            <a:r>
              <a:rPr lang="en-US" altLang="tr-TR" smtClean="0"/>
              <a:t>Virtual Memory</a:t>
            </a:r>
            <a:endParaRPr lang="tr-TR" altLang="tr-T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1506">
                                            <p:txEl>
                                              <p:pRg st="0" end="0"/>
                                            </p:txEl>
                                          </p:spTgt>
                                        </p:tgtEl>
                                        <p:attrNameLst>
                                          <p:attrName>style.visibility</p:attrName>
                                        </p:attrNameLst>
                                      </p:cBhvr>
                                      <p:to>
                                        <p:strVal val="visible"/>
                                      </p:to>
                                    </p:set>
                                    <p:animEffect transition="in" filter="dissolve">
                                      <p:cBhvr>
                                        <p:cTn id="7" dur="500"/>
                                        <p:tgtEl>
                                          <p:spTgt spid="661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1506">
                                            <p:txEl>
                                              <p:pRg st="1" end="1"/>
                                            </p:txEl>
                                          </p:spTgt>
                                        </p:tgtEl>
                                        <p:attrNameLst>
                                          <p:attrName>style.visibility</p:attrName>
                                        </p:attrNameLst>
                                      </p:cBhvr>
                                      <p:to>
                                        <p:strVal val="visible"/>
                                      </p:to>
                                    </p:set>
                                    <p:animEffect transition="in" filter="dissolve">
                                      <p:cBhvr>
                                        <p:cTn id="12" dur="500"/>
                                        <p:tgtEl>
                                          <p:spTgt spid="6615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61506">
                                            <p:txEl>
                                              <p:pRg st="2" end="2"/>
                                            </p:txEl>
                                          </p:spTgt>
                                        </p:tgtEl>
                                        <p:attrNameLst>
                                          <p:attrName>style.visibility</p:attrName>
                                        </p:attrNameLst>
                                      </p:cBhvr>
                                      <p:to>
                                        <p:strVal val="visible"/>
                                      </p:to>
                                    </p:set>
                                    <p:animEffect transition="in" filter="dissolve">
                                      <p:cBhvr>
                                        <p:cTn id="17" dur="500"/>
                                        <p:tgtEl>
                                          <p:spTgt spid="6615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61506">
                                            <p:txEl>
                                              <p:pRg st="3" end="3"/>
                                            </p:txEl>
                                          </p:spTgt>
                                        </p:tgtEl>
                                        <p:attrNameLst>
                                          <p:attrName>style.visibility</p:attrName>
                                        </p:attrNameLst>
                                      </p:cBhvr>
                                      <p:to>
                                        <p:strVal val="visible"/>
                                      </p:to>
                                    </p:set>
                                    <p:animEffect transition="in" filter="dissolve">
                                      <p:cBhvr>
                                        <p:cTn id="22" dur="500"/>
                                        <p:tgtEl>
                                          <p:spTgt spid="661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0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69AFFD6-6CEB-495C-84BA-5970301628F0}" type="slidenum">
              <a:rPr kumimoji="0" lang="en-US" altLang="tr-TR" sz="1200" smtClean="0"/>
              <a:pPr>
                <a:spcBef>
                  <a:spcPct val="50000"/>
                </a:spcBef>
                <a:buFontTx/>
                <a:buNone/>
              </a:pPr>
              <a:t>53</a:t>
            </a:fld>
            <a:endParaRPr kumimoji="0" lang="en-US" altLang="tr-TR" sz="1200" smtClean="0"/>
          </a:p>
        </p:txBody>
      </p:sp>
      <p:sp>
        <p:nvSpPr>
          <p:cNvPr id="56323" name="Rectangle 2"/>
          <p:cNvSpPr>
            <a:spLocks noGrp="1" noChangeArrowheads="1"/>
          </p:cNvSpPr>
          <p:nvPr>
            <p:ph type="title"/>
          </p:nvPr>
        </p:nvSpPr>
        <p:spPr/>
        <p:txBody>
          <a:bodyPr/>
          <a:lstStyle/>
          <a:p>
            <a:r>
              <a:rPr lang="en-US" altLang="tr-TR" sz="3600" smtClean="0"/>
              <a:t>RAM: Random Access Memory</a:t>
            </a:r>
          </a:p>
        </p:txBody>
      </p:sp>
      <p:sp>
        <p:nvSpPr>
          <p:cNvPr id="545795" name="Rectangle 3"/>
          <p:cNvSpPr>
            <a:spLocks noGrp="1" noChangeArrowheads="1"/>
          </p:cNvSpPr>
          <p:nvPr>
            <p:ph type="body" idx="1"/>
          </p:nvPr>
        </p:nvSpPr>
        <p:spPr/>
        <p:txBody>
          <a:bodyPr/>
          <a:lstStyle/>
          <a:p>
            <a:r>
              <a:rPr lang="en-US" altLang="tr-TR" sz="2800" smtClean="0">
                <a:solidFill>
                  <a:srgbClr val="000080"/>
                </a:solidFill>
              </a:rPr>
              <a:t>DRAM (Dynamic RAM)</a:t>
            </a:r>
          </a:p>
          <a:p>
            <a:pPr lvl="1"/>
            <a:r>
              <a:rPr lang="en-US" altLang="tr-TR" sz="2400" smtClean="0"/>
              <a:t>Most common, cheap</a:t>
            </a:r>
          </a:p>
          <a:p>
            <a:pPr lvl="1"/>
            <a:r>
              <a:rPr lang="en-US" altLang="tr-TR" sz="2400" smtClean="0"/>
              <a:t>Volatile: must be refreshed (recharged with power) 1000’s of times each second</a:t>
            </a:r>
          </a:p>
          <a:p>
            <a:r>
              <a:rPr lang="en-US" altLang="tr-TR" sz="2800" smtClean="0">
                <a:solidFill>
                  <a:srgbClr val="000080"/>
                </a:solidFill>
              </a:rPr>
              <a:t>SRAM (static RAM)</a:t>
            </a:r>
          </a:p>
          <a:p>
            <a:pPr lvl="1"/>
            <a:r>
              <a:rPr lang="en-US" altLang="tr-TR" sz="2400" smtClean="0"/>
              <a:t>Faster than DRAM and more expensive than DRAM</a:t>
            </a:r>
          </a:p>
          <a:p>
            <a:pPr lvl="1"/>
            <a:r>
              <a:rPr lang="en-US" altLang="tr-TR" sz="2400" smtClean="0"/>
              <a:t>Volatile</a:t>
            </a:r>
          </a:p>
          <a:p>
            <a:pPr lvl="1"/>
            <a:r>
              <a:rPr lang="en-US" altLang="tr-TR" sz="2400" smtClean="0"/>
              <a:t>Frequently small amount used in </a:t>
            </a:r>
            <a:r>
              <a:rPr lang="en-US" altLang="tr-TR" sz="2400" i="1" smtClean="0">
                <a:solidFill>
                  <a:srgbClr val="000080"/>
                </a:solidFill>
              </a:rPr>
              <a:t>cache memory</a:t>
            </a:r>
            <a:r>
              <a:rPr lang="en-US" altLang="tr-TR" sz="2400" smtClean="0"/>
              <a:t> for high-speed access used</a:t>
            </a:r>
          </a:p>
          <a:p>
            <a:endParaRPr lang="en-US" altLang="tr-TR"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animEffect transition="in" filter="dissolve">
                                      <p:cBhvr>
                                        <p:cTn id="7" dur="500"/>
                                        <p:tgtEl>
                                          <p:spTgt spid="545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5795">
                                            <p:txEl>
                                              <p:pRg st="1" end="1"/>
                                            </p:txEl>
                                          </p:spTgt>
                                        </p:tgtEl>
                                        <p:attrNameLst>
                                          <p:attrName>style.visibility</p:attrName>
                                        </p:attrNameLst>
                                      </p:cBhvr>
                                      <p:to>
                                        <p:strVal val="visible"/>
                                      </p:to>
                                    </p:set>
                                    <p:animEffect transition="in" filter="dissolve">
                                      <p:cBhvr>
                                        <p:cTn id="12" dur="500"/>
                                        <p:tgtEl>
                                          <p:spTgt spid="545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5795">
                                            <p:txEl>
                                              <p:pRg st="2" end="2"/>
                                            </p:txEl>
                                          </p:spTgt>
                                        </p:tgtEl>
                                        <p:attrNameLst>
                                          <p:attrName>style.visibility</p:attrName>
                                        </p:attrNameLst>
                                      </p:cBhvr>
                                      <p:to>
                                        <p:strVal val="visible"/>
                                      </p:to>
                                    </p:set>
                                    <p:animEffect transition="in" filter="dissolve">
                                      <p:cBhvr>
                                        <p:cTn id="17" dur="500"/>
                                        <p:tgtEl>
                                          <p:spTgt spid="545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45795">
                                            <p:txEl>
                                              <p:pRg st="3" end="3"/>
                                            </p:txEl>
                                          </p:spTgt>
                                        </p:tgtEl>
                                        <p:attrNameLst>
                                          <p:attrName>style.visibility</p:attrName>
                                        </p:attrNameLst>
                                      </p:cBhvr>
                                      <p:to>
                                        <p:strVal val="visible"/>
                                      </p:to>
                                    </p:set>
                                    <p:animEffect transition="in" filter="dissolve">
                                      <p:cBhvr>
                                        <p:cTn id="22" dur="500"/>
                                        <p:tgtEl>
                                          <p:spTgt spid="5457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45795">
                                            <p:txEl>
                                              <p:pRg st="4" end="4"/>
                                            </p:txEl>
                                          </p:spTgt>
                                        </p:tgtEl>
                                        <p:attrNameLst>
                                          <p:attrName>style.visibility</p:attrName>
                                        </p:attrNameLst>
                                      </p:cBhvr>
                                      <p:to>
                                        <p:strVal val="visible"/>
                                      </p:to>
                                    </p:set>
                                    <p:animEffect transition="in" filter="dissolve">
                                      <p:cBhvr>
                                        <p:cTn id="27" dur="500"/>
                                        <p:tgtEl>
                                          <p:spTgt spid="5457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45795">
                                            <p:txEl>
                                              <p:pRg st="5" end="5"/>
                                            </p:txEl>
                                          </p:spTgt>
                                        </p:tgtEl>
                                        <p:attrNameLst>
                                          <p:attrName>style.visibility</p:attrName>
                                        </p:attrNameLst>
                                      </p:cBhvr>
                                      <p:to>
                                        <p:strVal val="visible"/>
                                      </p:to>
                                    </p:set>
                                    <p:animEffect transition="in" filter="dissolve">
                                      <p:cBhvr>
                                        <p:cTn id="32" dur="500"/>
                                        <p:tgtEl>
                                          <p:spTgt spid="5457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45795">
                                            <p:txEl>
                                              <p:pRg st="6" end="6"/>
                                            </p:txEl>
                                          </p:spTgt>
                                        </p:tgtEl>
                                        <p:attrNameLst>
                                          <p:attrName>style.visibility</p:attrName>
                                        </p:attrNameLst>
                                      </p:cBhvr>
                                      <p:to>
                                        <p:strVal val="visible"/>
                                      </p:to>
                                    </p:set>
                                    <p:animEffect transition="in" filter="dissolve">
                                      <p:cBhvr>
                                        <p:cTn id="37" dur="500"/>
                                        <p:tgtEl>
                                          <p:spTgt spid="545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325E624-E729-45C4-9A9E-C1F7A0072CAE}" type="slidenum">
              <a:rPr kumimoji="0" lang="en-US" altLang="tr-TR" sz="1200" smtClean="0"/>
              <a:pPr>
                <a:spcBef>
                  <a:spcPct val="50000"/>
                </a:spcBef>
                <a:buFontTx/>
                <a:buNone/>
              </a:pPr>
              <a:t>54</a:t>
            </a:fld>
            <a:endParaRPr kumimoji="0" lang="en-US" altLang="tr-TR" sz="1200" smtClean="0"/>
          </a:p>
        </p:txBody>
      </p:sp>
      <p:sp>
        <p:nvSpPr>
          <p:cNvPr id="58371" name="Rectangle 2"/>
          <p:cNvSpPr>
            <a:spLocks noGrp="1" noChangeArrowheads="1"/>
          </p:cNvSpPr>
          <p:nvPr>
            <p:ph type="title"/>
          </p:nvPr>
        </p:nvSpPr>
        <p:spPr/>
        <p:txBody>
          <a:bodyPr/>
          <a:lstStyle/>
          <a:p>
            <a:r>
              <a:rPr lang="en-GB" altLang="tr-TR" smtClean="0"/>
              <a:t>Dynamic RAM Structure</a:t>
            </a:r>
          </a:p>
        </p:txBody>
      </p:sp>
      <p:pic>
        <p:nvPicPr>
          <p:cNvPr id="58372" name="Picture 3"/>
          <p:cNvPicPr>
            <a:picLocks noChangeAspect="1" noChangeArrowheads="1"/>
          </p:cNvPicPr>
          <p:nvPr/>
        </p:nvPicPr>
        <p:blipFill>
          <a:blip r:embed="rId3">
            <a:extLst>
              <a:ext uri="{28A0092B-C50C-407E-A947-70E740481C1C}">
                <a14:useLocalDpi xmlns:a14="http://schemas.microsoft.com/office/drawing/2010/main" val="0"/>
              </a:ext>
            </a:extLst>
          </a:blip>
          <a:srcRect t="9607" r="67038" b="33951"/>
          <a:stretch>
            <a:fillRect/>
          </a:stretch>
        </p:blipFill>
        <p:spPr bwMode="auto">
          <a:xfrm>
            <a:off x="1860550" y="830263"/>
            <a:ext cx="476726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3CA16FD-790B-487A-8B8F-C2A21D29354F}" type="slidenum">
              <a:rPr kumimoji="0" lang="en-US" altLang="tr-TR" sz="1200" smtClean="0"/>
              <a:pPr>
                <a:spcBef>
                  <a:spcPct val="50000"/>
                </a:spcBef>
                <a:buFontTx/>
                <a:buNone/>
              </a:pPr>
              <a:t>55</a:t>
            </a:fld>
            <a:endParaRPr kumimoji="0" lang="en-US" altLang="tr-TR" sz="1200" smtClean="0"/>
          </a:p>
        </p:txBody>
      </p:sp>
      <p:sp>
        <p:nvSpPr>
          <p:cNvPr id="60419" name="Rectangle 2"/>
          <p:cNvSpPr>
            <a:spLocks noGrp="1" noChangeArrowheads="1"/>
          </p:cNvSpPr>
          <p:nvPr>
            <p:ph type="title"/>
          </p:nvPr>
        </p:nvSpPr>
        <p:spPr/>
        <p:txBody>
          <a:bodyPr/>
          <a:lstStyle/>
          <a:p>
            <a:r>
              <a:rPr lang="en-GB" altLang="tr-TR" smtClean="0"/>
              <a:t>Stating RAM Structure</a:t>
            </a:r>
          </a:p>
        </p:txBody>
      </p:sp>
      <p:pic>
        <p:nvPicPr>
          <p:cNvPr id="60420" name="Picture 3"/>
          <p:cNvPicPr>
            <a:picLocks noChangeAspect="1" noChangeArrowheads="1"/>
          </p:cNvPicPr>
          <p:nvPr/>
        </p:nvPicPr>
        <p:blipFill>
          <a:blip r:embed="rId3">
            <a:extLst>
              <a:ext uri="{28A0092B-C50C-407E-A947-70E740481C1C}">
                <a14:useLocalDpi xmlns:a14="http://schemas.microsoft.com/office/drawing/2010/main" val="0"/>
              </a:ext>
            </a:extLst>
          </a:blip>
          <a:srcRect l="48659" b="23567"/>
          <a:stretch>
            <a:fillRect/>
          </a:stretch>
        </p:blipFill>
        <p:spPr bwMode="auto">
          <a:xfrm>
            <a:off x="1982788" y="1333500"/>
            <a:ext cx="498475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29AC014-AA76-4F96-B8FF-CF38F80B7A6D}" type="slidenum">
              <a:rPr kumimoji="0" lang="en-US" altLang="tr-TR" sz="1200" smtClean="0"/>
              <a:pPr>
                <a:spcBef>
                  <a:spcPct val="50000"/>
                </a:spcBef>
                <a:buFontTx/>
                <a:buNone/>
              </a:pPr>
              <a:t>56</a:t>
            </a:fld>
            <a:endParaRPr kumimoji="0" lang="en-US" altLang="tr-TR" sz="1200" smtClean="0"/>
          </a:p>
        </p:txBody>
      </p:sp>
      <p:sp>
        <p:nvSpPr>
          <p:cNvPr id="62467" name="Rectangle 2"/>
          <p:cNvSpPr>
            <a:spLocks noGrp="1" noChangeArrowheads="1"/>
          </p:cNvSpPr>
          <p:nvPr>
            <p:ph type="title"/>
          </p:nvPr>
        </p:nvSpPr>
        <p:spPr/>
        <p:txBody>
          <a:bodyPr/>
          <a:lstStyle/>
          <a:p>
            <a:r>
              <a:rPr lang="en-US" altLang="tr-TR" smtClean="0"/>
              <a:t>Read Only Memory (ROM)</a:t>
            </a:r>
          </a:p>
        </p:txBody>
      </p:sp>
      <p:sp>
        <p:nvSpPr>
          <p:cNvPr id="669699" name="Rectangle 3"/>
          <p:cNvSpPr>
            <a:spLocks noGrp="1" noChangeArrowheads="1"/>
          </p:cNvSpPr>
          <p:nvPr>
            <p:ph type="body" idx="1"/>
          </p:nvPr>
        </p:nvSpPr>
        <p:spPr>
          <a:xfrm>
            <a:off x="395288" y="1443038"/>
            <a:ext cx="8280400" cy="3803650"/>
          </a:xfrm>
        </p:spPr>
        <p:txBody>
          <a:bodyPr/>
          <a:lstStyle/>
          <a:p>
            <a:r>
              <a:rPr lang="en-US" altLang="tr-TR" smtClean="0"/>
              <a:t>Permanent storage</a:t>
            </a:r>
          </a:p>
          <a:p>
            <a:pPr lvl="1"/>
            <a:r>
              <a:rPr lang="en-US" altLang="tr-TR" smtClean="0"/>
              <a:t>Nonvolatile</a:t>
            </a:r>
          </a:p>
          <a:p>
            <a:r>
              <a:rPr lang="tr-TR" altLang="tr-TR" smtClean="0"/>
              <a:t>Used in...</a:t>
            </a:r>
          </a:p>
          <a:p>
            <a:pPr lvl="1"/>
            <a:r>
              <a:rPr lang="en-US" altLang="tr-TR" smtClean="0"/>
              <a:t>Microprogramming</a:t>
            </a:r>
          </a:p>
          <a:p>
            <a:pPr lvl="1"/>
            <a:r>
              <a:rPr lang="en-US" altLang="tr-TR" smtClean="0"/>
              <a:t>Library subroutines</a:t>
            </a:r>
          </a:p>
          <a:p>
            <a:pPr lvl="1"/>
            <a:r>
              <a:rPr lang="en-US" altLang="tr-TR" smtClean="0"/>
              <a:t>Systems programs (BIOS)</a:t>
            </a:r>
          </a:p>
          <a:p>
            <a:pPr lvl="1"/>
            <a:r>
              <a:rPr lang="en-US" altLang="tr-TR" smtClean="0"/>
              <a:t>Function tables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9699">
                                            <p:txEl>
                                              <p:pRg st="0" end="0"/>
                                            </p:txEl>
                                          </p:spTgt>
                                        </p:tgtEl>
                                        <p:attrNameLst>
                                          <p:attrName>style.visibility</p:attrName>
                                        </p:attrNameLst>
                                      </p:cBhvr>
                                      <p:to>
                                        <p:strVal val="visible"/>
                                      </p:to>
                                    </p:set>
                                    <p:animEffect transition="in" filter="dissolve">
                                      <p:cBhvr>
                                        <p:cTn id="7" dur="500"/>
                                        <p:tgtEl>
                                          <p:spTgt spid="66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9699">
                                            <p:txEl>
                                              <p:pRg st="1" end="1"/>
                                            </p:txEl>
                                          </p:spTgt>
                                        </p:tgtEl>
                                        <p:attrNameLst>
                                          <p:attrName>style.visibility</p:attrName>
                                        </p:attrNameLst>
                                      </p:cBhvr>
                                      <p:to>
                                        <p:strVal val="visible"/>
                                      </p:to>
                                    </p:set>
                                    <p:animEffect transition="in" filter="dissolve">
                                      <p:cBhvr>
                                        <p:cTn id="12" dur="500"/>
                                        <p:tgtEl>
                                          <p:spTgt spid="66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69699">
                                            <p:txEl>
                                              <p:pRg st="2" end="2"/>
                                            </p:txEl>
                                          </p:spTgt>
                                        </p:tgtEl>
                                        <p:attrNameLst>
                                          <p:attrName>style.visibility</p:attrName>
                                        </p:attrNameLst>
                                      </p:cBhvr>
                                      <p:to>
                                        <p:strVal val="visible"/>
                                      </p:to>
                                    </p:set>
                                    <p:animEffect transition="in" filter="dissolve">
                                      <p:cBhvr>
                                        <p:cTn id="17" dur="500"/>
                                        <p:tgtEl>
                                          <p:spTgt spid="66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69699">
                                            <p:txEl>
                                              <p:pRg st="3" end="3"/>
                                            </p:txEl>
                                          </p:spTgt>
                                        </p:tgtEl>
                                        <p:attrNameLst>
                                          <p:attrName>style.visibility</p:attrName>
                                        </p:attrNameLst>
                                      </p:cBhvr>
                                      <p:to>
                                        <p:strVal val="visible"/>
                                      </p:to>
                                    </p:set>
                                    <p:animEffect transition="in" filter="dissolve">
                                      <p:cBhvr>
                                        <p:cTn id="22" dur="500"/>
                                        <p:tgtEl>
                                          <p:spTgt spid="669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69699">
                                            <p:txEl>
                                              <p:pRg st="4" end="4"/>
                                            </p:txEl>
                                          </p:spTgt>
                                        </p:tgtEl>
                                        <p:attrNameLst>
                                          <p:attrName>style.visibility</p:attrName>
                                        </p:attrNameLst>
                                      </p:cBhvr>
                                      <p:to>
                                        <p:strVal val="visible"/>
                                      </p:to>
                                    </p:set>
                                    <p:animEffect transition="in" filter="dissolve">
                                      <p:cBhvr>
                                        <p:cTn id="27" dur="500"/>
                                        <p:tgtEl>
                                          <p:spTgt spid="6696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69699">
                                            <p:txEl>
                                              <p:pRg st="5" end="5"/>
                                            </p:txEl>
                                          </p:spTgt>
                                        </p:tgtEl>
                                        <p:attrNameLst>
                                          <p:attrName>style.visibility</p:attrName>
                                        </p:attrNameLst>
                                      </p:cBhvr>
                                      <p:to>
                                        <p:strVal val="visible"/>
                                      </p:to>
                                    </p:set>
                                    <p:animEffect transition="in" filter="dissolve">
                                      <p:cBhvr>
                                        <p:cTn id="32" dur="500"/>
                                        <p:tgtEl>
                                          <p:spTgt spid="6696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69699">
                                            <p:txEl>
                                              <p:pRg st="6" end="6"/>
                                            </p:txEl>
                                          </p:spTgt>
                                        </p:tgtEl>
                                        <p:attrNameLst>
                                          <p:attrName>style.visibility</p:attrName>
                                        </p:attrNameLst>
                                      </p:cBhvr>
                                      <p:to>
                                        <p:strVal val="visible"/>
                                      </p:to>
                                    </p:set>
                                    <p:animEffect transition="in" filter="dissolve">
                                      <p:cBhvr>
                                        <p:cTn id="37" dur="500"/>
                                        <p:tgtEl>
                                          <p:spTgt spid="66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69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D55071E4-CB5E-47CD-A06D-B5521C830F62}" type="slidenum">
              <a:rPr kumimoji="0" lang="en-US" altLang="tr-TR" sz="1200" smtClean="0"/>
              <a:pPr>
                <a:spcBef>
                  <a:spcPct val="50000"/>
                </a:spcBef>
                <a:buFontTx/>
                <a:buNone/>
              </a:pPr>
              <a:t>57</a:t>
            </a:fld>
            <a:endParaRPr kumimoji="0" lang="en-US" altLang="tr-TR" sz="1200" smtClean="0"/>
          </a:p>
        </p:txBody>
      </p:sp>
      <p:sp>
        <p:nvSpPr>
          <p:cNvPr id="64515" name="Rectangle 2"/>
          <p:cNvSpPr>
            <a:spLocks noGrp="1" noChangeArrowheads="1"/>
          </p:cNvSpPr>
          <p:nvPr>
            <p:ph type="title"/>
          </p:nvPr>
        </p:nvSpPr>
        <p:spPr/>
        <p:txBody>
          <a:bodyPr/>
          <a:lstStyle/>
          <a:p>
            <a:r>
              <a:rPr lang="en-US" altLang="tr-TR" smtClean="0"/>
              <a:t>Types of ROM</a:t>
            </a:r>
          </a:p>
        </p:txBody>
      </p:sp>
      <p:sp>
        <p:nvSpPr>
          <p:cNvPr id="671747" name="Rectangle 3"/>
          <p:cNvSpPr>
            <a:spLocks noGrp="1" noChangeArrowheads="1"/>
          </p:cNvSpPr>
          <p:nvPr>
            <p:ph type="body" idx="1"/>
          </p:nvPr>
        </p:nvSpPr>
        <p:spPr>
          <a:xfrm>
            <a:off x="379413" y="947738"/>
            <a:ext cx="8280400" cy="4978400"/>
          </a:xfrm>
        </p:spPr>
        <p:txBody>
          <a:bodyPr/>
          <a:lstStyle/>
          <a:p>
            <a:r>
              <a:rPr lang="en-US" altLang="tr-TR" sz="2400" smtClean="0"/>
              <a:t>Written during manufacture</a:t>
            </a:r>
          </a:p>
          <a:p>
            <a:pPr lvl="1"/>
            <a:r>
              <a:rPr lang="en-US" altLang="tr-TR" sz="2400" smtClean="0"/>
              <a:t>Very expensive for small runs</a:t>
            </a:r>
          </a:p>
          <a:p>
            <a:r>
              <a:rPr lang="en-US" altLang="tr-TR" sz="2400" smtClean="0"/>
              <a:t>Programmable (once)</a:t>
            </a:r>
          </a:p>
          <a:p>
            <a:pPr lvl="1"/>
            <a:r>
              <a:rPr lang="en-US" altLang="tr-TR" sz="2400" smtClean="0"/>
              <a:t>PROM</a:t>
            </a:r>
          </a:p>
          <a:p>
            <a:pPr lvl="1"/>
            <a:r>
              <a:rPr lang="en-US" altLang="tr-TR" sz="2400" smtClean="0"/>
              <a:t>Needs special equipment to program</a:t>
            </a:r>
          </a:p>
          <a:p>
            <a:r>
              <a:rPr lang="en-US" altLang="tr-TR" sz="2400" smtClean="0"/>
              <a:t>Read “mostly”</a:t>
            </a:r>
          </a:p>
          <a:p>
            <a:pPr lvl="1"/>
            <a:r>
              <a:rPr lang="en-US" altLang="tr-TR" sz="2400" smtClean="0"/>
              <a:t>Erasable Programmable (EPROM)</a:t>
            </a:r>
          </a:p>
          <a:p>
            <a:pPr lvl="2"/>
            <a:r>
              <a:rPr lang="en-US" altLang="tr-TR" smtClean="0"/>
              <a:t>Erased by UV</a:t>
            </a:r>
          </a:p>
          <a:p>
            <a:pPr lvl="1"/>
            <a:r>
              <a:rPr lang="en-US" altLang="tr-TR" sz="2400" smtClean="0"/>
              <a:t>Electrically Erasable (EEPROM)</a:t>
            </a:r>
          </a:p>
          <a:p>
            <a:pPr lvl="2"/>
            <a:r>
              <a:rPr lang="en-US" altLang="tr-TR" smtClean="0"/>
              <a:t>Takes much longer to write than read</a:t>
            </a:r>
          </a:p>
          <a:p>
            <a:pPr lvl="1"/>
            <a:r>
              <a:rPr lang="en-US" altLang="tr-TR" sz="2400" smtClean="0"/>
              <a:t>Flash memory</a:t>
            </a:r>
          </a:p>
          <a:p>
            <a:pPr lvl="2"/>
            <a:r>
              <a:rPr lang="en-US" altLang="tr-TR" smtClean="0"/>
              <a:t>Erase whole memory electrically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1747">
                                            <p:txEl>
                                              <p:pRg st="0" end="0"/>
                                            </p:txEl>
                                          </p:spTgt>
                                        </p:tgtEl>
                                        <p:attrNameLst>
                                          <p:attrName>style.visibility</p:attrName>
                                        </p:attrNameLst>
                                      </p:cBhvr>
                                      <p:to>
                                        <p:strVal val="visible"/>
                                      </p:to>
                                    </p:set>
                                    <p:animEffect transition="in" filter="dissolve">
                                      <p:cBhvr>
                                        <p:cTn id="7" dur="500"/>
                                        <p:tgtEl>
                                          <p:spTgt spid="67174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71747">
                                            <p:txEl>
                                              <p:pRg st="1" end="1"/>
                                            </p:txEl>
                                          </p:spTgt>
                                        </p:tgtEl>
                                        <p:attrNameLst>
                                          <p:attrName>style.visibility</p:attrName>
                                        </p:attrNameLst>
                                      </p:cBhvr>
                                      <p:to>
                                        <p:strVal val="visible"/>
                                      </p:to>
                                    </p:set>
                                    <p:animEffect transition="in" filter="dissolve">
                                      <p:cBhvr>
                                        <p:cTn id="10" dur="500"/>
                                        <p:tgtEl>
                                          <p:spTgt spid="67174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71747">
                                            <p:txEl>
                                              <p:pRg st="2" end="2"/>
                                            </p:txEl>
                                          </p:spTgt>
                                        </p:tgtEl>
                                        <p:attrNameLst>
                                          <p:attrName>style.visibility</p:attrName>
                                        </p:attrNameLst>
                                      </p:cBhvr>
                                      <p:to>
                                        <p:strVal val="visible"/>
                                      </p:to>
                                    </p:set>
                                    <p:animEffect transition="in" filter="dissolve">
                                      <p:cBhvr>
                                        <p:cTn id="15" dur="500"/>
                                        <p:tgtEl>
                                          <p:spTgt spid="671747">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71747">
                                            <p:txEl>
                                              <p:pRg st="3" end="3"/>
                                            </p:txEl>
                                          </p:spTgt>
                                        </p:tgtEl>
                                        <p:attrNameLst>
                                          <p:attrName>style.visibility</p:attrName>
                                        </p:attrNameLst>
                                      </p:cBhvr>
                                      <p:to>
                                        <p:strVal val="visible"/>
                                      </p:to>
                                    </p:set>
                                    <p:animEffect transition="in" filter="dissolve">
                                      <p:cBhvr>
                                        <p:cTn id="18" dur="500"/>
                                        <p:tgtEl>
                                          <p:spTgt spid="671747">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71747">
                                            <p:txEl>
                                              <p:pRg st="4" end="4"/>
                                            </p:txEl>
                                          </p:spTgt>
                                        </p:tgtEl>
                                        <p:attrNameLst>
                                          <p:attrName>style.visibility</p:attrName>
                                        </p:attrNameLst>
                                      </p:cBhvr>
                                      <p:to>
                                        <p:strVal val="visible"/>
                                      </p:to>
                                    </p:set>
                                    <p:animEffect transition="in" filter="dissolve">
                                      <p:cBhvr>
                                        <p:cTn id="21" dur="500"/>
                                        <p:tgtEl>
                                          <p:spTgt spid="671747">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71747">
                                            <p:txEl>
                                              <p:pRg st="5" end="5"/>
                                            </p:txEl>
                                          </p:spTgt>
                                        </p:tgtEl>
                                        <p:attrNameLst>
                                          <p:attrName>style.visibility</p:attrName>
                                        </p:attrNameLst>
                                      </p:cBhvr>
                                      <p:to>
                                        <p:strVal val="visible"/>
                                      </p:to>
                                    </p:set>
                                    <p:animEffect transition="in" filter="dissolve">
                                      <p:cBhvr>
                                        <p:cTn id="26" dur="500"/>
                                        <p:tgtEl>
                                          <p:spTgt spid="671747">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71747">
                                            <p:txEl>
                                              <p:pRg st="6" end="6"/>
                                            </p:txEl>
                                          </p:spTgt>
                                        </p:tgtEl>
                                        <p:attrNameLst>
                                          <p:attrName>style.visibility</p:attrName>
                                        </p:attrNameLst>
                                      </p:cBhvr>
                                      <p:to>
                                        <p:strVal val="visible"/>
                                      </p:to>
                                    </p:set>
                                    <p:animEffect transition="in" filter="dissolve">
                                      <p:cBhvr>
                                        <p:cTn id="29" dur="500"/>
                                        <p:tgtEl>
                                          <p:spTgt spid="671747">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71747">
                                            <p:txEl>
                                              <p:pRg st="7" end="7"/>
                                            </p:txEl>
                                          </p:spTgt>
                                        </p:tgtEl>
                                        <p:attrNameLst>
                                          <p:attrName>style.visibility</p:attrName>
                                        </p:attrNameLst>
                                      </p:cBhvr>
                                      <p:to>
                                        <p:strVal val="visible"/>
                                      </p:to>
                                    </p:set>
                                    <p:animEffect transition="in" filter="dissolve">
                                      <p:cBhvr>
                                        <p:cTn id="32" dur="500"/>
                                        <p:tgtEl>
                                          <p:spTgt spid="671747">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71747">
                                            <p:txEl>
                                              <p:pRg st="8" end="8"/>
                                            </p:txEl>
                                          </p:spTgt>
                                        </p:tgtEl>
                                        <p:attrNameLst>
                                          <p:attrName>style.visibility</p:attrName>
                                        </p:attrNameLst>
                                      </p:cBhvr>
                                      <p:to>
                                        <p:strVal val="visible"/>
                                      </p:to>
                                    </p:set>
                                    <p:animEffect transition="in" filter="dissolve">
                                      <p:cBhvr>
                                        <p:cTn id="35" dur="500"/>
                                        <p:tgtEl>
                                          <p:spTgt spid="671747">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671747">
                                            <p:txEl>
                                              <p:pRg st="9" end="9"/>
                                            </p:txEl>
                                          </p:spTgt>
                                        </p:tgtEl>
                                        <p:attrNameLst>
                                          <p:attrName>style.visibility</p:attrName>
                                        </p:attrNameLst>
                                      </p:cBhvr>
                                      <p:to>
                                        <p:strVal val="visible"/>
                                      </p:to>
                                    </p:set>
                                    <p:animEffect transition="in" filter="dissolve">
                                      <p:cBhvr>
                                        <p:cTn id="38" dur="500"/>
                                        <p:tgtEl>
                                          <p:spTgt spid="671747">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671747">
                                            <p:txEl>
                                              <p:pRg st="10" end="10"/>
                                            </p:txEl>
                                          </p:spTgt>
                                        </p:tgtEl>
                                        <p:attrNameLst>
                                          <p:attrName>style.visibility</p:attrName>
                                        </p:attrNameLst>
                                      </p:cBhvr>
                                      <p:to>
                                        <p:strVal val="visible"/>
                                      </p:to>
                                    </p:set>
                                    <p:animEffect transition="in" filter="dissolve">
                                      <p:cBhvr>
                                        <p:cTn id="41" dur="500"/>
                                        <p:tgtEl>
                                          <p:spTgt spid="671747">
                                            <p:txEl>
                                              <p:pRg st="10" end="10"/>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71747">
                                            <p:txEl>
                                              <p:pRg st="11" end="11"/>
                                            </p:txEl>
                                          </p:spTgt>
                                        </p:tgtEl>
                                        <p:attrNameLst>
                                          <p:attrName>style.visibility</p:attrName>
                                        </p:attrNameLst>
                                      </p:cBhvr>
                                      <p:to>
                                        <p:strVal val="visible"/>
                                      </p:to>
                                    </p:set>
                                    <p:animEffect transition="in" filter="dissolve">
                                      <p:cBhvr>
                                        <p:cTn id="44" dur="500"/>
                                        <p:tgtEl>
                                          <p:spTgt spid="6717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DC6E7E4B-06A5-47B6-A262-7833014192C7}" type="slidenum">
              <a:rPr kumimoji="0" lang="en-US" altLang="tr-TR" sz="1200" smtClean="0"/>
              <a:pPr>
                <a:spcBef>
                  <a:spcPct val="50000"/>
                </a:spcBef>
                <a:buFontTx/>
                <a:buNone/>
              </a:pPr>
              <a:t>58</a:t>
            </a:fld>
            <a:endParaRPr kumimoji="0" lang="en-US" altLang="tr-TR" sz="1200" smtClean="0"/>
          </a:p>
        </p:txBody>
      </p:sp>
      <p:sp>
        <p:nvSpPr>
          <p:cNvPr id="66563" name="Rectangle 2"/>
          <p:cNvSpPr>
            <a:spLocks noGrp="1" noChangeArrowheads="1"/>
          </p:cNvSpPr>
          <p:nvPr>
            <p:ph type="title"/>
          </p:nvPr>
        </p:nvSpPr>
        <p:spPr/>
        <p:txBody>
          <a:bodyPr/>
          <a:lstStyle/>
          <a:p>
            <a:r>
              <a:rPr lang="en-GB" altLang="tr-TR" smtClean="0"/>
              <a:t>Types of External Memory</a:t>
            </a:r>
          </a:p>
        </p:txBody>
      </p:sp>
      <p:sp>
        <p:nvSpPr>
          <p:cNvPr id="673795" name="Rectangle 3"/>
          <p:cNvSpPr>
            <a:spLocks noGrp="1" noChangeArrowheads="1"/>
          </p:cNvSpPr>
          <p:nvPr>
            <p:ph type="body" idx="1"/>
          </p:nvPr>
        </p:nvSpPr>
        <p:spPr/>
        <p:txBody>
          <a:bodyPr>
            <a:normAutofit fontScale="85000" lnSpcReduction="20000"/>
          </a:bodyPr>
          <a:lstStyle/>
          <a:p>
            <a:pPr>
              <a:defRPr/>
            </a:pPr>
            <a:r>
              <a:rPr lang="tr-TR" altLang="tr-TR" dirty="0" smtClean="0"/>
              <a:t>SSD</a:t>
            </a:r>
          </a:p>
          <a:p>
            <a:pPr lvl="1">
              <a:defRPr/>
            </a:pPr>
            <a:r>
              <a:rPr lang="tr-TR" altLang="tr-TR" dirty="0" err="1" smtClean="0"/>
              <a:t>Fast</a:t>
            </a:r>
            <a:endParaRPr lang="tr-TR" altLang="tr-TR" dirty="0" smtClean="0"/>
          </a:p>
          <a:p>
            <a:pPr lvl="1">
              <a:defRPr/>
            </a:pPr>
            <a:r>
              <a:rPr lang="tr-TR" altLang="tr-TR" dirty="0" err="1" smtClean="0"/>
              <a:t>Expensive</a:t>
            </a:r>
            <a:r>
              <a:rPr lang="tr-TR" altLang="tr-TR" dirty="0" smtClean="0"/>
              <a:t> (</a:t>
            </a:r>
            <a:r>
              <a:rPr lang="tr-TR" altLang="tr-TR" dirty="0" err="1" smtClean="0"/>
              <a:t>relatively</a:t>
            </a:r>
            <a:r>
              <a:rPr lang="tr-TR" altLang="tr-TR" dirty="0" smtClean="0"/>
              <a:t>)</a:t>
            </a:r>
          </a:p>
          <a:p>
            <a:pPr>
              <a:defRPr/>
            </a:pPr>
            <a:r>
              <a:rPr lang="en-GB" altLang="tr-TR" dirty="0" smtClean="0"/>
              <a:t>Magnetic </a:t>
            </a:r>
            <a:r>
              <a:rPr lang="en-GB" altLang="tr-TR" dirty="0"/>
              <a:t>Disk</a:t>
            </a:r>
          </a:p>
          <a:p>
            <a:pPr lvl="1">
              <a:defRPr/>
            </a:pPr>
            <a:r>
              <a:rPr lang="en-GB" altLang="tr-TR" dirty="0"/>
              <a:t>RAID</a:t>
            </a:r>
          </a:p>
          <a:p>
            <a:pPr lvl="1">
              <a:defRPr/>
            </a:pPr>
            <a:r>
              <a:rPr lang="en-GB" altLang="tr-TR" dirty="0"/>
              <a:t>Removable</a:t>
            </a:r>
          </a:p>
          <a:p>
            <a:pPr>
              <a:defRPr/>
            </a:pPr>
            <a:r>
              <a:rPr lang="en-GB" altLang="tr-TR" dirty="0"/>
              <a:t>Optical</a:t>
            </a:r>
          </a:p>
          <a:p>
            <a:pPr lvl="1">
              <a:defRPr/>
            </a:pPr>
            <a:r>
              <a:rPr lang="en-GB" altLang="tr-TR" dirty="0"/>
              <a:t>CD-ROM</a:t>
            </a:r>
          </a:p>
          <a:p>
            <a:pPr lvl="1">
              <a:defRPr/>
            </a:pPr>
            <a:r>
              <a:rPr lang="en-GB" altLang="tr-TR" dirty="0"/>
              <a:t>CD-Recordable (CD-R)</a:t>
            </a:r>
          </a:p>
          <a:p>
            <a:pPr lvl="1">
              <a:defRPr/>
            </a:pPr>
            <a:r>
              <a:rPr lang="en-GB" altLang="tr-TR" dirty="0"/>
              <a:t>CD-R/W</a:t>
            </a:r>
          </a:p>
          <a:p>
            <a:pPr lvl="1">
              <a:defRPr/>
            </a:pPr>
            <a:r>
              <a:rPr lang="en-GB" altLang="tr-TR" dirty="0"/>
              <a:t>DVD</a:t>
            </a:r>
          </a:p>
          <a:p>
            <a:pPr>
              <a:defRPr/>
            </a:pPr>
            <a:r>
              <a:rPr lang="en-GB" altLang="tr-TR" dirty="0"/>
              <a:t>Magnetic Tape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3795">
                                            <p:txEl>
                                              <p:pRg st="0" end="0"/>
                                            </p:txEl>
                                          </p:spTgt>
                                        </p:tgtEl>
                                        <p:attrNameLst>
                                          <p:attrName>style.visibility</p:attrName>
                                        </p:attrNameLst>
                                      </p:cBhvr>
                                      <p:to>
                                        <p:strVal val="visible"/>
                                      </p:to>
                                    </p:set>
                                    <p:animEffect transition="in" filter="dissolve">
                                      <p:cBhvr>
                                        <p:cTn id="7" dur="500"/>
                                        <p:tgtEl>
                                          <p:spTgt spid="67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3795">
                                            <p:txEl>
                                              <p:pRg st="1" end="1"/>
                                            </p:txEl>
                                          </p:spTgt>
                                        </p:tgtEl>
                                        <p:attrNameLst>
                                          <p:attrName>style.visibility</p:attrName>
                                        </p:attrNameLst>
                                      </p:cBhvr>
                                      <p:to>
                                        <p:strVal val="visible"/>
                                      </p:to>
                                    </p:set>
                                    <p:animEffect transition="in" filter="dissolve">
                                      <p:cBhvr>
                                        <p:cTn id="12" dur="500"/>
                                        <p:tgtEl>
                                          <p:spTgt spid="67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3795">
                                            <p:txEl>
                                              <p:pRg st="2" end="2"/>
                                            </p:txEl>
                                          </p:spTgt>
                                        </p:tgtEl>
                                        <p:attrNameLst>
                                          <p:attrName>style.visibility</p:attrName>
                                        </p:attrNameLst>
                                      </p:cBhvr>
                                      <p:to>
                                        <p:strVal val="visible"/>
                                      </p:to>
                                    </p:set>
                                    <p:animEffect transition="in" filter="dissolve">
                                      <p:cBhvr>
                                        <p:cTn id="17" dur="500"/>
                                        <p:tgtEl>
                                          <p:spTgt spid="67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3795">
                                            <p:txEl>
                                              <p:pRg st="3" end="3"/>
                                            </p:txEl>
                                          </p:spTgt>
                                        </p:tgtEl>
                                        <p:attrNameLst>
                                          <p:attrName>style.visibility</p:attrName>
                                        </p:attrNameLst>
                                      </p:cBhvr>
                                      <p:to>
                                        <p:strVal val="visible"/>
                                      </p:to>
                                    </p:set>
                                    <p:animEffect transition="in" filter="dissolve">
                                      <p:cBhvr>
                                        <p:cTn id="22" dur="500"/>
                                        <p:tgtEl>
                                          <p:spTgt spid="6737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3795">
                                            <p:txEl>
                                              <p:pRg st="4" end="4"/>
                                            </p:txEl>
                                          </p:spTgt>
                                        </p:tgtEl>
                                        <p:attrNameLst>
                                          <p:attrName>style.visibility</p:attrName>
                                        </p:attrNameLst>
                                      </p:cBhvr>
                                      <p:to>
                                        <p:strVal val="visible"/>
                                      </p:to>
                                    </p:set>
                                    <p:animEffect transition="in" filter="dissolve">
                                      <p:cBhvr>
                                        <p:cTn id="27" dur="500"/>
                                        <p:tgtEl>
                                          <p:spTgt spid="6737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73795">
                                            <p:txEl>
                                              <p:pRg st="5" end="5"/>
                                            </p:txEl>
                                          </p:spTgt>
                                        </p:tgtEl>
                                        <p:attrNameLst>
                                          <p:attrName>style.visibility</p:attrName>
                                        </p:attrNameLst>
                                      </p:cBhvr>
                                      <p:to>
                                        <p:strVal val="visible"/>
                                      </p:to>
                                    </p:set>
                                    <p:animEffect transition="in" filter="dissolve">
                                      <p:cBhvr>
                                        <p:cTn id="32" dur="500"/>
                                        <p:tgtEl>
                                          <p:spTgt spid="6737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73795">
                                            <p:txEl>
                                              <p:pRg st="6" end="6"/>
                                            </p:txEl>
                                          </p:spTgt>
                                        </p:tgtEl>
                                        <p:attrNameLst>
                                          <p:attrName>style.visibility</p:attrName>
                                        </p:attrNameLst>
                                      </p:cBhvr>
                                      <p:to>
                                        <p:strVal val="visible"/>
                                      </p:to>
                                    </p:set>
                                    <p:animEffect transition="in" filter="dissolve">
                                      <p:cBhvr>
                                        <p:cTn id="37" dur="500"/>
                                        <p:tgtEl>
                                          <p:spTgt spid="6737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73795">
                                            <p:txEl>
                                              <p:pRg st="7" end="7"/>
                                            </p:txEl>
                                          </p:spTgt>
                                        </p:tgtEl>
                                        <p:attrNameLst>
                                          <p:attrName>style.visibility</p:attrName>
                                        </p:attrNameLst>
                                      </p:cBhvr>
                                      <p:to>
                                        <p:strVal val="visible"/>
                                      </p:to>
                                    </p:set>
                                    <p:animEffect transition="in" filter="dissolve">
                                      <p:cBhvr>
                                        <p:cTn id="42" dur="500"/>
                                        <p:tgtEl>
                                          <p:spTgt spid="6737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73795">
                                            <p:txEl>
                                              <p:pRg st="8" end="8"/>
                                            </p:txEl>
                                          </p:spTgt>
                                        </p:tgtEl>
                                        <p:attrNameLst>
                                          <p:attrName>style.visibility</p:attrName>
                                        </p:attrNameLst>
                                      </p:cBhvr>
                                      <p:to>
                                        <p:strVal val="visible"/>
                                      </p:to>
                                    </p:set>
                                    <p:animEffect transition="in" filter="dissolve">
                                      <p:cBhvr>
                                        <p:cTn id="47" dur="500"/>
                                        <p:tgtEl>
                                          <p:spTgt spid="67379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73795">
                                            <p:txEl>
                                              <p:pRg st="9" end="9"/>
                                            </p:txEl>
                                          </p:spTgt>
                                        </p:tgtEl>
                                        <p:attrNameLst>
                                          <p:attrName>style.visibility</p:attrName>
                                        </p:attrNameLst>
                                      </p:cBhvr>
                                      <p:to>
                                        <p:strVal val="visible"/>
                                      </p:to>
                                    </p:set>
                                    <p:animEffect transition="in" filter="dissolve">
                                      <p:cBhvr>
                                        <p:cTn id="52" dur="500"/>
                                        <p:tgtEl>
                                          <p:spTgt spid="67379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73795">
                                            <p:txEl>
                                              <p:pRg st="10" end="10"/>
                                            </p:txEl>
                                          </p:spTgt>
                                        </p:tgtEl>
                                        <p:attrNameLst>
                                          <p:attrName>style.visibility</p:attrName>
                                        </p:attrNameLst>
                                      </p:cBhvr>
                                      <p:to>
                                        <p:strVal val="visible"/>
                                      </p:to>
                                    </p:set>
                                    <p:animEffect transition="in" filter="dissolve">
                                      <p:cBhvr>
                                        <p:cTn id="57" dur="500"/>
                                        <p:tgtEl>
                                          <p:spTgt spid="673795">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73795">
                                            <p:txEl>
                                              <p:pRg st="11" end="11"/>
                                            </p:txEl>
                                          </p:spTgt>
                                        </p:tgtEl>
                                        <p:attrNameLst>
                                          <p:attrName>style.visibility</p:attrName>
                                        </p:attrNameLst>
                                      </p:cBhvr>
                                      <p:to>
                                        <p:strVal val="visible"/>
                                      </p:to>
                                    </p:set>
                                    <p:animEffect transition="in" filter="dissolve">
                                      <p:cBhvr>
                                        <p:cTn id="62" dur="500"/>
                                        <p:tgtEl>
                                          <p:spTgt spid="6737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79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C07BB82-0601-4AE0-9173-B7AD70590697}" type="slidenum">
              <a:rPr kumimoji="0" lang="en-US" altLang="tr-TR" sz="1200" smtClean="0"/>
              <a:pPr>
                <a:spcBef>
                  <a:spcPct val="50000"/>
                </a:spcBef>
                <a:buFontTx/>
                <a:buNone/>
              </a:pPr>
              <a:t>59</a:t>
            </a:fld>
            <a:endParaRPr kumimoji="0" lang="en-US" altLang="tr-TR" sz="1200" smtClean="0"/>
          </a:p>
        </p:txBody>
      </p:sp>
      <p:sp>
        <p:nvSpPr>
          <p:cNvPr id="68611" name="Rectangle 2"/>
          <p:cNvSpPr>
            <a:spLocks noGrp="1" noChangeArrowheads="1"/>
          </p:cNvSpPr>
          <p:nvPr>
            <p:ph type="title"/>
          </p:nvPr>
        </p:nvSpPr>
        <p:spPr/>
        <p:txBody>
          <a:bodyPr/>
          <a:lstStyle/>
          <a:p>
            <a:r>
              <a:rPr lang="en-US" altLang="tr-TR" smtClean="0"/>
              <a:t>Computer Components</a:t>
            </a:r>
            <a:r>
              <a:rPr lang="tr-TR" altLang="tr-TR" smtClean="0"/>
              <a:t>-I/O</a:t>
            </a:r>
            <a:endParaRPr lang="en-US" altLang="tr-TR" smtClean="0"/>
          </a:p>
        </p:txBody>
      </p:sp>
      <p:pic>
        <p:nvPicPr>
          <p:cNvPr id="68612" name="Picture 3"/>
          <p:cNvPicPr>
            <a:picLocks noChangeAspect="1" noChangeArrowheads="1"/>
          </p:cNvPicPr>
          <p:nvPr/>
        </p:nvPicPr>
        <p:blipFill>
          <a:blip r:embed="rId3">
            <a:extLst>
              <a:ext uri="{28A0092B-C50C-407E-A947-70E740481C1C}">
                <a14:useLocalDpi xmlns:a14="http://schemas.microsoft.com/office/drawing/2010/main" val="0"/>
              </a:ext>
            </a:extLst>
          </a:blip>
          <a:srcRect b="8975"/>
          <a:stretch>
            <a:fillRect/>
          </a:stretch>
        </p:blipFill>
        <p:spPr bwMode="auto">
          <a:xfrm>
            <a:off x="1835150" y="971550"/>
            <a:ext cx="5551488" cy="535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1988" name="Rectangle 4"/>
          <p:cNvSpPr>
            <a:spLocks noChangeArrowheads="1"/>
          </p:cNvSpPr>
          <p:nvPr/>
        </p:nvSpPr>
        <p:spPr bwMode="auto">
          <a:xfrm>
            <a:off x="1728788" y="3833813"/>
            <a:ext cx="2514600" cy="2143125"/>
          </a:xfrm>
          <a:prstGeom prst="rect">
            <a:avLst/>
          </a:prstGeom>
          <a:solidFill>
            <a:srgbClr val="00FFFF">
              <a:alpha val="25098"/>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1988"/>
                                        </p:tgtEl>
                                        <p:attrNameLst>
                                          <p:attrName>style.visibility</p:attrName>
                                        </p:attrNameLst>
                                      </p:cBhvr>
                                      <p:to>
                                        <p:strVal val="visible"/>
                                      </p:to>
                                    </p:set>
                                    <p:animEffect transition="in" filter="dissolve">
                                      <p:cBhvr>
                                        <p:cTn id="7" dur="500"/>
                                        <p:tgtEl>
                                          <p:spTgt spid="68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F7FF758-A2AC-4C6A-947F-471BDA151048}" type="slidenum">
              <a:rPr kumimoji="0" lang="en-US" altLang="tr-TR" sz="1200" smtClean="0"/>
              <a:pPr>
                <a:spcBef>
                  <a:spcPct val="50000"/>
                </a:spcBef>
                <a:buFontTx/>
                <a:buNone/>
              </a:pPr>
              <a:t>6</a:t>
            </a:fld>
            <a:endParaRPr kumimoji="0" lang="en-US" altLang="tr-TR" sz="1200" smtClean="0"/>
          </a:p>
        </p:txBody>
      </p:sp>
      <p:grpSp>
        <p:nvGrpSpPr>
          <p:cNvPr id="509954" name="Group 2"/>
          <p:cNvGrpSpPr>
            <a:grpSpLocks/>
          </p:cNvGrpSpPr>
          <p:nvPr/>
        </p:nvGrpSpPr>
        <p:grpSpPr bwMode="auto">
          <a:xfrm>
            <a:off x="1733550" y="1301750"/>
            <a:ext cx="7086600" cy="4648200"/>
            <a:chOff x="1092" y="820"/>
            <a:chExt cx="4464" cy="2928"/>
          </a:xfrm>
        </p:grpSpPr>
        <p:sp>
          <p:nvSpPr>
            <p:cNvPr id="13336" name="Oval 3" descr="50%"/>
            <p:cNvSpPr>
              <a:spLocks noChangeArrowheads="1"/>
            </p:cNvSpPr>
            <p:nvPr/>
          </p:nvSpPr>
          <p:spPr bwMode="auto">
            <a:xfrm>
              <a:off x="2580" y="820"/>
              <a:ext cx="2976" cy="2928"/>
            </a:xfrm>
            <a:prstGeom prst="ellipse">
              <a:avLst/>
            </a:prstGeom>
            <a:pattFill prst="pct50">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3337" name="Line 4"/>
            <p:cNvSpPr>
              <a:spLocks noChangeShapeType="1"/>
            </p:cNvSpPr>
            <p:nvPr/>
          </p:nvSpPr>
          <p:spPr bwMode="auto">
            <a:xfrm flipV="1">
              <a:off x="1092" y="916"/>
              <a:ext cx="2448" cy="8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3338" name="Line 5"/>
            <p:cNvSpPr>
              <a:spLocks noChangeShapeType="1"/>
            </p:cNvSpPr>
            <p:nvPr/>
          </p:nvSpPr>
          <p:spPr bwMode="auto">
            <a:xfrm>
              <a:off x="1092" y="2260"/>
              <a:ext cx="2352"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3339" name="Text Box 6"/>
            <p:cNvSpPr txBox="1">
              <a:spLocks noChangeArrowheads="1"/>
            </p:cNvSpPr>
            <p:nvPr/>
          </p:nvSpPr>
          <p:spPr bwMode="auto">
            <a:xfrm>
              <a:off x="3541" y="964"/>
              <a:ext cx="9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r>
                <a:rPr kumimoji="0" lang="en-US" altLang="tr-TR" sz="2000">
                  <a:latin typeface="Arial" panose="020B0604020202020204" pitchFamily="34" charset="0"/>
                </a:rPr>
                <a:t>Control Unit</a:t>
              </a:r>
              <a:endParaRPr kumimoji="0" lang="en-US" altLang="tr-TR" sz="1600">
                <a:latin typeface="Arial" panose="020B0604020202020204" pitchFamily="34" charset="0"/>
              </a:endParaRPr>
            </a:p>
          </p:txBody>
        </p:sp>
      </p:grpSp>
      <p:sp>
        <p:nvSpPr>
          <p:cNvPr id="13316" name="Rectangle 7"/>
          <p:cNvSpPr>
            <a:spLocks noGrp="1" noChangeArrowheads="1"/>
          </p:cNvSpPr>
          <p:nvPr>
            <p:ph type="title"/>
          </p:nvPr>
        </p:nvSpPr>
        <p:spPr>
          <a:noFill/>
          <a:ln cap="flat">
            <a:solidFill>
              <a:schemeClr val="tx1"/>
            </a:solidFill>
            <a:miter lim="800000"/>
            <a:headEnd/>
            <a:tailEnd/>
          </a:ln>
        </p:spPr>
        <p:txBody>
          <a:bodyPr lIns="90000" tIns="46800" rIns="90000" bIns="46800"/>
          <a:lstStyle/>
          <a:p>
            <a:r>
              <a:rPr lang="en-GB" altLang="tr-TR" smtClean="0"/>
              <a:t>Structure - The Control Unit</a:t>
            </a:r>
          </a:p>
        </p:txBody>
      </p:sp>
      <p:grpSp>
        <p:nvGrpSpPr>
          <p:cNvPr id="509960" name="Group 8"/>
          <p:cNvGrpSpPr>
            <a:grpSpLocks/>
          </p:cNvGrpSpPr>
          <p:nvPr/>
        </p:nvGrpSpPr>
        <p:grpSpPr bwMode="auto">
          <a:xfrm>
            <a:off x="5924550" y="4273550"/>
            <a:ext cx="1371600" cy="1371600"/>
            <a:chOff x="3732" y="2692"/>
            <a:chExt cx="864" cy="864"/>
          </a:xfrm>
        </p:grpSpPr>
        <p:sp>
          <p:nvSpPr>
            <p:cNvPr id="13334" name="Oval 9"/>
            <p:cNvSpPr>
              <a:spLocks noChangeArrowheads="1"/>
            </p:cNvSpPr>
            <p:nvPr/>
          </p:nvSpPr>
          <p:spPr bwMode="auto">
            <a:xfrm>
              <a:off x="3732" y="2692"/>
              <a:ext cx="864" cy="86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3335" name="Text Box 10"/>
            <p:cNvSpPr txBox="1">
              <a:spLocks noChangeArrowheads="1"/>
            </p:cNvSpPr>
            <p:nvPr/>
          </p:nvSpPr>
          <p:spPr bwMode="auto">
            <a:xfrm>
              <a:off x="3875" y="2902"/>
              <a:ext cx="577"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tr-TR" sz="1600">
                  <a:latin typeface="Arial" panose="020B0604020202020204" pitchFamily="34" charset="0"/>
                </a:rPr>
                <a:t>Control</a:t>
              </a:r>
            </a:p>
            <a:p>
              <a:pPr>
                <a:spcBef>
                  <a:spcPct val="0"/>
                </a:spcBef>
                <a:buFontTx/>
                <a:buNone/>
              </a:pPr>
              <a:r>
                <a:rPr kumimoji="0" lang="en-GB" altLang="tr-TR" sz="1600">
                  <a:latin typeface="Arial" panose="020B0604020202020204" pitchFamily="34" charset="0"/>
                </a:rPr>
                <a:t>Memory</a:t>
              </a:r>
            </a:p>
          </p:txBody>
        </p:sp>
      </p:grpSp>
      <p:grpSp>
        <p:nvGrpSpPr>
          <p:cNvPr id="509963" name="Group 11"/>
          <p:cNvGrpSpPr>
            <a:grpSpLocks/>
          </p:cNvGrpSpPr>
          <p:nvPr/>
        </p:nvGrpSpPr>
        <p:grpSpPr bwMode="auto">
          <a:xfrm>
            <a:off x="5619750" y="2825750"/>
            <a:ext cx="1828800" cy="1828800"/>
            <a:chOff x="3540" y="1780"/>
            <a:chExt cx="1152" cy="1152"/>
          </a:xfrm>
        </p:grpSpPr>
        <p:sp>
          <p:nvSpPr>
            <p:cNvPr id="13332" name="Oval 12"/>
            <p:cNvSpPr>
              <a:spLocks noChangeArrowheads="1"/>
            </p:cNvSpPr>
            <p:nvPr/>
          </p:nvSpPr>
          <p:spPr bwMode="auto">
            <a:xfrm>
              <a:off x="3540" y="1780"/>
              <a:ext cx="1152" cy="115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3333" name="Text Box 13"/>
            <p:cNvSpPr txBox="1">
              <a:spLocks noChangeArrowheads="1"/>
            </p:cNvSpPr>
            <p:nvPr/>
          </p:nvSpPr>
          <p:spPr bwMode="auto">
            <a:xfrm>
              <a:off x="3705" y="2086"/>
              <a:ext cx="939"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tr-TR" sz="1600">
                  <a:latin typeface="Arial" panose="020B0604020202020204" pitchFamily="34" charset="0"/>
                </a:rPr>
                <a:t>Control Unit </a:t>
              </a:r>
            </a:p>
            <a:p>
              <a:pPr>
                <a:spcBef>
                  <a:spcPct val="0"/>
                </a:spcBef>
                <a:buFontTx/>
                <a:buNone/>
              </a:pPr>
              <a:r>
                <a:rPr kumimoji="0" lang="en-GB" altLang="tr-TR" sz="1600">
                  <a:latin typeface="Arial" panose="020B0604020202020204" pitchFamily="34" charset="0"/>
                </a:rPr>
                <a:t>Registers and </a:t>
              </a:r>
            </a:p>
            <a:p>
              <a:pPr>
                <a:spcBef>
                  <a:spcPct val="0"/>
                </a:spcBef>
                <a:buFontTx/>
                <a:buNone/>
              </a:pPr>
              <a:r>
                <a:rPr kumimoji="0" lang="en-GB" altLang="tr-TR" sz="1600">
                  <a:latin typeface="Arial" panose="020B0604020202020204" pitchFamily="34" charset="0"/>
                </a:rPr>
                <a:t>Decoders</a:t>
              </a:r>
            </a:p>
          </p:txBody>
        </p:sp>
      </p:grpSp>
      <p:grpSp>
        <p:nvGrpSpPr>
          <p:cNvPr id="509966" name="Group 14"/>
          <p:cNvGrpSpPr>
            <a:grpSpLocks/>
          </p:cNvGrpSpPr>
          <p:nvPr/>
        </p:nvGrpSpPr>
        <p:grpSpPr bwMode="auto">
          <a:xfrm>
            <a:off x="4857750" y="1987550"/>
            <a:ext cx="1431925" cy="1371600"/>
            <a:chOff x="3060" y="1252"/>
            <a:chExt cx="902" cy="864"/>
          </a:xfrm>
        </p:grpSpPr>
        <p:sp>
          <p:nvSpPr>
            <p:cNvPr id="13330" name="Oval 15"/>
            <p:cNvSpPr>
              <a:spLocks noChangeArrowheads="1"/>
            </p:cNvSpPr>
            <p:nvPr/>
          </p:nvSpPr>
          <p:spPr bwMode="auto">
            <a:xfrm>
              <a:off x="3060" y="1252"/>
              <a:ext cx="864" cy="86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3331" name="Text Box 16"/>
            <p:cNvSpPr txBox="1">
              <a:spLocks noChangeArrowheads="1"/>
            </p:cNvSpPr>
            <p:nvPr/>
          </p:nvSpPr>
          <p:spPr bwMode="auto">
            <a:xfrm>
              <a:off x="3174" y="1520"/>
              <a:ext cx="78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tr-TR" sz="1600">
                  <a:latin typeface="Arial" panose="020B0604020202020204" pitchFamily="34" charset="0"/>
                </a:rPr>
                <a:t>Sequencing</a:t>
              </a:r>
            </a:p>
            <a:p>
              <a:pPr>
                <a:spcBef>
                  <a:spcPct val="0"/>
                </a:spcBef>
                <a:buFontTx/>
                <a:buNone/>
              </a:pPr>
              <a:r>
                <a:rPr kumimoji="0" lang="en-GB" altLang="tr-TR" sz="1600">
                  <a:latin typeface="Arial" panose="020B0604020202020204" pitchFamily="34" charset="0"/>
                </a:rPr>
                <a:t>Logi</a:t>
              </a:r>
              <a:r>
                <a:rPr kumimoji="0" lang="tr-TR" altLang="tr-TR" sz="1600">
                  <a:latin typeface="Arial" panose="020B0604020202020204" pitchFamily="34" charset="0"/>
                </a:rPr>
                <a:t>c</a:t>
              </a:r>
              <a:endParaRPr kumimoji="0" lang="en-GB" altLang="tr-TR" sz="1600">
                <a:latin typeface="Arial" panose="020B0604020202020204" pitchFamily="34" charset="0"/>
              </a:endParaRPr>
            </a:p>
          </p:txBody>
        </p:sp>
      </p:grpSp>
      <p:grpSp>
        <p:nvGrpSpPr>
          <p:cNvPr id="13320" name="Group 17"/>
          <p:cNvGrpSpPr>
            <a:grpSpLocks/>
          </p:cNvGrpSpPr>
          <p:nvPr/>
        </p:nvGrpSpPr>
        <p:grpSpPr bwMode="auto">
          <a:xfrm>
            <a:off x="285750" y="2216150"/>
            <a:ext cx="1981200" cy="2057400"/>
            <a:chOff x="180" y="1396"/>
            <a:chExt cx="1248" cy="1296"/>
          </a:xfrm>
        </p:grpSpPr>
        <p:sp>
          <p:nvSpPr>
            <p:cNvPr id="13321" name="Oval 18"/>
            <p:cNvSpPr>
              <a:spLocks noChangeArrowheads="1"/>
            </p:cNvSpPr>
            <p:nvPr/>
          </p:nvSpPr>
          <p:spPr bwMode="auto">
            <a:xfrm>
              <a:off x="180" y="1396"/>
              <a:ext cx="1248" cy="12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3322" name="Text Box 19"/>
            <p:cNvSpPr txBox="1">
              <a:spLocks noChangeArrowheads="1"/>
            </p:cNvSpPr>
            <p:nvPr/>
          </p:nvSpPr>
          <p:spPr bwMode="auto">
            <a:xfrm>
              <a:off x="613" y="1424"/>
              <a:ext cx="3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tr-TR" sz="1600">
                  <a:latin typeface="Arial" panose="020B0604020202020204" pitchFamily="34" charset="0"/>
                </a:rPr>
                <a:t>CPU</a:t>
              </a:r>
              <a:endParaRPr kumimoji="0" lang="en-GB" altLang="tr-TR" sz="2400"/>
            </a:p>
          </p:txBody>
        </p:sp>
        <p:sp>
          <p:nvSpPr>
            <p:cNvPr id="13323" name="Oval 20"/>
            <p:cNvSpPr>
              <a:spLocks noChangeArrowheads="1"/>
            </p:cNvSpPr>
            <p:nvPr/>
          </p:nvSpPr>
          <p:spPr bwMode="auto">
            <a:xfrm>
              <a:off x="900" y="1780"/>
              <a:ext cx="432" cy="48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3324" name="Text Box 21"/>
            <p:cNvSpPr txBox="1">
              <a:spLocks noChangeArrowheads="1"/>
            </p:cNvSpPr>
            <p:nvPr/>
          </p:nvSpPr>
          <p:spPr bwMode="auto">
            <a:xfrm>
              <a:off x="917" y="1867"/>
              <a:ext cx="4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200">
                  <a:latin typeface="Arial" panose="020B0604020202020204" pitchFamily="34" charset="0"/>
                </a:rPr>
                <a:t>Control</a:t>
              </a:r>
            </a:p>
            <a:p>
              <a:pPr>
                <a:spcBef>
                  <a:spcPct val="0"/>
                </a:spcBef>
                <a:buFontTx/>
                <a:buNone/>
              </a:pPr>
              <a:r>
                <a:rPr kumimoji="0" lang="en-US" altLang="tr-TR" sz="1200">
                  <a:latin typeface="Arial" panose="020B0604020202020204" pitchFamily="34" charset="0"/>
                </a:rPr>
                <a:t>Unit</a:t>
              </a:r>
              <a:endParaRPr kumimoji="0" lang="en-US" altLang="tr-TR" sz="1600">
                <a:latin typeface="Arial" panose="020B0604020202020204" pitchFamily="34" charset="0"/>
              </a:endParaRPr>
            </a:p>
          </p:txBody>
        </p:sp>
        <p:sp>
          <p:nvSpPr>
            <p:cNvPr id="13325" name="Oval 22"/>
            <p:cNvSpPr>
              <a:spLocks noChangeArrowheads="1"/>
            </p:cNvSpPr>
            <p:nvPr/>
          </p:nvSpPr>
          <p:spPr bwMode="auto">
            <a:xfrm>
              <a:off x="324" y="158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200">
                  <a:latin typeface="Arial" panose="020B0604020202020204" pitchFamily="34" charset="0"/>
                </a:rPr>
                <a:t>ALU</a:t>
              </a:r>
              <a:endParaRPr kumimoji="0" lang="en-US" altLang="tr-TR" sz="1600">
                <a:latin typeface="Arial" panose="020B0604020202020204" pitchFamily="34" charset="0"/>
              </a:endParaRPr>
            </a:p>
          </p:txBody>
        </p:sp>
        <p:sp>
          <p:nvSpPr>
            <p:cNvPr id="13326" name="Oval 23"/>
            <p:cNvSpPr>
              <a:spLocks noChangeArrowheads="1"/>
            </p:cNvSpPr>
            <p:nvPr/>
          </p:nvSpPr>
          <p:spPr bwMode="auto">
            <a:xfrm>
              <a:off x="372" y="2164"/>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3327" name="Oval 24"/>
            <p:cNvSpPr>
              <a:spLocks noChangeArrowheads="1"/>
            </p:cNvSpPr>
            <p:nvPr/>
          </p:nvSpPr>
          <p:spPr bwMode="auto">
            <a:xfrm>
              <a:off x="516" y="1780"/>
              <a:ext cx="432" cy="48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3328" name="Text Box 25"/>
            <p:cNvSpPr txBox="1">
              <a:spLocks noChangeArrowheads="1"/>
            </p:cNvSpPr>
            <p:nvPr/>
          </p:nvSpPr>
          <p:spPr bwMode="auto">
            <a:xfrm>
              <a:off x="345" y="2279"/>
              <a:ext cx="5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200">
                  <a:latin typeface="Arial" panose="020B0604020202020204" pitchFamily="34" charset="0"/>
                </a:rPr>
                <a:t>Registers</a:t>
              </a:r>
              <a:endParaRPr kumimoji="0" lang="en-US" altLang="tr-TR" sz="1600">
                <a:latin typeface="Arial" panose="020B0604020202020204" pitchFamily="34" charset="0"/>
              </a:endParaRPr>
            </a:p>
          </p:txBody>
        </p:sp>
        <p:sp>
          <p:nvSpPr>
            <p:cNvPr id="13329" name="Text Box 26"/>
            <p:cNvSpPr txBox="1">
              <a:spLocks noChangeArrowheads="1"/>
            </p:cNvSpPr>
            <p:nvPr/>
          </p:nvSpPr>
          <p:spPr bwMode="auto">
            <a:xfrm>
              <a:off x="516" y="1924"/>
              <a:ext cx="4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200">
                  <a:latin typeface="Arial" panose="020B0604020202020204" pitchFamily="34" charset="0"/>
                </a:rPr>
                <a:t>Internal</a:t>
              </a:r>
            </a:p>
            <a:p>
              <a:pPr>
                <a:spcBef>
                  <a:spcPct val="0"/>
                </a:spcBef>
                <a:buFontTx/>
                <a:buNone/>
              </a:pPr>
              <a:r>
                <a:rPr kumimoji="0" lang="en-US" altLang="tr-TR" sz="1200">
                  <a:latin typeface="Arial" panose="020B0604020202020204" pitchFamily="34" charset="0"/>
                </a:rPr>
                <a:t>Bus</a:t>
              </a:r>
            </a:p>
          </p:txBody>
        </p:sp>
      </p:grpSp>
    </p:spTree>
    <p:extLst>
      <p:ext uri="{BB962C8B-B14F-4D97-AF65-F5344CB8AC3E}">
        <p14:creationId xmlns:p14="http://schemas.microsoft.com/office/powerpoint/2010/main" val="676139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09954"/>
                                        </p:tgtEl>
                                        <p:attrNameLst>
                                          <p:attrName>style.visibility</p:attrName>
                                        </p:attrNameLst>
                                      </p:cBhvr>
                                      <p:to>
                                        <p:strVal val="visible"/>
                                      </p:to>
                                    </p:set>
                                    <p:animEffect transition="in" filter="dissolve">
                                      <p:cBhvr>
                                        <p:cTn id="7" dur="500"/>
                                        <p:tgtEl>
                                          <p:spTgt spid="5099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09963"/>
                                        </p:tgtEl>
                                        <p:attrNameLst>
                                          <p:attrName>style.visibility</p:attrName>
                                        </p:attrNameLst>
                                      </p:cBhvr>
                                      <p:to>
                                        <p:strVal val="visible"/>
                                      </p:to>
                                    </p:set>
                                    <p:animEffect transition="in" filter="diamond(in)">
                                      <p:cBhvr>
                                        <p:cTn id="12" dur="2000"/>
                                        <p:tgtEl>
                                          <p:spTgt spid="5099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09960"/>
                                        </p:tgtEl>
                                        <p:attrNameLst>
                                          <p:attrName>style.visibility</p:attrName>
                                        </p:attrNameLst>
                                      </p:cBhvr>
                                      <p:to>
                                        <p:strVal val="visible"/>
                                      </p:to>
                                    </p:set>
                                    <p:animEffect transition="in" filter="diamond(in)">
                                      <p:cBhvr>
                                        <p:cTn id="17" dur="2000"/>
                                        <p:tgtEl>
                                          <p:spTgt spid="5099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509966"/>
                                        </p:tgtEl>
                                        <p:attrNameLst>
                                          <p:attrName>style.visibility</p:attrName>
                                        </p:attrNameLst>
                                      </p:cBhvr>
                                      <p:to>
                                        <p:strVal val="visible"/>
                                      </p:to>
                                    </p:set>
                                    <p:animEffect transition="in" filter="diamond(in)">
                                      <p:cBhvr>
                                        <p:cTn id="22" dur="2000"/>
                                        <p:tgtEl>
                                          <p:spTgt spid="509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67357DBF-7FA1-4028-A095-8839A62C0103}" type="slidenum">
              <a:rPr kumimoji="0" lang="en-US" altLang="tr-TR" sz="1200" smtClean="0"/>
              <a:pPr>
                <a:spcBef>
                  <a:spcPct val="50000"/>
                </a:spcBef>
                <a:buFontTx/>
                <a:buNone/>
              </a:pPr>
              <a:t>60</a:t>
            </a:fld>
            <a:endParaRPr kumimoji="0" lang="en-US" altLang="tr-TR" sz="1200" smtClean="0"/>
          </a:p>
        </p:txBody>
      </p:sp>
      <p:sp>
        <p:nvSpPr>
          <p:cNvPr id="70659" name="Rectangle 2"/>
          <p:cNvSpPr>
            <a:spLocks noGrp="1" noChangeArrowheads="1"/>
          </p:cNvSpPr>
          <p:nvPr>
            <p:ph type="title"/>
          </p:nvPr>
        </p:nvSpPr>
        <p:spPr/>
        <p:txBody>
          <a:bodyPr/>
          <a:lstStyle/>
          <a:p>
            <a:r>
              <a:rPr lang="en-US" altLang="tr-TR" smtClean="0"/>
              <a:t>Input/Output Problems</a:t>
            </a:r>
          </a:p>
        </p:txBody>
      </p:sp>
      <p:sp>
        <p:nvSpPr>
          <p:cNvPr id="675843" name="Rectangle 3"/>
          <p:cNvSpPr>
            <a:spLocks noGrp="1" noChangeArrowheads="1"/>
          </p:cNvSpPr>
          <p:nvPr>
            <p:ph type="body" sz="half" idx="1"/>
          </p:nvPr>
        </p:nvSpPr>
        <p:spPr>
          <a:xfrm>
            <a:off x="395288" y="1125538"/>
            <a:ext cx="4062412" cy="4978400"/>
          </a:xfrm>
        </p:spPr>
        <p:txBody>
          <a:bodyPr/>
          <a:lstStyle/>
          <a:p>
            <a:r>
              <a:rPr lang="en-US" altLang="tr-TR" sz="2800" smtClean="0"/>
              <a:t>Wide variety of peripherals</a:t>
            </a:r>
          </a:p>
          <a:p>
            <a:pPr lvl="1"/>
            <a:r>
              <a:rPr lang="en-US" altLang="tr-TR" sz="2400" smtClean="0"/>
              <a:t>Delivering different amounts of data</a:t>
            </a:r>
          </a:p>
          <a:p>
            <a:pPr lvl="1"/>
            <a:r>
              <a:rPr lang="en-US" altLang="tr-TR" sz="2400" smtClean="0"/>
              <a:t>At different speeds</a:t>
            </a:r>
          </a:p>
          <a:p>
            <a:pPr lvl="1"/>
            <a:r>
              <a:rPr lang="en-US" altLang="tr-TR" sz="2400" smtClean="0"/>
              <a:t>In different formats</a:t>
            </a:r>
          </a:p>
          <a:p>
            <a:r>
              <a:rPr lang="en-US" altLang="tr-TR" sz="2800" smtClean="0"/>
              <a:t>All slower than CPU and RAM</a:t>
            </a:r>
          </a:p>
          <a:p>
            <a:r>
              <a:rPr lang="en-US" altLang="tr-TR" sz="2800" smtClean="0"/>
              <a:t>Need I/O modules</a:t>
            </a:r>
          </a:p>
          <a:p>
            <a:endParaRPr lang="en-US" altLang="tr-TR" sz="2800" smtClean="0"/>
          </a:p>
        </p:txBody>
      </p:sp>
      <p:pic>
        <p:nvPicPr>
          <p:cNvPr id="675844" name="Picture 4" descr="7-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24300" y="1444625"/>
            <a:ext cx="5219700" cy="421481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75844"/>
                                        </p:tgtEl>
                                        <p:attrNameLst>
                                          <p:attrName>style.visibility</p:attrName>
                                        </p:attrNameLst>
                                      </p:cBhvr>
                                      <p:to>
                                        <p:strVal val="visible"/>
                                      </p:to>
                                    </p:set>
                                    <p:animEffect transition="in" filter="dissolve">
                                      <p:cBhvr>
                                        <p:cTn id="7" dur="500"/>
                                        <p:tgtEl>
                                          <p:spTgt spid="67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43">
                                            <p:txEl>
                                              <p:pRg st="0" end="0"/>
                                            </p:txEl>
                                          </p:spTgt>
                                        </p:tgtEl>
                                        <p:attrNameLst>
                                          <p:attrName>style.visibility</p:attrName>
                                        </p:attrNameLst>
                                      </p:cBhvr>
                                      <p:to>
                                        <p:strVal val="visible"/>
                                      </p:to>
                                    </p:set>
                                    <p:animEffect transition="in" filter="dissolve">
                                      <p:cBhvr>
                                        <p:cTn id="12" dur="500"/>
                                        <p:tgtEl>
                                          <p:spTgt spid="6758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843">
                                            <p:txEl>
                                              <p:pRg st="1" end="1"/>
                                            </p:txEl>
                                          </p:spTgt>
                                        </p:tgtEl>
                                        <p:attrNameLst>
                                          <p:attrName>style.visibility</p:attrName>
                                        </p:attrNameLst>
                                      </p:cBhvr>
                                      <p:to>
                                        <p:strVal val="visible"/>
                                      </p:to>
                                    </p:set>
                                    <p:animEffect transition="in" filter="dissolve">
                                      <p:cBhvr>
                                        <p:cTn id="17" dur="500"/>
                                        <p:tgtEl>
                                          <p:spTgt spid="6758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843">
                                            <p:txEl>
                                              <p:pRg st="2" end="2"/>
                                            </p:txEl>
                                          </p:spTgt>
                                        </p:tgtEl>
                                        <p:attrNameLst>
                                          <p:attrName>style.visibility</p:attrName>
                                        </p:attrNameLst>
                                      </p:cBhvr>
                                      <p:to>
                                        <p:strVal val="visible"/>
                                      </p:to>
                                    </p:set>
                                    <p:animEffect transition="in" filter="dissolve">
                                      <p:cBhvr>
                                        <p:cTn id="22" dur="500"/>
                                        <p:tgtEl>
                                          <p:spTgt spid="6758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5843">
                                            <p:txEl>
                                              <p:pRg st="3" end="3"/>
                                            </p:txEl>
                                          </p:spTgt>
                                        </p:tgtEl>
                                        <p:attrNameLst>
                                          <p:attrName>style.visibility</p:attrName>
                                        </p:attrNameLst>
                                      </p:cBhvr>
                                      <p:to>
                                        <p:strVal val="visible"/>
                                      </p:to>
                                    </p:set>
                                    <p:animEffect transition="in" filter="dissolve">
                                      <p:cBhvr>
                                        <p:cTn id="27" dur="500"/>
                                        <p:tgtEl>
                                          <p:spTgt spid="6758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75843">
                                            <p:txEl>
                                              <p:pRg st="4" end="4"/>
                                            </p:txEl>
                                          </p:spTgt>
                                        </p:tgtEl>
                                        <p:attrNameLst>
                                          <p:attrName>style.visibility</p:attrName>
                                        </p:attrNameLst>
                                      </p:cBhvr>
                                      <p:to>
                                        <p:strVal val="visible"/>
                                      </p:to>
                                    </p:set>
                                    <p:animEffect transition="in" filter="dissolve">
                                      <p:cBhvr>
                                        <p:cTn id="32" dur="500"/>
                                        <p:tgtEl>
                                          <p:spTgt spid="67584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75843">
                                            <p:txEl>
                                              <p:pRg st="5" end="5"/>
                                            </p:txEl>
                                          </p:spTgt>
                                        </p:tgtEl>
                                        <p:attrNameLst>
                                          <p:attrName>style.visibility</p:attrName>
                                        </p:attrNameLst>
                                      </p:cBhvr>
                                      <p:to>
                                        <p:strVal val="visible"/>
                                      </p:to>
                                    </p:set>
                                    <p:animEffect transition="in" filter="dissolve">
                                      <p:cBhvr>
                                        <p:cTn id="37" dur="500"/>
                                        <p:tgtEl>
                                          <p:spTgt spid="67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638EA52-85C4-4198-A4D1-F3E21BE1D9C6}" type="slidenum">
              <a:rPr kumimoji="0" lang="en-US" altLang="tr-TR" sz="1200" smtClean="0"/>
              <a:pPr>
                <a:spcBef>
                  <a:spcPct val="50000"/>
                </a:spcBef>
                <a:buFontTx/>
                <a:buNone/>
              </a:pPr>
              <a:t>61</a:t>
            </a:fld>
            <a:endParaRPr kumimoji="0" lang="en-US" altLang="tr-TR" sz="1200" smtClean="0"/>
          </a:p>
        </p:txBody>
      </p:sp>
      <p:sp>
        <p:nvSpPr>
          <p:cNvPr id="72707" name="Rectangle 2"/>
          <p:cNvSpPr>
            <a:spLocks noGrp="1" noChangeArrowheads="1"/>
          </p:cNvSpPr>
          <p:nvPr>
            <p:ph type="title"/>
          </p:nvPr>
        </p:nvSpPr>
        <p:spPr/>
        <p:txBody>
          <a:bodyPr/>
          <a:lstStyle/>
          <a:p>
            <a:r>
              <a:rPr lang="en-US" altLang="tr-TR" smtClean="0"/>
              <a:t>Input/Output Module</a:t>
            </a:r>
          </a:p>
        </p:txBody>
      </p:sp>
      <p:sp>
        <p:nvSpPr>
          <p:cNvPr id="677891" name="Rectangle 3"/>
          <p:cNvSpPr>
            <a:spLocks noGrp="1" noChangeArrowheads="1"/>
          </p:cNvSpPr>
          <p:nvPr>
            <p:ph type="body" sz="half" idx="1"/>
          </p:nvPr>
        </p:nvSpPr>
        <p:spPr>
          <a:xfrm>
            <a:off x="4716463" y="1196975"/>
            <a:ext cx="4186237" cy="5180013"/>
          </a:xfrm>
        </p:spPr>
        <p:txBody>
          <a:bodyPr/>
          <a:lstStyle/>
          <a:p>
            <a:r>
              <a:rPr lang="en-US" altLang="tr-TR" sz="2800" smtClean="0"/>
              <a:t>Interface to CPU and Memory</a:t>
            </a:r>
          </a:p>
          <a:p>
            <a:r>
              <a:rPr lang="en-US" altLang="tr-TR" sz="2800" smtClean="0"/>
              <a:t>Interface to one or more peripherals</a:t>
            </a:r>
            <a:endParaRPr lang="tr-TR" altLang="tr-TR" sz="2800" smtClean="0"/>
          </a:p>
          <a:p>
            <a:r>
              <a:rPr lang="en-US" altLang="tr-TR" sz="2800" smtClean="0"/>
              <a:t>I/O Module Function</a:t>
            </a:r>
            <a:r>
              <a:rPr lang="tr-TR" altLang="tr-TR" sz="2800" smtClean="0"/>
              <a:t>:</a:t>
            </a:r>
          </a:p>
          <a:p>
            <a:pPr lvl="1"/>
            <a:r>
              <a:rPr lang="en-US" altLang="tr-TR" sz="2400" smtClean="0"/>
              <a:t>Control &amp; Timing</a:t>
            </a:r>
          </a:p>
          <a:p>
            <a:pPr lvl="1"/>
            <a:r>
              <a:rPr lang="en-US" altLang="tr-TR" sz="2400" smtClean="0"/>
              <a:t>CPU Communication</a:t>
            </a:r>
          </a:p>
          <a:p>
            <a:pPr lvl="1"/>
            <a:r>
              <a:rPr lang="en-US" altLang="tr-TR" sz="2400" smtClean="0"/>
              <a:t>Device Communication</a:t>
            </a:r>
          </a:p>
          <a:p>
            <a:pPr lvl="1"/>
            <a:r>
              <a:rPr lang="en-US" altLang="tr-TR" sz="2400" smtClean="0"/>
              <a:t>Data Buffering</a:t>
            </a:r>
          </a:p>
          <a:p>
            <a:pPr lvl="1"/>
            <a:r>
              <a:rPr lang="en-US" altLang="tr-TR" sz="2400" smtClean="0"/>
              <a:t>Error Detection</a:t>
            </a:r>
          </a:p>
        </p:txBody>
      </p:sp>
      <p:pic>
        <p:nvPicPr>
          <p:cNvPr id="67789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418" t="16350" r="10925" b="21777"/>
          <a:stretch>
            <a:fillRect/>
          </a:stretch>
        </p:blipFill>
        <p:spPr>
          <a:xfrm>
            <a:off x="355600" y="1638300"/>
            <a:ext cx="4062413" cy="4589463"/>
          </a:xfrm>
          <a:noFill/>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7893" name="Rectangle 5"/>
          <p:cNvSpPr>
            <a:spLocks noChangeArrowheads="1"/>
          </p:cNvSpPr>
          <p:nvPr/>
        </p:nvSpPr>
        <p:spPr bwMode="auto">
          <a:xfrm>
            <a:off x="339725" y="1087438"/>
            <a:ext cx="4821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lang="tr-TR" altLang="tr-TR" sz="2800">
                <a:solidFill>
                  <a:schemeClr val="tx2"/>
                </a:solidFill>
              </a:rPr>
              <a:t>I/O Module</a:t>
            </a:r>
            <a:r>
              <a:rPr lang="en-GB" altLang="tr-TR" sz="2800">
                <a:solidFill>
                  <a:schemeClr val="tx2"/>
                </a:solidFill>
              </a:rPr>
              <a:t> Block Diagram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7893"/>
                                        </p:tgtEl>
                                        <p:attrNameLst>
                                          <p:attrName>style.visibility</p:attrName>
                                        </p:attrNameLst>
                                      </p:cBhvr>
                                      <p:to>
                                        <p:strVal val="visible"/>
                                      </p:to>
                                    </p:set>
                                    <p:animEffect transition="in" filter="dissolve">
                                      <p:cBhvr>
                                        <p:cTn id="7" dur="500"/>
                                        <p:tgtEl>
                                          <p:spTgt spid="677893"/>
                                        </p:tgtEl>
                                      </p:cBhvr>
                                    </p:animEffect>
                                  </p:childTnLst>
                                </p:cTn>
                              </p:par>
                              <p:par>
                                <p:cTn id="8" presetID="9" presetClass="entr" presetSubtype="0" fill="hold" nodeType="withEffect">
                                  <p:stCondLst>
                                    <p:cond delay="0"/>
                                  </p:stCondLst>
                                  <p:childTnLst>
                                    <p:set>
                                      <p:cBhvr>
                                        <p:cTn id="9" dur="1" fill="hold">
                                          <p:stCondLst>
                                            <p:cond delay="0"/>
                                          </p:stCondLst>
                                        </p:cTn>
                                        <p:tgtEl>
                                          <p:spTgt spid="677892"/>
                                        </p:tgtEl>
                                        <p:attrNameLst>
                                          <p:attrName>style.visibility</p:attrName>
                                        </p:attrNameLst>
                                      </p:cBhvr>
                                      <p:to>
                                        <p:strVal val="visible"/>
                                      </p:to>
                                    </p:set>
                                    <p:animEffect transition="in" filter="dissolve">
                                      <p:cBhvr>
                                        <p:cTn id="10" dur="500"/>
                                        <p:tgtEl>
                                          <p:spTgt spid="67789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77891">
                                            <p:txEl>
                                              <p:pRg st="0" end="0"/>
                                            </p:txEl>
                                          </p:spTgt>
                                        </p:tgtEl>
                                        <p:attrNameLst>
                                          <p:attrName>style.visibility</p:attrName>
                                        </p:attrNameLst>
                                      </p:cBhvr>
                                      <p:to>
                                        <p:strVal val="visible"/>
                                      </p:to>
                                    </p:set>
                                    <p:animEffect transition="in" filter="dissolve">
                                      <p:cBhvr>
                                        <p:cTn id="15" dur="500"/>
                                        <p:tgtEl>
                                          <p:spTgt spid="67789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77891">
                                            <p:txEl>
                                              <p:pRg st="1" end="1"/>
                                            </p:txEl>
                                          </p:spTgt>
                                        </p:tgtEl>
                                        <p:attrNameLst>
                                          <p:attrName>style.visibility</p:attrName>
                                        </p:attrNameLst>
                                      </p:cBhvr>
                                      <p:to>
                                        <p:strVal val="visible"/>
                                      </p:to>
                                    </p:set>
                                    <p:animEffect transition="in" filter="dissolve">
                                      <p:cBhvr>
                                        <p:cTn id="20" dur="500"/>
                                        <p:tgtEl>
                                          <p:spTgt spid="67789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77891">
                                            <p:txEl>
                                              <p:pRg st="2" end="2"/>
                                            </p:txEl>
                                          </p:spTgt>
                                        </p:tgtEl>
                                        <p:attrNameLst>
                                          <p:attrName>style.visibility</p:attrName>
                                        </p:attrNameLst>
                                      </p:cBhvr>
                                      <p:to>
                                        <p:strVal val="visible"/>
                                      </p:to>
                                    </p:set>
                                    <p:animEffect transition="in" filter="dissolve">
                                      <p:cBhvr>
                                        <p:cTn id="25" dur="500"/>
                                        <p:tgtEl>
                                          <p:spTgt spid="67789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77891">
                                            <p:txEl>
                                              <p:pRg st="3" end="3"/>
                                            </p:txEl>
                                          </p:spTgt>
                                        </p:tgtEl>
                                        <p:attrNameLst>
                                          <p:attrName>style.visibility</p:attrName>
                                        </p:attrNameLst>
                                      </p:cBhvr>
                                      <p:to>
                                        <p:strVal val="visible"/>
                                      </p:to>
                                    </p:set>
                                    <p:animEffect transition="in" filter="dissolve">
                                      <p:cBhvr>
                                        <p:cTn id="30" dur="500"/>
                                        <p:tgtEl>
                                          <p:spTgt spid="67789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77891">
                                            <p:txEl>
                                              <p:pRg st="4" end="4"/>
                                            </p:txEl>
                                          </p:spTgt>
                                        </p:tgtEl>
                                        <p:attrNameLst>
                                          <p:attrName>style.visibility</p:attrName>
                                        </p:attrNameLst>
                                      </p:cBhvr>
                                      <p:to>
                                        <p:strVal val="visible"/>
                                      </p:to>
                                    </p:set>
                                    <p:animEffect transition="in" filter="dissolve">
                                      <p:cBhvr>
                                        <p:cTn id="35" dur="500"/>
                                        <p:tgtEl>
                                          <p:spTgt spid="677891">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77891">
                                            <p:txEl>
                                              <p:pRg st="5" end="5"/>
                                            </p:txEl>
                                          </p:spTgt>
                                        </p:tgtEl>
                                        <p:attrNameLst>
                                          <p:attrName>style.visibility</p:attrName>
                                        </p:attrNameLst>
                                      </p:cBhvr>
                                      <p:to>
                                        <p:strVal val="visible"/>
                                      </p:to>
                                    </p:set>
                                    <p:animEffect transition="in" filter="dissolve">
                                      <p:cBhvr>
                                        <p:cTn id="40" dur="500"/>
                                        <p:tgtEl>
                                          <p:spTgt spid="677891">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677891">
                                            <p:txEl>
                                              <p:pRg st="6" end="6"/>
                                            </p:txEl>
                                          </p:spTgt>
                                        </p:tgtEl>
                                        <p:attrNameLst>
                                          <p:attrName>style.visibility</p:attrName>
                                        </p:attrNameLst>
                                      </p:cBhvr>
                                      <p:to>
                                        <p:strVal val="visible"/>
                                      </p:to>
                                    </p:set>
                                    <p:animEffect transition="in" filter="dissolve">
                                      <p:cBhvr>
                                        <p:cTn id="45" dur="500"/>
                                        <p:tgtEl>
                                          <p:spTgt spid="677891">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77891">
                                            <p:txEl>
                                              <p:pRg st="7" end="7"/>
                                            </p:txEl>
                                          </p:spTgt>
                                        </p:tgtEl>
                                        <p:attrNameLst>
                                          <p:attrName>style.visibility</p:attrName>
                                        </p:attrNameLst>
                                      </p:cBhvr>
                                      <p:to>
                                        <p:strVal val="visible"/>
                                      </p:to>
                                    </p:set>
                                    <p:animEffect transition="in" filter="dissolve">
                                      <p:cBhvr>
                                        <p:cTn id="50" dur="500"/>
                                        <p:tgtEl>
                                          <p:spTgt spid="6778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1" grpId="0" build="p"/>
      <p:bldP spid="67789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53E21AE-6665-4077-846A-4402089CF390}" type="slidenum">
              <a:rPr kumimoji="0" lang="en-US" altLang="tr-TR" sz="1200" smtClean="0"/>
              <a:pPr>
                <a:spcBef>
                  <a:spcPct val="50000"/>
                </a:spcBef>
                <a:buFontTx/>
                <a:buNone/>
              </a:pPr>
              <a:t>62</a:t>
            </a:fld>
            <a:endParaRPr kumimoji="0" lang="en-US" altLang="tr-TR" sz="1200" smtClean="0"/>
          </a:p>
        </p:txBody>
      </p:sp>
      <p:sp>
        <p:nvSpPr>
          <p:cNvPr id="74755" name="Rectangle 2"/>
          <p:cNvSpPr>
            <a:spLocks noGrp="1" noChangeArrowheads="1"/>
          </p:cNvSpPr>
          <p:nvPr>
            <p:ph type="title"/>
          </p:nvPr>
        </p:nvSpPr>
        <p:spPr/>
        <p:txBody>
          <a:bodyPr/>
          <a:lstStyle/>
          <a:p>
            <a:r>
              <a:rPr lang="en-US" altLang="tr-TR" smtClean="0"/>
              <a:t>External Devices</a:t>
            </a:r>
          </a:p>
        </p:txBody>
      </p:sp>
      <p:sp>
        <p:nvSpPr>
          <p:cNvPr id="679939" name="Rectangle 3"/>
          <p:cNvSpPr>
            <a:spLocks noGrp="1" noChangeArrowheads="1"/>
          </p:cNvSpPr>
          <p:nvPr>
            <p:ph type="body" idx="1"/>
          </p:nvPr>
        </p:nvSpPr>
        <p:spPr>
          <a:xfrm>
            <a:off x="5251450" y="1174750"/>
            <a:ext cx="3883025" cy="4978400"/>
          </a:xfrm>
        </p:spPr>
        <p:txBody>
          <a:bodyPr/>
          <a:lstStyle/>
          <a:p>
            <a:r>
              <a:rPr lang="tr-TR" altLang="tr-TR" smtClean="0"/>
              <a:t>External Devices:</a:t>
            </a:r>
          </a:p>
          <a:p>
            <a:pPr lvl="1"/>
            <a:r>
              <a:rPr lang="en-US" altLang="tr-TR" smtClean="0"/>
              <a:t>Human readable</a:t>
            </a:r>
          </a:p>
          <a:p>
            <a:pPr lvl="2"/>
            <a:r>
              <a:rPr lang="en-US" altLang="tr-TR" smtClean="0"/>
              <a:t>Screen, printer, keyboard</a:t>
            </a:r>
          </a:p>
          <a:p>
            <a:pPr lvl="1"/>
            <a:r>
              <a:rPr lang="en-US" altLang="tr-TR" smtClean="0"/>
              <a:t>Machine readable</a:t>
            </a:r>
          </a:p>
          <a:p>
            <a:pPr lvl="2"/>
            <a:r>
              <a:rPr lang="en-US" altLang="tr-TR" smtClean="0"/>
              <a:t>Monitoring and control</a:t>
            </a:r>
          </a:p>
          <a:p>
            <a:pPr lvl="1"/>
            <a:r>
              <a:rPr lang="en-US" altLang="tr-TR" smtClean="0"/>
              <a:t>Communication</a:t>
            </a:r>
          </a:p>
          <a:p>
            <a:pPr lvl="2"/>
            <a:r>
              <a:rPr lang="en-US" altLang="tr-TR" smtClean="0"/>
              <a:t>Modem</a:t>
            </a:r>
          </a:p>
          <a:p>
            <a:pPr lvl="2"/>
            <a:r>
              <a:rPr lang="en-US" altLang="tr-TR" smtClean="0"/>
              <a:t>Network Interface Card (NIC)</a:t>
            </a:r>
          </a:p>
        </p:txBody>
      </p:sp>
      <p:pic>
        <p:nvPicPr>
          <p:cNvPr id="679940" name="Picture 4"/>
          <p:cNvPicPr>
            <a:picLocks noChangeAspect="1" noChangeArrowheads="1"/>
          </p:cNvPicPr>
          <p:nvPr/>
        </p:nvPicPr>
        <p:blipFill>
          <a:blip r:embed="rId3">
            <a:extLst>
              <a:ext uri="{28A0092B-C50C-407E-A947-70E740481C1C}">
                <a14:useLocalDpi xmlns:a14="http://schemas.microsoft.com/office/drawing/2010/main" val="0"/>
              </a:ext>
            </a:extLst>
          </a:blip>
          <a:srcRect l="17458" t="21777" r="17647" b="36266"/>
          <a:stretch>
            <a:fillRect/>
          </a:stretch>
        </p:blipFill>
        <p:spPr bwMode="auto">
          <a:xfrm>
            <a:off x="539750" y="2159000"/>
            <a:ext cx="4711700" cy="3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9941" name="Rectangle 5"/>
          <p:cNvSpPr>
            <a:spLocks noChangeArrowheads="1"/>
          </p:cNvSpPr>
          <p:nvPr/>
        </p:nvSpPr>
        <p:spPr bwMode="auto">
          <a:xfrm>
            <a:off x="323850" y="1108075"/>
            <a:ext cx="4821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lang="en-GB" altLang="tr-TR" sz="2800">
                <a:solidFill>
                  <a:schemeClr val="tx2"/>
                </a:solidFill>
              </a:rPr>
              <a:t>External Device Block Diagram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9941"/>
                                        </p:tgtEl>
                                        <p:attrNameLst>
                                          <p:attrName>style.visibility</p:attrName>
                                        </p:attrNameLst>
                                      </p:cBhvr>
                                      <p:to>
                                        <p:strVal val="visible"/>
                                      </p:to>
                                    </p:set>
                                    <p:animEffect transition="in" filter="dissolve">
                                      <p:cBhvr>
                                        <p:cTn id="7" dur="500"/>
                                        <p:tgtEl>
                                          <p:spTgt spid="679941"/>
                                        </p:tgtEl>
                                      </p:cBhvr>
                                    </p:animEffect>
                                  </p:childTnLst>
                                </p:cTn>
                              </p:par>
                              <p:par>
                                <p:cTn id="8" presetID="9" presetClass="entr" presetSubtype="0" fill="hold" nodeType="withEffect">
                                  <p:stCondLst>
                                    <p:cond delay="0"/>
                                  </p:stCondLst>
                                  <p:childTnLst>
                                    <p:set>
                                      <p:cBhvr>
                                        <p:cTn id="9" dur="1" fill="hold">
                                          <p:stCondLst>
                                            <p:cond delay="0"/>
                                          </p:stCondLst>
                                        </p:cTn>
                                        <p:tgtEl>
                                          <p:spTgt spid="679940"/>
                                        </p:tgtEl>
                                        <p:attrNameLst>
                                          <p:attrName>style.visibility</p:attrName>
                                        </p:attrNameLst>
                                      </p:cBhvr>
                                      <p:to>
                                        <p:strVal val="visible"/>
                                      </p:to>
                                    </p:set>
                                    <p:animEffect transition="in" filter="dissolve">
                                      <p:cBhvr>
                                        <p:cTn id="10" dur="500"/>
                                        <p:tgtEl>
                                          <p:spTgt spid="6799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79939">
                                            <p:txEl>
                                              <p:pRg st="0" end="0"/>
                                            </p:txEl>
                                          </p:spTgt>
                                        </p:tgtEl>
                                        <p:attrNameLst>
                                          <p:attrName>style.visibility</p:attrName>
                                        </p:attrNameLst>
                                      </p:cBhvr>
                                      <p:to>
                                        <p:strVal val="visible"/>
                                      </p:to>
                                    </p:set>
                                    <p:animEffect transition="in" filter="dissolve">
                                      <p:cBhvr>
                                        <p:cTn id="15" dur="500"/>
                                        <p:tgtEl>
                                          <p:spTgt spid="67993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79939">
                                            <p:txEl>
                                              <p:pRg st="1" end="1"/>
                                            </p:txEl>
                                          </p:spTgt>
                                        </p:tgtEl>
                                        <p:attrNameLst>
                                          <p:attrName>style.visibility</p:attrName>
                                        </p:attrNameLst>
                                      </p:cBhvr>
                                      <p:to>
                                        <p:strVal val="visible"/>
                                      </p:to>
                                    </p:set>
                                    <p:animEffect transition="in" filter="dissolve">
                                      <p:cBhvr>
                                        <p:cTn id="20" dur="500"/>
                                        <p:tgtEl>
                                          <p:spTgt spid="67993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79939">
                                            <p:txEl>
                                              <p:pRg st="2" end="2"/>
                                            </p:txEl>
                                          </p:spTgt>
                                        </p:tgtEl>
                                        <p:attrNameLst>
                                          <p:attrName>style.visibility</p:attrName>
                                        </p:attrNameLst>
                                      </p:cBhvr>
                                      <p:to>
                                        <p:strVal val="visible"/>
                                      </p:to>
                                    </p:set>
                                    <p:animEffect transition="in" filter="dissolve">
                                      <p:cBhvr>
                                        <p:cTn id="25" dur="500"/>
                                        <p:tgtEl>
                                          <p:spTgt spid="67993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79939">
                                            <p:txEl>
                                              <p:pRg st="3" end="3"/>
                                            </p:txEl>
                                          </p:spTgt>
                                        </p:tgtEl>
                                        <p:attrNameLst>
                                          <p:attrName>style.visibility</p:attrName>
                                        </p:attrNameLst>
                                      </p:cBhvr>
                                      <p:to>
                                        <p:strVal val="visible"/>
                                      </p:to>
                                    </p:set>
                                    <p:animEffect transition="in" filter="dissolve">
                                      <p:cBhvr>
                                        <p:cTn id="30" dur="500"/>
                                        <p:tgtEl>
                                          <p:spTgt spid="67993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79939">
                                            <p:txEl>
                                              <p:pRg st="4" end="4"/>
                                            </p:txEl>
                                          </p:spTgt>
                                        </p:tgtEl>
                                        <p:attrNameLst>
                                          <p:attrName>style.visibility</p:attrName>
                                        </p:attrNameLst>
                                      </p:cBhvr>
                                      <p:to>
                                        <p:strVal val="visible"/>
                                      </p:to>
                                    </p:set>
                                    <p:animEffect transition="in" filter="dissolve">
                                      <p:cBhvr>
                                        <p:cTn id="35" dur="500"/>
                                        <p:tgtEl>
                                          <p:spTgt spid="679939">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79939">
                                            <p:txEl>
                                              <p:pRg st="5" end="5"/>
                                            </p:txEl>
                                          </p:spTgt>
                                        </p:tgtEl>
                                        <p:attrNameLst>
                                          <p:attrName>style.visibility</p:attrName>
                                        </p:attrNameLst>
                                      </p:cBhvr>
                                      <p:to>
                                        <p:strVal val="visible"/>
                                      </p:to>
                                    </p:set>
                                    <p:animEffect transition="in" filter="dissolve">
                                      <p:cBhvr>
                                        <p:cTn id="40" dur="500"/>
                                        <p:tgtEl>
                                          <p:spTgt spid="679939">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679939">
                                            <p:txEl>
                                              <p:pRg st="6" end="6"/>
                                            </p:txEl>
                                          </p:spTgt>
                                        </p:tgtEl>
                                        <p:attrNameLst>
                                          <p:attrName>style.visibility</p:attrName>
                                        </p:attrNameLst>
                                      </p:cBhvr>
                                      <p:to>
                                        <p:strVal val="visible"/>
                                      </p:to>
                                    </p:set>
                                    <p:animEffect transition="in" filter="dissolve">
                                      <p:cBhvr>
                                        <p:cTn id="45" dur="500"/>
                                        <p:tgtEl>
                                          <p:spTgt spid="679939">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79939">
                                            <p:txEl>
                                              <p:pRg st="7" end="7"/>
                                            </p:txEl>
                                          </p:spTgt>
                                        </p:tgtEl>
                                        <p:attrNameLst>
                                          <p:attrName>style.visibility</p:attrName>
                                        </p:attrNameLst>
                                      </p:cBhvr>
                                      <p:to>
                                        <p:strVal val="visible"/>
                                      </p:to>
                                    </p:set>
                                    <p:animEffect transition="in" filter="dissolve">
                                      <p:cBhvr>
                                        <p:cTn id="50" dur="500"/>
                                        <p:tgtEl>
                                          <p:spTgt spid="67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39" grpId="0" build="p"/>
      <p:bldP spid="67994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10167EBB-8BFE-4623-9B81-9D1198517462}" type="slidenum">
              <a:rPr kumimoji="0" lang="en-US" altLang="tr-TR" sz="1200" smtClean="0"/>
              <a:pPr>
                <a:spcBef>
                  <a:spcPct val="50000"/>
                </a:spcBef>
                <a:buFontTx/>
                <a:buNone/>
              </a:pPr>
              <a:t>63</a:t>
            </a:fld>
            <a:endParaRPr kumimoji="0" lang="en-US" altLang="tr-TR" sz="1200" smtClean="0"/>
          </a:p>
        </p:txBody>
      </p:sp>
      <p:sp>
        <p:nvSpPr>
          <p:cNvPr id="76803" name="Rectangle 2"/>
          <p:cNvSpPr>
            <a:spLocks noGrp="1" noChangeArrowheads="1"/>
          </p:cNvSpPr>
          <p:nvPr>
            <p:ph type="title"/>
          </p:nvPr>
        </p:nvSpPr>
        <p:spPr/>
        <p:txBody>
          <a:bodyPr/>
          <a:lstStyle/>
          <a:p>
            <a:r>
              <a:rPr lang="en-US" altLang="tr-TR" smtClean="0"/>
              <a:t>I/O Steps</a:t>
            </a:r>
          </a:p>
        </p:txBody>
      </p:sp>
      <p:sp>
        <p:nvSpPr>
          <p:cNvPr id="688131" name="Rectangle 3"/>
          <p:cNvSpPr>
            <a:spLocks noGrp="1" noChangeArrowheads="1"/>
          </p:cNvSpPr>
          <p:nvPr>
            <p:ph type="body" idx="1"/>
          </p:nvPr>
        </p:nvSpPr>
        <p:spPr/>
        <p:txBody>
          <a:bodyPr/>
          <a:lstStyle/>
          <a:p>
            <a:r>
              <a:rPr lang="en-US" altLang="tr-TR" smtClean="0"/>
              <a:t>CPU checks I/O module device status</a:t>
            </a:r>
          </a:p>
          <a:p>
            <a:r>
              <a:rPr lang="en-US" altLang="tr-TR" smtClean="0"/>
              <a:t>I/O module returns status</a:t>
            </a:r>
          </a:p>
          <a:p>
            <a:r>
              <a:rPr lang="en-US" altLang="tr-TR" smtClean="0"/>
              <a:t>If ready, CPU requests data transfer</a:t>
            </a:r>
          </a:p>
          <a:p>
            <a:r>
              <a:rPr lang="en-US" altLang="tr-TR" smtClean="0"/>
              <a:t>I/O module gets data from device</a:t>
            </a:r>
          </a:p>
          <a:p>
            <a:r>
              <a:rPr lang="en-US" altLang="tr-TR" smtClean="0"/>
              <a:t>I/O module transfers data to CPU</a:t>
            </a:r>
          </a:p>
          <a:p>
            <a:r>
              <a:rPr lang="en-US" altLang="tr-TR" smtClean="0"/>
              <a:t>Variations for output, DMA,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8131">
                                            <p:txEl>
                                              <p:pRg st="0" end="0"/>
                                            </p:txEl>
                                          </p:spTgt>
                                        </p:tgtEl>
                                        <p:attrNameLst>
                                          <p:attrName>style.visibility</p:attrName>
                                        </p:attrNameLst>
                                      </p:cBhvr>
                                      <p:to>
                                        <p:strVal val="visible"/>
                                      </p:to>
                                    </p:set>
                                    <p:animEffect transition="in" filter="dissolve">
                                      <p:cBhvr>
                                        <p:cTn id="7" dur="500"/>
                                        <p:tgtEl>
                                          <p:spTgt spid="68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8131">
                                            <p:txEl>
                                              <p:pRg st="1" end="1"/>
                                            </p:txEl>
                                          </p:spTgt>
                                        </p:tgtEl>
                                        <p:attrNameLst>
                                          <p:attrName>style.visibility</p:attrName>
                                        </p:attrNameLst>
                                      </p:cBhvr>
                                      <p:to>
                                        <p:strVal val="visible"/>
                                      </p:to>
                                    </p:set>
                                    <p:animEffect transition="in" filter="dissolve">
                                      <p:cBhvr>
                                        <p:cTn id="12" dur="500"/>
                                        <p:tgtEl>
                                          <p:spTgt spid="68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8131">
                                            <p:txEl>
                                              <p:pRg st="2" end="2"/>
                                            </p:txEl>
                                          </p:spTgt>
                                        </p:tgtEl>
                                        <p:attrNameLst>
                                          <p:attrName>style.visibility</p:attrName>
                                        </p:attrNameLst>
                                      </p:cBhvr>
                                      <p:to>
                                        <p:strVal val="visible"/>
                                      </p:to>
                                    </p:set>
                                    <p:animEffect transition="in" filter="dissolve">
                                      <p:cBhvr>
                                        <p:cTn id="17" dur="500"/>
                                        <p:tgtEl>
                                          <p:spTgt spid="688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88131">
                                            <p:txEl>
                                              <p:pRg st="3" end="3"/>
                                            </p:txEl>
                                          </p:spTgt>
                                        </p:tgtEl>
                                        <p:attrNameLst>
                                          <p:attrName>style.visibility</p:attrName>
                                        </p:attrNameLst>
                                      </p:cBhvr>
                                      <p:to>
                                        <p:strVal val="visible"/>
                                      </p:to>
                                    </p:set>
                                    <p:animEffect transition="in" filter="dissolve">
                                      <p:cBhvr>
                                        <p:cTn id="22" dur="500"/>
                                        <p:tgtEl>
                                          <p:spTgt spid="6881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88131">
                                            <p:txEl>
                                              <p:pRg st="4" end="4"/>
                                            </p:txEl>
                                          </p:spTgt>
                                        </p:tgtEl>
                                        <p:attrNameLst>
                                          <p:attrName>style.visibility</p:attrName>
                                        </p:attrNameLst>
                                      </p:cBhvr>
                                      <p:to>
                                        <p:strVal val="visible"/>
                                      </p:to>
                                    </p:set>
                                    <p:animEffect transition="in" filter="dissolve">
                                      <p:cBhvr>
                                        <p:cTn id="27" dur="500"/>
                                        <p:tgtEl>
                                          <p:spTgt spid="6881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88131">
                                            <p:txEl>
                                              <p:pRg st="5" end="5"/>
                                            </p:txEl>
                                          </p:spTgt>
                                        </p:tgtEl>
                                        <p:attrNameLst>
                                          <p:attrName>style.visibility</p:attrName>
                                        </p:attrNameLst>
                                      </p:cBhvr>
                                      <p:to>
                                        <p:strVal val="visible"/>
                                      </p:to>
                                    </p:set>
                                    <p:animEffect transition="in" filter="dissolve">
                                      <p:cBhvr>
                                        <p:cTn id="32" dur="500"/>
                                        <p:tgtEl>
                                          <p:spTgt spid="68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AB13EE6-9E7B-41F0-98B9-A23A2DCBC7C0}" type="slidenum">
              <a:rPr kumimoji="0" lang="en-US" altLang="tr-TR" sz="1200" smtClean="0"/>
              <a:pPr>
                <a:spcBef>
                  <a:spcPct val="50000"/>
                </a:spcBef>
                <a:buFontTx/>
                <a:buNone/>
              </a:pPr>
              <a:t>64</a:t>
            </a:fld>
            <a:endParaRPr kumimoji="0" lang="en-US" altLang="tr-TR" sz="1200" smtClean="0"/>
          </a:p>
        </p:txBody>
      </p:sp>
      <p:sp>
        <p:nvSpPr>
          <p:cNvPr id="690178" name="Rectangle 2"/>
          <p:cNvSpPr>
            <a:spLocks noGrp="1" noChangeArrowheads="1"/>
          </p:cNvSpPr>
          <p:nvPr>
            <p:ph type="body" idx="1"/>
          </p:nvPr>
        </p:nvSpPr>
        <p:spPr>
          <a:xfrm>
            <a:off x="207963" y="947738"/>
            <a:ext cx="8936037" cy="5373687"/>
          </a:xfrm>
          <a:extLst>
            <a:ext uri="{909E8E84-426E-40DD-AFC4-6F175D3DCCD1}">
              <a14:hiddenFill xmlns:a14="http://schemas.microsoft.com/office/drawing/2010/main">
                <a:solidFill>
                  <a:srgbClr val="E4F5FF"/>
                </a:solidFill>
              </a14:hiddenFill>
            </a:ext>
          </a:extLst>
        </p:spPr>
        <p:txBody>
          <a:bodyPr/>
          <a:lstStyle/>
          <a:p>
            <a:r>
              <a:rPr lang="en-US" altLang="tr-TR" smtClean="0">
                <a:latin typeface="Arial" panose="020B0604020202020204" pitchFamily="34" charset="0"/>
              </a:rPr>
              <a:t>I/O can be controlled in four general ways</a:t>
            </a:r>
            <a:r>
              <a:rPr lang="tr-TR" altLang="tr-TR" smtClean="0">
                <a:latin typeface="Arial" panose="020B0604020202020204" pitchFamily="34" charset="0"/>
              </a:rPr>
              <a:t>:</a:t>
            </a:r>
            <a:endParaRPr lang="en-US" altLang="tr-TR" smtClean="0">
              <a:latin typeface="Arial" panose="020B0604020202020204" pitchFamily="34" charset="0"/>
            </a:endParaRPr>
          </a:p>
          <a:p>
            <a:pPr lvl="1"/>
            <a:r>
              <a:rPr lang="en-US" altLang="tr-TR" smtClean="0">
                <a:latin typeface="Arial" panose="020B0604020202020204" pitchFamily="34" charset="0"/>
              </a:rPr>
              <a:t>Programmed I/O </a:t>
            </a:r>
            <a:endParaRPr lang="tr-TR" altLang="tr-TR" smtClean="0">
              <a:latin typeface="Arial" panose="020B0604020202020204" pitchFamily="34" charset="0"/>
            </a:endParaRPr>
          </a:p>
          <a:p>
            <a:pPr lvl="2"/>
            <a:r>
              <a:rPr lang="tr-TR" altLang="tr-TR" smtClean="0">
                <a:latin typeface="Arial" panose="020B0604020202020204" pitchFamily="34" charset="0"/>
              </a:rPr>
              <a:t>R</a:t>
            </a:r>
            <a:r>
              <a:rPr lang="en-US" altLang="tr-TR" smtClean="0">
                <a:latin typeface="Arial" panose="020B0604020202020204" pitchFamily="34" charset="0"/>
              </a:rPr>
              <a:t>eserves a register for each I/O device.  </a:t>
            </a:r>
            <a:endParaRPr lang="tr-TR" altLang="tr-TR" smtClean="0">
              <a:latin typeface="Arial" panose="020B0604020202020204" pitchFamily="34" charset="0"/>
            </a:endParaRPr>
          </a:p>
          <a:p>
            <a:pPr lvl="2"/>
            <a:r>
              <a:rPr lang="en-US" altLang="tr-TR" smtClean="0">
                <a:latin typeface="Arial" panose="020B0604020202020204" pitchFamily="34" charset="0"/>
              </a:rPr>
              <a:t>Each register is continually polled to detect data arrival.</a:t>
            </a:r>
          </a:p>
          <a:p>
            <a:pPr lvl="1"/>
            <a:r>
              <a:rPr lang="en-US" altLang="tr-TR" smtClean="0">
                <a:latin typeface="Arial" panose="020B0604020202020204" pitchFamily="34" charset="0"/>
              </a:rPr>
              <a:t>Interrupt-Driven I/O </a:t>
            </a:r>
            <a:endParaRPr lang="tr-TR" altLang="tr-TR" smtClean="0">
              <a:latin typeface="Arial" panose="020B0604020202020204" pitchFamily="34" charset="0"/>
            </a:endParaRPr>
          </a:p>
          <a:p>
            <a:pPr lvl="2"/>
            <a:r>
              <a:rPr lang="tr-TR" altLang="tr-TR" smtClean="0">
                <a:latin typeface="Arial" panose="020B0604020202020204" pitchFamily="34" charset="0"/>
              </a:rPr>
              <a:t>A</a:t>
            </a:r>
            <a:r>
              <a:rPr lang="en-US" altLang="tr-TR" smtClean="0">
                <a:latin typeface="Arial" panose="020B0604020202020204" pitchFamily="34" charset="0"/>
              </a:rPr>
              <a:t>llows the CPU to do other things until I/O is requested.</a:t>
            </a:r>
          </a:p>
          <a:p>
            <a:pPr lvl="1"/>
            <a:r>
              <a:rPr lang="en-US" altLang="tr-TR" smtClean="0">
                <a:latin typeface="Arial" panose="020B0604020202020204" pitchFamily="34" charset="0"/>
              </a:rPr>
              <a:t>Direct Memory Access (DMA) </a:t>
            </a:r>
            <a:endParaRPr lang="tr-TR" altLang="tr-TR" smtClean="0">
              <a:latin typeface="Arial" panose="020B0604020202020204" pitchFamily="34" charset="0"/>
            </a:endParaRPr>
          </a:p>
          <a:p>
            <a:pPr lvl="2"/>
            <a:r>
              <a:rPr lang="tr-TR" altLang="tr-TR" smtClean="0">
                <a:latin typeface="Arial" panose="020B0604020202020204" pitchFamily="34" charset="0"/>
              </a:rPr>
              <a:t>O</a:t>
            </a:r>
            <a:r>
              <a:rPr lang="en-US" altLang="tr-TR" smtClean="0">
                <a:latin typeface="Arial" panose="020B0604020202020204" pitchFamily="34" charset="0"/>
              </a:rPr>
              <a:t>ffloads I/O processing to a special-purpose chip that takes care of the details.</a:t>
            </a:r>
          </a:p>
          <a:p>
            <a:pPr lvl="1"/>
            <a:r>
              <a:rPr lang="en-US" altLang="tr-TR" smtClean="0">
                <a:latin typeface="Arial" panose="020B0604020202020204" pitchFamily="34" charset="0"/>
              </a:rPr>
              <a:t>Channel I/O </a:t>
            </a:r>
            <a:endParaRPr lang="tr-TR" altLang="tr-TR" smtClean="0">
              <a:latin typeface="Arial" panose="020B0604020202020204" pitchFamily="34" charset="0"/>
            </a:endParaRPr>
          </a:p>
          <a:p>
            <a:pPr lvl="2"/>
            <a:r>
              <a:rPr lang="tr-TR" altLang="tr-TR" smtClean="0">
                <a:latin typeface="Arial" panose="020B0604020202020204" pitchFamily="34" charset="0"/>
              </a:rPr>
              <a:t>U</a:t>
            </a:r>
            <a:r>
              <a:rPr lang="en-US" altLang="tr-TR" smtClean="0">
                <a:latin typeface="Arial" panose="020B0604020202020204" pitchFamily="34" charset="0"/>
              </a:rPr>
              <a:t>ses dedicated I/O processors.</a:t>
            </a:r>
          </a:p>
        </p:txBody>
      </p:sp>
      <p:sp>
        <p:nvSpPr>
          <p:cNvPr id="78852" name="Rectangle 3"/>
          <p:cNvSpPr>
            <a:spLocks noGrp="1" noChangeArrowheads="1"/>
          </p:cNvSpPr>
          <p:nvPr>
            <p:ph type="title"/>
          </p:nvPr>
        </p:nvSpPr>
        <p:spPr/>
        <p:txBody>
          <a:bodyPr/>
          <a:lstStyle/>
          <a:p>
            <a:r>
              <a:rPr lang="en-US" altLang="tr-TR" smtClean="0"/>
              <a:t>I/O Architectures</a:t>
            </a:r>
            <a:endParaRPr lang="tr-TR" altLang="tr-T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0178">
                                            <p:txEl>
                                              <p:pRg st="0" end="0"/>
                                            </p:txEl>
                                          </p:spTgt>
                                        </p:tgtEl>
                                        <p:attrNameLst>
                                          <p:attrName>style.visibility</p:attrName>
                                        </p:attrNameLst>
                                      </p:cBhvr>
                                      <p:to>
                                        <p:strVal val="visible"/>
                                      </p:to>
                                    </p:set>
                                    <p:animEffect transition="in" filter="dissolve">
                                      <p:cBhvr>
                                        <p:cTn id="7" dur="500"/>
                                        <p:tgtEl>
                                          <p:spTgt spid="6901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0178">
                                            <p:txEl>
                                              <p:pRg st="1" end="1"/>
                                            </p:txEl>
                                          </p:spTgt>
                                        </p:tgtEl>
                                        <p:attrNameLst>
                                          <p:attrName>style.visibility</p:attrName>
                                        </p:attrNameLst>
                                      </p:cBhvr>
                                      <p:to>
                                        <p:strVal val="visible"/>
                                      </p:to>
                                    </p:set>
                                    <p:animEffect transition="in" filter="dissolve">
                                      <p:cBhvr>
                                        <p:cTn id="12" dur="500"/>
                                        <p:tgtEl>
                                          <p:spTgt spid="6901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90178">
                                            <p:txEl>
                                              <p:pRg st="2" end="2"/>
                                            </p:txEl>
                                          </p:spTgt>
                                        </p:tgtEl>
                                        <p:attrNameLst>
                                          <p:attrName>style.visibility</p:attrName>
                                        </p:attrNameLst>
                                      </p:cBhvr>
                                      <p:to>
                                        <p:strVal val="visible"/>
                                      </p:to>
                                    </p:set>
                                    <p:animEffect transition="in" filter="dissolve">
                                      <p:cBhvr>
                                        <p:cTn id="17" dur="500"/>
                                        <p:tgtEl>
                                          <p:spTgt spid="6901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90178">
                                            <p:txEl>
                                              <p:pRg st="3" end="3"/>
                                            </p:txEl>
                                          </p:spTgt>
                                        </p:tgtEl>
                                        <p:attrNameLst>
                                          <p:attrName>style.visibility</p:attrName>
                                        </p:attrNameLst>
                                      </p:cBhvr>
                                      <p:to>
                                        <p:strVal val="visible"/>
                                      </p:to>
                                    </p:set>
                                    <p:animEffect transition="in" filter="dissolve">
                                      <p:cBhvr>
                                        <p:cTn id="22" dur="500"/>
                                        <p:tgtEl>
                                          <p:spTgt spid="69017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90178">
                                            <p:txEl>
                                              <p:pRg st="4" end="4"/>
                                            </p:txEl>
                                          </p:spTgt>
                                        </p:tgtEl>
                                        <p:attrNameLst>
                                          <p:attrName>style.visibility</p:attrName>
                                        </p:attrNameLst>
                                      </p:cBhvr>
                                      <p:to>
                                        <p:strVal val="visible"/>
                                      </p:to>
                                    </p:set>
                                    <p:animEffect transition="in" filter="dissolve">
                                      <p:cBhvr>
                                        <p:cTn id="27" dur="500"/>
                                        <p:tgtEl>
                                          <p:spTgt spid="69017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90178">
                                            <p:txEl>
                                              <p:pRg st="5" end="5"/>
                                            </p:txEl>
                                          </p:spTgt>
                                        </p:tgtEl>
                                        <p:attrNameLst>
                                          <p:attrName>style.visibility</p:attrName>
                                        </p:attrNameLst>
                                      </p:cBhvr>
                                      <p:to>
                                        <p:strVal val="visible"/>
                                      </p:to>
                                    </p:set>
                                    <p:animEffect transition="in" filter="dissolve">
                                      <p:cBhvr>
                                        <p:cTn id="32" dur="500"/>
                                        <p:tgtEl>
                                          <p:spTgt spid="69017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90178">
                                            <p:txEl>
                                              <p:pRg st="6" end="6"/>
                                            </p:txEl>
                                          </p:spTgt>
                                        </p:tgtEl>
                                        <p:attrNameLst>
                                          <p:attrName>style.visibility</p:attrName>
                                        </p:attrNameLst>
                                      </p:cBhvr>
                                      <p:to>
                                        <p:strVal val="visible"/>
                                      </p:to>
                                    </p:set>
                                    <p:animEffect transition="in" filter="dissolve">
                                      <p:cBhvr>
                                        <p:cTn id="37" dur="500"/>
                                        <p:tgtEl>
                                          <p:spTgt spid="69017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90178">
                                            <p:txEl>
                                              <p:pRg st="7" end="7"/>
                                            </p:txEl>
                                          </p:spTgt>
                                        </p:tgtEl>
                                        <p:attrNameLst>
                                          <p:attrName>style.visibility</p:attrName>
                                        </p:attrNameLst>
                                      </p:cBhvr>
                                      <p:to>
                                        <p:strVal val="visible"/>
                                      </p:to>
                                    </p:set>
                                    <p:animEffect transition="in" filter="dissolve">
                                      <p:cBhvr>
                                        <p:cTn id="42" dur="500"/>
                                        <p:tgtEl>
                                          <p:spTgt spid="690178">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90178">
                                            <p:txEl>
                                              <p:pRg st="8" end="8"/>
                                            </p:txEl>
                                          </p:spTgt>
                                        </p:tgtEl>
                                        <p:attrNameLst>
                                          <p:attrName>style.visibility</p:attrName>
                                        </p:attrNameLst>
                                      </p:cBhvr>
                                      <p:to>
                                        <p:strVal val="visible"/>
                                      </p:to>
                                    </p:set>
                                    <p:animEffect transition="in" filter="dissolve">
                                      <p:cBhvr>
                                        <p:cTn id="47" dur="500"/>
                                        <p:tgtEl>
                                          <p:spTgt spid="690178">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90178">
                                            <p:txEl>
                                              <p:pRg st="9" end="9"/>
                                            </p:txEl>
                                          </p:spTgt>
                                        </p:tgtEl>
                                        <p:attrNameLst>
                                          <p:attrName>style.visibility</p:attrName>
                                        </p:attrNameLst>
                                      </p:cBhvr>
                                      <p:to>
                                        <p:strVal val="visible"/>
                                      </p:to>
                                    </p:set>
                                    <p:animEffect transition="in" filter="dissolve">
                                      <p:cBhvr>
                                        <p:cTn id="52" dur="500"/>
                                        <p:tgtEl>
                                          <p:spTgt spid="69017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78"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DBDB195-75B0-4AC7-A3C4-044BA8D4F1F8}" type="slidenum">
              <a:rPr kumimoji="0" lang="en-US" altLang="tr-TR" sz="1200" smtClean="0"/>
              <a:pPr>
                <a:spcBef>
                  <a:spcPct val="50000"/>
                </a:spcBef>
                <a:buFontTx/>
                <a:buNone/>
              </a:pPr>
              <a:t>65</a:t>
            </a:fld>
            <a:endParaRPr kumimoji="0" lang="en-US" altLang="tr-TR" sz="1200" smtClean="0"/>
          </a:p>
        </p:txBody>
      </p:sp>
      <p:sp>
        <p:nvSpPr>
          <p:cNvPr id="80899" name="Rectangle 2"/>
          <p:cNvSpPr>
            <a:spLocks noGrp="1" noChangeArrowheads="1"/>
          </p:cNvSpPr>
          <p:nvPr>
            <p:ph type="title"/>
          </p:nvPr>
        </p:nvSpPr>
        <p:spPr/>
        <p:txBody>
          <a:bodyPr/>
          <a:lstStyle/>
          <a:p>
            <a:r>
              <a:rPr lang="en-US" altLang="tr-TR" smtClean="0"/>
              <a:t>Computer Components</a:t>
            </a:r>
            <a:r>
              <a:rPr lang="tr-TR" altLang="tr-TR" smtClean="0"/>
              <a:t>- Bus</a:t>
            </a:r>
            <a:endParaRPr lang="en-US" altLang="tr-TR" smtClean="0"/>
          </a:p>
        </p:txBody>
      </p:sp>
      <p:pic>
        <p:nvPicPr>
          <p:cNvPr id="80900" name="Picture 3"/>
          <p:cNvPicPr>
            <a:picLocks noChangeAspect="1" noChangeArrowheads="1"/>
          </p:cNvPicPr>
          <p:nvPr/>
        </p:nvPicPr>
        <p:blipFill>
          <a:blip r:embed="rId3">
            <a:extLst>
              <a:ext uri="{28A0092B-C50C-407E-A947-70E740481C1C}">
                <a14:useLocalDpi xmlns:a14="http://schemas.microsoft.com/office/drawing/2010/main" val="0"/>
              </a:ext>
            </a:extLst>
          </a:blip>
          <a:srcRect b="8975"/>
          <a:stretch>
            <a:fillRect/>
          </a:stretch>
        </p:blipFill>
        <p:spPr bwMode="auto">
          <a:xfrm>
            <a:off x="1835150" y="971550"/>
            <a:ext cx="5551488" cy="535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1268" name="Rectangle 4"/>
          <p:cNvSpPr>
            <a:spLocks noChangeArrowheads="1"/>
          </p:cNvSpPr>
          <p:nvPr/>
        </p:nvSpPr>
        <p:spPr bwMode="auto">
          <a:xfrm>
            <a:off x="3994150" y="1065213"/>
            <a:ext cx="1563688" cy="3759200"/>
          </a:xfrm>
          <a:prstGeom prst="rect">
            <a:avLst/>
          </a:prstGeom>
          <a:solidFill>
            <a:srgbClr val="00FFFF">
              <a:alpha val="25098"/>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1268"/>
                                        </p:tgtEl>
                                        <p:attrNameLst>
                                          <p:attrName>style.visibility</p:attrName>
                                        </p:attrNameLst>
                                      </p:cBhvr>
                                      <p:to>
                                        <p:strVal val="visible"/>
                                      </p:to>
                                    </p:set>
                                    <p:animEffect transition="in" filter="dissolve">
                                      <p:cBhvr>
                                        <p:cTn id="7" dur="500"/>
                                        <p:tgtEl>
                                          <p:spTgt spid="65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D840D044-5603-4436-B9DD-343CB20E4AF4}" type="slidenum">
              <a:rPr kumimoji="0" lang="en-US" altLang="tr-TR" sz="1200" smtClean="0"/>
              <a:pPr>
                <a:spcBef>
                  <a:spcPct val="50000"/>
                </a:spcBef>
                <a:buFontTx/>
                <a:buNone/>
              </a:pPr>
              <a:t>66</a:t>
            </a:fld>
            <a:endParaRPr kumimoji="0" lang="en-US" altLang="tr-TR" sz="1200" smtClean="0"/>
          </a:p>
        </p:txBody>
      </p:sp>
      <p:sp>
        <p:nvSpPr>
          <p:cNvPr id="82947" name="Rectangle 2"/>
          <p:cNvSpPr>
            <a:spLocks noChangeArrowheads="1"/>
          </p:cNvSpPr>
          <p:nvPr/>
        </p:nvSpPr>
        <p:spPr bwMode="auto">
          <a:xfrm>
            <a:off x="990600" y="1981200"/>
            <a:ext cx="716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285750" indent="-285750">
              <a:spcBef>
                <a:spcPct val="20000"/>
              </a:spcBef>
              <a:buChar char="•"/>
              <a:defRPr kumimoji="1" sz="3200">
                <a:solidFill>
                  <a:schemeClr val="tx1"/>
                </a:solidFill>
                <a:latin typeface="Times New Roman" panose="02020603050405020304" pitchFamily="18" charset="0"/>
              </a:defRPr>
            </a:lvl1pPr>
            <a:lvl2pPr marL="685800" indent="-22860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543050" indent="-171450">
              <a:spcBef>
                <a:spcPct val="20000"/>
              </a:spcBef>
              <a:buChar char="–"/>
              <a:defRPr kumimoji="1" sz="2000">
                <a:solidFill>
                  <a:schemeClr val="tx1"/>
                </a:solidFill>
                <a:latin typeface="Times New Roman" panose="02020603050405020304" pitchFamily="18" charset="0"/>
              </a:defRPr>
            </a:lvl4pPr>
            <a:lvl5pPr marL="2000250" indent="-171450">
              <a:spcBef>
                <a:spcPct val="20000"/>
              </a:spcBef>
              <a:buChar char="•"/>
              <a:defRPr kumimoji="1" sz="2000">
                <a:solidFill>
                  <a:schemeClr val="tx1"/>
                </a:solidFill>
                <a:latin typeface="Times New Roman" panose="02020603050405020304" pitchFamily="18" charset="0"/>
              </a:defRPr>
            </a:lvl5pPr>
            <a:lvl6pPr marL="2457450" indent="-17145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14650" indent="-17145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371850" indent="-17145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29050" indent="-17145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nSpc>
                <a:spcPct val="90000"/>
              </a:lnSpc>
              <a:spcBef>
                <a:spcPct val="30000"/>
              </a:spcBef>
              <a:buClr>
                <a:schemeClr val="hlink"/>
              </a:buClr>
              <a:buSzPct val="60000"/>
              <a:buFont typeface="Monotype Sorts" pitchFamily="2" charset="2"/>
              <a:buChar char="n"/>
            </a:pPr>
            <a:endParaRPr kumimoji="0" lang="tr-TR" altLang="tr-TR" sz="2400" b="1"/>
          </a:p>
        </p:txBody>
      </p:sp>
      <p:sp>
        <p:nvSpPr>
          <p:cNvPr id="82948" name="Rectangle 3"/>
          <p:cNvSpPr>
            <a:spLocks noGrp="1" noChangeArrowheads="1"/>
          </p:cNvSpPr>
          <p:nvPr>
            <p:ph type="title"/>
          </p:nvPr>
        </p:nvSpPr>
        <p:spPr/>
        <p:txBody>
          <a:bodyPr/>
          <a:lstStyle/>
          <a:p>
            <a:r>
              <a:rPr lang="en-US" altLang="tr-TR" smtClean="0"/>
              <a:t>Bus</a:t>
            </a:r>
          </a:p>
        </p:txBody>
      </p:sp>
      <p:sp>
        <p:nvSpPr>
          <p:cNvPr id="549892" name="Rectangle 4"/>
          <p:cNvSpPr>
            <a:spLocks noGrp="1" noChangeArrowheads="1"/>
          </p:cNvSpPr>
          <p:nvPr>
            <p:ph type="body" idx="1"/>
          </p:nvPr>
        </p:nvSpPr>
        <p:spPr>
          <a:xfrm>
            <a:off x="395288" y="1125538"/>
            <a:ext cx="8280400" cy="5183187"/>
          </a:xfrm>
        </p:spPr>
        <p:txBody>
          <a:bodyPr/>
          <a:lstStyle/>
          <a:p>
            <a:pPr marL="227013" indent="-227013">
              <a:lnSpc>
                <a:spcPct val="90000"/>
              </a:lnSpc>
            </a:pPr>
            <a:r>
              <a:rPr lang="en-US" altLang="tr-TR" sz="2800" smtClean="0"/>
              <a:t>The physical connection that makes it possible to transfer data from one location in the computer system to another</a:t>
            </a:r>
          </a:p>
          <a:p>
            <a:pPr marL="227013" indent="-227013">
              <a:lnSpc>
                <a:spcPct val="90000"/>
              </a:lnSpc>
            </a:pPr>
            <a:r>
              <a:rPr lang="en-US" altLang="tr-TR" sz="2800" smtClean="0"/>
              <a:t>Group of electrical conductors for carrying signals from one location to another</a:t>
            </a:r>
          </a:p>
          <a:p>
            <a:pPr marL="227013" indent="-227013">
              <a:lnSpc>
                <a:spcPct val="90000"/>
              </a:lnSpc>
            </a:pPr>
            <a:r>
              <a:rPr lang="en-US" altLang="tr-TR" sz="2800" smtClean="0"/>
              <a:t>4 kinds of signals</a:t>
            </a:r>
            <a:endParaRPr lang="tr-TR" altLang="tr-TR" sz="2800" smtClean="0"/>
          </a:p>
          <a:p>
            <a:pPr marL="627063" lvl="1" indent="-227013">
              <a:lnSpc>
                <a:spcPct val="90000"/>
              </a:lnSpc>
            </a:pPr>
            <a:r>
              <a:rPr lang="en-US" altLang="tr-TR" sz="2400" smtClean="0"/>
              <a:t>Data </a:t>
            </a:r>
            <a:endParaRPr lang="tr-TR" altLang="tr-TR" sz="2400" smtClean="0"/>
          </a:p>
          <a:p>
            <a:pPr marL="1027113" lvl="2" indent="-227013">
              <a:lnSpc>
                <a:spcPct val="90000"/>
              </a:lnSpc>
            </a:pPr>
            <a:r>
              <a:rPr lang="en-US" altLang="tr-TR" sz="2000" smtClean="0"/>
              <a:t>Alphanumeric</a:t>
            </a:r>
            <a:endParaRPr lang="tr-TR" altLang="tr-TR" sz="2000" smtClean="0"/>
          </a:p>
          <a:p>
            <a:pPr marL="1027113" lvl="2" indent="-227013">
              <a:lnSpc>
                <a:spcPct val="90000"/>
              </a:lnSpc>
            </a:pPr>
            <a:r>
              <a:rPr lang="en-US" altLang="tr-TR" sz="2000" smtClean="0"/>
              <a:t>Numerical</a:t>
            </a:r>
            <a:endParaRPr lang="tr-TR" altLang="tr-TR" sz="2000" smtClean="0"/>
          </a:p>
          <a:p>
            <a:pPr marL="1027113" lvl="2" indent="-227013">
              <a:lnSpc>
                <a:spcPct val="90000"/>
              </a:lnSpc>
            </a:pPr>
            <a:r>
              <a:rPr lang="en-US" altLang="tr-TR" sz="2000" smtClean="0"/>
              <a:t>instructions</a:t>
            </a:r>
            <a:endParaRPr lang="tr-TR" altLang="tr-TR" sz="2000" smtClean="0"/>
          </a:p>
          <a:p>
            <a:pPr marL="627063" lvl="1" indent="-227013">
              <a:lnSpc>
                <a:spcPct val="90000"/>
              </a:lnSpc>
            </a:pPr>
            <a:r>
              <a:rPr lang="en-US" altLang="tr-TR" sz="2400" smtClean="0"/>
              <a:t>Addresses</a:t>
            </a:r>
            <a:endParaRPr lang="tr-TR" altLang="tr-TR" sz="2400" smtClean="0"/>
          </a:p>
          <a:p>
            <a:pPr marL="627063" lvl="1" indent="-227013">
              <a:lnSpc>
                <a:spcPct val="90000"/>
              </a:lnSpc>
            </a:pPr>
            <a:r>
              <a:rPr lang="en-US" altLang="tr-TR" sz="2400" smtClean="0"/>
              <a:t>Control signals</a:t>
            </a:r>
            <a:endParaRPr lang="tr-TR" altLang="tr-TR" sz="2400" smtClean="0"/>
          </a:p>
          <a:p>
            <a:pPr marL="627063" lvl="1" indent="-227013">
              <a:lnSpc>
                <a:spcPct val="90000"/>
              </a:lnSpc>
            </a:pPr>
            <a:r>
              <a:rPr lang="en-US" altLang="tr-TR" sz="2400" smtClean="0"/>
              <a:t>Power (sometimes)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717925"/>
            <a:ext cx="57912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9892">
                                            <p:txEl>
                                              <p:pRg st="0" end="0"/>
                                            </p:txEl>
                                          </p:spTgt>
                                        </p:tgtEl>
                                        <p:attrNameLst>
                                          <p:attrName>style.visibility</p:attrName>
                                        </p:attrNameLst>
                                      </p:cBhvr>
                                      <p:to>
                                        <p:strVal val="visible"/>
                                      </p:to>
                                    </p:set>
                                    <p:animEffect transition="in" filter="dissolve">
                                      <p:cBhvr>
                                        <p:cTn id="7" dur="500"/>
                                        <p:tgtEl>
                                          <p:spTgt spid="549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9892">
                                            <p:txEl>
                                              <p:pRg st="1" end="1"/>
                                            </p:txEl>
                                          </p:spTgt>
                                        </p:tgtEl>
                                        <p:attrNameLst>
                                          <p:attrName>style.visibility</p:attrName>
                                        </p:attrNameLst>
                                      </p:cBhvr>
                                      <p:to>
                                        <p:strVal val="visible"/>
                                      </p:to>
                                    </p:set>
                                    <p:animEffect transition="in" filter="dissolve">
                                      <p:cBhvr>
                                        <p:cTn id="12" dur="500"/>
                                        <p:tgtEl>
                                          <p:spTgt spid="549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49892">
                                            <p:txEl>
                                              <p:pRg st="2" end="2"/>
                                            </p:txEl>
                                          </p:spTgt>
                                        </p:tgtEl>
                                        <p:attrNameLst>
                                          <p:attrName>style.visibility</p:attrName>
                                        </p:attrNameLst>
                                      </p:cBhvr>
                                      <p:to>
                                        <p:strVal val="visible"/>
                                      </p:to>
                                    </p:set>
                                    <p:animEffect transition="in" filter="dissolve">
                                      <p:cBhvr>
                                        <p:cTn id="21" dur="500"/>
                                        <p:tgtEl>
                                          <p:spTgt spid="549892">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49892">
                                            <p:txEl>
                                              <p:pRg st="3" end="3"/>
                                            </p:txEl>
                                          </p:spTgt>
                                        </p:tgtEl>
                                        <p:attrNameLst>
                                          <p:attrName>style.visibility</p:attrName>
                                        </p:attrNameLst>
                                      </p:cBhvr>
                                      <p:to>
                                        <p:strVal val="visible"/>
                                      </p:to>
                                    </p:set>
                                    <p:animEffect transition="in" filter="dissolve">
                                      <p:cBhvr>
                                        <p:cTn id="26" dur="500"/>
                                        <p:tgtEl>
                                          <p:spTgt spid="549892">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49892">
                                            <p:txEl>
                                              <p:pRg st="4" end="4"/>
                                            </p:txEl>
                                          </p:spTgt>
                                        </p:tgtEl>
                                        <p:attrNameLst>
                                          <p:attrName>style.visibility</p:attrName>
                                        </p:attrNameLst>
                                      </p:cBhvr>
                                      <p:to>
                                        <p:strVal val="visible"/>
                                      </p:to>
                                    </p:set>
                                    <p:animEffect transition="in" filter="dissolve">
                                      <p:cBhvr>
                                        <p:cTn id="31" dur="500"/>
                                        <p:tgtEl>
                                          <p:spTgt spid="549892">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49892">
                                            <p:txEl>
                                              <p:pRg st="5" end="5"/>
                                            </p:txEl>
                                          </p:spTgt>
                                        </p:tgtEl>
                                        <p:attrNameLst>
                                          <p:attrName>style.visibility</p:attrName>
                                        </p:attrNameLst>
                                      </p:cBhvr>
                                      <p:to>
                                        <p:strVal val="visible"/>
                                      </p:to>
                                    </p:set>
                                    <p:animEffect transition="in" filter="dissolve">
                                      <p:cBhvr>
                                        <p:cTn id="36" dur="500"/>
                                        <p:tgtEl>
                                          <p:spTgt spid="549892">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49892">
                                            <p:txEl>
                                              <p:pRg st="6" end="6"/>
                                            </p:txEl>
                                          </p:spTgt>
                                        </p:tgtEl>
                                        <p:attrNameLst>
                                          <p:attrName>style.visibility</p:attrName>
                                        </p:attrNameLst>
                                      </p:cBhvr>
                                      <p:to>
                                        <p:strVal val="visible"/>
                                      </p:to>
                                    </p:set>
                                    <p:animEffect transition="in" filter="dissolve">
                                      <p:cBhvr>
                                        <p:cTn id="41" dur="500"/>
                                        <p:tgtEl>
                                          <p:spTgt spid="549892">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549892">
                                            <p:txEl>
                                              <p:pRg st="7" end="7"/>
                                            </p:txEl>
                                          </p:spTgt>
                                        </p:tgtEl>
                                        <p:attrNameLst>
                                          <p:attrName>style.visibility</p:attrName>
                                        </p:attrNameLst>
                                      </p:cBhvr>
                                      <p:to>
                                        <p:strVal val="visible"/>
                                      </p:to>
                                    </p:set>
                                    <p:animEffect transition="in" filter="dissolve">
                                      <p:cBhvr>
                                        <p:cTn id="46" dur="500"/>
                                        <p:tgtEl>
                                          <p:spTgt spid="549892">
                                            <p:txEl>
                                              <p:pRg st="7" end="7"/>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549892">
                                            <p:txEl>
                                              <p:pRg st="8" end="8"/>
                                            </p:txEl>
                                          </p:spTgt>
                                        </p:tgtEl>
                                        <p:attrNameLst>
                                          <p:attrName>style.visibility</p:attrName>
                                        </p:attrNameLst>
                                      </p:cBhvr>
                                      <p:to>
                                        <p:strVal val="visible"/>
                                      </p:to>
                                    </p:set>
                                    <p:animEffect transition="in" filter="dissolve">
                                      <p:cBhvr>
                                        <p:cTn id="51" dur="500"/>
                                        <p:tgtEl>
                                          <p:spTgt spid="549892">
                                            <p:txEl>
                                              <p:pRg st="8" end="8"/>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549892">
                                            <p:txEl>
                                              <p:pRg st="9" end="9"/>
                                            </p:txEl>
                                          </p:spTgt>
                                        </p:tgtEl>
                                        <p:attrNameLst>
                                          <p:attrName>style.visibility</p:attrName>
                                        </p:attrNameLst>
                                      </p:cBhvr>
                                      <p:to>
                                        <p:strVal val="visible"/>
                                      </p:to>
                                    </p:set>
                                    <p:animEffect transition="in" filter="dissolve">
                                      <p:cBhvr>
                                        <p:cTn id="56" dur="500"/>
                                        <p:tgtEl>
                                          <p:spTgt spid="54989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B1F0D78-BE6D-413F-9650-33E1705AAD46}" type="slidenum">
              <a:rPr kumimoji="0" lang="en-US" altLang="tr-TR" sz="1200" smtClean="0"/>
              <a:pPr>
                <a:spcBef>
                  <a:spcPct val="50000"/>
                </a:spcBef>
                <a:buFontTx/>
                <a:buNone/>
              </a:pPr>
              <a:t>67</a:t>
            </a:fld>
            <a:endParaRPr kumimoji="0" lang="en-US" altLang="tr-TR" sz="1200" smtClean="0"/>
          </a:p>
        </p:txBody>
      </p:sp>
      <p:sp>
        <p:nvSpPr>
          <p:cNvPr id="84995" name="Rectangle 2"/>
          <p:cNvSpPr>
            <a:spLocks noGrp="1" noChangeArrowheads="1"/>
          </p:cNvSpPr>
          <p:nvPr>
            <p:ph type="title"/>
          </p:nvPr>
        </p:nvSpPr>
        <p:spPr/>
        <p:txBody>
          <a:bodyPr/>
          <a:lstStyle/>
          <a:p>
            <a:r>
              <a:rPr lang="en-US" altLang="tr-TR" smtClean="0"/>
              <a:t>Bus</a:t>
            </a:r>
          </a:p>
        </p:txBody>
      </p:sp>
      <p:sp>
        <p:nvSpPr>
          <p:cNvPr id="551939" name="Rectangle 3"/>
          <p:cNvSpPr>
            <a:spLocks noGrp="1" noChangeArrowheads="1"/>
          </p:cNvSpPr>
          <p:nvPr>
            <p:ph type="body" idx="1"/>
          </p:nvPr>
        </p:nvSpPr>
        <p:spPr/>
        <p:txBody>
          <a:bodyPr/>
          <a:lstStyle/>
          <a:p>
            <a:r>
              <a:rPr lang="en-US" altLang="tr-TR" smtClean="0"/>
              <a:t>Connect</a:t>
            </a:r>
            <a:r>
              <a:rPr lang="tr-TR" altLang="tr-TR" smtClean="0"/>
              <a:t>s</a:t>
            </a:r>
            <a:r>
              <a:rPr lang="en-US" altLang="tr-TR" smtClean="0"/>
              <a:t> CPU and Memory</a:t>
            </a:r>
          </a:p>
          <a:p>
            <a:r>
              <a:rPr lang="en-US" altLang="tr-TR" smtClean="0"/>
              <a:t>I/O peripherals: on </a:t>
            </a:r>
            <a:r>
              <a:rPr lang="tr-TR" altLang="tr-TR" smtClean="0"/>
              <a:t>the </a:t>
            </a:r>
            <a:r>
              <a:rPr lang="en-US" altLang="tr-TR" smtClean="0"/>
              <a:t>same bus as CPU/memory or separate bus</a:t>
            </a:r>
          </a:p>
          <a:p>
            <a:r>
              <a:rPr lang="en-US" altLang="tr-TR" smtClean="0"/>
              <a:t>Physical packaging commonly called </a:t>
            </a:r>
            <a:r>
              <a:rPr lang="en-US" altLang="tr-TR" i="1" smtClean="0">
                <a:solidFill>
                  <a:srgbClr val="000080"/>
                </a:solidFill>
              </a:rPr>
              <a:t>backplane</a:t>
            </a:r>
          </a:p>
          <a:p>
            <a:pPr lvl="1"/>
            <a:r>
              <a:rPr lang="en-US" altLang="tr-TR" smtClean="0"/>
              <a:t>Also called </a:t>
            </a:r>
            <a:r>
              <a:rPr lang="en-US" altLang="tr-TR" i="1" smtClean="0">
                <a:solidFill>
                  <a:srgbClr val="000080"/>
                </a:solidFill>
              </a:rPr>
              <a:t>system bus</a:t>
            </a:r>
            <a:r>
              <a:rPr lang="en-US" altLang="tr-TR" smtClean="0"/>
              <a:t>  or </a:t>
            </a:r>
            <a:r>
              <a:rPr lang="en-US" altLang="tr-TR" i="1" smtClean="0">
                <a:solidFill>
                  <a:srgbClr val="000080"/>
                </a:solidFill>
              </a:rPr>
              <a:t>external bus</a:t>
            </a:r>
          </a:p>
          <a:p>
            <a:pPr lvl="1"/>
            <a:r>
              <a:rPr lang="en-US" altLang="tr-TR" smtClean="0"/>
              <a:t>Example of </a:t>
            </a:r>
            <a:r>
              <a:rPr lang="en-US" altLang="tr-TR" i="1" smtClean="0">
                <a:solidFill>
                  <a:srgbClr val="000080"/>
                </a:solidFill>
              </a:rPr>
              <a:t>broadcast bus</a:t>
            </a:r>
            <a:r>
              <a:rPr lang="tr-TR" altLang="tr-TR" i="1" smtClean="0">
                <a:solidFill>
                  <a:srgbClr val="000080"/>
                </a:solidFill>
              </a:rPr>
              <a:t> </a:t>
            </a:r>
            <a:r>
              <a:rPr lang="tr-TR" altLang="tr-TR" smtClean="0"/>
              <a:t>(address bus)</a:t>
            </a:r>
            <a:endParaRPr lang="en-US" altLang="tr-TR" smtClean="0"/>
          </a:p>
          <a:p>
            <a:pPr lvl="1"/>
            <a:r>
              <a:rPr lang="en-US" altLang="tr-TR" smtClean="0"/>
              <a:t>Part of printed circuit board called </a:t>
            </a:r>
            <a:r>
              <a:rPr lang="en-US" altLang="tr-TR" i="1" smtClean="0">
                <a:solidFill>
                  <a:srgbClr val="000080"/>
                </a:solidFill>
              </a:rPr>
              <a:t>motherboard</a:t>
            </a:r>
            <a:r>
              <a:rPr lang="en-US" altLang="tr-TR" smtClean="0"/>
              <a:t> that holds CPU and related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1939">
                                            <p:txEl>
                                              <p:pRg st="0" end="0"/>
                                            </p:txEl>
                                          </p:spTgt>
                                        </p:tgtEl>
                                        <p:attrNameLst>
                                          <p:attrName>style.visibility</p:attrName>
                                        </p:attrNameLst>
                                      </p:cBhvr>
                                      <p:to>
                                        <p:strVal val="visible"/>
                                      </p:to>
                                    </p:set>
                                    <p:animEffect transition="in" filter="dissolve">
                                      <p:cBhvr>
                                        <p:cTn id="7" dur="500"/>
                                        <p:tgtEl>
                                          <p:spTgt spid="551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1939">
                                            <p:txEl>
                                              <p:pRg st="1" end="1"/>
                                            </p:txEl>
                                          </p:spTgt>
                                        </p:tgtEl>
                                        <p:attrNameLst>
                                          <p:attrName>style.visibility</p:attrName>
                                        </p:attrNameLst>
                                      </p:cBhvr>
                                      <p:to>
                                        <p:strVal val="visible"/>
                                      </p:to>
                                    </p:set>
                                    <p:animEffect transition="in" filter="dissolve">
                                      <p:cBhvr>
                                        <p:cTn id="12" dur="500"/>
                                        <p:tgtEl>
                                          <p:spTgt spid="551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1939">
                                            <p:txEl>
                                              <p:pRg st="2" end="2"/>
                                            </p:txEl>
                                          </p:spTgt>
                                        </p:tgtEl>
                                        <p:attrNameLst>
                                          <p:attrName>style.visibility</p:attrName>
                                        </p:attrNameLst>
                                      </p:cBhvr>
                                      <p:to>
                                        <p:strVal val="visible"/>
                                      </p:to>
                                    </p:set>
                                    <p:animEffect transition="in" filter="dissolve">
                                      <p:cBhvr>
                                        <p:cTn id="17" dur="500"/>
                                        <p:tgtEl>
                                          <p:spTgt spid="551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1939">
                                            <p:txEl>
                                              <p:pRg st="3" end="3"/>
                                            </p:txEl>
                                          </p:spTgt>
                                        </p:tgtEl>
                                        <p:attrNameLst>
                                          <p:attrName>style.visibility</p:attrName>
                                        </p:attrNameLst>
                                      </p:cBhvr>
                                      <p:to>
                                        <p:strVal val="visible"/>
                                      </p:to>
                                    </p:set>
                                    <p:animEffect transition="in" filter="dissolve">
                                      <p:cBhvr>
                                        <p:cTn id="22" dur="500"/>
                                        <p:tgtEl>
                                          <p:spTgt spid="5519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51939">
                                            <p:txEl>
                                              <p:pRg st="4" end="4"/>
                                            </p:txEl>
                                          </p:spTgt>
                                        </p:tgtEl>
                                        <p:attrNameLst>
                                          <p:attrName>style.visibility</p:attrName>
                                        </p:attrNameLst>
                                      </p:cBhvr>
                                      <p:to>
                                        <p:strVal val="visible"/>
                                      </p:to>
                                    </p:set>
                                    <p:animEffect transition="in" filter="dissolve">
                                      <p:cBhvr>
                                        <p:cTn id="27" dur="500"/>
                                        <p:tgtEl>
                                          <p:spTgt spid="5519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51939">
                                            <p:txEl>
                                              <p:pRg st="5" end="5"/>
                                            </p:txEl>
                                          </p:spTgt>
                                        </p:tgtEl>
                                        <p:attrNameLst>
                                          <p:attrName>style.visibility</p:attrName>
                                        </p:attrNameLst>
                                      </p:cBhvr>
                                      <p:to>
                                        <p:strVal val="visible"/>
                                      </p:to>
                                    </p:set>
                                    <p:animEffect transition="in" filter="dissolve">
                                      <p:cBhvr>
                                        <p:cTn id="32" dur="500"/>
                                        <p:tgtEl>
                                          <p:spTgt spid="551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9"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6DA76B65-D47B-4EF0-8B68-5A8BB919E5EE}" type="slidenum">
              <a:rPr kumimoji="0" lang="en-US" altLang="tr-TR" sz="1200" smtClean="0"/>
              <a:pPr>
                <a:spcBef>
                  <a:spcPct val="50000"/>
                </a:spcBef>
                <a:buFontTx/>
                <a:buNone/>
              </a:pPr>
              <a:t>68</a:t>
            </a:fld>
            <a:endParaRPr kumimoji="0" lang="en-US" altLang="tr-TR" sz="1200" smtClean="0"/>
          </a:p>
        </p:txBody>
      </p:sp>
      <p:sp>
        <p:nvSpPr>
          <p:cNvPr id="87043" name="Rectangle 2"/>
          <p:cNvSpPr>
            <a:spLocks noGrp="1" noChangeArrowheads="1"/>
          </p:cNvSpPr>
          <p:nvPr>
            <p:ph type="title"/>
          </p:nvPr>
        </p:nvSpPr>
        <p:spPr/>
        <p:txBody>
          <a:bodyPr/>
          <a:lstStyle/>
          <a:p>
            <a:r>
              <a:rPr lang="en-US" altLang="tr-TR" smtClean="0"/>
              <a:t>Bus Characteristics</a:t>
            </a:r>
          </a:p>
        </p:txBody>
      </p:sp>
      <p:sp>
        <p:nvSpPr>
          <p:cNvPr id="553987" name="Rectangle 3"/>
          <p:cNvSpPr>
            <a:spLocks noGrp="1" noChangeArrowheads="1"/>
          </p:cNvSpPr>
          <p:nvPr>
            <p:ph type="body" idx="1"/>
          </p:nvPr>
        </p:nvSpPr>
        <p:spPr/>
        <p:txBody>
          <a:bodyPr/>
          <a:lstStyle/>
          <a:p>
            <a:r>
              <a:rPr lang="en-US" altLang="tr-TR" smtClean="0"/>
              <a:t>Protocol</a:t>
            </a:r>
          </a:p>
          <a:p>
            <a:pPr lvl="1"/>
            <a:r>
              <a:rPr lang="en-US" altLang="tr-TR" smtClean="0"/>
              <a:t>Documented agreement for communication</a:t>
            </a:r>
          </a:p>
          <a:p>
            <a:pPr lvl="1"/>
            <a:r>
              <a:rPr lang="en-US" altLang="tr-TR" smtClean="0"/>
              <a:t>Specification that spells out the meaning of each line and each signal on each line</a:t>
            </a:r>
          </a:p>
          <a:p>
            <a:r>
              <a:rPr lang="en-US" altLang="tr-TR" smtClean="0"/>
              <a:t>Throughput, i.e., data transfer rate in </a:t>
            </a:r>
            <a:r>
              <a:rPr lang="en-US" altLang="tr-TR" smtClean="0">
                <a:solidFill>
                  <a:schemeClr val="accent1"/>
                </a:solidFill>
              </a:rPr>
              <a:t>bits per second</a:t>
            </a:r>
          </a:p>
          <a:p>
            <a:r>
              <a:rPr lang="en-US" altLang="tr-TR" smtClean="0"/>
              <a:t>Data width in bits carried simultaneously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3987">
                                            <p:txEl>
                                              <p:pRg st="0" end="0"/>
                                            </p:txEl>
                                          </p:spTgt>
                                        </p:tgtEl>
                                        <p:attrNameLst>
                                          <p:attrName>style.visibility</p:attrName>
                                        </p:attrNameLst>
                                      </p:cBhvr>
                                      <p:to>
                                        <p:strVal val="visible"/>
                                      </p:to>
                                    </p:set>
                                    <p:animEffect transition="in" filter="dissolve">
                                      <p:cBhvr>
                                        <p:cTn id="7" dur="500"/>
                                        <p:tgtEl>
                                          <p:spTgt spid="553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3987">
                                            <p:txEl>
                                              <p:pRg st="1" end="1"/>
                                            </p:txEl>
                                          </p:spTgt>
                                        </p:tgtEl>
                                        <p:attrNameLst>
                                          <p:attrName>style.visibility</p:attrName>
                                        </p:attrNameLst>
                                      </p:cBhvr>
                                      <p:to>
                                        <p:strVal val="visible"/>
                                      </p:to>
                                    </p:set>
                                    <p:animEffect transition="in" filter="dissolve">
                                      <p:cBhvr>
                                        <p:cTn id="12" dur="500"/>
                                        <p:tgtEl>
                                          <p:spTgt spid="553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3987">
                                            <p:txEl>
                                              <p:pRg st="2" end="2"/>
                                            </p:txEl>
                                          </p:spTgt>
                                        </p:tgtEl>
                                        <p:attrNameLst>
                                          <p:attrName>style.visibility</p:attrName>
                                        </p:attrNameLst>
                                      </p:cBhvr>
                                      <p:to>
                                        <p:strVal val="visible"/>
                                      </p:to>
                                    </p:set>
                                    <p:animEffect transition="in" filter="dissolve">
                                      <p:cBhvr>
                                        <p:cTn id="17" dur="500"/>
                                        <p:tgtEl>
                                          <p:spTgt spid="553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3987">
                                            <p:txEl>
                                              <p:pRg st="3" end="3"/>
                                            </p:txEl>
                                          </p:spTgt>
                                        </p:tgtEl>
                                        <p:attrNameLst>
                                          <p:attrName>style.visibility</p:attrName>
                                        </p:attrNameLst>
                                      </p:cBhvr>
                                      <p:to>
                                        <p:strVal val="visible"/>
                                      </p:to>
                                    </p:set>
                                    <p:animEffect transition="in" filter="dissolve">
                                      <p:cBhvr>
                                        <p:cTn id="22" dur="500"/>
                                        <p:tgtEl>
                                          <p:spTgt spid="5539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53987">
                                            <p:txEl>
                                              <p:pRg st="4" end="4"/>
                                            </p:txEl>
                                          </p:spTgt>
                                        </p:tgtEl>
                                        <p:attrNameLst>
                                          <p:attrName>style.visibility</p:attrName>
                                        </p:attrNameLst>
                                      </p:cBhvr>
                                      <p:to>
                                        <p:strVal val="visible"/>
                                      </p:to>
                                    </p:set>
                                    <p:animEffect transition="in" filter="dissolve">
                                      <p:cBhvr>
                                        <p:cTn id="27" dur="500"/>
                                        <p:tgtEl>
                                          <p:spTgt spid="553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2C91335-C819-4FB0-848B-E9C010E4DA91}" type="slidenum">
              <a:rPr kumimoji="0" lang="en-US" altLang="tr-TR" sz="1200" smtClean="0"/>
              <a:pPr>
                <a:spcBef>
                  <a:spcPct val="50000"/>
                </a:spcBef>
                <a:buFontTx/>
                <a:buNone/>
              </a:pPr>
              <a:t>69</a:t>
            </a:fld>
            <a:endParaRPr kumimoji="0" lang="en-US" altLang="tr-TR" sz="1200" smtClean="0"/>
          </a:p>
        </p:txBody>
      </p:sp>
      <p:sp>
        <p:nvSpPr>
          <p:cNvPr id="89091" name="Rectangle 2"/>
          <p:cNvSpPr>
            <a:spLocks noGrp="1" noChangeArrowheads="1"/>
          </p:cNvSpPr>
          <p:nvPr>
            <p:ph type="title"/>
          </p:nvPr>
        </p:nvSpPr>
        <p:spPr/>
        <p:txBody>
          <a:bodyPr/>
          <a:lstStyle/>
          <a:p>
            <a:r>
              <a:rPr lang="en-GB" altLang="tr-TR" smtClean="0"/>
              <a:t>Bus</a:t>
            </a:r>
            <a:r>
              <a:rPr lang="tr-TR" altLang="tr-TR" smtClean="0"/>
              <a:t> types</a:t>
            </a:r>
            <a:endParaRPr lang="en-GB" altLang="tr-TR" smtClean="0"/>
          </a:p>
        </p:txBody>
      </p:sp>
      <p:sp>
        <p:nvSpPr>
          <p:cNvPr id="696323" name="Rectangle 3"/>
          <p:cNvSpPr>
            <a:spLocks noGrp="1" noChangeArrowheads="1"/>
          </p:cNvSpPr>
          <p:nvPr>
            <p:ph type="body" sz="half" idx="1"/>
          </p:nvPr>
        </p:nvSpPr>
        <p:spPr>
          <a:xfrm>
            <a:off x="395288" y="1125538"/>
            <a:ext cx="8353425" cy="4978400"/>
          </a:xfrm>
        </p:spPr>
        <p:txBody>
          <a:bodyPr>
            <a:normAutofit fontScale="92500"/>
          </a:bodyPr>
          <a:lstStyle/>
          <a:p>
            <a:pPr>
              <a:defRPr/>
            </a:pPr>
            <a:r>
              <a:rPr lang="en-GB" altLang="tr-TR" sz="2800" dirty="0" smtClean="0"/>
              <a:t>Data Bus</a:t>
            </a:r>
            <a:endParaRPr lang="tr-TR" altLang="tr-TR" sz="2800" dirty="0" smtClean="0"/>
          </a:p>
          <a:p>
            <a:pPr lvl="1">
              <a:defRPr/>
            </a:pPr>
            <a:r>
              <a:rPr lang="en-GB" altLang="tr-TR" sz="2400" dirty="0" smtClean="0"/>
              <a:t>Carries </a:t>
            </a:r>
            <a:r>
              <a:rPr lang="en-GB" altLang="tr-TR" sz="2400" dirty="0"/>
              <a:t>data</a:t>
            </a:r>
          </a:p>
          <a:p>
            <a:pPr lvl="1">
              <a:defRPr/>
            </a:pPr>
            <a:r>
              <a:rPr lang="en-GB" altLang="tr-TR" sz="2400" dirty="0" smtClean="0"/>
              <a:t>Width </a:t>
            </a:r>
            <a:r>
              <a:rPr lang="en-GB" altLang="tr-TR" sz="2400" dirty="0"/>
              <a:t>is a key determinant of performance</a:t>
            </a:r>
          </a:p>
          <a:p>
            <a:pPr lvl="2">
              <a:defRPr/>
            </a:pPr>
            <a:r>
              <a:rPr lang="en-GB" altLang="tr-TR" dirty="0"/>
              <a:t>8, 16, 32, 64 </a:t>
            </a:r>
            <a:r>
              <a:rPr lang="en-GB" altLang="tr-TR" dirty="0" smtClean="0"/>
              <a:t>bit</a:t>
            </a:r>
            <a:endParaRPr lang="tr-TR" altLang="tr-TR" dirty="0" smtClean="0"/>
          </a:p>
          <a:p>
            <a:pPr marL="342900" lvl="1" indent="-342900">
              <a:buFontTx/>
              <a:buChar char="•"/>
              <a:defRPr/>
            </a:pPr>
            <a:r>
              <a:rPr lang="en-GB" altLang="tr-TR" dirty="0" smtClean="0">
                <a:solidFill>
                  <a:schemeClr val="tx1"/>
                </a:solidFill>
                <a:ea typeface="+mn-ea"/>
                <a:cs typeface="+mn-cs"/>
              </a:rPr>
              <a:t>Address bus</a:t>
            </a:r>
            <a:endParaRPr lang="tr-TR" altLang="tr-TR" dirty="0" smtClean="0">
              <a:solidFill>
                <a:schemeClr val="tx1"/>
              </a:solidFill>
              <a:ea typeface="+mn-ea"/>
              <a:cs typeface="+mn-cs"/>
            </a:endParaRPr>
          </a:p>
          <a:p>
            <a:pPr lvl="1">
              <a:defRPr/>
            </a:pPr>
            <a:r>
              <a:rPr lang="en-US" altLang="tr-TR" sz="2400" dirty="0"/>
              <a:t>Identify the source or destination of data</a:t>
            </a:r>
          </a:p>
          <a:p>
            <a:pPr lvl="1">
              <a:defRPr/>
            </a:pPr>
            <a:r>
              <a:rPr lang="en-US" altLang="tr-TR" sz="2400" dirty="0"/>
              <a:t>Bus width determines maximum memory capacity of system</a:t>
            </a:r>
          </a:p>
          <a:p>
            <a:pPr lvl="2">
              <a:defRPr/>
            </a:pPr>
            <a:r>
              <a:rPr lang="en-US" altLang="tr-TR" sz="2000" dirty="0"/>
              <a:t>e.g. 8080 has 16 bit address bus giving 64k address </a:t>
            </a:r>
            <a:r>
              <a:rPr lang="en-US" altLang="tr-TR" sz="2000" dirty="0" smtClean="0"/>
              <a:t>space</a:t>
            </a:r>
            <a:endParaRPr lang="tr-TR" altLang="tr-TR" sz="2000" dirty="0" smtClean="0"/>
          </a:p>
          <a:p>
            <a:pPr marL="342900" lvl="1" indent="-342900">
              <a:buFontTx/>
              <a:buChar char="•"/>
              <a:defRPr/>
            </a:pPr>
            <a:r>
              <a:rPr lang="en-GB" altLang="tr-TR" dirty="0">
                <a:solidFill>
                  <a:schemeClr val="tx1"/>
                </a:solidFill>
                <a:ea typeface="+mn-ea"/>
                <a:cs typeface="+mn-cs"/>
              </a:rPr>
              <a:t>Control Bus</a:t>
            </a:r>
            <a:endParaRPr lang="en-US" altLang="tr-TR" dirty="0">
              <a:solidFill>
                <a:schemeClr val="tx1"/>
              </a:solidFill>
              <a:ea typeface="+mn-ea"/>
              <a:cs typeface="+mn-cs"/>
            </a:endParaRPr>
          </a:p>
          <a:p>
            <a:pPr lvl="1">
              <a:defRPr/>
            </a:pPr>
            <a:r>
              <a:rPr lang="en-GB" altLang="tr-TR" sz="2400" dirty="0"/>
              <a:t>Control and timing information</a:t>
            </a:r>
          </a:p>
          <a:p>
            <a:pPr lvl="2">
              <a:defRPr/>
            </a:pPr>
            <a:r>
              <a:rPr lang="en-US" altLang="tr-TR" sz="2000" dirty="0"/>
              <a:t>Memory read</a:t>
            </a:r>
            <a:r>
              <a:rPr lang="tr-TR" altLang="tr-TR" sz="2000" dirty="0" smtClean="0"/>
              <a:t>/</a:t>
            </a:r>
            <a:r>
              <a:rPr lang="tr-TR" altLang="tr-TR" sz="2000" dirty="0" err="1" smtClean="0"/>
              <a:t>write</a:t>
            </a:r>
            <a:r>
              <a:rPr lang="tr-TR" altLang="tr-TR" sz="2000" dirty="0" smtClean="0"/>
              <a:t>; </a:t>
            </a:r>
            <a:r>
              <a:rPr lang="en-US" altLang="tr-TR" sz="2000" dirty="0"/>
              <a:t>I/O read</a:t>
            </a:r>
            <a:r>
              <a:rPr lang="tr-TR" altLang="tr-TR" sz="2000" dirty="0"/>
              <a:t>/</a:t>
            </a:r>
            <a:r>
              <a:rPr lang="en-US" altLang="tr-TR" sz="2000" dirty="0" smtClean="0"/>
              <a:t>write</a:t>
            </a:r>
            <a:r>
              <a:rPr lang="tr-TR" altLang="tr-TR" sz="2000" dirty="0" smtClean="0"/>
              <a:t>; </a:t>
            </a:r>
            <a:r>
              <a:rPr lang="en-US" altLang="tr-TR" sz="2000" dirty="0"/>
              <a:t>Transfer</a:t>
            </a:r>
            <a:r>
              <a:rPr lang="tr-TR" altLang="tr-TR" sz="2000" dirty="0"/>
              <a:t> </a:t>
            </a:r>
            <a:r>
              <a:rPr lang="en-US" altLang="tr-TR" sz="2000" dirty="0" smtClean="0"/>
              <a:t>acknowledge</a:t>
            </a:r>
            <a:r>
              <a:rPr lang="tr-TR" altLang="tr-TR" sz="2000" dirty="0" smtClean="0"/>
              <a:t>; </a:t>
            </a:r>
            <a:r>
              <a:rPr lang="en-US" altLang="tr-TR" sz="2000" dirty="0"/>
              <a:t>Bus </a:t>
            </a:r>
            <a:r>
              <a:rPr lang="en-US" altLang="tr-TR" sz="2000" dirty="0" smtClean="0"/>
              <a:t>request</a:t>
            </a:r>
            <a:r>
              <a:rPr lang="tr-TR" altLang="tr-TR" sz="2000" dirty="0" smtClean="0"/>
              <a:t>; </a:t>
            </a:r>
            <a:r>
              <a:rPr lang="en-US" altLang="tr-TR" sz="2000" dirty="0"/>
              <a:t>Bus </a:t>
            </a:r>
            <a:r>
              <a:rPr lang="en-US" altLang="tr-TR" sz="2000" dirty="0" smtClean="0"/>
              <a:t>grant</a:t>
            </a:r>
            <a:r>
              <a:rPr lang="tr-TR" altLang="tr-TR" sz="2000" dirty="0" smtClean="0"/>
              <a:t>; </a:t>
            </a:r>
            <a:r>
              <a:rPr lang="en-US" altLang="tr-TR" sz="2000" dirty="0"/>
              <a:t>Interrupt </a:t>
            </a:r>
            <a:r>
              <a:rPr lang="en-US" altLang="tr-TR" sz="2000" dirty="0" smtClean="0"/>
              <a:t>request</a:t>
            </a:r>
            <a:r>
              <a:rPr lang="tr-TR" altLang="tr-TR" sz="2000" dirty="0" smtClean="0"/>
              <a:t>; </a:t>
            </a:r>
            <a:r>
              <a:rPr lang="en-US" altLang="tr-TR" sz="2000" dirty="0"/>
              <a:t>Interrupt </a:t>
            </a:r>
            <a:r>
              <a:rPr lang="en-US" altLang="tr-TR" sz="2000" dirty="0" smtClean="0"/>
              <a:t>acknowledge</a:t>
            </a:r>
            <a:r>
              <a:rPr lang="tr-TR" altLang="tr-TR" sz="2000" dirty="0" smtClean="0"/>
              <a:t>; </a:t>
            </a:r>
            <a:r>
              <a:rPr lang="en-US" altLang="tr-TR" sz="2000" dirty="0" smtClean="0"/>
              <a:t>Clock</a:t>
            </a:r>
            <a:r>
              <a:rPr lang="tr-TR" altLang="tr-TR" sz="2000" dirty="0" smtClean="0"/>
              <a:t>; </a:t>
            </a:r>
            <a:r>
              <a:rPr lang="en-US" altLang="tr-TR" sz="2000" dirty="0" smtClean="0"/>
              <a:t>Reset</a:t>
            </a:r>
            <a:endParaRPr lang="en-US" altLang="tr-TR"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23">
                                            <p:txEl>
                                              <p:pRg st="0" end="0"/>
                                            </p:txEl>
                                          </p:spTgt>
                                        </p:tgtEl>
                                        <p:attrNameLst>
                                          <p:attrName>style.visibility</p:attrName>
                                        </p:attrNameLst>
                                      </p:cBhvr>
                                      <p:to>
                                        <p:strVal val="visible"/>
                                      </p:to>
                                    </p:set>
                                    <p:animEffect transition="in" filter="dissolve">
                                      <p:cBhvr>
                                        <p:cTn id="7" dur="500"/>
                                        <p:tgtEl>
                                          <p:spTgt spid="69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6323">
                                            <p:txEl>
                                              <p:pRg st="1" end="1"/>
                                            </p:txEl>
                                          </p:spTgt>
                                        </p:tgtEl>
                                        <p:attrNameLst>
                                          <p:attrName>style.visibility</p:attrName>
                                        </p:attrNameLst>
                                      </p:cBhvr>
                                      <p:to>
                                        <p:strVal val="visible"/>
                                      </p:to>
                                    </p:set>
                                    <p:animEffect transition="in" filter="dissolve">
                                      <p:cBhvr>
                                        <p:cTn id="12" dur="500"/>
                                        <p:tgtEl>
                                          <p:spTgt spid="696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96323">
                                            <p:txEl>
                                              <p:pRg st="2" end="2"/>
                                            </p:txEl>
                                          </p:spTgt>
                                        </p:tgtEl>
                                        <p:attrNameLst>
                                          <p:attrName>style.visibility</p:attrName>
                                        </p:attrNameLst>
                                      </p:cBhvr>
                                      <p:to>
                                        <p:strVal val="visible"/>
                                      </p:to>
                                    </p:set>
                                    <p:animEffect transition="in" filter="dissolve">
                                      <p:cBhvr>
                                        <p:cTn id="17" dur="500"/>
                                        <p:tgtEl>
                                          <p:spTgt spid="6963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96323">
                                            <p:txEl>
                                              <p:pRg st="3" end="3"/>
                                            </p:txEl>
                                          </p:spTgt>
                                        </p:tgtEl>
                                        <p:attrNameLst>
                                          <p:attrName>style.visibility</p:attrName>
                                        </p:attrNameLst>
                                      </p:cBhvr>
                                      <p:to>
                                        <p:strVal val="visible"/>
                                      </p:to>
                                    </p:set>
                                    <p:animEffect transition="in" filter="dissolve">
                                      <p:cBhvr>
                                        <p:cTn id="22" dur="500"/>
                                        <p:tgtEl>
                                          <p:spTgt spid="6963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96323">
                                            <p:txEl>
                                              <p:pRg st="4" end="4"/>
                                            </p:txEl>
                                          </p:spTgt>
                                        </p:tgtEl>
                                        <p:attrNameLst>
                                          <p:attrName>style.visibility</p:attrName>
                                        </p:attrNameLst>
                                      </p:cBhvr>
                                      <p:to>
                                        <p:strVal val="visible"/>
                                      </p:to>
                                    </p:set>
                                    <p:animEffect transition="in" filter="dissolve">
                                      <p:cBhvr>
                                        <p:cTn id="27" dur="500"/>
                                        <p:tgtEl>
                                          <p:spTgt spid="6963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96323">
                                            <p:txEl>
                                              <p:pRg st="5" end="5"/>
                                            </p:txEl>
                                          </p:spTgt>
                                        </p:tgtEl>
                                        <p:attrNameLst>
                                          <p:attrName>style.visibility</p:attrName>
                                        </p:attrNameLst>
                                      </p:cBhvr>
                                      <p:to>
                                        <p:strVal val="visible"/>
                                      </p:to>
                                    </p:set>
                                    <p:animEffect transition="in" filter="dissolve">
                                      <p:cBhvr>
                                        <p:cTn id="32" dur="500"/>
                                        <p:tgtEl>
                                          <p:spTgt spid="6963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96323">
                                            <p:txEl>
                                              <p:pRg st="6" end="6"/>
                                            </p:txEl>
                                          </p:spTgt>
                                        </p:tgtEl>
                                        <p:attrNameLst>
                                          <p:attrName>style.visibility</p:attrName>
                                        </p:attrNameLst>
                                      </p:cBhvr>
                                      <p:to>
                                        <p:strVal val="visible"/>
                                      </p:to>
                                    </p:set>
                                    <p:animEffect transition="in" filter="dissolve">
                                      <p:cBhvr>
                                        <p:cTn id="37" dur="500"/>
                                        <p:tgtEl>
                                          <p:spTgt spid="6963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96323">
                                            <p:txEl>
                                              <p:pRg st="7" end="7"/>
                                            </p:txEl>
                                          </p:spTgt>
                                        </p:tgtEl>
                                        <p:attrNameLst>
                                          <p:attrName>style.visibility</p:attrName>
                                        </p:attrNameLst>
                                      </p:cBhvr>
                                      <p:to>
                                        <p:strVal val="visible"/>
                                      </p:to>
                                    </p:set>
                                    <p:animEffect transition="in" filter="dissolve">
                                      <p:cBhvr>
                                        <p:cTn id="42" dur="500"/>
                                        <p:tgtEl>
                                          <p:spTgt spid="6963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96323">
                                            <p:txEl>
                                              <p:pRg st="8" end="8"/>
                                            </p:txEl>
                                          </p:spTgt>
                                        </p:tgtEl>
                                        <p:attrNameLst>
                                          <p:attrName>style.visibility</p:attrName>
                                        </p:attrNameLst>
                                      </p:cBhvr>
                                      <p:to>
                                        <p:strVal val="visible"/>
                                      </p:to>
                                    </p:set>
                                    <p:animEffect transition="in" filter="dissolve">
                                      <p:cBhvr>
                                        <p:cTn id="47" dur="500"/>
                                        <p:tgtEl>
                                          <p:spTgt spid="69632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96323">
                                            <p:txEl>
                                              <p:pRg st="9" end="9"/>
                                            </p:txEl>
                                          </p:spTgt>
                                        </p:tgtEl>
                                        <p:attrNameLst>
                                          <p:attrName>style.visibility</p:attrName>
                                        </p:attrNameLst>
                                      </p:cBhvr>
                                      <p:to>
                                        <p:strVal val="visible"/>
                                      </p:to>
                                    </p:set>
                                    <p:animEffect transition="in" filter="dissolve">
                                      <p:cBhvr>
                                        <p:cTn id="52" dur="500"/>
                                        <p:tgtEl>
                                          <p:spTgt spid="69632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96323">
                                            <p:txEl>
                                              <p:pRg st="10" end="10"/>
                                            </p:txEl>
                                          </p:spTgt>
                                        </p:tgtEl>
                                        <p:attrNameLst>
                                          <p:attrName>style.visibility</p:attrName>
                                        </p:attrNameLst>
                                      </p:cBhvr>
                                      <p:to>
                                        <p:strVal val="visible"/>
                                      </p:to>
                                    </p:set>
                                    <p:animEffect transition="in" filter="dissolve">
                                      <p:cBhvr>
                                        <p:cTn id="57" dur="500"/>
                                        <p:tgtEl>
                                          <p:spTgt spid="6963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B787651A-6D30-4BC5-A703-429879DE83F5}" type="slidenum">
              <a:rPr kumimoji="0" lang="en-US" altLang="tr-TR" sz="1200" smtClean="0"/>
              <a:pPr>
                <a:spcBef>
                  <a:spcPct val="50000"/>
                </a:spcBef>
                <a:buFontTx/>
                <a:buNone/>
              </a:pPr>
              <a:t>7</a:t>
            </a:fld>
            <a:endParaRPr kumimoji="0" lang="en-US" altLang="tr-TR" sz="1200" smtClean="0"/>
          </a:p>
        </p:txBody>
      </p:sp>
      <p:sp>
        <p:nvSpPr>
          <p:cNvPr id="15363" name="Rectangle 2"/>
          <p:cNvSpPr>
            <a:spLocks noGrp="1" noChangeArrowheads="1"/>
          </p:cNvSpPr>
          <p:nvPr>
            <p:ph type="title"/>
          </p:nvPr>
        </p:nvSpPr>
        <p:spPr/>
        <p:txBody>
          <a:bodyPr/>
          <a:lstStyle/>
          <a:p>
            <a:r>
              <a:rPr lang="en-US" altLang="tr-TR" smtClean="0"/>
              <a:t>The Stored Program Computer</a:t>
            </a:r>
          </a:p>
        </p:txBody>
      </p:sp>
      <p:sp>
        <p:nvSpPr>
          <p:cNvPr id="412675" name="Rectangle 3"/>
          <p:cNvSpPr>
            <a:spLocks noGrp="1" noChangeArrowheads="1"/>
          </p:cNvSpPr>
          <p:nvPr>
            <p:ph type="body" idx="1"/>
          </p:nvPr>
        </p:nvSpPr>
        <p:spPr>
          <a:xfrm>
            <a:off x="300038" y="866775"/>
            <a:ext cx="8843962" cy="5105400"/>
          </a:xfrm>
        </p:spPr>
        <p:txBody>
          <a:bodyPr/>
          <a:lstStyle/>
          <a:p>
            <a:pPr marL="0" indent="0"/>
            <a:r>
              <a:rPr lang="en-US" altLang="tr-TR" sz="2200" smtClean="0"/>
              <a:t>1943: ENIAC</a:t>
            </a:r>
          </a:p>
          <a:p>
            <a:pPr marL="576263" lvl="1" indent="-234950"/>
            <a:r>
              <a:rPr lang="en-US" altLang="tr-TR" sz="2200" smtClean="0"/>
              <a:t>Presper Eckert and John Mauchly -- first general electronic computer.</a:t>
            </a:r>
            <a:br>
              <a:rPr lang="en-US" altLang="tr-TR" sz="2200" smtClean="0"/>
            </a:br>
            <a:r>
              <a:rPr lang="en-US" altLang="tr-TR" sz="2200" b="1" smtClean="0"/>
              <a:t>(or was it John V. Atanasoff in 1939?)</a:t>
            </a:r>
          </a:p>
          <a:p>
            <a:pPr marL="576263" lvl="1" indent="-234950"/>
            <a:r>
              <a:rPr lang="en-US" altLang="tr-TR" sz="2200" smtClean="0"/>
              <a:t>Hard-wired program -- settings of dials and switches.</a:t>
            </a:r>
          </a:p>
          <a:p>
            <a:pPr marL="0" indent="0"/>
            <a:r>
              <a:rPr lang="en-US" altLang="tr-TR" sz="2200" smtClean="0"/>
              <a:t>1944: Beginnings of EDVAC</a:t>
            </a:r>
          </a:p>
          <a:p>
            <a:pPr marL="576263" lvl="1" indent="-234950"/>
            <a:r>
              <a:rPr lang="en-US" altLang="tr-TR" sz="2200" smtClean="0"/>
              <a:t>among other improvements, includes program stored in memory</a:t>
            </a:r>
          </a:p>
          <a:p>
            <a:pPr marL="0" indent="0"/>
            <a:r>
              <a:rPr lang="en-US" altLang="tr-TR" sz="2200" smtClean="0"/>
              <a:t>1945: John von Neumann</a:t>
            </a:r>
          </a:p>
          <a:p>
            <a:pPr marL="576263" lvl="1" indent="-234950"/>
            <a:r>
              <a:rPr lang="en-US" altLang="tr-TR" sz="2200" smtClean="0"/>
              <a:t>wrote a report on the stored program concept, </a:t>
            </a:r>
            <a:br>
              <a:rPr lang="en-US" altLang="tr-TR" sz="2200" smtClean="0"/>
            </a:br>
            <a:r>
              <a:rPr lang="en-US" altLang="tr-TR" sz="2200" smtClean="0"/>
              <a:t>known as the </a:t>
            </a:r>
            <a:r>
              <a:rPr lang="en-US" altLang="tr-TR" sz="2200" i="1" smtClean="0"/>
              <a:t>First Draft of a Report on EDVAC</a:t>
            </a:r>
            <a:r>
              <a:rPr lang="en-US" altLang="tr-TR" sz="2200" smtClean="0"/>
              <a:t> </a:t>
            </a:r>
          </a:p>
          <a:p>
            <a:pPr marL="0" indent="0"/>
            <a:r>
              <a:rPr lang="en-US" altLang="tr-TR" sz="2200" smtClean="0"/>
              <a:t>The basic structure proposed in the draft became known</a:t>
            </a:r>
            <a:br>
              <a:rPr lang="en-US" altLang="tr-TR" sz="2200" smtClean="0"/>
            </a:br>
            <a:r>
              <a:rPr lang="en-US" altLang="tr-TR" sz="2200" smtClean="0"/>
              <a:t>as the “von Neumann machine” (or model).</a:t>
            </a:r>
          </a:p>
          <a:p>
            <a:pPr marL="576263" lvl="1" indent="-234950"/>
            <a:r>
              <a:rPr lang="en-US" altLang="tr-TR" sz="2200" smtClean="0"/>
              <a:t>a </a:t>
            </a:r>
            <a:r>
              <a:rPr lang="en-US" altLang="tr-TR" sz="2200" i="1" u="sng" smtClean="0">
                <a:solidFill>
                  <a:schemeClr val="accent1"/>
                </a:solidFill>
              </a:rPr>
              <a:t>memory</a:t>
            </a:r>
            <a:r>
              <a:rPr lang="en-US" altLang="tr-TR" sz="2200" smtClean="0"/>
              <a:t>, containing instructions and data</a:t>
            </a:r>
          </a:p>
          <a:p>
            <a:pPr marL="576263" lvl="1" indent="-234950"/>
            <a:r>
              <a:rPr lang="en-US" altLang="tr-TR" sz="2200" smtClean="0"/>
              <a:t>a </a:t>
            </a:r>
            <a:r>
              <a:rPr lang="en-US" altLang="tr-TR" sz="2200" i="1" u="sng" smtClean="0">
                <a:solidFill>
                  <a:schemeClr val="accent1"/>
                </a:solidFill>
              </a:rPr>
              <a:t>processing unit</a:t>
            </a:r>
            <a:r>
              <a:rPr lang="en-US" altLang="tr-TR" sz="2200" smtClean="0"/>
              <a:t>, for performing arithmetic and logical operations</a:t>
            </a:r>
          </a:p>
          <a:p>
            <a:pPr marL="576263" lvl="1" indent="-234950"/>
            <a:r>
              <a:rPr lang="en-US" altLang="tr-TR" sz="2200" smtClean="0"/>
              <a:t>a </a:t>
            </a:r>
            <a:r>
              <a:rPr lang="en-US" altLang="tr-TR" sz="2200" i="1" u="sng" smtClean="0">
                <a:solidFill>
                  <a:schemeClr val="accent1"/>
                </a:solidFill>
              </a:rPr>
              <a:t>control unit</a:t>
            </a:r>
            <a:r>
              <a:rPr lang="en-US" altLang="tr-TR" sz="2200" smtClean="0"/>
              <a:t>, for interpreting instructions</a:t>
            </a:r>
          </a:p>
        </p:txBody>
      </p:sp>
    </p:spTree>
    <p:extLst>
      <p:ext uri="{BB962C8B-B14F-4D97-AF65-F5344CB8AC3E}">
        <p14:creationId xmlns:p14="http://schemas.microsoft.com/office/powerpoint/2010/main" val="1276058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animEffect transition="in" filter="checkerboard(across)">
                                      <p:cBhvr>
                                        <p:cTn id="7" dur="500"/>
                                        <p:tgtEl>
                                          <p:spTgt spid="41267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12675">
                                            <p:txEl>
                                              <p:pRg st="1" end="1"/>
                                            </p:txEl>
                                          </p:spTgt>
                                        </p:tgtEl>
                                        <p:attrNameLst>
                                          <p:attrName>style.visibility</p:attrName>
                                        </p:attrNameLst>
                                      </p:cBhvr>
                                      <p:to>
                                        <p:strVal val="visible"/>
                                      </p:to>
                                    </p:set>
                                    <p:animEffect transition="in" filter="checkerboard(across)">
                                      <p:cBhvr>
                                        <p:cTn id="10" dur="500"/>
                                        <p:tgtEl>
                                          <p:spTgt spid="41267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12675">
                                            <p:txEl>
                                              <p:pRg st="2" end="2"/>
                                            </p:txEl>
                                          </p:spTgt>
                                        </p:tgtEl>
                                        <p:attrNameLst>
                                          <p:attrName>style.visibility</p:attrName>
                                        </p:attrNameLst>
                                      </p:cBhvr>
                                      <p:to>
                                        <p:strVal val="visible"/>
                                      </p:to>
                                    </p:set>
                                    <p:animEffect transition="in" filter="checkerboard(across)">
                                      <p:cBhvr>
                                        <p:cTn id="13" dur="500"/>
                                        <p:tgtEl>
                                          <p:spTgt spid="41267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12675">
                                            <p:txEl>
                                              <p:pRg st="3" end="3"/>
                                            </p:txEl>
                                          </p:spTgt>
                                        </p:tgtEl>
                                        <p:attrNameLst>
                                          <p:attrName>style.visibility</p:attrName>
                                        </p:attrNameLst>
                                      </p:cBhvr>
                                      <p:to>
                                        <p:strVal val="visible"/>
                                      </p:to>
                                    </p:set>
                                    <p:animEffect transition="in" filter="checkerboard(across)">
                                      <p:cBhvr>
                                        <p:cTn id="18" dur="500"/>
                                        <p:tgtEl>
                                          <p:spTgt spid="412675">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12675">
                                            <p:txEl>
                                              <p:pRg st="4" end="4"/>
                                            </p:txEl>
                                          </p:spTgt>
                                        </p:tgtEl>
                                        <p:attrNameLst>
                                          <p:attrName>style.visibility</p:attrName>
                                        </p:attrNameLst>
                                      </p:cBhvr>
                                      <p:to>
                                        <p:strVal val="visible"/>
                                      </p:to>
                                    </p:set>
                                    <p:animEffect transition="in" filter="checkerboard(across)">
                                      <p:cBhvr>
                                        <p:cTn id="21" dur="500"/>
                                        <p:tgtEl>
                                          <p:spTgt spid="412675">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412675">
                                            <p:txEl>
                                              <p:pRg st="5" end="5"/>
                                            </p:txEl>
                                          </p:spTgt>
                                        </p:tgtEl>
                                        <p:attrNameLst>
                                          <p:attrName>style.visibility</p:attrName>
                                        </p:attrNameLst>
                                      </p:cBhvr>
                                      <p:to>
                                        <p:strVal val="visible"/>
                                      </p:to>
                                    </p:set>
                                    <p:animEffect transition="in" filter="checkerboard(across)">
                                      <p:cBhvr>
                                        <p:cTn id="26" dur="500"/>
                                        <p:tgtEl>
                                          <p:spTgt spid="412675">
                                            <p:txEl>
                                              <p:pRg st="5" end="5"/>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412675">
                                            <p:txEl>
                                              <p:pRg st="6" end="6"/>
                                            </p:txEl>
                                          </p:spTgt>
                                        </p:tgtEl>
                                        <p:attrNameLst>
                                          <p:attrName>style.visibility</p:attrName>
                                        </p:attrNameLst>
                                      </p:cBhvr>
                                      <p:to>
                                        <p:strVal val="visible"/>
                                      </p:to>
                                    </p:set>
                                    <p:animEffect transition="in" filter="checkerboard(across)">
                                      <p:cBhvr>
                                        <p:cTn id="29" dur="500"/>
                                        <p:tgtEl>
                                          <p:spTgt spid="412675">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412675">
                                            <p:txEl>
                                              <p:pRg st="7" end="7"/>
                                            </p:txEl>
                                          </p:spTgt>
                                        </p:tgtEl>
                                        <p:attrNameLst>
                                          <p:attrName>style.visibility</p:attrName>
                                        </p:attrNameLst>
                                      </p:cBhvr>
                                      <p:to>
                                        <p:strVal val="visible"/>
                                      </p:to>
                                    </p:set>
                                    <p:animEffect transition="in" filter="checkerboard(across)">
                                      <p:cBhvr>
                                        <p:cTn id="34" dur="500"/>
                                        <p:tgtEl>
                                          <p:spTgt spid="412675">
                                            <p:txEl>
                                              <p:pRg st="7" end="7"/>
                                            </p:txEl>
                                          </p:spTgt>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412675">
                                            <p:txEl>
                                              <p:pRg st="8" end="8"/>
                                            </p:txEl>
                                          </p:spTgt>
                                        </p:tgtEl>
                                        <p:attrNameLst>
                                          <p:attrName>style.visibility</p:attrName>
                                        </p:attrNameLst>
                                      </p:cBhvr>
                                      <p:to>
                                        <p:strVal val="visible"/>
                                      </p:to>
                                    </p:set>
                                    <p:animEffect transition="in" filter="checkerboard(across)">
                                      <p:cBhvr>
                                        <p:cTn id="37" dur="500"/>
                                        <p:tgtEl>
                                          <p:spTgt spid="412675">
                                            <p:txEl>
                                              <p:pRg st="8" end="8"/>
                                            </p:txEl>
                                          </p:spTgt>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412675">
                                            <p:txEl>
                                              <p:pRg st="9" end="9"/>
                                            </p:txEl>
                                          </p:spTgt>
                                        </p:tgtEl>
                                        <p:attrNameLst>
                                          <p:attrName>style.visibility</p:attrName>
                                        </p:attrNameLst>
                                      </p:cBhvr>
                                      <p:to>
                                        <p:strVal val="visible"/>
                                      </p:to>
                                    </p:set>
                                    <p:animEffect transition="in" filter="checkerboard(across)">
                                      <p:cBhvr>
                                        <p:cTn id="40" dur="500"/>
                                        <p:tgtEl>
                                          <p:spTgt spid="412675">
                                            <p:txEl>
                                              <p:pRg st="9" end="9"/>
                                            </p:txEl>
                                          </p:spTgt>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412675">
                                            <p:txEl>
                                              <p:pRg st="10" end="10"/>
                                            </p:txEl>
                                          </p:spTgt>
                                        </p:tgtEl>
                                        <p:attrNameLst>
                                          <p:attrName>style.visibility</p:attrName>
                                        </p:attrNameLst>
                                      </p:cBhvr>
                                      <p:to>
                                        <p:strVal val="visible"/>
                                      </p:to>
                                    </p:set>
                                    <p:animEffect transition="in" filter="checkerboard(across)">
                                      <p:cBhvr>
                                        <p:cTn id="43" dur="500"/>
                                        <p:tgtEl>
                                          <p:spTgt spid="4126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48D8AAA-5CC4-4BEB-B309-C61D5856E1DD}" type="slidenum">
              <a:rPr kumimoji="0" lang="en-US" altLang="tr-TR" sz="1200" smtClean="0"/>
              <a:pPr>
                <a:spcBef>
                  <a:spcPct val="50000"/>
                </a:spcBef>
                <a:buFontTx/>
                <a:buNone/>
              </a:pPr>
              <a:t>70</a:t>
            </a:fld>
            <a:endParaRPr kumimoji="0" lang="en-US" altLang="tr-TR" sz="1200" smtClean="0"/>
          </a:p>
        </p:txBody>
      </p:sp>
      <p:sp>
        <p:nvSpPr>
          <p:cNvPr id="91139" name="Rectangle 2"/>
          <p:cNvSpPr>
            <a:spLocks noGrp="1" noChangeArrowheads="1"/>
          </p:cNvSpPr>
          <p:nvPr>
            <p:ph type="title"/>
          </p:nvPr>
        </p:nvSpPr>
        <p:spPr/>
        <p:txBody>
          <a:bodyPr/>
          <a:lstStyle/>
          <a:p>
            <a:r>
              <a:rPr lang="en-GB" altLang="tr-TR" smtClean="0"/>
              <a:t>What do buses look like?</a:t>
            </a:r>
          </a:p>
        </p:txBody>
      </p:sp>
      <p:sp>
        <p:nvSpPr>
          <p:cNvPr id="702467" name="Rectangle 3"/>
          <p:cNvSpPr>
            <a:spLocks noGrp="1" noChangeArrowheads="1"/>
          </p:cNvSpPr>
          <p:nvPr>
            <p:ph type="body" idx="1"/>
          </p:nvPr>
        </p:nvSpPr>
        <p:spPr>
          <a:xfrm>
            <a:off x="395288" y="1125538"/>
            <a:ext cx="4546600" cy="4978400"/>
          </a:xfrm>
        </p:spPr>
        <p:txBody>
          <a:bodyPr/>
          <a:lstStyle/>
          <a:p>
            <a:endParaRPr lang="en-GB" altLang="tr-TR" smtClean="0"/>
          </a:p>
          <a:p>
            <a:pPr lvl="1"/>
            <a:r>
              <a:rPr lang="en-GB" altLang="tr-TR" smtClean="0"/>
              <a:t>Parallel lines on circuit boards</a:t>
            </a:r>
          </a:p>
          <a:p>
            <a:pPr lvl="1"/>
            <a:r>
              <a:rPr lang="en-GB" altLang="tr-TR" smtClean="0"/>
              <a:t>Ribbon cables</a:t>
            </a:r>
          </a:p>
          <a:p>
            <a:pPr lvl="1"/>
            <a:r>
              <a:rPr lang="en-GB" altLang="tr-TR" smtClean="0"/>
              <a:t>Strip connectors on mother boards</a:t>
            </a:r>
          </a:p>
          <a:p>
            <a:pPr lvl="2"/>
            <a:r>
              <a:rPr lang="en-GB" altLang="tr-TR" smtClean="0"/>
              <a:t>e.g. PCI</a:t>
            </a:r>
          </a:p>
          <a:p>
            <a:pPr lvl="1"/>
            <a:r>
              <a:rPr lang="en-GB" altLang="tr-TR" smtClean="0"/>
              <a:t>Sets of wires</a:t>
            </a:r>
          </a:p>
        </p:txBody>
      </p:sp>
      <p:pic>
        <p:nvPicPr>
          <p:cNvPr id="702468" name="Picture 4"/>
          <p:cNvPicPr>
            <a:picLocks noChangeAspect="1" noChangeArrowheads="1"/>
          </p:cNvPicPr>
          <p:nvPr/>
        </p:nvPicPr>
        <p:blipFill>
          <a:blip r:embed="rId3">
            <a:extLst>
              <a:ext uri="{28A0092B-C50C-407E-A947-70E740481C1C}">
                <a14:useLocalDpi xmlns:a14="http://schemas.microsoft.com/office/drawing/2010/main" val="0"/>
              </a:ext>
            </a:extLst>
          </a:blip>
          <a:srcRect r="9567" b="16862"/>
          <a:stretch>
            <a:fillRect/>
          </a:stretch>
        </p:blipFill>
        <p:spPr bwMode="auto">
          <a:xfrm>
            <a:off x="5106988" y="2239963"/>
            <a:ext cx="4037012" cy="329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2469" name="Rectangle 5"/>
          <p:cNvSpPr>
            <a:spLocks noChangeArrowheads="1"/>
          </p:cNvSpPr>
          <p:nvPr/>
        </p:nvSpPr>
        <p:spPr bwMode="auto">
          <a:xfrm>
            <a:off x="5511800" y="1528763"/>
            <a:ext cx="363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lang="en-US" altLang="tr-TR" sz="2000">
                <a:solidFill>
                  <a:schemeClr val="tx2"/>
                </a:solidFill>
              </a:rPr>
              <a:t>Physical Realization of </a:t>
            </a:r>
            <a:r>
              <a:rPr lang="tr-TR" altLang="tr-TR" sz="2000">
                <a:solidFill>
                  <a:schemeClr val="tx2"/>
                </a:solidFill>
              </a:rPr>
              <a:t/>
            </a:r>
            <a:br>
              <a:rPr lang="tr-TR" altLang="tr-TR" sz="2000">
                <a:solidFill>
                  <a:schemeClr val="tx2"/>
                </a:solidFill>
              </a:rPr>
            </a:br>
            <a:r>
              <a:rPr lang="en-US" altLang="tr-TR" sz="2000">
                <a:solidFill>
                  <a:schemeClr val="tx2"/>
                </a:solidFill>
              </a:rPr>
              <a:t>Bus Architecture</a:t>
            </a:r>
            <a:endParaRPr lang="en-GB" altLang="tr-TR" sz="20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2467">
                                            <p:txEl>
                                              <p:pRg st="1" end="1"/>
                                            </p:txEl>
                                          </p:spTgt>
                                        </p:tgtEl>
                                        <p:attrNameLst>
                                          <p:attrName>style.visibility</p:attrName>
                                        </p:attrNameLst>
                                      </p:cBhvr>
                                      <p:to>
                                        <p:strVal val="visible"/>
                                      </p:to>
                                    </p:set>
                                    <p:animEffect transition="in" filter="dissolve">
                                      <p:cBhvr>
                                        <p:cTn id="7" dur="500"/>
                                        <p:tgtEl>
                                          <p:spTgt spid="7024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2467">
                                            <p:txEl>
                                              <p:pRg st="2" end="2"/>
                                            </p:txEl>
                                          </p:spTgt>
                                        </p:tgtEl>
                                        <p:attrNameLst>
                                          <p:attrName>style.visibility</p:attrName>
                                        </p:attrNameLst>
                                      </p:cBhvr>
                                      <p:to>
                                        <p:strVal val="visible"/>
                                      </p:to>
                                    </p:set>
                                    <p:animEffect transition="in" filter="dissolve">
                                      <p:cBhvr>
                                        <p:cTn id="12" dur="500"/>
                                        <p:tgtEl>
                                          <p:spTgt spid="7024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02467">
                                            <p:txEl>
                                              <p:pRg st="3" end="3"/>
                                            </p:txEl>
                                          </p:spTgt>
                                        </p:tgtEl>
                                        <p:attrNameLst>
                                          <p:attrName>style.visibility</p:attrName>
                                        </p:attrNameLst>
                                      </p:cBhvr>
                                      <p:to>
                                        <p:strVal val="visible"/>
                                      </p:to>
                                    </p:set>
                                    <p:animEffect transition="in" filter="dissolve">
                                      <p:cBhvr>
                                        <p:cTn id="17" dur="500"/>
                                        <p:tgtEl>
                                          <p:spTgt spid="7024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02467">
                                            <p:txEl>
                                              <p:pRg st="4" end="4"/>
                                            </p:txEl>
                                          </p:spTgt>
                                        </p:tgtEl>
                                        <p:attrNameLst>
                                          <p:attrName>style.visibility</p:attrName>
                                        </p:attrNameLst>
                                      </p:cBhvr>
                                      <p:to>
                                        <p:strVal val="visible"/>
                                      </p:to>
                                    </p:set>
                                    <p:animEffect transition="in" filter="dissolve">
                                      <p:cBhvr>
                                        <p:cTn id="22" dur="500"/>
                                        <p:tgtEl>
                                          <p:spTgt spid="70246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02467">
                                            <p:txEl>
                                              <p:pRg st="5" end="5"/>
                                            </p:txEl>
                                          </p:spTgt>
                                        </p:tgtEl>
                                        <p:attrNameLst>
                                          <p:attrName>style.visibility</p:attrName>
                                        </p:attrNameLst>
                                      </p:cBhvr>
                                      <p:to>
                                        <p:strVal val="visible"/>
                                      </p:to>
                                    </p:set>
                                    <p:animEffect transition="in" filter="dissolve">
                                      <p:cBhvr>
                                        <p:cTn id="27" dur="500"/>
                                        <p:tgtEl>
                                          <p:spTgt spid="70246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02469"/>
                                        </p:tgtEl>
                                        <p:attrNameLst>
                                          <p:attrName>style.visibility</p:attrName>
                                        </p:attrNameLst>
                                      </p:cBhvr>
                                      <p:to>
                                        <p:strVal val="visible"/>
                                      </p:to>
                                    </p:set>
                                    <p:animEffect transition="in" filter="dissolve">
                                      <p:cBhvr>
                                        <p:cTn id="32" dur="500"/>
                                        <p:tgtEl>
                                          <p:spTgt spid="702469"/>
                                        </p:tgtEl>
                                      </p:cBhvr>
                                    </p:animEffect>
                                  </p:childTnLst>
                                </p:cTn>
                              </p:par>
                              <p:par>
                                <p:cTn id="33" presetID="9" presetClass="entr" presetSubtype="0" fill="hold" nodeType="withEffect">
                                  <p:stCondLst>
                                    <p:cond delay="0"/>
                                  </p:stCondLst>
                                  <p:childTnLst>
                                    <p:set>
                                      <p:cBhvr>
                                        <p:cTn id="34" dur="1" fill="hold">
                                          <p:stCondLst>
                                            <p:cond delay="0"/>
                                          </p:stCondLst>
                                        </p:cTn>
                                        <p:tgtEl>
                                          <p:spTgt spid="702468"/>
                                        </p:tgtEl>
                                        <p:attrNameLst>
                                          <p:attrName>style.visibility</p:attrName>
                                        </p:attrNameLst>
                                      </p:cBhvr>
                                      <p:to>
                                        <p:strVal val="visible"/>
                                      </p:to>
                                    </p:set>
                                    <p:animEffect transition="in" filter="dissolve">
                                      <p:cBhvr>
                                        <p:cTn id="35" dur="500"/>
                                        <p:tgtEl>
                                          <p:spTgt spid="70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7" grpId="0" build="p"/>
      <p:bldP spid="70246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34E7FAD0-3D0A-4FE2-AFD9-DE7608830DD0}" type="slidenum">
              <a:rPr kumimoji="0" lang="en-US" altLang="tr-TR" sz="1200" smtClean="0"/>
              <a:pPr>
                <a:spcBef>
                  <a:spcPct val="50000"/>
                </a:spcBef>
                <a:buFontTx/>
                <a:buNone/>
              </a:pPr>
              <a:t>71</a:t>
            </a:fld>
            <a:endParaRPr kumimoji="0" lang="en-US" altLang="tr-TR" sz="1200" smtClean="0"/>
          </a:p>
        </p:txBody>
      </p:sp>
      <p:sp>
        <p:nvSpPr>
          <p:cNvPr id="93187" name="Rectangle 2"/>
          <p:cNvSpPr>
            <a:spLocks noGrp="1" noChangeArrowheads="1"/>
          </p:cNvSpPr>
          <p:nvPr>
            <p:ph type="title"/>
          </p:nvPr>
        </p:nvSpPr>
        <p:spPr/>
        <p:txBody>
          <a:bodyPr/>
          <a:lstStyle/>
          <a:p>
            <a:r>
              <a:rPr lang="en-US" altLang="tr-TR" smtClean="0"/>
              <a:t>Motherboard</a:t>
            </a:r>
          </a:p>
        </p:txBody>
      </p:sp>
      <p:sp>
        <p:nvSpPr>
          <p:cNvPr id="93188" name="Rectangle 3"/>
          <p:cNvSpPr>
            <a:spLocks noGrp="1" noChangeArrowheads="1"/>
          </p:cNvSpPr>
          <p:nvPr>
            <p:ph type="body" sz="half" idx="1"/>
          </p:nvPr>
        </p:nvSpPr>
        <p:spPr>
          <a:xfrm>
            <a:off x="395288" y="1125538"/>
            <a:ext cx="2955925" cy="3086100"/>
          </a:xfrm>
        </p:spPr>
        <p:txBody>
          <a:bodyPr/>
          <a:lstStyle/>
          <a:p>
            <a:r>
              <a:rPr lang="en-US" altLang="tr-TR" sz="2400" smtClean="0"/>
              <a:t>Printed circuit board that holds CPU and related components including backplane</a:t>
            </a:r>
          </a:p>
        </p:txBody>
      </p:sp>
      <p:pic>
        <p:nvPicPr>
          <p:cNvPr id="93189" name="Picture 4" descr="A455-1028-diagram-a-Lmotherboar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405188" y="1119188"/>
            <a:ext cx="5472112" cy="4973637"/>
          </a:xfr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B2769FB-8F59-4D4C-B0AD-86219ECFAE54}" type="slidenum">
              <a:rPr kumimoji="0" lang="en-US" altLang="tr-TR" sz="1200" smtClean="0"/>
              <a:pPr>
                <a:spcBef>
                  <a:spcPct val="50000"/>
                </a:spcBef>
                <a:buFontTx/>
                <a:buNone/>
              </a:pPr>
              <a:t>72</a:t>
            </a:fld>
            <a:endParaRPr kumimoji="0" lang="en-US" altLang="tr-TR" sz="1200" smtClean="0"/>
          </a:p>
        </p:txBody>
      </p:sp>
      <p:sp>
        <p:nvSpPr>
          <p:cNvPr id="95235" name="Rectangle 2"/>
          <p:cNvSpPr>
            <a:spLocks noGrp="1" noChangeArrowheads="1"/>
          </p:cNvSpPr>
          <p:nvPr>
            <p:ph type="title"/>
          </p:nvPr>
        </p:nvSpPr>
        <p:spPr/>
        <p:txBody>
          <a:bodyPr/>
          <a:lstStyle/>
          <a:p>
            <a:endParaRPr lang="tr-TR" altLang="tr-TR" smtClean="0"/>
          </a:p>
        </p:txBody>
      </p:sp>
      <p:sp>
        <p:nvSpPr>
          <p:cNvPr id="95236" name="Rectangle 3"/>
          <p:cNvSpPr>
            <a:spLocks noGrp="1" noChangeArrowheads="1"/>
          </p:cNvSpPr>
          <p:nvPr>
            <p:ph type="body" idx="1"/>
          </p:nvPr>
        </p:nvSpPr>
        <p:spPr/>
        <p:txBody>
          <a:bodyPr/>
          <a:lstStyle/>
          <a:p>
            <a:endParaRPr lang="tr-TR" altLang="tr-TR" smtClean="0"/>
          </a:p>
        </p:txBody>
      </p:sp>
      <p:pic>
        <p:nvPicPr>
          <p:cNvPr id="560132" name="Picture 4" descr="Chipset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1435100"/>
            <a:ext cx="352425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0133" name="Picture 5" descr="Mother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1246188"/>
            <a:ext cx="3844925"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60133"/>
                                        </p:tgtEl>
                                        <p:attrNameLst>
                                          <p:attrName>style.visibility</p:attrName>
                                        </p:attrNameLst>
                                      </p:cBhvr>
                                      <p:to>
                                        <p:strVal val="visible"/>
                                      </p:to>
                                    </p:set>
                                    <p:animEffect transition="in" filter="diamond(in)">
                                      <p:cBhvr>
                                        <p:cTn id="7" dur="1000"/>
                                        <p:tgtEl>
                                          <p:spTgt spid="560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60132"/>
                                        </p:tgtEl>
                                        <p:attrNameLst>
                                          <p:attrName>style.visibility</p:attrName>
                                        </p:attrNameLst>
                                      </p:cBhvr>
                                      <p:to>
                                        <p:strVal val="visible"/>
                                      </p:to>
                                    </p:set>
                                    <p:animEffect transition="in" filter="diamond(in)">
                                      <p:cBhvr>
                                        <p:cTn id="12" dur="1000"/>
                                        <p:tgtEl>
                                          <p:spTgt spid="560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BAC46662-EE5B-44EA-8B10-115D06F13F64}" type="slidenum">
              <a:rPr kumimoji="0" lang="en-US" altLang="tr-TR" sz="1200" smtClean="0"/>
              <a:pPr>
                <a:spcBef>
                  <a:spcPct val="50000"/>
                </a:spcBef>
                <a:buFontTx/>
                <a:buNone/>
              </a:pPr>
              <a:t>73</a:t>
            </a:fld>
            <a:endParaRPr kumimoji="0" lang="en-US" altLang="tr-TR" sz="1200" smtClean="0"/>
          </a:p>
        </p:txBody>
      </p:sp>
      <p:sp>
        <p:nvSpPr>
          <p:cNvPr id="96259" name="Rectangle 2"/>
          <p:cNvSpPr>
            <a:spLocks noGrp="1" noChangeArrowheads="1"/>
          </p:cNvSpPr>
          <p:nvPr>
            <p:ph type="title"/>
          </p:nvPr>
        </p:nvSpPr>
        <p:spPr/>
        <p:txBody>
          <a:bodyPr/>
          <a:lstStyle/>
          <a:p>
            <a:r>
              <a:rPr lang="en-US" altLang="en-US" smtClean="0"/>
              <a:t>Typical PC Interconnections</a:t>
            </a:r>
          </a:p>
        </p:txBody>
      </p:sp>
      <p:sp>
        <p:nvSpPr>
          <p:cNvPr id="96260" name="Rectangle 3"/>
          <p:cNvSpPr>
            <a:spLocks noGrp="1" noChangeArrowheads="1"/>
          </p:cNvSpPr>
          <p:nvPr>
            <p:ph type="body" sz="half" idx="1"/>
          </p:nvPr>
        </p:nvSpPr>
        <p:spPr>
          <a:xfrm>
            <a:off x="703263" y="5295900"/>
            <a:ext cx="7637462" cy="404813"/>
          </a:xfrm>
        </p:spPr>
        <p:txBody>
          <a:bodyPr/>
          <a:lstStyle/>
          <a:p>
            <a:pPr algn="ctr">
              <a:buFontTx/>
              <a:buNone/>
            </a:pPr>
            <a:r>
              <a:rPr lang="en-US" altLang="tr-TR" sz="2400" i="1" smtClean="0">
                <a:solidFill>
                  <a:srgbClr val="000080"/>
                </a:solidFill>
              </a:rPr>
              <a:t>Bus interface bridges</a:t>
            </a:r>
            <a:r>
              <a:rPr lang="en-US" altLang="tr-TR" sz="2400" smtClean="0"/>
              <a:t> connect different bus types</a:t>
            </a:r>
          </a:p>
        </p:txBody>
      </p:sp>
      <p:pic>
        <p:nvPicPr>
          <p:cNvPr id="96261" name="Picture 4" descr="c07f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00" y="1123950"/>
            <a:ext cx="5410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B05ADA9-C9E6-4ACD-9029-08C0988996E8}" type="slidenum">
              <a:rPr kumimoji="0" lang="en-US" altLang="tr-TR" sz="1200" smtClean="0"/>
              <a:pPr>
                <a:spcBef>
                  <a:spcPct val="50000"/>
                </a:spcBef>
                <a:buFontTx/>
                <a:buNone/>
              </a:pPr>
              <a:t>74</a:t>
            </a:fld>
            <a:endParaRPr kumimoji="0" lang="en-US" altLang="tr-TR" sz="1200" smtClean="0"/>
          </a:p>
        </p:txBody>
      </p:sp>
      <p:sp>
        <p:nvSpPr>
          <p:cNvPr id="98307" name="Rectangle 2"/>
          <p:cNvSpPr>
            <a:spLocks noGrp="1" noChangeArrowheads="1"/>
          </p:cNvSpPr>
          <p:nvPr>
            <p:ph type="title"/>
          </p:nvPr>
        </p:nvSpPr>
        <p:spPr/>
        <p:txBody>
          <a:bodyPr/>
          <a:lstStyle/>
          <a:p>
            <a:r>
              <a:rPr lang="en-US" altLang="tr-TR" smtClean="0"/>
              <a:t>Instructions</a:t>
            </a:r>
            <a:endParaRPr lang="tr-TR" altLang="tr-TR" smtClean="0"/>
          </a:p>
        </p:txBody>
      </p:sp>
      <p:sp>
        <p:nvSpPr>
          <p:cNvPr id="706563" name="Rectangle 3"/>
          <p:cNvSpPr>
            <a:spLocks noGrp="1" noChangeArrowheads="1"/>
          </p:cNvSpPr>
          <p:nvPr>
            <p:ph type="body" idx="1"/>
          </p:nvPr>
        </p:nvSpPr>
        <p:spPr/>
        <p:txBody>
          <a:bodyPr/>
          <a:lstStyle/>
          <a:p>
            <a:r>
              <a:rPr lang="en-US" altLang="tr-TR" sz="2800" smtClean="0"/>
              <a:t>Instruction</a:t>
            </a:r>
            <a:r>
              <a:rPr lang="tr-TR" altLang="tr-TR" sz="2800" smtClean="0"/>
              <a:t>:</a:t>
            </a:r>
          </a:p>
          <a:p>
            <a:pPr lvl="1"/>
            <a:r>
              <a:rPr lang="en-US" altLang="tr-TR" sz="2400" smtClean="0"/>
              <a:t>Direction given to a computer</a:t>
            </a:r>
          </a:p>
          <a:p>
            <a:pPr lvl="1"/>
            <a:r>
              <a:rPr lang="en-US" altLang="tr-TR" sz="2400" smtClean="0"/>
              <a:t>Causes electrical signals to be sent through specific circuits for processing</a:t>
            </a:r>
          </a:p>
          <a:p>
            <a:r>
              <a:rPr lang="tr-TR" altLang="tr-TR" sz="2800" smtClean="0"/>
              <a:t>The operation of the processor is determined by the instructions it executes, </a:t>
            </a:r>
          </a:p>
          <a:p>
            <a:pPr lvl="1"/>
            <a:r>
              <a:rPr lang="tr-TR" altLang="tr-TR" sz="2400" smtClean="0"/>
              <a:t>which is referrred as </a:t>
            </a:r>
            <a:r>
              <a:rPr lang="tr-TR" altLang="tr-TR" sz="2400" smtClean="0">
                <a:solidFill>
                  <a:schemeClr val="accent1"/>
                </a:solidFill>
              </a:rPr>
              <a:t>machine instructions</a:t>
            </a:r>
            <a:r>
              <a:rPr lang="tr-TR" altLang="tr-TR" sz="2400" smtClean="0"/>
              <a:t> or </a:t>
            </a:r>
            <a:r>
              <a:rPr lang="tr-TR" altLang="tr-TR" sz="2400" smtClean="0">
                <a:solidFill>
                  <a:schemeClr val="accent1"/>
                </a:solidFill>
              </a:rPr>
              <a:t>computer instructions</a:t>
            </a:r>
          </a:p>
          <a:p>
            <a:r>
              <a:rPr lang="tr-TR" altLang="tr-TR" sz="2800" smtClean="0"/>
              <a:t>The collection of different instructions that the processor execute is referred as the processor’s</a:t>
            </a:r>
            <a:r>
              <a:rPr lang="tr-TR" altLang="tr-TR" sz="2800" smtClean="0">
                <a:solidFill>
                  <a:schemeClr val="accent1"/>
                </a:solidFill>
              </a:rPr>
              <a:t> instruction set</a:t>
            </a:r>
            <a:r>
              <a:rPr lang="tr-TR" altLang="tr-TR" sz="280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6563">
                                            <p:txEl>
                                              <p:pRg st="0" end="0"/>
                                            </p:txEl>
                                          </p:spTgt>
                                        </p:tgtEl>
                                        <p:attrNameLst>
                                          <p:attrName>style.visibility</p:attrName>
                                        </p:attrNameLst>
                                      </p:cBhvr>
                                      <p:to>
                                        <p:strVal val="visible"/>
                                      </p:to>
                                    </p:set>
                                    <p:animEffect transition="in" filter="dissolve">
                                      <p:cBhvr>
                                        <p:cTn id="7" dur="500"/>
                                        <p:tgtEl>
                                          <p:spTgt spid="706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6563">
                                            <p:txEl>
                                              <p:pRg st="1" end="1"/>
                                            </p:txEl>
                                          </p:spTgt>
                                        </p:tgtEl>
                                        <p:attrNameLst>
                                          <p:attrName>style.visibility</p:attrName>
                                        </p:attrNameLst>
                                      </p:cBhvr>
                                      <p:to>
                                        <p:strVal val="visible"/>
                                      </p:to>
                                    </p:set>
                                    <p:animEffect transition="in" filter="dissolve">
                                      <p:cBhvr>
                                        <p:cTn id="12" dur="500"/>
                                        <p:tgtEl>
                                          <p:spTgt spid="706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06563">
                                            <p:txEl>
                                              <p:pRg st="2" end="2"/>
                                            </p:txEl>
                                          </p:spTgt>
                                        </p:tgtEl>
                                        <p:attrNameLst>
                                          <p:attrName>style.visibility</p:attrName>
                                        </p:attrNameLst>
                                      </p:cBhvr>
                                      <p:to>
                                        <p:strVal val="visible"/>
                                      </p:to>
                                    </p:set>
                                    <p:animEffect transition="in" filter="dissolve">
                                      <p:cBhvr>
                                        <p:cTn id="17" dur="500"/>
                                        <p:tgtEl>
                                          <p:spTgt spid="7065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06563">
                                            <p:txEl>
                                              <p:pRg st="3" end="3"/>
                                            </p:txEl>
                                          </p:spTgt>
                                        </p:tgtEl>
                                        <p:attrNameLst>
                                          <p:attrName>style.visibility</p:attrName>
                                        </p:attrNameLst>
                                      </p:cBhvr>
                                      <p:to>
                                        <p:strVal val="visible"/>
                                      </p:to>
                                    </p:set>
                                    <p:animEffect transition="in" filter="dissolve">
                                      <p:cBhvr>
                                        <p:cTn id="22" dur="500"/>
                                        <p:tgtEl>
                                          <p:spTgt spid="70656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06563">
                                            <p:txEl>
                                              <p:pRg st="4" end="4"/>
                                            </p:txEl>
                                          </p:spTgt>
                                        </p:tgtEl>
                                        <p:attrNameLst>
                                          <p:attrName>style.visibility</p:attrName>
                                        </p:attrNameLst>
                                      </p:cBhvr>
                                      <p:to>
                                        <p:strVal val="visible"/>
                                      </p:to>
                                    </p:set>
                                    <p:animEffect transition="in" filter="dissolve">
                                      <p:cBhvr>
                                        <p:cTn id="25" dur="500"/>
                                        <p:tgtEl>
                                          <p:spTgt spid="70656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06563">
                                            <p:txEl>
                                              <p:pRg st="5" end="5"/>
                                            </p:txEl>
                                          </p:spTgt>
                                        </p:tgtEl>
                                        <p:attrNameLst>
                                          <p:attrName>style.visibility</p:attrName>
                                        </p:attrNameLst>
                                      </p:cBhvr>
                                      <p:to>
                                        <p:strVal val="visible"/>
                                      </p:to>
                                    </p:set>
                                    <p:animEffect transition="in" filter="dissolve">
                                      <p:cBhvr>
                                        <p:cTn id="30" dur="500"/>
                                        <p:tgtEl>
                                          <p:spTgt spid="706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6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B9BE945C-203E-4473-A961-81F78AECD89B}" type="slidenum">
              <a:rPr kumimoji="0" lang="en-US" altLang="tr-TR" sz="1200" smtClean="0"/>
              <a:pPr>
                <a:spcBef>
                  <a:spcPct val="50000"/>
                </a:spcBef>
                <a:buFontTx/>
                <a:buNone/>
              </a:pPr>
              <a:t>75</a:t>
            </a:fld>
            <a:endParaRPr kumimoji="0" lang="en-US" altLang="tr-TR" sz="1200" smtClean="0"/>
          </a:p>
        </p:txBody>
      </p:sp>
      <p:sp>
        <p:nvSpPr>
          <p:cNvPr id="99331" name="Rectangle 2"/>
          <p:cNvSpPr>
            <a:spLocks noChangeArrowheads="1"/>
          </p:cNvSpPr>
          <p:nvPr/>
        </p:nvSpPr>
        <p:spPr bwMode="auto">
          <a:xfrm>
            <a:off x="431800" y="62293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99332" name="Rectangle 3"/>
          <p:cNvSpPr>
            <a:spLocks noChangeArrowheads="1"/>
          </p:cNvSpPr>
          <p:nvPr/>
        </p:nvSpPr>
        <p:spPr bwMode="auto">
          <a:xfrm>
            <a:off x="3124200" y="62293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99333"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tr-TR" smtClean="0"/>
              <a:t>What is an Instruction Set?</a:t>
            </a:r>
          </a:p>
        </p:txBody>
      </p:sp>
      <p:sp>
        <p:nvSpPr>
          <p:cNvPr id="707589" name="Rectangle 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80000"/>
              </a:lnSpc>
            </a:pPr>
            <a:r>
              <a:rPr lang="en-US" altLang="tr-TR" sz="2800" smtClean="0"/>
              <a:t>The complete collection of instructions that are understood by a CPU</a:t>
            </a:r>
          </a:p>
          <a:p>
            <a:pPr lvl="1">
              <a:lnSpc>
                <a:spcPct val="80000"/>
              </a:lnSpc>
            </a:pPr>
            <a:r>
              <a:rPr lang="en-US" altLang="tr-TR" sz="2400" smtClean="0"/>
              <a:t>Machine Code</a:t>
            </a:r>
          </a:p>
          <a:p>
            <a:pPr lvl="1">
              <a:lnSpc>
                <a:spcPct val="80000"/>
              </a:lnSpc>
            </a:pPr>
            <a:r>
              <a:rPr lang="en-US" altLang="tr-TR" sz="2400" smtClean="0"/>
              <a:t>Binary</a:t>
            </a:r>
          </a:p>
          <a:p>
            <a:pPr>
              <a:lnSpc>
                <a:spcPct val="80000"/>
              </a:lnSpc>
            </a:pPr>
            <a:r>
              <a:rPr lang="en-US" altLang="tr-TR" sz="2800" smtClean="0"/>
              <a:t>Usually represented by assembly codes</a:t>
            </a:r>
            <a:endParaRPr lang="tr-TR" altLang="tr-TR" sz="2800" smtClean="0"/>
          </a:p>
          <a:p>
            <a:pPr>
              <a:lnSpc>
                <a:spcPct val="80000"/>
              </a:lnSpc>
            </a:pPr>
            <a:r>
              <a:rPr lang="en-US" altLang="tr-TR" sz="2800" smtClean="0"/>
              <a:t>Differentiates computer architecture by the</a:t>
            </a:r>
            <a:endParaRPr lang="tr-TR" altLang="tr-TR" sz="2800" smtClean="0"/>
          </a:p>
          <a:p>
            <a:pPr lvl="1">
              <a:lnSpc>
                <a:spcPct val="80000"/>
              </a:lnSpc>
            </a:pPr>
            <a:r>
              <a:rPr lang="en-US" altLang="tr-TR" sz="2400" smtClean="0"/>
              <a:t>Number of instructions</a:t>
            </a:r>
            <a:endParaRPr lang="tr-TR" altLang="tr-TR" sz="2400" smtClean="0"/>
          </a:p>
          <a:p>
            <a:pPr lvl="1">
              <a:lnSpc>
                <a:spcPct val="80000"/>
              </a:lnSpc>
            </a:pPr>
            <a:r>
              <a:rPr lang="en-US" altLang="tr-TR" sz="2400" smtClean="0"/>
              <a:t>Complexity of operations performed by individual instructions</a:t>
            </a:r>
            <a:endParaRPr lang="tr-TR" altLang="tr-TR" sz="2400" smtClean="0"/>
          </a:p>
          <a:p>
            <a:pPr lvl="1">
              <a:lnSpc>
                <a:spcPct val="80000"/>
              </a:lnSpc>
            </a:pPr>
            <a:r>
              <a:rPr lang="en-US" altLang="tr-TR" sz="2400" smtClean="0"/>
              <a:t>Data types supported</a:t>
            </a:r>
            <a:endParaRPr lang="tr-TR" altLang="tr-TR" sz="2400" smtClean="0"/>
          </a:p>
          <a:p>
            <a:pPr lvl="1">
              <a:lnSpc>
                <a:spcPct val="80000"/>
              </a:lnSpc>
            </a:pPr>
            <a:r>
              <a:rPr lang="en-US" altLang="tr-TR" sz="2400" smtClean="0"/>
              <a:t>Format (layout, fixed vs. variable length)</a:t>
            </a:r>
            <a:endParaRPr lang="tr-TR" altLang="tr-TR" sz="2400" smtClean="0"/>
          </a:p>
          <a:p>
            <a:pPr lvl="1">
              <a:lnSpc>
                <a:spcPct val="80000"/>
              </a:lnSpc>
            </a:pPr>
            <a:r>
              <a:rPr lang="en-US" altLang="tr-TR" sz="2400" smtClean="0"/>
              <a:t>Use of registers</a:t>
            </a:r>
            <a:endParaRPr lang="tr-TR" altLang="tr-TR" sz="2400" smtClean="0"/>
          </a:p>
          <a:p>
            <a:pPr lvl="1">
              <a:lnSpc>
                <a:spcPct val="80000"/>
              </a:lnSpc>
            </a:pPr>
            <a:r>
              <a:rPr lang="en-US" altLang="tr-TR" sz="2400" smtClean="0"/>
              <a:t>Addressing (size, modes)</a:t>
            </a:r>
          </a:p>
          <a:p>
            <a:pPr>
              <a:lnSpc>
                <a:spcPct val="80000"/>
              </a:lnSpc>
            </a:pPr>
            <a:endParaRPr lang="en-US" altLang="tr-TR" sz="28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7589">
                                            <p:txEl>
                                              <p:pRg st="0" end="0"/>
                                            </p:txEl>
                                          </p:spTgt>
                                        </p:tgtEl>
                                        <p:attrNameLst>
                                          <p:attrName>style.visibility</p:attrName>
                                        </p:attrNameLst>
                                      </p:cBhvr>
                                      <p:to>
                                        <p:strVal val="visible"/>
                                      </p:to>
                                    </p:set>
                                    <p:animEffect transition="in" filter="dissolve">
                                      <p:cBhvr>
                                        <p:cTn id="7" dur="500"/>
                                        <p:tgtEl>
                                          <p:spTgt spid="7075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7589">
                                            <p:txEl>
                                              <p:pRg st="1" end="1"/>
                                            </p:txEl>
                                          </p:spTgt>
                                        </p:tgtEl>
                                        <p:attrNameLst>
                                          <p:attrName>style.visibility</p:attrName>
                                        </p:attrNameLst>
                                      </p:cBhvr>
                                      <p:to>
                                        <p:strVal val="visible"/>
                                      </p:to>
                                    </p:set>
                                    <p:animEffect transition="in" filter="dissolve">
                                      <p:cBhvr>
                                        <p:cTn id="12" dur="500"/>
                                        <p:tgtEl>
                                          <p:spTgt spid="70758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07589">
                                            <p:txEl>
                                              <p:pRg st="2" end="2"/>
                                            </p:txEl>
                                          </p:spTgt>
                                        </p:tgtEl>
                                        <p:attrNameLst>
                                          <p:attrName>style.visibility</p:attrName>
                                        </p:attrNameLst>
                                      </p:cBhvr>
                                      <p:to>
                                        <p:strVal val="visible"/>
                                      </p:to>
                                    </p:set>
                                    <p:animEffect transition="in" filter="dissolve">
                                      <p:cBhvr>
                                        <p:cTn id="17" dur="500"/>
                                        <p:tgtEl>
                                          <p:spTgt spid="70758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07589">
                                            <p:txEl>
                                              <p:pRg st="3" end="3"/>
                                            </p:txEl>
                                          </p:spTgt>
                                        </p:tgtEl>
                                        <p:attrNameLst>
                                          <p:attrName>style.visibility</p:attrName>
                                        </p:attrNameLst>
                                      </p:cBhvr>
                                      <p:to>
                                        <p:strVal val="visible"/>
                                      </p:to>
                                    </p:set>
                                    <p:animEffect transition="in" filter="dissolve">
                                      <p:cBhvr>
                                        <p:cTn id="22" dur="500"/>
                                        <p:tgtEl>
                                          <p:spTgt spid="70758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07589">
                                            <p:txEl>
                                              <p:pRg st="4" end="4"/>
                                            </p:txEl>
                                          </p:spTgt>
                                        </p:tgtEl>
                                        <p:attrNameLst>
                                          <p:attrName>style.visibility</p:attrName>
                                        </p:attrNameLst>
                                      </p:cBhvr>
                                      <p:to>
                                        <p:strVal val="visible"/>
                                      </p:to>
                                    </p:set>
                                    <p:animEffect transition="in" filter="dissolve">
                                      <p:cBhvr>
                                        <p:cTn id="27" dur="500"/>
                                        <p:tgtEl>
                                          <p:spTgt spid="70758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07589">
                                            <p:txEl>
                                              <p:pRg st="5" end="5"/>
                                            </p:txEl>
                                          </p:spTgt>
                                        </p:tgtEl>
                                        <p:attrNameLst>
                                          <p:attrName>style.visibility</p:attrName>
                                        </p:attrNameLst>
                                      </p:cBhvr>
                                      <p:to>
                                        <p:strVal val="visible"/>
                                      </p:to>
                                    </p:set>
                                    <p:animEffect transition="in" filter="dissolve">
                                      <p:cBhvr>
                                        <p:cTn id="32" dur="500"/>
                                        <p:tgtEl>
                                          <p:spTgt spid="70758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07589">
                                            <p:txEl>
                                              <p:pRg st="6" end="6"/>
                                            </p:txEl>
                                          </p:spTgt>
                                        </p:tgtEl>
                                        <p:attrNameLst>
                                          <p:attrName>style.visibility</p:attrName>
                                        </p:attrNameLst>
                                      </p:cBhvr>
                                      <p:to>
                                        <p:strVal val="visible"/>
                                      </p:to>
                                    </p:set>
                                    <p:animEffect transition="in" filter="dissolve">
                                      <p:cBhvr>
                                        <p:cTn id="37" dur="500"/>
                                        <p:tgtEl>
                                          <p:spTgt spid="70758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07589">
                                            <p:txEl>
                                              <p:pRg st="7" end="7"/>
                                            </p:txEl>
                                          </p:spTgt>
                                        </p:tgtEl>
                                        <p:attrNameLst>
                                          <p:attrName>style.visibility</p:attrName>
                                        </p:attrNameLst>
                                      </p:cBhvr>
                                      <p:to>
                                        <p:strVal val="visible"/>
                                      </p:to>
                                    </p:set>
                                    <p:animEffect transition="in" filter="dissolve">
                                      <p:cBhvr>
                                        <p:cTn id="42" dur="500"/>
                                        <p:tgtEl>
                                          <p:spTgt spid="70758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07589">
                                            <p:txEl>
                                              <p:pRg st="8" end="8"/>
                                            </p:txEl>
                                          </p:spTgt>
                                        </p:tgtEl>
                                        <p:attrNameLst>
                                          <p:attrName>style.visibility</p:attrName>
                                        </p:attrNameLst>
                                      </p:cBhvr>
                                      <p:to>
                                        <p:strVal val="visible"/>
                                      </p:to>
                                    </p:set>
                                    <p:animEffect transition="in" filter="dissolve">
                                      <p:cBhvr>
                                        <p:cTn id="47" dur="500"/>
                                        <p:tgtEl>
                                          <p:spTgt spid="70758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07589">
                                            <p:txEl>
                                              <p:pRg st="9" end="9"/>
                                            </p:txEl>
                                          </p:spTgt>
                                        </p:tgtEl>
                                        <p:attrNameLst>
                                          <p:attrName>style.visibility</p:attrName>
                                        </p:attrNameLst>
                                      </p:cBhvr>
                                      <p:to>
                                        <p:strVal val="visible"/>
                                      </p:to>
                                    </p:set>
                                    <p:animEffect transition="in" filter="dissolve">
                                      <p:cBhvr>
                                        <p:cTn id="52" dur="500"/>
                                        <p:tgtEl>
                                          <p:spTgt spid="707589">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07589">
                                            <p:txEl>
                                              <p:pRg st="10" end="10"/>
                                            </p:txEl>
                                          </p:spTgt>
                                        </p:tgtEl>
                                        <p:attrNameLst>
                                          <p:attrName>style.visibility</p:attrName>
                                        </p:attrNameLst>
                                      </p:cBhvr>
                                      <p:to>
                                        <p:strVal val="visible"/>
                                      </p:to>
                                    </p:set>
                                    <p:animEffect transition="in" filter="dissolve">
                                      <p:cBhvr>
                                        <p:cTn id="57" dur="500"/>
                                        <p:tgtEl>
                                          <p:spTgt spid="70758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58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5143B20D-E42F-4B9E-9B36-657158C73F79}" type="slidenum">
              <a:rPr kumimoji="0" lang="en-US" altLang="tr-TR" sz="1200" smtClean="0"/>
              <a:pPr>
                <a:spcBef>
                  <a:spcPct val="50000"/>
                </a:spcBef>
                <a:buFontTx/>
                <a:buNone/>
              </a:pPr>
              <a:t>76</a:t>
            </a:fld>
            <a:endParaRPr kumimoji="0" lang="en-US" altLang="tr-TR" sz="1200" smtClean="0"/>
          </a:p>
        </p:txBody>
      </p:sp>
      <p:sp>
        <p:nvSpPr>
          <p:cNvPr id="101379" name="Rectangle 2"/>
          <p:cNvSpPr>
            <a:spLocks noGrp="1" noChangeArrowheads="1"/>
          </p:cNvSpPr>
          <p:nvPr>
            <p:ph type="title"/>
          </p:nvPr>
        </p:nvSpPr>
        <p:spPr>
          <a:noFill/>
        </p:spPr>
        <p:txBody>
          <a:bodyPr anchor="b"/>
          <a:lstStyle/>
          <a:p>
            <a:r>
              <a:rPr lang="en-US" altLang="tr-TR" sz="3600" smtClean="0"/>
              <a:t>Instruction</a:t>
            </a:r>
            <a:r>
              <a:rPr lang="en-US" altLang="tr-TR" smtClean="0"/>
              <a:t> </a:t>
            </a:r>
            <a:r>
              <a:rPr lang="en-US" altLang="tr-TR" sz="3600" smtClean="0"/>
              <a:t>Elements</a:t>
            </a:r>
          </a:p>
        </p:txBody>
      </p:sp>
      <p:sp>
        <p:nvSpPr>
          <p:cNvPr id="565251" name="Rectangle 3"/>
          <p:cNvSpPr>
            <a:spLocks noGrp="1" noChangeArrowheads="1"/>
          </p:cNvSpPr>
          <p:nvPr>
            <p:ph type="body" idx="1"/>
          </p:nvPr>
        </p:nvSpPr>
        <p:spPr>
          <a:xfrm>
            <a:off x="1143000" y="2051050"/>
            <a:ext cx="7772400" cy="4130675"/>
          </a:xfrm>
          <a:noFill/>
        </p:spPr>
        <p:txBody>
          <a:bodyPr/>
          <a:lstStyle/>
          <a:p>
            <a:pPr>
              <a:lnSpc>
                <a:spcPct val="90000"/>
              </a:lnSpc>
            </a:pPr>
            <a:r>
              <a:rPr lang="en-US" altLang="tr-TR" smtClean="0"/>
              <a:t>Operation code (OPCODE</a:t>
            </a:r>
            <a:r>
              <a:rPr lang="tr-TR" altLang="tr-TR" smtClean="0"/>
              <a:t>)</a:t>
            </a:r>
            <a:r>
              <a:rPr lang="en-US" altLang="tr-TR" smtClean="0"/>
              <a:t>: </a:t>
            </a:r>
            <a:r>
              <a:rPr lang="en-US" altLang="tr-TR" smtClean="0">
                <a:solidFill>
                  <a:srgbClr val="000080"/>
                </a:solidFill>
              </a:rPr>
              <a:t>task</a:t>
            </a:r>
            <a:endParaRPr lang="tr-TR" altLang="tr-TR" smtClean="0">
              <a:solidFill>
                <a:srgbClr val="000080"/>
              </a:solidFill>
            </a:endParaRPr>
          </a:p>
          <a:p>
            <a:pPr lvl="1">
              <a:lnSpc>
                <a:spcPct val="90000"/>
              </a:lnSpc>
            </a:pPr>
            <a:r>
              <a:rPr lang="en-US" altLang="tr-TR" smtClean="0"/>
              <a:t>Do this</a:t>
            </a:r>
            <a:endParaRPr lang="en-US" altLang="tr-TR" smtClean="0">
              <a:solidFill>
                <a:srgbClr val="000080"/>
              </a:solidFill>
            </a:endParaRPr>
          </a:p>
          <a:p>
            <a:pPr>
              <a:lnSpc>
                <a:spcPct val="90000"/>
              </a:lnSpc>
            </a:pPr>
            <a:r>
              <a:rPr lang="en-US" altLang="tr-TR" smtClean="0"/>
              <a:t>Source OPERAND reference(s)</a:t>
            </a:r>
            <a:endParaRPr lang="tr-TR" altLang="tr-TR" smtClean="0"/>
          </a:p>
          <a:p>
            <a:pPr lvl="1">
              <a:lnSpc>
                <a:spcPct val="90000"/>
              </a:lnSpc>
            </a:pPr>
            <a:r>
              <a:rPr lang="en-US" altLang="tr-TR" smtClean="0"/>
              <a:t>To this</a:t>
            </a:r>
          </a:p>
          <a:p>
            <a:pPr>
              <a:lnSpc>
                <a:spcPct val="90000"/>
              </a:lnSpc>
            </a:pPr>
            <a:r>
              <a:rPr lang="en-US" altLang="tr-TR" smtClean="0"/>
              <a:t>Result OPERAND reference</a:t>
            </a:r>
            <a:endParaRPr lang="tr-TR" altLang="tr-TR" smtClean="0"/>
          </a:p>
          <a:p>
            <a:pPr lvl="1">
              <a:lnSpc>
                <a:spcPct val="90000"/>
              </a:lnSpc>
            </a:pPr>
            <a:r>
              <a:rPr lang="en-US" altLang="tr-TR" smtClean="0"/>
              <a:t>Put the answer here</a:t>
            </a:r>
            <a:endParaRPr lang="tr-TR" altLang="tr-TR" smtClean="0"/>
          </a:p>
          <a:p>
            <a:pPr>
              <a:lnSpc>
                <a:spcPct val="90000"/>
              </a:lnSpc>
            </a:pPr>
            <a:r>
              <a:rPr lang="en-US" altLang="tr-TR" smtClean="0"/>
              <a:t>Next Instruction Reference</a:t>
            </a:r>
          </a:p>
          <a:p>
            <a:pPr lvl="1">
              <a:lnSpc>
                <a:spcPct val="90000"/>
              </a:lnSpc>
            </a:pPr>
            <a:r>
              <a:rPr lang="en-US" altLang="tr-TR" smtClean="0"/>
              <a:t>When you have done that, do this...</a:t>
            </a:r>
          </a:p>
        </p:txBody>
      </p:sp>
      <p:grpSp>
        <p:nvGrpSpPr>
          <p:cNvPr id="565252" name="Group 4"/>
          <p:cNvGrpSpPr>
            <a:grpSpLocks/>
          </p:cNvGrpSpPr>
          <p:nvPr/>
        </p:nvGrpSpPr>
        <p:grpSpPr bwMode="auto">
          <a:xfrm>
            <a:off x="1111250" y="1141413"/>
            <a:ext cx="6604000" cy="762000"/>
            <a:chOff x="672" y="2304"/>
            <a:chExt cx="4160" cy="480"/>
          </a:xfrm>
        </p:grpSpPr>
        <p:grpSp>
          <p:nvGrpSpPr>
            <p:cNvPr id="101385" name="Group 5"/>
            <p:cNvGrpSpPr>
              <a:grpSpLocks/>
            </p:cNvGrpSpPr>
            <p:nvPr/>
          </p:nvGrpSpPr>
          <p:grpSpPr bwMode="auto">
            <a:xfrm>
              <a:off x="672" y="2304"/>
              <a:ext cx="4160" cy="464"/>
              <a:chOff x="632" y="2600"/>
              <a:chExt cx="4160" cy="464"/>
            </a:xfrm>
          </p:grpSpPr>
          <p:sp>
            <p:nvSpPr>
              <p:cNvPr id="101388" name="Rectangle 6"/>
              <p:cNvSpPr>
                <a:spLocks noChangeArrowheads="1"/>
              </p:cNvSpPr>
              <p:nvPr/>
            </p:nvSpPr>
            <p:spPr bwMode="auto">
              <a:xfrm>
                <a:off x="632" y="2600"/>
                <a:ext cx="4160" cy="464"/>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01389" name="Rectangle 7"/>
              <p:cNvSpPr>
                <a:spLocks noChangeArrowheads="1"/>
              </p:cNvSpPr>
              <p:nvPr/>
            </p:nvSpPr>
            <p:spPr bwMode="auto">
              <a:xfrm>
                <a:off x="758" y="2707"/>
                <a:ext cx="8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000" b="1">
                    <a:latin typeface="Book Antiqua" panose="02040602050305030304" pitchFamily="18" charset="0"/>
                  </a:rPr>
                  <a:t>OPCODE</a:t>
                </a:r>
              </a:p>
            </p:txBody>
          </p:sp>
          <p:sp>
            <p:nvSpPr>
              <p:cNvPr id="101390" name="Rectangle 8"/>
              <p:cNvSpPr>
                <a:spLocks noChangeArrowheads="1"/>
              </p:cNvSpPr>
              <p:nvPr/>
            </p:nvSpPr>
            <p:spPr bwMode="auto">
              <a:xfrm>
                <a:off x="2054" y="2611"/>
                <a:ext cx="95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000" b="1">
                    <a:latin typeface="Book Antiqua" panose="02040602050305030304" pitchFamily="18" charset="0"/>
                  </a:rPr>
                  <a:t>   Source</a:t>
                </a:r>
              </a:p>
              <a:p>
                <a:pPr>
                  <a:spcBef>
                    <a:spcPct val="0"/>
                  </a:spcBef>
                  <a:buFontTx/>
                  <a:buNone/>
                </a:pPr>
                <a:r>
                  <a:rPr kumimoji="0" lang="en-US" altLang="tr-TR" sz="2000" b="1">
                    <a:latin typeface="Book Antiqua" panose="02040602050305030304" pitchFamily="18" charset="0"/>
                  </a:rPr>
                  <a:t>OPERAND</a:t>
                </a:r>
              </a:p>
            </p:txBody>
          </p:sp>
          <p:sp>
            <p:nvSpPr>
              <p:cNvPr id="101391" name="Rectangle 9"/>
              <p:cNvSpPr>
                <a:spLocks noChangeArrowheads="1"/>
              </p:cNvSpPr>
              <p:nvPr/>
            </p:nvSpPr>
            <p:spPr bwMode="auto">
              <a:xfrm>
                <a:off x="3446" y="2611"/>
                <a:ext cx="95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2000" b="1">
                    <a:latin typeface="Book Antiqua" panose="02040602050305030304" pitchFamily="18" charset="0"/>
                  </a:rPr>
                  <a:t>   Result </a:t>
                </a:r>
              </a:p>
              <a:p>
                <a:pPr>
                  <a:spcBef>
                    <a:spcPct val="0"/>
                  </a:spcBef>
                  <a:buFontTx/>
                  <a:buNone/>
                </a:pPr>
                <a:r>
                  <a:rPr kumimoji="0" lang="en-US" altLang="tr-TR" sz="2000" b="1">
                    <a:latin typeface="Book Antiqua" panose="02040602050305030304" pitchFamily="18" charset="0"/>
                  </a:rPr>
                  <a:t>OPERAND</a:t>
                </a:r>
              </a:p>
            </p:txBody>
          </p:sp>
        </p:grpSp>
        <p:sp>
          <p:nvSpPr>
            <p:cNvPr id="101386" name="Line 10"/>
            <p:cNvSpPr>
              <a:spLocks noChangeShapeType="1"/>
            </p:cNvSpPr>
            <p:nvPr/>
          </p:nvSpPr>
          <p:spPr bwMode="auto">
            <a:xfrm>
              <a:off x="1824" y="2304"/>
              <a:ext cx="0" cy="48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7" name="Line 11"/>
            <p:cNvSpPr>
              <a:spLocks noChangeShapeType="1"/>
            </p:cNvSpPr>
            <p:nvPr/>
          </p:nvSpPr>
          <p:spPr bwMode="auto">
            <a:xfrm>
              <a:off x="3264" y="2304"/>
              <a:ext cx="0" cy="48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5262" name="Group 14"/>
          <p:cNvGrpSpPr>
            <a:grpSpLocks/>
          </p:cNvGrpSpPr>
          <p:nvPr/>
        </p:nvGrpSpPr>
        <p:grpSpPr bwMode="auto">
          <a:xfrm>
            <a:off x="6835775" y="3302000"/>
            <a:ext cx="2228850" cy="1143000"/>
            <a:chOff x="3322" y="2080"/>
            <a:chExt cx="1404" cy="720"/>
          </a:xfrm>
        </p:grpSpPr>
        <p:sp>
          <p:nvSpPr>
            <p:cNvPr id="101383" name="AutoShape 12"/>
            <p:cNvSpPr>
              <a:spLocks/>
            </p:cNvSpPr>
            <p:nvPr/>
          </p:nvSpPr>
          <p:spPr bwMode="auto">
            <a:xfrm>
              <a:off x="3322" y="2080"/>
              <a:ext cx="144" cy="720"/>
            </a:xfrm>
            <a:prstGeom prst="rightBrace">
              <a:avLst>
                <a:gd name="adj1" fmla="val 41667"/>
                <a:gd name="adj2" fmla="val 50000"/>
              </a:avLst>
            </a:prstGeom>
            <a:noFill/>
            <a:ln w="4127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01384" name="Text Box 13"/>
            <p:cNvSpPr txBox="1">
              <a:spLocks noChangeArrowheads="1"/>
            </p:cNvSpPr>
            <p:nvPr/>
          </p:nvSpPr>
          <p:spPr bwMode="auto">
            <a:xfrm>
              <a:off x="3617" y="2243"/>
              <a:ext cx="11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r>
                <a:rPr kumimoji="0" lang="en-US" altLang="tr-TR" sz="2400" b="1">
                  <a:solidFill>
                    <a:srgbClr val="000080"/>
                  </a:solidFill>
                  <a:latin typeface="Tahoma" panose="020B0604030504040204" pitchFamily="34" charset="0"/>
                </a:rPr>
                <a:t>Addresses</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65252"/>
                                        </p:tgtEl>
                                        <p:attrNameLst>
                                          <p:attrName>style.visibility</p:attrName>
                                        </p:attrNameLst>
                                      </p:cBhvr>
                                      <p:to>
                                        <p:strVal val="visible"/>
                                      </p:to>
                                    </p:set>
                                    <p:animEffect transition="in" filter="dissolve">
                                      <p:cBhvr>
                                        <p:cTn id="7" dur="500"/>
                                        <p:tgtEl>
                                          <p:spTgt spid="565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5251">
                                            <p:txEl>
                                              <p:pRg st="0" end="0"/>
                                            </p:txEl>
                                          </p:spTgt>
                                        </p:tgtEl>
                                        <p:attrNameLst>
                                          <p:attrName>style.visibility</p:attrName>
                                        </p:attrNameLst>
                                      </p:cBhvr>
                                      <p:to>
                                        <p:strVal val="visible"/>
                                      </p:to>
                                    </p:set>
                                    <p:animEffect transition="in" filter="dissolve">
                                      <p:cBhvr>
                                        <p:cTn id="12" dur="500"/>
                                        <p:tgtEl>
                                          <p:spTgt spid="5652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5251">
                                            <p:txEl>
                                              <p:pRg st="1" end="1"/>
                                            </p:txEl>
                                          </p:spTgt>
                                        </p:tgtEl>
                                        <p:attrNameLst>
                                          <p:attrName>style.visibility</p:attrName>
                                        </p:attrNameLst>
                                      </p:cBhvr>
                                      <p:to>
                                        <p:strVal val="visible"/>
                                      </p:to>
                                    </p:set>
                                    <p:animEffect transition="in" filter="dissolve">
                                      <p:cBhvr>
                                        <p:cTn id="17" dur="500"/>
                                        <p:tgtEl>
                                          <p:spTgt spid="5652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5251">
                                            <p:txEl>
                                              <p:pRg st="2" end="2"/>
                                            </p:txEl>
                                          </p:spTgt>
                                        </p:tgtEl>
                                        <p:attrNameLst>
                                          <p:attrName>style.visibility</p:attrName>
                                        </p:attrNameLst>
                                      </p:cBhvr>
                                      <p:to>
                                        <p:strVal val="visible"/>
                                      </p:to>
                                    </p:set>
                                    <p:animEffect transition="in" filter="dissolve">
                                      <p:cBhvr>
                                        <p:cTn id="22" dur="500"/>
                                        <p:tgtEl>
                                          <p:spTgt spid="5652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65251">
                                            <p:txEl>
                                              <p:pRg st="3" end="3"/>
                                            </p:txEl>
                                          </p:spTgt>
                                        </p:tgtEl>
                                        <p:attrNameLst>
                                          <p:attrName>style.visibility</p:attrName>
                                        </p:attrNameLst>
                                      </p:cBhvr>
                                      <p:to>
                                        <p:strVal val="visible"/>
                                      </p:to>
                                    </p:set>
                                    <p:animEffect transition="in" filter="dissolve">
                                      <p:cBhvr>
                                        <p:cTn id="27" dur="500"/>
                                        <p:tgtEl>
                                          <p:spTgt spid="5652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65251">
                                            <p:txEl>
                                              <p:pRg st="4" end="4"/>
                                            </p:txEl>
                                          </p:spTgt>
                                        </p:tgtEl>
                                        <p:attrNameLst>
                                          <p:attrName>style.visibility</p:attrName>
                                        </p:attrNameLst>
                                      </p:cBhvr>
                                      <p:to>
                                        <p:strVal val="visible"/>
                                      </p:to>
                                    </p:set>
                                    <p:animEffect transition="in" filter="dissolve">
                                      <p:cBhvr>
                                        <p:cTn id="32" dur="500"/>
                                        <p:tgtEl>
                                          <p:spTgt spid="56525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65251">
                                            <p:txEl>
                                              <p:pRg st="5" end="5"/>
                                            </p:txEl>
                                          </p:spTgt>
                                        </p:tgtEl>
                                        <p:attrNameLst>
                                          <p:attrName>style.visibility</p:attrName>
                                        </p:attrNameLst>
                                      </p:cBhvr>
                                      <p:to>
                                        <p:strVal val="visible"/>
                                      </p:to>
                                    </p:set>
                                    <p:animEffect transition="in" filter="dissolve">
                                      <p:cBhvr>
                                        <p:cTn id="37" dur="500"/>
                                        <p:tgtEl>
                                          <p:spTgt spid="56525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65251">
                                            <p:txEl>
                                              <p:pRg st="6" end="6"/>
                                            </p:txEl>
                                          </p:spTgt>
                                        </p:tgtEl>
                                        <p:attrNameLst>
                                          <p:attrName>style.visibility</p:attrName>
                                        </p:attrNameLst>
                                      </p:cBhvr>
                                      <p:to>
                                        <p:strVal val="visible"/>
                                      </p:to>
                                    </p:set>
                                    <p:animEffect transition="in" filter="dissolve">
                                      <p:cBhvr>
                                        <p:cTn id="42" dur="500"/>
                                        <p:tgtEl>
                                          <p:spTgt spid="56525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65251">
                                            <p:txEl>
                                              <p:pRg st="7" end="7"/>
                                            </p:txEl>
                                          </p:spTgt>
                                        </p:tgtEl>
                                        <p:attrNameLst>
                                          <p:attrName>style.visibility</p:attrName>
                                        </p:attrNameLst>
                                      </p:cBhvr>
                                      <p:to>
                                        <p:strVal val="visible"/>
                                      </p:to>
                                    </p:set>
                                    <p:animEffect transition="in" filter="dissolve">
                                      <p:cBhvr>
                                        <p:cTn id="47" dur="500"/>
                                        <p:tgtEl>
                                          <p:spTgt spid="565251">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565262"/>
                                        </p:tgtEl>
                                        <p:attrNameLst>
                                          <p:attrName>style.visibility</p:attrName>
                                        </p:attrNameLst>
                                      </p:cBhvr>
                                      <p:to>
                                        <p:strVal val="visible"/>
                                      </p:to>
                                    </p:set>
                                    <p:animEffect transition="in" filter="dissolve">
                                      <p:cBhvr>
                                        <p:cTn id="52" dur="500"/>
                                        <p:tgtEl>
                                          <p:spTgt spid="565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1"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5250ECF-6DBE-41D7-AD6E-6A5E865CA45B}" type="slidenum">
              <a:rPr kumimoji="0" lang="en-US" altLang="tr-TR" sz="1200" smtClean="0"/>
              <a:pPr>
                <a:spcBef>
                  <a:spcPct val="50000"/>
                </a:spcBef>
                <a:buFontTx/>
                <a:buNone/>
              </a:pPr>
              <a:t>77</a:t>
            </a:fld>
            <a:endParaRPr kumimoji="0" lang="en-US" altLang="tr-TR" sz="1200" smtClean="0"/>
          </a:p>
        </p:txBody>
      </p:sp>
      <p:sp>
        <p:nvSpPr>
          <p:cNvPr id="103427" name="Rectangle 2"/>
          <p:cNvSpPr>
            <a:spLocks noChangeArrowheads="1"/>
          </p:cNvSpPr>
          <p:nvPr/>
        </p:nvSpPr>
        <p:spPr bwMode="auto">
          <a:xfrm>
            <a:off x="431800" y="62293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103428" name="Rectangle 3"/>
          <p:cNvSpPr>
            <a:spLocks noChangeArrowheads="1"/>
          </p:cNvSpPr>
          <p:nvPr/>
        </p:nvSpPr>
        <p:spPr bwMode="auto">
          <a:xfrm>
            <a:off x="3124200" y="62293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1800">
              <a:solidFill>
                <a:schemeClr val="bg2"/>
              </a:solidFill>
              <a:latin typeface="Arial" panose="020B0604020202020204" pitchFamily="34" charset="0"/>
            </a:endParaRPr>
          </a:p>
        </p:txBody>
      </p:sp>
      <p:sp>
        <p:nvSpPr>
          <p:cNvPr id="711685" name="Rectangle 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tr-TR" altLang="tr-TR" smtClean="0"/>
              <a:t>Source and Result</a:t>
            </a:r>
            <a:r>
              <a:rPr lang="en-US" altLang="tr-TR" smtClean="0"/>
              <a:t> Operands</a:t>
            </a:r>
            <a:r>
              <a:rPr lang="tr-TR" altLang="tr-TR" smtClean="0"/>
              <a:t> can be in one of the following areas:</a:t>
            </a:r>
            <a:endParaRPr lang="en-US" altLang="tr-TR" smtClean="0"/>
          </a:p>
          <a:p>
            <a:pPr lvl="1"/>
            <a:r>
              <a:rPr lang="en-US" altLang="tr-TR" smtClean="0"/>
              <a:t>Main memory </a:t>
            </a:r>
            <a:endParaRPr lang="tr-TR" altLang="tr-TR" smtClean="0"/>
          </a:p>
          <a:p>
            <a:pPr lvl="1"/>
            <a:r>
              <a:rPr lang="tr-TR" altLang="tr-TR" smtClean="0"/>
              <a:t>V</a:t>
            </a:r>
            <a:r>
              <a:rPr lang="en-US" altLang="tr-TR" smtClean="0"/>
              <a:t>irtual memory </a:t>
            </a:r>
            <a:endParaRPr lang="tr-TR" altLang="tr-TR" smtClean="0"/>
          </a:p>
          <a:p>
            <a:pPr lvl="1"/>
            <a:r>
              <a:rPr lang="tr-TR" altLang="tr-TR" smtClean="0"/>
              <a:t>C</a:t>
            </a:r>
            <a:r>
              <a:rPr lang="en-US" altLang="tr-TR" smtClean="0"/>
              <a:t>ache</a:t>
            </a:r>
          </a:p>
          <a:p>
            <a:pPr lvl="1"/>
            <a:r>
              <a:rPr lang="en-US" altLang="tr-TR" smtClean="0"/>
              <a:t>CPU register</a:t>
            </a:r>
          </a:p>
          <a:p>
            <a:pPr lvl="1"/>
            <a:r>
              <a:rPr lang="en-US" altLang="tr-TR" smtClean="0"/>
              <a:t>I/O device</a:t>
            </a:r>
          </a:p>
        </p:txBody>
      </p:sp>
      <p:sp>
        <p:nvSpPr>
          <p:cNvPr id="103430" name="Rectangle 6"/>
          <p:cNvSpPr>
            <a:spLocks noGrp="1" noChangeArrowheads="1"/>
          </p:cNvSpPr>
          <p:nvPr>
            <p:ph type="title"/>
          </p:nvPr>
        </p:nvSpPr>
        <p:spPr/>
        <p:txBody>
          <a:bodyPr/>
          <a:lstStyle/>
          <a:p>
            <a:r>
              <a:rPr lang="en-US" altLang="tr-TR" smtClean="0"/>
              <a:t>Instruction Elements</a:t>
            </a:r>
            <a:endParaRPr lang="tr-TR" altLang="tr-TR"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1685">
                                            <p:txEl>
                                              <p:pRg st="0" end="0"/>
                                            </p:txEl>
                                          </p:spTgt>
                                        </p:tgtEl>
                                        <p:attrNameLst>
                                          <p:attrName>style.visibility</p:attrName>
                                        </p:attrNameLst>
                                      </p:cBhvr>
                                      <p:to>
                                        <p:strVal val="visible"/>
                                      </p:to>
                                    </p:set>
                                    <p:animEffect transition="in" filter="dissolve">
                                      <p:cBhvr>
                                        <p:cTn id="7" dur="500"/>
                                        <p:tgtEl>
                                          <p:spTgt spid="7116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1685">
                                            <p:txEl>
                                              <p:pRg st="1" end="1"/>
                                            </p:txEl>
                                          </p:spTgt>
                                        </p:tgtEl>
                                        <p:attrNameLst>
                                          <p:attrName>style.visibility</p:attrName>
                                        </p:attrNameLst>
                                      </p:cBhvr>
                                      <p:to>
                                        <p:strVal val="visible"/>
                                      </p:to>
                                    </p:set>
                                    <p:animEffect transition="in" filter="dissolve">
                                      <p:cBhvr>
                                        <p:cTn id="12" dur="500"/>
                                        <p:tgtEl>
                                          <p:spTgt spid="7116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1685">
                                            <p:txEl>
                                              <p:pRg st="2" end="2"/>
                                            </p:txEl>
                                          </p:spTgt>
                                        </p:tgtEl>
                                        <p:attrNameLst>
                                          <p:attrName>style.visibility</p:attrName>
                                        </p:attrNameLst>
                                      </p:cBhvr>
                                      <p:to>
                                        <p:strVal val="visible"/>
                                      </p:to>
                                    </p:set>
                                    <p:animEffect transition="in" filter="dissolve">
                                      <p:cBhvr>
                                        <p:cTn id="17" dur="500"/>
                                        <p:tgtEl>
                                          <p:spTgt spid="7116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1685">
                                            <p:txEl>
                                              <p:pRg st="3" end="3"/>
                                            </p:txEl>
                                          </p:spTgt>
                                        </p:tgtEl>
                                        <p:attrNameLst>
                                          <p:attrName>style.visibility</p:attrName>
                                        </p:attrNameLst>
                                      </p:cBhvr>
                                      <p:to>
                                        <p:strVal val="visible"/>
                                      </p:to>
                                    </p:set>
                                    <p:animEffect transition="in" filter="dissolve">
                                      <p:cBhvr>
                                        <p:cTn id="22" dur="500"/>
                                        <p:tgtEl>
                                          <p:spTgt spid="71168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1685">
                                            <p:txEl>
                                              <p:pRg st="4" end="4"/>
                                            </p:txEl>
                                          </p:spTgt>
                                        </p:tgtEl>
                                        <p:attrNameLst>
                                          <p:attrName>style.visibility</p:attrName>
                                        </p:attrNameLst>
                                      </p:cBhvr>
                                      <p:to>
                                        <p:strVal val="visible"/>
                                      </p:to>
                                    </p:set>
                                    <p:animEffect transition="in" filter="dissolve">
                                      <p:cBhvr>
                                        <p:cTn id="27" dur="500"/>
                                        <p:tgtEl>
                                          <p:spTgt spid="71168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1685">
                                            <p:txEl>
                                              <p:pRg st="5" end="5"/>
                                            </p:txEl>
                                          </p:spTgt>
                                        </p:tgtEl>
                                        <p:attrNameLst>
                                          <p:attrName>style.visibility</p:attrName>
                                        </p:attrNameLst>
                                      </p:cBhvr>
                                      <p:to>
                                        <p:strVal val="visible"/>
                                      </p:to>
                                    </p:set>
                                    <p:animEffect transition="in" filter="dissolve">
                                      <p:cBhvr>
                                        <p:cTn id="32" dur="500"/>
                                        <p:tgtEl>
                                          <p:spTgt spid="71168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177AC07-BDCD-45DC-8527-7721D105CE08}" type="slidenum">
              <a:rPr kumimoji="0" lang="en-US" altLang="tr-TR" sz="1200" smtClean="0"/>
              <a:pPr>
                <a:spcBef>
                  <a:spcPct val="50000"/>
                </a:spcBef>
                <a:buFontTx/>
                <a:buNone/>
              </a:pPr>
              <a:t>78</a:t>
            </a:fld>
            <a:endParaRPr kumimoji="0" lang="en-US" altLang="tr-TR" sz="1200" smtClean="0"/>
          </a:p>
        </p:txBody>
      </p:sp>
      <p:sp>
        <p:nvSpPr>
          <p:cNvPr id="105475" name="Rectangle 2"/>
          <p:cNvSpPr>
            <a:spLocks noGrp="1" noChangeArrowheads="1"/>
          </p:cNvSpPr>
          <p:nvPr>
            <p:ph type="title"/>
          </p:nvPr>
        </p:nvSpPr>
        <p:spPr/>
        <p:txBody>
          <a:bodyPr/>
          <a:lstStyle/>
          <a:p>
            <a:r>
              <a:rPr lang="en-US" altLang="tr-TR" smtClean="0"/>
              <a:t>Instruction Format</a:t>
            </a:r>
          </a:p>
        </p:txBody>
      </p:sp>
      <p:sp>
        <p:nvSpPr>
          <p:cNvPr id="567299" name="Rectangle 3"/>
          <p:cNvSpPr>
            <a:spLocks noGrp="1" noChangeArrowheads="1"/>
          </p:cNvSpPr>
          <p:nvPr>
            <p:ph type="body" sz="half" idx="1"/>
          </p:nvPr>
        </p:nvSpPr>
        <p:spPr>
          <a:xfrm>
            <a:off x="395288" y="1125538"/>
            <a:ext cx="8280400" cy="4978400"/>
          </a:xfrm>
        </p:spPr>
        <p:txBody>
          <a:bodyPr/>
          <a:lstStyle/>
          <a:p>
            <a:r>
              <a:rPr lang="en-US" altLang="tr-TR" sz="2800" i="1" smtClean="0">
                <a:solidFill>
                  <a:srgbClr val="000080"/>
                </a:solidFill>
              </a:rPr>
              <a:t>Machine-specific</a:t>
            </a:r>
            <a:r>
              <a:rPr lang="en-US" altLang="tr-TR" sz="2800" smtClean="0"/>
              <a:t> template that specifies</a:t>
            </a:r>
          </a:p>
          <a:p>
            <a:pPr lvl="1"/>
            <a:r>
              <a:rPr lang="en-US" altLang="tr-TR" sz="2400" smtClean="0"/>
              <a:t>Length of the op code </a:t>
            </a:r>
          </a:p>
          <a:p>
            <a:pPr lvl="1"/>
            <a:r>
              <a:rPr lang="en-US" altLang="tr-TR" sz="2400" smtClean="0"/>
              <a:t>Number of operands</a:t>
            </a:r>
          </a:p>
          <a:p>
            <a:pPr lvl="1"/>
            <a:r>
              <a:rPr lang="en-US" altLang="tr-TR" sz="2400" smtClean="0"/>
              <a:t>Length of operands</a:t>
            </a:r>
          </a:p>
        </p:txBody>
      </p:sp>
      <p:pic>
        <p:nvPicPr>
          <p:cNvPr id="567300"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b="21112"/>
          <a:stretch>
            <a:fillRect/>
          </a:stretch>
        </p:blipFill>
        <p:spPr>
          <a:xfrm>
            <a:off x="3403600" y="3479800"/>
            <a:ext cx="5168900" cy="2127250"/>
          </a:xfrm>
          <a:noFill/>
        </p:spPr>
      </p:pic>
      <p:sp>
        <p:nvSpPr>
          <p:cNvPr id="567301" name="Text Box 5"/>
          <p:cNvSpPr txBox="1">
            <a:spLocks noChangeArrowheads="1"/>
          </p:cNvSpPr>
          <p:nvPr/>
        </p:nvSpPr>
        <p:spPr bwMode="auto">
          <a:xfrm>
            <a:off x="1143000" y="3962400"/>
            <a:ext cx="1905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r>
              <a:rPr kumimoji="0" lang="en-US" altLang="tr-TR" sz="1800" b="1">
                <a:solidFill>
                  <a:srgbClr val="000080"/>
                </a:solidFill>
                <a:latin typeface="Arial" panose="020B0604020202020204" pitchFamily="34" charset="0"/>
              </a:rPr>
              <a:t>Simple </a:t>
            </a:r>
            <a:br>
              <a:rPr kumimoji="0" lang="en-US" altLang="tr-TR" sz="1800" b="1">
                <a:solidFill>
                  <a:srgbClr val="000080"/>
                </a:solidFill>
                <a:latin typeface="Arial" panose="020B0604020202020204" pitchFamily="34" charset="0"/>
              </a:rPr>
            </a:br>
            <a:r>
              <a:rPr kumimoji="0" lang="en-US" altLang="tr-TR" sz="1800" b="1">
                <a:solidFill>
                  <a:srgbClr val="000080"/>
                </a:solidFill>
                <a:latin typeface="Arial" panose="020B0604020202020204" pitchFamily="34" charset="0"/>
              </a:rPr>
              <a:t>32-bit Instruction Format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7299">
                                            <p:txEl>
                                              <p:pRg st="0" end="0"/>
                                            </p:txEl>
                                          </p:spTgt>
                                        </p:tgtEl>
                                        <p:attrNameLst>
                                          <p:attrName>style.visibility</p:attrName>
                                        </p:attrNameLst>
                                      </p:cBhvr>
                                      <p:to>
                                        <p:strVal val="visible"/>
                                      </p:to>
                                    </p:set>
                                    <p:animEffect transition="in" filter="dissolve">
                                      <p:cBhvr>
                                        <p:cTn id="7" dur="500"/>
                                        <p:tgtEl>
                                          <p:spTgt spid="567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7299">
                                            <p:txEl>
                                              <p:pRg st="1" end="1"/>
                                            </p:txEl>
                                          </p:spTgt>
                                        </p:tgtEl>
                                        <p:attrNameLst>
                                          <p:attrName>style.visibility</p:attrName>
                                        </p:attrNameLst>
                                      </p:cBhvr>
                                      <p:to>
                                        <p:strVal val="visible"/>
                                      </p:to>
                                    </p:set>
                                    <p:animEffect transition="in" filter="dissolve">
                                      <p:cBhvr>
                                        <p:cTn id="12" dur="500"/>
                                        <p:tgtEl>
                                          <p:spTgt spid="5672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7299">
                                            <p:txEl>
                                              <p:pRg st="2" end="2"/>
                                            </p:txEl>
                                          </p:spTgt>
                                        </p:tgtEl>
                                        <p:attrNameLst>
                                          <p:attrName>style.visibility</p:attrName>
                                        </p:attrNameLst>
                                      </p:cBhvr>
                                      <p:to>
                                        <p:strVal val="visible"/>
                                      </p:to>
                                    </p:set>
                                    <p:animEffect transition="in" filter="dissolve">
                                      <p:cBhvr>
                                        <p:cTn id="17" dur="500"/>
                                        <p:tgtEl>
                                          <p:spTgt spid="5672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7299">
                                            <p:txEl>
                                              <p:pRg st="3" end="3"/>
                                            </p:txEl>
                                          </p:spTgt>
                                        </p:tgtEl>
                                        <p:attrNameLst>
                                          <p:attrName>style.visibility</p:attrName>
                                        </p:attrNameLst>
                                      </p:cBhvr>
                                      <p:to>
                                        <p:strVal val="visible"/>
                                      </p:to>
                                    </p:set>
                                    <p:animEffect transition="in" filter="dissolve">
                                      <p:cBhvr>
                                        <p:cTn id="22" dur="500"/>
                                        <p:tgtEl>
                                          <p:spTgt spid="5672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67301"/>
                                        </p:tgtEl>
                                        <p:attrNameLst>
                                          <p:attrName>style.visibility</p:attrName>
                                        </p:attrNameLst>
                                      </p:cBhvr>
                                      <p:to>
                                        <p:strVal val="visible"/>
                                      </p:to>
                                    </p:set>
                                    <p:animEffect transition="in" filter="dissolve">
                                      <p:cBhvr>
                                        <p:cTn id="27" dur="500"/>
                                        <p:tgtEl>
                                          <p:spTgt spid="567301"/>
                                        </p:tgtEl>
                                      </p:cBhvr>
                                    </p:animEffect>
                                  </p:childTnLst>
                                </p:cTn>
                              </p:par>
                              <p:par>
                                <p:cTn id="28" presetID="9" presetClass="entr" presetSubtype="0" fill="hold" nodeType="withEffect">
                                  <p:stCondLst>
                                    <p:cond delay="0"/>
                                  </p:stCondLst>
                                  <p:childTnLst>
                                    <p:set>
                                      <p:cBhvr>
                                        <p:cTn id="29" dur="1" fill="hold">
                                          <p:stCondLst>
                                            <p:cond delay="0"/>
                                          </p:stCondLst>
                                        </p:cTn>
                                        <p:tgtEl>
                                          <p:spTgt spid="567300"/>
                                        </p:tgtEl>
                                        <p:attrNameLst>
                                          <p:attrName>style.visibility</p:attrName>
                                        </p:attrNameLst>
                                      </p:cBhvr>
                                      <p:to>
                                        <p:strVal val="visible"/>
                                      </p:to>
                                    </p:set>
                                    <p:animEffect transition="in" filter="dissolve">
                                      <p:cBhvr>
                                        <p:cTn id="30" dur="500"/>
                                        <p:tgtEl>
                                          <p:spTgt spid="567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build="p"/>
      <p:bldP spid="56730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BA51FF67-37B2-473D-BC9F-37479E39591F}" type="slidenum">
              <a:rPr kumimoji="0" lang="en-US" altLang="tr-TR" sz="1200" smtClean="0"/>
              <a:pPr>
                <a:spcBef>
                  <a:spcPct val="50000"/>
                </a:spcBef>
                <a:buFontTx/>
                <a:buNone/>
              </a:pPr>
              <a:t>79</a:t>
            </a:fld>
            <a:endParaRPr kumimoji="0" lang="en-US" altLang="tr-TR" sz="1200" smtClean="0"/>
          </a:p>
        </p:txBody>
      </p:sp>
      <p:sp>
        <p:nvSpPr>
          <p:cNvPr id="569346" name="Rectangle 2"/>
          <p:cNvSpPr>
            <a:spLocks noChangeArrowheads="1"/>
          </p:cNvSpPr>
          <p:nvPr/>
        </p:nvSpPr>
        <p:spPr bwMode="auto">
          <a:xfrm>
            <a:off x="1371600" y="17145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pPr algn="r">
              <a:lnSpc>
                <a:spcPct val="90000"/>
              </a:lnSpc>
              <a:defRPr/>
            </a:pPr>
            <a:endParaRPr lang="tr-TR" altLang="tr-TR" sz="3600" b="1" i="1">
              <a:solidFill>
                <a:schemeClr val="tx2"/>
              </a:solidFill>
              <a:effectLst>
                <a:outerShdw blurRad="38100" dist="38100" dir="2700000" algn="tl">
                  <a:srgbClr val="C0C0C0"/>
                </a:outerShdw>
              </a:effectLst>
              <a:latin typeface="Times New Roman" panose="02020603050405020304" pitchFamily="18" charset="0"/>
            </a:endParaRPr>
          </a:p>
        </p:txBody>
      </p:sp>
      <p:sp>
        <p:nvSpPr>
          <p:cNvPr id="107524" name="Rectangle 3"/>
          <p:cNvSpPr>
            <a:spLocks noGrp="1" noChangeArrowheads="1"/>
          </p:cNvSpPr>
          <p:nvPr>
            <p:ph type="title"/>
          </p:nvPr>
        </p:nvSpPr>
        <p:spPr/>
        <p:txBody>
          <a:bodyPr/>
          <a:lstStyle/>
          <a:p>
            <a:r>
              <a:rPr lang="en-US" altLang="tr-TR" smtClean="0"/>
              <a:t>Instruction Types</a:t>
            </a:r>
          </a:p>
        </p:txBody>
      </p:sp>
      <p:sp>
        <p:nvSpPr>
          <p:cNvPr id="569348" name="Rectangle 4"/>
          <p:cNvSpPr>
            <a:spLocks noGrp="1" noChangeArrowheads="1"/>
          </p:cNvSpPr>
          <p:nvPr>
            <p:ph type="body" idx="1"/>
          </p:nvPr>
        </p:nvSpPr>
        <p:spPr/>
        <p:txBody>
          <a:bodyPr/>
          <a:lstStyle/>
          <a:p>
            <a:pPr>
              <a:lnSpc>
                <a:spcPct val="90000"/>
              </a:lnSpc>
            </a:pPr>
            <a:r>
              <a:rPr lang="en-US" altLang="tr-TR" sz="2400" smtClean="0"/>
              <a:t>Data Transfer (load, store)</a:t>
            </a:r>
          </a:p>
          <a:p>
            <a:pPr lvl="1">
              <a:lnSpc>
                <a:spcPct val="90000"/>
              </a:lnSpc>
            </a:pPr>
            <a:r>
              <a:rPr lang="en-US" altLang="tr-TR" sz="2000" smtClean="0"/>
              <a:t>Most common, greatest flexibility</a:t>
            </a:r>
          </a:p>
          <a:p>
            <a:pPr lvl="1">
              <a:lnSpc>
                <a:spcPct val="90000"/>
              </a:lnSpc>
            </a:pPr>
            <a:r>
              <a:rPr lang="en-US" altLang="tr-TR" sz="2000" smtClean="0"/>
              <a:t>Involve memory and registers</a:t>
            </a:r>
          </a:p>
          <a:p>
            <a:pPr lvl="1">
              <a:lnSpc>
                <a:spcPct val="90000"/>
              </a:lnSpc>
            </a:pPr>
            <a:r>
              <a:rPr lang="en-US" altLang="tr-TR" sz="2000" smtClean="0"/>
              <a:t>What’s a </a:t>
            </a:r>
            <a:r>
              <a:rPr lang="en-US" altLang="tr-TR" sz="2000" i="1" smtClean="0">
                <a:solidFill>
                  <a:srgbClr val="000080"/>
                </a:solidFill>
              </a:rPr>
              <a:t>word</a:t>
            </a:r>
            <a:r>
              <a:rPr lang="en-US" altLang="tr-TR" sz="2000" i="1" smtClean="0">
                <a:solidFill>
                  <a:schemeClr val="hlink"/>
                </a:solidFill>
              </a:rPr>
              <a:t> </a:t>
            </a:r>
            <a:r>
              <a:rPr lang="en-US" altLang="tr-TR" sz="2000" smtClean="0"/>
              <a:t>?  16? 32? 64 bits?</a:t>
            </a:r>
            <a:endParaRPr lang="en-US" altLang="tr-TR" sz="2000" i="1" smtClean="0">
              <a:solidFill>
                <a:schemeClr val="hlink"/>
              </a:solidFill>
            </a:endParaRPr>
          </a:p>
          <a:p>
            <a:pPr>
              <a:lnSpc>
                <a:spcPct val="90000"/>
              </a:lnSpc>
            </a:pPr>
            <a:r>
              <a:rPr lang="en-US" altLang="tr-TR" sz="2400" smtClean="0"/>
              <a:t>Arithmetic</a:t>
            </a:r>
          </a:p>
          <a:p>
            <a:pPr lvl="1">
              <a:lnSpc>
                <a:spcPct val="90000"/>
              </a:lnSpc>
            </a:pPr>
            <a:r>
              <a:rPr lang="en-US" altLang="tr-TR" sz="2000" smtClean="0"/>
              <a:t>Operators </a:t>
            </a:r>
            <a:r>
              <a:rPr lang="en-US" altLang="tr-TR" sz="2000" b="1" i="1" smtClean="0">
                <a:solidFill>
                  <a:srgbClr val="000080"/>
                </a:solidFill>
              </a:rPr>
              <a:t>+ - / * ^</a:t>
            </a:r>
          </a:p>
          <a:p>
            <a:pPr lvl="1">
              <a:lnSpc>
                <a:spcPct val="90000"/>
              </a:lnSpc>
            </a:pPr>
            <a:r>
              <a:rPr lang="en-US" altLang="tr-TR" sz="2000" smtClean="0"/>
              <a:t>Integers and floating point </a:t>
            </a:r>
            <a:endParaRPr lang="en-US" altLang="tr-TR" sz="2000" smtClean="0">
              <a:solidFill>
                <a:schemeClr val="folHlink"/>
              </a:solidFill>
            </a:endParaRPr>
          </a:p>
          <a:p>
            <a:pPr>
              <a:lnSpc>
                <a:spcPct val="90000"/>
              </a:lnSpc>
            </a:pPr>
            <a:r>
              <a:rPr lang="en-US" altLang="tr-TR" sz="2400" smtClean="0"/>
              <a:t>Logical or Boolean </a:t>
            </a:r>
          </a:p>
          <a:p>
            <a:pPr lvl="1">
              <a:lnSpc>
                <a:spcPct val="90000"/>
              </a:lnSpc>
            </a:pPr>
            <a:r>
              <a:rPr lang="en-US" altLang="tr-TR" sz="2000" smtClean="0"/>
              <a:t>Relational operators:  </a:t>
            </a:r>
            <a:r>
              <a:rPr lang="en-US" altLang="tr-TR" sz="2000" b="1" smtClean="0">
                <a:solidFill>
                  <a:srgbClr val="000080"/>
                </a:solidFill>
              </a:rPr>
              <a:t>&gt;  &lt;  =</a:t>
            </a:r>
            <a:r>
              <a:rPr lang="en-US" altLang="tr-TR" sz="2000" b="1" smtClean="0">
                <a:solidFill>
                  <a:schemeClr val="hlink"/>
                </a:solidFill>
              </a:rPr>
              <a:t> </a:t>
            </a:r>
          </a:p>
          <a:p>
            <a:pPr lvl="1">
              <a:lnSpc>
                <a:spcPct val="90000"/>
              </a:lnSpc>
            </a:pPr>
            <a:r>
              <a:rPr lang="en-US" altLang="tr-TR" sz="2000" smtClean="0"/>
              <a:t>Boolean operators </a:t>
            </a:r>
            <a:r>
              <a:rPr lang="en-US" altLang="tr-TR" sz="2000" b="1" smtClean="0">
                <a:solidFill>
                  <a:srgbClr val="000080"/>
                </a:solidFill>
              </a:rPr>
              <a:t>AND, OR, XOR, NOR, </a:t>
            </a:r>
            <a:r>
              <a:rPr lang="en-US" altLang="tr-TR" sz="2000" smtClean="0"/>
              <a:t>and</a:t>
            </a:r>
            <a:r>
              <a:rPr lang="en-US" altLang="tr-TR" sz="2000" b="1" smtClean="0">
                <a:solidFill>
                  <a:srgbClr val="000080"/>
                </a:solidFill>
              </a:rPr>
              <a:t> NOT </a:t>
            </a:r>
            <a:endParaRPr lang="en-US" altLang="tr-TR" sz="2000" smtClean="0"/>
          </a:p>
          <a:p>
            <a:pPr>
              <a:lnSpc>
                <a:spcPct val="90000"/>
              </a:lnSpc>
            </a:pPr>
            <a:r>
              <a:rPr lang="en-US" altLang="tr-TR" sz="2400" smtClean="0"/>
              <a:t>Single operand manipulation instructions</a:t>
            </a:r>
          </a:p>
          <a:p>
            <a:pPr lvl="1">
              <a:lnSpc>
                <a:spcPct val="90000"/>
              </a:lnSpc>
            </a:pPr>
            <a:r>
              <a:rPr lang="en-US" altLang="tr-TR" sz="2000" smtClean="0"/>
              <a:t>Negating, decrementing, incrementing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9348">
                                            <p:txEl>
                                              <p:pRg st="0" end="0"/>
                                            </p:txEl>
                                          </p:spTgt>
                                        </p:tgtEl>
                                        <p:attrNameLst>
                                          <p:attrName>style.visibility</p:attrName>
                                        </p:attrNameLst>
                                      </p:cBhvr>
                                      <p:to>
                                        <p:strVal val="visible"/>
                                      </p:to>
                                    </p:set>
                                    <p:animEffect transition="in" filter="dissolve">
                                      <p:cBhvr>
                                        <p:cTn id="7" dur="500"/>
                                        <p:tgtEl>
                                          <p:spTgt spid="5693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9348">
                                            <p:txEl>
                                              <p:pRg st="1" end="1"/>
                                            </p:txEl>
                                          </p:spTgt>
                                        </p:tgtEl>
                                        <p:attrNameLst>
                                          <p:attrName>style.visibility</p:attrName>
                                        </p:attrNameLst>
                                      </p:cBhvr>
                                      <p:to>
                                        <p:strVal val="visible"/>
                                      </p:to>
                                    </p:set>
                                    <p:animEffect transition="in" filter="dissolve">
                                      <p:cBhvr>
                                        <p:cTn id="12" dur="500"/>
                                        <p:tgtEl>
                                          <p:spTgt spid="56934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9348">
                                            <p:txEl>
                                              <p:pRg st="2" end="2"/>
                                            </p:txEl>
                                          </p:spTgt>
                                        </p:tgtEl>
                                        <p:attrNameLst>
                                          <p:attrName>style.visibility</p:attrName>
                                        </p:attrNameLst>
                                      </p:cBhvr>
                                      <p:to>
                                        <p:strVal val="visible"/>
                                      </p:to>
                                    </p:set>
                                    <p:animEffect transition="in" filter="dissolve">
                                      <p:cBhvr>
                                        <p:cTn id="17" dur="500"/>
                                        <p:tgtEl>
                                          <p:spTgt spid="56934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9348">
                                            <p:txEl>
                                              <p:pRg st="3" end="3"/>
                                            </p:txEl>
                                          </p:spTgt>
                                        </p:tgtEl>
                                        <p:attrNameLst>
                                          <p:attrName>style.visibility</p:attrName>
                                        </p:attrNameLst>
                                      </p:cBhvr>
                                      <p:to>
                                        <p:strVal val="visible"/>
                                      </p:to>
                                    </p:set>
                                    <p:animEffect transition="in" filter="dissolve">
                                      <p:cBhvr>
                                        <p:cTn id="22" dur="500"/>
                                        <p:tgtEl>
                                          <p:spTgt spid="56934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69348">
                                            <p:txEl>
                                              <p:pRg st="4" end="4"/>
                                            </p:txEl>
                                          </p:spTgt>
                                        </p:tgtEl>
                                        <p:attrNameLst>
                                          <p:attrName>style.visibility</p:attrName>
                                        </p:attrNameLst>
                                      </p:cBhvr>
                                      <p:to>
                                        <p:strVal val="visible"/>
                                      </p:to>
                                    </p:set>
                                    <p:animEffect transition="in" filter="dissolve">
                                      <p:cBhvr>
                                        <p:cTn id="27" dur="500"/>
                                        <p:tgtEl>
                                          <p:spTgt spid="56934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69348">
                                            <p:txEl>
                                              <p:pRg st="5" end="5"/>
                                            </p:txEl>
                                          </p:spTgt>
                                        </p:tgtEl>
                                        <p:attrNameLst>
                                          <p:attrName>style.visibility</p:attrName>
                                        </p:attrNameLst>
                                      </p:cBhvr>
                                      <p:to>
                                        <p:strVal val="visible"/>
                                      </p:to>
                                    </p:set>
                                    <p:animEffect transition="in" filter="dissolve">
                                      <p:cBhvr>
                                        <p:cTn id="32" dur="500"/>
                                        <p:tgtEl>
                                          <p:spTgt spid="56934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69348">
                                            <p:txEl>
                                              <p:pRg st="6" end="6"/>
                                            </p:txEl>
                                          </p:spTgt>
                                        </p:tgtEl>
                                        <p:attrNameLst>
                                          <p:attrName>style.visibility</p:attrName>
                                        </p:attrNameLst>
                                      </p:cBhvr>
                                      <p:to>
                                        <p:strVal val="visible"/>
                                      </p:to>
                                    </p:set>
                                    <p:animEffect transition="in" filter="dissolve">
                                      <p:cBhvr>
                                        <p:cTn id="37" dur="500"/>
                                        <p:tgtEl>
                                          <p:spTgt spid="56934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69348">
                                            <p:txEl>
                                              <p:pRg st="7" end="7"/>
                                            </p:txEl>
                                          </p:spTgt>
                                        </p:tgtEl>
                                        <p:attrNameLst>
                                          <p:attrName>style.visibility</p:attrName>
                                        </p:attrNameLst>
                                      </p:cBhvr>
                                      <p:to>
                                        <p:strVal val="visible"/>
                                      </p:to>
                                    </p:set>
                                    <p:animEffect transition="in" filter="dissolve">
                                      <p:cBhvr>
                                        <p:cTn id="42" dur="500"/>
                                        <p:tgtEl>
                                          <p:spTgt spid="569348">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69348">
                                            <p:txEl>
                                              <p:pRg st="8" end="8"/>
                                            </p:txEl>
                                          </p:spTgt>
                                        </p:tgtEl>
                                        <p:attrNameLst>
                                          <p:attrName>style.visibility</p:attrName>
                                        </p:attrNameLst>
                                      </p:cBhvr>
                                      <p:to>
                                        <p:strVal val="visible"/>
                                      </p:to>
                                    </p:set>
                                    <p:animEffect transition="in" filter="dissolve">
                                      <p:cBhvr>
                                        <p:cTn id="47" dur="500"/>
                                        <p:tgtEl>
                                          <p:spTgt spid="569348">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69348">
                                            <p:txEl>
                                              <p:pRg st="9" end="9"/>
                                            </p:txEl>
                                          </p:spTgt>
                                        </p:tgtEl>
                                        <p:attrNameLst>
                                          <p:attrName>style.visibility</p:attrName>
                                        </p:attrNameLst>
                                      </p:cBhvr>
                                      <p:to>
                                        <p:strVal val="visible"/>
                                      </p:to>
                                    </p:set>
                                    <p:animEffect transition="in" filter="dissolve">
                                      <p:cBhvr>
                                        <p:cTn id="52" dur="500"/>
                                        <p:tgtEl>
                                          <p:spTgt spid="569348">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69348">
                                            <p:txEl>
                                              <p:pRg st="10" end="10"/>
                                            </p:txEl>
                                          </p:spTgt>
                                        </p:tgtEl>
                                        <p:attrNameLst>
                                          <p:attrName>style.visibility</p:attrName>
                                        </p:attrNameLst>
                                      </p:cBhvr>
                                      <p:to>
                                        <p:strVal val="visible"/>
                                      </p:to>
                                    </p:set>
                                    <p:animEffect transition="in" filter="dissolve">
                                      <p:cBhvr>
                                        <p:cTn id="57" dur="500"/>
                                        <p:tgtEl>
                                          <p:spTgt spid="569348">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69348">
                                            <p:txEl>
                                              <p:pRg st="11" end="11"/>
                                            </p:txEl>
                                          </p:spTgt>
                                        </p:tgtEl>
                                        <p:attrNameLst>
                                          <p:attrName>style.visibility</p:attrName>
                                        </p:attrNameLst>
                                      </p:cBhvr>
                                      <p:to>
                                        <p:strVal val="visible"/>
                                      </p:to>
                                    </p:set>
                                    <p:animEffect transition="in" filter="dissolve">
                                      <p:cBhvr>
                                        <p:cTn id="62" dur="500"/>
                                        <p:tgtEl>
                                          <p:spTgt spid="56934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5CB2178-B29C-4E40-8786-353F1344F0F1}" type="slidenum">
              <a:rPr kumimoji="0" lang="en-US" altLang="tr-TR" sz="1200" smtClean="0"/>
              <a:pPr>
                <a:spcBef>
                  <a:spcPct val="50000"/>
                </a:spcBef>
                <a:buFontTx/>
                <a:buNone/>
              </a:pPr>
              <a:t>8</a:t>
            </a:fld>
            <a:endParaRPr kumimoji="0" lang="en-US" altLang="tr-TR" sz="1200" smtClean="0"/>
          </a:p>
        </p:txBody>
      </p:sp>
      <p:sp>
        <p:nvSpPr>
          <p:cNvPr id="17411" name="Rectangle 2"/>
          <p:cNvSpPr>
            <a:spLocks noGrp="1" noChangeArrowheads="1"/>
          </p:cNvSpPr>
          <p:nvPr>
            <p:ph type="title"/>
          </p:nvPr>
        </p:nvSpPr>
        <p:spPr/>
        <p:txBody>
          <a:bodyPr/>
          <a:lstStyle/>
          <a:p>
            <a:r>
              <a:rPr lang="en-US" altLang="tr-TR" smtClean="0"/>
              <a:t>Von Neumann Model</a:t>
            </a:r>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b="8975"/>
          <a:stretch>
            <a:fillRect/>
          </a:stretch>
        </p:blipFill>
        <p:spPr bwMode="auto">
          <a:xfrm>
            <a:off x="1835150" y="971550"/>
            <a:ext cx="5551488" cy="535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2129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51B0AB58-B6E3-4E8F-8532-C753C4277B50}" type="slidenum">
              <a:rPr kumimoji="0" lang="en-US" altLang="tr-TR" sz="1200" smtClean="0"/>
              <a:pPr>
                <a:spcBef>
                  <a:spcPct val="50000"/>
                </a:spcBef>
                <a:buFontTx/>
                <a:buNone/>
              </a:pPr>
              <a:t>80</a:t>
            </a:fld>
            <a:endParaRPr kumimoji="0" lang="en-US" altLang="tr-TR" sz="1200" smtClean="0"/>
          </a:p>
        </p:txBody>
      </p:sp>
      <p:sp>
        <p:nvSpPr>
          <p:cNvPr id="109571" name="Rectangle 2"/>
          <p:cNvSpPr>
            <a:spLocks noGrp="1" noChangeArrowheads="1"/>
          </p:cNvSpPr>
          <p:nvPr>
            <p:ph type="title"/>
          </p:nvPr>
        </p:nvSpPr>
        <p:spPr/>
        <p:txBody>
          <a:bodyPr/>
          <a:lstStyle/>
          <a:p>
            <a:r>
              <a:rPr lang="en-US" altLang="tr-TR" smtClean="0"/>
              <a:t>More Instruction Types</a:t>
            </a:r>
          </a:p>
        </p:txBody>
      </p:sp>
      <p:sp>
        <p:nvSpPr>
          <p:cNvPr id="571395" name="Rectangle 3"/>
          <p:cNvSpPr>
            <a:spLocks noGrp="1" noChangeArrowheads="1"/>
          </p:cNvSpPr>
          <p:nvPr>
            <p:ph type="body" idx="1"/>
          </p:nvPr>
        </p:nvSpPr>
        <p:spPr/>
        <p:txBody>
          <a:bodyPr/>
          <a:lstStyle/>
          <a:p>
            <a:r>
              <a:rPr lang="en-US" altLang="tr-TR" smtClean="0"/>
              <a:t>Bit manipulation instructions</a:t>
            </a:r>
          </a:p>
          <a:p>
            <a:pPr lvl="1"/>
            <a:r>
              <a:rPr lang="en-US" altLang="tr-TR" smtClean="0"/>
              <a:t>Flags to test for conditions</a:t>
            </a:r>
          </a:p>
          <a:p>
            <a:r>
              <a:rPr lang="en-US" altLang="tr-TR" smtClean="0"/>
              <a:t>Shift and rotate</a:t>
            </a:r>
          </a:p>
          <a:p>
            <a:r>
              <a:rPr lang="en-US" altLang="tr-TR" smtClean="0"/>
              <a:t>Program control</a:t>
            </a:r>
          </a:p>
          <a:p>
            <a:r>
              <a:rPr lang="en-US" altLang="tr-TR" smtClean="0"/>
              <a:t>Stack instructions</a:t>
            </a:r>
          </a:p>
          <a:p>
            <a:r>
              <a:rPr lang="en-US" altLang="tr-TR" smtClean="0"/>
              <a:t>Multiple data instructions</a:t>
            </a:r>
          </a:p>
          <a:p>
            <a:r>
              <a:rPr lang="en-US" altLang="tr-TR" smtClean="0"/>
              <a:t>I/O and machine control</a:t>
            </a:r>
          </a:p>
        </p:txBody>
      </p:sp>
      <p:sp>
        <p:nvSpPr>
          <p:cNvPr id="571396" name="Rectangle 4"/>
          <p:cNvSpPr>
            <a:spLocks noChangeArrowheads="1"/>
          </p:cNvSpPr>
          <p:nvPr/>
        </p:nvSpPr>
        <p:spPr bwMode="auto">
          <a:xfrm>
            <a:off x="1371600" y="17145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pPr algn="r">
              <a:lnSpc>
                <a:spcPct val="90000"/>
              </a:lnSpc>
              <a:defRPr/>
            </a:pPr>
            <a:endParaRPr lang="tr-TR" altLang="tr-TR" sz="3600" b="1" i="1">
              <a:solidFill>
                <a:schemeClr val="tx2"/>
              </a:solidFill>
              <a:effectLst>
                <a:outerShdw blurRad="38100" dist="38100" dir="2700000" algn="tl">
                  <a:srgbClr val="C0C0C0"/>
                </a:outerShdw>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animEffect transition="in" filter="dissolve">
                                      <p:cBhvr>
                                        <p:cTn id="7" dur="500"/>
                                        <p:tgtEl>
                                          <p:spTgt spid="57139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71395">
                                            <p:txEl>
                                              <p:pRg st="1" end="1"/>
                                            </p:txEl>
                                          </p:spTgt>
                                        </p:tgtEl>
                                        <p:attrNameLst>
                                          <p:attrName>style.visibility</p:attrName>
                                        </p:attrNameLst>
                                      </p:cBhvr>
                                      <p:to>
                                        <p:strVal val="visible"/>
                                      </p:to>
                                    </p:set>
                                    <p:animEffect transition="in" filter="dissolve">
                                      <p:cBhvr>
                                        <p:cTn id="10" dur="500"/>
                                        <p:tgtEl>
                                          <p:spTgt spid="57139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71395">
                                            <p:txEl>
                                              <p:pRg st="2" end="2"/>
                                            </p:txEl>
                                          </p:spTgt>
                                        </p:tgtEl>
                                        <p:attrNameLst>
                                          <p:attrName>style.visibility</p:attrName>
                                        </p:attrNameLst>
                                      </p:cBhvr>
                                      <p:to>
                                        <p:strVal val="visible"/>
                                      </p:to>
                                    </p:set>
                                    <p:animEffect transition="in" filter="dissolve">
                                      <p:cBhvr>
                                        <p:cTn id="15" dur="500"/>
                                        <p:tgtEl>
                                          <p:spTgt spid="57139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71395">
                                            <p:txEl>
                                              <p:pRg st="3" end="3"/>
                                            </p:txEl>
                                          </p:spTgt>
                                        </p:tgtEl>
                                        <p:attrNameLst>
                                          <p:attrName>style.visibility</p:attrName>
                                        </p:attrNameLst>
                                      </p:cBhvr>
                                      <p:to>
                                        <p:strVal val="visible"/>
                                      </p:to>
                                    </p:set>
                                    <p:animEffect transition="in" filter="dissolve">
                                      <p:cBhvr>
                                        <p:cTn id="20" dur="500"/>
                                        <p:tgtEl>
                                          <p:spTgt spid="571395">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71395">
                                            <p:txEl>
                                              <p:pRg st="4" end="4"/>
                                            </p:txEl>
                                          </p:spTgt>
                                        </p:tgtEl>
                                        <p:attrNameLst>
                                          <p:attrName>style.visibility</p:attrName>
                                        </p:attrNameLst>
                                      </p:cBhvr>
                                      <p:to>
                                        <p:strVal val="visible"/>
                                      </p:to>
                                    </p:set>
                                    <p:animEffect transition="in" filter="dissolve">
                                      <p:cBhvr>
                                        <p:cTn id="25" dur="500"/>
                                        <p:tgtEl>
                                          <p:spTgt spid="571395">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71395">
                                            <p:txEl>
                                              <p:pRg st="5" end="5"/>
                                            </p:txEl>
                                          </p:spTgt>
                                        </p:tgtEl>
                                        <p:attrNameLst>
                                          <p:attrName>style.visibility</p:attrName>
                                        </p:attrNameLst>
                                      </p:cBhvr>
                                      <p:to>
                                        <p:strVal val="visible"/>
                                      </p:to>
                                    </p:set>
                                    <p:animEffect transition="in" filter="dissolve">
                                      <p:cBhvr>
                                        <p:cTn id="30" dur="500"/>
                                        <p:tgtEl>
                                          <p:spTgt spid="571395">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71395">
                                            <p:txEl>
                                              <p:pRg st="6" end="6"/>
                                            </p:txEl>
                                          </p:spTgt>
                                        </p:tgtEl>
                                        <p:attrNameLst>
                                          <p:attrName>style.visibility</p:attrName>
                                        </p:attrNameLst>
                                      </p:cBhvr>
                                      <p:to>
                                        <p:strVal val="visible"/>
                                      </p:to>
                                    </p:set>
                                    <p:animEffect transition="in" filter="dissolve">
                                      <p:cBhvr>
                                        <p:cTn id="35" dur="500"/>
                                        <p:tgtEl>
                                          <p:spTgt spid="571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3087C879-C517-4504-92A0-A78E2299A375}" type="slidenum">
              <a:rPr kumimoji="0" lang="en-US" altLang="tr-TR" sz="1200" smtClean="0"/>
              <a:pPr>
                <a:spcBef>
                  <a:spcPct val="50000"/>
                </a:spcBef>
                <a:buFontTx/>
                <a:buNone/>
              </a:pPr>
              <a:t>81</a:t>
            </a:fld>
            <a:endParaRPr kumimoji="0" lang="en-US" altLang="tr-TR" sz="1200" smtClean="0"/>
          </a:p>
        </p:txBody>
      </p:sp>
      <p:sp>
        <p:nvSpPr>
          <p:cNvPr id="111619" name="Rectangle 2"/>
          <p:cNvSpPr>
            <a:spLocks noGrp="1" noChangeArrowheads="1"/>
          </p:cNvSpPr>
          <p:nvPr>
            <p:ph type="title"/>
          </p:nvPr>
        </p:nvSpPr>
        <p:spPr/>
        <p:txBody>
          <a:bodyPr/>
          <a:lstStyle/>
          <a:p>
            <a:r>
              <a:rPr lang="en-US" altLang="en-US" smtClean="0"/>
              <a:t>Register Shifts and Rotates</a:t>
            </a:r>
          </a:p>
        </p:txBody>
      </p:sp>
      <p:pic>
        <p:nvPicPr>
          <p:cNvPr id="111620" name="Picture 3" descr="c07f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00200"/>
            <a:ext cx="525780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236C567-94B8-419E-8966-B83C5CD27CDC}" type="slidenum">
              <a:rPr kumimoji="0" lang="en-US" altLang="tr-TR" sz="1200" smtClean="0"/>
              <a:pPr>
                <a:spcBef>
                  <a:spcPct val="50000"/>
                </a:spcBef>
                <a:buFontTx/>
                <a:buNone/>
              </a:pPr>
              <a:t>82</a:t>
            </a:fld>
            <a:endParaRPr kumimoji="0" lang="en-US" altLang="tr-TR" sz="1200" smtClean="0"/>
          </a:p>
        </p:txBody>
      </p:sp>
      <p:sp>
        <p:nvSpPr>
          <p:cNvPr id="113667" name="Rectangle 2"/>
          <p:cNvSpPr>
            <a:spLocks noGrp="1" noChangeArrowheads="1"/>
          </p:cNvSpPr>
          <p:nvPr>
            <p:ph type="title"/>
          </p:nvPr>
        </p:nvSpPr>
        <p:spPr/>
        <p:txBody>
          <a:bodyPr/>
          <a:lstStyle/>
          <a:p>
            <a:r>
              <a:rPr lang="en-US" altLang="tr-TR" sz="3600" smtClean="0"/>
              <a:t>Program Control Instructions</a:t>
            </a:r>
          </a:p>
        </p:txBody>
      </p:sp>
      <p:sp>
        <p:nvSpPr>
          <p:cNvPr id="113668" name="Rectangle 3"/>
          <p:cNvSpPr>
            <a:spLocks noGrp="1" noChangeArrowheads="1"/>
          </p:cNvSpPr>
          <p:nvPr>
            <p:ph type="body" sz="half" idx="1"/>
          </p:nvPr>
        </p:nvSpPr>
        <p:spPr>
          <a:xfrm>
            <a:off x="395288" y="1125538"/>
            <a:ext cx="3652837" cy="4978400"/>
          </a:xfrm>
        </p:spPr>
        <p:txBody>
          <a:bodyPr/>
          <a:lstStyle/>
          <a:p>
            <a:r>
              <a:rPr lang="en-US" altLang="tr-TR" sz="2800" smtClean="0"/>
              <a:t>Program control</a:t>
            </a:r>
          </a:p>
          <a:p>
            <a:pPr lvl="1"/>
            <a:r>
              <a:rPr lang="en-US" altLang="tr-TR" sz="2400" smtClean="0"/>
              <a:t>Jump and branch</a:t>
            </a:r>
          </a:p>
          <a:p>
            <a:pPr lvl="1"/>
            <a:r>
              <a:rPr lang="en-US" altLang="tr-TR" sz="2400" smtClean="0"/>
              <a:t>Subroutine call </a:t>
            </a:r>
            <a:br>
              <a:rPr lang="en-US" altLang="tr-TR" sz="2400" smtClean="0"/>
            </a:br>
            <a:r>
              <a:rPr lang="en-US" altLang="tr-TR" sz="2400" smtClean="0"/>
              <a:t>and return</a:t>
            </a:r>
          </a:p>
        </p:txBody>
      </p:sp>
      <p:pic>
        <p:nvPicPr>
          <p:cNvPr id="113669" name="Picture 4" descr="c07f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76400"/>
            <a:ext cx="44958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66EE142-28C8-42D4-9BA5-1DAD893732D4}" type="slidenum">
              <a:rPr kumimoji="0" lang="en-US" altLang="tr-TR" sz="1200" smtClean="0"/>
              <a:pPr>
                <a:spcBef>
                  <a:spcPct val="50000"/>
                </a:spcBef>
                <a:buFontTx/>
                <a:buNone/>
              </a:pPr>
              <a:t>83</a:t>
            </a:fld>
            <a:endParaRPr kumimoji="0" lang="en-US" altLang="tr-TR" sz="1200" smtClean="0"/>
          </a:p>
        </p:txBody>
      </p:sp>
      <p:sp>
        <p:nvSpPr>
          <p:cNvPr id="115715" name="Rectangle 2"/>
          <p:cNvSpPr>
            <a:spLocks noGrp="1" noChangeArrowheads="1"/>
          </p:cNvSpPr>
          <p:nvPr>
            <p:ph type="title"/>
          </p:nvPr>
        </p:nvSpPr>
        <p:spPr/>
        <p:txBody>
          <a:bodyPr/>
          <a:lstStyle/>
          <a:p>
            <a:r>
              <a:rPr lang="en-GB" altLang="tr-TR" smtClean="0"/>
              <a:t>Instruction Cycle</a:t>
            </a:r>
          </a:p>
        </p:txBody>
      </p:sp>
      <p:sp>
        <p:nvSpPr>
          <p:cNvPr id="115716" name="Rectangle 3"/>
          <p:cNvSpPr>
            <a:spLocks noGrp="1" noChangeArrowheads="1"/>
          </p:cNvSpPr>
          <p:nvPr>
            <p:ph type="body" idx="1"/>
          </p:nvPr>
        </p:nvSpPr>
        <p:spPr/>
        <p:txBody>
          <a:bodyPr/>
          <a:lstStyle/>
          <a:p>
            <a:r>
              <a:rPr lang="en-GB" altLang="tr-TR" smtClean="0"/>
              <a:t>Two steps:</a:t>
            </a:r>
          </a:p>
          <a:p>
            <a:pPr lvl="1"/>
            <a:r>
              <a:rPr lang="en-GB" altLang="tr-TR" smtClean="0"/>
              <a:t>Fetch</a:t>
            </a:r>
          </a:p>
          <a:p>
            <a:pPr lvl="1"/>
            <a:r>
              <a:rPr lang="en-GB" altLang="tr-TR" smtClean="0"/>
              <a:t>Execute</a:t>
            </a:r>
          </a:p>
        </p:txBody>
      </p:sp>
      <p:pic>
        <p:nvPicPr>
          <p:cNvPr id="115717" name="Picture 4"/>
          <p:cNvPicPr>
            <a:picLocks noChangeAspect="1" noChangeArrowheads="1"/>
          </p:cNvPicPr>
          <p:nvPr/>
        </p:nvPicPr>
        <p:blipFill>
          <a:blip r:embed="rId3">
            <a:extLst>
              <a:ext uri="{28A0092B-C50C-407E-A947-70E740481C1C}">
                <a14:useLocalDpi xmlns:a14="http://schemas.microsoft.com/office/drawing/2010/main" val="0"/>
              </a:ext>
            </a:extLst>
          </a:blip>
          <a:srcRect b="40727"/>
          <a:stretch>
            <a:fillRect/>
          </a:stretch>
        </p:blipFill>
        <p:spPr bwMode="auto">
          <a:xfrm>
            <a:off x="228600" y="3479800"/>
            <a:ext cx="8763000"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1E5A619-754C-4B3C-B925-6C6D37547872}" type="slidenum">
              <a:rPr kumimoji="0" lang="en-US" altLang="tr-TR" sz="1200" smtClean="0"/>
              <a:pPr>
                <a:spcBef>
                  <a:spcPct val="50000"/>
                </a:spcBef>
                <a:buFontTx/>
                <a:buNone/>
              </a:pPr>
              <a:t>84</a:t>
            </a:fld>
            <a:endParaRPr kumimoji="0" lang="en-US" altLang="tr-TR" sz="1200" smtClean="0"/>
          </a:p>
        </p:txBody>
      </p:sp>
      <p:sp>
        <p:nvSpPr>
          <p:cNvPr id="117763" name="Rectangle 2"/>
          <p:cNvSpPr>
            <a:spLocks noGrp="1" noChangeArrowheads="1"/>
          </p:cNvSpPr>
          <p:nvPr>
            <p:ph type="title"/>
          </p:nvPr>
        </p:nvSpPr>
        <p:spPr/>
        <p:txBody>
          <a:bodyPr/>
          <a:lstStyle/>
          <a:p>
            <a:r>
              <a:rPr lang="en-US" altLang="tr-TR" smtClean="0"/>
              <a:t>Fetch Cycle</a:t>
            </a:r>
          </a:p>
        </p:txBody>
      </p:sp>
      <p:sp>
        <p:nvSpPr>
          <p:cNvPr id="579587" name="Rectangle 3"/>
          <p:cNvSpPr>
            <a:spLocks noGrp="1" noChangeArrowheads="1"/>
          </p:cNvSpPr>
          <p:nvPr>
            <p:ph type="body" idx="1"/>
          </p:nvPr>
        </p:nvSpPr>
        <p:spPr>
          <a:xfrm>
            <a:off x="395288" y="981075"/>
            <a:ext cx="8280400" cy="4978400"/>
          </a:xfrm>
        </p:spPr>
        <p:txBody>
          <a:bodyPr/>
          <a:lstStyle/>
          <a:p>
            <a:r>
              <a:rPr lang="en-US" altLang="tr-TR" smtClean="0"/>
              <a:t>Program Counter (PC) holds address of next instruction to fetch</a:t>
            </a:r>
          </a:p>
          <a:p>
            <a:r>
              <a:rPr lang="en-US" altLang="tr-TR" smtClean="0"/>
              <a:t>Processor fetches instruction from memory location pointed to by PC</a:t>
            </a:r>
          </a:p>
          <a:p>
            <a:r>
              <a:rPr lang="en-US" altLang="tr-TR" smtClean="0"/>
              <a:t>Increment PC</a:t>
            </a:r>
          </a:p>
          <a:p>
            <a:pPr lvl="1"/>
            <a:r>
              <a:rPr lang="en-US" altLang="tr-TR" smtClean="0"/>
              <a:t>Unless told otherwise</a:t>
            </a:r>
          </a:p>
          <a:p>
            <a:r>
              <a:rPr lang="en-US" altLang="tr-TR" smtClean="0"/>
              <a:t>Instruction loaded into Instruction Register (IR)</a:t>
            </a:r>
          </a:p>
          <a:p>
            <a:r>
              <a:rPr lang="en-US" altLang="tr-TR" smtClean="0"/>
              <a:t>Processor interprets instruction and performs required actions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animEffect transition="in" filter="dissolve">
                                      <p:cBhvr>
                                        <p:cTn id="7" dur="500"/>
                                        <p:tgtEl>
                                          <p:spTgt spid="579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9587">
                                            <p:txEl>
                                              <p:pRg st="1" end="1"/>
                                            </p:txEl>
                                          </p:spTgt>
                                        </p:tgtEl>
                                        <p:attrNameLst>
                                          <p:attrName>style.visibility</p:attrName>
                                        </p:attrNameLst>
                                      </p:cBhvr>
                                      <p:to>
                                        <p:strVal val="visible"/>
                                      </p:to>
                                    </p:set>
                                    <p:animEffect transition="in" filter="dissolve">
                                      <p:cBhvr>
                                        <p:cTn id="12" dur="500"/>
                                        <p:tgtEl>
                                          <p:spTgt spid="579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79587">
                                            <p:txEl>
                                              <p:pRg st="2" end="2"/>
                                            </p:txEl>
                                          </p:spTgt>
                                        </p:tgtEl>
                                        <p:attrNameLst>
                                          <p:attrName>style.visibility</p:attrName>
                                        </p:attrNameLst>
                                      </p:cBhvr>
                                      <p:to>
                                        <p:strVal val="visible"/>
                                      </p:to>
                                    </p:set>
                                    <p:animEffect transition="in" filter="dissolve">
                                      <p:cBhvr>
                                        <p:cTn id="17" dur="500"/>
                                        <p:tgtEl>
                                          <p:spTgt spid="579587">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79587">
                                            <p:txEl>
                                              <p:pRg st="3" end="3"/>
                                            </p:txEl>
                                          </p:spTgt>
                                        </p:tgtEl>
                                        <p:attrNameLst>
                                          <p:attrName>style.visibility</p:attrName>
                                        </p:attrNameLst>
                                      </p:cBhvr>
                                      <p:to>
                                        <p:strVal val="visible"/>
                                      </p:to>
                                    </p:set>
                                    <p:animEffect transition="in" filter="dissolve">
                                      <p:cBhvr>
                                        <p:cTn id="20" dur="500"/>
                                        <p:tgtEl>
                                          <p:spTgt spid="57958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79587">
                                            <p:txEl>
                                              <p:pRg st="4" end="4"/>
                                            </p:txEl>
                                          </p:spTgt>
                                        </p:tgtEl>
                                        <p:attrNameLst>
                                          <p:attrName>style.visibility</p:attrName>
                                        </p:attrNameLst>
                                      </p:cBhvr>
                                      <p:to>
                                        <p:strVal val="visible"/>
                                      </p:to>
                                    </p:set>
                                    <p:animEffect transition="in" filter="dissolve">
                                      <p:cBhvr>
                                        <p:cTn id="25" dur="500"/>
                                        <p:tgtEl>
                                          <p:spTgt spid="579587">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79587">
                                            <p:txEl>
                                              <p:pRg st="5" end="5"/>
                                            </p:txEl>
                                          </p:spTgt>
                                        </p:tgtEl>
                                        <p:attrNameLst>
                                          <p:attrName>style.visibility</p:attrName>
                                        </p:attrNameLst>
                                      </p:cBhvr>
                                      <p:to>
                                        <p:strVal val="visible"/>
                                      </p:to>
                                    </p:set>
                                    <p:animEffect transition="in" filter="dissolve">
                                      <p:cBhvr>
                                        <p:cTn id="30" dur="500"/>
                                        <p:tgtEl>
                                          <p:spTgt spid="5795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CF3810A0-5DE4-47B4-B62E-1441847B8A23}" type="slidenum">
              <a:rPr kumimoji="0" lang="en-US" altLang="tr-TR" sz="1200" smtClean="0"/>
              <a:pPr>
                <a:spcBef>
                  <a:spcPct val="50000"/>
                </a:spcBef>
                <a:buFontTx/>
                <a:buNone/>
              </a:pPr>
              <a:t>85</a:t>
            </a:fld>
            <a:endParaRPr kumimoji="0" lang="en-US" altLang="tr-TR" sz="1200" smtClean="0"/>
          </a:p>
        </p:txBody>
      </p:sp>
      <p:sp>
        <p:nvSpPr>
          <p:cNvPr id="119811" name="Rectangle 2"/>
          <p:cNvSpPr>
            <a:spLocks noGrp="1" noChangeArrowheads="1"/>
          </p:cNvSpPr>
          <p:nvPr>
            <p:ph type="title"/>
          </p:nvPr>
        </p:nvSpPr>
        <p:spPr/>
        <p:txBody>
          <a:bodyPr/>
          <a:lstStyle/>
          <a:p>
            <a:r>
              <a:rPr lang="en-US" altLang="tr-TR" smtClean="0"/>
              <a:t>Execute Cycle</a:t>
            </a:r>
          </a:p>
        </p:txBody>
      </p:sp>
      <p:sp>
        <p:nvSpPr>
          <p:cNvPr id="581635" name="Rectangle 3"/>
          <p:cNvSpPr>
            <a:spLocks noGrp="1" noChangeArrowheads="1"/>
          </p:cNvSpPr>
          <p:nvPr>
            <p:ph type="body" idx="1"/>
          </p:nvPr>
        </p:nvSpPr>
        <p:spPr>
          <a:xfrm>
            <a:off x="395288" y="908050"/>
            <a:ext cx="8280400" cy="4978400"/>
          </a:xfrm>
        </p:spPr>
        <p:txBody>
          <a:bodyPr/>
          <a:lstStyle/>
          <a:p>
            <a:r>
              <a:rPr lang="en-US" altLang="tr-TR" smtClean="0"/>
              <a:t>Processor-memory</a:t>
            </a:r>
          </a:p>
          <a:p>
            <a:pPr lvl="1"/>
            <a:r>
              <a:rPr lang="en-US" altLang="tr-TR" smtClean="0"/>
              <a:t>data transfer between CPU and main memory</a:t>
            </a:r>
          </a:p>
          <a:p>
            <a:r>
              <a:rPr lang="en-US" altLang="tr-TR" smtClean="0"/>
              <a:t>Processor I/O</a:t>
            </a:r>
          </a:p>
          <a:p>
            <a:pPr lvl="1"/>
            <a:r>
              <a:rPr lang="en-US" altLang="tr-TR" smtClean="0"/>
              <a:t>Data transfer between CPU and I/O module</a:t>
            </a:r>
          </a:p>
          <a:p>
            <a:r>
              <a:rPr lang="en-US" altLang="tr-TR" smtClean="0"/>
              <a:t>Data processing</a:t>
            </a:r>
          </a:p>
          <a:p>
            <a:pPr lvl="1"/>
            <a:r>
              <a:rPr lang="en-US" altLang="tr-TR" smtClean="0"/>
              <a:t>Some arithmetic or logical operation on data</a:t>
            </a:r>
          </a:p>
          <a:p>
            <a:r>
              <a:rPr lang="en-US" altLang="tr-TR" smtClean="0"/>
              <a:t>Control</a:t>
            </a:r>
          </a:p>
          <a:p>
            <a:pPr lvl="1"/>
            <a:r>
              <a:rPr lang="en-US" altLang="tr-TR" smtClean="0"/>
              <a:t>Alteration of sequence of operations</a:t>
            </a:r>
          </a:p>
          <a:p>
            <a:pPr lvl="1"/>
            <a:r>
              <a:rPr lang="en-US" altLang="tr-TR" smtClean="0"/>
              <a:t>e.g. jump</a:t>
            </a:r>
          </a:p>
          <a:p>
            <a:r>
              <a:rPr lang="en-US" altLang="tr-TR" smtClean="0"/>
              <a:t>Combination of above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1635">
                                            <p:txEl>
                                              <p:pRg st="0" end="0"/>
                                            </p:txEl>
                                          </p:spTgt>
                                        </p:tgtEl>
                                        <p:attrNameLst>
                                          <p:attrName>style.visibility</p:attrName>
                                        </p:attrNameLst>
                                      </p:cBhvr>
                                      <p:to>
                                        <p:strVal val="visible"/>
                                      </p:to>
                                    </p:set>
                                    <p:animEffect transition="in" filter="dissolve">
                                      <p:cBhvr>
                                        <p:cTn id="7" dur="500"/>
                                        <p:tgtEl>
                                          <p:spTgt spid="581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1635">
                                            <p:txEl>
                                              <p:pRg st="1" end="1"/>
                                            </p:txEl>
                                          </p:spTgt>
                                        </p:tgtEl>
                                        <p:attrNameLst>
                                          <p:attrName>style.visibility</p:attrName>
                                        </p:attrNameLst>
                                      </p:cBhvr>
                                      <p:to>
                                        <p:strVal val="visible"/>
                                      </p:to>
                                    </p:set>
                                    <p:animEffect transition="in" filter="dissolve">
                                      <p:cBhvr>
                                        <p:cTn id="12" dur="500"/>
                                        <p:tgtEl>
                                          <p:spTgt spid="5816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1635">
                                            <p:txEl>
                                              <p:pRg st="2" end="2"/>
                                            </p:txEl>
                                          </p:spTgt>
                                        </p:tgtEl>
                                        <p:attrNameLst>
                                          <p:attrName>style.visibility</p:attrName>
                                        </p:attrNameLst>
                                      </p:cBhvr>
                                      <p:to>
                                        <p:strVal val="visible"/>
                                      </p:to>
                                    </p:set>
                                    <p:animEffect transition="in" filter="dissolve">
                                      <p:cBhvr>
                                        <p:cTn id="17" dur="500"/>
                                        <p:tgtEl>
                                          <p:spTgt spid="5816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1635">
                                            <p:txEl>
                                              <p:pRg st="3" end="3"/>
                                            </p:txEl>
                                          </p:spTgt>
                                        </p:tgtEl>
                                        <p:attrNameLst>
                                          <p:attrName>style.visibility</p:attrName>
                                        </p:attrNameLst>
                                      </p:cBhvr>
                                      <p:to>
                                        <p:strVal val="visible"/>
                                      </p:to>
                                    </p:set>
                                    <p:animEffect transition="in" filter="dissolve">
                                      <p:cBhvr>
                                        <p:cTn id="22" dur="500"/>
                                        <p:tgtEl>
                                          <p:spTgt spid="5816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81635">
                                            <p:txEl>
                                              <p:pRg st="4" end="4"/>
                                            </p:txEl>
                                          </p:spTgt>
                                        </p:tgtEl>
                                        <p:attrNameLst>
                                          <p:attrName>style.visibility</p:attrName>
                                        </p:attrNameLst>
                                      </p:cBhvr>
                                      <p:to>
                                        <p:strVal val="visible"/>
                                      </p:to>
                                    </p:set>
                                    <p:animEffect transition="in" filter="dissolve">
                                      <p:cBhvr>
                                        <p:cTn id="27" dur="500"/>
                                        <p:tgtEl>
                                          <p:spTgt spid="5816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81635">
                                            <p:txEl>
                                              <p:pRg st="5" end="5"/>
                                            </p:txEl>
                                          </p:spTgt>
                                        </p:tgtEl>
                                        <p:attrNameLst>
                                          <p:attrName>style.visibility</p:attrName>
                                        </p:attrNameLst>
                                      </p:cBhvr>
                                      <p:to>
                                        <p:strVal val="visible"/>
                                      </p:to>
                                    </p:set>
                                    <p:animEffect transition="in" filter="dissolve">
                                      <p:cBhvr>
                                        <p:cTn id="32" dur="500"/>
                                        <p:tgtEl>
                                          <p:spTgt spid="58163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81635">
                                            <p:txEl>
                                              <p:pRg st="6" end="6"/>
                                            </p:txEl>
                                          </p:spTgt>
                                        </p:tgtEl>
                                        <p:attrNameLst>
                                          <p:attrName>style.visibility</p:attrName>
                                        </p:attrNameLst>
                                      </p:cBhvr>
                                      <p:to>
                                        <p:strVal val="visible"/>
                                      </p:to>
                                    </p:set>
                                    <p:animEffect transition="in" filter="dissolve">
                                      <p:cBhvr>
                                        <p:cTn id="37" dur="500"/>
                                        <p:tgtEl>
                                          <p:spTgt spid="58163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81635">
                                            <p:txEl>
                                              <p:pRg st="7" end="7"/>
                                            </p:txEl>
                                          </p:spTgt>
                                        </p:tgtEl>
                                        <p:attrNameLst>
                                          <p:attrName>style.visibility</p:attrName>
                                        </p:attrNameLst>
                                      </p:cBhvr>
                                      <p:to>
                                        <p:strVal val="visible"/>
                                      </p:to>
                                    </p:set>
                                    <p:animEffect transition="in" filter="dissolve">
                                      <p:cBhvr>
                                        <p:cTn id="42" dur="500"/>
                                        <p:tgtEl>
                                          <p:spTgt spid="58163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81635">
                                            <p:txEl>
                                              <p:pRg st="8" end="8"/>
                                            </p:txEl>
                                          </p:spTgt>
                                        </p:tgtEl>
                                        <p:attrNameLst>
                                          <p:attrName>style.visibility</p:attrName>
                                        </p:attrNameLst>
                                      </p:cBhvr>
                                      <p:to>
                                        <p:strVal val="visible"/>
                                      </p:to>
                                    </p:set>
                                    <p:animEffect transition="in" filter="dissolve">
                                      <p:cBhvr>
                                        <p:cTn id="47" dur="500"/>
                                        <p:tgtEl>
                                          <p:spTgt spid="58163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81635">
                                            <p:txEl>
                                              <p:pRg st="9" end="9"/>
                                            </p:txEl>
                                          </p:spTgt>
                                        </p:tgtEl>
                                        <p:attrNameLst>
                                          <p:attrName>style.visibility</p:attrName>
                                        </p:attrNameLst>
                                      </p:cBhvr>
                                      <p:to>
                                        <p:strVal val="visible"/>
                                      </p:to>
                                    </p:set>
                                    <p:animEffect transition="in" filter="dissolve">
                                      <p:cBhvr>
                                        <p:cTn id="52" dur="500"/>
                                        <p:tgtEl>
                                          <p:spTgt spid="5816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666C508A-94BA-452D-9BA4-D1811996BB6D}" type="slidenum">
              <a:rPr kumimoji="0" lang="en-US" altLang="tr-TR" sz="1200" smtClean="0"/>
              <a:pPr>
                <a:spcBef>
                  <a:spcPct val="50000"/>
                </a:spcBef>
                <a:buFontTx/>
                <a:buNone/>
              </a:pPr>
              <a:t>86</a:t>
            </a:fld>
            <a:endParaRPr kumimoji="0" lang="en-US" altLang="tr-TR" sz="1200" smtClean="0"/>
          </a:p>
        </p:txBody>
      </p:sp>
      <p:sp>
        <p:nvSpPr>
          <p:cNvPr id="121859" name="Rectangle 2"/>
          <p:cNvSpPr>
            <a:spLocks noGrp="1" noChangeArrowheads="1"/>
          </p:cNvSpPr>
          <p:nvPr>
            <p:ph type="title"/>
          </p:nvPr>
        </p:nvSpPr>
        <p:spPr/>
        <p:txBody>
          <a:bodyPr/>
          <a:lstStyle/>
          <a:p>
            <a:r>
              <a:rPr lang="en-GB" altLang="tr-TR" sz="3200" smtClean="0"/>
              <a:t>A simple example – A hypotetical machine</a:t>
            </a:r>
          </a:p>
        </p:txBody>
      </p:sp>
      <p:pic>
        <p:nvPicPr>
          <p:cNvPr id="121860"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11288" y="1604963"/>
            <a:ext cx="6248400" cy="4019550"/>
          </a:xfrm>
          <a:noFill/>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5D0FCAE9-837A-4C09-961A-9140FAB10D09}" type="slidenum">
              <a:rPr kumimoji="0" lang="en-US" altLang="tr-TR" sz="1200" smtClean="0"/>
              <a:pPr>
                <a:spcBef>
                  <a:spcPct val="50000"/>
                </a:spcBef>
                <a:buFontTx/>
                <a:buNone/>
              </a:pPr>
              <a:t>87</a:t>
            </a:fld>
            <a:endParaRPr kumimoji="0" lang="en-US" altLang="tr-TR" sz="1200" smtClean="0"/>
          </a:p>
        </p:txBody>
      </p:sp>
      <p:sp>
        <p:nvSpPr>
          <p:cNvPr id="123907" name="Rectangle 2"/>
          <p:cNvSpPr>
            <a:spLocks noGrp="1" noChangeArrowheads="1"/>
          </p:cNvSpPr>
          <p:nvPr>
            <p:ph type="title"/>
          </p:nvPr>
        </p:nvSpPr>
        <p:spPr/>
        <p:txBody>
          <a:bodyPr/>
          <a:lstStyle/>
          <a:p>
            <a:r>
              <a:rPr lang="en-GB" altLang="tr-TR" smtClean="0"/>
              <a:t>A simple example – </a:t>
            </a:r>
          </a:p>
        </p:txBody>
      </p:sp>
      <p:sp>
        <p:nvSpPr>
          <p:cNvPr id="587779" name="Rectangle 3"/>
          <p:cNvSpPr>
            <a:spLocks noGrp="1" noChangeArrowheads="1"/>
          </p:cNvSpPr>
          <p:nvPr>
            <p:ph type="body" idx="1"/>
          </p:nvPr>
        </p:nvSpPr>
        <p:spPr/>
        <p:txBody>
          <a:bodyPr/>
          <a:lstStyle/>
          <a:p>
            <a:r>
              <a:rPr lang="en-GB" altLang="tr-TR" smtClean="0"/>
              <a:t>Next figure illustrates a partial program execution. </a:t>
            </a:r>
          </a:p>
          <a:p>
            <a:r>
              <a:rPr lang="en-GB" altLang="tr-TR" smtClean="0"/>
              <a:t>It adds the contents of the memory word at address 940 to the contents of the memory word at address 941 and stores the result in the address 941.</a:t>
            </a:r>
          </a:p>
          <a:p>
            <a:r>
              <a:rPr lang="en-GB" altLang="tr-TR" smtClean="0"/>
              <a:t>Here 3 instructions (3 fetch and 3 execute cycles) are required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7779">
                                            <p:txEl>
                                              <p:pRg st="0" end="0"/>
                                            </p:txEl>
                                          </p:spTgt>
                                        </p:tgtEl>
                                        <p:attrNameLst>
                                          <p:attrName>style.visibility</p:attrName>
                                        </p:attrNameLst>
                                      </p:cBhvr>
                                      <p:to>
                                        <p:strVal val="visible"/>
                                      </p:to>
                                    </p:set>
                                    <p:animEffect transition="in" filter="dissolve">
                                      <p:cBhvr>
                                        <p:cTn id="7" dur="500"/>
                                        <p:tgtEl>
                                          <p:spTgt spid="587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7779">
                                            <p:txEl>
                                              <p:pRg st="1" end="1"/>
                                            </p:txEl>
                                          </p:spTgt>
                                        </p:tgtEl>
                                        <p:attrNameLst>
                                          <p:attrName>style.visibility</p:attrName>
                                        </p:attrNameLst>
                                      </p:cBhvr>
                                      <p:to>
                                        <p:strVal val="visible"/>
                                      </p:to>
                                    </p:set>
                                    <p:animEffect transition="in" filter="dissolve">
                                      <p:cBhvr>
                                        <p:cTn id="12" dur="500"/>
                                        <p:tgtEl>
                                          <p:spTgt spid="587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7779">
                                            <p:txEl>
                                              <p:pRg st="2" end="2"/>
                                            </p:txEl>
                                          </p:spTgt>
                                        </p:tgtEl>
                                        <p:attrNameLst>
                                          <p:attrName>style.visibility</p:attrName>
                                        </p:attrNameLst>
                                      </p:cBhvr>
                                      <p:to>
                                        <p:strVal val="visible"/>
                                      </p:to>
                                    </p:set>
                                    <p:animEffect transition="in" filter="dissolve">
                                      <p:cBhvr>
                                        <p:cTn id="17" dur="500"/>
                                        <p:tgtEl>
                                          <p:spTgt spid="587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6"/>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67C749C-ABD4-4243-BEC5-6CEC1FD39C4C}" type="slidenum">
              <a:rPr kumimoji="0" lang="en-US" altLang="tr-TR" sz="1200" smtClean="0"/>
              <a:pPr>
                <a:spcBef>
                  <a:spcPct val="50000"/>
                </a:spcBef>
                <a:buFontTx/>
                <a:buNone/>
              </a:pPr>
              <a:t>88</a:t>
            </a:fld>
            <a:endParaRPr kumimoji="0" lang="en-US" altLang="tr-TR" sz="1200" smtClean="0"/>
          </a:p>
        </p:txBody>
      </p:sp>
      <p:sp>
        <p:nvSpPr>
          <p:cNvPr id="125955" name="Rectangle 2"/>
          <p:cNvSpPr>
            <a:spLocks noGrp="1" noChangeArrowheads="1"/>
          </p:cNvSpPr>
          <p:nvPr>
            <p:ph type="title" sz="quarter"/>
          </p:nvPr>
        </p:nvSpPr>
        <p:spPr/>
        <p:txBody>
          <a:bodyPr/>
          <a:lstStyle/>
          <a:p>
            <a:r>
              <a:rPr lang="en-US" altLang="tr-TR" smtClean="0"/>
              <a:t>Example of Program Execution</a:t>
            </a:r>
          </a:p>
        </p:txBody>
      </p:sp>
      <p:pic>
        <p:nvPicPr>
          <p:cNvPr id="589827" name="Picture 3" descr="Project1-1"/>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119188" y="922338"/>
            <a:ext cx="3248025" cy="1460500"/>
          </a:xfrm>
          <a:noFill/>
        </p:spPr>
      </p:pic>
      <p:pic>
        <p:nvPicPr>
          <p:cNvPr id="589828" name="Picture 4" descr="Project1-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668838" y="922338"/>
            <a:ext cx="3175000" cy="1460500"/>
          </a:xfrm>
          <a:noFill/>
        </p:spPr>
      </p:pic>
      <p:pic>
        <p:nvPicPr>
          <p:cNvPr id="589829" name="Picture 5" descr="Project1-3"/>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119188" y="2573338"/>
            <a:ext cx="3208337" cy="1666875"/>
          </a:xfrm>
          <a:noFill/>
        </p:spPr>
      </p:pic>
      <p:pic>
        <p:nvPicPr>
          <p:cNvPr id="589830" name="Picture 6" descr="Project1-4"/>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4649788" y="2573338"/>
            <a:ext cx="3194050" cy="1666875"/>
          </a:xfrm>
          <a:noFill/>
        </p:spPr>
      </p:pic>
      <p:pic>
        <p:nvPicPr>
          <p:cNvPr id="589831" name="Picture 7" descr="Project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9188" y="4402138"/>
            <a:ext cx="316865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832" name="Picture 8" descr="Project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9475" y="4402138"/>
            <a:ext cx="3154363"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89827"/>
                                        </p:tgtEl>
                                        <p:attrNameLst>
                                          <p:attrName>style.visibility</p:attrName>
                                        </p:attrNameLst>
                                      </p:cBhvr>
                                      <p:to>
                                        <p:strVal val="visible"/>
                                      </p:to>
                                    </p:set>
                                    <p:animEffect transition="in" filter="diamond(in)">
                                      <p:cBhvr>
                                        <p:cTn id="7" dur="2000"/>
                                        <p:tgtEl>
                                          <p:spTgt spid="5898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89828"/>
                                        </p:tgtEl>
                                        <p:attrNameLst>
                                          <p:attrName>style.visibility</p:attrName>
                                        </p:attrNameLst>
                                      </p:cBhvr>
                                      <p:to>
                                        <p:strVal val="visible"/>
                                      </p:to>
                                    </p:set>
                                    <p:animEffect transition="in" filter="diamond(in)">
                                      <p:cBhvr>
                                        <p:cTn id="12" dur="2000"/>
                                        <p:tgtEl>
                                          <p:spTgt spid="5898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89829"/>
                                        </p:tgtEl>
                                        <p:attrNameLst>
                                          <p:attrName>style.visibility</p:attrName>
                                        </p:attrNameLst>
                                      </p:cBhvr>
                                      <p:to>
                                        <p:strVal val="visible"/>
                                      </p:to>
                                    </p:set>
                                    <p:animEffect transition="in" filter="diamond(in)">
                                      <p:cBhvr>
                                        <p:cTn id="17" dur="2000"/>
                                        <p:tgtEl>
                                          <p:spTgt spid="5898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589830"/>
                                        </p:tgtEl>
                                        <p:attrNameLst>
                                          <p:attrName>style.visibility</p:attrName>
                                        </p:attrNameLst>
                                      </p:cBhvr>
                                      <p:to>
                                        <p:strVal val="visible"/>
                                      </p:to>
                                    </p:set>
                                    <p:animEffect transition="in" filter="diamond(in)">
                                      <p:cBhvr>
                                        <p:cTn id="22" dur="2000"/>
                                        <p:tgtEl>
                                          <p:spTgt spid="5898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589831"/>
                                        </p:tgtEl>
                                        <p:attrNameLst>
                                          <p:attrName>style.visibility</p:attrName>
                                        </p:attrNameLst>
                                      </p:cBhvr>
                                      <p:to>
                                        <p:strVal val="visible"/>
                                      </p:to>
                                    </p:set>
                                    <p:animEffect transition="in" filter="diamond(in)">
                                      <p:cBhvr>
                                        <p:cTn id="27" dur="2000"/>
                                        <p:tgtEl>
                                          <p:spTgt spid="5898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589832"/>
                                        </p:tgtEl>
                                        <p:attrNameLst>
                                          <p:attrName>style.visibility</p:attrName>
                                        </p:attrNameLst>
                                      </p:cBhvr>
                                      <p:to>
                                        <p:strVal val="visible"/>
                                      </p:to>
                                    </p:set>
                                    <p:animEffect transition="in" filter="diamond(in)">
                                      <p:cBhvr>
                                        <p:cTn id="32" dur="2000"/>
                                        <p:tgtEl>
                                          <p:spTgt spid="589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C5486F80-8BCF-46D9-9F7B-56C7C533380B}" type="slidenum">
              <a:rPr kumimoji="0" lang="en-US" altLang="tr-TR" sz="1200" smtClean="0"/>
              <a:pPr>
                <a:spcBef>
                  <a:spcPct val="50000"/>
                </a:spcBef>
                <a:buFontTx/>
                <a:buNone/>
              </a:pPr>
              <a:t>89</a:t>
            </a:fld>
            <a:endParaRPr kumimoji="0" lang="en-US" altLang="tr-TR" sz="1200" smtClean="0"/>
          </a:p>
        </p:txBody>
      </p:sp>
      <p:sp>
        <p:nvSpPr>
          <p:cNvPr id="415746" name="Rectangle 2"/>
          <p:cNvSpPr>
            <a:spLocks noGrp="1" noChangeArrowheads="1"/>
          </p:cNvSpPr>
          <p:nvPr>
            <p:ph type="body" idx="1"/>
          </p:nvPr>
        </p:nvSpPr>
        <p:spPr>
          <a:xfrm>
            <a:off x="395288" y="1525588"/>
            <a:ext cx="8280400" cy="4578350"/>
          </a:xfrm>
        </p:spPr>
        <p:txBody>
          <a:bodyPr/>
          <a:lstStyle/>
          <a:p>
            <a:pPr algn="ctr">
              <a:buFontTx/>
              <a:buNone/>
              <a:defRPr/>
            </a:pPr>
            <a:endParaRPr lang="tr-TR" altLang="tr-TR" sz="2800" dirty="0"/>
          </a:p>
          <a:p>
            <a:pPr algn="ctr">
              <a:buFontTx/>
              <a:buNone/>
              <a:defRPr/>
            </a:pPr>
            <a:endParaRPr lang="tr-TR" altLang="tr-TR" sz="2800" dirty="0"/>
          </a:p>
          <a:p>
            <a:pPr algn="ctr">
              <a:buFontTx/>
              <a:buNone/>
              <a:defRPr/>
            </a:pPr>
            <a:r>
              <a:rPr lang="tr-TR" altLang="tr-TR" sz="4000" b="1" dirty="0">
                <a:solidFill>
                  <a:srgbClr val="FF3300"/>
                </a:solidFill>
                <a:effectLst>
                  <a:outerShdw blurRad="38100" dist="38100" dir="2700000" algn="tl">
                    <a:srgbClr val="C0C0C0"/>
                  </a:outerShdw>
                </a:effectLst>
              </a:rPr>
              <a:t>A </a:t>
            </a:r>
            <a:r>
              <a:rPr lang="tr-TR" altLang="tr-TR" sz="4000" b="1" dirty="0" err="1">
                <a:solidFill>
                  <a:srgbClr val="FF3300"/>
                </a:solidFill>
                <a:effectLst>
                  <a:outerShdw blurRad="38100" dist="38100" dir="2700000" algn="tl">
                    <a:srgbClr val="C0C0C0"/>
                  </a:outerShdw>
                </a:effectLst>
              </a:rPr>
              <a:t>virtual</a:t>
            </a:r>
            <a:r>
              <a:rPr lang="tr-TR" altLang="tr-TR" sz="4000" b="1" dirty="0">
                <a:solidFill>
                  <a:srgbClr val="FF3300"/>
                </a:solidFill>
                <a:effectLst>
                  <a:outerShdw blurRad="38100" dist="38100" dir="2700000" algn="tl">
                    <a:srgbClr val="C0C0C0"/>
                  </a:outerShdw>
                </a:effectLst>
              </a:rPr>
              <a:t> </a:t>
            </a:r>
            <a:r>
              <a:rPr lang="tr-TR" altLang="tr-TR" sz="4000" b="1" dirty="0" err="1">
                <a:solidFill>
                  <a:srgbClr val="FF3300"/>
                </a:solidFill>
                <a:effectLst>
                  <a:outerShdw blurRad="38100" dist="38100" dir="2700000" algn="tl">
                    <a:srgbClr val="C0C0C0"/>
                  </a:outerShdw>
                </a:effectLst>
              </a:rPr>
              <a:t>processor</a:t>
            </a:r>
            <a:r>
              <a:rPr lang="tr-TR" altLang="tr-TR" sz="4000" b="1" dirty="0">
                <a:solidFill>
                  <a:srgbClr val="FF3300"/>
                </a:solidFill>
                <a:effectLst>
                  <a:outerShdw blurRad="38100" dist="38100" dir="2700000" algn="tl">
                    <a:srgbClr val="C0C0C0"/>
                  </a:outerShdw>
                </a:effectLst>
              </a:rPr>
              <a:t> </a:t>
            </a:r>
            <a:r>
              <a:rPr lang="tr-TR" altLang="tr-TR" sz="4000" b="1" dirty="0" err="1">
                <a:solidFill>
                  <a:srgbClr val="FF3300"/>
                </a:solidFill>
                <a:effectLst>
                  <a:outerShdw blurRad="38100" dist="38100" dir="2700000" algn="tl">
                    <a:srgbClr val="C0C0C0"/>
                  </a:outerShdw>
                </a:effectLst>
              </a:rPr>
              <a:t>for</a:t>
            </a:r>
            <a:r>
              <a:rPr lang="tr-TR" altLang="tr-TR" sz="4000" b="1" dirty="0">
                <a:solidFill>
                  <a:srgbClr val="FF3300"/>
                </a:solidFill>
                <a:effectLst>
                  <a:outerShdw blurRad="38100" dist="38100" dir="2700000" algn="tl">
                    <a:srgbClr val="C0C0C0"/>
                  </a:outerShdw>
                </a:effectLst>
              </a:rPr>
              <a:t> </a:t>
            </a:r>
            <a:r>
              <a:rPr lang="tr-TR" altLang="tr-TR" sz="4000" b="1" dirty="0" err="1">
                <a:solidFill>
                  <a:srgbClr val="FF3300"/>
                </a:solidFill>
                <a:effectLst>
                  <a:outerShdw blurRad="38100" dist="38100" dir="2700000" algn="tl">
                    <a:srgbClr val="C0C0C0"/>
                  </a:outerShdw>
                </a:effectLst>
              </a:rPr>
              <a:t>understanding</a:t>
            </a:r>
            <a:r>
              <a:rPr lang="tr-TR" altLang="tr-TR" sz="4000" b="1" dirty="0">
                <a:solidFill>
                  <a:srgbClr val="FF3300"/>
                </a:solidFill>
                <a:effectLst>
                  <a:outerShdw blurRad="38100" dist="38100" dir="2700000" algn="tl">
                    <a:srgbClr val="C0C0C0"/>
                  </a:outerShdw>
                </a:effectLst>
              </a:rPr>
              <a:t> </a:t>
            </a:r>
            <a:r>
              <a:rPr lang="tr-TR" altLang="tr-TR" sz="4000" b="1" dirty="0" err="1">
                <a:solidFill>
                  <a:srgbClr val="FF3300"/>
                </a:solidFill>
                <a:effectLst>
                  <a:outerShdw blurRad="38100" dist="38100" dir="2700000" algn="tl">
                    <a:srgbClr val="C0C0C0"/>
                  </a:outerShdw>
                </a:effectLst>
              </a:rPr>
              <a:t>instruction</a:t>
            </a:r>
            <a:r>
              <a:rPr lang="tr-TR" altLang="tr-TR" sz="4000" b="1" dirty="0">
                <a:solidFill>
                  <a:srgbClr val="FF3300"/>
                </a:solidFill>
                <a:effectLst>
                  <a:outerShdw blurRad="38100" dist="38100" dir="2700000" algn="tl">
                    <a:srgbClr val="C0C0C0"/>
                  </a:outerShdw>
                </a:effectLst>
              </a:rPr>
              <a:t> </a:t>
            </a:r>
            <a:r>
              <a:rPr lang="tr-TR" altLang="tr-TR" sz="4000" b="1" dirty="0" err="1">
                <a:solidFill>
                  <a:srgbClr val="FF3300"/>
                </a:solidFill>
                <a:effectLst>
                  <a:outerShdw blurRad="38100" dist="38100" dir="2700000" algn="tl">
                    <a:srgbClr val="C0C0C0"/>
                  </a:outerShdw>
                </a:effectLst>
              </a:rPr>
              <a:t>cycle</a:t>
            </a:r>
            <a:endParaRPr lang="en-US" altLang="tr-TR" sz="4000" b="1" dirty="0">
              <a:solidFill>
                <a:srgbClr val="FF3300"/>
              </a:solidFill>
              <a:effectLst>
                <a:outerShdw blurRad="38100" dist="38100" dir="2700000" algn="tl">
                  <a:srgbClr val="C0C0C0"/>
                </a:outerShdw>
              </a:effectLst>
            </a:endParaRPr>
          </a:p>
          <a:p>
            <a:pPr algn="ctr">
              <a:buFontTx/>
              <a:buNone/>
              <a:defRPr/>
            </a:pPr>
            <a:r>
              <a:rPr lang="tr-TR" altLang="tr-TR" dirty="0" err="1">
                <a:solidFill>
                  <a:schemeClr val="accent1"/>
                </a:solidFill>
              </a:rPr>
              <a:t>The</a:t>
            </a:r>
            <a:r>
              <a:rPr lang="tr-TR" altLang="tr-TR" dirty="0">
                <a:solidFill>
                  <a:schemeClr val="accent1"/>
                </a:solidFill>
              </a:rPr>
              <a:t> </a:t>
            </a:r>
            <a:r>
              <a:rPr lang="tr-TR" altLang="tr-TR" dirty="0" err="1">
                <a:solidFill>
                  <a:schemeClr val="accent1"/>
                </a:solidFill>
              </a:rPr>
              <a:t>Visible</a:t>
            </a:r>
            <a:r>
              <a:rPr lang="tr-TR" altLang="tr-TR" dirty="0">
                <a:solidFill>
                  <a:schemeClr val="accent1"/>
                </a:solidFill>
              </a:rPr>
              <a:t> Virtual Machine (VVM)</a:t>
            </a:r>
          </a:p>
          <a:p>
            <a:pPr algn="ctr">
              <a:buFontTx/>
              <a:buNone/>
              <a:defRPr/>
            </a:pPr>
            <a:endParaRPr lang="en-US" altLang="tr-TR" dirty="0">
              <a:solidFill>
                <a:schemeClr val="accent1"/>
              </a:solidFill>
            </a:endParaRPr>
          </a:p>
        </p:txBody>
      </p:sp>
      <p:sp>
        <p:nvSpPr>
          <p:cNvPr id="128004" name="Rectangle 3"/>
          <p:cNvSpPr>
            <a:spLocks noGrp="1" noChangeArrowheads="1"/>
          </p:cNvSpPr>
          <p:nvPr>
            <p:ph type="title"/>
          </p:nvPr>
        </p:nvSpPr>
        <p:spPr/>
        <p:txBody>
          <a:bodyPr/>
          <a:lstStyle/>
          <a:p>
            <a:endParaRPr lang="en-US" altLang="tr-TR" sz="36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53B2760B-3F8C-485A-8D4E-92134ECFF32D}" type="slidenum">
              <a:rPr kumimoji="0" lang="en-US" altLang="tr-TR" sz="1200" smtClean="0"/>
              <a:pPr>
                <a:spcBef>
                  <a:spcPct val="50000"/>
                </a:spcBef>
                <a:buFontTx/>
                <a:buNone/>
              </a:pPr>
              <a:t>9</a:t>
            </a:fld>
            <a:endParaRPr kumimoji="0" lang="en-US" altLang="tr-TR" sz="1200" smtClean="0"/>
          </a:p>
        </p:txBody>
      </p:sp>
      <p:sp>
        <p:nvSpPr>
          <p:cNvPr id="19459" name="Rectangle 2"/>
          <p:cNvSpPr>
            <a:spLocks noGrp="1" noChangeArrowheads="1"/>
          </p:cNvSpPr>
          <p:nvPr>
            <p:ph type="title"/>
          </p:nvPr>
        </p:nvSpPr>
        <p:spPr/>
        <p:txBody>
          <a:bodyPr/>
          <a:lstStyle/>
          <a:p>
            <a:r>
              <a:rPr lang="en-GB" altLang="tr-TR" smtClean="0"/>
              <a:t>ENIAC - details</a:t>
            </a:r>
            <a:endParaRPr lang="en-US" altLang="tr-TR" smtClean="0"/>
          </a:p>
        </p:txBody>
      </p:sp>
      <p:sp>
        <p:nvSpPr>
          <p:cNvPr id="442371" name="Rectangle 3"/>
          <p:cNvSpPr>
            <a:spLocks noGrp="1" noChangeArrowheads="1"/>
          </p:cNvSpPr>
          <p:nvPr>
            <p:ph type="body" idx="1"/>
          </p:nvPr>
        </p:nvSpPr>
        <p:spPr>
          <a:xfrm>
            <a:off x="5102225" y="1131888"/>
            <a:ext cx="3717925" cy="4978400"/>
          </a:xfrm>
        </p:spPr>
        <p:txBody>
          <a:bodyPr>
            <a:normAutofit fontScale="85000" lnSpcReduction="20000"/>
          </a:bodyPr>
          <a:lstStyle/>
          <a:p>
            <a:pPr>
              <a:defRPr/>
            </a:pPr>
            <a:r>
              <a:rPr lang="en-GB" altLang="tr-TR" dirty="0" smtClean="0"/>
              <a:t>Decimal (not binary)</a:t>
            </a:r>
          </a:p>
          <a:p>
            <a:pPr>
              <a:defRPr/>
            </a:pPr>
            <a:r>
              <a:rPr lang="en-GB" altLang="tr-TR" dirty="0" smtClean="0"/>
              <a:t>20 accumulators of 10 digits</a:t>
            </a:r>
          </a:p>
          <a:p>
            <a:pPr>
              <a:defRPr/>
            </a:pPr>
            <a:r>
              <a:rPr lang="en-GB" altLang="tr-TR" dirty="0" smtClean="0"/>
              <a:t>Programmed manually by switches</a:t>
            </a:r>
            <a:endParaRPr lang="en-US" altLang="tr-TR" dirty="0" smtClean="0"/>
          </a:p>
          <a:p>
            <a:pPr>
              <a:defRPr/>
            </a:pPr>
            <a:r>
              <a:rPr lang="en-US" altLang="tr-TR" dirty="0" smtClean="0"/>
              <a:t>18,000 vacuum tubes</a:t>
            </a:r>
          </a:p>
          <a:p>
            <a:pPr>
              <a:defRPr/>
            </a:pPr>
            <a:r>
              <a:rPr lang="en-US" altLang="tr-TR" dirty="0" smtClean="0"/>
              <a:t>30 tons</a:t>
            </a:r>
          </a:p>
          <a:p>
            <a:pPr>
              <a:defRPr/>
            </a:pPr>
            <a:r>
              <a:rPr lang="en-US" altLang="tr-TR" dirty="0" smtClean="0"/>
              <a:t>15,000 square feet</a:t>
            </a:r>
          </a:p>
          <a:p>
            <a:pPr>
              <a:defRPr/>
            </a:pPr>
            <a:r>
              <a:rPr lang="en-US" altLang="tr-TR" dirty="0" smtClean="0"/>
              <a:t>140 kW power consumption</a:t>
            </a:r>
          </a:p>
          <a:p>
            <a:pPr>
              <a:defRPr/>
            </a:pPr>
            <a:r>
              <a:rPr lang="en-US" altLang="tr-TR" dirty="0" smtClean="0"/>
              <a:t>5,000 additions per second</a:t>
            </a:r>
          </a:p>
        </p:txBody>
      </p:sp>
      <p:pic>
        <p:nvPicPr>
          <p:cNvPr id="5" name="Picture 6" descr="picture of eniac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 y="1268413"/>
            <a:ext cx="4687888"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323850" y="4945063"/>
            <a:ext cx="43926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ctr" rtl="0" eaLnBrk="0" fontAlgn="base" hangingPunct="0">
              <a:spcBef>
                <a:spcPct val="0"/>
              </a:spcBef>
              <a:spcAft>
                <a:spcPct val="0"/>
              </a:spcAft>
              <a:defRPr kumimoji="1" sz="4000" b="1">
                <a:solidFill>
                  <a:schemeClr val="tx2"/>
                </a:solidFill>
                <a:latin typeface="+mj-lt"/>
                <a:ea typeface="+mj-ea"/>
                <a:cs typeface="+mj-cs"/>
              </a:defRPr>
            </a:lvl1pPr>
            <a:lvl2pPr algn="ctr" rtl="0" eaLnBrk="0" fontAlgn="base" hangingPunct="0">
              <a:spcBef>
                <a:spcPct val="0"/>
              </a:spcBef>
              <a:spcAft>
                <a:spcPct val="0"/>
              </a:spcAft>
              <a:defRPr kumimoji="1" sz="4000" b="1">
                <a:solidFill>
                  <a:schemeClr val="tx2"/>
                </a:solidFill>
                <a:latin typeface="Times New Roman" pitchFamily="18" charset="0"/>
              </a:defRPr>
            </a:lvl2pPr>
            <a:lvl3pPr algn="ctr" rtl="0" eaLnBrk="0" fontAlgn="base" hangingPunct="0">
              <a:spcBef>
                <a:spcPct val="0"/>
              </a:spcBef>
              <a:spcAft>
                <a:spcPct val="0"/>
              </a:spcAft>
              <a:defRPr kumimoji="1" sz="4000" b="1">
                <a:solidFill>
                  <a:schemeClr val="tx2"/>
                </a:solidFill>
                <a:latin typeface="Times New Roman" pitchFamily="18" charset="0"/>
              </a:defRPr>
            </a:lvl3pPr>
            <a:lvl4pPr algn="ctr" rtl="0" eaLnBrk="0" fontAlgn="base" hangingPunct="0">
              <a:spcBef>
                <a:spcPct val="0"/>
              </a:spcBef>
              <a:spcAft>
                <a:spcPct val="0"/>
              </a:spcAft>
              <a:defRPr kumimoji="1" sz="4000" b="1">
                <a:solidFill>
                  <a:schemeClr val="tx2"/>
                </a:solidFill>
                <a:latin typeface="Times New Roman" pitchFamily="18" charset="0"/>
              </a:defRPr>
            </a:lvl4pPr>
            <a:lvl5pPr algn="ctr" rtl="0" eaLnBrk="0" fontAlgn="base" hangingPunct="0">
              <a:spcBef>
                <a:spcPct val="0"/>
              </a:spcBef>
              <a:spcAft>
                <a:spcPct val="0"/>
              </a:spcAft>
              <a:defRPr kumimoji="1" sz="4000" b="1">
                <a:solidFill>
                  <a:schemeClr val="tx2"/>
                </a:solidFill>
                <a:latin typeface="Times New Roman" pitchFamily="18" charset="0"/>
              </a:defRPr>
            </a:lvl5pPr>
            <a:lvl6pPr marL="457200" algn="ctr" rtl="0" fontAlgn="base">
              <a:spcBef>
                <a:spcPct val="0"/>
              </a:spcBef>
              <a:spcAft>
                <a:spcPct val="0"/>
              </a:spcAft>
              <a:defRPr kumimoji="1" sz="4000" b="1">
                <a:solidFill>
                  <a:schemeClr val="tx2"/>
                </a:solidFill>
                <a:latin typeface="Times New Roman" pitchFamily="18" charset="0"/>
              </a:defRPr>
            </a:lvl6pPr>
            <a:lvl7pPr marL="914400" algn="ctr" rtl="0" fontAlgn="base">
              <a:spcBef>
                <a:spcPct val="0"/>
              </a:spcBef>
              <a:spcAft>
                <a:spcPct val="0"/>
              </a:spcAft>
              <a:defRPr kumimoji="1" sz="4000" b="1">
                <a:solidFill>
                  <a:schemeClr val="tx2"/>
                </a:solidFill>
                <a:latin typeface="Times New Roman" pitchFamily="18" charset="0"/>
              </a:defRPr>
            </a:lvl7pPr>
            <a:lvl8pPr marL="1371600" algn="ctr" rtl="0" fontAlgn="base">
              <a:spcBef>
                <a:spcPct val="0"/>
              </a:spcBef>
              <a:spcAft>
                <a:spcPct val="0"/>
              </a:spcAft>
              <a:defRPr kumimoji="1" sz="4000" b="1">
                <a:solidFill>
                  <a:schemeClr val="tx2"/>
                </a:solidFill>
                <a:latin typeface="Times New Roman" pitchFamily="18" charset="0"/>
              </a:defRPr>
            </a:lvl8pPr>
            <a:lvl9pPr marL="1828800" algn="ctr" rtl="0" fontAlgn="base">
              <a:spcBef>
                <a:spcPct val="0"/>
              </a:spcBef>
              <a:spcAft>
                <a:spcPct val="0"/>
              </a:spcAft>
              <a:defRPr kumimoji="1" sz="4000" b="1">
                <a:solidFill>
                  <a:schemeClr val="tx2"/>
                </a:solidFill>
                <a:latin typeface="Times New Roman" pitchFamily="18" charset="0"/>
              </a:defRPr>
            </a:lvl9pPr>
          </a:lstStyle>
          <a:p>
            <a:pPr>
              <a:defRPr/>
            </a:pPr>
            <a:r>
              <a:rPr lang="tr-TR" altLang="tr-TR" sz="2000" kern="0" dirty="0" smtClean="0"/>
              <a:t>http://www.seas.upenn.edu/~museum/</a:t>
            </a:r>
          </a:p>
        </p:txBody>
      </p:sp>
    </p:spTree>
    <p:extLst>
      <p:ext uri="{BB962C8B-B14F-4D97-AF65-F5344CB8AC3E}">
        <p14:creationId xmlns:p14="http://schemas.microsoft.com/office/powerpoint/2010/main" val="2995459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42371">
                                            <p:txEl>
                                              <p:pRg st="0" end="0"/>
                                            </p:txEl>
                                          </p:spTgt>
                                        </p:tgtEl>
                                        <p:attrNameLst>
                                          <p:attrName>style.visibility</p:attrName>
                                        </p:attrNameLst>
                                      </p:cBhvr>
                                      <p:to>
                                        <p:strVal val="visible"/>
                                      </p:to>
                                    </p:set>
                                    <p:animEffect transition="in" filter="dissolve">
                                      <p:cBhvr>
                                        <p:cTn id="15" dur="500"/>
                                        <p:tgtEl>
                                          <p:spTgt spid="44237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42371">
                                            <p:txEl>
                                              <p:pRg st="1" end="1"/>
                                            </p:txEl>
                                          </p:spTgt>
                                        </p:tgtEl>
                                        <p:attrNameLst>
                                          <p:attrName>style.visibility</p:attrName>
                                        </p:attrNameLst>
                                      </p:cBhvr>
                                      <p:to>
                                        <p:strVal val="visible"/>
                                      </p:to>
                                    </p:set>
                                    <p:animEffect transition="in" filter="dissolve">
                                      <p:cBhvr>
                                        <p:cTn id="20" dur="500"/>
                                        <p:tgtEl>
                                          <p:spTgt spid="44237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42371">
                                            <p:txEl>
                                              <p:pRg st="2" end="2"/>
                                            </p:txEl>
                                          </p:spTgt>
                                        </p:tgtEl>
                                        <p:attrNameLst>
                                          <p:attrName>style.visibility</p:attrName>
                                        </p:attrNameLst>
                                      </p:cBhvr>
                                      <p:to>
                                        <p:strVal val="visible"/>
                                      </p:to>
                                    </p:set>
                                    <p:animEffect transition="in" filter="dissolve">
                                      <p:cBhvr>
                                        <p:cTn id="25" dur="500"/>
                                        <p:tgtEl>
                                          <p:spTgt spid="44237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42371">
                                            <p:txEl>
                                              <p:pRg st="3" end="3"/>
                                            </p:txEl>
                                          </p:spTgt>
                                        </p:tgtEl>
                                        <p:attrNameLst>
                                          <p:attrName>style.visibility</p:attrName>
                                        </p:attrNameLst>
                                      </p:cBhvr>
                                      <p:to>
                                        <p:strVal val="visible"/>
                                      </p:to>
                                    </p:set>
                                    <p:animEffect transition="in" filter="dissolve">
                                      <p:cBhvr>
                                        <p:cTn id="30" dur="500"/>
                                        <p:tgtEl>
                                          <p:spTgt spid="44237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42371">
                                            <p:txEl>
                                              <p:pRg st="4" end="4"/>
                                            </p:txEl>
                                          </p:spTgt>
                                        </p:tgtEl>
                                        <p:attrNameLst>
                                          <p:attrName>style.visibility</p:attrName>
                                        </p:attrNameLst>
                                      </p:cBhvr>
                                      <p:to>
                                        <p:strVal val="visible"/>
                                      </p:to>
                                    </p:set>
                                    <p:animEffect transition="in" filter="dissolve">
                                      <p:cBhvr>
                                        <p:cTn id="35" dur="500"/>
                                        <p:tgtEl>
                                          <p:spTgt spid="442371">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42371">
                                            <p:txEl>
                                              <p:pRg st="5" end="5"/>
                                            </p:txEl>
                                          </p:spTgt>
                                        </p:tgtEl>
                                        <p:attrNameLst>
                                          <p:attrName>style.visibility</p:attrName>
                                        </p:attrNameLst>
                                      </p:cBhvr>
                                      <p:to>
                                        <p:strVal val="visible"/>
                                      </p:to>
                                    </p:set>
                                    <p:animEffect transition="in" filter="dissolve">
                                      <p:cBhvr>
                                        <p:cTn id="40" dur="500"/>
                                        <p:tgtEl>
                                          <p:spTgt spid="442371">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42371">
                                            <p:txEl>
                                              <p:pRg st="6" end="6"/>
                                            </p:txEl>
                                          </p:spTgt>
                                        </p:tgtEl>
                                        <p:attrNameLst>
                                          <p:attrName>style.visibility</p:attrName>
                                        </p:attrNameLst>
                                      </p:cBhvr>
                                      <p:to>
                                        <p:strVal val="visible"/>
                                      </p:to>
                                    </p:set>
                                    <p:animEffect transition="in" filter="dissolve">
                                      <p:cBhvr>
                                        <p:cTn id="45" dur="500"/>
                                        <p:tgtEl>
                                          <p:spTgt spid="442371">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42371">
                                            <p:txEl>
                                              <p:pRg st="7" end="7"/>
                                            </p:txEl>
                                          </p:spTgt>
                                        </p:tgtEl>
                                        <p:attrNameLst>
                                          <p:attrName>style.visibility</p:attrName>
                                        </p:attrNameLst>
                                      </p:cBhvr>
                                      <p:to>
                                        <p:strVal val="visible"/>
                                      </p:to>
                                    </p:set>
                                    <p:animEffect transition="in" filter="dissolve">
                                      <p:cBhvr>
                                        <p:cTn id="50" dur="500"/>
                                        <p:tgtEl>
                                          <p:spTgt spid="4423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27D2921-A1CA-4949-8815-1441FE1944E8}" type="slidenum">
              <a:rPr kumimoji="0" lang="en-US" altLang="tr-TR" sz="1200" smtClean="0"/>
              <a:pPr>
                <a:spcBef>
                  <a:spcPct val="50000"/>
                </a:spcBef>
                <a:buFontTx/>
                <a:buNone/>
              </a:pPr>
              <a:t>90</a:t>
            </a:fld>
            <a:endParaRPr kumimoji="0" lang="en-US" altLang="tr-TR" sz="1200" smtClean="0"/>
          </a:p>
        </p:txBody>
      </p:sp>
      <p:sp>
        <p:nvSpPr>
          <p:cNvPr id="592898" name="Rectangle 2"/>
          <p:cNvSpPr>
            <a:spLocks noGrp="1" noChangeArrowheads="1"/>
          </p:cNvSpPr>
          <p:nvPr>
            <p:ph type="body" sz="half" idx="1"/>
          </p:nvPr>
        </p:nvSpPr>
        <p:spPr>
          <a:xfrm>
            <a:off x="549275" y="1798638"/>
            <a:ext cx="3008313" cy="2959100"/>
          </a:xfrm>
          <a:extLst>
            <a:ext uri="{909E8E84-426E-40DD-AFC4-6F175D3DCCD1}">
              <a14:hiddenFill xmlns:a14="http://schemas.microsoft.com/office/drawing/2010/main">
                <a:solidFill>
                  <a:srgbClr val="E4F5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lnSpc>
                <a:spcPct val="90000"/>
              </a:lnSpc>
              <a:spcBef>
                <a:spcPct val="15000"/>
              </a:spcBef>
              <a:buClr>
                <a:schemeClr val="tx1"/>
              </a:buClr>
            </a:pPr>
            <a:r>
              <a:rPr lang="en-US" altLang="tr-TR" sz="2400" b="1" smtClean="0">
                <a:latin typeface="Arial" panose="020B0604020202020204" pitchFamily="34" charset="0"/>
              </a:rPr>
              <a:t>This is a general depiction of a von Neumann system:</a:t>
            </a:r>
          </a:p>
          <a:p>
            <a:pPr>
              <a:lnSpc>
                <a:spcPct val="90000"/>
              </a:lnSpc>
              <a:spcBef>
                <a:spcPct val="15000"/>
              </a:spcBef>
              <a:buClr>
                <a:schemeClr val="tx1"/>
              </a:buClr>
            </a:pPr>
            <a:endParaRPr lang="en-US" altLang="tr-TR" sz="2400" b="1" smtClean="0">
              <a:latin typeface="Arial" panose="020B0604020202020204" pitchFamily="34" charset="0"/>
            </a:endParaRPr>
          </a:p>
          <a:p>
            <a:pPr>
              <a:lnSpc>
                <a:spcPct val="90000"/>
              </a:lnSpc>
              <a:spcBef>
                <a:spcPct val="15000"/>
              </a:spcBef>
              <a:buClr>
                <a:schemeClr val="tx1"/>
              </a:buClr>
            </a:pPr>
            <a:r>
              <a:rPr lang="en-US" altLang="tr-TR" sz="2400" b="1" smtClean="0">
                <a:latin typeface="Arial" panose="020B0604020202020204" pitchFamily="34" charset="0"/>
              </a:rPr>
              <a:t>These computers employ a fetch-decode-execute cycle to run programs as follows . . . </a:t>
            </a:r>
          </a:p>
        </p:txBody>
      </p:sp>
      <p:pic>
        <p:nvPicPr>
          <p:cNvPr id="592899" name="Picture 3" descr="A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752600"/>
            <a:ext cx="525780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Rectangle 4"/>
          <p:cNvSpPr>
            <a:spLocks noGrp="1" noChangeArrowheads="1"/>
          </p:cNvSpPr>
          <p:nvPr>
            <p:ph type="title"/>
          </p:nvPr>
        </p:nvSpPr>
        <p:spPr/>
        <p:txBody>
          <a:bodyPr/>
          <a:lstStyle/>
          <a:p>
            <a:r>
              <a:rPr lang="en-US" altLang="tr-TR" smtClean="0"/>
              <a:t>The von Neumann Model</a:t>
            </a:r>
            <a:endParaRPr lang="tr-TR" altLang="tr-T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92899"/>
                                        </p:tgtEl>
                                        <p:attrNameLst>
                                          <p:attrName>style.visibility</p:attrName>
                                        </p:attrNameLst>
                                      </p:cBhvr>
                                      <p:to>
                                        <p:strVal val="visible"/>
                                      </p:to>
                                    </p:set>
                                    <p:animEffect transition="in" filter="diamond(in)">
                                      <p:cBhvr>
                                        <p:cTn id="7" dur="2000"/>
                                        <p:tgtEl>
                                          <p:spTgt spid="592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2898">
                                            <p:txEl>
                                              <p:pRg st="0" end="0"/>
                                            </p:txEl>
                                          </p:spTgt>
                                        </p:tgtEl>
                                        <p:attrNameLst>
                                          <p:attrName>style.visibility</p:attrName>
                                        </p:attrNameLst>
                                      </p:cBhvr>
                                      <p:to>
                                        <p:strVal val="visible"/>
                                      </p:to>
                                    </p:set>
                                    <p:animEffect transition="in" filter="dissolve">
                                      <p:cBhvr>
                                        <p:cTn id="12" dur="500"/>
                                        <p:tgtEl>
                                          <p:spTgt spid="59289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92898">
                                            <p:txEl>
                                              <p:pRg st="2" end="2"/>
                                            </p:txEl>
                                          </p:spTgt>
                                        </p:tgtEl>
                                        <p:attrNameLst>
                                          <p:attrName>style.visibility</p:attrName>
                                        </p:attrNameLst>
                                      </p:cBhvr>
                                      <p:to>
                                        <p:strVal val="visible"/>
                                      </p:to>
                                    </p:set>
                                    <p:animEffect transition="in" filter="dissolve">
                                      <p:cBhvr>
                                        <p:cTn id="17" dur="500"/>
                                        <p:tgtEl>
                                          <p:spTgt spid="5928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8"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35F4229A-BEAF-4318-9F63-7132D837B9D1}" type="slidenum">
              <a:rPr kumimoji="0" lang="en-US" altLang="tr-TR" sz="1200" smtClean="0"/>
              <a:pPr>
                <a:spcBef>
                  <a:spcPct val="50000"/>
                </a:spcBef>
                <a:buFontTx/>
                <a:buNone/>
              </a:pPr>
              <a:t>91</a:t>
            </a:fld>
            <a:endParaRPr kumimoji="0" lang="en-US" altLang="tr-TR" sz="1200" smtClean="0"/>
          </a:p>
        </p:txBody>
      </p:sp>
      <p:pic>
        <p:nvPicPr>
          <p:cNvPr id="132099" name="Picture 2" descr="AL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667000"/>
            <a:ext cx="56673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Rectangle 3"/>
          <p:cNvSpPr>
            <a:spLocks noGrp="1" noChangeArrowheads="1"/>
          </p:cNvSpPr>
          <p:nvPr>
            <p:ph type="body" sz="half" idx="1"/>
          </p:nvPr>
        </p:nvSpPr>
        <p:spPr>
          <a:xfrm>
            <a:off x="646113" y="1173163"/>
            <a:ext cx="8153400" cy="990600"/>
          </a:xfrm>
          <a:extLst>
            <a:ext uri="{909E8E84-426E-40DD-AFC4-6F175D3DCCD1}">
              <a14:hiddenFill xmlns:a14="http://schemas.microsoft.com/office/drawing/2010/main">
                <a:solidFill>
                  <a:srgbClr val="E4F5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lnSpc>
                <a:spcPct val="90000"/>
              </a:lnSpc>
              <a:spcBef>
                <a:spcPct val="15000"/>
              </a:spcBef>
              <a:buClr>
                <a:schemeClr val="tx1"/>
              </a:buClr>
            </a:pPr>
            <a:r>
              <a:rPr lang="en-US" altLang="tr-TR" sz="2400" b="1" smtClean="0">
                <a:latin typeface="Arial" panose="020B0604020202020204" pitchFamily="34" charset="0"/>
              </a:rPr>
              <a:t>The control unit fetches the next instruction from memory using the program counter to determine where the instruction is located.</a:t>
            </a:r>
          </a:p>
        </p:txBody>
      </p:sp>
      <p:sp>
        <p:nvSpPr>
          <p:cNvPr id="132101" name="Rectangle 4"/>
          <p:cNvSpPr>
            <a:spLocks noGrp="1" noChangeArrowheads="1"/>
          </p:cNvSpPr>
          <p:nvPr>
            <p:ph type="title"/>
          </p:nvPr>
        </p:nvSpPr>
        <p:spPr/>
        <p:txBody>
          <a:bodyPr/>
          <a:lstStyle/>
          <a:p>
            <a:endParaRPr lang="tr-TR" altLang="tr-TR"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E89A3F5-B586-404F-9ECB-B147DBCD556A}" type="slidenum">
              <a:rPr kumimoji="0" lang="en-US" altLang="tr-TR" sz="1200" smtClean="0"/>
              <a:pPr>
                <a:spcBef>
                  <a:spcPct val="50000"/>
                </a:spcBef>
                <a:buFontTx/>
                <a:buNone/>
              </a:pPr>
              <a:t>92</a:t>
            </a:fld>
            <a:endParaRPr kumimoji="0" lang="en-US" altLang="tr-TR" sz="1200" smtClean="0"/>
          </a:p>
        </p:txBody>
      </p:sp>
      <p:pic>
        <p:nvPicPr>
          <p:cNvPr id="134147" name="Picture 2" descr="ALU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2668588"/>
            <a:ext cx="56673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Rectangle 3"/>
          <p:cNvSpPr>
            <a:spLocks noGrp="1" noChangeArrowheads="1"/>
          </p:cNvSpPr>
          <p:nvPr>
            <p:ph type="body" sz="half" idx="1"/>
          </p:nvPr>
        </p:nvSpPr>
        <p:spPr>
          <a:xfrm>
            <a:off x="609600" y="1600200"/>
            <a:ext cx="8153400" cy="762000"/>
          </a:xfrm>
          <a:extLst>
            <a:ext uri="{909E8E84-426E-40DD-AFC4-6F175D3DCCD1}">
              <a14:hiddenFill xmlns:a14="http://schemas.microsoft.com/office/drawing/2010/main">
                <a:solidFill>
                  <a:srgbClr val="E4F5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lnSpc>
                <a:spcPct val="90000"/>
              </a:lnSpc>
              <a:spcBef>
                <a:spcPct val="15000"/>
              </a:spcBef>
              <a:buClr>
                <a:schemeClr val="tx1"/>
              </a:buClr>
            </a:pPr>
            <a:r>
              <a:rPr lang="en-US" altLang="tr-TR" sz="2400" b="1" smtClean="0">
                <a:latin typeface="Arial" panose="020B0604020202020204" pitchFamily="34" charset="0"/>
              </a:rPr>
              <a:t>The instruction is decoded into a language that the ALU can understand.</a:t>
            </a:r>
          </a:p>
        </p:txBody>
      </p:sp>
      <p:sp>
        <p:nvSpPr>
          <p:cNvPr id="134149" name="Rectangle 4"/>
          <p:cNvSpPr>
            <a:spLocks noGrp="1" noChangeArrowheads="1"/>
          </p:cNvSpPr>
          <p:nvPr>
            <p:ph type="title"/>
          </p:nvPr>
        </p:nvSpPr>
        <p:spPr/>
        <p:txBody>
          <a:bodyPr/>
          <a:lstStyle/>
          <a:p>
            <a:endParaRPr lang="tr-TR" altLang="tr-TR"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D479E6D-67D9-4E92-AB59-71ADB8EDB306}" type="slidenum">
              <a:rPr kumimoji="0" lang="en-US" altLang="tr-TR" sz="1200" smtClean="0"/>
              <a:pPr>
                <a:spcBef>
                  <a:spcPct val="50000"/>
                </a:spcBef>
                <a:buFontTx/>
                <a:buNone/>
              </a:pPr>
              <a:t>93</a:t>
            </a:fld>
            <a:endParaRPr kumimoji="0" lang="en-US" altLang="tr-TR" sz="1200" smtClean="0"/>
          </a:p>
        </p:txBody>
      </p:sp>
      <p:pic>
        <p:nvPicPr>
          <p:cNvPr id="136195" name="Picture 2" descr="ALU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667000"/>
            <a:ext cx="56673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6" name="Rectangle 3"/>
          <p:cNvSpPr>
            <a:spLocks noGrp="1" noChangeArrowheads="1"/>
          </p:cNvSpPr>
          <p:nvPr>
            <p:ph type="body" sz="half" idx="1"/>
          </p:nvPr>
        </p:nvSpPr>
        <p:spPr>
          <a:xfrm>
            <a:off x="622300" y="1262063"/>
            <a:ext cx="8153400" cy="990600"/>
          </a:xfrm>
          <a:extLst>
            <a:ext uri="{909E8E84-426E-40DD-AFC4-6F175D3DCCD1}">
              <a14:hiddenFill xmlns:a14="http://schemas.microsoft.com/office/drawing/2010/main">
                <a:solidFill>
                  <a:srgbClr val="E4F5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lnSpc>
                <a:spcPct val="90000"/>
              </a:lnSpc>
              <a:spcBef>
                <a:spcPct val="15000"/>
              </a:spcBef>
              <a:buClr>
                <a:schemeClr val="tx1"/>
              </a:buClr>
            </a:pPr>
            <a:r>
              <a:rPr lang="en-US" altLang="tr-TR" sz="2400" b="1" smtClean="0">
                <a:latin typeface="Arial" panose="020B0604020202020204" pitchFamily="34" charset="0"/>
              </a:rPr>
              <a:t>Any data operands required to execute the instruction are fetched from memory and placed into registers within the CPU.</a:t>
            </a:r>
          </a:p>
        </p:txBody>
      </p:sp>
      <p:sp>
        <p:nvSpPr>
          <p:cNvPr id="136197" name="Rectangle 4"/>
          <p:cNvSpPr>
            <a:spLocks noGrp="1" noChangeArrowheads="1"/>
          </p:cNvSpPr>
          <p:nvPr>
            <p:ph type="title"/>
          </p:nvPr>
        </p:nvSpPr>
        <p:spPr/>
        <p:txBody>
          <a:bodyPr/>
          <a:lstStyle/>
          <a:p>
            <a:endParaRPr lang="tr-TR" altLang="tr-TR"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C135EAF9-278F-45E2-8391-E34921BB1EA1}" type="slidenum">
              <a:rPr kumimoji="0" lang="en-US" altLang="tr-TR" sz="1200" smtClean="0"/>
              <a:pPr>
                <a:spcBef>
                  <a:spcPct val="50000"/>
                </a:spcBef>
                <a:buFontTx/>
                <a:buNone/>
              </a:pPr>
              <a:t>94</a:t>
            </a:fld>
            <a:endParaRPr kumimoji="0" lang="en-US" altLang="tr-TR" sz="1200" smtClean="0"/>
          </a:p>
        </p:txBody>
      </p:sp>
      <p:pic>
        <p:nvPicPr>
          <p:cNvPr id="138243" name="Picture 2" descr="ALU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667000"/>
            <a:ext cx="565785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Rectangle 3"/>
          <p:cNvSpPr>
            <a:spLocks noGrp="1" noChangeArrowheads="1"/>
          </p:cNvSpPr>
          <p:nvPr>
            <p:ph type="body" sz="half" idx="1"/>
          </p:nvPr>
        </p:nvSpPr>
        <p:spPr>
          <a:xfrm>
            <a:off x="584200" y="1374775"/>
            <a:ext cx="8153400" cy="990600"/>
          </a:xfrm>
          <a:extLst>
            <a:ext uri="{909E8E84-426E-40DD-AFC4-6F175D3DCCD1}">
              <a14:hiddenFill xmlns:a14="http://schemas.microsoft.com/office/drawing/2010/main">
                <a:solidFill>
                  <a:srgbClr val="E4F5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lnSpc>
                <a:spcPct val="90000"/>
              </a:lnSpc>
              <a:spcBef>
                <a:spcPct val="15000"/>
              </a:spcBef>
              <a:buClr>
                <a:schemeClr val="tx1"/>
              </a:buClr>
            </a:pPr>
            <a:r>
              <a:rPr lang="en-US" altLang="tr-TR" sz="2400" b="1" smtClean="0">
                <a:latin typeface="Arial" panose="020B0604020202020204" pitchFamily="34" charset="0"/>
              </a:rPr>
              <a:t>The ALU executes the instruction and places results in registers or memory.</a:t>
            </a:r>
          </a:p>
        </p:txBody>
      </p:sp>
      <p:sp>
        <p:nvSpPr>
          <p:cNvPr id="138245" name="Rectangle 4"/>
          <p:cNvSpPr>
            <a:spLocks noGrp="1" noChangeArrowheads="1"/>
          </p:cNvSpPr>
          <p:nvPr>
            <p:ph type="title"/>
          </p:nvPr>
        </p:nvSpPr>
        <p:spPr/>
        <p:txBody>
          <a:bodyPr/>
          <a:lstStyle/>
          <a:p>
            <a:endParaRPr lang="tr-TR" altLang="tr-TR"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63C1AD31-AFF1-45BB-AAB3-372000AA0FC8}" type="slidenum">
              <a:rPr kumimoji="0" lang="en-US" altLang="tr-TR" sz="1200" smtClean="0"/>
              <a:pPr>
                <a:spcBef>
                  <a:spcPct val="50000"/>
                </a:spcBef>
                <a:buFontTx/>
                <a:buNone/>
              </a:pPr>
              <a:t>95</a:t>
            </a:fld>
            <a:endParaRPr kumimoji="0" lang="en-US" altLang="tr-TR" sz="1200" smtClean="0"/>
          </a:p>
        </p:txBody>
      </p:sp>
      <p:sp>
        <p:nvSpPr>
          <p:cNvPr id="140291" name="Rectangle 2"/>
          <p:cNvSpPr>
            <a:spLocks noGrp="1" noChangeArrowheads="1"/>
          </p:cNvSpPr>
          <p:nvPr>
            <p:ph type="title"/>
          </p:nvPr>
        </p:nvSpPr>
        <p:spPr/>
        <p:txBody>
          <a:bodyPr/>
          <a:lstStyle/>
          <a:p>
            <a:r>
              <a:rPr lang="tr-TR" altLang="tr-TR" sz="2800" smtClean="0"/>
              <a:t>A virtual processor for understanding instruction cycle</a:t>
            </a:r>
          </a:p>
        </p:txBody>
      </p:sp>
      <p:graphicFrame>
        <p:nvGraphicFramePr>
          <p:cNvPr id="140292" name="Object 3"/>
          <p:cNvGraphicFramePr>
            <a:graphicFrameLocks noGrp="1" noChangeAspect="1"/>
          </p:cNvGraphicFramePr>
          <p:nvPr>
            <p:ph idx="1"/>
          </p:nvPr>
        </p:nvGraphicFramePr>
        <p:xfrm>
          <a:off x="2360613" y="1663700"/>
          <a:ext cx="4349750" cy="3902075"/>
        </p:xfrm>
        <a:graphic>
          <a:graphicData uri="http://schemas.openxmlformats.org/presentationml/2006/ole">
            <mc:AlternateContent xmlns:mc="http://schemas.openxmlformats.org/markup-compatibility/2006">
              <mc:Choice xmlns:v="urn:schemas-microsoft-com:vml" Requires="v">
                <p:oleObj spid="_x0000_s140294" name="Bit Eşlem Resmi" r:id="rId3" imgW="4296375" imgH="4420217" progId="Paint.Picture">
                  <p:embed/>
                </p:oleObj>
              </mc:Choice>
              <mc:Fallback>
                <p:oleObj name="Bit Eşlem Resmi" r:id="rId3" imgW="4296375" imgH="4420217"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613" y="1663700"/>
                        <a:ext cx="434975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DED0BC7-A9A7-46C3-8BF4-F0863539C1DB}" type="slidenum">
              <a:rPr kumimoji="0" lang="en-US" altLang="tr-TR" sz="1200" smtClean="0"/>
              <a:pPr>
                <a:spcBef>
                  <a:spcPct val="50000"/>
                </a:spcBef>
                <a:buFontTx/>
                <a:buNone/>
              </a:pPr>
              <a:t>96</a:t>
            </a:fld>
            <a:endParaRPr kumimoji="0" lang="en-US" altLang="tr-TR" sz="1200" smtClean="0"/>
          </a:p>
        </p:txBody>
      </p:sp>
      <p:sp>
        <p:nvSpPr>
          <p:cNvPr id="141315" name="Rectangle 2"/>
          <p:cNvSpPr>
            <a:spLocks noGrp="1" noChangeArrowheads="1"/>
          </p:cNvSpPr>
          <p:nvPr>
            <p:ph type="title"/>
          </p:nvPr>
        </p:nvSpPr>
        <p:spPr/>
        <p:txBody>
          <a:bodyPr/>
          <a:lstStyle/>
          <a:p>
            <a:r>
              <a:rPr lang="tr-TR" altLang="tr-TR" smtClean="0"/>
              <a:t>The VVM Machine</a:t>
            </a:r>
          </a:p>
        </p:txBody>
      </p:sp>
      <p:sp>
        <p:nvSpPr>
          <p:cNvPr id="604163" name="Rectangle 3"/>
          <p:cNvSpPr>
            <a:spLocks noGrp="1" noChangeArrowheads="1"/>
          </p:cNvSpPr>
          <p:nvPr>
            <p:ph type="body" idx="1"/>
          </p:nvPr>
        </p:nvSpPr>
        <p:spPr>
          <a:xfrm>
            <a:off x="369888" y="936625"/>
            <a:ext cx="8280400" cy="4833938"/>
          </a:xfrm>
        </p:spPr>
        <p:txBody>
          <a:bodyPr/>
          <a:lstStyle/>
          <a:p>
            <a:r>
              <a:rPr lang="tr-TR" altLang="tr-TR" sz="2800" smtClean="0"/>
              <a:t>The Visible Virtual Machine (VVM) is based on a model of a simple computer device called the Little Man Computer which was originally developed by Stuart Madnick in 1965, and revised in 1979. </a:t>
            </a:r>
          </a:p>
          <a:p>
            <a:r>
              <a:rPr lang="tr-TR" altLang="tr-TR" sz="2800" smtClean="0"/>
              <a:t>The VVM is a </a:t>
            </a:r>
            <a:r>
              <a:rPr lang="tr-TR" altLang="tr-TR" sz="2800" u="sng" smtClean="0"/>
              <a:t>virtual </a:t>
            </a:r>
            <a:r>
              <a:rPr lang="tr-TR" altLang="tr-TR" sz="2800" smtClean="0"/>
              <a:t>machine because it only appears to be a functioning hardware device. </a:t>
            </a:r>
          </a:p>
          <a:p>
            <a:r>
              <a:rPr lang="tr-TR" altLang="tr-TR" sz="2800" smtClean="0"/>
              <a:t>In reality, the VVM "hardware" is created through a software simulation. One important simplifying feature of this machine is that it works in decimal rather than in the traditional binary number system. </a:t>
            </a:r>
          </a:p>
          <a:p>
            <a:r>
              <a:rPr lang="tr-TR" altLang="tr-TR" sz="2800" smtClean="0"/>
              <a:t>Also, the VVM works with only one form of data - decimal integers.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163">
                                            <p:txEl>
                                              <p:pRg st="0" end="0"/>
                                            </p:txEl>
                                          </p:spTgt>
                                        </p:tgtEl>
                                        <p:attrNameLst>
                                          <p:attrName>style.visibility</p:attrName>
                                        </p:attrNameLst>
                                      </p:cBhvr>
                                      <p:to>
                                        <p:strVal val="visible"/>
                                      </p:to>
                                    </p:set>
                                    <p:animEffect transition="in" filter="dissolve">
                                      <p:cBhvr>
                                        <p:cTn id="7" dur="500"/>
                                        <p:tgtEl>
                                          <p:spTgt spid="6041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163">
                                            <p:txEl>
                                              <p:pRg st="1" end="1"/>
                                            </p:txEl>
                                          </p:spTgt>
                                        </p:tgtEl>
                                        <p:attrNameLst>
                                          <p:attrName>style.visibility</p:attrName>
                                        </p:attrNameLst>
                                      </p:cBhvr>
                                      <p:to>
                                        <p:strVal val="visible"/>
                                      </p:to>
                                    </p:set>
                                    <p:animEffect transition="in" filter="dissolve">
                                      <p:cBhvr>
                                        <p:cTn id="12" dur="500"/>
                                        <p:tgtEl>
                                          <p:spTgt spid="6041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4163">
                                            <p:txEl>
                                              <p:pRg st="2" end="2"/>
                                            </p:txEl>
                                          </p:spTgt>
                                        </p:tgtEl>
                                        <p:attrNameLst>
                                          <p:attrName>style.visibility</p:attrName>
                                        </p:attrNameLst>
                                      </p:cBhvr>
                                      <p:to>
                                        <p:strVal val="visible"/>
                                      </p:to>
                                    </p:set>
                                    <p:animEffect transition="in" filter="dissolve">
                                      <p:cBhvr>
                                        <p:cTn id="17" dur="500"/>
                                        <p:tgtEl>
                                          <p:spTgt spid="6041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4163">
                                            <p:txEl>
                                              <p:pRg st="3" end="3"/>
                                            </p:txEl>
                                          </p:spTgt>
                                        </p:tgtEl>
                                        <p:attrNameLst>
                                          <p:attrName>style.visibility</p:attrName>
                                        </p:attrNameLst>
                                      </p:cBhvr>
                                      <p:to>
                                        <p:strVal val="visible"/>
                                      </p:to>
                                    </p:set>
                                    <p:animEffect transition="in" filter="dissolve">
                                      <p:cBhvr>
                                        <p:cTn id="22" dur="500"/>
                                        <p:tgtEl>
                                          <p:spTgt spid="604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C427A34-5B4B-4DE7-9C33-3B265592F0DE}" type="slidenum">
              <a:rPr kumimoji="0" lang="en-US" altLang="tr-TR" sz="1200" smtClean="0"/>
              <a:pPr>
                <a:spcBef>
                  <a:spcPct val="50000"/>
                </a:spcBef>
                <a:buFontTx/>
                <a:buNone/>
              </a:pPr>
              <a:t>97</a:t>
            </a:fld>
            <a:endParaRPr kumimoji="0" lang="en-US" altLang="tr-TR" sz="1200" smtClean="0"/>
          </a:p>
        </p:txBody>
      </p:sp>
      <p:sp>
        <p:nvSpPr>
          <p:cNvPr id="142339" name="Rectangle 2"/>
          <p:cNvSpPr>
            <a:spLocks noGrp="1" noChangeArrowheads="1"/>
          </p:cNvSpPr>
          <p:nvPr>
            <p:ph type="title"/>
          </p:nvPr>
        </p:nvSpPr>
        <p:spPr/>
        <p:txBody>
          <a:bodyPr/>
          <a:lstStyle/>
          <a:p>
            <a:r>
              <a:rPr lang="tr-TR" altLang="tr-TR" smtClean="0"/>
              <a:t>Hardware Components of VVM</a:t>
            </a:r>
          </a:p>
        </p:txBody>
      </p:sp>
      <p:sp>
        <p:nvSpPr>
          <p:cNvPr id="605187" name="Rectangle 3"/>
          <p:cNvSpPr>
            <a:spLocks noGrp="1" noChangeArrowheads="1"/>
          </p:cNvSpPr>
          <p:nvPr>
            <p:ph type="body" idx="1"/>
          </p:nvPr>
        </p:nvSpPr>
        <p:spPr>
          <a:xfrm>
            <a:off x="508000" y="912813"/>
            <a:ext cx="8280400" cy="4760912"/>
          </a:xfrm>
        </p:spPr>
        <p:txBody>
          <a:bodyPr/>
          <a:lstStyle/>
          <a:p>
            <a:pPr>
              <a:lnSpc>
                <a:spcPct val="80000"/>
              </a:lnSpc>
            </a:pPr>
            <a:r>
              <a:rPr lang="tr-TR" altLang="tr-TR" sz="2600" b="1" smtClean="0"/>
              <a:t>I/O Log</a:t>
            </a:r>
            <a:r>
              <a:rPr lang="tr-TR" altLang="tr-TR" sz="2600" smtClean="0"/>
              <a:t>. This represents the system console which shows the details of relevant events in the execution of the program. Examples of events are the program begins, the program aborts, or input or output is generated. </a:t>
            </a:r>
          </a:p>
          <a:p>
            <a:pPr>
              <a:lnSpc>
                <a:spcPct val="80000"/>
              </a:lnSpc>
            </a:pPr>
            <a:endParaRPr lang="tr-TR" altLang="tr-TR" sz="2600" smtClean="0"/>
          </a:p>
          <a:p>
            <a:pPr>
              <a:lnSpc>
                <a:spcPct val="80000"/>
              </a:lnSpc>
            </a:pPr>
            <a:r>
              <a:rPr lang="tr-TR" altLang="tr-TR" sz="2600" b="1" smtClean="0"/>
              <a:t>Accumulator Register</a:t>
            </a:r>
            <a:r>
              <a:rPr lang="tr-TR" altLang="tr-TR" sz="2600" smtClean="0"/>
              <a:t> (Accum). This register holds the values used in arithmetic and logical computations. It also serves as a buffer between input/output and memory. Legitimate values are any integer between -999 and +999. Values outside of this range will cause a fatal VVM Machine error. Non integer values are converted to integers before being loaded into the register.</a:t>
            </a:r>
          </a:p>
          <a:p>
            <a:pPr>
              <a:lnSpc>
                <a:spcPct val="80000"/>
              </a:lnSpc>
            </a:pPr>
            <a:endParaRPr lang="tr-TR" altLang="tr-TR" sz="2600" smtClean="0"/>
          </a:p>
          <a:p>
            <a:pPr>
              <a:lnSpc>
                <a:spcPct val="80000"/>
              </a:lnSpc>
            </a:pPr>
            <a:r>
              <a:rPr lang="tr-TR" altLang="tr-TR" sz="2600" b="1" smtClean="0"/>
              <a:t>Instruction Cycle Display</a:t>
            </a:r>
            <a:r>
              <a:rPr lang="tr-TR" altLang="tr-TR" sz="2600" smtClean="0"/>
              <a:t>. This shows the number of instructions that have been executed since the current program execution began.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animEffect transition="in" filter="dissolve">
                                      <p:cBhvr>
                                        <p:cTn id="7" dur="500"/>
                                        <p:tgtEl>
                                          <p:spTgt spid="605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5187">
                                            <p:txEl>
                                              <p:pRg st="2" end="2"/>
                                            </p:txEl>
                                          </p:spTgt>
                                        </p:tgtEl>
                                        <p:attrNameLst>
                                          <p:attrName>style.visibility</p:attrName>
                                        </p:attrNameLst>
                                      </p:cBhvr>
                                      <p:to>
                                        <p:strVal val="visible"/>
                                      </p:to>
                                    </p:set>
                                    <p:animEffect transition="in" filter="dissolve">
                                      <p:cBhvr>
                                        <p:cTn id="12" dur="500"/>
                                        <p:tgtEl>
                                          <p:spTgt spid="6051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5187">
                                            <p:txEl>
                                              <p:pRg st="4" end="4"/>
                                            </p:txEl>
                                          </p:spTgt>
                                        </p:tgtEl>
                                        <p:attrNameLst>
                                          <p:attrName>style.visibility</p:attrName>
                                        </p:attrNameLst>
                                      </p:cBhvr>
                                      <p:to>
                                        <p:strVal val="visible"/>
                                      </p:to>
                                    </p:set>
                                    <p:animEffect transition="in" filter="dissolve">
                                      <p:cBhvr>
                                        <p:cTn id="17" dur="500"/>
                                        <p:tgtEl>
                                          <p:spTgt spid="605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655BD80-384C-4CEE-A3F6-3229336049DA}" type="slidenum">
              <a:rPr kumimoji="0" lang="en-US" altLang="tr-TR" sz="1200" smtClean="0"/>
              <a:pPr>
                <a:spcBef>
                  <a:spcPct val="50000"/>
                </a:spcBef>
                <a:buFontTx/>
                <a:buNone/>
              </a:pPr>
              <a:t>98</a:t>
            </a:fld>
            <a:endParaRPr kumimoji="0" lang="en-US" altLang="tr-TR" sz="1200" smtClean="0"/>
          </a:p>
        </p:txBody>
      </p:sp>
      <p:sp>
        <p:nvSpPr>
          <p:cNvPr id="143363" name="Rectangle 2"/>
          <p:cNvSpPr>
            <a:spLocks noGrp="1" noChangeArrowheads="1"/>
          </p:cNvSpPr>
          <p:nvPr>
            <p:ph type="title"/>
          </p:nvPr>
        </p:nvSpPr>
        <p:spPr/>
        <p:txBody>
          <a:bodyPr/>
          <a:lstStyle/>
          <a:p>
            <a:r>
              <a:rPr lang="tr-TR" altLang="tr-TR" smtClean="0"/>
              <a:t>Hardware Components of VVM</a:t>
            </a:r>
          </a:p>
        </p:txBody>
      </p:sp>
      <p:sp>
        <p:nvSpPr>
          <p:cNvPr id="606211" name="Rectangle 3"/>
          <p:cNvSpPr>
            <a:spLocks noGrp="1" noChangeArrowheads="1"/>
          </p:cNvSpPr>
          <p:nvPr>
            <p:ph type="body" idx="1"/>
          </p:nvPr>
        </p:nvSpPr>
        <p:spPr>
          <a:xfrm>
            <a:off x="0" y="966788"/>
            <a:ext cx="9144000" cy="5062537"/>
          </a:xfrm>
        </p:spPr>
        <p:txBody>
          <a:bodyPr/>
          <a:lstStyle/>
          <a:p>
            <a:pPr>
              <a:lnSpc>
                <a:spcPct val="80000"/>
              </a:lnSpc>
            </a:pPr>
            <a:r>
              <a:rPr lang="tr-TR" altLang="tr-TR" sz="2400" b="1" smtClean="0"/>
              <a:t>Instruction Register</a:t>
            </a:r>
            <a:r>
              <a:rPr lang="tr-TR" altLang="tr-TR" sz="2400" smtClean="0"/>
              <a:t> (Instr. Reg.). This register holds the next instruction to be executed. The register is divided into two parts: a one-digit </a:t>
            </a:r>
            <a:r>
              <a:rPr lang="tr-TR" altLang="tr-TR" sz="2400" i="1" smtClean="0"/>
              <a:t>operation code</a:t>
            </a:r>
            <a:r>
              <a:rPr lang="tr-TR" altLang="tr-TR" sz="2400" smtClean="0"/>
              <a:t>, and a two digit </a:t>
            </a:r>
            <a:r>
              <a:rPr lang="tr-TR" altLang="tr-TR" sz="2400" i="1" smtClean="0"/>
              <a:t>operand</a:t>
            </a:r>
            <a:r>
              <a:rPr lang="tr-TR" altLang="tr-TR" sz="2400" smtClean="0"/>
              <a:t>. The Assembly Language mnemonic code for the operation code is displayed below the register.</a:t>
            </a:r>
          </a:p>
          <a:p>
            <a:pPr>
              <a:lnSpc>
                <a:spcPct val="80000"/>
              </a:lnSpc>
            </a:pPr>
            <a:endParaRPr lang="tr-TR" altLang="tr-TR" sz="2400" smtClean="0"/>
          </a:p>
          <a:p>
            <a:pPr>
              <a:lnSpc>
                <a:spcPct val="80000"/>
              </a:lnSpc>
            </a:pPr>
            <a:r>
              <a:rPr lang="tr-TR" altLang="tr-TR" sz="2400" b="1" smtClean="0"/>
              <a:t>Program Counter Register</a:t>
            </a:r>
            <a:r>
              <a:rPr lang="tr-TR" altLang="tr-TR" sz="2400" smtClean="0"/>
              <a:t> (Prog. Ctr.). The two-digit integer value in this register "points" to the next instruction to be fetched from RAM. Most instructions increment this register during the </a:t>
            </a:r>
            <a:r>
              <a:rPr lang="tr-TR" altLang="tr-TR" sz="2400" i="1" smtClean="0"/>
              <a:t>execute</a:t>
            </a:r>
            <a:r>
              <a:rPr lang="tr-TR" altLang="tr-TR" sz="2400" smtClean="0"/>
              <a:t> phase of the instruction cycle. Legitimate values range from 00 to 99. A value beyond this range causes a fatal VVM Machine error.</a:t>
            </a:r>
          </a:p>
          <a:p>
            <a:pPr>
              <a:lnSpc>
                <a:spcPct val="80000"/>
              </a:lnSpc>
            </a:pPr>
            <a:endParaRPr lang="tr-TR" altLang="tr-TR" sz="2400" smtClean="0"/>
          </a:p>
          <a:p>
            <a:pPr>
              <a:lnSpc>
                <a:spcPct val="80000"/>
              </a:lnSpc>
            </a:pPr>
            <a:r>
              <a:rPr lang="tr-TR" altLang="tr-TR" sz="2400" b="1" smtClean="0"/>
              <a:t>RAM</a:t>
            </a:r>
            <a:r>
              <a:rPr lang="tr-TR" altLang="tr-TR" sz="2400" smtClean="0"/>
              <a:t>. The 100</a:t>
            </a:r>
            <a:r>
              <a:rPr lang="tr-TR" altLang="tr-TR" sz="2400" i="1" smtClean="0"/>
              <a:t> data-word</a:t>
            </a:r>
            <a:r>
              <a:rPr lang="tr-TR" altLang="tr-TR" sz="2400" smtClean="0"/>
              <a:t> Random Access Storage is shown as a matrix of ten rows and ten columns. The two-digit memory addresses increase sequentially across the rows and run from 00 to 99. Each storage location can hold a three-digit integer value between -999 and +999.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6211">
                                            <p:txEl>
                                              <p:pRg st="0" end="0"/>
                                            </p:txEl>
                                          </p:spTgt>
                                        </p:tgtEl>
                                        <p:attrNameLst>
                                          <p:attrName>style.visibility</p:attrName>
                                        </p:attrNameLst>
                                      </p:cBhvr>
                                      <p:to>
                                        <p:strVal val="visible"/>
                                      </p:to>
                                    </p:set>
                                    <p:animEffect transition="in" filter="dissolve">
                                      <p:cBhvr>
                                        <p:cTn id="7" dur="500"/>
                                        <p:tgtEl>
                                          <p:spTgt spid="606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6211">
                                            <p:txEl>
                                              <p:pRg st="2" end="2"/>
                                            </p:txEl>
                                          </p:spTgt>
                                        </p:tgtEl>
                                        <p:attrNameLst>
                                          <p:attrName>style.visibility</p:attrName>
                                        </p:attrNameLst>
                                      </p:cBhvr>
                                      <p:to>
                                        <p:strVal val="visible"/>
                                      </p:to>
                                    </p:set>
                                    <p:animEffect transition="in" filter="dissolve">
                                      <p:cBhvr>
                                        <p:cTn id="12" dur="500"/>
                                        <p:tgtEl>
                                          <p:spTgt spid="6062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6211">
                                            <p:txEl>
                                              <p:pRg st="4" end="4"/>
                                            </p:txEl>
                                          </p:spTgt>
                                        </p:tgtEl>
                                        <p:attrNameLst>
                                          <p:attrName>style.visibility</p:attrName>
                                        </p:attrNameLst>
                                      </p:cBhvr>
                                      <p:to>
                                        <p:strVal val="visible"/>
                                      </p:to>
                                    </p:set>
                                    <p:animEffect transition="in" filter="dissolve">
                                      <p:cBhvr>
                                        <p:cTn id="17" dur="500"/>
                                        <p:tgtEl>
                                          <p:spTgt spid="606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C9269B4C-196A-4DC2-9D55-8187BFD27335}" type="slidenum">
              <a:rPr kumimoji="0" lang="en-US" altLang="tr-TR" sz="1200" smtClean="0"/>
              <a:pPr>
                <a:spcBef>
                  <a:spcPct val="50000"/>
                </a:spcBef>
                <a:buFontTx/>
                <a:buNone/>
              </a:pPr>
              <a:t>99</a:t>
            </a:fld>
            <a:endParaRPr kumimoji="0" lang="en-US" altLang="tr-TR" sz="1200" smtClean="0"/>
          </a:p>
        </p:txBody>
      </p:sp>
      <p:sp>
        <p:nvSpPr>
          <p:cNvPr id="144387" name="Rectangle 2"/>
          <p:cNvSpPr>
            <a:spLocks noGrp="1" noChangeArrowheads="1"/>
          </p:cNvSpPr>
          <p:nvPr>
            <p:ph type="title"/>
          </p:nvPr>
        </p:nvSpPr>
        <p:spPr/>
        <p:txBody>
          <a:bodyPr/>
          <a:lstStyle/>
          <a:p>
            <a:r>
              <a:rPr lang="tr-TR" altLang="tr-TR" smtClean="0"/>
              <a:t>Data and Addresses</a:t>
            </a:r>
          </a:p>
        </p:txBody>
      </p:sp>
      <p:sp>
        <p:nvSpPr>
          <p:cNvPr id="607235" name="Rectangle 3"/>
          <p:cNvSpPr>
            <a:spLocks noGrp="1" noChangeArrowheads="1"/>
          </p:cNvSpPr>
          <p:nvPr>
            <p:ph type="body" idx="1"/>
          </p:nvPr>
        </p:nvSpPr>
        <p:spPr/>
        <p:txBody>
          <a:bodyPr/>
          <a:lstStyle/>
          <a:p>
            <a:r>
              <a:rPr lang="tr-TR" altLang="tr-TR" smtClean="0"/>
              <a:t>All data and address values are maintained as decimal integers. </a:t>
            </a:r>
          </a:p>
          <a:p>
            <a:r>
              <a:rPr lang="tr-TR" altLang="tr-TR" smtClean="0"/>
              <a:t>The 100 data-word memory is addresses with two-digit addressed in the range 00-99. </a:t>
            </a:r>
          </a:p>
          <a:p>
            <a:r>
              <a:rPr lang="tr-TR" altLang="tr-TR" smtClean="0"/>
              <a:t>Each memory location holds one data-word which is a decimal integer in the range -999 - +999. </a:t>
            </a:r>
          </a:p>
          <a:p>
            <a:r>
              <a:rPr lang="tr-TR" altLang="tr-TR" smtClean="0"/>
              <a:t>Data values beyond this range cause a data overflow condition and trigger a VVM system error.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7235">
                                            <p:txEl>
                                              <p:pRg st="0" end="0"/>
                                            </p:txEl>
                                          </p:spTgt>
                                        </p:tgtEl>
                                        <p:attrNameLst>
                                          <p:attrName>style.visibility</p:attrName>
                                        </p:attrNameLst>
                                      </p:cBhvr>
                                      <p:to>
                                        <p:strVal val="visible"/>
                                      </p:to>
                                    </p:set>
                                    <p:animEffect transition="in" filter="dissolve">
                                      <p:cBhvr>
                                        <p:cTn id="7" dur="500"/>
                                        <p:tgtEl>
                                          <p:spTgt spid="607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7235">
                                            <p:txEl>
                                              <p:pRg st="1" end="1"/>
                                            </p:txEl>
                                          </p:spTgt>
                                        </p:tgtEl>
                                        <p:attrNameLst>
                                          <p:attrName>style.visibility</p:attrName>
                                        </p:attrNameLst>
                                      </p:cBhvr>
                                      <p:to>
                                        <p:strVal val="visible"/>
                                      </p:to>
                                    </p:set>
                                    <p:animEffect transition="in" filter="dissolve">
                                      <p:cBhvr>
                                        <p:cTn id="12" dur="500"/>
                                        <p:tgtEl>
                                          <p:spTgt spid="6072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7235">
                                            <p:txEl>
                                              <p:pRg st="2" end="2"/>
                                            </p:txEl>
                                          </p:spTgt>
                                        </p:tgtEl>
                                        <p:attrNameLst>
                                          <p:attrName>style.visibility</p:attrName>
                                        </p:attrNameLst>
                                      </p:cBhvr>
                                      <p:to>
                                        <p:strVal val="visible"/>
                                      </p:to>
                                    </p:set>
                                    <p:animEffect transition="in" filter="dissolve">
                                      <p:cBhvr>
                                        <p:cTn id="17" dur="500"/>
                                        <p:tgtEl>
                                          <p:spTgt spid="6072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7235">
                                            <p:txEl>
                                              <p:pRg st="3" end="3"/>
                                            </p:txEl>
                                          </p:spTgt>
                                        </p:tgtEl>
                                        <p:attrNameLst>
                                          <p:attrName>style.visibility</p:attrName>
                                        </p:attrNameLst>
                                      </p:cBhvr>
                                      <p:to>
                                        <p:strVal val="visible"/>
                                      </p:to>
                                    </p:set>
                                    <p:animEffect transition="in" filter="dissolve">
                                      <p:cBhvr>
                                        <p:cTn id="22" dur="500"/>
                                        <p:tgtEl>
                                          <p:spTgt spid="607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5" grpId="0" build="p"/>
    </p:bldLst>
  </p:timing>
</p:sld>
</file>

<file path=ppt/theme/theme1.xml><?xml version="1.0" encoding="utf-8"?>
<a:theme xmlns:a="http://schemas.openxmlformats.org/drawingml/2006/main" name="Bahcesehir master slide">
  <a:themeElements>
    <a:clrScheme name="Bahcesehir master slid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Bahcesehir master sli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ahcesehir master slide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Bahcesehir master slid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ahcesehir master slid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3514</TotalTime>
  <Words>5753</Words>
  <Application>Microsoft Office PowerPoint</Application>
  <PresentationFormat>Letter Paper (8.5x11 in)</PresentationFormat>
  <Paragraphs>1190</Paragraphs>
  <Slides>113</Slides>
  <Notes>72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23" baseType="lpstr">
      <vt:lpstr>SimSun</vt:lpstr>
      <vt:lpstr>Arial</vt:lpstr>
      <vt:lpstr>Book Antiqua</vt:lpstr>
      <vt:lpstr>Courier New</vt:lpstr>
      <vt:lpstr>Monotype Sorts</vt:lpstr>
      <vt:lpstr>Symbol</vt:lpstr>
      <vt:lpstr>Tahoma</vt:lpstr>
      <vt:lpstr>Times New Roman</vt:lpstr>
      <vt:lpstr>Bahcesehir master slide</vt:lpstr>
      <vt:lpstr>Bit Eşlem Resmi</vt:lpstr>
      <vt:lpstr>Computer Architecture</vt:lpstr>
      <vt:lpstr>The Von Neumann Model/Architecture</vt:lpstr>
      <vt:lpstr>A computing System (Reminder)</vt:lpstr>
      <vt:lpstr>Structure - Top Level</vt:lpstr>
      <vt:lpstr>Structure - The CPU</vt:lpstr>
      <vt:lpstr>Structure - The Control Unit</vt:lpstr>
      <vt:lpstr>The Stored Program Computer</vt:lpstr>
      <vt:lpstr>Von Neumann Model</vt:lpstr>
      <vt:lpstr>ENIAC - details</vt:lpstr>
      <vt:lpstr>Interface to Memory</vt:lpstr>
      <vt:lpstr>Processing Unit</vt:lpstr>
      <vt:lpstr>Input and Output</vt:lpstr>
      <vt:lpstr>Control Unit</vt:lpstr>
      <vt:lpstr>Program Concept</vt:lpstr>
      <vt:lpstr>What is a program?</vt:lpstr>
      <vt:lpstr>Instruction Processing</vt:lpstr>
      <vt:lpstr>Instruction</vt:lpstr>
      <vt:lpstr>Instruction Processing: FETCH</vt:lpstr>
      <vt:lpstr>Instruction Processing: DECODE</vt:lpstr>
      <vt:lpstr>Instruction Processing: EVALUATE ADDRESS</vt:lpstr>
      <vt:lpstr>Instruction Processing: FETCH OPERANDS</vt:lpstr>
      <vt:lpstr>Instruction Processing: EXECUTE</vt:lpstr>
      <vt:lpstr>Instruction Processing: STORE RESULT</vt:lpstr>
      <vt:lpstr>Changing the Sequence of Instructions</vt:lpstr>
      <vt:lpstr>Instruction Processing Summary</vt:lpstr>
      <vt:lpstr>Control Unit State Diagram</vt:lpstr>
      <vt:lpstr>Stopping the Clock</vt:lpstr>
      <vt:lpstr>Dataflow Model of a Computer</vt:lpstr>
      <vt:lpstr>von Neumann vs Dataflow</vt:lpstr>
      <vt:lpstr>PowerPoint Presentation</vt:lpstr>
      <vt:lpstr>Fundamental computer elements</vt:lpstr>
      <vt:lpstr>Levels of Representation</vt:lpstr>
      <vt:lpstr>Computer Components-CPU</vt:lpstr>
      <vt:lpstr>CPU Structure</vt:lpstr>
      <vt:lpstr>Registers</vt:lpstr>
      <vt:lpstr>Registers in the P perform two roles:</vt:lpstr>
      <vt:lpstr>User Visible Registers</vt:lpstr>
      <vt:lpstr>Condition Code Registers</vt:lpstr>
      <vt:lpstr>Control &amp; Status Registers</vt:lpstr>
      <vt:lpstr>Program Status Word</vt:lpstr>
      <vt:lpstr>Example Register Organizations</vt:lpstr>
      <vt:lpstr>Computer Components-Memory</vt:lpstr>
      <vt:lpstr>Operation of Memory</vt:lpstr>
      <vt:lpstr>Relationship between MAR, MBR and Memory</vt:lpstr>
      <vt:lpstr>MAR-MBR Example</vt:lpstr>
      <vt:lpstr>Visual Analogy of Memory</vt:lpstr>
      <vt:lpstr>Individual Memory Cell</vt:lpstr>
      <vt:lpstr>Memory Capacity</vt:lpstr>
      <vt:lpstr>Memory Hierarchy</vt:lpstr>
      <vt:lpstr>Memory Hierarchy</vt:lpstr>
      <vt:lpstr>Cache</vt:lpstr>
      <vt:lpstr>Virtual Memory</vt:lpstr>
      <vt:lpstr>RAM: Random Access Memory</vt:lpstr>
      <vt:lpstr>Dynamic RAM Structure</vt:lpstr>
      <vt:lpstr>Stating RAM Structure</vt:lpstr>
      <vt:lpstr>Read Only Memory (ROM)</vt:lpstr>
      <vt:lpstr>Types of ROM</vt:lpstr>
      <vt:lpstr>Types of External Memory</vt:lpstr>
      <vt:lpstr>Computer Components-I/O</vt:lpstr>
      <vt:lpstr>Input/Output Problems</vt:lpstr>
      <vt:lpstr>Input/Output Module</vt:lpstr>
      <vt:lpstr>External Devices</vt:lpstr>
      <vt:lpstr>I/O Steps</vt:lpstr>
      <vt:lpstr>I/O Architectures</vt:lpstr>
      <vt:lpstr>Computer Components- Bus</vt:lpstr>
      <vt:lpstr>Bus</vt:lpstr>
      <vt:lpstr>Bus</vt:lpstr>
      <vt:lpstr>Bus Characteristics</vt:lpstr>
      <vt:lpstr>Bus types</vt:lpstr>
      <vt:lpstr>What do buses look like?</vt:lpstr>
      <vt:lpstr>Motherboard</vt:lpstr>
      <vt:lpstr>PowerPoint Presentation</vt:lpstr>
      <vt:lpstr>Typical PC Interconnections</vt:lpstr>
      <vt:lpstr>Instructions</vt:lpstr>
      <vt:lpstr>What is an Instruction Set?</vt:lpstr>
      <vt:lpstr>Instruction Elements</vt:lpstr>
      <vt:lpstr>Instruction Elements</vt:lpstr>
      <vt:lpstr>Instruction Format</vt:lpstr>
      <vt:lpstr>Instruction Types</vt:lpstr>
      <vt:lpstr>More Instruction Types</vt:lpstr>
      <vt:lpstr>Register Shifts and Rotates</vt:lpstr>
      <vt:lpstr>Program Control Instructions</vt:lpstr>
      <vt:lpstr>Instruction Cycle</vt:lpstr>
      <vt:lpstr>Fetch Cycle</vt:lpstr>
      <vt:lpstr>Execute Cycle</vt:lpstr>
      <vt:lpstr>A simple example – A hypotetical machine</vt:lpstr>
      <vt:lpstr>A simple example – </vt:lpstr>
      <vt:lpstr>Example of Program Execution</vt:lpstr>
      <vt:lpstr>PowerPoint Presentation</vt:lpstr>
      <vt:lpstr>The von Neumann Model</vt:lpstr>
      <vt:lpstr>PowerPoint Presentation</vt:lpstr>
      <vt:lpstr>PowerPoint Presentation</vt:lpstr>
      <vt:lpstr>PowerPoint Presentation</vt:lpstr>
      <vt:lpstr>PowerPoint Presentation</vt:lpstr>
      <vt:lpstr>A virtual processor for understanding instruction cycle</vt:lpstr>
      <vt:lpstr>The VVM Machine</vt:lpstr>
      <vt:lpstr>Hardware Components of VVM</vt:lpstr>
      <vt:lpstr>Hardware Components of VVM</vt:lpstr>
      <vt:lpstr>Data and Addresses</vt:lpstr>
      <vt:lpstr>VVM Program Editor</vt:lpstr>
      <vt:lpstr>VVM Program Editor</vt:lpstr>
      <vt:lpstr>VVM Structure and User Interface</vt:lpstr>
      <vt:lpstr>VVM System Errors</vt:lpstr>
      <vt:lpstr>The Language Instructions</vt:lpstr>
      <vt:lpstr>The Language Instructions</vt:lpstr>
      <vt:lpstr>The Language Instructions</vt:lpstr>
      <vt:lpstr>The Language Instructions</vt:lpstr>
      <vt:lpstr>Assembly Language</vt:lpstr>
      <vt:lpstr>Example - Add 2 Numbers</vt:lpstr>
      <vt:lpstr>Example - Add 2 Numbers (Using Machine code)</vt:lpstr>
      <vt:lpstr>Program Control</vt:lpstr>
      <vt:lpstr>Instruction Set</vt:lpstr>
      <vt:lpstr>Example - Find Positive Difference of 2 Numbers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UTP Cable Connectors</dc:title>
  <dc:creator>N AYDIN</dc:creator>
  <cp:lastModifiedBy>Windows User</cp:lastModifiedBy>
  <cp:revision>290</cp:revision>
  <dcterms:created xsi:type="dcterms:W3CDTF">2004-11-05T11:30:37Z</dcterms:created>
  <dcterms:modified xsi:type="dcterms:W3CDTF">2021-04-28T09:24:41Z</dcterms:modified>
</cp:coreProperties>
</file>